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9"/>
  </p:notesMasterIdLst>
  <p:sldIdLst>
    <p:sldId id="272" r:id="rId3"/>
    <p:sldId id="273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8" r:id="rId12"/>
    <p:sldId id="282" r:id="rId13"/>
    <p:sldId id="283" r:id="rId14"/>
    <p:sldId id="284" r:id="rId15"/>
    <p:sldId id="285" r:id="rId16"/>
    <p:sldId id="286" r:id="rId17"/>
    <p:sldId id="2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4/17/2019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4/17/2019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4/17/2019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4/17/2019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4/17/2019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 dirty="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 dirty="0"/>
                </a:p>
              </p:txBody>
            </p:sp>
          </p:grpSp>
        </p:grpSp>
      </p:grp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t>4/17/2019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qcnet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By: </a:t>
            </a:r>
            <a:r>
              <a:rPr lang="en-US" sz="2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Trini</a:t>
            </a:r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Marinas</a:t>
            </a:r>
          </a:p>
          <a:p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21, 2017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Unity RealTime</a:t>
            </a:r>
            <a:br>
              <a:rPr lang="en-US" sz="5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Manual Data Entry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82041D-B155-48B5-AC96-C3A502BA6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1371600"/>
            <a:ext cx="3909399" cy="185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83270D-2742-412B-AA88-13BE60D23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C0CF3A"/>
              </a:buClr>
            </a:pPr>
            <a:endParaRPr lang="en-US" sz="2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C0CF3A"/>
              </a:buClr>
            </a:pPr>
            <a:r>
              <a:rPr lang="en-US" sz="3200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QC result data entry must be reviewed by CLS working on the Bench. Reviewing LJ Charts and Z scores are mandatory. Follow the QC policy SFOSOP-0288 for accepting or rejecting QC run.</a:t>
            </a:r>
          </a:p>
          <a:p>
            <a:pPr marL="0" lvl="0" indent="0">
              <a:buClr>
                <a:srgbClr val="C0CF3A"/>
              </a:buClr>
              <a:buNone/>
            </a:pPr>
            <a:endParaRPr lang="en-US" sz="2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4EEEB0-972C-48F5-B8FC-49FD66E6A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337148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Reviewing QC DATA for Shifts and Trends</a:t>
            </a:r>
          </a:p>
        </p:txBody>
      </p:sp>
    </p:spTree>
    <p:extLst>
      <p:ext uri="{BB962C8B-B14F-4D97-AF65-F5344CB8AC3E}">
        <p14:creationId xmlns:p14="http://schemas.microsoft.com/office/powerpoint/2010/main" val="254955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F98BE9-C518-4776-8389-F38AC63DD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47088"/>
            <a:ext cx="10972800" cy="4477512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will generate and available for review</a:t>
            </a:r>
          </a:p>
          <a:p>
            <a:pPr lvl="0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</a:t>
            </a:r>
            <a:r>
              <a:rPr lang="en-US" sz="25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REVIEWED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it will auto populate date, time, CLS initial, etc…</a:t>
            </a:r>
          </a:p>
          <a:p>
            <a:pPr lvl="0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Accept/Reject results manually.  </a:t>
            </a:r>
          </a:p>
          <a:p>
            <a:pPr lvl="1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Yellow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Highlight- WARNING</a:t>
            </a:r>
          </a:p>
          <a:p>
            <a:pPr lvl="1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Highlight- REJECT; requires an ACTION/ COMMENT before verifying</a:t>
            </a:r>
          </a:p>
          <a:p>
            <a:pPr lvl="1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4CE0A1-DB29-4841-B601-CDA1D01E4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Reviewing QC Data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510AC-9A84-4B4C-9590-46BBF19B3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43" y="2853616"/>
            <a:ext cx="5700254" cy="16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3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08D0F8-215A-491D-B95F-8D76F2A7A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REJECTED results (QC that is out) requires to be acknowledged</a:t>
            </a:r>
          </a:p>
          <a:p>
            <a:r>
              <a:rPr lang="en-US" dirty="0"/>
              <a:t>ACTION- choose comments from pre-populated options</a:t>
            </a:r>
          </a:p>
          <a:p>
            <a:pPr lvl="0"/>
            <a:r>
              <a:rPr lang="en-US" dirty="0"/>
              <a:t>Choose APPLY then CLOSE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6AFC46-28A9-4288-AD87-91F18523F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Reviewing QC Data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FA7DE-C775-49E8-A1A0-8A4486784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810" y="2948940"/>
            <a:ext cx="5939952" cy="32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5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920432-8E4D-46D8-B462-F2D81D4FC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COMMENTS- Freetext comments</a:t>
            </a:r>
          </a:p>
          <a:p>
            <a:pPr lvl="0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OK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SAVE when done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marL="0" indent="0">
              <a:buNone/>
            </a:pP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hitting SAVE, another window will open- just click OK. 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EC3F42-1050-43FB-B426-95C062FE2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Reviewing QC Data: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D768D0-520D-448A-AD78-544C608F9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930" y="2438277"/>
            <a:ext cx="6469590" cy="28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5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B5E983-9421-4D95-82F3-F69170D52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QC result data entry must be reviewed by CLS working on the Bench. Reviewing LJ Charts and Z scores are mandatory. Follow the QC policy SFOSOP-0288 for accepting or rejecting QC run.</a:t>
            </a:r>
          </a:p>
          <a:p>
            <a:pPr marL="0" indent="0">
              <a:buNone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number of QC to be reviewed is 82 entries for AU if a complete set of QC is performed; 14 entries for  QC’s performed every 8 hours </a:t>
            </a:r>
          </a:p>
          <a:p>
            <a:pPr marL="0" indent="0">
              <a:buNone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number of QC to be reviewed is 13 entries for Access2-2 and 10 entries for Acces2-1.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DC1875-4F3F-4E36-BDD2-7820BC6A0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Reminders:</a:t>
            </a:r>
          </a:p>
        </p:txBody>
      </p:sp>
    </p:spTree>
    <p:extLst>
      <p:ext uri="{BB962C8B-B14F-4D97-AF65-F5344CB8AC3E}">
        <p14:creationId xmlns:p14="http://schemas.microsoft.com/office/powerpoint/2010/main" val="124989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87AFFB-43F6-4838-BB1D-E9B42D417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QC does not crossover to URT, do the following to troubleshoot:</a:t>
            </a:r>
          </a:p>
          <a:p>
            <a:pPr lvl="1"/>
            <a:r>
              <a:rPr lang="en-US" dirty="0"/>
              <a:t>Restart Unity Connect located in the supervisors office computer</a:t>
            </a:r>
          </a:p>
          <a:p>
            <a:pPr lvl="1"/>
            <a:r>
              <a:rPr lang="en-US" dirty="0"/>
              <a:t>Restart the instrument that is affected</a:t>
            </a:r>
          </a:p>
          <a:p>
            <a:pPr lvl="1"/>
            <a:r>
              <a:rPr lang="en-US" dirty="0"/>
              <a:t>Resend data</a:t>
            </a:r>
          </a:p>
          <a:p>
            <a:pPr lvl="1"/>
            <a:endParaRPr lang="en-US" dirty="0"/>
          </a:p>
          <a:p>
            <a:r>
              <a:rPr lang="en-US" dirty="0"/>
              <a:t>If problem persist, call BioRad hotline at 1-800-854-6737 option 3</a:t>
            </a:r>
          </a:p>
          <a:p>
            <a:endParaRPr lang="en-US" dirty="0"/>
          </a:p>
          <a:p>
            <a:r>
              <a:rPr lang="en-US" dirty="0"/>
              <a:t>Inform supervisor or manager of the problem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E610C7-9137-46FE-86D9-53C5B4049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Troubleshooting </a:t>
            </a:r>
          </a:p>
        </p:txBody>
      </p:sp>
    </p:spTree>
    <p:extLst>
      <p:ext uri="{BB962C8B-B14F-4D97-AF65-F5344CB8AC3E}">
        <p14:creationId xmlns:p14="http://schemas.microsoft.com/office/powerpoint/2010/main" val="85207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CBF9EB-5243-411D-9B99-F01D4ED54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www.qcnet.com</a:t>
            </a:r>
            <a:endParaRPr lang="en-US" dirty="0"/>
          </a:p>
          <a:p>
            <a:pPr lvl="1"/>
            <a:r>
              <a:rPr lang="en-US" dirty="0"/>
              <a:t>Education Tab</a:t>
            </a:r>
          </a:p>
          <a:p>
            <a:pPr lvl="2"/>
            <a:r>
              <a:rPr lang="en-US" dirty="0"/>
              <a:t>Unity RealTime Training</a:t>
            </a:r>
          </a:p>
          <a:p>
            <a:pPr lvl="2"/>
            <a:endParaRPr lang="en-US" dirty="0"/>
          </a:p>
          <a:p>
            <a:r>
              <a:rPr lang="en-US" dirty="0"/>
              <a:t>Unity RealTime 2: Reference Guide for Expert QC Data Management</a:t>
            </a:r>
          </a:p>
          <a:p>
            <a:endParaRPr lang="en-US" dirty="0"/>
          </a:p>
          <a:p>
            <a:r>
              <a:rPr lang="en-US" dirty="0"/>
              <a:t>BioRad Training Notes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476FD3-BD31-44AD-B08F-BE82571D2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278708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manually enter QC results that did not successfully cross over to BioRad Unity RealTime or URT</a:t>
            </a: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review manually entered results for clerical entry errors</a:t>
            </a: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Troubleshooting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*At the end of this presentation, CLS will be able to successfully demonstrate how to manually enter QC in BioRad URT.*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</a:p>
        </p:txBody>
      </p:sp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and click on to Unity RealTime Icon </a:t>
            </a: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your User ID in the User Field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your password in the Password Field 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Login</a:t>
            </a: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Logging on to Unity RealTime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141AD3-8083-49D6-B5DF-356FC27DD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428" y="1935480"/>
            <a:ext cx="1417443" cy="1242168"/>
          </a:xfrm>
          <a:prstGeom prst="rect">
            <a:avLst/>
          </a:prstGeom>
        </p:spPr>
      </p:pic>
      <p:pic>
        <p:nvPicPr>
          <p:cNvPr id="1028" name="Picture 4" descr="C:\Users\mtama\AppData\Local\Temp\SNAGHTML3a04033.PNG">
            <a:extLst>
              <a:ext uri="{FF2B5EF4-FFF2-40B4-BE49-F238E27FC236}">
                <a16:creationId xmlns:a16="http://schemas.microsoft.com/office/drawing/2014/main" id="{645778E2-5202-4E02-B101-D623DCF41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953" y="3445193"/>
            <a:ext cx="501967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appropriate lab number from the LAB LIST.</a:t>
            </a:r>
          </a:p>
          <a:p>
            <a:pPr lvl="1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Access2-1: 123535</a:t>
            </a:r>
          </a:p>
          <a:p>
            <a:pPr lvl="1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Access2-2: 324681</a:t>
            </a:r>
          </a:p>
          <a:p>
            <a:pPr lvl="1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AU680-1: 116212</a:t>
            </a:r>
          </a:p>
          <a:p>
            <a:pPr lvl="1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AU680-2: 116214</a:t>
            </a: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MultiTest Point Data Entry</a:t>
            </a: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Choosing the Correct Lab Number</a:t>
            </a:r>
          </a:p>
        </p:txBody>
      </p:sp>
      <p:pic>
        <p:nvPicPr>
          <p:cNvPr id="2058" name="Picture 10" descr="C:\Users\mtama\AppData\Local\Temp\SNAGHTML3ab2469.PNG">
            <a:extLst>
              <a:ext uri="{FF2B5EF4-FFF2-40B4-BE49-F238E27FC236}">
                <a16:creationId xmlns:a16="http://schemas.microsoft.com/office/drawing/2014/main" id="{68CDFEEA-B3BB-48AA-8EEE-5FAC8A1EC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658" y="1935480"/>
            <a:ext cx="3371742" cy="35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F4D669-96F6-4BFB-9FCF-79612D951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592" y="5471160"/>
            <a:ext cx="4343508" cy="61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correct lab number has been chosen, </a:t>
            </a: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click on the Lot Number/ Control Material </a:t>
            </a: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Entry area will be accessible in the next window.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Choosing the Correct Lab Number</a:t>
            </a:r>
          </a:p>
        </p:txBody>
      </p:sp>
      <p:pic>
        <p:nvPicPr>
          <p:cNvPr id="3080" name="Picture 8" descr="C:\Users\mtama\AppData\Local\Temp\SNAGHTML3b65547.PNG">
            <a:extLst>
              <a:ext uri="{FF2B5EF4-FFF2-40B4-BE49-F238E27FC236}">
                <a16:creationId xmlns:a16="http://schemas.microsoft.com/office/drawing/2014/main" id="{DFA3CB0B-C598-407E-B426-79A97F24A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96" y="1935480"/>
            <a:ext cx="4171950" cy="23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F88EFE-3CBB-4281-AEC2-42D3918A5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408" y="4613148"/>
            <a:ext cx="5578323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Defaulted to the following options:</a:t>
            </a:r>
          </a:p>
          <a:p>
            <a:pPr lvl="1"/>
            <a:r>
              <a:rPr lang="en-US" dirty="0"/>
              <a:t>LAB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DISPLAY: Analyte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ENTERED BY: Row</a:t>
            </a:r>
          </a:p>
          <a:p>
            <a:endParaRPr lang="en-US" dirty="0"/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Entry Screen 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B5B0BA-D236-4F6A-8E8A-E72645055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68" y="4648160"/>
            <a:ext cx="10759702" cy="176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A5D47D-044C-4DAA-A2A5-8DB2FDEFF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Screen Overview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Entry Screen Overview</a:t>
            </a:r>
            <a:endParaRPr lang="en-US" dirty="0"/>
          </a:p>
        </p:txBody>
      </p:sp>
      <p:pic>
        <p:nvPicPr>
          <p:cNvPr id="5132" name="Picture 12" descr="C:\Users\mtama\AppData\Local\Temp\SNAGHTML3e323dc.PNG">
            <a:extLst>
              <a:ext uri="{FF2B5EF4-FFF2-40B4-BE49-F238E27FC236}">
                <a16:creationId xmlns:a16="http://schemas.microsoft.com/office/drawing/2014/main" id="{6E23030C-F390-40DB-BBBA-FA66882B8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598" y="1847088"/>
            <a:ext cx="7239000" cy="481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A5D47D-044C-4DAA-A2A5-8DB2FDEFF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performed only when QC does not automatically transmit from the machine to BioRad Unity RealTime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the lot number and control material </a:t>
            </a:r>
          </a:p>
          <a:p>
            <a:pPr marL="0" indent="0">
              <a:buNone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QC Data adjacent to the analyte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frequently to avoid loss of data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another set of lot numbers and</a:t>
            </a: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control materials; enter QC results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 until all QC data has been entered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Entering QC Data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069D7A-2979-4032-BF92-83BC643F8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080" y="2468831"/>
            <a:ext cx="2301439" cy="11202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DAC2EB-F10F-4A5F-A9C6-4B531E023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867" y="3727672"/>
            <a:ext cx="5380186" cy="245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8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FA1673-B08C-4B06-8C33-121922CE6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QC data after results have been manually entered in URT.</a:t>
            </a:r>
          </a:p>
          <a:p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 To:</a:t>
            </a:r>
          </a:p>
          <a:p>
            <a:pPr lvl="1"/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</a:p>
          <a:p>
            <a:pPr lvl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</a:t>
            </a:r>
            <a:r>
              <a:rPr lang="en-US" alt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BENCH REVIEW</a:t>
            </a:r>
            <a:endParaRPr lang="en-US" alt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 #:  </a:t>
            </a:r>
            <a:r>
              <a:rPr lang="en-US" alt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Select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endParaRPr lang="en-US" altLang="en-US" sz="2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LOT #: </a:t>
            </a:r>
            <a:r>
              <a:rPr lang="en-US" alt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Select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</a:p>
          <a:p>
            <a:pPr lvl="1"/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INSTRUMENT: choose an instrument </a:t>
            </a:r>
          </a:p>
          <a:p>
            <a:pPr marL="27432" indent="0">
              <a:buNone/>
            </a:pP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the instrument name/number is </a:t>
            </a: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GREEN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color, QC has successfully crossed over.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192" lvl="1" indent="0">
              <a:buNone/>
            </a:pP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DA9568-A813-4032-A785-9AA377837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Reviewing QC Data</a:t>
            </a:r>
            <a:endParaRPr lang="en-US" dirty="0"/>
          </a:p>
        </p:txBody>
      </p:sp>
      <p:pic>
        <p:nvPicPr>
          <p:cNvPr id="6" name="Picture 5" descr="C:\Users\g237035\AppData\Local\Temp\SNAGHTML1fb8210d.PNG">
            <a:extLst>
              <a:ext uri="{FF2B5EF4-FFF2-40B4-BE49-F238E27FC236}">
                <a16:creationId xmlns:a16="http://schemas.microsoft.com/office/drawing/2014/main" id="{FB9F61CA-F9CA-4212-B088-57B35D69C52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10" y="2286000"/>
            <a:ext cx="5940425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E378C8-99B7-4442-8AC0-C889BD4FDAF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" y="4972367"/>
            <a:ext cx="10972800" cy="135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6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on brainstorming" id="{C229246F-E851-40FB-8E1D-535DCA6AFD71}" vid="{8D346C02-FE09-4A8E-BC58-EB73E373F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3BE57A2-D666-4652-B423-3EEF5C79D9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604</Words>
  <Application>Microsoft Office PowerPoint</Application>
  <PresentationFormat>Widescreen</PresentationFormat>
  <Paragraphs>128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Century Gothic</vt:lpstr>
      <vt:lpstr>Palatino Linotype</vt:lpstr>
      <vt:lpstr>Times New Roman</vt:lpstr>
      <vt:lpstr>Wingdings 2</vt:lpstr>
      <vt:lpstr>Presentation on brainstorming</vt:lpstr>
      <vt:lpstr>Unity RealTime Manual Data Entry</vt:lpstr>
      <vt:lpstr>Objective</vt:lpstr>
      <vt:lpstr>Logging on to Unity RealTime</vt:lpstr>
      <vt:lpstr>Choosing the Correct Lab Number</vt:lpstr>
      <vt:lpstr>Choosing the Correct Lab Number</vt:lpstr>
      <vt:lpstr>Data Entry Screen Overview</vt:lpstr>
      <vt:lpstr>Data Entry Screen Overview</vt:lpstr>
      <vt:lpstr>Entering QC Data</vt:lpstr>
      <vt:lpstr>Reviewing QC Data</vt:lpstr>
      <vt:lpstr>Reviewing QC DATA for Shifts and Trends</vt:lpstr>
      <vt:lpstr>Reviewing QC Data</vt:lpstr>
      <vt:lpstr>Reviewing QC Data</vt:lpstr>
      <vt:lpstr>Reviewing QC Data:</vt:lpstr>
      <vt:lpstr>Reminders:</vt:lpstr>
      <vt:lpstr>Troubleshooting </vt:lpstr>
      <vt:lpstr>Resources and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2017-06-20T19:34:27Z</dcterms:created>
  <dcterms:modified xsi:type="dcterms:W3CDTF">2019-04-17T16:01:23Z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TC034606379991</vt:lpwstr>
  </property>
</Properties>
</file>