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91" r:id="rId3"/>
    <p:sldId id="257" r:id="rId4"/>
    <p:sldId id="261" r:id="rId5"/>
    <p:sldId id="266" r:id="rId6"/>
    <p:sldId id="263" r:id="rId7"/>
    <p:sldId id="292" r:id="rId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502B93"/>
    <a:srgbClr val="336699"/>
    <a:srgbClr val="6189C3"/>
    <a:srgbClr val="3399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88" autoAdjust="0"/>
    <p:restoredTop sz="94660"/>
  </p:normalViewPr>
  <p:slideViewPr>
    <p:cSldViewPr snapToGrid="0">
      <p:cViewPr varScale="1">
        <p:scale>
          <a:sx n="55" d="100"/>
          <a:sy n="55" d="100"/>
        </p:scale>
        <p:origin x="60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8E96E-0730-4F45-8527-604F6616E1C2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30B0-7665-4ED7-901C-D96D492630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667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8E96E-0730-4F45-8527-604F6616E1C2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30B0-7665-4ED7-901C-D96D492630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39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8E96E-0730-4F45-8527-604F6616E1C2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30B0-7665-4ED7-901C-D96D492630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101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8E96E-0730-4F45-8527-604F6616E1C2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30B0-7665-4ED7-901C-D96D492630E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3182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8E96E-0730-4F45-8527-604F6616E1C2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30B0-7665-4ED7-901C-D96D492630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731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8E96E-0730-4F45-8527-604F6616E1C2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30B0-7665-4ED7-901C-D96D492630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785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8E96E-0730-4F45-8527-604F6616E1C2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30B0-7665-4ED7-901C-D96D492630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968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8E96E-0730-4F45-8527-604F6616E1C2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30B0-7665-4ED7-901C-D96D492630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070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8E96E-0730-4F45-8527-604F6616E1C2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30B0-7665-4ED7-901C-D96D492630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831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8E96E-0730-4F45-8527-604F6616E1C2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30B0-7665-4ED7-901C-D96D492630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54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8E96E-0730-4F45-8527-604F6616E1C2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30B0-7665-4ED7-901C-D96D492630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171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8E96E-0730-4F45-8527-604F6616E1C2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30B0-7665-4ED7-901C-D96D492630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993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8E96E-0730-4F45-8527-604F6616E1C2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30B0-7665-4ED7-901C-D96D492630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49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8E96E-0730-4F45-8527-604F6616E1C2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30B0-7665-4ED7-901C-D96D492630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029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8E96E-0730-4F45-8527-604F6616E1C2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30B0-7665-4ED7-901C-D96D492630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504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8E96E-0730-4F45-8527-604F6616E1C2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30B0-7665-4ED7-901C-D96D492630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324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8E96E-0730-4F45-8527-604F6616E1C2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30B0-7665-4ED7-901C-D96D492630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78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648E96E-0730-4F45-8527-604F6616E1C2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630B0-7665-4ED7-901C-D96D492630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8191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an of a human brain in a neurology clinic">
            <a:extLst>
              <a:ext uri="{FF2B5EF4-FFF2-40B4-BE49-F238E27FC236}">
                <a16:creationId xmlns:a16="http://schemas.microsoft.com/office/drawing/2014/main" id="{18852049-6EFB-40BF-AD0F-4BBBFF9B9C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3181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156F7A-1526-4617-99D3-1443DA837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 dirty="0"/>
              <a:t>Kaiser San Francisco </a:t>
            </a:r>
            <a:br>
              <a:rPr lang="en-US" sz="5600" dirty="0"/>
            </a:br>
            <a:r>
              <a:rPr lang="en-US" sz="5600" dirty="0"/>
              <a:t>2024 Annual Stroke Education General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18E9D62-7BA3-4D5E-8915-0D0E8661E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03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2FD235D7-E555-468D-A368-E23596CCE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57780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 8">
            <a:extLst>
              <a:ext uri="{FF2B5EF4-FFF2-40B4-BE49-F238E27FC236}">
                <a16:creationId xmlns:a16="http://schemas.microsoft.com/office/drawing/2014/main" id="{AA0BB620-0E1B-444E-B4DA-620EC18FC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2429450D-EE6E-4527-982F-934CA86EE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8060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E8E8D4-BDD8-4ED6-ADCD-F8477311B323}"/>
              </a:ext>
            </a:extLst>
          </p:cNvPr>
          <p:cNvSpPr txBox="1"/>
          <p:nvPr/>
        </p:nvSpPr>
        <p:spPr>
          <a:xfrm>
            <a:off x="1" y="1326995"/>
            <a:ext cx="4348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What is a stroke?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BC796A-87D8-48C4-A20E-5DC7EFFB3E04}"/>
              </a:ext>
            </a:extLst>
          </p:cNvPr>
          <p:cNvSpPr txBox="1"/>
          <p:nvPr/>
        </p:nvSpPr>
        <p:spPr>
          <a:xfrm>
            <a:off x="4695164" y="1720179"/>
            <a:ext cx="650116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A stroke happens when there is a loss of blood flow to part of the brain.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Brain cells cannot get the oxygen and nutrients they need and they start to die within a few minutes.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C8DB9-A3D0-43B3-9E8B-5B35C54A5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3702" y="114551"/>
            <a:ext cx="1094020" cy="92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48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D2D844C-AB64-4A03-80BE-33212E61D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AD0E9B-89C2-4268-98B4-BA7BFFF2C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1653AB08-C531-42A8-AA8D-C2ABAE87C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2E47EEC-33C8-4EC3-8BFC-BB02B4171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8BC9CC6-50D5-4C61-9EDE-315A1B5F1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ED2641B-4430-4CF4-89AB-3FADDD630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9BEDD7-EB6A-48AA-98F1-DE97C4D039AC}"/>
              </a:ext>
            </a:extLst>
          </p:cNvPr>
          <p:cNvSpPr txBox="1"/>
          <p:nvPr/>
        </p:nvSpPr>
        <p:spPr>
          <a:xfrm>
            <a:off x="1103312" y="452718"/>
            <a:ext cx="8947522" cy="1400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FACTS...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2739E-51F1-4B47-A6B7-5E0CEBE7B880}"/>
              </a:ext>
            </a:extLst>
          </p:cNvPr>
          <p:cNvSpPr txBox="1"/>
          <p:nvPr/>
        </p:nvSpPr>
        <p:spPr>
          <a:xfrm>
            <a:off x="281354" y="2548196"/>
            <a:ext cx="11910645" cy="3895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b="1" dirty="0">
                <a:latin typeface="+mj-lt"/>
                <a:ea typeface="+mj-ea"/>
                <a:cs typeface="+mj-cs"/>
              </a:rPr>
              <a:t> Stroke is the fifth major cause of death in the United States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b="1" dirty="0">
                <a:latin typeface="+mj-lt"/>
                <a:ea typeface="+mj-ea"/>
                <a:cs typeface="+mj-cs"/>
              </a:rPr>
              <a:t>According to the CDC</a:t>
            </a: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b="1" dirty="0">
                <a:latin typeface="+mj-lt"/>
                <a:ea typeface="+mj-ea"/>
                <a:cs typeface="+mj-cs"/>
              </a:rPr>
              <a:t>Someone in the United States has a stroke every 40 seconds, and every 3.5 minutes someone in the United States dies of stroke. </a:t>
            </a: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b="1" dirty="0">
                <a:latin typeface="+mj-lt"/>
                <a:ea typeface="+mj-ea"/>
                <a:cs typeface="+mj-cs"/>
              </a:rPr>
              <a:t>Every year, more than 795,000 people in the United States have a stroke.</a:t>
            </a: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b="1" dirty="0">
                <a:latin typeface="+mj-lt"/>
                <a:ea typeface="+mj-ea"/>
                <a:cs typeface="+mj-cs"/>
              </a:rPr>
              <a:t>About 87% of all strokes are ischemic strokes, 13% are hemorrhagic. </a:t>
            </a: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b="1" dirty="0">
                <a:latin typeface="+mj-lt"/>
                <a:ea typeface="+mj-ea"/>
                <a:cs typeface="+mj-cs"/>
              </a:rPr>
              <a:t>Stroke is a leading cause of serious long-term disability. Stroke reduces mobility in more than half of stroke survivors aged 65 and older. </a:t>
            </a:r>
          </a:p>
          <a:p>
            <a:pPr lvl="1"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032E91-8F66-4F57-9C8C-545D5BACFA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3702" y="114551"/>
            <a:ext cx="1094020" cy="92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24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5D2D844C-AB64-4A03-80BE-33212E61D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AAD0E9B-89C2-4268-98B4-BA7BFFF2C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1653AB08-C531-42A8-AA8D-C2ABAE87C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2E47EEC-33C8-4EC3-8BFC-BB02B4171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8BC9CC6-50D5-4C61-9EDE-315A1B5F1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CED2641B-4430-4CF4-89AB-3FADDD630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9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51" name="Freeform: Shape 50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98E0C8-87E2-44B4-8050-8B76AB422A73}"/>
              </a:ext>
            </a:extLst>
          </p:cNvPr>
          <p:cNvSpPr/>
          <p:nvPr/>
        </p:nvSpPr>
        <p:spPr>
          <a:xfrm>
            <a:off x="428625" y="452718"/>
            <a:ext cx="9622209" cy="1400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Stroke Risk Factors</a:t>
            </a:r>
            <a:endParaRPr lang="en-US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2739E-51F1-4B47-A6B7-5E0CEBE7B880}"/>
              </a:ext>
            </a:extLst>
          </p:cNvPr>
          <p:cNvSpPr txBox="1"/>
          <p:nvPr/>
        </p:nvSpPr>
        <p:spPr>
          <a:xfrm>
            <a:off x="214294" y="2473908"/>
            <a:ext cx="5805464" cy="4207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800" b="1" dirty="0">
                <a:solidFill>
                  <a:srgbClr val="336699"/>
                </a:solidFill>
                <a:latin typeface="+mj-lt"/>
                <a:ea typeface="+mj-ea"/>
                <a:cs typeface="+mj-cs"/>
              </a:rPr>
              <a:t>Non-Modifiable Risk Factors: </a:t>
            </a: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b="1" dirty="0">
                <a:latin typeface="+mj-lt"/>
                <a:ea typeface="+mj-ea"/>
                <a:cs typeface="+mj-cs"/>
              </a:rPr>
              <a:t>Age, family history, race </a:t>
            </a: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b="1" dirty="0">
                <a:latin typeface="+mj-lt"/>
                <a:ea typeface="+mj-ea"/>
                <a:cs typeface="+mj-cs"/>
              </a:rPr>
              <a:t>Gender </a:t>
            </a: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b="1" dirty="0">
                <a:latin typeface="+mj-lt"/>
                <a:ea typeface="+mj-ea"/>
                <a:cs typeface="+mj-cs"/>
              </a:rPr>
              <a:t>Hx of prior stroke/TIA  </a:t>
            </a: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600" dirty="0">
              <a:latin typeface="+mj-lt"/>
              <a:ea typeface="+mj-ea"/>
              <a:cs typeface="+mj-cs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6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9BEDD7-EB6A-48AA-98F1-DE97C4D039AC}"/>
              </a:ext>
            </a:extLst>
          </p:cNvPr>
          <p:cNvSpPr txBox="1"/>
          <p:nvPr/>
        </p:nvSpPr>
        <p:spPr>
          <a:xfrm>
            <a:off x="1103312" y="452718"/>
            <a:ext cx="8947522" cy="1400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endParaRPr lang="en-US" sz="4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032E91-8F66-4F57-9C8C-545D5BACFA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3702" y="114551"/>
            <a:ext cx="1094020" cy="9292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42C935-2ADB-46E4-8F17-8578F51E9B74}"/>
              </a:ext>
            </a:extLst>
          </p:cNvPr>
          <p:cNvSpPr txBox="1"/>
          <p:nvPr/>
        </p:nvSpPr>
        <p:spPr>
          <a:xfrm>
            <a:off x="6535908" y="2388241"/>
            <a:ext cx="5805464" cy="359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800" b="1" dirty="0">
                <a:solidFill>
                  <a:srgbClr val="336699"/>
                </a:solidFill>
              </a:rPr>
              <a:t>Modifiable Risk Factors/Conditions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b="1" dirty="0"/>
              <a:t>Hypertension, smoking, diabetes, hyperlipidemia, atrial fibrillation, heart disease, carotid artery disease, sedentary behavior, obesity, sleep apnea, substance abuse and excessive alcohol intake </a:t>
            </a:r>
          </a:p>
        </p:txBody>
      </p:sp>
    </p:spTree>
    <p:extLst>
      <p:ext uri="{BB962C8B-B14F-4D97-AF65-F5344CB8AC3E}">
        <p14:creationId xmlns:p14="http://schemas.microsoft.com/office/powerpoint/2010/main" val="1107460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2F29FC-7D76-4921-8AD6-FC334262394E}"/>
              </a:ext>
            </a:extLst>
          </p:cNvPr>
          <p:cNvSpPr txBox="1"/>
          <p:nvPr/>
        </p:nvSpPr>
        <p:spPr>
          <a:xfrm>
            <a:off x="8328122" y="2541819"/>
            <a:ext cx="3352375" cy="30665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Types of Stroke  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C1E981B-F06E-48B4-9275-F4B261AFC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571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Freeform 36">
            <a:extLst>
              <a:ext uri="{FF2B5EF4-FFF2-40B4-BE49-F238E27FC236}">
                <a16:creationId xmlns:a16="http://schemas.microsoft.com/office/drawing/2014/main" id="{312E2C24-0CD2-4071-8CE2-B059993A9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Freeform 5">
            <a:extLst>
              <a:ext uri="{FF2B5EF4-FFF2-40B4-BE49-F238E27FC236}">
                <a16:creationId xmlns:a16="http://schemas.microsoft.com/office/drawing/2014/main" id="{24F1DC13-C830-4B86-A9C6-927F5C55D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708596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50" name="Graphic 49" descr="Brain">
            <a:extLst>
              <a:ext uri="{FF2B5EF4-FFF2-40B4-BE49-F238E27FC236}">
                <a16:creationId xmlns:a16="http://schemas.microsoft.com/office/drawing/2014/main" id="{EFC7A110-CDD1-44F1-95AC-6F958B0937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63108" y="1175320"/>
            <a:ext cx="2776690" cy="2647950"/>
          </a:xfrm>
          <a:prstGeom prst="rect">
            <a:avLst/>
          </a:prstGeom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157011-62C6-4BFC-A453-6BA9133DB2E9}"/>
              </a:ext>
            </a:extLst>
          </p:cNvPr>
          <p:cNvSpPr txBox="1"/>
          <p:nvPr/>
        </p:nvSpPr>
        <p:spPr>
          <a:xfrm>
            <a:off x="234683" y="56700"/>
            <a:ext cx="74874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A50021"/>
                </a:solidFill>
              </a:rPr>
              <a:t>Ischemic Stroke – </a:t>
            </a:r>
            <a:r>
              <a:rPr lang="en-US" sz="3200" dirty="0">
                <a:solidFill>
                  <a:schemeClr val="bg1"/>
                </a:solidFill>
              </a:rPr>
              <a:t>caused by blockage of a blood vessel that supplies the brain (87% of all strokes)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9F33092-DD64-41A2-8910-34E3BBF20C6F}"/>
              </a:ext>
            </a:extLst>
          </p:cNvPr>
          <p:cNvSpPr txBox="1"/>
          <p:nvPr/>
        </p:nvSpPr>
        <p:spPr>
          <a:xfrm>
            <a:off x="146971" y="2499295"/>
            <a:ext cx="7370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A50021"/>
                </a:solidFill>
              </a:rPr>
              <a:t>Hemorrhagic Stroke- </a:t>
            </a:r>
            <a:r>
              <a:rPr lang="en-US" sz="3200" dirty="0">
                <a:solidFill>
                  <a:schemeClr val="bg1"/>
                </a:solidFill>
              </a:rPr>
              <a:t>occurs when a blood vessel that supplies the brain ruptures and bleeds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BFD1435-6FAC-4EED-AF9A-0D815C97D77A}"/>
              </a:ext>
            </a:extLst>
          </p:cNvPr>
          <p:cNvSpPr txBox="1"/>
          <p:nvPr/>
        </p:nvSpPr>
        <p:spPr>
          <a:xfrm>
            <a:off x="206900" y="4811404"/>
            <a:ext cx="748747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A50021"/>
                </a:solidFill>
              </a:rPr>
              <a:t>TIA (Transient Ischemic Attack)-</a:t>
            </a:r>
            <a:r>
              <a:rPr lang="en-US" sz="3200" dirty="0">
                <a:solidFill>
                  <a:srgbClr val="A5002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a temporary blockage of blood flow to the brain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9C7F7114-6431-4DD5-A6F0-AB03F3F927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96863" y="123014"/>
            <a:ext cx="967698" cy="92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02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58" name="Oval 57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6" name="Freeform 7">
            <a:extLst>
              <a:ext uri="{FF2B5EF4-FFF2-40B4-BE49-F238E27FC236}">
                <a16:creationId xmlns:a16="http://schemas.microsoft.com/office/drawing/2014/main" id="{0A01F2A2-AEDD-47DC-AFB5-B97CEB9A5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156F7A-1526-4617-99D3-1443DA837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30" y="629267"/>
            <a:ext cx="9252154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b="1" dirty="0"/>
              <a:t>SIGNS OF STROKE </a:t>
            </a:r>
            <a:br>
              <a:rPr lang="en-US" sz="3300" dirty="0"/>
            </a:br>
            <a:endParaRPr lang="en-US" sz="3300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B5AF5F3-AD0A-4EFA-854A-47C780F26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Freeform 5">
            <a:extLst>
              <a:ext uri="{FF2B5EF4-FFF2-40B4-BE49-F238E27FC236}">
                <a16:creationId xmlns:a16="http://schemas.microsoft.com/office/drawing/2014/main" id="{1E3D6D6C-E192-4135-B1DB-17C71EEBC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51A84A-CB40-45CF-898F-376EF820EC71}"/>
              </a:ext>
            </a:extLst>
          </p:cNvPr>
          <p:cNvSpPr txBox="1"/>
          <p:nvPr/>
        </p:nvSpPr>
        <p:spPr>
          <a:xfrm>
            <a:off x="142875" y="2548281"/>
            <a:ext cx="6858000" cy="4309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Sudden numbness or weakness in the face, arm, or leg especially on one side of the body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Sudden confusion, trouble speaking, or difficulty understanding speech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Sudden trouble seeing in one or both eyes.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Sudden trouble walking, dizziness, loss of balance, or lack of coordination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Sudden severe headache with no known cause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Mnemonic BEFAST- </a:t>
            </a:r>
            <a:r>
              <a:rPr lang="en-US" sz="2000" b="1" dirty="0">
                <a:solidFill>
                  <a:srgbClr val="336699"/>
                </a:solidFill>
                <a:latin typeface="+mj-lt"/>
                <a:ea typeface="+mj-ea"/>
                <a:cs typeface="+mj-cs"/>
              </a:rPr>
              <a:t>B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alance, </a:t>
            </a:r>
            <a:r>
              <a:rPr lang="en-US" sz="2000" b="1" dirty="0">
                <a:solidFill>
                  <a:srgbClr val="336699"/>
                </a:solidFill>
                <a:latin typeface="+mj-lt"/>
                <a:ea typeface="+mj-ea"/>
                <a:cs typeface="+mj-cs"/>
              </a:rPr>
              <a:t>E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yes, </a:t>
            </a:r>
            <a:r>
              <a:rPr lang="en-US" sz="2000" b="1" dirty="0">
                <a:solidFill>
                  <a:srgbClr val="336699"/>
                </a:solidFill>
                <a:latin typeface="+mj-lt"/>
                <a:ea typeface="+mj-ea"/>
                <a:cs typeface="+mj-cs"/>
              </a:rPr>
              <a:t>F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ace, </a:t>
            </a:r>
            <a:r>
              <a:rPr lang="en-US" sz="2000" b="1" dirty="0">
                <a:solidFill>
                  <a:srgbClr val="336699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rms, </a:t>
            </a:r>
            <a:r>
              <a:rPr lang="en-US" sz="2000" b="1" dirty="0">
                <a:solidFill>
                  <a:srgbClr val="336699"/>
                </a:solidFill>
                <a:latin typeface="+mj-lt"/>
                <a:ea typeface="+mj-ea"/>
                <a:cs typeface="+mj-cs"/>
              </a:rPr>
              <a:t>S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peech, </a:t>
            </a:r>
            <a:r>
              <a:rPr lang="en-US" sz="2000" b="1" dirty="0">
                <a:solidFill>
                  <a:srgbClr val="336699"/>
                </a:solidFill>
                <a:latin typeface="+mj-lt"/>
                <a:ea typeface="+mj-ea"/>
                <a:cs typeface="+mj-cs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290B22-795E-46CE-BED5-168561FC89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9297" y="1043822"/>
            <a:ext cx="4656953" cy="5514716"/>
          </a:xfrm>
          <a:prstGeom prst="rect">
            <a:avLst/>
          </a:prstGeom>
          <a:ln w="76200">
            <a:solidFill>
              <a:srgbClr val="92D050"/>
            </a:solidFill>
          </a:ln>
          <a:effectLst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732BE4A-2A34-40E3-84F5-9127346B8A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96863" y="123014"/>
            <a:ext cx="967698" cy="9292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24C4F9-68E1-4611-95B6-FA406832FA8C}"/>
              </a:ext>
            </a:extLst>
          </p:cNvPr>
          <p:cNvSpPr/>
          <p:nvPr/>
        </p:nvSpPr>
        <p:spPr>
          <a:xfrm>
            <a:off x="8608289" y="1862091"/>
            <a:ext cx="3079955" cy="311267"/>
          </a:xfrm>
          <a:prstGeom prst="rect">
            <a:avLst/>
          </a:prstGeom>
          <a:solidFill>
            <a:srgbClr val="CC0000"/>
          </a:solidFill>
          <a:ln>
            <a:solidFill>
              <a:srgbClr val="502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CALL a Stroke Alert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D3F5D9-284B-43E6-942C-C568C12B4A05}"/>
              </a:ext>
            </a:extLst>
          </p:cNvPr>
          <p:cNvSpPr/>
          <p:nvPr/>
        </p:nvSpPr>
        <p:spPr>
          <a:xfrm>
            <a:off x="9654704" y="5920941"/>
            <a:ext cx="2033540" cy="563458"/>
          </a:xfrm>
          <a:prstGeom prst="rect">
            <a:avLst/>
          </a:prstGeom>
          <a:solidFill>
            <a:srgbClr val="CC0000"/>
          </a:solidFill>
          <a:ln>
            <a:solidFill>
              <a:srgbClr val="502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CALL a Stroke Alert</a:t>
            </a:r>
          </a:p>
        </p:txBody>
      </p:sp>
    </p:spTree>
    <p:extLst>
      <p:ext uri="{BB962C8B-B14F-4D97-AF65-F5344CB8AC3E}">
        <p14:creationId xmlns:p14="http://schemas.microsoft.com/office/powerpoint/2010/main" val="3310810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58" name="Oval 57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6" name="Freeform 7">
            <a:extLst>
              <a:ext uri="{FF2B5EF4-FFF2-40B4-BE49-F238E27FC236}">
                <a16:creationId xmlns:a16="http://schemas.microsoft.com/office/drawing/2014/main" id="{0A01F2A2-AEDD-47DC-AFB5-B97CEB9A5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156F7A-1526-4617-99D3-1443DA837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30" y="629267"/>
            <a:ext cx="9252154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b="1" dirty="0"/>
              <a:t>Early Action is Important for Stroke </a:t>
            </a:r>
            <a:br>
              <a:rPr lang="en-US" sz="3300" dirty="0"/>
            </a:br>
            <a:endParaRPr lang="en-US" sz="3300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B5AF5F3-AD0A-4EFA-854A-47C780F26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Freeform 5">
            <a:extLst>
              <a:ext uri="{FF2B5EF4-FFF2-40B4-BE49-F238E27FC236}">
                <a16:creationId xmlns:a16="http://schemas.microsoft.com/office/drawing/2014/main" id="{1E3D6D6C-E192-4135-B1DB-17C71EEBC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51A84A-CB40-45CF-898F-376EF820EC71}"/>
              </a:ext>
            </a:extLst>
          </p:cNvPr>
          <p:cNvSpPr txBox="1"/>
          <p:nvPr/>
        </p:nvSpPr>
        <p:spPr>
          <a:xfrm>
            <a:off x="0" y="1532611"/>
            <a:ext cx="12191697" cy="489049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Knowing the warning signs and symptoms of stroke will allow you to act fast if your patient might be having a stroke. The chances of stroke survival are greater when stroke treatment begins quickly. 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High Blood pressure, high cholesterol, smoking, obesity, and diabetes are the leading causes of stroke. 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REMEMBER the signs of stroke </a:t>
            </a: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alance: Sudden change in balance or coordination</a:t>
            </a: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yes: Vision changes, sudden loss of vision or double vision</a:t>
            </a:r>
            <a:endParaRPr lang="en-US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ace: Facial droop, facial asymmetry </a:t>
            </a:r>
            <a:endParaRPr lang="en-US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rms: Sudden arm or leg weakness </a:t>
            </a:r>
            <a:endParaRPr lang="en-US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peech: slurred speech</a:t>
            </a:r>
            <a:endParaRPr lang="en-US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ime: Act fast and initiate a Stroke Alert……remember </a:t>
            </a:r>
            <a:r>
              <a:rPr lang="en-US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TIME IS BRAIN! 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732BE4A-2A34-40E3-84F5-9127346B8A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96863" y="123014"/>
            <a:ext cx="967698" cy="92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398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3375</TotalTime>
  <Words>466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Kaiser San Francisco  2024 Annual Stroke Education General</vt:lpstr>
      <vt:lpstr>PowerPoint Presentation</vt:lpstr>
      <vt:lpstr>PowerPoint Presentation</vt:lpstr>
      <vt:lpstr>PowerPoint Presentation</vt:lpstr>
      <vt:lpstr>PowerPoint Presentation</vt:lpstr>
      <vt:lpstr>SIGNS OF STROKE  </vt:lpstr>
      <vt:lpstr>Early Action is Important for Stroke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Kaiser SRF  Annual Stroke Education 2021 - General</dc:title>
  <dc:creator>Allison L Uppendahl</dc:creator>
  <cp:lastModifiedBy>Ethel A Jasa</cp:lastModifiedBy>
  <cp:revision>18</cp:revision>
  <cp:lastPrinted>2024-10-03T16:27:12Z</cp:lastPrinted>
  <dcterms:created xsi:type="dcterms:W3CDTF">2021-03-10T23:22:35Z</dcterms:created>
  <dcterms:modified xsi:type="dcterms:W3CDTF">2024-10-03T17:22:04Z</dcterms:modified>
</cp:coreProperties>
</file>