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266" r:id="rId7"/>
    <p:sldId id="261" r:id="rId8"/>
    <p:sldId id="262" r:id="rId9"/>
    <p:sldId id="264" r:id="rId10"/>
    <p:sldId id="263" r:id="rId11"/>
    <p:sldId id="265" r:id="rId12"/>
    <p:sldId id="267" r:id="rId13"/>
    <p:sldId id="268" r:id="rId14"/>
    <p:sldId id="269" r:id="rId15"/>
    <p:sldId id="270" r:id="rId16"/>
    <p:sldId id="271" r:id="rId17"/>
    <p:sldId id="305" r:id="rId18"/>
    <p:sldId id="277" r:id="rId19"/>
    <p:sldId id="293" r:id="rId20"/>
    <p:sldId id="294" r:id="rId21"/>
    <p:sldId id="295" r:id="rId22"/>
    <p:sldId id="272" r:id="rId23"/>
    <p:sldId id="273" r:id="rId24"/>
    <p:sldId id="275" r:id="rId25"/>
    <p:sldId id="274" r:id="rId26"/>
    <p:sldId id="276" r:id="rId27"/>
    <p:sldId id="278" r:id="rId28"/>
    <p:sldId id="279" r:id="rId29"/>
    <p:sldId id="280" r:id="rId30"/>
    <p:sldId id="281" r:id="rId31"/>
    <p:sldId id="282" r:id="rId32"/>
    <p:sldId id="283" r:id="rId33"/>
    <p:sldId id="284" r:id="rId34"/>
    <p:sldId id="285" r:id="rId35"/>
    <p:sldId id="286" r:id="rId36"/>
    <p:sldId id="296" r:id="rId37"/>
    <p:sldId id="287" r:id="rId38"/>
    <p:sldId id="288" r:id="rId39"/>
    <p:sldId id="289" r:id="rId40"/>
    <p:sldId id="290" r:id="rId41"/>
    <p:sldId id="291" r:id="rId42"/>
    <p:sldId id="292" r:id="rId43"/>
    <p:sldId id="297" r:id="rId44"/>
    <p:sldId id="298" r:id="rId45"/>
    <p:sldId id="299" r:id="rId46"/>
    <p:sldId id="300" r:id="rId47"/>
    <p:sldId id="301" r:id="rId48"/>
    <p:sldId id="302" r:id="rId49"/>
    <p:sldId id="303" r:id="rId50"/>
    <p:sldId id="304" r:id="rId51"/>
    <p:sldId id="30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87" d="100"/>
          <a:sy n="87" d="100"/>
        </p:scale>
        <p:origin x="-106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70DD3-DEEC-4A3A-A940-3BA41C755CCE}" type="datetimeFigureOut">
              <a:rPr lang="en-US" smtClean="0"/>
              <a:t>3/25/2015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66E60-56F9-4502-B920-16771BF49676}" type="slidenum">
              <a:rPr lang="en-US" smtClean="0"/>
              <a:t>‹#›</a:t>
            </a:fld>
            <a:endParaRPr lang="en-US"/>
          </a:p>
        </p:txBody>
      </p:sp>
    </p:spTree>
    <p:extLst>
      <p:ext uri="{BB962C8B-B14F-4D97-AF65-F5344CB8AC3E}">
        <p14:creationId xmlns:p14="http://schemas.microsoft.com/office/powerpoint/2010/main" val="293612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466E60-56F9-4502-B920-16771BF49676}" type="slidenum">
              <a:rPr lang="en-US" smtClean="0"/>
              <a:t>46</a:t>
            </a:fld>
            <a:endParaRPr lang="en-US"/>
          </a:p>
        </p:txBody>
      </p:sp>
    </p:spTree>
    <p:extLst>
      <p:ext uri="{BB962C8B-B14F-4D97-AF65-F5344CB8AC3E}">
        <p14:creationId xmlns:p14="http://schemas.microsoft.com/office/powerpoint/2010/main" val="110539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4A5F67-87D2-4F42-B26A-50D72CC987FC}"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249540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A5F67-87D2-4F42-B26A-50D72CC987FC}"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54837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A5F67-87D2-4F42-B26A-50D72CC987FC}"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58601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A5F67-87D2-4F42-B26A-50D72CC987FC}"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125683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4A5F67-87D2-4F42-B26A-50D72CC987FC}" type="datetimeFigureOut">
              <a:rPr lang="en-US" smtClean="0"/>
              <a:t>3/25/2015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392244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4A5F67-87D2-4F42-B26A-50D72CC987FC}"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160211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4A5F67-87D2-4F42-B26A-50D72CC987FC}" type="datetimeFigureOut">
              <a:rPr lang="en-US" smtClean="0"/>
              <a:t>3/25/2015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127297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4A5F67-87D2-4F42-B26A-50D72CC987FC}" type="datetimeFigureOut">
              <a:rPr lang="en-US" smtClean="0"/>
              <a:t>3/25/2015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345590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A5F67-87D2-4F42-B26A-50D72CC987FC}" type="datetimeFigureOut">
              <a:rPr lang="en-US" smtClean="0"/>
              <a:t>3/25/2015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229341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A5F67-87D2-4F42-B26A-50D72CC987FC}"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286736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4A5F67-87D2-4F42-B26A-50D72CC987FC}" type="datetimeFigureOut">
              <a:rPr lang="en-US" smtClean="0"/>
              <a:t>3/25/2015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BBEE2-A257-4116-BCF6-F097D815736C}" type="slidenum">
              <a:rPr lang="en-US" smtClean="0"/>
              <a:t>‹#›</a:t>
            </a:fld>
            <a:endParaRPr lang="en-US"/>
          </a:p>
        </p:txBody>
      </p:sp>
    </p:spTree>
    <p:extLst>
      <p:ext uri="{BB962C8B-B14F-4D97-AF65-F5344CB8AC3E}">
        <p14:creationId xmlns:p14="http://schemas.microsoft.com/office/powerpoint/2010/main" val="3344111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9000" r="-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A5F67-87D2-4F42-B26A-50D72CC987FC}" type="datetimeFigureOut">
              <a:rPr lang="en-US" smtClean="0"/>
              <a:t>3/25/2015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BBEE2-A257-4116-BCF6-F097D815736C}" type="slidenum">
              <a:rPr lang="en-US" smtClean="0"/>
              <a:t>‹#›</a:t>
            </a:fld>
            <a:endParaRPr lang="en-US"/>
          </a:p>
        </p:txBody>
      </p:sp>
    </p:spTree>
    <p:extLst>
      <p:ext uri="{BB962C8B-B14F-4D97-AF65-F5344CB8AC3E}">
        <p14:creationId xmlns:p14="http://schemas.microsoft.com/office/powerpoint/2010/main" val="3860091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uact=8&amp;ved=0CAcQjRw&amp;url=http%3A%2F%2Fwww.pathologystudent.com%2F%3Fp%3D1035&amp;ei=BtASVdGYMMz-yQTk-IDYAw&amp;bvm=bv.89184060,d.eXY&amp;psig=AFQjCNFtBij73bywuRgWrPR1sqpitF08yA&amp;ust=142738227513289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uact=8&amp;ved=0CAcQjRw&amp;url=http://www.i-medic.ro/analize/dozarea-anticorpilor-antigliadina&amp;ei=R4YAVfCKDsf3oASrhIDYBg&amp;bvm=bv.87920726,d.cGU&amp;psig=AFQjCNEUlej4zKidt8Gkmo0aqLmV01SCqQ&amp;ust=142618411973977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uact=8&amp;ved=0CAcQjRw&amp;url=http://www.123rf.com/clipart-vector/red_blood_cell_mascot.html&amp;ei=HI4AVb3gItCuogTko4KIBw&amp;bvm=bv.87920726,d.cGU&amp;psig=AFQjCNFx6EYDVPZXvydy84PZA4vEZ0q5lw&amp;ust=142618613408428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frm=1&amp;source=images&amp;cd=&amp;cad=rja&amp;uact=8&amp;ved=0CAcQjRw&amp;url=http%3A%2F%2Fwww.123rf.com%2Fclipart-vector%2Fanthropomorphic_face.html&amp;ei=j7ESVarkNpeyyATM3IEg&amp;bvm=bv.89217033,d.aWw&amp;psig=AFQjCNHQ9SeczZm7PBpqbTa7nBD3PABtKQ&amp;ust=142737482454287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m/url?sa=i&amp;rct=j&amp;q=&amp;esrc=s&amp;frm=1&amp;source=images&amp;cd=&amp;cad=rja&amp;uact=8&amp;ved=0CAcQjRw&amp;url=http%3A%2F%2Fwww.medpreponline.com%2F2012%2F11%2Fautoimmune-hemolytic-anemia.html&amp;ei=ua8SVfWJJZGeyQSs64H4Bw&amp;bvm=bv.89217033,d.aWw&amp;psig=AFQjCNHR9qZ1dkqGXGhCidDVc1bXVZDSSA&amp;ust=142737438993617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uact=8&amp;ved=0CAcQjRw&amp;url=http%3A%2F%2Fquizlet.com%2F12244916%2Fkraft-lectures-in-pictures-mostly-flash-cards%2F&amp;ei=n88SVeTRK5OtyATj44CoDg&amp;bvm=bv.89184060,d.eXY&amp;psig=AFQjCNFtBij73bywuRgWrPR1sqpitF08yA&amp;ust=142738227513289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solidFill>
                  <a:schemeClr val="bg1"/>
                </a:solidFill>
              </a:rPr>
              <a:t>Immune Hemolytic Anemias</a:t>
            </a:r>
            <a:endParaRPr lang="en-US" sz="4800" b="1" dirty="0">
              <a:solidFill>
                <a:schemeClr val="bg1"/>
              </a:solidFill>
            </a:endParaRPr>
          </a:p>
        </p:txBody>
      </p:sp>
      <p:sp>
        <p:nvSpPr>
          <p:cNvPr id="3" name="Subtitle 2"/>
          <p:cNvSpPr>
            <a:spLocks noGrp="1"/>
          </p:cNvSpPr>
          <p:nvPr>
            <p:ph type="subTitle" idx="1"/>
          </p:nvPr>
        </p:nvSpPr>
        <p:spPr>
          <a:xfrm>
            <a:off x="1371600" y="3886200"/>
            <a:ext cx="6400800" cy="2743200"/>
          </a:xfrm>
        </p:spPr>
        <p:txBody>
          <a:bodyPr>
            <a:normAutofit/>
          </a:bodyPr>
          <a:lstStyle/>
          <a:p>
            <a:r>
              <a:rPr lang="en-US" dirty="0" smtClean="0">
                <a:solidFill>
                  <a:schemeClr val="bg1"/>
                </a:solidFill>
              </a:rPr>
              <a:t>Overview of Immune Hemolytic Anemia in the Blood Bank </a:t>
            </a:r>
            <a:r>
              <a:rPr lang="en-US" dirty="0" smtClean="0">
                <a:solidFill>
                  <a:schemeClr val="bg1"/>
                </a:solidFill>
              </a:rPr>
              <a:t>Setting</a:t>
            </a:r>
          </a:p>
          <a:p>
            <a:endParaRPr lang="en-US" dirty="0">
              <a:solidFill>
                <a:schemeClr val="bg1"/>
              </a:solidFill>
            </a:endParaRPr>
          </a:p>
          <a:p>
            <a:endParaRPr lang="en-US" dirty="0" smtClean="0">
              <a:solidFill>
                <a:schemeClr val="bg1"/>
              </a:solidFill>
            </a:endParaRPr>
          </a:p>
          <a:p>
            <a:r>
              <a:rPr lang="en-US" sz="2400" dirty="0" smtClean="0">
                <a:solidFill>
                  <a:schemeClr val="bg1"/>
                </a:solidFill>
              </a:rPr>
              <a:t>Holly Charpentier MLS(ASCP)</a:t>
            </a:r>
            <a:r>
              <a:rPr lang="en-US" sz="2400" baseline="30000" dirty="0" smtClean="0">
                <a:solidFill>
                  <a:schemeClr val="bg1"/>
                </a:solidFill>
              </a:rPr>
              <a:t>CM</a:t>
            </a:r>
            <a:endParaRPr lang="en-US" sz="2400" baseline="30000" dirty="0">
              <a:solidFill>
                <a:schemeClr val="bg1"/>
              </a:solidFill>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1" y="5040085"/>
            <a:ext cx="57054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142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Autoimmune Hemolytic Anemia</a:t>
            </a:r>
            <a:br>
              <a:rPr lang="en-US" dirty="0" smtClean="0">
                <a:solidFill>
                  <a:schemeClr val="bg1"/>
                </a:solidFill>
              </a:rPr>
            </a:br>
            <a:r>
              <a:rPr lang="en-US" dirty="0" smtClean="0">
                <a:solidFill>
                  <a:schemeClr val="bg1"/>
                </a:solidFill>
              </a:rPr>
              <a:t>Testing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5005145"/>
              </p:ext>
            </p:extLst>
          </p:nvPr>
        </p:nvGraphicFramePr>
        <p:xfrm>
          <a:off x="533400" y="1567594"/>
          <a:ext cx="8077200" cy="4766334"/>
        </p:xfrm>
        <a:graphic>
          <a:graphicData uri="http://schemas.openxmlformats.org/drawingml/2006/table">
            <a:tbl>
              <a:tblPr firstRow="1" firstCol="1" bandRow="1">
                <a:tableStyleId>{073A0DAA-6AF3-43AB-8588-CEC1D06C72B9}</a:tableStyleId>
              </a:tblPr>
              <a:tblGrid>
                <a:gridCol w="1447800"/>
                <a:gridCol w="1828800"/>
                <a:gridCol w="1752600"/>
                <a:gridCol w="3048000"/>
              </a:tblGrid>
              <a:tr h="138336">
                <a:tc>
                  <a:txBody>
                    <a:bodyPr/>
                    <a:lstStyle/>
                    <a:p>
                      <a:pPr marL="0" marR="0">
                        <a:lnSpc>
                          <a:spcPct val="115000"/>
                        </a:lnSpc>
                        <a:spcBef>
                          <a:spcPts val="0"/>
                        </a:spcBef>
                        <a:spcAft>
                          <a:spcPts val="0"/>
                        </a:spcAft>
                      </a:pPr>
                      <a:r>
                        <a:rPr lang="en-US" sz="900" dirty="0">
                          <a:effectLst/>
                        </a:rPr>
                        <a:t>Test</a:t>
                      </a:r>
                      <a:endParaRPr lang="en-US" sz="900" dirty="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900">
                          <a:effectLst/>
                        </a:rPr>
                        <a:t>Use</a:t>
                      </a:r>
                      <a:endParaRPr lang="en-US" sz="90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900">
                          <a:effectLst/>
                        </a:rPr>
                        <a:t>Result</a:t>
                      </a:r>
                      <a:endParaRPr lang="en-US" sz="90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900">
                          <a:effectLst/>
                        </a:rPr>
                        <a:t>Comments</a:t>
                      </a:r>
                      <a:endParaRPr lang="en-US" sz="900">
                        <a:effectLst/>
                        <a:latin typeface="Calibri"/>
                        <a:ea typeface="Calibri"/>
                        <a:cs typeface="Times New Roman"/>
                      </a:endParaRPr>
                    </a:p>
                  </a:txBody>
                  <a:tcPr marL="47290" marR="47290" marT="47290" marB="47290"/>
                </a:tc>
              </a:tr>
              <a:tr h="1380492">
                <a:tc>
                  <a:txBody>
                    <a:bodyPr/>
                    <a:lstStyle/>
                    <a:p>
                      <a:pPr marL="0" marR="0">
                        <a:lnSpc>
                          <a:spcPct val="115000"/>
                        </a:lnSpc>
                        <a:spcBef>
                          <a:spcPts val="0"/>
                        </a:spcBef>
                        <a:spcAft>
                          <a:spcPts val="0"/>
                        </a:spcAft>
                      </a:pPr>
                      <a:r>
                        <a:rPr lang="en-US" sz="1400" dirty="0">
                          <a:effectLst/>
                        </a:rPr>
                        <a:t>Antibody Screen</a:t>
                      </a:r>
                      <a:endParaRPr lang="en-US" sz="1400" dirty="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dirty="0">
                          <a:effectLst/>
                        </a:rPr>
                        <a:t>Determine the antibody present in serum/plasma</a:t>
                      </a:r>
                      <a:endParaRPr lang="en-US" sz="1400" dirty="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dirty="0">
                          <a:effectLst/>
                        </a:rPr>
                        <a:t>If there is reactivity with all cells tested, including an </a:t>
                      </a:r>
                      <a:r>
                        <a:rPr lang="en-US" sz="1400" dirty="0" err="1">
                          <a:effectLst/>
                        </a:rPr>
                        <a:t>autocontrol</a:t>
                      </a:r>
                      <a:r>
                        <a:rPr lang="en-US" sz="1400" dirty="0">
                          <a:effectLst/>
                        </a:rPr>
                        <a:t>, an autoantibody is likely.</a:t>
                      </a:r>
                      <a:endParaRPr lang="en-US" sz="1400" dirty="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dirty="0">
                          <a:effectLst/>
                        </a:rPr>
                        <a:t>The phase of reactivity can determine if it is a cold-reactive or warm-reactive autoantibody. If there is a specificity noted </a:t>
                      </a:r>
                      <a:r>
                        <a:rPr lang="en-US" sz="1400" dirty="0" smtClean="0">
                          <a:effectLst/>
                        </a:rPr>
                        <a:t>a </a:t>
                      </a:r>
                      <a:r>
                        <a:rPr lang="en-US" sz="1400" dirty="0">
                          <a:effectLst/>
                        </a:rPr>
                        <a:t>more specific determination of the autoantibody can be made.</a:t>
                      </a:r>
                      <a:endParaRPr lang="en-US" sz="1400" dirty="0">
                        <a:effectLst/>
                        <a:latin typeface="Calibri"/>
                        <a:ea typeface="Calibri"/>
                        <a:cs typeface="Times New Roman"/>
                      </a:endParaRPr>
                    </a:p>
                  </a:txBody>
                  <a:tcPr marL="47290" marR="47290" marT="47290" marB="47290"/>
                </a:tc>
              </a:tr>
              <a:tr h="1162889">
                <a:tc>
                  <a:txBody>
                    <a:bodyPr/>
                    <a:lstStyle/>
                    <a:p>
                      <a:pPr marL="0" marR="0">
                        <a:lnSpc>
                          <a:spcPct val="115000"/>
                        </a:lnSpc>
                        <a:spcBef>
                          <a:spcPts val="0"/>
                        </a:spcBef>
                        <a:spcAft>
                          <a:spcPts val="0"/>
                        </a:spcAft>
                      </a:pPr>
                      <a:r>
                        <a:rPr lang="en-US" sz="1400">
                          <a:effectLst/>
                        </a:rPr>
                        <a:t>Direct Antiglobulin Test (DAT)</a:t>
                      </a:r>
                      <a:endParaRPr lang="en-US" sz="140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dirty="0">
                          <a:effectLst/>
                        </a:rPr>
                        <a:t>Detect in-vivo sensitization of red blood cells</a:t>
                      </a:r>
                      <a:endParaRPr lang="en-US" sz="1400" dirty="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dirty="0">
                          <a:effectLst/>
                        </a:rPr>
                        <a:t>Usually positive if an autoantibody is present</a:t>
                      </a:r>
                      <a:endParaRPr lang="en-US" sz="1400" dirty="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dirty="0">
                          <a:effectLst/>
                        </a:rPr>
                        <a:t>By using monospecific </a:t>
                      </a:r>
                      <a:r>
                        <a:rPr lang="en-US" sz="1400" dirty="0" err="1">
                          <a:effectLst/>
                        </a:rPr>
                        <a:t>antiglobulin</a:t>
                      </a:r>
                      <a:r>
                        <a:rPr lang="en-US" sz="1400" dirty="0">
                          <a:effectLst/>
                        </a:rPr>
                        <a:t> reagents (IgG and Complement AHG Reagents), can differentiate between IgM and IgG antibodies and determine if complement is </a:t>
                      </a:r>
                      <a:r>
                        <a:rPr lang="en-US" sz="1400" dirty="0" smtClean="0">
                          <a:effectLst/>
                        </a:rPr>
                        <a:t>involved.</a:t>
                      </a:r>
                      <a:endParaRPr lang="en-US" sz="1400" dirty="0">
                        <a:effectLst/>
                        <a:latin typeface="Calibri"/>
                        <a:ea typeface="Calibri"/>
                        <a:cs typeface="Times New Roman"/>
                      </a:endParaRPr>
                    </a:p>
                  </a:txBody>
                  <a:tcPr marL="47290" marR="47290" marT="47290" marB="47290"/>
                </a:tc>
              </a:tr>
              <a:tr h="1721519">
                <a:tc>
                  <a:txBody>
                    <a:bodyPr/>
                    <a:lstStyle/>
                    <a:p>
                      <a:pPr marL="0" marR="0">
                        <a:lnSpc>
                          <a:spcPct val="115000"/>
                        </a:lnSpc>
                        <a:spcBef>
                          <a:spcPts val="0"/>
                        </a:spcBef>
                        <a:spcAft>
                          <a:spcPts val="0"/>
                        </a:spcAft>
                      </a:pPr>
                      <a:r>
                        <a:rPr lang="en-US" sz="1400">
                          <a:effectLst/>
                        </a:rPr>
                        <a:t>Elution</a:t>
                      </a:r>
                      <a:endParaRPr lang="en-US" sz="140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a:effectLst/>
                        </a:rPr>
                        <a:t>Remove antibody from sensitized cells to determine antibody specificity</a:t>
                      </a:r>
                      <a:endParaRPr lang="en-US" sz="140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dirty="0">
                          <a:effectLst/>
                        </a:rPr>
                        <a:t>If warm-reactive, IgG autoantibodies are present, the </a:t>
                      </a:r>
                      <a:r>
                        <a:rPr lang="en-US" sz="1400" dirty="0" err="1">
                          <a:effectLst/>
                        </a:rPr>
                        <a:t>eluate</a:t>
                      </a:r>
                      <a:r>
                        <a:rPr lang="en-US" sz="1400" dirty="0">
                          <a:effectLst/>
                        </a:rPr>
                        <a:t> will be reactive with all cells</a:t>
                      </a:r>
                      <a:endParaRPr lang="en-US" sz="1400" dirty="0">
                        <a:effectLst/>
                        <a:latin typeface="Calibri"/>
                        <a:ea typeface="Calibri"/>
                        <a:cs typeface="Times New Roman"/>
                      </a:endParaRPr>
                    </a:p>
                  </a:txBody>
                  <a:tcPr marL="47290" marR="47290" marT="47290" marB="47290"/>
                </a:tc>
                <a:tc>
                  <a:txBody>
                    <a:bodyPr/>
                    <a:lstStyle/>
                    <a:p>
                      <a:pPr marL="0" marR="0">
                        <a:lnSpc>
                          <a:spcPct val="115000"/>
                        </a:lnSpc>
                        <a:spcBef>
                          <a:spcPts val="0"/>
                        </a:spcBef>
                        <a:spcAft>
                          <a:spcPts val="0"/>
                        </a:spcAft>
                      </a:pPr>
                      <a:r>
                        <a:rPr lang="en-US" sz="1400" dirty="0">
                          <a:effectLst/>
                        </a:rPr>
                        <a:t>Red cells must be thoroughly washed with normal saline, buffered saline, or low ionic strength saline (LISS) prior to an elution procedure to ensure that the antibody recovered represents only that antibody bound to red cells, not “free” antibody in the plasma or serum. </a:t>
                      </a:r>
                      <a:endParaRPr lang="en-US" sz="1400" dirty="0">
                        <a:effectLst/>
                        <a:latin typeface="Calibri"/>
                        <a:ea typeface="Calibri"/>
                        <a:cs typeface="Times New Roman"/>
                      </a:endParaRPr>
                    </a:p>
                  </a:txBody>
                  <a:tcPr marL="47290" marR="47290" marT="47290" marB="47290"/>
                </a:tc>
              </a:tr>
            </a:tbl>
          </a:graphicData>
        </a:graphic>
      </p:graphicFrame>
    </p:spTree>
    <p:extLst>
      <p:ext uri="{BB962C8B-B14F-4D97-AF65-F5344CB8AC3E}">
        <p14:creationId xmlns:p14="http://schemas.microsoft.com/office/powerpoint/2010/main" val="1584847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Cold Autoimmune Hemolytic Anemia</a:t>
            </a:r>
            <a:endParaRPr lang="en-US" dirty="0">
              <a:solidFill>
                <a:schemeClr val="bg1"/>
              </a:solidFill>
            </a:endParaRPr>
          </a:p>
        </p:txBody>
      </p:sp>
      <p:sp>
        <p:nvSpPr>
          <p:cNvPr id="3" name="Content Placeholder 2"/>
          <p:cNvSpPr>
            <a:spLocks noGrp="1"/>
          </p:cNvSpPr>
          <p:nvPr>
            <p:ph idx="1"/>
          </p:nvPr>
        </p:nvSpPr>
        <p:spPr>
          <a:xfrm>
            <a:off x="457200" y="1447800"/>
            <a:ext cx="8229600" cy="4495800"/>
          </a:xfrm>
        </p:spPr>
        <p:txBody>
          <a:bodyPr>
            <a:normAutofit lnSpcReduction="10000"/>
          </a:bodyPr>
          <a:lstStyle/>
          <a:p>
            <a:endParaRPr lang="en-US" sz="2800" dirty="0" smtClean="0">
              <a:solidFill>
                <a:schemeClr val="bg1"/>
              </a:solidFill>
            </a:endParaRPr>
          </a:p>
          <a:p>
            <a:r>
              <a:rPr lang="en-US" sz="2800" dirty="0" smtClean="0">
                <a:solidFill>
                  <a:schemeClr val="bg1"/>
                </a:solidFill>
              </a:rPr>
              <a:t>Cold antibodies are generally not clinically significant, however they can cause difficulty during ABO/Rh and antibody screen testing.</a:t>
            </a:r>
          </a:p>
          <a:p>
            <a:pPr lvl="1"/>
            <a:r>
              <a:rPr lang="en-US" sz="2400" dirty="0" smtClean="0">
                <a:solidFill>
                  <a:schemeClr val="bg1"/>
                </a:solidFill>
              </a:rPr>
              <a:t>Usually IgM reacting at 4</a:t>
            </a:r>
            <a:r>
              <a:rPr lang="en-US" sz="2400" baseline="30000" dirty="0" smtClean="0">
                <a:solidFill>
                  <a:schemeClr val="bg1"/>
                </a:solidFill>
              </a:rPr>
              <a:t>o</a:t>
            </a:r>
            <a:r>
              <a:rPr lang="en-US" sz="2400" dirty="0" smtClean="0">
                <a:solidFill>
                  <a:schemeClr val="bg1"/>
                </a:solidFill>
              </a:rPr>
              <a:t>C (Occasionally at room temp)</a:t>
            </a:r>
          </a:p>
          <a:p>
            <a:pPr lvl="1"/>
            <a:r>
              <a:rPr lang="en-US" sz="2400" dirty="0" smtClean="0">
                <a:solidFill>
                  <a:schemeClr val="bg1"/>
                </a:solidFill>
              </a:rPr>
              <a:t>Usually Anti-I, Anti-</a:t>
            </a:r>
            <a:r>
              <a:rPr lang="en-US" sz="2400" dirty="0" err="1" smtClean="0">
                <a:solidFill>
                  <a:schemeClr val="bg1"/>
                </a:solidFill>
              </a:rPr>
              <a:t>i</a:t>
            </a:r>
            <a:r>
              <a:rPr lang="en-US" sz="2400" dirty="0" smtClean="0">
                <a:solidFill>
                  <a:schemeClr val="bg1"/>
                </a:solidFill>
              </a:rPr>
              <a:t>, or Anti-IH</a:t>
            </a:r>
          </a:p>
          <a:p>
            <a:r>
              <a:rPr lang="en-US" sz="2800" dirty="0" smtClean="0">
                <a:solidFill>
                  <a:schemeClr val="bg1"/>
                </a:solidFill>
              </a:rPr>
              <a:t>Pathologic cold antibodies react at 30-32</a:t>
            </a:r>
            <a:r>
              <a:rPr lang="en-US" sz="2800" baseline="30000" dirty="0" smtClean="0">
                <a:solidFill>
                  <a:schemeClr val="bg1"/>
                </a:solidFill>
              </a:rPr>
              <a:t>o</a:t>
            </a:r>
            <a:r>
              <a:rPr lang="en-US" sz="2800" dirty="0" smtClean="0">
                <a:solidFill>
                  <a:schemeClr val="bg1"/>
                </a:solidFill>
              </a:rPr>
              <a:t>C and are seen in:</a:t>
            </a:r>
          </a:p>
          <a:p>
            <a:pPr lvl="1"/>
            <a:r>
              <a:rPr lang="en-US" sz="2400" dirty="0" smtClean="0">
                <a:solidFill>
                  <a:schemeClr val="bg1"/>
                </a:solidFill>
              </a:rPr>
              <a:t>Cold </a:t>
            </a:r>
            <a:r>
              <a:rPr lang="en-US" sz="2400" dirty="0" err="1" smtClean="0">
                <a:solidFill>
                  <a:schemeClr val="bg1"/>
                </a:solidFill>
              </a:rPr>
              <a:t>Hemagglutinin</a:t>
            </a:r>
            <a:r>
              <a:rPr lang="en-US" sz="2400" dirty="0" smtClean="0">
                <a:solidFill>
                  <a:schemeClr val="bg1"/>
                </a:solidFill>
              </a:rPr>
              <a:t> Disease (CHD)</a:t>
            </a:r>
          </a:p>
          <a:p>
            <a:pPr lvl="1"/>
            <a:r>
              <a:rPr lang="en-US" sz="2400" dirty="0" err="1" smtClean="0">
                <a:solidFill>
                  <a:schemeClr val="bg1"/>
                </a:solidFill>
              </a:rPr>
              <a:t>Proxysmal</a:t>
            </a:r>
            <a:r>
              <a:rPr lang="en-US" sz="2400" dirty="0" smtClean="0">
                <a:solidFill>
                  <a:schemeClr val="bg1"/>
                </a:solidFill>
              </a:rPr>
              <a:t> Cold </a:t>
            </a:r>
            <a:r>
              <a:rPr lang="en-US" sz="2400" dirty="0" err="1" smtClean="0">
                <a:solidFill>
                  <a:schemeClr val="bg1"/>
                </a:solidFill>
              </a:rPr>
              <a:t>Hemolglobinuria</a:t>
            </a:r>
            <a:r>
              <a:rPr lang="en-US" sz="2400" dirty="0" smtClean="0">
                <a:solidFill>
                  <a:schemeClr val="bg1"/>
                </a:solidFill>
              </a:rPr>
              <a:t> (PCH)</a:t>
            </a:r>
          </a:p>
          <a:p>
            <a:pPr marL="0" indent="0">
              <a:buNone/>
            </a:pPr>
            <a:endParaRPr lang="en-US" sz="2800" dirty="0" smtClean="0">
              <a:solidFill>
                <a:schemeClr val="bg1"/>
              </a:solidFill>
            </a:endParaRPr>
          </a:p>
        </p:txBody>
      </p:sp>
    </p:spTree>
    <p:extLst>
      <p:ext uri="{BB962C8B-B14F-4D97-AF65-F5344CB8AC3E}">
        <p14:creationId xmlns:p14="http://schemas.microsoft.com/office/powerpoint/2010/main" val="4170083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a:solidFill>
                  <a:schemeClr val="bg1"/>
                </a:solidFill>
              </a:rPr>
              <a:t>Cold Autoimmune Hemolytic Anemia</a:t>
            </a:r>
            <a:endParaRPr lang="en-US" dirty="0"/>
          </a:p>
        </p:txBody>
      </p:sp>
      <p:sp>
        <p:nvSpPr>
          <p:cNvPr id="3" name="Content Placeholder 2"/>
          <p:cNvSpPr>
            <a:spLocks noGrp="1"/>
          </p:cNvSpPr>
          <p:nvPr>
            <p:ph idx="1"/>
          </p:nvPr>
        </p:nvSpPr>
        <p:spPr>
          <a:xfrm>
            <a:off x="457200" y="1447800"/>
            <a:ext cx="8229600" cy="5257800"/>
          </a:xfrm>
        </p:spPr>
        <p:txBody>
          <a:bodyPr>
            <a:noAutofit/>
          </a:bodyPr>
          <a:lstStyle/>
          <a:p>
            <a:r>
              <a:rPr lang="en-US" sz="2800" dirty="0">
                <a:solidFill>
                  <a:schemeClr val="bg1"/>
                </a:solidFill>
              </a:rPr>
              <a:t>ABO Rh Typing in the presence of cold </a:t>
            </a:r>
            <a:r>
              <a:rPr lang="en-US" sz="2800" dirty="0" smtClean="0">
                <a:solidFill>
                  <a:schemeClr val="bg1"/>
                </a:solidFill>
              </a:rPr>
              <a:t>autoantibodies</a:t>
            </a:r>
          </a:p>
          <a:p>
            <a:pPr lvl="1"/>
            <a:r>
              <a:rPr lang="en-US" sz="2000" dirty="0" err="1" smtClean="0">
                <a:solidFill>
                  <a:schemeClr val="bg1"/>
                </a:solidFill>
              </a:rPr>
              <a:t>Prewarm</a:t>
            </a:r>
            <a:r>
              <a:rPr lang="en-US" sz="2000" dirty="0" smtClean="0">
                <a:solidFill>
                  <a:schemeClr val="bg1"/>
                </a:solidFill>
              </a:rPr>
              <a:t> </a:t>
            </a:r>
            <a:r>
              <a:rPr lang="en-US" sz="2000" dirty="0">
                <a:solidFill>
                  <a:schemeClr val="bg1"/>
                </a:solidFill>
              </a:rPr>
              <a:t>patient specimen and reagents to 37</a:t>
            </a:r>
            <a:r>
              <a:rPr lang="en-US" sz="2000" baseline="30000" dirty="0">
                <a:solidFill>
                  <a:schemeClr val="bg1"/>
                </a:solidFill>
              </a:rPr>
              <a:t>o</a:t>
            </a:r>
            <a:r>
              <a:rPr lang="en-US" sz="2000" dirty="0">
                <a:solidFill>
                  <a:schemeClr val="bg1"/>
                </a:solidFill>
              </a:rPr>
              <a:t>C prior to </a:t>
            </a:r>
            <a:r>
              <a:rPr lang="en-US" sz="2000" dirty="0" smtClean="0">
                <a:solidFill>
                  <a:schemeClr val="bg1"/>
                </a:solidFill>
              </a:rPr>
              <a:t>testing</a:t>
            </a:r>
            <a:endParaRPr lang="en-US" sz="2800" dirty="0" smtClean="0">
              <a:solidFill>
                <a:schemeClr val="bg1"/>
              </a:solidFill>
            </a:endParaRPr>
          </a:p>
          <a:p>
            <a:r>
              <a:rPr lang="en-US" sz="2800" dirty="0" smtClean="0">
                <a:solidFill>
                  <a:schemeClr val="bg1"/>
                </a:solidFill>
              </a:rPr>
              <a:t>Antibody Screen in the presence of cold autoantibodies</a:t>
            </a:r>
          </a:p>
          <a:p>
            <a:pPr lvl="1"/>
            <a:r>
              <a:rPr lang="en-US" sz="2000" dirty="0" err="1" smtClean="0">
                <a:solidFill>
                  <a:schemeClr val="bg1"/>
                </a:solidFill>
              </a:rPr>
              <a:t>Prewarm</a:t>
            </a:r>
            <a:r>
              <a:rPr lang="en-US" sz="2000" dirty="0" smtClean="0">
                <a:solidFill>
                  <a:schemeClr val="bg1"/>
                </a:solidFill>
              </a:rPr>
              <a:t> all testing components to 37</a:t>
            </a:r>
            <a:r>
              <a:rPr lang="en-US" sz="2000" baseline="30000" dirty="0" smtClean="0">
                <a:solidFill>
                  <a:schemeClr val="bg1"/>
                </a:solidFill>
              </a:rPr>
              <a:t>o</a:t>
            </a:r>
            <a:r>
              <a:rPr lang="en-US" sz="2000" dirty="0" smtClean="0">
                <a:solidFill>
                  <a:schemeClr val="bg1"/>
                </a:solidFill>
              </a:rPr>
              <a:t>C. Cold autoantibodies will not react, only clinically significant antibodies will react</a:t>
            </a:r>
            <a:endParaRPr lang="en-US" sz="2800" dirty="0" smtClean="0">
              <a:solidFill>
                <a:schemeClr val="bg1"/>
              </a:solidFill>
            </a:endParaRPr>
          </a:p>
          <a:p>
            <a:r>
              <a:rPr lang="en-US" sz="2800" dirty="0" smtClean="0">
                <a:solidFill>
                  <a:schemeClr val="bg1"/>
                </a:solidFill>
              </a:rPr>
              <a:t>Cold </a:t>
            </a:r>
            <a:r>
              <a:rPr lang="en-US" sz="2800" dirty="0" err="1" smtClean="0">
                <a:solidFill>
                  <a:schemeClr val="bg1"/>
                </a:solidFill>
              </a:rPr>
              <a:t>Autoadsorption</a:t>
            </a:r>
            <a:endParaRPr lang="en-US" sz="2800" dirty="0" smtClean="0">
              <a:solidFill>
                <a:schemeClr val="bg1"/>
              </a:solidFill>
            </a:endParaRPr>
          </a:p>
          <a:p>
            <a:pPr lvl="1"/>
            <a:r>
              <a:rPr lang="en-US" sz="2000" dirty="0" smtClean="0">
                <a:solidFill>
                  <a:schemeClr val="bg1"/>
                </a:solidFill>
              </a:rPr>
              <a:t>Removes cold autoantibodies from the patient plasma</a:t>
            </a:r>
          </a:p>
          <a:p>
            <a:pPr lvl="1"/>
            <a:r>
              <a:rPr lang="en-US" sz="2000" dirty="0" smtClean="0">
                <a:solidFill>
                  <a:schemeClr val="bg1"/>
                </a:solidFill>
              </a:rPr>
              <a:t>After adsorption is complete (if titer is high, may take several adsorptions) the plasma is tested against a panel of cells to determine if an alloantibody is present</a:t>
            </a:r>
          </a:p>
        </p:txBody>
      </p:sp>
    </p:spTree>
    <p:extLst>
      <p:ext uri="{BB962C8B-B14F-4D97-AF65-F5344CB8AC3E}">
        <p14:creationId xmlns:p14="http://schemas.microsoft.com/office/powerpoint/2010/main" val="76064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Mixed Type Autoimmune Hemolytic Anemia</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endParaRPr lang="en-US" dirty="0" smtClean="0">
              <a:solidFill>
                <a:schemeClr val="bg1"/>
              </a:solidFill>
            </a:endParaRPr>
          </a:p>
          <a:p>
            <a:r>
              <a:rPr lang="en-US" dirty="0" smtClean="0">
                <a:solidFill>
                  <a:schemeClr val="bg1"/>
                </a:solidFill>
              </a:rPr>
              <a:t>Cold (IgM) and Warm (IgG) antibodies present</a:t>
            </a:r>
          </a:p>
          <a:p>
            <a:endParaRPr lang="en-US" dirty="0" smtClean="0">
              <a:solidFill>
                <a:schemeClr val="bg1"/>
              </a:solidFill>
            </a:endParaRPr>
          </a:p>
          <a:p>
            <a:r>
              <a:rPr lang="en-US" dirty="0" smtClean="0">
                <a:solidFill>
                  <a:schemeClr val="bg1"/>
                </a:solidFill>
              </a:rPr>
              <a:t>Both IgG and C3 detectable on patients cells</a:t>
            </a:r>
          </a:p>
          <a:p>
            <a:endParaRPr lang="en-US" dirty="0">
              <a:solidFill>
                <a:schemeClr val="bg1"/>
              </a:solidFill>
            </a:endParaRPr>
          </a:p>
          <a:p>
            <a:r>
              <a:rPr lang="en-US" dirty="0" smtClean="0">
                <a:solidFill>
                  <a:schemeClr val="bg1"/>
                </a:solidFill>
              </a:rPr>
              <a:t>Reactivity in all phases of testing</a:t>
            </a:r>
          </a:p>
          <a:p>
            <a:endParaRPr lang="en-US" dirty="0">
              <a:solidFill>
                <a:schemeClr val="bg1"/>
              </a:solidFill>
            </a:endParaRPr>
          </a:p>
          <a:p>
            <a:r>
              <a:rPr lang="en-US" dirty="0" smtClean="0">
                <a:solidFill>
                  <a:schemeClr val="bg1"/>
                </a:solidFill>
              </a:rPr>
              <a:t>May require both warm and </a:t>
            </a:r>
          </a:p>
          <a:p>
            <a:pPr marL="0" indent="0">
              <a:buNone/>
            </a:pPr>
            <a:r>
              <a:rPr lang="en-US" dirty="0">
                <a:solidFill>
                  <a:schemeClr val="bg1"/>
                </a:solidFill>
              </a:rPr>
              <a:t> </a:t>
            </a:r>
            <a:r>
              <a:rPr lang="en-US" dirty="0" smtClean="0">
                <a:solidFill>
                  <a:schemeClr val="bg1"/>
                </a:solidFill>
              </a:rPr>
              <a:t>   cold </a:t>
            </a:r>
            <a:r>
              <a:rPr lang="en-US" dirty="0" err="1" smtClean="0">
                <a:solidFill>
                  <a:schemeClr val="bg1"/>
                </a:solidFill>
              </a:rPr>
              <a:t>autoadsorptions</a:t>
            </a:r>
            <a:endParaRPr lang="en-US" dirty="0" smtClean="0">
              <a:solidFill>
                <a:schemeClr val="bg1"/>
              </a:solidFill>
            </a:endParaRPr>
          </a:p>
          <a:p>
            <a:endParaRPr lang="en-US"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653914"/>
            <a:ext cx="3055466" cy="205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53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chemeClr val="bg1"/>
                </a:solidFill>
              </a:rPr>
              <a:t>Warm Autoimmune Hemolytic Anemia</a:t>
            </a:r>
            <a:endParaRPr lang="en-US" b="1" u="sng" dirty="0">
              <a:solidFill>
                <a:schemeClr val="bg1"/>
              </a:solidFill>
            </a:endParaRPr>
          </a:p>
        </p:txBody>
      </p:sp>
      <p:sp>
        <p:nvSpPr>
          <p:cNvPr id="3" name="Content Placeholder 2"/>
          <p:cNvSpPr>
            <a:spLocks noGrp="1"/>
          </p:cNvSpPr>
          <p:nvPr>
            <p:ph idx="1"/>
          </p:nvPr>
        </p:nvSpPr>
        <p:spPr/>
        <p:txBody>
          <a:bodyPr/>
          <a:lstStyle/>
          <a:p>
            <a:endParaRPr lang="en-US" dirty="0" smtClean="0">
              <a:solidFill>
                <a:schemeClr val="bg1"/>
              </a:solidFill>
            </a:endParaRPr>
          </a:p>
          <a:p>
            <a:r>
              <a:rPr lang="en-US" dirty="0" smtClean="0">
                <a:solidFill>
                  <a:schemeClr val="bg1"/>
                </a:solidFill>
              </a:rPr>
              <a:t>The </a:t>
            </a:r>
            <a:r>
              <a:rPr lang="en-US" dirty="0" smtClean="0">
                <a:solidFill>
                  <a:schemeClr val="bg1"/>
                </a:solidFill>
              </a:rPr>
              <a:t>most common type of </a:t>
            </a:r>
            <a:r>
              <a:rPr lang="en-US" dirty="0" smtClean="0">
                <a:solidFill>
                  <a:schemeClr val="bg1"/>
                </a:solidFill>
              </a:rPr>
              <a:t>AIHA</a:t>
            </a:r>
            <a:endParaRPr lang="en-US" dirty="0" smtClean="0">
              <a:solidFill>
                <a:schemeClr val="bg1"/>
              </a:solidFill>
            </a:endParaRPr>
          </a:p>
          <a:p>
            <a:r>
              <a:rPr lang="en-US" dirty="0" smtClean="0">
                <a:solidFill>
                  <a:schemeClr val="bg1"/>
                </a:solidFill>
              </a:rPr>
              <a:t>Usually associated with warm (37</a:t>
            </a:r>
            <a:r>
              <a:rPr lang="en-US" baseline="30000" dirty="0" smtClean="0">
                <a:solidFill>
                  <a:schemeClr val="bg1"/>
                </a:solidFill>
              </a:rPr>
              <a:t>o</a:t>
            </a:r>
            <a:r>
              <a:rPr lang="en-US" dirty="0" smtClean="0">
                <a:solidFill>
                  <a:schemeClr val="bg1"/>
                </a:solidFill>
              </a:rPr>
              <a:t>C) IgG </a:t>
            </a:r>
            <a:r>
              <a:rPr lang="en-US" dirty="0" smtClean="0">
                <a:solidFill>
                  <a:schemeClr val="bg1"/>
                </a:solidFill>
              </a:rPr>
              <a:t>antibodies</a:t>
            </a:r>
            <a:endParaRPr lang="en-US" dirty="0" smtClean="0">
              <a:solidFill>
                <a:schemeClr val="bg1"/>
              </a:solidFill>
            </a:endParaRPr>
          </a:p>
          <a:p>
            <a:r>
              <a:rPr lang="en-US" dirty="0" smtClean="0">
                <a:solidFill>
                  <a:schemeClr val="bg1"/>
                </a:solidFill>
              </a:rPr>
              <a:t>May be idiopathic or secondary to pathologic disorder</a:t>
            </a:r>
          </a:p>
          <a:p>
            <a:endParaRPr lang="en-US" dirty="0">
              <a:solidFill>
                <a:schemeClr val="bg1"/>
              </a:solidFill>
            </a:endParaRPr>
          </a:p>
        </p:txBody>
      </p:sp>
      <p:pic>
        <p:nvPicPr>
          <p:cNvPr id="4098" name="Picture 2" descr="http://www.pathologystudent.com/wp-content/uploads/2009/06/spherocyt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493532"/>
            <a:ext cx="3505200" cy="230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253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t>
            </a:r>
            <a:r>
              <a:rPr lang="en-US" dirty="0" smtClean="0">
                <a:solidFill>
                  <a:schemeClr val="bg1"/>
                </a:solidFill>
              </a:rPr>
              <a:t>Anemia</a:t>
            </a:r>
            <a:br>
              <a:rPr lang="en-US" dirty="0" smtClean="0">
                <a:solidFill>
                  <a:schemeClr val="bg1"/>
                </a:solidFill>
              </a:rPr>
            </a:br>
            <a:r>
              <a:rPr lang="en-US" dirty="0" smtClean="0">
                <a:solidFill>
                  <a:schemeClr val="bg1"/>
                </a:solidFill>
              </a:rPr>
              <a:t>Patient Presentation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2213186"/>
              </p:ext>
            </p:extLst>
          </p:nvPr>
        </p:nvGraphicFramePr>
        <p:xfrm>
          <a:off x="457200" y="2057400"/>
          <a:ext cx="8229600" cy="4328160"/>
        </p:xfrm>
        <a:graphic>
          <a:graphicData uri="http://schemas.openxmlformats.org/drawingml/2006/table">
            <a:tbl>
              <a:tblPr firstRow="1" bandRow="1">
                <a:tableStyleId>{073A0DAA-6AF3-43AB-8588-CEC1D06C72B9}</a:tableStyleId>
              </a:tblPr>
              <a:tblGrid>
                <a:gridCol w="4114800"/>
                <a:gridCol w="4114800"/>
              </a:tblGrid>
              <a:tr h="609600">
                <a:tc>
                  <a:txBody>
                    <a:bodyPr/>
                    <a:lstStyle/>
                    <a:p>
                      <a:pPr algn="ctr"/>
                      <a:r>
                        <a:rPr lang="en-US" dirty="0" smtClean="0"/>
                        <a:t>Patient Symptoms</a:t>
                      </a:r>
                      <a:endParaRPr lang="en-US" dirty="0"/>
                    </a:p>
                  </a:txBody>
                  <a:tcPr/>
                </a:tc>
                <a:tc>
                  <a:txBody>
                    <a:bodyPr/>
                    <a:lstStyle/>
                    <a:p>
                      <a:pPr algn="ctr"/>
                      <a:r>
                        <a:rPr lang="en-US" dirty="0" smtClean="0"/>
                        <a:t>Laboratory</a:t>
                      </a:r>
                      <a:r>
                        <a:rPr lang="en-US" baseline="0" dirty="0" smtClean="0"/>
                        <a:t> Findings</a:t>
                      </a:r>
                      <a:endParaRPr lang="en-US" dirty="0"/>
                    </a:p>
                  </a:txBody>
                  <a:tcPr/>
                </a:tc>
              </a:tr>
              <a:tr h="609600">
                <a:tc>
                  <a:txBody>
                    <a:bodyPr/>
                    <a:lstStyle/>
                    <a:p>
                      <a:pPr algn="ctr"/>
                      <a:r>
                        <a:rPr lang="en-US" dirty="0" smtClean="0"/>
                        <a:t>Pallor</a:t>
                      </a:r>
                      <a:endParaRPr lang="en-US" dirty="0"/>
                    </a:p>
                  </a:txBody>
                  <a:tcPr/>
                </a:tc>
                <a:tc>
                  <a:txBody>
                    <a:bodyPr/>
                    <a:lstStyle/>
                    <a:p>
                      <a:pPr algn="ctr"/>
                      <a:r>
                        <a:rPr lang="en-US" dirty="0" smtClean="0"/>
                        <a:t>Abnormal RBC</a:t>
                      </a:r>
                      <a:r>
                        <a:rPr lang="en-US" baseline="0" dirty="0" smtClean="0"/>
                        <a:t> Morphology</a:t>
                      </a:r>
                    </a:p>
                    <a:p>
                      <a:pPr algn="ctr"/>
                      <a:r>
                        <a:rPr lang="en-US" sz="1600" baseline="0" dirty="0" smtClean="0"/>
                        <a:t>Polychrome, </a:t>
                      </a:r>
                      <a:r>
                        <a:rPr lang="en-US" sz="1600" u="sng" baseline="0" dirty="0" err="1" smtClean="0"/>
                        <a:t>Spherocytes</a:t>
                      </a:r>
                      <a:r>
                        <a:rPr lang="en-US" sz="1600" baseline="0" dirty="0" smtClean="0"/>
                        <a:t>, </a:t>
                      </a:r>
                      <a:r>
                        <a:rPr lang="en-US" sz="1600" baseline="0" dirty="0" err="1" smtClean="0"/>
                        <a:t>Schistocytes</a:t>
                      </a:r>
                      <a:r>
                        <a:rPr lang="en-US" sz="1600" baseline="0" dirty="0" smtClean="0"/>
                        <a:t>, NRBCs</a:t>
                      </a:r>
                      <a:endParaRPr lang="en-US" sz="1600" dirty="0"/>
                    </a:p>
                  </a:txBody>
                  <a:tcPr/>
                </a:tc>
              </a:tr>
              <a:tr h="609600">
                <a:tc>
                  <a:txBody>
                    <a:bodyPr/>
                    <a:lstStyle/>
                    <a:p>
                      <a:pPr algn="ctr"/>
                      <a:r>
                        <a:rPr lang="en-US" dirty="0" smtClean="0"/>
                        <a:t>Weakness</a:t>
                      </a:r>
                      <a:endParaRPr lang="en-US" dirty="0"/>
                    </a:p>
                  </a:txBody>
                  <a:tcPr/>
                </a:tc>
                <a:tc>
                  <a:txBody>
                    <a:bodyPr/>
                    <a:lstStyle/>
                    <a:p>
                      <a:pPr algn="ctr"/>
                      <a:r>
                        <a:rPr lang="en-US" dirty="0" smtClean="0"/>
                        <a:t>Positive DAT – usually</a:t>
                      </a:r>
                      <a:r>
                        <a:rPr lang="en-US" baseline="0" dirty="0" smtClean="0"/>
                        <a:t> with both IgG and Complement  </a:t>
                      </a:r>
                      <a:endParaRPr lang="en-US" dirty="0"/>
                    </a:p>
                  </a:txBody>
                  <a:tcPr/>
                </a:tc>
              </a:tr>
              <a:tr h="609600">
                <a:tc>
                  <a:txBody>
                    <a:bodyPr/>
                    <a:lstStyle/>
                    <a:p>
                      <a:pPr algn="ctr"/>
                      <a:r>
                        <a:rPr lang="en-US" dirty="0" smtClean="0"/>
                        <a:t>Dizziness</a:t>
                      </a:r>
                      <a:endParaRPr lang="en-US" dirty="0"/>
                    </a:p>
                  </a:txBody>
                  <a:tcPr/>
                </a:tc>
                <a:tc>
                  <a:txBody>
                    <a:bodyPr/>
                    <a:lstStyle/>
                    <a:p>
                      <a:pPr algn="ctr"/>
                      <a:r>
                        <a:rPr lang="en-US" dirty="0" smtClean="0"/>
                        <a:t>Strong Positive</a:t>
                      </a:r>
                      <a:r>
                        <a:rPr lang="en-US" baseline="0" dirty="0" smtClean="0"/>
                        <a:t> Antibody Screens</a:t>
                      </a:r>
                    </a:p>
                    <a:p>
                      <a:pPr algn="ctr"/>
                      <a:r>
                        <a:rPr lang="en-US" baseline="0" dirty="0" smtClean="0"/>
                        <a:t>Reacting with All Cells Tested</a:t>
                      </a:r>
                      <a:endParaRPr lang="en-US" dirty="0"/>
                    </a:p>
                  </a:txBody>
                  <a:tcPr/>
                </a:tc>
              </a:tr>
              <a:tr h="609600">
                <a:tc>
                  <a:txBody>
                    <a:bodyPr/>
                    <a:lstStyle/>
                    <a:p>
                      <a:pPr algn="ctr"/>
                      <a:r>
                        <a:rPr lang="en-US" dirty="0" smtClean="0"/>
                        <a:t>Jaundice</a:t>
                      </a:r>
                      <a:endParaRPr lang="en-US" dirty="0"/>
                    </a:p>
                  </a:txBody>
                  <a:tcPr/>
                </a:tc>
                <a:tc>
                  <a:txBody>
                    <a:bodyPr/>
                    <a:lstStyle/>
                    <a:p>
                      <a:pPr algn="ctr"/>
                      <a:r>
                        <a:rPr lang="en-US" dirty="0" smtClean="0"/>
                        <a:t>Positive</a:t>
                      </a:r>
                      <a:r>
                        <a:rPr lang="en-US" baseline="0" dirty="0" smtClean="0"/>
                        <a:t> </a:t>
                      </a:r>
                      <a:r>
                        <a:rPr lang="en-US" baseline="0" dirty="0" err="1" smtClean="0"/>
                        <a:t>Autocontrol</a:t>
                      </a:r>
                      <a:endParaRPr lang="en-US" dirty="0"/>
                    </a:p>
                  </a:txBody>
                  <a:tcPr/>
                </a:tc>
              </a:tr>
              <a:tr h="609600">
                <a:tc>
                  <a:txBody>
                    <a:bodyPr/>
                    <a:lstStyle/>
                    <a:p>
                      <a:pPr algn="ctr"/>
                      <a:r>
                        <a:rPr lang="en-US" dirty="0" smtClean="0"/>
                        <a:t>Shortness of</a:t>
                      </a:r>
                      <a:r>
                        <a:rPr lang="en-US" baseline="0" dirty="0" smtClean="0"/>
                        <a:t> Breath</a:t>
                      </a:r>
                      <a:endParaRPr lang="en-US" dirty="0"/>
                    </a:p>
                  </a:txBody>
                  <a:tcPr/>
                </a:tc>
                <a:tc>
                  <a:txBody>
                    <a:bodyPr/>
                    <a:lstStyle/>
                    <a:p>
                      <a:pPr algn="ctr"/>
                      <a:r>
                        <a:rPr lang="en-US" dirty="0" smtClean="0"/>
                        <a:t>Incompatible</a:t>
                      </a:r>
                      <a:r>
                        <a:rPr lang="en-US" baseline="0" dirty="0" smtClean="0"/>
                        <a:t> </a:t>
                      </a:r>
                      <a:r>
                        <a:rPr lang="en-US" baseline="0" dirty="0" err="1" smtClean="0"/>
                        <a:t>Crossmatches</a:t>
                      </a:r>
                      <a:endParaRPr lang="en-US" dirty="0"/>
                    </a:p>
                  </a:txBody>
                  <a:tcPr/>
                </a:tc>
              </a:tr>
              <a:tr h="609600">
                <a:tc>
                  <a:txBody>
                    <a:bodyPr/>
                    <a:lstStyle/>
                    <a:p>
                      <a:pPr algn="ctr"/>
                      <a:r>
                        <a:rPr lang="en-US" dirty="0" smtClean="0"/>
                        <a:t>Fever</a:t>
                      </a:r>
                      <a:endParaRPr lang="en-US" dirty="0"/>
                    </a:p>
                  </a:txBody>
                  <a:tcPr/>
                </a:tc>
                <a:tc>
                  <a:txBody>
                    <a:bodyPr/>
                    <a:lstStyle/>
                    <a:p>
                      <a:pPr algn="ctr"/>
                      <a:r>
                        <a:rPr lang="en-US" dirty="0" smtClean="0"/>
                        <a:t>Positive</a:t>
                      </a:r>
                      <a:r>
                        <a:rPr lang="en-US" baseline="0" dirty="0" smtClean="0"/>
                        <a:t> </a:t>
                      </a:r>
                      <a:r>
                        <a:rPr lang="en-US" baseline="0" dirty="0" err="1" smtClean="0"/>
                        <a:t>Eluates</a:t>
                      </a:r>
                      <a:endParaRPr lang="en-US" dirty="0"/>
                    </a:p>
                  </a:txBody>
                  <a:tcPr/>
                </a:tc>
              </a:tr>
            </a:tbl>
          </a:graphicData>
        </a:graphic>
      </p:graphicFrame>
    </p:spTree>
    <p:extLst>
      <p:ext uri="{BB962C8B-B14F-4D97-AF65-F5344CB8AC3E}">
        <p14:creationId xmlns:p14="http://schemas.microsoft.com/office/powerpoint/2010/main" val="1672348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t>
            </a:r>
            <a:r>
              <a:rPr lang="en-US" dirty="0" smtClean="0">
                <a:solidFill>
                  <a:schemeClr val="bg1"/>
                </a:solidFill>
              </a:rPr>
              <a:t>Anemia</a:t>
            </a:r>
            <a:br>
              <a:rPr lang="en-US" dirty="0" smtClean="0">
                <a:solidFill>
                  <a:schemeClr val="bg1"/>
                </a:solidFill>
              </a:rPr>
            </a:br>
            <a:r>
              <a:rPr lang="en-US" dirty="0" err="1" smtClean="0">
                <a:solidFill>
                  <a:schemeClr val="bg1"/>
                </a:solidFill>
              </a:rPr>
              <a:t>Elutions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endParaRPr lang="en-US" dirty="0" smtClean="0">
              <a:solidFill>
                <a:schemeClr val="bg1"/>
              </a:solidFill>
            </a:endParaRPr>
          </a:p>
          <a:p>
            <a:r>
              <a:rPr lang="en-US" dirty="0" smtClean="0">
                <a:solidFill>
                  <a:schemeClr val="bg1"/>
                </a:solidFill>
              </a:rPr>
              <a:t>Elution </a:t>
            </a:r>
            <a:r>
              <a:rPr lang="en-US" dirty="0">
                <a:solidFill>
                  <a:schemeClr val="bg1"/>
                </a:solidFill>
              </a:rPr>
              <a:t>is the process by which </a:t>
            </a:r>
            <a:r>
              <a:rPr lang="en-US" dirty="0" smtClean="0">
                <a:solidFill>
                  <a:schemeClr val="bg1"/>
                </a:solidFill>
              </a:rPr>
              <a:t>antibodies bound to the patients RBCs are removed </a:t>
            </a:r>
            <a:r>
              <a:rPr lang="en-US" dirty="0">
                <a:solidFill>
                  <a:schemeClr val="bg1"/>
                </a:solidFill>
              </a:rPr>
              <a:t>from the red cells and </a:t>
            </a:r>
            <a:r>
              <a:rPr lang="en-US" dirty="0" smtClean="0">
                <a:solidFill>
                  <a:schemeClr val="bg1"/>
                </a:solidFill>
              </a:rPr>
              <a:t>recovered</a:t>
            </a:r>
          </a:p>
          <a:p>
            <a:endParaRPr lang="en-US" dirty="0" smtClean="0">
              <a:solidFill>
                <a:schemeClr val="bg1"/>
              </a:solidFill>
            </a:endParaRPr>
          </a:p>
          <a:p>
            <a:r>
              <a:rPr lang="en-US" dirty="0" smtClean="0">
                <a:solidFill>
                  <a:schemeClr val="bg1"/>
                </a:solidFill>
              </a:rPr>
              <a:t>Assures that </a:t>
            </a:r>
            <a:r>
              <a:rPr lang="en-US" dirty="0">
                <a:solidFill>
                  <a:schemeClr val="bg1"/>
                </a:solidFill>
              </a:rPr>
              <a:t>antibody reactivity is maintained so that antibody specificity can be determined. </a:t>
            </a:r>
          </a:p>
          <a:p>
            <a:pPr lvl="1"/>
            <a:r>
              <a:rPr lang="en-US" dirty="0" smtClean="0">
                <a:solidFill>
                  <a:schemeClr val="bg1"/>
                </a:solidFill>
              </a:rPr>
              <a:t>Most </a:t>
            </a:r>
            <a:r>
              <a:rPr lang="en-US" dirty="0">
                <a:solidFill>
                  <a:schemeClr val="bg1"/>
                </a:solidFill>
              </a:rPr>
              <a:t>commonly, a solvent like acidic glycine is used to dissociate the antibodies from the red </a:t>
            </a:r>
            <a:r>
              <a:rPr lang="en-US" dirty="0" smtClean="0">
                <a:solidFill>
                  <a:schemeClr val="bg1"/>
                </a:solidFill>
              </a:rPr>
              <a:t>cells. The </a:t>
            </a:r>
            <a:r>
              <a:rPr lang="en-US" dirty="0">
                <a:solidFill>
                  <a:schemeClr val="bg1"/>
                </a:solidFill>
              </a:rPr>
              <a:t>resulting suspension is then centrifuged and the supernatant fluid (the "</a:t>
            </a:r>
            <a:r>
              <a:rPr lang="en-US" dirty="0" err="1">
                <a:solidFill>
                  <a:schemeClr val="bg1"/>
                </a:solidFill>
              </a:rPr>
              <a:t>eluate</a:t>
            </a:r>
            <a:r>
              <a:rPr lang="en-US" dirty="0">
                <a:solidFill>
                  <a:schemeClr val="bg1"/>
                </a:solidFill>
              </a:rPr>
              <a:t>") </a:t>
            </a:r>
            <a:r>
              <a:rPr lang="en-US" dirty="0" smtClean="0">
                <a:solidFill>
                  <a:schemeClr val="bg1"/>
                </a:solidFill>
              </a:rPr>
              <a:t>is removed</a:t>
            </a:r>
            <a:r>
              <a:rPr lang="en-US" dirty="0">
                <a:solidFill>
                  <a:schemeClr val="bg1"/>
                </a:solidFill>
              </a:rPr>
              <a:t>. The </a:t>
            </a:r>
            <a:r>
              <a:rPr lang="en-US" dirty="0" err="1">
                <a:solidFill>
                  <a:schemeClr val="bg1"/>
                </a:solidFill>
              </a:rPr>
              <a:t>eluate</a:t>
            </a:r>
            <a:r>
              <a:rPr lang="en-US" dirty="0">
                <a:solidFill>
                  <a:schemeClr val="bg1"/>
                </a:solidFill>
              </a:rPr>
              <a:t> may then be tested to identify the </a:t>
            </a:r>
            <a:r>
              <a:rPr lang="en-US" dirty="0" smtClean="0">
                <a:solidFill>
                  <a:schemeClr val="bg1"/>
                </a:solidFill>
              </a:rPr>
              <a:t>antibody.</a:t>
            </a:r>
          </a:p>
        </p:txBody>
      </p:sp>
    </p:spTree>
    <p:extLst>
      <p:ext uri="{BB962C8B-B14F-4D97-AF65-F5344CB8AC3E}">
        <p14:creationId xmlns:p14="http://schemas.microsoft.com/office/powerpoint/2010/main" val="693945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Elutions</a:t>
            </a:r>
            <a:r>
              <a:rPr lang="en-US" dirty="0" smtClean="0">
                <a:solidFill>
                  <a:schemeClr val="bg1"/>
                </a:solidFill>
              </a:rPr>
              <a:t> -Continued</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US" dirty="0">
                <a:solidFill>
                  <a:schemeClr val="bg1"/>
                </a:solidFill>
              </a:rPr>
              <a:t>A positive DAT with </a:t>
            </a:r>
            <a:r>
              <a:rPr lang="en-US" dirty="0" err="1" smtClean="0">
                <a:solidFill>
                  <a:schemeClr val="bg1"/>
                </a:solidFill>
              </a:rPr>
              <a:t>polyspecific</a:t>
            </a:r>
            <a:r>
              <a:rPr lang="en-US" dirty="0" smtClean="0">
                <a:solidFill>
                  <a:schemeClr val="bg1"/>
                </a:solidFill>
              </a:rPr>
              <a:t> </a:t>
            </a:r>
            <a:r>
              <a:rPr lang="en-US" dirty="0">
                <a:solidFill>
                  <a:schemeClr val="bg1"/>
                </a:solidFill>
              </a:rPr>
              <a:t>AHG </a:t>
            </a:r>
            <a:r>
              <a:rPr lang="en-US" dirty="0" smtClean="0">
                <a:solidFill>
                  <a:schemeClr val="bg1"/>
                </a:solidFill>
              </a:rPr>
              <a:t>and monospecific </a:t>
            </a:r>
            <a:r>
              <a:rPr lang="en-US" dirty="0">
                <a:solidFill>
                  <a:schemeClr val="bg1"/>
                </a:solidFill>
              </a:rPr>
              <a:t>C3 </a:t>
            </a:r>
            <a:r>
              <a:rPr lang="en-US" dirty="0" smtClean="0">
                <a:solidFill>
                  <a:schemeClr val="bg1"/>
                </a:solidFill>
              </a:rPr>
              <a:t>(negative with IgG) indicates </a:t>
            </a:r>
            <a:r>
              <a:rPr lang="en-US" dirty="0">
                <a:solidFill>
                  <a:schemeClr val="bg1"/>
                </a:solidFill>
              </a:rPr>
              <a:t>that the cells are </a:t>
            </a:r>
            <a:r>
              <a:rPr lang="en-US" dirty="0" smtClean="0">
                <a:solidFill>
                  <a:schemeClr val="bg1"/>
                </a:solidFill>
              </a:rPr>
              <a:t>coated with </a:t>
            </a:r>
            <a:r>
              <a:rPr lang="en-US" dirty="0">
                <a:solidFill>
                  <a:schemeClr val="bg1"/>
                </a:solidFill>
              </a:rPr>
              <a:t>complement components only. Therefore, </a:t>
            </a:r>
            <a:r>
              <a:rPr lang="en-US" dirty="0" smtClean="0">
                <a:solidFill>
                  <a:schemeClr val="bg1"/>
                </a:solidFill>
              </a:rPr>
              <a:t>the </a:t>
            </a:r>
            <a:r>
              <a:rPr lang="en-US" dirty="0" err="1" smtClean="0">
                <a:solidFill>
                  <a:schemeClr val="bg1"/>
                </a:solidFill>
              </a:rPr>
              <a:t>eluate</a:t>
            </a:r>
            <a:r>
              <a:rPr lang="en-US" dirty="0" smtClean="0">
                <a:solidFill>
                  <a:schemeClr val="bg1"/>
                </a:solidFill>
              </a:rPr>
              <a:t> </a:t>
            </a:r>
            <a:r>
              <a:rPr lang="en-US" dirty="0">
                <a:solidFill>
                  <a:schemeClr val="bg1"/>
                </a:solidFill>
              </a:rPr>
              <a:t>will produce negative results</a:t>
            </a:r>
            <a:r>
              <a:rPr lang="en-US" dirty="0" smtClean="0"/>
              <a:t>.</a:t>
            </a:r>
          </a:p>
          <a:p>
            <a:endParaRPr lang="en-US" dirty="0" smtClean="0">
              <a:solidFill>
                <a:schemeClr val="bg1"/>
              </a:solidFill>
            </a:endParaRPr>
          </a:p>
          <a:p>
            <a:r>
              <a:rPr lang="en-US" dirty="0" smtClean="0">
                <a:solidFill>
                  <a:schemeClr val="bg1"/>
                </a:solidFill>
              </a:rPr>
              <a:t>If </a:t>
            </a:r>
            <a:r>
              <a:rPr lang="en-US" dirty="0">
                <a:solidFill>
                  <a:schemeClr val="bg1"/>
                </a:solidFill>
              </a:rPr>
              <a:t>the DAT is positive with </a:t>
            </a:r>
            <a:r>
              <a:rPr lang="en-US" dirty="0" err="1">
                <a:solidFill>
                  <a:schemeClr val="bg1"/>
                </a:solidFill>
              </a:rPr>
              <a:t>polyspecific</a:t>
            </a:r>
            <a:r>
              <a:rPr lang="en-US" dirty="0">
                <a:solidFill>
                  <a:schemeClr val="bg1"/>
                </a:solidFill>
              </a:rPr>
              <a:t> AHG </a:t>
            </a:r>
            <a:r>
              <a:rPr lang="en-US" dirty="0" smtClean="0">
                <a:solidFill>
                  <a:schemeClr val="bg1"/>
                </a:solidFill>
              </a:rPr>
              <a:t>and monospecific IgG AHG reagent (negative with C3), </a:t>
            </a:r>
            <a:r>
              <a:rPr lang="en-US" dirty="0">
                <a:solidFill>
                  <a:schemeClr val="bg1"/>
                </a:solidFill>
              </a:rPr>
              <a:t>IgG antibody is sensitizing the </a:t>
            </a:r>
            <a:r>
              <a:rPr lang="en-US" dirty="0" smtClean="0">
                <a:solidFill>
                  <a:schemeClr val="bg1"/>
                </a:solidFill>
              </a:rPr>
              <a:t>red cells</a:t>
            </a:r>
            <a:r>
              <a:rPr lang="en-US" dirty="0">
                <a:solidFill>
                  <a:schemeClr val="bg1"/>
                </a:solidFill>
              </a:rPr>
              <a:t>. </a:t>
            </a:r>
            <a:endParaRPr lang="en-US" dirty="0" smtClean="0">
              <a:solidFill>
                <a:schemeClr val="bg1"/>
              </a:solidFill>
            </a:endParaRPr>
          </a:p>
          <a:p>
            <a:pPr lvl="1"/>
            <a:r>
              <a:rPr lang="en-US" dirty="0" smtClean="0">
                <a:solidFill>
                  <a:schemeClr val="bg1"/>
                </a:solidFill>
              </a:rPr>
              <a:t>This </a:t>
            </a:r>
            <a:r>
              <a:rPr lang="en-US" dirty="0">
                <a:solidFill>
                  <a:schemeClr val="bg1"/>
                </a:solidFill>
              </a:rPr>
              <a:t>IgG antibody can be eluted from the </a:t>
            </a:r>
            <a:r>
              <a:rPr lang="en-US" dirty="0" smtClean="0">
                <a:solidFill>
                  <a:schemeClr val="bg1"/>
                </a:solidFill>
              </a:rPr>
              <a:t>red cells </a:t>
            </a:r>
            <a:r>
              <a:rPr lang="en-US" dirty="0">
                <a:solidFill>
                  <a:schemeClr val="bg1"/>
                </a:solidFill>
              </a:rPr>
              <a:t>and possibly identified by testing the </a:t>
            </a:r>
            <a:r>
              <a:rPr lang="en-US" dirty="0" err="1" smtClean="0">
                <a:solidFill>
                  <a:schemeClr val="bg1"/>
                </a:solidFill>
              </a:rPr>
              <a:t>eluate</a:t>
            </a:r>
            <a:r>
              <a:rPr lang="en-US" dirty="0" smtClean="0">
                <a:solidFill>
                  <a:schemeClr val="bg1"/>
                </a:solidFill>
              </a:rPr>
              <a:t> against </a:t>
            </a:r>
            <a:r>
              <a:rPr lang="en-US" dirty="0">
                <a:solidFill>
                  <a:schemeClr val="bg1"/>
                </a:solidFill>
              </a:rPr>
              <a:t>a panel of </a:t>
            </a:r>
            <a:r>
              <a:rPr lang="en-US" dirty="0" err="1">
                <a:solidFill>
                  <a:schemeClr val="bg1"/>
                </a:solidFill>
              </a:rPr>
              <a:t>phenotyped</a:t>
            </a:r>
            <a:r>
              <a:rPr lang="en-US" dirty="0">
                <a:solidFill>
                  <a:schemeClr val="bg1"/>
                </a:solidFill>
              </a:rPr>
              <a:t> red cells. </a:t>
            </a:r>
            <a:endParaRPr lang="en-US" dirty="0" smtClean="0">
              <a:solidFill>
                <a:schemeClr val="bg1"/>
              </a:solidFill>
            </a:endParaRPr>
          </a:p>
          <a:p>
            <a:pPr lvl="1"/>
            <a:r>
              <a:rPr lang="en-US" dirty="0" smtClean="0">
                <a:solidFill>
                  <a:schemeClr val="bg1"/>
                </a:solidFill>
              </a:rPr>
              <a:t>If </a:t>
            </a:r>
            <a:r>
              <a:rPr lang="en-US" dirty="0">
                <a:solidFill>
                  <a:schemeClr val="bg1"/>
                </a:solidFill>
              </a:rPr>
              <a:t>the DAT </a:t>
            </a:r>
            <a:r>
              <a:rPr lang="en-US" dirty="0" smtClean="0">
                <a:solidFill>
                  <a:schemeClr val="bg1"/>
                </a:solidFill>
              </a:rPr>
              <a:t>is positive </a:t>
            </a:r>
            <a:r>
              <a:rPr lang="en-US" dirty="0">
                <a:solidFill>
                  <a:schemeClr val="bg1"/>
                </a:solidFill>
              </a:rPr>
              <a:t>due to IgG sensitization, yet the </a:t>
            </a:r>
            <a:r>
              <a:rPr lang="en-US" dirty="0" err="1">
                <a:solidFill>
                  <a:schemeClr val="bg1"/>
                </a:solidFill>
              </a:rPr>
              <a:t>eluate</a:t>
            </a:r>
            <a:r>
              <a:rPr lang="en-US" dirty="0">
                <a:solidFill>
                  <a:schemeClr val="bg1"/>
                </a:solidFill>
              </a:rPr>
              <a:t> </a:t>
            </a:r>
            <a:r>
              <a:rPr lang="en-US" dirty="0" smtClean="0">
                <a:solidFill>
                  <a:schemeClr val="bg1"/>
                </a:solidFill>
              </a:rPr>
              <a:t>shows no </a:t>
            </a:r>
            <a:r>
              <a:rPr lang="en-US" dirty="0">
                <a:solidFill>
                  <a:schemeClr val="bg1"/>
                </a:solidFill>
              </a:rPr>
              <a:t>reactivity against normal </a:t>
            </a:r>
            <a:r>
              <a:rPr lang="en-US" dirty="0" err="1">
                <a:solidFill>
                  <a:schemeClr val="bg1"/>
                </a:solidFill>
              </a:rPr>
              <a:t>phenotyped</a:t>
            </a:r>
            <a:r>
              <a:rPr lang="en-US" dirty="0">
                <a:solidFill>
                  <a:schemeClr val="bg1"/>
                </a:solidFill>
              </a:rPr>
              <a:t> RBCs, </a:t>
            </a:r>
            <a:r>
              <a:rPr lang="en-US" dirty="0" smtClean="0">
                <a:solidFill>
                  <a:schemeClr val="bg1"/>
                </a:solidFill>
              </a:rPr>
              <a:t>drug induced AIHA </a:t>
            </a:r>
            <a:r>
              <a:rPr lang="en-US" dirty="0">
                <a:solidFill>
                  <a:schemeClr val="bg1"/>
                </a:solidFill>
              </a:rPr>
              <a:t>can be suspected or the antibody </a:t>
            </a:r>
            <a:r>
              <a:rPr lang="en-US" dirty="0" smtClean="0">
                <a:solidFill>
                  <a:schemeClr val="bg1"/>
                </a:solidFill>
              </a:rPr>
              <a:t>may be </a:t>
            </a:r>
            <a:r>
              <a:rPr lang="en-US" dirty="0">
                <a:solidFill>
                  <a:schemeClr val="bg1"/>
                </a:solidFill>
              </a:rPr>
              <a:t>against a low incidence antigen.</a:t>
            </a:r>
          </a:p>
        </p:txBody>
      </p:sp>
    </p:spTree>
    <p:extLst>
      <p:ext uri="{BB962C8B-B14F-4D97-AF65-F5344CB8AC3E}">
        <p14:creationId xmlns:p14="http://schemas.microsoft.com/office/powerpoint/2010/main" val="2129760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dirty="0" smtClean="0">
                <a:solidFill>
                  <a:schemeClr val="bg1"/>
                </a:solidFill>
              </a:rPr>
              <a:t>Adsorptions</a:t>
            </a:r>
            <a:endParaRPr lang="en-US" dirty="0"/>
          </a:p>
        </p:txBody>
      </p:sp>
      <p:sp>
        <p:nvSpPr>
          <p:cNvPr id="3" name="Content Placeholder 2"/>
          <p:cNvSpPr>
            <a:spLocks noGrp="1"/>
          </p:cNvSpPr>
          <p:nvPr>
            <p:ph idx="1"/>
          </p:nvPr>
        </p:nvSpPr>
        <p:spPr>
          <a:xfrm>
            <a:off x="152400" y="1676400"/>
            <a:ext cx="8610600" cy="4953000"/>
          </a:xfrm>
        </p:spPr>
        <p:txBody>
          <a:bodyPr>
            <a:normAutofit/>
          </a:bodyPr>
          <a:lstStyle/>
          <a:p>
            <a:r>
              <a:rPr lang="en-US" sz="2400" dirty="0">
                <a:solidFill>
                  <a:schemeClr val="bg1"/>
                </a:solidFill>
              </a:rPr>
              <a:t>Because the plasma is reacting with all cells tested, </a:t>
            </a:r>
            <a:r>
              <a:rPr lang="en-US" sz="2400" dirty="0" smtClean="0">
                <a:solidFill>
                  <a:schemeClr val="bg1"/>
                </a:solidFill>
              </a:rPr>
              <a:t>the autoantibody must be removed without removing </a:t>
            </a:r>
            <a:r>
              <a:rPr lang="en-US" sz="2400" dirty="0">
                <a:solidFill>
                  <a:schemeClr val="bg1"/>
                </a:solidFill>
              </a:rPr>
              <a:t>the potential alloantibody(</a:t>
            </a:r>
            <a:r>
              <a:rPr lang="en-US" sz="2400" dirty="0" err="1">
                <a:solidFill>
                  <a:schemeClr val="bg1"/>
                </a:solidFill>
              </a:rPr>
              <a:t>ies</a:t>
            </a:r>
            <a:r>
              <a:rPr lang="en-US" sz="2400" dirty="0" smtClean="0">
                <a:solidFill>
                  <a:schemeClr val="bg1"/>
                </a:solidFill>
              </a:rPr>
              <a:t>). This is done by </a:t>
            </a:r>
            <a:r>
              <a:rPr lang="en-US" sz="2400" b="1" dirty="0" smtClean="0">
                <a:solidFill>
                  <a:schemeClr val="bg1"/>
                </a:solidFill>
              </a:rPr>
              <a:t>Adsorption</a:t>
            </a:r>
            <a:r>
              <a:rPr lang="en-US" sz="2000" dirty="0" smtClean="0">
                <a:solidFill>
                  <a:schemeClr val="bg1"/>
                </a:solidFill>
              </a:rPr>
              <a:t>.</a:t>
            </a:r>
            <a:endParaRPr lang="en-US" sz="1600" dirty="0" smtClean="0">
              <a:solidFill>
                <a:schemeClr val="bg1"/>
              </a:solidFill>
            </a:endParaRPr>
          </a:p>
          <a:p>
            <a:r>
              <a:rPr lang="en-US" sz="3000" dirty="0" smtClean="0">
                <a:solidFill>
                  <a:schemeClr val="bg1"/>
                </a:solidFill>
              </a:rPr>
              <a:t>Adsorption </a:t>
            </a:r>
          </a:p>
          <a:p>
            <a:pPr lvl="1"/>
            <a:r>
              <a:rPr lang="en-US" sz="1900" dirty="0" smtClean="0">
                <a:solidFill>
                  <a:schemeClr val="bg1"/>
                </a:solidFill>
              </a:rPr>
              <a:t>More </a:t>
            </a:r>
            <a:r>
              <a:rPr lang="en-US" sz="1900" dirty="0">
                <a:solidFill>
                  <a:schemeClr val="bg1"/>
                </a:solidFill>
              </a:rPr>
              <a:t>than one adsorption may be needed, depending on the strength of the autoantibody. </a:t>
            </a:r>
            <a:endParaRPr lang="en-US" sz="1900" dirty="0" smtClean="0">
              <a:solidFill>
                <a:schemeClr val="bg1"/>
              </a:solidFill>
            </a:endParaRPr>
          </a:p>
          <a:p>
            <a:pPr lvl="1"/>
            <a:r>
              <a:rPr lang="en-US" sz="1900" dirty="0" smtClean="0">
                <a:solidFill>
                  <a:schemeClr val="bg1"/>
                </a:solidFill>
              </a:rPr>
              <a:t>Testing </a:t>
            </a:r>
            <a:r>
              <a:rPr lang="en-US" sz="1900" dirty="0">
                <a:solidFill>
                  <a:schemeClr val="bg1"/>
                </a:solidFill>
              </a:rPr>
              <a:t>the adsorbed serum </a:t>
            </a:r>
            <a:r>
              <a:rPr lang="en-US" sz="1900" dirty="0" smtClean="0">
                <a:solidFill>
                  <a:schemeClr val="bg1"/>
                </a:solidFill>
              </a:rPr>
              <a:t>with </a:t>
            </a:r>
            <a:r>
              <a:rPr lang="en-US" sz="1900" dirty="0">
                <a:solidFill>
                  <a:schemeClr val="bg1"/>
                </a:solidFill>
              </a:rPr>
              <a:t>DAT-negative (treated) </a:t>
            </a:r>
            <a:r>
              <a:rPr lang="en-US" sz="1900" dirty="0" smtClean="0">
                <a:solidFill>
                  <a:schemeClr val="bg1"/>
                </a:solidFill>
              </a:rPr>
              <a:t>patient </a:t>
            </a:r>
            <a:r>
              <a:rPr lang="en-US" sz="1900" dirty="0">
                <a:solidFill>
                  <a:schemeClr val="bg1"/>
                </a:solidFill>
              </a:rPr>
              <a:t>cells is a good way to </a:t>
            </a:r>
            <a:r>
              <a:rPr lang="en-US" sz="1900" dirty="0" smtClean="0">
                <a:solidFill>
                  <a:schemeClr val="bg1"/>
                </a:solidFill>
              </a:rPr>
              <a:t>determine </a:t>
            </a:r>
            <a:r>
              <a:rPr lang="en-US" sz="1900" dirty="0">
                <a:solidFill>
                  <a:schemeClr val="bg1"/>
                </a:solidFill>
              </a:rPr>
              <a:t>if all the </a:t>
            </a:r>
            <a:r>
              <a:rPr lang="en-US" sz="1900" dirty="0" smtClean="0">
                <a:solidFill>
                  <a:schemeClr val="bg1"/>
                </a:solidFill>
              </a:rPr>
              <a:t> autoantibody has </a:t>
            </a:r>
            <a:r>
              <a:rPr lang="en-US" sz="1900" dirty="0">
                <a:solidFill>
                  <a:schemeClr val="bg1"/>
                </a:solidFill>
              </a:rPr>
              <a:t>been removed. </a:t>
            </a:r>
          </a:p>
          <a:p>
            <a:pPr lvl="1"/>
            <a:endParaRPr lang="en-US" dirty="0">
              <a:solidFill>
                <a:schemeClr val="bg1"/>
              </a:solidFill>
            </a:endParaRPr>
          </a:p>
        </p:txBody>
      </p:sp>
      <p:pic>
        <p:nvPicPr>
          <p:cNvPr id="1026" name="Picture 2" descr="http://www.bbguy.org/_img/autoadsorption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724400"/>
            <a:ext cx="47625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570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sz="4000" dirty="0" smtClean="0">
                <a:solidFill>
                  <a:schemeClr val="bg1"/>
                </a:solidFill>
              </a:rPr>
              <a:t>Autologous Adsorptions (</a:t>
            </a:r>
            <a:r>
              <a:rPr lang="en-US" sz="4000" dirty="0" err="1" smtClean="0">
                <a:solidFill>
                  <a:schemeClr val="bg1"/>
                </a:solidFill>
              </a:rPr>
              <a:t>Autoadsorption</a:t>
            </a:r>
            <a:r>
              <a:rPr lang="en-US" sz="4000" dirty="0" smtClean="0">
                <a:solidFill>
                  <a:schemeClr val="bg1"/>
                </a:solidFill>
              </a:rPr>
              <a:t>)</a:t>
            </a:r>
            <a:endParaRPr lang="en-US" sz="4000"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0" indent="0">
              <a:buNone/>
            </a:pPr>
            <a:r>
              <a:rPr lang="en-US" b="1" dirty="0">
                <a:solidFill>
                  <a:schemeClr val="bg1"/>
                </a:solidFill>
              </a:rPr>
              <a:t> </a:t>
            </a:r>
            <a:endParaRPr lang="en-US" dirty="0">
              <a:solidFill>
                <a:schemeClr val="bg1"/>
              </a:solidFill>
            </a:endParaRPr>
          </a:p>
          <a:p>
            <a:r>
              <a:rPr lang="en-US" b="1" dirty="0">
                <a:solidFill>
                  <a:schemeClr val="bg1"/>
                </a:solidFill>
              </a:rPr>
              <a:t>Autologous Adsorption (</a:t>
            </a:r>
            <a:r>
              <a:rPr lang="en-US" b="1" dirty="0" err="1">
                <a:solidFill>
                  <a:schemeClr val="bg1"/>
                </a:solidFill>
              </a:rPr>
              <a:t>Autoadsorption</a:t>
            </a:r>
            <a:r>
              <a:rPr lang="en-US" b="1" dirty="0">
                <a:solidFill>
                  <a:schemeClr val="bg1"/>
                </a:solidFill>
              </a:rPr>
              <a:t>)</a:t>
            </a:r>
            <a:endParaRPr lang="en-US" dirty="0">
              <a:solidFill>
                <a:schemeClr val="bg1"/>
              </a:solidFill>
            </a:endParaRPr>
          </a:p>
          <a:p>
            <a:pPr lvl="1"/>
            <a:r>
              <a:rPr lang="en-US" dirty="0" smtClean="0">
                <a:solidFill>
                  <a:schemeClr val="bg1"/>
                </a:solidFill>
              </a:rPr>
              <a:t>use </a:t>
            </a:r>
            <a:r>
              <a:rPr lang="en-US" dirty="0">
                <a:solidFill>
                  <a:schemeClr val="bg1"/>
                </a:solidFill>
              </a:rPr>
              <a:t>of enzyme or ZZAP-treated autologous cells facilitates the removal of autoantibody by removing membrane structures that interfere with antibody binding. </a:t>
            </a:r>
          </a:p>
          <a:p>
            <a:pPr lvl="1"/>
            <a:r>
              <a:rPr lang="en-US" dirty="0" smtClean="0">
                <a:solidFill>
                  <a:schemeClr val="bg1"/>
                </a:solidFill>
              </a:rPr>
              <a:t>The </a:t>
            </a:r>
            <a:r>
              <a:rPr lang="en-US" dirty="0">
                <a:solidFill>
                  <a:schemeClr val="bg1"/>
                </a:solidFill>
              </a:rPr>
              <a:t>presence of donor cells in the patient's circulation may result in unreliable findings with either cold or warm </a:t>
            </a:r>
            <a:r>
              <a:rPr lang="en-US" dirty="0" err="1">
                <a:solidFill>
                  <a:schemeClr val="bg1"/>
                </a:solidFill>
              </a:rPr>
              <a:t>autoadsorptions</a:t>
            </a:r>
            <a:r>
              <a:rPr lang="en-US" dirty="0">
                <a:solidFill>
                  <a:schemeClr val="bg1"/>
                </a:solidFill>
              </a:rPr>
              <a:t>. Therefore, </a:t>
            </a:r>
            <a:r>
              <a:rPr lang="en-US" u="sng" dirty="0">
                <a:solidFill>
                  <a:srgbClr val="FFFF00"/>
                </a:solidFill>
              </a:rPr>
              <a:t>autologous adsorptions cannot be accurately performed if the patient has been transfused within the past three </a:t>
            </a:r>
            <a:r>
              <a:rPr lang="en-US" u="sng" dirty="0" smtClean="0">
                <a:solidFill>
                  <a:srgbClr val="FFFF00"/>
                </a:solidFill>
              </a:rPr>
              <a:t>months, or if the history of transfusion is unclear in any way.</a:t>
            </a:r>
            <a:endParaRPr lang="en-US" u="sng" dirty="0">
              <a:solidFill>
                <a:schemeClr val="bg1"/>
              </a:solidFill>
            </a:endParaRPr>
          </a:p>
          <a:p>
            <a:endParaRPr lang="en-US" dirty="0"/>
          </a:p>
        </p:txBody>
      </p:sp>
    </p:spTree>
    <p:extLst>
      <p:ext uri="{BB962C8B-B14F-4D97-AF65-F5344CB8AC3E}">
        <p14:creationId xmlns:p14="http://schemas.microsoft.com/office/powerpoint/2010/main" val="1744855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Introduction</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Immune Hemolysis</a:t>
            </a:r>
          </a:p>
          <a:p>
            <a:pPr lvl="1"/>
            <a:r>
              <a:rPr lang="en-US" dirty="0" smtClean="0">
                <a:solidFill>
                  <a:schemeClr val="bg1"/>
                </a:solidFill>
              </a:rPr>
              <a:t>Shortened Red Cell Survival of RBCs resulting from an </a:t>
            </a:r>
            <a:r>
              <a:rPr lang="en-US" b="1" u="sng" dirty="0" smtClean="0">
                <a:solidFill>
                  <a:schemeClr val="bg1"/>
                </a:solidFill>
              </a:rPr>
              <a:t>immune reaction</a:t>
            </a:r>
            <a:endParaRPr lang="en-US" b="1" u="sng" dirty="0">
              <a:solidFill>
                <a:schemeClr val="bg1"/>
              </a:solidFill>
            </a:endParaRPr>
          </a:p>
          <a:p>
            <a:pPr lvl="1"/>
            <a:endParaRPr lang="en-US" b="1" u="sng" dirty="0" smtClean="0">
              <a:solidFill>
                <a:schemeClr val="bg1"/>
              </a:solidFill>
            </a:endParaRPr>
          </a:p>
          <a:p>
            <a:pPr lvl="1"/>
            <a:r>
              <a:rPr lang="en-US" dirty="0" smtClean="0">
                <a:solidFill>
                  <a:schemeClr val="bg1"/>
                </a:solidFill>
              </a:rPr>
              <a:t>Clinical Findings</a:t>
            </a:r>
          </a:p>
          <a:p>
            <a:pPr lvl="2"/>
            <a:r>
              <a:rPr lang="en-US" dirty="0" smtClean="0">
                <a:solidFill>
                  <a:schemeClr val="bg1"/>
                </a:solidFill>
              </a:rPr>
              <a:t>Increased reticulocyte</a:t>
            </a:r>
          </a:p>
          <a:p>
            <a:pPr lvl="2"/>
            <a:r>
              <a:rPr lang="en-US" dirty="0" smtClean="0">
                <a:solidFill>
                  <a:schemeClr val="bg1"/>
                </a:solidFill>
              </a:rPr>
              <a:t>Abnormal RBC Morphology</a:t>
            </a:r>
          </a:p>
          <a:p>
            <a:pPr lvl="2"/>
            <a:r>
              <a:rPr lang="en-US" dirty="0" smtClean="0">
                <a:solidFill>
                  <a:schemeClr val="bg1"/>
                </a:solidFill>
              </a:rPr>
              <a:t>Elevated Bilirubin</a:t>
            </a:r>
          </a:p>
          <a:p>
            <a:pPr lvl="2"/>
            <a:r>
              <a:rPr lang="en-US" dirty="0" smtClean="0">
                <a:solidFill>
                  <a:schemeClr val="bg1"/>
                </a:solidFill>
              </a:rPr>
              <a:t>Reduced </a:t>
            </a:r>
            <a:r>
              <a:rPr lang="en-US" dirty="0" err="1" smtClean="0">
                <a:solidFill>
                  <a:schemeClr val="bg1"/>
                </a:solidFill>
              </a:rPr>
              <a:t>haptoglobin</a:t>
            </a:r>
            <a:endParaRPr lang="en-US" dirty="0" smtClean="0">
              <a:solidFill>
                <a:schemeClr val="bg1"/>
              </a:solidFill>
            </a:endParaRPr>
          </a:p>
        </p:txBody>
      </p:sp>
      <p:pic>
        <p:nvPicPr>
          <p:cNvPr id="4100" name="Picture 4" descr="https://encrypted-tbn2.gstatic.com/images?q=tbn:ANd9GcQYT9aF9C4zbas7t3SSD8K_qoLsCGeU3gBuaw8DF7b-nugaQYZj">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52800"/>
            <a:ext cx="378142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91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sz="4000" dirty="0" smtClean="0">
                <a:solidFill>
                  <a:schemeClr val="bg1"/>
                </a:solidFill>
              </a:rPr>
              <a:t>Allogenic </a:t>
            </a:r>
            <a:r>
              <a:rPr lang="en-US" sz="4000" dirty="0">
                <a:solidFill>
                  <a:schemeClr val="bg1"/>
                </a:solidFill>
              </a:rPr>
              <a:t>Adsorptions </a:t>
            </a:r>
            <a:endParaRPr lang="en-US" sz="4000" dirty="0"/>
          </a:p>
        </p:txBody>
      </p:sp>
      <p:sp>
        <p:nvSpPr>
          <p:cNvPr id="3" name="Content Placeholder 2"/>
          <p:cNvSpPr>
            <a:spLocks noGrp="1"/>
          </p:cNvSpPr>
          <p:nvPr>
            <p:ph idx="1"/>
          </p:nvPr>
        </p:nvSpPr>
        <p:spPr>
          <a:xfrm>
            <a:off x="457200" y="1447800"/>
            <a:ext cx="8229600" cy="5257800"/>
          </a:xfrm>
        </p:spPr>
        <p:txBody>
          <a:bodyPr>
            <a:normAutofit lnSpcReduction="10000"/>
          </a:bodyPr>
          <a:lstStyle/>
          <a:p>
            <a:r>
              <a:rPr lang="en-US" b="1" dirty="0">
                <a:solidFill>
                  <a:schemeClr val="bg1"/>
                </a:solidFill>
              </a:rPr>
              <a:t>Allogeneic Adsorption</a:t>
            </a:r>
            <a:endParaRPr lang="en-US" dirty="0">
              <a:solidFill>
                <a:schemeClr val="bg1"/>
              </a:solidFill>
            </a:endParaRPr>
          </a:p>
          <a:p>
            <a:pPr lvl="1"/>
            <a:r>
              <a:rPr lang="en-US" dirty="0">
                <a:solidFill>
                  <a:schemeClr val="bg1"/>
                </a:solidFill>
              </a:rPr>
              <a:t>The allogeneic adsorption is similar in principle and procedure to the autologous adsorption. However, allogeneic cell aliquots are used in the adsorption process. This method is required when the patient has been recently transfused. </a:t>
            </a:r>
          </a:p>
          <a:p>
            <a:pPr lvl="1"/>
            <a:r>
              <a:rPr lang="en-US" dirty="0" smtClean="0">
                <a:solidFill>
                  <a:schemeClr val="bg1"/>
                </a:solidFill>
              </a:rPr>
              <a:t>Usually three </a:t>
            </a:r>
            <a:r>
              <a:rPr lang="en-US" b="1" dirty="0">
                <a:solidFill>
                  <a:schemeClr val="bg1"/>
                </a:solidFill>
              </a:rPr>
              <a:t>different</a:t>
            </a:r>
            <a:r>
              <a:rPr lang="en-US" dirty="0">
                <a:solidFill>
                  <a:schemeClr val="bg1"/>
                </a:solidFill>
              </a:rPr>
              <a:t> allogeneic cell sets are required. </a:t>
            </a:r>
            <a:r>
              <a:rPr lang="en-US" sz="2400" dirty="0" smtClean="0">
                <a:solidFill>
                  <a:schemeClr val="bg1"/>
                </a:solidFill>
              </a:rPr>
              <a:t>(Covers the homozygous and heterozygous expression of Rh)</a:t>
            </a:r>
          </a:p>
          <a:p>
            <a:pPr lvl="2"/>
            <a:r>
              <a:rPr lang="en-US" dirty="0" smtClean="0">
                <a:solidFill>
                  <a:schemeClr val="bg1"/>
                </a:solidFill>
              </a:rPr>
              <a:t>R</a:t>
            </a:r>
            <a:r>
              <a:rPr lang="en-US" baseline="-25000" dirty="0" smtClean="0">
                <a:solidFill>
                  <a:schemeClr val="bg1"/>
                </a:solidFill>
              </a:rPr>
              <a:t>1</a:t>
            </a:r>
            <a:r>
              <a:rPr lang="en-US" dirty="0" smtClean="0">
                <a:solidFill>
                  <a:schemeClr val="bg1"/>
                </a:solidFill>
              </a:rPr>
              <a:t>R</a:t>
            </a:r>
            <a:r>
              <a:rPr lang="en-US" baseline="-25000" dirty="0" smtClean="0">
                <a:solidFill>
                  <a:schemeClr val="bg1"/>
                </a:solidFill>
              </a:rPr>
              <a:t>1 </a:t>
            </a:r>
            <a:r>
              <a:rPr lang="en-US" dirty="0" smtClean="0">
                <a:solidFill>
                  <a:schemeClr val="bg1"/>
                </a:solidFill>
              </a:rPr>
              <a:t>– (</a:t>
            </a:r>
            <a:r>
              <a:rPr lang="en-US" dirty="0" err="1" smtClean="0">
                <a:solidFill>
                  <a:schemeClr val="bg1"/>
                </a:solidFill>
              </a:rPr>
              <a:t>DCeDCe</a:t>
            </a:r>
            <a:r>
              <a:rPr lang="en-US" dirty="0" smtClean="0">
                <a:solidFill>
                  <a:schemeClr val="bg1"/>
                </a:solidFill>
              </a:rPr>
              <a:t>)</a:t>
            </a:r>
          </a:p>
          <a:p>
            <a:pPr lvl="2"/>
            <a:r>
              <a:rPr lang="en-US" dirty="0" smtClean="0">
                <a:solidFill>
                  <a:schemeClr val="bg1"/>
                </a:solidFill>
              </a:rPr>
              <a:t>R</a:t>
            </a:r>
            <a:r>
              <a:rPr lang="en-US" baseline="-25000" dirty="0" smtClean="0">
                <a:solidFill>
                  <a:schemeClr val="bg1"/>
                </a:solidFill>
              </a:rPr>
              <a:t>2</a:t>
            </a:r>
            <a:r>
              <a:rPr lang="en-US" dirty="0" smtClean="0">
                <a:solidFill>
                  <a:schemeClr val="bg1"/>
                </a:solidFill>
              </a:rPr>
              <a:t>R</a:t>
            </a:r>
            <a:r>
              <a:rPr lang="en-US" baseline="-25000" dirty="0" smtClean="0">
                <a:solidFill>
                  <a:schemeClr val="bg1"/>
                </a:solidFill>
              </a:rPr>
              <a:t>2</a:t>
            </a:r>
            <a:r>
              <a:rPr lang="en-US" dirty="0" smtClean="0">
                <a:solidFill>
                  <a:schemeClr val="bg1"/>
                </a:solidFill>
              </a:rPr>
              <a:t> – (</a:t>
            </a:r>
            <a:r>
              <a:rPr lang="en-US" dirty="0" err="1" smtClean="0">
                <a:solidFill>
                  <a:schemeClr val="bg1"/>
                </a:solidFill>
              </a:rPr>
              <a:t>DcEDcE</a:t>
            </a:r>
            <a:r>
              <a:rPr lang="en-US" dirty="0" smtClean="0">
                <a:solidFill>
                  <a:schemeClr val="bg1"/>
                </a:solidFill>
              </a:rPr>
              <a:t>)</a:t>
            </a:r>
          </a:p>
          <a:p>
            <a:pPr lvl="2"/>
            <a:r>
              <a:rPr lang="en-US" dirty="0" err="1">
                <a:solidFill>
                  <a:schemeClr val="bg1"/>
                </a:solidFill>
              </a:rPr>
              <a:t>r</a:t>
            </a:r>
            <a:r>
              <a:rPr lang="en-US" dirty="0" err="1" smtClean="0">
                <a:solidFill>
                  <a:schemeClr val="bg1"/>
                </a:solidFill>
              </a:rPr>
              <a:t>r</a:t>
            </a:r>
            <a:r>
              <a:rPr lang="en-US" dirty="0" smtClean="0">
                <a:solidFill>
                  <a:schemeClr val="bg1"/>
                </a:solidFill>
              </a:rPr>
              <a:t> – (</a:t>
            </a:r>
            <a:r>
              <a:rPr lang="en-US" dirty="0" err="1" smtClean="0">
                <a:solidFill>
                  <a:schemeClr val="bg1"/>
                </a:solidFill>
              </a:rPr>
              <a:t>CeCe</a:t>
            </a:r>
            <a:r>
              <a:rPr lang="en-US" dirty="0" smtClean="0">
                <a:solidFill>
                  <a:schemeClr val="bg1"/>
                </a:solidFill>
              </a:rPr>
              <a:t>)</a:t>
            </a:r>
            <a:endParaRPr lang="en-US" dirty="0">
              <a:solidFill>
                <a:schemeClr val="bg1"/>
              </a:solidFill>
            </a:endParaRPr>
          </a:p>
          <a:p>
            <a:pPr marL="0" indent="0">
              <a:buNone/>
            </a:pPr>
            <a:endParaRPr lang="en-US" dirty="0">
              <a:solidFill>
                <a:schemeClr val="bg1"/>
              </a:solidFill>
            </a:endParaRPr>
          </a:p>
          <a:p>
            <a:endParaRPr lang="en-US" dirty="0"/>
          </a:p>
        </p:txBody>
      </p:sp>
    </p:spTree>
    <p:extLst>
      <p:ext uri="{BB962C8B-B14F-4D97-AF65-F5344CB8AC3E}">
        <p14:creationId xmlns:p14="http://schemas.microsoft.com/office/powerpoint/2010/main" val="2492853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sz="4000" dirty="0">
                <a:solidFill>
                  <a:schemeClr val="bg1"/>
                </a:solidFill>
              </a:rPr>
              <a:t>Allogenic Adsorptions </a:t>
            </a:r>
            <a:endParaRPr lang="en-US" dirty="0"/>
          </a:p>
        </p:txBody>
      </p:sp>
      <p:sp>
        <p:nvSpPr>
          <p:cNvPr id="3" name="Content Placeholder 2"/>
          <p:cNvSpPr>
            <a:spLocks noGrp="1"/>
          </p:cNvSpPr>
          <p:nvPr>
            <p:ph idx="1"/>
          </p:nvPr>
        </p:nvSpPr>
        <p:spPr>
          <a:xfrm>
            <a:off x="457200" y="1447800"/>
            <a:ext cx="8229600" cy="5257800"/>
          </a:xfrm>
        </p:spPr>
        <p:txBody>
          <a:bodyPr>
            <a:normAutofit fontScale="62500" lnSpcReduction="20000"/>
          </a:bodyPr>
          <a:lstStyle/>
          <a:p>
            <a:pPr marL="342900" lvl="1" indent="-342900">
              <a:buFont typeface="Arial" panose="020B0604020202020204" pitchFamily="34" charset="0"/>
              <a:buChar char="•"/>
            </a:pPr>
            <a:r>
              <a:rPr lang="en-US" sz="4600" dirty="0" smtClean="0">
                <a:solidFill>
                  <a:schemeClr val="bg1"/>
                </a:solidFill>
              </a:rPr>
              <a:t>Example </a:t>
            </a:r>
          </a:p>
          <a:p>
            <a:pPr marL="742950" lvl="2" indent="-342900"/>
            <a:r>
              <a:rPr lang="en-US" sz="3400" dirty="0" smtClean="0">
                <a:solidFill>
                  <a:schemeClr val="bg1"/>
                </a:solidFill>
              </a:rPr>
              <a:t>The </a:t>
            </a:r>
            <a:r>
              <a:rPr lang="en-US" sz="3400" dirty="0">
                <a:solidFill>
                  <a:schemeClr val="bg1"/>
                </a:solidFill>
              </a:rPr>
              <a:t>first allogeneic cell may have a phenotype of R</a:t>
            </a:r>
            <a:r>
              <a:rPr lang="en-US" sz="3400" baseline="-25000" dirty="0">
                <a:solidFill>
                  <a:schemeClr val="bg1"/>
                </a:solidFill>
              </a:rPr>
              <a:t>1</a:t>
            </a:r>
            <a:r>
              <a:rPr lang="en-US" sz="3400" dirty="0">
                <a:solidFill>
                  <a:schemeClr val="bg1"/>
                </a:solidFill>
              </a:rPr>
              <a:t>R</a:t>
            </a:r>
            <a:r>
              <a:rPr lang="en-US" sz="3400" baseline="-25000" dirty="0">
                <a:solidFill>
                  <a:schemeClr val="bg1"/>
                </a:solidFill>
              </a:rPr>
              <a:t>1</a:t>
            </a:r>
            <a:r>
              <a:rPr lang="en-US" sz="3400" dirty="0">
                <a:solidFill>
                  <a:schemeClr val="bg1"/>
                </a:solidFill>
              </a:rPr>
              <a:t>, K+, </a:t>
            </a:r>
            <a:r>
              <a:rPr lang="en-US" sz="3400" dirty="0" err="1">
                <a:solidFill>
                  <a:schemeClr val="bg1"/>
                </a:solidFill>
              </a:rPr>
              <a:t>Jk</a:t>
            </a:r>
            <a:r>
              <a:rPr lang="en-US" sz="3400" baseline="30000" dirty="0">
                <a:solidFill>
                  <a:schemeClr val="bg1"/>
                </a:solidFill>
              </a:rPr>
              <a:t>(a-,b+)</a:t>
            </a:r>
            <a:r>
              <a:rPr lang="en-US" sz="3400" dirty="0">
                <a:solidFill>
                  <a:schemeClr val="bg1"/>
                </a:solidFill>
              </a:rPr>
              <a:t> and the second cell may have a phenotype of R</a:t>
            </a:r>
            <a:r>
              <a:rPr lang="en-US" sz="3400" baseline="-25000" dirty="0">
                <a:solidFill>
                  <a:schemeClr val="bg1"/>
                </a:solidFill>
              </a:rPr>
              <a:t>2</a:t>
            </a:r>
            <a:r>
              <a:rPr lang="en-US" sz="3400" dirty="0">
                <a:solidFill>
                  <a:schemeClr val="bg1"/>
                </a:solidFill>
              </a:rPr>
              <a:t>R</a:t>
            </a:r>
            <a:r>
              <a:rPr lang="en-US" sz="3400" baseline="-25000" dirty="0">
                <a:solidFill>
                  <a:schemeClr val="bg1"/>
                </a:solidFill>
              </a:rPr>
              <a:t>2</a:t>
            </a:r>
            <a:r>
              <a:rPr lang="en-US" sz="3400" dirty="0">
                <a:solidFill>
                  <a:schemeClr val="bg1"/>
                </a:solidFill>
              </a:rPr>
              <a:t>, K-, </a:t>
            </a:r>
            <a:r>
              <a:rPr lang="en-US" sz="3400" dirty="0" err="1">
                <a:solidFill>
                  <a:schemeClr val="bg1"/>
                </a:solidFill>
              </a:rPr>
              <a:t>Jk</a:t>
            </a:r>
            <a:r>
              <a:rPr lang="en-US" sz="3400" baseline="30000" dirty="0">
                <a:solidFill>
                  <a:schemeClr val="bg1"/>
                </a:solidFill>
              </a:rPr>
              <a:t>(</a:t>
            </a:r>
            <a:r>
              <a:rPr lang="en-US" sz="3400" baseline="30000" dirty="0" err="1">
                <a:solidFill>
                  <a:schemeClr val="bg1"/>
                </a:solidFill>
              </a:rPr>
              <a:t>a+,b</a:t>
            </a:r>
            <a:r>
              <a:rPr lang="en-US" sz="3400" baseline="30000" dirty="0">
                <a:solidFill>
                  <a:schemeClr val="bg1"/>
                </a:solidFill>
              </a:rPr>
              <a:t>-)</a:t>
            </a:r>
            <a:r>
              <a:rPr lang="en-US" sz="3400" dirty="0">
                <a:solidFill>
                  <a:schemeClr val="bg1"/>
                </a:solidFill>
              </a:rPr>
              <a:t>. (This is only an example, as there are more phenotypes possible). </a:t>
            </a:r>
            <a:endParaRPr lang="en-US" sz="3400" dirty="0" smtClean="0">
              <a:solidFill>
                <a:schemeClr val="bg1"/>
              </a:solidFill>
            </a:endParaRPr>
          </a:p>
          <a:p>
            <a:pPr marL="742950" lvl="2" indent="-342900"/>
            <a:r>
              <a:rPr lang="en-US" sz="3400" dirty="0" smtClean="0">
                <a:solidFill>
                  <a:schemeClr val="bg1"/>
                </a:solidFill>
              </a:rPr>
              <a:t>Both </a:t>
            </a:r>
            <a:r>
              <a:rPr lang="en-US" sz="3400" dirty="0">
                <a:solidFill>
                  <a:schemeClr val="bg1"/>
                </a:solidFill>
              </a:rPr>
              <a:t>cells would have the ability to adsorb the autoantibody from the serum. If there was an anti-</a:t>
            </a:r>
            <a:r>
              <a:rPr lang="en-US" sz="3400" dirty="0" err="1">
                <a:solidFill>
                  <a:schemeClr val="bg1"/>
                </a:solidFill>
              </a:rPr>
              <a:t>Jk</a:t>
            </a:r>
            <a:r>
              <a:rPr lang="en-US" sz="3400" baseline="30000" dirty="0" err="1">
                <a:solidFill>
                  <a:schemeClr val="bg1"/>
                </a:solidFill>
              </a:rPr>
              <a:t>a</a:t>
            </a:r>
            <a:r>
              <a:rPr lang="en-US" sz="3400" baseline="30000" dirty="0">
                <a:solidFill>
                  <a:schemeClr val="bg1"/>
                </a:solidFill>
              </a:rPr>
              <a:t> </a:t>
            </a:r>
            <a:r>
              <a:rPr lang="en-US" sz="3400" dirty="0">
                <a:solidFill>
                  <a:schemeClr val="bg1"/>
                </a:solidFill>
              </a:rPr>
              <a:t>present in the </a:t>
            </a:r>
            <a:r>
              <a:rPr lang="en-US" sz="3400" dirty="0" smtClean="0">
                <a:solidFill>
                  <a:schemeClr val="bg1"/>
                </a:solidFill>
              </a:rPr>
              <a:t>serum, </a:t>
            </a:r>
            <a:r>
              <a:rPr lang="en-US" sz="3400" dirty="0">
                <a:solidFill>
                  <a:schemeClr val="bg1"/>
                </a:solidFill>
              </a:rPr>
              <a:t>it would not be adsorbed by the first cell, but could be adsorbed by the second </a:t>
            </a:r>
            <a:r>
              <a:rPr lang="en-US" sz="3400" dirty="0" smtClean="0">
                <a:solidFill>
                  <a:schemeClr val="bg1"/>
                </a:solidFill>
              </a:rPr>
              <a:t>cell.</a:t>
            </a:r>
          </a:p>
          <a:p>
            <a:pPr marL="400050" indent="-400050"/>
            <a:endParaRPr lang="en-US" sz="3400" dirty="0" smtClean="0">
              <a:solidFill>
                <a:schemeClr val="bg1"/>
              </a:solidFill>
            </a:endParaRPr>
          </a:p>
          <a:p>
            <a:pPr marL="400050" indent="-400050"/>
            <a:r>
              <a:rPr lang="en-US" sz="3400" dirty="0" smtClean="0">
                <a:solidFill>
                  <a:schemeClr val="bg1"/>
                </a:solidFill>
              </a:rPr>
              <a:t>After </a:t>
            </a:r>
            <a:r>
              <a:rPr lang="en-US" sz="3400" dirty="0">
                <a:solidFill>
                  <a:schemeClr val="bg1"/>
                </a:solidFill>
              </a:rPr>
              <a:t>the adsorption is complete, the harvested </a:t>
            </a:r>
            <a:r>
              <a:rPr lang="en-US" sz="3400" dirty="0" smtClean="0">
                <a:solidFill>
                  <a:schemeClr val="bg1"/>
                </a:solidFill>
              </a:rPr>
              <a:t>plasma </a:t>
            </a:r>
            <a:r>
              <a:rPr lang="en-US" sz="3400" dirty="0">
                <a:solidFill>
                  <a:schemeClr val="bg1"/>
                </a:solidFill>
              </a:rPr>
              <a:t>can be used in identification procedures. </a:t>
            </a:r>
            <a:endParaRPr lang="en-US" sz="3400" dirty="0" smtClean="0">
              <a:solidFill>
                <a:schemeClr val="bg1"/>
              </a:solidFill>
            </a:endParaRPr>
          </a:p>
          <a:p>
            <a:pPr marL="400050" indent="-400050"/>
            <a:r>
              <a:rPr lang="en-US" sz="3400" dirty="0" smtClean="0">
                <a:solidFill>
                  <a:schemeClr val="bg1"/>
                </a:solidFill>
              </a:rPr>
              <a:t>The </a:t>
            </a:r>
            <a:r>
              <a:rPr lang="en-US" sz="3400" dirty="0">
                <a:solidFill>
                  <a:schemeClr val="bg1"/>
                </a:solidFill>
              </a:rPr>
              <a:t>serum/plasma obtained from the different allogeneic adsorptions must be analyzed separately against an appropriate panel of cells to achieve identification or exclusion. </a:t>
            </a:r>
            <a:endParaRPr lang="en-US" sz="3400" dirty="0" smtClean="0">
              <a:solidFill>
                <a:schemeClr val="bg1"/>
              </a:solidFill>
            </a:endParaRPr>
          </a:p>
          <a:p>
            <a:pPr marL="400050" indent="-400050"/>
            <a:r>
              <a:rPr lang="en-US" sz="3400" dirty="0" smtClean="0">
                <a:solidFill>
                  <a:srgbClr val="FFFF00"/>
                </a:solidFill>
              </a:rPr>
              <a:t>This </a:t>
            </a:r>
            <a:r>
              <a:rPr lang="en-US" sz="3400" dirty="0">
                <a:solidFill>
                  <a:srgbClr val="FFFF00"/>
                </a:solidFill>
              </a:rPr>
              <a:t>is necessary because the difference in phenotypes of the adsorbing cells means the adsorbed serums potentially contain different alloantibodies</a:t>
            </a:r>
            <a:r>
              <a:rPr lang="en-US" sz="3400" dirty="0" smtClean="0">
                <a:solidFill>
                  <a:srgbClr val="FFFF00"/>
                </a:solidFill>
              </a:rPr>
              <a:t>.</a:t>
            </a:r>
            <a:endParaRPr lang="en-US" dirty="0"/>
          </a:p>
        </p:txBody>
      </p:sp>
    </p:spTree>
    <p:extLst>
      <p:ext uri="{BB962C8B-B14F-4D97-AF65-F5344CB8AC3E}">
        <p14:creationId xmlns:p14="http://schemas.microsoft.com/office/powerpoint/2010/main" val="1387735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t>
            </a:r>
            <a:r>
              <a:rPr lang="en-US" dirty="0" smtClean="0">
                <a:solidFill>
                  <a:schemeClr val="bg1"/>
                </a:solidFill>
              </a:rPr>
              <a:t>Anemia</a:t>
            </a:r>
            <a:br>
              <a:rPr lang="en-US" dirty="0" smtClean="0">
                <a:solidFill>
                  <a:schemeClr val="bg1"/>
                </a:solidFill>
              </a:rPr>
            </a:br>
            <a:r>
              <a:rPr lang="en-US" sz="4000" dirty="0" smtClean="0">
                <a:solidFill>
                  <a:schemeClr val="bg1"/>
                </a:solidFill>
              </a:rPr>
              <a:t>Is there an underlying alloantibody?</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4952924"/>
              </p:ext>
            </p:extLst>
          </p:nvPr>
        </p:nvGraphicFramePr>
        <p:xfrm>
          <a:off x="457200" y="1523999"/>
          <a:ext cx="8229600" cy="5029201"/>
        </p:xfrm>
        <a:graphic>
          <a:graphicData uri="http://schemas.openxmlformats.org/drawingml/2006/table">
            <a:tbl>
              <a:tblPr firstRow="1" firstCol="1" bandRow="1">
                <a:tableStyleId>{073A0DAA-6AF3-43AB-8588-CEC1D06C72B9}</a:tableStyleId>
              </a:tblPr>
              <a:tblGrid>
                <a:gridCol w="2286000"/>
                <a:gridCol w="2133600"/>
                <a:gridCol w="2057400"/>
                <a:gridCol w="1752600"/>
              </a:tblGrid>
              <a:tr h="970180">
                <a:tc>
                  <a:txBody>
                    <a:bodyPr/>
                    <a:lstStyle/>
                    <a:p>
                      <a:pPr marL="0" marR="0">
                        <a:lnSpc>
                          <a:spcPct val="115000"/>
                        </a:lnSpc>
                        <a:spcBef>
                          <a:spcPts val="0"/>
                        </a:spcBef>
                        <a:spcAft>
                          <a:spcPts val="0"/>
                        </a:spcAft>
                      </a:pPr>
                      <a:r>
                        <a:rPr lang="en-US" sz="1600" dirty="0">
                          <a:effectLst/>
                        </a:rPr>
                        <a:t>Scenario</a:t>
                      </a:r>
                      <a:endParaRPr lang="en-US" sz="1600" dirty="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dirty="0">
                          <a:effectLst/>
                        </a:rPr>
                        <a:t>DAT Result (IgG and/or Complement)</a:t>
                      </a:r>
                      <a:endParaRPr lang="en-US" sz="1600" dirty="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a:effectLst/>
                        </a:rPr>
                        <a:t>Serum/Plasma Antibody Screen/Identification</a:t>
                      </a:r>
                      <a:endParaRPr lang="en-US" sz="160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a:effectLst/>
                        </a:rPr>
                        <a:t>Adsorption</a:t>
                      </a:r>
                      <a:endParaRPr lang="en-US" sz="1600">
                        <a:effectLst/>
                        <a:latin typeface="Calibri"/>
                        <a:ea typeface="Calibri"/>
                        <a:cs typeface="Times New Roman"/>
                      </a:endParaRPr>
                    </a:p>
                  </a:txBody>
                  <a:tcPr marL="57150" marR="57150" marT="57150" marB="57150"/>
                </a:tc>
              </a:tr>
              <a:tr h="970180">
                <a:tc>
                  <a:txBody>
                    <a:bodyPr/>
                    <a:lstStyle/>
                    <a:p>
                      <a:pPr marL="0" marR="0">
                        <a:lnSpc>
                          <a:spcPct val="115000"/>
                        </a:lnSpc>
                        <a:spcBef>
                          <a:spcPts val="0"/>
                        </a:spcBef>
                        <a:spcAft>
                          <a:spcPts val="0"/>
                        </a:spcAft>
                      </a:pPr>
                      <a:r>
                        <a:rPr lang="en-US" sz="1600">
                          <a:effectLst/>
                        </a:rPr>
                        <a:t>Warm autoantibody reactive in eluate only</a:t>
                      </a:r>
                      <a:endParaRPr lang="en-US" sz="160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a:effectLst/>
                        </a:rPr>
                        <a:t>Positive </a:t>
                      </a:r>
                      <a:endParaRPr lang="en-US" sz="160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dirty="0">
                          <a:effectLst/>
                        </a:rPr>
                        <a:t>Negative</a:t>
                      </a:r>
                      <a:endParaRPr lang="en-US" sz="1600" dirty="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a:effectLst/>
                        </a:rPr>
                        <a:t>Not indicated</a:t>
                      </a:r>
                      <a:endParaRPr lang="en-US" sz="1600">
                        <a:effectLst/>
                        <a:latin typeface="Calibri"/>
                        <a:ea typeface="Calibri"/>
                        <a:cs typeface="Times New Roman"/>
                      </a:endParaRPr>
                    </a:p>
                  </a:txBody>
                  <a:tcPr marL="57150" marR="57150" marT="57150" marB="57150"/>
                </a:tc>
              </a:tr>
              <a:tr h="1353007">
                <a:tc>
                  <a:txBody>
                    <a:bodyPr/>
                    <a:lstStyle/>
                    <a:p>
                      <a:pPr marL="0" marR="0">
                        <a:lnSpc>
                          <a:spcPct val="115000"/>
                        </a:lnSpc>
                        <a:spcBef>
                          <a:spcPts val="0"/>
                        </a:spcBef>
                        <a:spcAft>
                          <a:spcPts val="0"/>
                        </a:spcAft>
                      </a:pPr>
                      <a:r>
                        <a:rPr lang="en-US" sz="1600" dirty="0">
                          <a:effectLst/>
                        </a:rPr>
                        <a:t>Warm autoantibody reactive in </a:t>
                      </a:r>
                      <a:r>
                        <a:rPr lang="en-US" sz="1600" dirty="0" smtClean="0">
                          <a:effectLst/>
                        </a:rPr>
                        <a:t>plasma </a:t>
                      </a:r>
                      <a:r>
                        <a:rPr lang="en-US" sz="1600" dirty="0">
                          <a:effectLst/>
                        </a:rPr>
                        <a:t>and </a:t>
                      </a:r>
                      <a:r>
                        <a:rPr lang="en-US" sz="1600" dirty="0" err="1">
                          <a:effectLst/>
                        </a:rPr>
                        <a:t>eluate</a:t>
                      </a:r>
                      <a:r>
                        <a:rPr lang="en-US" sz="1600" dirty="0">
                          <a:effectLst/>
                        </a:rPr>
                        <a:t>; no underlying alloantibodies</a:t>
                      </a:r>
                      <a:endParaRPr lang="en-US" sz="1600" dirty="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dirty="0">
                          <a:effectLst/>
                        </a:rPr>
                        <a:t>Positive</a:t>
                      </a:r>
                      <a:endParaRPr lang="en-US" sz="1600" dirty="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a:effectLst/>
                        </a:rPr>
                        <a:t>Reactive with all panel cells tested</a:t>
                      </a:r>
                      <a:endParaRPr lang="en-US" sz="160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dirty="0">
                          <a:effectLst/>
                        </a:rPr>
                        <a:t>No reactivity after adsorption</a:t>
                      </a:r>
                      <a:endParaRPr lang="en-US" sz="1600" dirty="0">
                        <a:effectLst/>
                        <a:latin typeface="Calibri"/>
                        <a:ea typeface="Calibri"/>
                        <a:cs typeface="Times New Roman"/>
                      </a:endParaRPr>
                    </a:p>
                  </a:txBody>
                  <a:tcPr marL="57150" marR="57150" marT="57150" marB="57150"/>
                </a:tc>
              </a:tr>
              <a:tr h="1735834">
                <a:tc>
                  <a:txBody>
                    <a:bodyPr/>
                    <a:lstStyle/>
                    <a:p>
                      <a:pPr marL="0" marR="0">
                        <a:lnSpc>
                          <a:spcPct val="115000"/>
                        </a:lnSpc>
                        <a:spcBef>
                          <a:spcPts val="0"/>
                        </a:spcBef>
                        <a:spcAft>
                          <a:spcPts val="0"/>
                        </a:spcAft>
                      </a:pPr>
                      <a:r>
                        <a:rPr lang="en-US" sz="1600" dirty="0">
                          <a:effectLst/>
                        </a:rPr>
                        <a:t>Warm autoantibody reactive in </a:t>
                      </a:r>
                      <a:r>
                        <a:rPr lang="en-US" sz="1600" dirty="0" smtClean="0">
                          <a:effectLst/>
                        </a:rPr>
                        <a:t>plasma </a:t>
                      </a:r>
                      <a:r>
                        <a:rPr lang="en-US" sz="1600" dirty="0">
                          <a:effectLst/>
                        </a:rPr>
                        <a:t>and </a:t>
                      </a:r>
                      <a:r>
                        <a:rPr lang="en-US" sz="1600" dirty="0" err="1">
                          <a:effectLst/>
                        </a:rPr>
                        <a:t>eluate</a:t>
                      </a:r>
                      <a:r>
                        <a:rPr lang="en-US" sz="1600" dirty="0">
                          <a:effectLst/>
                        </a:rPr>
                        <a:t>; underlying alloantibodies that must be identified</a:t>
                      </a:r>
                      <a:endParaRPr lang="en-US" sz="1600" dirty="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dirty="0">
                          <a:effectLst/>
                        </a:rPr>
                        <a:t>Positive</a:t>
                      </a:r>
                      <a:endParaRPr lang="en-US" sz="1600" dirty="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dirty="0">
                          <a:effectLst/>
                        </a:rPr>
                        <a:t>Reactive with all panel cells tested</a:t>
                      </a:r>
                      <a:endParaRPr lang="en-US" sz="1600" dirty="0">
                        <a:effectLst/>
                        <a:latin typeface="Calibri"/>
                        <a:ea typeface="Calibri"/>
                        <a:cs typeface="Times New Roman"/>
                      </a:endParaRPr>
                    </a:p>
                  </a:txBody>
                  <a:tcPr marL="57150" marR="57150" marT="57150" marB="57150"/>
                </a:tc>
                <a:tc>
                  <a:txBody>
                    <a:bodyPr/>
                    <a:lstStyle/>
                    <a:p>
                      <a:pPr marL="0" marR="0">
                        <a:lnSpc>
                          <a:spcPct val="115000"/>
                        </a:lnSpc>
                        <a:spcBef>
                          <a:spcPts val="0"/>
                        </a:spcBef>
                        <a:spcAft>
                          <a:spcPts val="0"/>
                        </a:spcAft>
                      </a:pPr>
                      <a:r>
                        <a:rPr lang="en-US" sz="1600" dirty="0">
                          <a:effectLst/>
                        </a:rPr>
                        <a:t>Reactivity after adsorption</a:t>
                      </a:r>
                      <a:endParaRPr lang="en-US" sz="1600" dirty="0">
                        <a:effectLst/>
                        <a:latin typeface="Calibri"/>
                        <a:ea typeface="Calibri"/>
                        <a:cs typeface="Times New Roman"/>
                      </a:endParaRPr>
                    </a:p>
                  </a:txBody>
                  <a:tcPr marL="57150" marR="57150" marT="57150" marB="57150"/>
                </a:tc>
              </a:tr>
            </a:tbl>
          </a:graphicData>
        </a:graphic>
      </p:graphicFrame>
    </p:spTree>
    <p:extLst>
      <p:ext uri="{BB962C8B-B14F-4D97-AF65-F5344CB8AC3E}">
        <p14:creationId xmlns:p14="http://schemas.microsoft.com/office/powerpoint/2010/main" val="3058317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dirty="0">
                <a:solidFill>
                  <a:schemeClr val="bg1"/>
                </a:solidFill>
              </a:rPr>
              <a:t>Is there an underlying alloantibody?</a:t>
            </a:r>
            <a:endParaRPr lang="en-US" dirty="0"/>
          </a:p>
        </p:txBody>
      </p:sp>
      <p:sp>
        <p:nvSpPr>
          <p:cNvPr id="3" name="Content Placeholder 2"/>
          <p:cNvSpPr>
            <a:spLocks noGrp="1"/>
          </p:cNvSpPr>
          <p:nvPr>
            <p:ph idx="1"/>
          </p:nvPr>
        </p:nvSpPr>
        <p:spPr>
          <a:xfrm>
            <a:off x="457200" y="1905000"/>
            <a:ext cx="8229600" cy="4648200"/>
          </a:xfrm>
        </p:spPr>
        <p:txBody>
          <a:bodyPr>
            <a:normAutofit lnSpcReduction="10000"/>
          </a:bodyPr>
          <a:lstStyle/>
          <a:p>
            <a:pPr lvl="0"/>
            <a:r>
              <a:rPr lang="en-US" b="1" dirty="0" smtClean="0">
                <a:solidFill>
                  <a:schemeClr val="bg1"/>
                </a:solidFill>
              </a:rPr>
              <a:t>Autoantibody </a:t>
            </a:r>
            <a:r>
              <a:rPr lang="en-US" b="1" dirty="0">
                <a:solidFill>
                  <a:schemeClr val="bg1"/>
                </a:solidFill>
              </a:rPr>
              <a:t>detectable from </a:t>
            </a:r>
            <a:r>
              <a:rPr lang="en-US" b="1" dirty="0" err="1">
                <a:solidFill>
                  <a:schemeClr val="bg1"/>
                </a:solidFill>
              </a:rPr>
              <a:t>eluate</a:t>
            </a:r>
            <a:r>
              <a:rPr lang="en-US" b="1" dirty="0">
                <a:solidFill>
                  <a:schemeClr val="bg1"/>
                </a:solidFill>
              </a:rPr>
              <a:t> </a:t>
            </a:r>
            <a:r>
              <a:rPr lang="en-US" b="1" dirty="0" smtClean="0">
                <a:solidFill>
                  <a:schemeClr val="bg1"/>
                </a:solidFill>
              </a:rPr>
              <a:t>only</a:t>
            </a:r>
            <a:endParaRPr lang="en-US" dirty="0" smtClean="0">
              <a:solidFill>
                <a:schemeClr val="bg1"/>
              </a:solidFill>
            </a:endParaRPr>
          </a:p>
          <a:p>
            <a:pPr lvl="1"/>
            <a:r>
              <a:rPr lang="en-US" dirty="0" smtClean="0">
                <a:solidFill>
                  <a:schemeClr val="bg1"/>
                </a:solidFill>
              </a:rPr>
              <a:t>If </a:t>
            </a:r>
            <a:r>
              <a:rPr lang="en-US" dirty="0">
                <a:solidFill>
                  <a:schemeClr val="bg1"/>
                </a:solidFill>
              </a:rPr>
              <a:t>there is not a high enough titer of the autoantibody to be demonstrated in the </a:t>
            </a:r>
            <a:r>
              <a:rPr lang="en-US" dirty="0" smtClean="0">
                <a:solidFill>
                  <a:schemeClr val="bg1"/>
                </a:solidFill>
              </a:rPr>
              <a:t>plasma </a:t>
            </a:r>
            <a:r>
              <a:rPr lang="en-US" dirty="0">
                <a:solidFill>
                  <a:schemeClr val="bg1"/>
                </a:solidFill>
              </a:rPr>
              <a:t>of WAIHA, the antibody screen will be negative. </a:t>
            </a:r>
            <a:endParaRPr lang="en-US" dirty="0" smtClean="0">
              <a:solidFill>
                <a:schemeClr val="bg1"/>
              </a:solidFill>
            </a:endParaRPr>
          </a:p>
          <a:p>
            <a:pPr lvl="1"/>
            <a:r>
              <a:rPr lang="en-US" dirty="0" smtClean="0">
                <a:solidFill>
                  <a:schemeClr val="bg1"/>
                </a:solidFill>
              </a:rPr>
              <a:t>In </a:t>
            </a:r>
            <a:r>
              <a:rPr lang="en-US" dirty="0">
                <a:solidFill>
                  <a:schemeClr val="bg1"/>
                </a:solidFill>
              </a:rPr>
              <a:t>this situation, the autoantibody is detectable from the </a:t>
            </a:r>
            <a:r>
              <a:rPr lang="en-US" dirty="0" err="1">
                <a:solidFill>
                  <a:schemeClr val="bg1"/>
                </a:solidFill>
              </a:rPr>
              <a:t>eluate</a:t>
            </a:r>
            <a:r>
              <a:rPr lang="en-US" dirty="0">
                <a:solidFill>
                  <a:schemeClr val="bg1"/>
                </a:solidFill>
              </a:rPr>
              <a:t> only. </a:t>
            </a:r>
            <a:endParaRPr lang="en-US" dirty="0" smtClean="0">
              <a:solidFill>
                <a:schemeClr val="bg1"/>
              </a:solidFill>
            </a:endParaRPr>
          </a:p>
          <a:p>
            <a:pPr lvl="1"/>
            <a:r>
              <a:rPr lang="en-US" dirty="0" smtClean="0">
                <a:solidFill>
                  <a:schemeClr val="bg1"/>
                </a:solidFill>
              </a:rPr>
              <a:t>Compatible </a:t>
            </a:r>
            <a:r>
              <a:rPr lang="en-US" dirty="0" err="1">
                <a:solidFill>
                  <a:schemeClr val="bg1"/>
                </a:solidFill>
              </a:rPr>
              <a:t>crossmatches</a:t>
            </a:r>
            <a:r>
              <a:rPr lang="en-US" dirty="0">
                <a:solidFill>
                  <a:schemeClr val="bg1"/>
                </a:solidFill>
              </a:rPr>
              <a:t> can usually be obtained in this presentation, but the survival of the transfused cells due to sensitization by the autoantibody is difficult to predict</a:t>
            </a:r>
            <a:r>
              <a:rPr lang="en-US" dirty="0" smtClean="0">
                <a:solidFill>
                  <a:schemeClr val="bg1"/>
                </a:solidFill>
              </a:rPr>
              <a:t>.</a:t>
            </a:r>
            <a:r>
              <a:rPr lang="en-US" dirty="0">
                <a:solidFill>
                  <a:schemeClr val="bg1"/>
                </a:solidFill>
              </a:rPr>
              <a:t> </a:t>
            </a:r>
          </a:p>
          <a:p>
            <a:pPr lvl="0"/>
            <a:endParaRPr lang="en-US" b="1" dirty="0" smtClean="0">
              <a:solidFill>
                <a:schemeClr val="bg1"/>
              </a:solidFill>
            </a:endParaRPr>
          </a:p>
          <a:p>
            <a:endParaRPr lang="en-US" dirty="0"/>
          </a:p>
        </p:txBody>
      </p:sp>
    </p:spTree>
    <p:extLst>
      <p:ext uri="{BB962C8B-B14F-4D97-AF65-F5344CB8AC3E}">
        <p14:creationId xmlns:p14="http://schemas.microsoft.com/office/powerpoint/2010/main" val="3913749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dirty="0">
                <a:solidFill>
                  <a:schemeClr val="bg1"/>
                </a:solidFill>
              </a:rPr>
              <a:t>Is there an underlying alloantibody?</a:t>
            </a:r>
            <a:endParaRPr lang="en-US" dirty="0"/>
          </a:p>
        </p:txBody>
      </p:sp>
      <p:sp>
        <p:nvSpPr>
          <p:cNvPr id="3" name="Content Placeholder 2"/>
          <p:cNvSpPr>
            <a:spLocks noGrp="1"/>
          </p:cNvSpPr>
          <p:nvPr>
            <p:ph idx="1"/>
          </p:nvPr>
        </p:nvSpPr>
        <p:spPr>
          <a:xfrm>
            <a:off x="457200" y="1981200"/>
            <a:ext cx="8229600" cy="4724400"/>
          </a:xfrm>
        </p:spPr>
        <p:txBody>
          <a:bodyPr>
            <a:normAutofit fontScale="92500" lnSpcReduction="20000"/>
          </a:bodyPr>
          <a:lstStyle/>
          <a:p>
            <a:pPr lvl="0"/>
            <a:r>
              <a:rPr lang="en-US" b="1" dirty="0">
                <a:solidFill>
                  <a:schemeClr val="bg1"/>
                </a:solidFill>
              </a:rPr>
              <a:t>Autoantibody detectable from </a:t>
            </a:r>
            <a:r>
              <a:rPr lang="en-US" b="1" dirty="0" err="1">
                <a:solidFill>
                  <a:schemeClr val="bg1"/>
                </a:solidFill>
              </a:rPr>
              <a:t>eluate</a:t>
            </a:r>
            <a:r>
              <a:rPr lang="en-US" b="1" dirty="0">
                <a:solidFill>
                  <a:schemeClr val="bg1"/>
                </a:solidFill>
              </a:rPr>
              <a:t> only, but the </a:t>
            </a:r>
            <a:r>
              <a:rPr lang="en-US" b="1" dirty="0" smtClean="0">
                <a:solidFill>
                  <a:schemeClr val="bg1"/>
                </a:solidFill>
              </a:rPr>
              <a:t>plasma </a:t>
            </a:r>
            <a:r>
              <a:rPr lang="en-US" b="1" dirty="0">
                <a:solidFill>
                  <a:schemeClr val="bg1"/>
                </a:solidFill>
              </a:rPr>
              <a:t>also demonstrates alloantibody </a:t>
            </a:r>
            <a:r>
              <a:rPr lang="en-US" b="1" dirty="0" smtClean="0">
                <a:solidFill>
                  <a:schemeClr val="bg1"/>
                </a:solidFill>
              </a:rPr>
              <a:t>reactivity</a:t>
            </a:r>
            <a:r>
              <a:rPr lang="en-US" dirty="0" smtClean="0">
                <a:solidFill>
                  <a:schemeClr val="bg1"/>
                </a:solidFill>
              </a:rPr>
              <a:t> </a:t>
            </a:r>
          </a:p>
          <a:p>
            <a:pPr lvl="1"/>
            <a:r>
              <a:rPr lang="en-US" dirty="0" smtClean="0">
                <a:solidFill>
                  <a:schemeClr val="bg1"/>
                </a:solidFill>
              </a:rPr>
              <a:t>In </a:t>
            </a:r>
            <a:r>
              <a:rPr lang="en-US" dirty="0">
                <a:solidFill>
                  <a:schemeClr val="bg1"/>
                </a:solidFill>
              </a:rPr>
              <a:t>this case, the </a:t>
            </a:r>
            <a:r>
              <a:rPr lang="en-US" dirty="0" smtClean="0">
                <a:solidFill>
                  <a:schemeClr val="bg1"/>
                </a:solidFill>
              </a:rPr>
              <a:t>plasma </a:t>
            </a:r>
            <a:r>
              <a:rPr lang="en-US" dirty="0">
                <a:solidFill>
                  <a:schemeClr val="bg1"/>
                </a:solidFill>
              </a:rPr>
              <a:t>shows a </a:t>
            </a:r>
            <a:r>
              <a:rPr lang="en-US" dirty="0" smtClean="0">
                <a:solidFill>
                  <a:schemeClr val="bg1"/>
                </a:solidFill>
              </a:rPr>
              <a:t>specificity directed </a:t>
            </a:r>
            <a:r>
              <a:rPr lang="en-US" dirty="0">
                <a:solidFill>
                  <a:schemeClr val="bg1"/>
                </a:solidFill>
              </a:rPr>
              <a:t>against a definite pattern of cells on an antibody identification panel. </a:t>
            </a:r>
            <a:endParaRPr lang="en-US" dirty="0" smtClean="0">
              <a:solidFill>
                <a:schemeClr val="bg1"/>
              </a:solidFill>
            </a:endParaRPr>
          </a:p>
          <a:p>
            <a:pPr lvl="1"/>
            <a:r>
              <a:rPr lang="en-US" dirty="0" smtClean="0">
                <a:solidFill>
                  <a:schemeClr val="bg1"/>
                </a:solidFill>
              </a:rPr>
              <a:t>The </a:t>
            </a:r>
            <a:r>
              <a:rPr lang="en-US" dirty="0">
                <a:solidFill>
                  <a:schemeClr val="bg1"/>
                </a:solidFill>
              </a:rPr>
              <a:t>resolution would necessitate identification of the alloantibody(</a:t>
            </a:r>
            <a:r>
              <a:rPr lang="en-US" dirty="0" err="1">
                <a:solidFill>
                  <a:schemeClr val="bg1"/>
                </a:solidFill>
              </a:rPr>
              <a:t>ies</a:t>
            </a:r>
            <a:r>
              <a:rPr lang="en-US" dirty="0">
                <a:solidFill>
                  <a:schemeClr val="bg1"/>
                </a:solidFill>
              </a:rPr>
              <a:t>). </a:t>
            </a:r>
            <a:endParaRPr lang="en-US" dirty="0" smtClean="0">
              <a:solidFill>
                <a:schemeClr val="bg1"/>
              </a:solidFill>
            </a:endParaRPr>
          </a:p>
          <a:p>
            <a:pPr lvl="1"/>
            <a:r>
              <a:rPr lang="en-US" dirty="0" smtClean="0">
                <a:solidFill>
                  <a:schemeClr val="bg1"/>
                </a:solidFill>
              </a:rPr>
              <a:t>Transfusion </a:t>
            </a:r>
            <a:r>
              <a:rPr lang="en-US" dirty="0">
                <a:solidFill>
                  <a:schemeClr val="bg1"/>
                </a:solidFill>
              </a:rPr>
              <a:t>would require appropriate antigen-negative units, which will likely be </a:t>
            </a:r>
            <a:r>
              <a:rPr lang="en-US" dirty="0" err="1">
                <a:solidFill>
                  <a:schemeClr val="bg1"/>
                </a:solidFill>
              </a:rPr>
              <a:t>crossmatch</a:t>
            </a:r>
            <a:r>
              <a:rPr lang="en-US" dirty="0">
                <a:solidFill>
                  <a:schemeClr val="bg1"/>
                </a:solidFill>
              </a:rPr>
              <a:t> compatible, if the autoantibody is not detectable in the </a:t>
            </a:r>
            <a:r>
              <a:rPr lang="en-US" dirty="0" smtClean="0">
                <a:solidFill>
                  <a:schemeClr val="bg1"/>
                </a:solidFill>
              </a:rPr>
              <a:t>plasma</a:t>
            </a:r>
            <a:r>
              <a:rPr lang="en-US" dirty="0">
                <a:solidFill>
                  <a:schemeClr val="bg1"/>
                </a:solidFill>
              </a:rPr>
              <a:t>.</a:t>
            </a:r>
          </a:p>
          <a:p>
            <a:endParaRPr lang="en-US" dirty="0"/>
          </a:p>
        </p:txBody>
      </p:sp>
    </p:spTree>
    <p:extLst>
      <p:ext uri="{BB962C8B-B14F-4D97-AF65-F5344CB8AC3E}">
        <p14:creationId xmlns:p14="http://schemas.microsoft.com/office/powerpoint/2010/main" val="1034729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dirty="0">
                <a:solidFill>
                  <a:schemeClr val="bg1"/>
                </a:solidFill>
              </a:rPr>
              <a:t>Is there an underlying alloantibody?</a:t>
            </a:r>
            <a:endParaRPr lang="en-US" dirty="0"/>
          </a:p>
        </p:txBody>
      </p:sp>
      <p:sp>
        <p:nvSpPr>
          <p:cNvPr id="3" name="Content Placeholder 2"/>
          <p:cNvSpPr>
            <a:spLocks noGrp="1"/>
          </p:cNvSpPr>
          <p:nvPr>
            <p:ph idx="1"/>
          </p:nvPr>
        </p:nvSpPr>
        <p:spPr>
          <a:xfrm>
            <a:off x="457200" y="1676400"/>
            <a:ext cx="8229600" cy="5181600"/>
          </a:xfrm>
        </p:spPr>
        <p:txBody>
          <a:bodyPr>
            <a:normAutofit fontScale="77500" lnSpcReduction="20000"/>
          </a:bodyPr>
          <a:lstStyle/>
          <a:p>
            <a:pPr lvl="0"/>
            <a:r>
              <a:rPr lang="en-US" sz="3600" b="1" dirty="0">
                <a:solidFill>
                  <a:schemeClr val="bg1"/>
                </a:solidFill>
              </a:rPr>
              <a:t>Autoantibody reactivity in both the </a:t>
            </a:r>
            <a:r>
              <a:rPr lang="en-US" sz="3600" b="1" dirty="0" smtClean="0">
                <a:solidFill>
                  <a:schemeClr val="bg1"/>
                </a:solidFill>
              </a:rPr>
              <a:t>plasma </a:t>
            </a:r>
            <a:r>
              <a:rPr lang="en-US" sz="3600" b="1" dirty="0">
                <a:solidFill>
                  <a:schemeClr val="bg1"/>
                </a:solidFill>
              </a:rPr>
              <a:t>and </a:t>
            </a:r>
            <a:r>
              <a:rPr lang="en-US" sz="3600" b="1" dirty="0" err="1" smtClean="0">
                <a:solidFill>
                  <a:schemeClr val="bg1"/>
                </a:solidFill>
              </a:rPr>
              <a:t>eluate</a:t>
            </a:r>
            <a:endParaRPr lang="en-US" sz="3600" b="1" dirty="0">
              <a:solidFill>
                <a:schemeClr val="bg1"/>
              </a:solidFill>
            </a:endParaRPr>
          </a:p>
          <a:p>
            <a:pPr lvl="1"/>
            <a:r>
              <a:rPr lang="en-US" sz="3100" dirty="0" smtClean="0">
                <a:solidFill>
                  <a:schemeClr val="bg1"/>
                </a:solidFill>
              </a:rPr>
              <a:t>Reactivity </a:t>
            </a:r>
            <a:r>
              <a:rPr lang="en-US" sz="3100" dirty="0">
                <a:solidFill>
                  <a:schemeClr val="bg1"/>
                </a:solidFill>
              </a:rPr>
              <a:t>will likely be observed against all panel cells tested and the reactivity may mask the presence of underlying alloantibodies. </a:t>
            </a:r>
            <a:endParaRPr lang="en-US" sz="3100" dirty="0" smtClean="0">
              <a:solidFill>
                <a:schemeClr val="bg1"/>
              </a:solidFill>
            </a:endParaRPr>
          </a:p>
          <a:p>
            <a:pPr lvl="1"/>
            <a:r>
              <a:rPr lang="en-US" sz="3100" dirty="0" smtClean="0">
                <a:solidFill>
                  <a:schemeClr val="bg1"/>
                </a:solidFill>
              </a:rPr>
              <a:t>Adsorption </a:t>
            </a:r>
            <a:r>
              <a:rPr lang="en-US" sz="3100" dirty="0">
                <a:solidFill>
                  <a:schemeClr val="bg1"/>
                </a:solidFill>
              </a:rPr>
              <a:t>studies are the primary method of investigating this possibility. </a:t>
            </a:r>
            <a:endParaRPr lang="en-US" sz="3100" dirty="0" smtClean="0">
              <a:solidFill>
                <a:schemeClr val="bg1"/>
              </a:solidFill>
            </a:endParaRPr>
          </a:p>
          <a:p>
            <a:pPr lvl="1"/>
            <a:r>
              <a:rPr lang="en-US" sz="3100" dirty="0" smtClean="0">
                <a:solidFill>
                  <a:schemeClr val="bg1"/>
                </a:solidFill>
              </a:rPr>
              <a:t>If </a:t>
            </a:r>
            <a:r>
              <a:rPr lang="en-US" sz="3100" dirty="0">
                <a:solidFill>
                  <a:schemeClr val="bg1"/>
                </a:solidFill>
              </a:rPr>
              <a:t>no reactivity is present after the adsorptions, then no underlying alloantibody is present. </a:t>
            </a:r>
            <a:endParaRPr lang="en-US" sz="3100" dirty="0" smtClean="0">
              <a:solidFill>
                <a:schemeClr val="bg1"/>
              </a:solidFill>
            </a:endParaRPr>
          </a:p>
          <a:p>
            <a:pPr lvl="1"/>
            <a:r>
              <a:rPr lang="en-US" sz="3100" dirty="0" smtClean="0">
                <a:solidFill>
                  <a:schemeClr val="bg1"/>
                </a:solidFill>
              </a:rPr>
              <a:t>If </a:t>
            </a:r>
            <a:r>
              <a:rPr lang="en-US" sz="3100" dirty="0">
                <a:solidFill>
                  <a:schemeClr val="bg1"/>
                </a:solidFill>
              </a:rPr>
              <a:t>a transfusion is needed in this case, a common practice is to transfuse "least incompatible" units. </a:t>
            </a:r>
            <a:r>
              <a:rPr lang="en-US" sz="3100" dirty="0" smtClean="0">
                <a:solidFill>
                  <a:schemeClr val="bg1"/>
                </a:solidFill>
              </a:rPr>
              <a:t>The </a:t>
            </a:r>
            <a:r>
              <a:rPr lang="en-US" sz="3100" dirty="0">
                <a:solidFill>
                  <a:schemeClr val="bg1"/>
                </a:solidFill>
              </a:rPr>
              <a:t>presence of alloantibody has been ruled out, the autoantibody is confirmed, but it is difficult to predict the efficacy of the transfusion due to the autoantibody. Special procedures/consents are usually in order to transfuse the incompatible units.</a:t>
            </a:r>
          </a:p>
          <a:p>
            <a:pPr marL="0" indent="0">
              <a:buNone/>
            </a:pPr>
            <a:endParaRPr lang="en-US" dirty="0"/>
          </a:p>
        </p:txBody>
      </p:sp>
    </p:spTree>
    <p:extLst>
      <p:ext uri="{BB962C8B-B14F-4D97-AF65-F5344CB8AC3E}">
        <p14:creationId xmlns:p14="http://schemas.microsoft.com/office/powerpoint/2010/main" val="613999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dirty="0">
                <a:solidFill>
                  <a:schemeClr val="bg1"/>
                </a:solidFill>
              </a:rPr>
              <a:t>Is there an underlying alloantibody?</a:t>
            </a:r>
            <a:endParaRPr lang="en-US" dirty="0"/>
          </a:p>
        </p:txBody>
      </p:sp>
      <p:sp>
        <p:nvSpPr>
          <p:cNvPr id="3" name="Content Placeholder 2"/>
          <p:cNvSpPr>
            <a:spLocks noGrp="1"/>
          </p:cNvSpPr>
          <p:nvPr>
            <p:ph idx="1"/>
          </p:nvPr>
        </p:nvSpPr>
        <p:spPr/>
        <p:txBody>
          <a:bodyPr>
            <a:normAutofit fontScale="92500" lnSpcReduction="10000"/>
          </a:bodyPr>
          <a:lstStyle/>
          <a:p>
            <a:pPr lvl="0"/>
            <a:endParaRPr lang="en-US" b="1" dirty="0" smtClean="0">
              <a:solidFill>
                <a:schemeClr val="bg1"/>
              </a:solidFill>
            </a:endParaRPr>
          </a:p>
          <a:p>
            <a:pPr lvl="0"/>
            <a:r>
              <a:rPr lang="en-US" b="1" dirty="0" smtClean="0">
                <a:solidFill>
                  <a:schemeClr val="bg1"/>
                </a:solidFill>
              </a:rPr>
              <a:t>Both </a:t>
            </a:r>
            <a:r>
              <a:rPr lang="en-US" b="1" dirty="0">
                <a:solidFill>
                  <a:schemeClr val="bg1"/>
                </a:solidFill>
              </a:rPr>
              <a:t>autoantibody and alloantibody are demonstrated in the </a:t>
            </a:r>
            <a:r>
              <a:rPr lang="en-US" b="1" dirty="0" smtClean="0">
                <a:solidFill>
                  <a:schemeClr val="bg1"/>
                </a:solidFill>
              </a:rPr>
              <a:t>plasma</a:t>
            </a:r>
            <a:r>
              <a:rPr lang="en-US" dirty="0" smtClean="0">
                <a:solidFill>
                  <a:schemeClr val="bg1"/>
                </a:solidFill>
              </a:rPr>
              <a:t> </a:t>
            </a:r>
          </a:p>
          <a:p>
            <a:pPr lvl="1"/>
            <a:r>
              <a:rPr lang="en-US" dirty="0" smtClean="0">
                <a:solidFill>
                  <a:schemeClr val="bg1"/>
                </a:solidFill>
              </a:rPr>
              <a:t>In </a:t>
            </a:r>
            <a:r>
              <a:rPr lang="en-US" dirty="0">
                <a:solidFill>
                  <a:schemeClr val="bg1"/>
                </a:solidFill>
              </a:rPr>
              <a:t>this case an adsorption method usually reveals the underlying alloantibody that was masked by the presence of the </a:t>
            </a:r>
            <a:r>
              <a:rPr lang="en-US" dirty="0" smtClean="0">
                <a:solidFill>
                  <a:schemeClr val="bg1"/>
                </a:solidFill>
              </a:rPr>
              <a:t>autoantibody. </a:t>
            </a:r>
          </a:p>
          <a:p>
            <a:pPr lvl="1"/>
            <a:r>
              <a:rPr lang="en-US" dirty="0" smtClean="0">
                <a:solidFill>
                  <a:schemeClr val="bg1"/>
                </a:solidFill>
              </a:rPr>
              <a:t>If </a:t>
            </a:r>
            <a:r>
              <a:rPr lang="en-US" dirty="0">
                <a:solidFill>
                  <a:schemeClr val="bg1"/>
                </a:solidFill>
              </a:rPr>
              <a:t>transfusion is required, appropriate antigen-negative units must be obtained. The </a:t>
            </a:r>
            <a:r>
              <a:rPr lang="en-US" dirty="0" err="1">
                <a:solidFill>
                  <a:schemeClr val="bg1"/>
                </a:solidFill>
              </a:rPr>
              <a:t>crossmatches</a:t>
            </a:r>
            <a:r>
              <a:rPr lang="en-US" dirty="0">
                <a:solidFill>
                  <a:schemeClr val="bg1"/>
                </a:solidFill>
              </a:rPr>
              <a:t> will likely be incompatible due to the autoantibody, and special consents/procedures must be followed to transfuse in this situation. </a:t>
            </a:r>
            <a:endParaRPr lang="en-US" dirty="0"/>
          </a:p>
        </p:txBody>
      </p:sp>
    </p:spTree>
    <p:extLst>
      <p:ext uri="{BB962C8B-B14F-4D97-AF65-F5344CB8AC3E}">
        <p14:creationId xmlns:p14="http://schemas.microsoft.com/office/powerpoint/2010/main" val="423945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dirty="0" smtClean="0">
                <a:solidFill>
                  <a:schemeClr val="bg1"/>
                </a:solidFill>
              </a:rPr>
              <a:t>Transfusion Considerations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endParaRPr lang="en-US" dirty="0" smtClean="0">
              <a:solidFill>
                <a:schemeClr val="bg1"/>
              </a:solidFill>
            </a:endParaRPr>
          </a:p>
          <a:p>
            <a:r>
              <a:rPr lang="en-US" dirty="0" smtClean="0">
                <a:solidFill>
                  <a:schemeClr val="bg1"/>
                </a:solidFill>
              </a:rPr>
              <a:t>The </a:t>
            </a:r>
            <a:r>
              <a:rPr lang="en-US" dirty="0">
                <a:solidFill>
                  <a:schemeClr val="bg1"/>
                </a:solidFill>
              </a:rPr>
              <a:t>question of transfusing patients with demonstrable WAIHA cases is highly debatable. </a:t>
            </a:r>
            <a:r>
              <a:rPr lang="en-US" dirty="0" smtClean="0">
                <a:solidFill>
                  <a:schemeClr val="bg1"/>
                </a:solidFill>
              </a:rPr>
              <a:t>The </a:t>
            </a:r>
            <a:r>
              <a:rPr lang="en-US" dirty="0">
                <a:solidFill>
                  <a:schemeClr val="bg1"/>
                </a:solidFill>
              </a:rPr>
              <a:t>fate of the transfused red blood cells may be the same as the patient's own </a:t>
            </a:r>
            <a:r>
              <a:rPr lang="en-US" dirty="0" smtClean="0">
                <a:solidFill>
                  <a:schemeClr val="bg1"/>
                </a:solidFill>
              </a:rPr>
              <a:t>cells. It </a:t>
            </a:r>
            <a:r>
              <a:rPr lang="en-US" dirty="0">
                <a:solidFill>
                  <a:schemeClr val="bg1"/>
                </a:solidFill>
              </a:rPr>
              <a:t>is a clinical decision that balances the risks and clinical needs. </a:t>
            </a:r>
            <a:endParaRPr lang="en-US" dirty="0" smtClean="0">
              <a:solidFill>
                <a:schemeClr val="bg1"/>
              </a:solidFill>
            </a:endParaRPr>
          </a:p>
          <a:p>
            <a:r>
              <a:rPr lang="en-US" dirty="0" smtClean="0">
                <a:solidFill>
                  <a:schemeClr val="bg1"/>
                </a:solidFill>
              </a:rPr>
              <a:t>Blood </a:t>
            </a:r>
            <a:r>
              <a:rPr lang="en-US" dirty="0">
                <a:solidFill>
                  <a:schemeClr val="bg1"/>
                </a:solidFill>
              </a:rPr>
              <a:t>should never be withheld from a patient in a life-threatening event because of incompatibility from autoantibodies. </a:t>
            </a:r>
            <a:endParaRPr lang="en-US" dirty="0" smtClean="0">
              <a:solidFill>
                <a:schemeClr val="bg1"/>
              </a:solidFill>
            </a:endParaRPr>
          </a:p>
          <a:p>
            <a:r>
              <a:rPr lang="en-US" dirty="0" smtClean="0">
                <a:solidFill>
                  <a:schemeClr val="bg1"/>
                </a:solidFill>
              </a:rPr>
              <a:t>The </a:t>
            </a:r>
            <a:r>
              <a:rPr lang="en-US" dirty="0">
                <a:solidFill>
                  <a:schemeClr val="bg1"/>
                </a:solidFill>
              </a:rPr>
              <a:t>volume of transfusion should be the least amount to maintain adequate oxygen transportation and relieve the symptoms of anemia</a:t>
            </a:r>
            <a:r>
              <a:rPr lang="en-US" dirty="0" smtClean="0">
                <a:solidFill>
                  <a:schemeClr val="bg1"/>
                </a:solidFill>
              </a:rPr>
              <a:t>.</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73171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Warm Autoimmune Hemolytic Anemia</a:t>
            </a:r>
            <a:br>
              <a:rPr lang="en-US" dirty="0">
                <a:solidFill>
                  <a:schemeClr val="bg1"/>
                </a:solidFill>
              </a:rPr>
            </a:br>
            <a:r>
              <a:rPr lang="en-US" dirty="0" smtClean="0">
                <a:solidFill>
                  <a:schemeClr val="bg1"/>
                </a:solidFill>
              </a:rPr>
              <a:t>Treatment</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Corticosteroids</a:t>
            </a:r>
          </a:p>
          <a:p>
            <a:endParaRPr lang="en-US" dirty="0" smtClean="0">
              <a:solidFill>
                <a:schemeClr val="bg1"/>
              </a:solidFill>
            </a:endParaRPr>
          </a:p>
          <a:p>
            <a:r>
              <a:rPr lang="en-US" dirty="0" smtClean="0">
                <a:solidFill>
                  <a:schemeClr val="bg1"/>
                </a:solidFill>
              </a:rPr>
              <a:t>Intravenous Immunoglobulin (IVIG)</a:t>
            </a:r>
          </a:p>
          <a:p>
            <a:endParaRPr lang="en-US" dirty="0" smtClean="0">
              <a:solidFill>
                <a:schemeClr val="bg1"/>
              </a:solidFill>
            </a:endParaRPr>
          </a:p>
          <a:p>
            <a:r>
              <a:rPr lang="en-US" dirty="0" smtClean="0">
                <a:solidFill>
                  <a:schemeClr val="bg1"/>
                </a:solidFill>
              </a:rPr>
              <a:t>Splenectomy</a:t>
            </a:r>
          </a:p>
          <a:p>
            <a:endParaRPr lang="en-US" dirty="0" smtClean="0">
              <a:solidFill>
                <a:schemeClr val="bg1"/>
              </a:solidFill>
            </a:endParaRPr>
          </a:p>
          <a:p>
            <a:r>
              <a:rPr lang="en-US" dirty="0" smtClean="0">
                <a:solidFill>
                  <a:schemeClr val="bg1"/>
                </a:solidFill>
              </a:rPr>
              <a:t>Immunosuppressive Drugs</a:t>
            </a:r>
          </a:p>
          <a:p>
            <a:pPr lvl="1"/>
            <a:r>
              <a:rPr lang="en-US" dirty="0" smtClean="0">
                <a:solidFill>
                  <a:schemeClr val="bg1"/>
                </a:solidFill>
              </a:rPr>
              <a:t>As a last resort</a:t>
            </a:r>
            <a:endParaRPr lang="en-US" dirty="0">
              <a:solidFill>
                <a:schemeClr val="bg1"/>
              </a:solidFill>
            </a:endParaRPr>
          </a:p>
        </p:txBody>
      </p:sp>
      <p:pic>
        <p:nvPicPr>
          <p:cNvPr id="8194" name="Picture 2" descr="http://us.cdn4.123rf.com/168nwm/chudtsankov/chudtsankov1410/chudtsankov141000199/33092878-sick-blood-drop-cartoon-mascot-character-with-thermometer-illustration-isolated-on-white-backgroun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902562"/>
            <a:ext cx="2423886" cy="249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735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Blood Bank Testing – VAMC WRJ</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Initial Patient Work Up</a:t>
            </a:r>
          </a:p>
          <a:p>
            <a:pPr lvl="1"/>
            <a:r>
              <a:rPr lang="en-US" dirty="0" smtClean="0">
                <a:solidFill>
                  <a:schemeClr val="bg1"/>
                </a:solidFill>
              </a:rPr>
              <a:t>If this is a new patient, you should suspect AIHA when the patient presents with what looks like a </a:t>
            </a:r>
            <a:r>
              <a:rPr lang="en-US" dirty="0" err="1" smtClean="0">
                <a:solidFill>
                  <a:schemeClr val="bg1"/>
                </a:solidFill>
              </a:rPr>
              <a:t>panagglutinin</a:t>
            </a:r>
            <a:r>
              <a:rPr lang="en-US" dirty="0" smtClean="0">
                <a:solidFill>
                  <a:schemeClr val="bg1"/>
                </a:solidFill>
              </a:rPr>
              <a:t>.</a:t>
            </a:r>
          </a:p>
          <a:p>
            <a:pPr lvl="2"/>
            <a:r>
              <a:rPr lang="en-US" dirty="0" err="1" smtClean="0">
                <a:solidFill>
                  <a:schemeClr val="bg1"/>
                </a:solidFill>
              </a:rPr>
              <a:t>Panagglutinin</a:t>
            </a:r>
            <a:r>
              <a:rPr lang="en-US" dirty="0" smtClean="0">
                <a:solidFill>
                  <a:schemeClr val="bg1"/>
                </a:solidFill>
              </a:rPr>
              <a:t> must be confirmed by DHMC, and Alloantibodies  must be ruled out</a:t>
            </a:r>
          </a:p>
          <a:p>
            <a:r>
              <a:rPr lang="en-US" dirty="0" err="1" smtClean="0">
                <a:solidFill>
                  <a:schemeClr val="bg1"/>
                </a:solidFill>
              </a:rPr>
              <a:t>ProVue</a:t>
            </a:r>
            <a:endParaRPr lang="en-US" dirty="0" smtClean="0">
              <a:solidFill>
                <a:schemeClr val="bg1"/>
              </a:solidFill>
            </a:endParaRPr>
          </a:p>
          <a:p>
            <a:pPr lvl="1"/>
            <a:r>
              <a:rPr lang="en-US" dirty="0" smtClean="0">
                <a:solidFill>
                  <a:schemeClr val="bg1"/>
                </a:solidFill>
              </a:rPr>
              <a:t>Testing on the </a:t>
            </a:r>
            <a:r>
              <a:rPr lang="en-US" dirty="0" err="1" smtClean="0">
                <a:solidFill>
                  <a:schemeClr val="bg1"/>
                </a:solidFill>
              </a:rPr>
              <a:t>ProVue</a:t>
            </a:r>
            <a:r>
              <a:rPr lang="en-US" dirty="0" smtClean="0">
                <a:solidFill>
                  <a:schemeClr val="bg1"/>
                </a:solidFill>
              </a:rPr>
              <a:t> will likely give strong positive results with all three screening cells. </a:t>
            </a:r>
            <a:endParaRPr lang="en-US" dirty="0">
              <a:solidFill>
                <a:schemeClr val="bg1"/>
              </a:solidFill>
            </a:endParaRPr>
          </a:p>
          <a:p>
            <a:pPr lvl="1"/>
            <a:r>
              <a:rPr lang="en-US" dirty="0" smtClean="0">
                <a:solidFill>
                  <a:schemeClr val="bg1"/>
                </a:solidFill>
              </a:rPr>
              <a:t>The ABO/Rh may or may not be affected, depending on the type and </a:t>
            </a:r>
            <a:r>
              <a:rPr lang="en-US" dirty="0">
                <a:solidFill>
                  <a:schemeClr val="bg1"/>
                </a:solidFill>
              </a:rPr>
              <a:t>strength o</a:t>
            </a:r>
            <a:r>
              <a:rPr lang="en-US" dirty="0" smtClean="0">
                <a:solidFill>
                  <a:schemeClr val="bg1"/>
                </a:solidFill>
              </a:rPr>
              <a:t>f autoantibody.</a:t>
            </a:r>
          </a:p>
          <a:p>
            <a:pPr lvl="1"/>
            <a:endParaRPr lang="en-US" dirty="0" smtClean="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4282885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Classification of Hemolytic Anemias</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err="1" smtClean="0">
                <a:solidFill>
                  <a:schemeClr val="bg1"/>
                </a:solidFill>
              </a:rPr>
              <a:t>Alloimmune</a:t>
            </a:r>
            <a:endParaRPr lang="en-US" dirty="0" smtClean="0">
              <a:solidFill>
                <a:schemeClr val="bg1"/>
              </a:solidFill>
            </a:endParaRPr>
          </a:p>
          <a:p>
            <a:pPr lvl="1"/>
            <a:r>
              <a:rPr lang="en-US" dirty="0" smtClean="0">
                <a:solidFill>
                  <a:schemeClr val="bg1"/>
                </a:solidFill>
              </a:rPr>
              <a:t>When the immune system produces antibody against foreign or non-self antigens</a:t>
            </a:r>
          </a:p>
          <a:p>
            <a:r>
              <a:rPr lang="en-US" dirty="0" smtClean="0">
                <a:solidFill>
                  <a:schemeClr val="bg1"/>
                </a:solidFill>
              </a:rPr>
              <a:t>Drug-induced</a:t>
            </a:r>
          </a:p>
          <a:p>
            <a:pPr lvl="1"/>
            <a:r>
              <a:rPr lang="en-US" dirty="0" smtClean="0">
                <a:solidFill>
                  <a:schemeClr val="bg1"/>
                </a:solidFill>
              </a:rPr>
              <a:t>When drugs stimulate the formation of antibodies against the drug itself or against intrinsic RBC antigens</a:t>
            </a:r>
          </a:p>
          <a:p>
            <a:r>
              <a:rPr lang="en-US" dirty="0" smtClean="0">
                <a:solidFill>
                  <a:schemeClr val="bg1"/>
                </a:solidFill>
              </a:rPr>
              <a:t>Autoimmune</a:t>
            </a:r>
          </a:p>
          <a:p>
            <a:pPr lvl="1"/>
            <a:r>
              <a:rPr lang="en-US" dirty="0" smtClean="0">
                <a:solidFill>
                  <a:schemeClr val="bg1"/>
                </a:solidFill>
              </a:rPr>
              <a:t>When the immune system fails to distinguish the difference between self and non-self antigens</a:t>
            </a:r>
          </a:p>
          <a:p>
            <a:pPr lvl="2"/>
            <a:r>
              <a:rPr lang="en-US" dirty="0" smtClean="0">
                <a:solidFill>
                  <a:schemeClr val="bg1"/>
                </a:solidFill>
              </a:rPr>
              <a:t>Cold Autoimmune Hemolytic Anemia (CHD and PCH)</a:t>
            </a:r>
          </a:p>
          <a:p>
            <a:pPr lvl="2"/>
            <a:r>
              <a:rPr lang="en-US" dirty="0" smtClean="0">
                <a:solidFill>
                  <a:schemeClr val="bg1"/>
                </a:solidFill>
              </a:rPr>
              <a:t>Mixed Type Autoimmune Hemolytic Anemia</a:t>
            </a:r>
          </a:p>
          <a:p>
            <a:pPr lvl="2"/>
            <a:r>
              <a:rPr lang="en-US" dirty="0" smtClean="0">
                <a:solidFill>
                  <a:schemeClr val="bg1"/>
                </a:solidFill>
              </a:rPr>
              <a:t>Warm Autoimmune Hemolytic Anemia</a:t>
            </a:r>
          </a:p>
        </p:txBody>
      </p:sp>
    </p:spTree>
    <p:extLst>
      <p:ext uri="{BB962C8B-B14F-4D97-AF65-F5344CB8AC3E}">
        <p14:creationId xmlns:p14="http://schemas.microsoft.com/office/powerpoint/2010/main" val="4226778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Blood Bank Testing – VAMC WRJ</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If AIHA is suspected and the </a:t>
            </a:r>
            <a:r>
              <a:rPr lang="en-US" dirty="0" err="1" smtClean="0">
                <a:solidFill>
                  <a:schemeClr val="bg1"/>
                </a:solidFill>
              </a:rPr>
              <a:t>ProVue</a:t>
            </a:r>
            <a:r>
              <a:rPr lang="en-US" dirty="0" smtClean="0">
                <a:solidFill>
                  <a:schemeClr val="bg1"/>
                </a:solidFill>
              </a:rPr>
              <a:t> gives positive results in all three screening cells:</a:t>
            </a:r>
          </a:p>
          <a:p>
            <a:pPr lvl="1"/>
            <a:r>
              <a:rPr lang="en-US" sz="3200" dirty="0" smtClean="0">
                <a:solidFill>
                  <a:schemeClr val="bg1"/>
                </a:solidFill>
              </a:rPr>
              <a:t>Perform all testing by tube method</a:t>
            </a:r>
          </a:p>
          <a:p>
            <a:pPr lvl="2"/>
            <a:r>
              <a:rPr lang="en-US" dirty="0" smtClean="0">
                <a:solidFill>
                  <a:schemeClr val="bg1"/>
                </a:solidFill>
              </a:rPr>
              <a:t>If the patient has a cold autoantibody, perform all testing using </a:t>
            </a:r>
            <a:r>
              <a:rPr lang="en-US" dirty="0" err="1" smtClean="0">
                <a:solidFill>
                  <a:schemeClr val="bg1"/>
                </a:solidFill>
              </a:rPr>
              <a:t>prewarmed</a:t>
            </a:r>
            <a:r>
              <a:rPr lang="en-US" dirty="0" smtClean="0">
                <a:solidFill>
                  <a:schemeClr val="bg1"/>
                </a:solidFill>
              </a:rPr>
              <a:t> tube methods</a:t>
            </a:r>
          </a:p>
          <a:p>
            <a:pPr lvl="2"/>
            <a:r>
              <a:rPr lang="en-US" dirty="0" smtClean="0">
                <a:solidFill>
                  <a:schemeClr val="bg1"/>
                </a:solidFill>
              </a:rPr>
              <a:t>If the patient has a warm autoantibody, perform all testing using the tube method. If results are still all positive for the ABS follow the Sixty Minute Saline Procedure</a:t>
            </a:r>
            <a:endParaRPr lang="en-US" dirty="0">
              <a:solidFill>
                <a:schemeClr val="bg1"/>
              </a:solidFill>
            </a:endParaRPr>
          </a:p>
          <a:p>
            <a:pPr lvl="1"/>
            <a:r>
              <a:rPr lang="en-US" dirty="0" smtClean="0">
                <a:solidFill>
                  <a:schemeClr val="bg1"/>
                </a:solidFill>
              </a:rPr>
              <a:t>Perform a DAT</a:t>
            </a:r>
          </a:p>
          <a:p>
            <a:pPr lvl="2"/>
            <a:r>
              <a:rPr lang="en-US" dirty="0" smtClean="0">
                <a:solidFill>
                  <a:schemeClr val="bg1"/>
                </a:solidFill>
              </a:rPr>
              <a:t>Poly, then IgG/Complement if needed</a:t>
            </a:r>
            <a:endParaRPr lang="en-US" dirty="0">
              <a:solidFill>
                <a:schemeClr val="bg1"/>
              </a:solidFill>
            </a:endParaRPr>
          </a:p>
          <a:p>
            <a:pPr marL="914400" lvl="2" indent="0">
              <a:buNone/>
            </a:pPr>
            <a:endParaRPr lang="en-US" dirty="0" smtClean="0">
              <a:solidFill>
                <a:schemeClr val="bg1"/>
              </a:solidFill>
            </a:endParaRPr>
          </a:p>
        </p:txBody>
      </p:sp>
    </p:spTree>
    <p:extLst>
      <p:ext uri="{BB962C8B-B14F-4D97-AF65-F5344CB8AC3E}">
        <p14:creationId xmlns:p14="http://schemas.microsoft.com/office/powerpoint/2010/main" val="3903315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Blood Bank Testing – VAMC </a:t>
            </a:r>
            <a:r>
              <a:rPr lang="en-US" dirty="0" smtClean="0">
                <a:solidFill>
                  <a:schemeClr val="bg1"/>
                </a:solidFill>
              </a:rPr>
              <a:t>WRJ</a:t>
            </a:r>
            <a:br>
              <a:rPr lang="en-US" dirty="0" smtClean="0">
                <a:solidFill>
                  <a:schemeClr val="bg1"/>
                </a:solidFill>
              </a:rPr>
            </a:br>
            <a:r>
              <a:rPr lang="en-US" dirty="0" smtClean="0">
                <a:solidFill>
                  <a:schemeClr val="bg1"/>
                </a:solidFill>
              </a:rPr>
              <a:t>WAIHA - Type and Screen</a:t>
            </a:r>
            <a:endParaRPr lang="en-US" b="1"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solidFill>
                  <a:schemeClr val="bg1"/>
                </a:solidFill>
              </a:rPr>
              <a:t>ABO/Rh </a:t>
            </a:r>
          </a:p>
          <a:p>
            <a:pPr lvl="1"/>
            <a:r>
              <a:rPr lang="en-US" sz="2400" dirty="0" smtClean="0">
                <a:solidFill>
                  <a:schemeClr val="bg1"/>
                </a:solidFill>
              </a:rPr>
              <a:t>performed as with any other patient</a:t>
            </a:r>
          </a:p>
          <a:p>
            <a:r>
              <a:rPr lang="en-US" dirty="0" smtClean="0">
                <a:solidFill>
                  <a:schemeClr val="bg1"/>
                </a:solidFill>
              </a:rPr>
              <a:t>Antibody Screen</a:t>
            </a:r>
          </a:p>
          <a:p>
            <a:pPr lvl="1"/>
            <a:r>
              <a:rPr lang="en-US" dirty="0" smtClean="0">
                <a:solidFill>
                  <a:schemeClr val="bg1"/>
                </a:solidFill>
              </a:rPr>
              <a:t>Perform a 60 minute saline ABS</a:t>
            </a:r>
          </a:p>
          <a:p>
            <a:pPr lvl="2"/>
            <a:r>
              <a:rPr lang="en-US" dirty="0" smtClean="0">
                <a:solidFill>
                  <a:schemeClr val="bg1"/>
                </a:solidFill>
              </a:rPr>
              <a:t>Perform IS </a:t>
            </a:r>
          </a:p>
          <a:p>
            <a:pPr lvl="2"/>
            <a:r>
              <a:rPr lang="en-US" dirty="0" smtClean="0">
                <a:solidFill>
                  <a:srgbClr val="FFFF00"/>
                </a:solidFill>
              </a:rPr>
              <a:t>DO NOT ADD LISS</a:t>
            </a:r>
          </a:p>
          <a:p>
            <a:pPr lvl="2"/>
            <a:r>
              <a:rPr lang="en-US" dirty="0" smtClean="0">
                <a:solidFill>
                  <a:srgbClr val="FFFF00"/>
                </a:solidFill>
              </a:rPr>
              <a:t>Incubate for 60 Minutes @ 37</a:t>
            </a:r>
            <a:r>
              <a:rPr lang="en-US" baseline="30000" dirty="0" smtClean="0">
                <a:solidFill>
                  <a:srgbClr val="FFFF00"/>
                </a:solidFill>
              </a:rPr>
              <a:t>o</a:t>
            </a:r>
            <a:r>
              <a:rPr lang="en-US" dirty="0" smtClean="0">
                <a:solidFill>
                  <a:srgbClr val="FFFF00"/>
                </a:solidFill>
              </a:rPr>
              <a:t>C</a:t>
            </a:r>
          </a:p>
          <a:p>
            <a:pPr lvl="2"/>
            <a:r>
              <a:rPr lang="en-US" dirty="0" smtClean="0">
                <a:solidFill>
                  <a:schemeClr val="bg1"/>
                </a:solidFill>
              </a:rPr>
              <a:t>Wash 3x</a:t>
            </a:r>
          </a:p>
          <a:p>
            <a:pPr lvl="2"/>
            <a:r>
              <a:rPr lang="en-US" dirty="0" smtClean="0">
                <a:solidFill>
                  <a:schemeClr val="bg1"/>
                </a:solidFill>
              </a:rPr>
              <a:t>Add anti IgG</a:t>
            </a:r>
          </a:p>
          <a:p>
            <a:pPr lvl="2"/>
            <a:r>
              <a:rPr lang="en-US" dirty="0" smtClean="0">
                <a:solidFill>
                  <a:schemeClr val="bg1"/>
                </a:solidFill>
              </a:rPr>
              <a:t>Do not check microscopically</a:t>
            </a:r>
          </a:p>
          <a:p>
            <a:pPr lvl="2"/>
            <a:r>
              <a:rPr lang="en-US" dirty="0" smtClean="0">
                <a:solidFill>
                  <a:schemeClr val="bg1"/>
                </a:solidFill>
              </a:rPr>
              <a:t>Check results by using check cells</a:t>
            </a:r>
          </a:p>
          <a:p>
            <a:pPr lvl="2"/>
            <a:endParaRPr lang="en-US" dirty="0" smtClean="0">
              <a:solidFill>
                <a:schemeClr val="bg1"/>
              </a:solidFill>
            </a:endParaRPr>
          </a:p>
          <a:p>
            <a:pPr lvl="2"/>
            <a:endParaRPr lang="en-US" dirty="0">
              <a:solidFill>
                <a:schemeClr val="bg1"/>
              </a:solidFill>
            </a:endParaRPr>
          </a:p>
        </p:txBody>
      </p:sp>
    </p:spTree>
    <p:extLst>
      <p:ext uri="{BB962C8B-B14F-4D97-AF65-F5344CB8AC3E}">
        <p14:creationId xmlns:p14="http://schemas.microsoft.com/office/powerpoint/2010/main" val="2041168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Blood Bank Testing – VAMC WRJ</a:t>
            </a:r>
            <a:br>
              <a:rPr lang="en-US" dirty="0">
                <a:solidFill>
                  <a:schemeClr val="bg1"/>
                </a:solidFill>
              </a:rPr>
            </a:br>
            <a:r>
              <a:rPr lang="en-US" dirty="0">
                <a:solidFill>
                  <a:schemeClr val="bg1"/>
                </a:solidFill>
              </a:rPr>
              <a:t>WAIHA - </a:t>
            </a:r>
            <a:r>
              <a:rPr lang="en-US" dirty="0" smtClean="0">
                <a:solidFill>
                  <a:schemeClr val="bg1"/>
                </a:solidFill>
              </a:rPr>
              <a:t>Type </a:t>
            </a:r>
            <a:r>
              <a:rPr lang="en-US" dirty="0">
                <a:solidFill>
                  <a:schemeClr val="bg1"/>
                </a:solidFill>
              </a:rPr>
              <a:t>and Screen</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a:solidFill>
                <a:schemeClr val="bg1"/>
              </a:solidFill>
            </a:endParaRPr>
          </a:p>
          <a:p>
            <a:r>
              <a:rPr lang="en-US" dirty="0" smtClean="0">
                <a:solidFill>
                  <a:schemeClr val="bg1"/>
                </a:solidFill>
              </a:rPr>
              <a:t>If the 60 minute saline antibody screen is negative</a:t>
            </a:r>
          </a:p>
          <a:p>
            <a:pPr lvl="1"/>
            <a:r>
              <a:rPr lang="en-US" dirty="0" smtClean="0">
                <a:solidFill>
                  <a:schemeClr val="bg1"/>
                </a:solidFill>
              </a:rPr>
              <a:t>The antibody screen is negative and should be entered into VBECS as negative. </a:t>
            </a:r>
          </a:p>
          <a:p>
            <a:pPr lvl="2"/>
            <a:r>
              <a:rPr lang="en-US" dirty="0" smtClean="0">
                <a:solidFill>
                  <a:schemeClr val="bg1"/>
                </a:solidFill>
              </a:rPr>
              <a:t>A comment can be added indicating that a 60 minute </a:t>
            </a:r>
            <a:r>
              <a:rPr lang="en-US" dirty="0" err="1" smtClean="0">
                <a:solidFill>
                  <a:schemeClr val="bg1"/>
                </a:solidFill>
              </a:rPr>
              <a:t>crossmatch</a:t>
            </a:r>
            <a:r>
              <a:rPr lang="en-US" dirty="0" smtClean="0">
                <a:solidFill>
                  <a:schemeClr val="bg1"/>
                </a:solidFill>
              </a:rPr>
              <a:t> was completed.</a:t>
            </a:r>
          </a:p>
          <a:p>
            <a:pPr marL="0" indent="0">
              <a:buNone/>
            </a:pPr>
            <a:endParaRPr lang="en-US" dirty="0" smtClean="0">
              <a:solidFill>
                <a:schemeClr val="bg1"/>
              </a:solidFill>
            </a:endParaRPr>
          </a:p>
          <a:p>
            <a:r>
              <a:rPr lang="en-US" dirty="0" smtClean="0">
                <a:solidFill>
                  <a:schemeClr val="bg1"/>
                </a:solidFill>
              </a:rPr>
              <a:t>If the 60 minute saline antibody screen is positive</a:t>
            </a:r>
          </a:p>
          <a:p>
            <a:pPr lvl="1"/>
            <a:r>
              <a:rPr lang="en-US" dirty="0" smtClean="0">
                <a:solidFill>
                  <a:schemeClr val="bg1"/>
                </a:solidFill>
              </a:rPr>
              <a:t>An antibody work up should be sent to DHMC.</a:t>
            </a:r>
          </a:p>
        </p:txBody>
      </p:sp>
    </p:spTree>
    <p:extLst>
      <p:ext uri="{BB962C8B-B14F-4D97-AF65-F5344CB8AC3E}">
        <p14:creationId xmlns:p14="http://schemas.microsoft.com/office/powerpoint/2010/main" val="4210040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Blood Bank Testing – VAMC </a:t>
            </a:r>
            <a:r>
              <a:rPr lang="en-US" dirty="0" smtClean="0">
                <a:solidFill>
                  <a:schemeClr val="bg1"/>
                </a:solidFill>
              </a:rPr>
              <a:t>WRJ</a:t>
            </a:r>
            <a:br>
              <a:rPr lang="en-US" dirty="0" smtClean="0">
                <a:solidFill>
                  <a:schemeClr val="bg1"/>
                </a:solidFill>
              </a:rPr>
            </a:br>
            <a:r>
              <a:rPr lang="en-US" dirty="0">
                <a:solidFill>
                  <a:schemeClr val="bg1"/>
                </a:solidFill>
              </a:rPr>
              <a:t>WAIHA - </a:t>
            </a:r>
            <a:r>
              <a:rPr lang="en-US" dirty="0" smtClean="0">
                <a:solidFill>
                  <a:schemeClr val="bg1"/>
                </a:solidFill>
              </a:rPr>
              <a:t>DHMC Testing</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solidFill>
                <a:schemeClr val="bg1"/>
              </a:solidFill>
            </a:endParaRPr>
          </a:p>
          <a:p>
            <a:r>
              <a:rPr lang="en-US" dirty="0" smtClean="0">
                <a:solidFill>
                  <a:schemeClr val="bg1"/>
                </a:solidFill>
              </a:rPr>
              <a:t>DHMC will perform the necessary testing to rule out </a:t>
            </a:r>
            <a:r>
              <a:rPr lang="en-US" dirty="0">
                <a:solidFill>
                  <a:schemeClr val="bg1"/>
                </a:solidFill>
              </a:rPr>
              <a:t>u</a:t>
            </a:r>
            <a:r>
              <a:rPr lang="en-US" dirty="0" smtClean="0">
                <a:solidFill>
                  <a:schemeClr val="bg1"/>
                </a:solidFill>
              </a:rPr>
              <a:t>nderlying alloantibodies.</a:t>
            </a:r>
          </a:p>
          <a:p>
            <a:pPr lvl="1"/>
            <a:endParaRPr lang="en-US" dirty="0" smtClean="0">
              <a:solidFill>
                <a:schemeClr val="bg1"/>
              </a:solidFill>
            </a:endParaRPr>
          </a:p>
          <a:p>
            <a:pPr lvl="1"/>
            <a:r>
              <a:rPr lang="en-US" dirty="0" smtClean="0">
                <a:solidFill>
                  <a:schemeClr val="bg1"/>
                </a:solidFill>
              </a:rPr>
              <a:t>Elution</a:t>
            </a:r>
          </a:p>
          <a:p>
            <a:pPr lvl="1"/>
            <a:r>
              <a:rPr lang="en-US" dirty="0" smtClean="0">
                <a:solidFill>
                  <a:schemeClr val="bg1"/>
                </a:solidFill>
              </a:rPr>
              <a:t>Auto-Adsorption</a:t>
            </a:r>
          </a:p>
          <a:p>
            <a:pPr lvl="2"/>
            <a:r>
              <a:rPr lang="en-US" dirty="0" smtClean="0">
                <a:solidFill>
                  <a:schemeClr val="bg1"/>
                </a:solidFill>
              </a:rPr>
              <a:t>Using the patients own cells	</a:t>
            </a:r>
          </a:p>
          <a:p>
            <a:pPr lvl="1"/>
            <a:r>
              <a:rPr lang="en-US" dirty="0" smtClean="0">
                <a:solidFill>
                  <a:schemeClr val="bg1"/>
                </a:solidFill>
              </a:rPr>
              <a:t>Differential Adsorption</a:t>
            </a:r>
          </a:p>
          <a:p>
            <a:pPr lvl="2"/>
            <a:r>
              <a:rPr lang="en-US" dirty="0" smtClean="0">
                <a:solidFill>
                  <a:schemeClr val="bg1"/>
                </a:solidFill>
              </a:rPr>
              <a:t>Using donor cells</a:t>
            </a:r>
          </a:p>
          <a:p>
            <a:pPr lvl="1"/>
            <a:r>
              <a:rPr lang="en-US" dirty="0" smtClean="0">
                <a:solidFill>
                  <a:schemeClr val="bg1"/>
                </a:solidFill>
              </a:rPr>
              <a:t>Antibody Panels</a:t>
            </a:r>
            <a:endParaRPr lang="en-US"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654329"/>
            <a:ext cx="3300413" cy="243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549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Blood Bank Testing – VAMC </a:t>
            </a:r>
            <a:r>
              <a:rPr lang="en-US" dirty="0" smtClean="0">
                <a:solidFill>
                  <a:schemeClr val="bg1"/>
                </a:solidFill>
              </a:rPr>
              <a:t>WRJ</a:t>
            </a:r>
            <a:br>
              <a:rPr lang="en-US" dirty="0" smtClean="0">
                <a:solidFill>
                  <a:schemeClr val="bg1"/>
                </a:solidFill>
              </a:rPr>
            </a:br>
            <a:r>
              <a:rPr lang="en-US" dirty="0">
                <a:solidFill>
                  <a:schemeClr val="bg1"/>
                </a:solidFill>
              </a:rPr>
              <a:t>WAIHA - </a:t>
            </a:r>
            <a:r>
              <a:rPr lang="en-US" dirty="0" err="1" smtClean="0">
                <a:solidFill>
                  <a:schemeClr val="bg1"/>
                </a:solidFill>
              </a:rPr>
              <a:t>Crossmatch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9379216"/>
              </p:ext>
            </p:extLst>
          </p:nvPr>
        </p:nvGraphicFramePr>
        <p:xfrm>
          <a:off x="381000" y="1524000"/>
          <a:ext cx="8225791" cy="4979247"/>
        </p:xfrm>
        <a:graphic>
          <a:graphicData uri="http://schemas.openxmlformats.org/drawingml/2006/table">
            <a:tbl>
              <a:tblPr firstRow="1" firstCol="1" bandRow="1">
                <a:tableStyleId>{073A0DAA-6AF3-43AB-8588-CEC1D06C72B9}</a:tableStyleId>
              </a:tblPr>
              <a:tblGrid>
                <a:gridCol w="1928202"/>
                <a:gridCol w="2883723"/>
                <a:gridCol w="3413866"/>
              </a:tblGrid>
              <a:tr h="609600">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Testing </a:t>
                      </a:r>
                      <a:r>
                        <a:rPr lang="en-US" sz="1800" dirty="0">
                          <a:effectLst/>
                        </a:rPr>
                        <a:t>at </a:t>
                      </a:r>
                      <a:r>
                        <a:rPr lang="en-US" sz="1800" dirty="0" smtClean="0">
                          <a:effectLst/>
                        </a:rPr>
                        <a:t>DHMC</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Tubes </a:t>
                      </a:r>
                      <a:r>
                        <a:rPr lang="en-US" sz="1800" dirty="0">
                          <a:effectLst/>
                        </a:rPr>
                        <a:t>returned from DHMC</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Testing </a:t>
                      </a:r>
                      <a:r>
                        <a:rPr lang="en-US" sz="1800" dirty="0">
                          <a:effectLst/>
                        </a:rPr>
                        <a:t>to be completed at VAMC</a:t>
                      </a:r>
                      <a:endParaRPr lang="en-US" sz="2000" dirty="0">
                        <a:effectLst/>
                        <a:latin typeface="Times New Roman"/>
                        <a:ea typeface="Times New Roman"/>
                      </a:endParaRPr>
                    </a:p>
                  </a:txBody>
                  <a:tcPr marL="68580" marR="68580" marT="0" marB="0"/>
                </a:tc>
              </a:tr>
              <a:tr h="1351444">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 </a:t>
                      </a:r>
                      <a:r>
                        <a:rPr lang="en-US" sz="1800" dirty="0" err="1" smtClean="0">
                          <a:effectLst/>
                        </a:rPr>
                        <a:t>Eluate</a:t>
                      </a:r>
                      <a:r>
                        <a:rPr lang="en-US" sz="1800" dirty="0" smtClean="0">
                          <a:effectLst/>
                        </a:rPr>
                        <a:t> Only</a:t>
                      </a:r>
                    </a:p>
                    <a:p>
                      <a:pPr marL="0" marR="0">
                        <a:spcBef>
                          <a:spcPts val="0"/>
                        </a:spcBef>
                        <a:spcAft>
                          <a:spcPts val="0"/>
                        </a:spcAft>
                      </a:pPr>
                      <a:r>
                        <a:rPr lang="en-US" sz="1600" dirty="0" smtClean="0">
                          <a:effectLst/>
                        </a:rPr>
                        <a:t>(Negative</a:t>
                      </a:r>
                      <a:r>
                        <a:rPr lang="en-US" sz="1600" baseline="0" dirty="0" smtClean="0">
                          <a:effectLst/>
                        </a:rPr>
                        <a:t> </a:t>
                      </a:r>
                      <a:r>
                        <a:rPr lang="en-US" sz="1600" baseline="0" dirty="0" err="1" smtClean="0">
                          <a:effectLst/>
                        </a:rPr>
                        <a:t>Eluate</a:t>
                      </a:r>
                      <a:r>
                        <a:rPr lang="en-US" sz="1600" baseline="0" dirty="0" smtClean="0">
                          <a:effectLst/>
                        </a:rPr>
                        <a:t>, no adsorption needed)</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effectLst/>
                        </a:rPr>
                        <a:t> </a:t>
                      </a:r>
                      <a:endParaRPr lang="en-US" sz="2000" dirty="0">
                        <a:effectLst/>
                      </a:endParaRPr>
                    </a:p>
                    <a:p>
                      <a:pPr marL="0" marR="0" algn="ctr">
                        <a:spcBef>
                          <a:spcPts val="0"/>
                        </a:spcBef>
                        <a:spcAft>
                          <a:spcPts val="0"/>
                        </a:spcAft>
                      </a:pPr>
                      <a:r>
                        <a:rPr lang="en-US" sz="1800" dirty="0">
                          <a:effectLst/>
                        </a:rPr>
                        <a:t>No Adsorbed Plasma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Perform </a:t>
                      </a:r>
                      <a:r>
                        <a:rPr lang="en-US" sz="1800" dirty="0">
                          <a:effectLst/>
                        </a:rPr>
                        <a:t>a 60 minute </a:t>
                      </a:r>
                      <a:r>
                        <a:rPr lang="en-US" sz="1800" dirty="0" smtClean="0">
                          <a:effectLst/>
                        </a:rPr>
                        <a:t>saline</a:t>
                      </a:r>
                      <a:r>
                        <a:rPr lang="en-US" sz="1800" baseline="0" dirty="0" smtClean="0">
                          <a:effectLst/>
                        </a:rPr>
                        <a:t> </a:t>
                      </a:r>
                      <a:r>
                        <a:rPr lang="en-US" sz="1800" dirty="0" err="1" smtClean="0">
                          <a:effectLst/>
                        </a:rPr>
                        <a:t>crossmatch</a:t>
                      </a:r>
                      <a:r>
                        <a:rPr lang="en-US" sz="1800" dirty="0" smtClean="0">
                          <a:effectLst/>
                        </a:rPr>
                        <a:t> </a:t>
                      </a:r>
                      <a:r>
                        <a:rPr lang="en-US" sz="1800" dirty="0">
                          <a:effectLst/>
                        </a:rPr>
                        <a:t>on the patient plasma from the original specimen</a:t>
                      </a:r>
                      <a:r>
                        <a:rPr lang="en-US" sz="1800" dirty="0" smtClean="0">
                          <a:effectLst/>
                        </a:rPr>
                        <a:t>.</a:t>
                      </a:r>
                    </a:p>
                    <a:p>
                      <a:pPr marL="0" marR="0" algn="ctr">
                        <a:spcBef>
                          <a:spcPts val="0"/>
                        </a:spcBef>
                        <a:spcAft>
                          <a:spcPts val="0"/>
                        </a:spcAft>
                      </a:pPr>
                      <a:endParaRPr lang="en-US" sz="2000" dirty="0">
                        <a:effectLst/>
                        <a:latin typeface="Times New Roman"/>
                        <a:ea typeface="Times New Roman"/>
                      </a:endParaRPr>
                    </a:p>
                  </a:txBody>
                  <a:tcPr marL="68580" marR="68580" marT="0" marB="0"/>
                </a:tc>
              </a:tr>
              <a:tr h="1047327">
                <a:tc>
                  <a:txBody>
                    <a:bodyPr/>
                    <a:lstStyle/>
                    <a:p>
                      <a:pPr marL="0" marR="0" algn="ctr">
                        <a:spcBef>
                          <a:spcPts val="0"/>
                        </a:spcBef>
                        <a:spcAft>
                          <a:spcPts val="0"/>
                        </a:spcAft>
                      </a:pPr>
                      <a:endParaRPr lang="en-US" sz="1800" smtClean="0">
                        <a:effectLst/>
                      </a:endParaRPr>
                    </a:p>
                    <a:p>
                      <a:pPr marL="0" marR="0" algn="ctr">
                        <a:spcBef>
                          <a:spcPts val="0"/>
                        </a:spcBef>
                        <a:spcAft>
                          <a:spcPts val="0"/>
                        </a:spcAft>
                      </a:pPr>
                      <a:r>
                        <a:rPr lang="en-US" sz="1800" smtClean="0">
                          <a:effectLst/>
                        </a:rPr>
                        <a:t>Auto-adsorption</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One </a:t>
                      </a:r>
                      <a:r>
                        <a:rPr lang="en-US" sz="1800" dirty="0">
                          <a:effectLst/>
                        </a:rPr>
                        <a:t>tube of Adsorbed Plasma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Perform </a:t>
                      </a:r>
                      <a:r>
                        <a:rPr lang="en-US" sz="1800" dirty="0">
                          <a:effectLst/>
                        </a:rPr>
                        <a:t>a 60 minute </a:t>
                      </a:r>
                      <a:r>
                        <a:rPr lang="en-US" sz="1800" dirty="0" err="1">
                          <a:effectLst/>
                        </a:rPr>
                        <a:t>crossmatch</a:t>
                      </a:r>
                      <a:r>
                        <a:rPr lang="en-US" sz="1800" dirty="0">
                          <a:effectLst/>
                        </a:rPr>
                        <a:t> using the adsorbed plasma.</a:t>
                      </a:r>
                      <a:endParaRPr lang="en-US" sz="2000" dirty="0">
                        <a:effectLst/>
                        <a:latin typeface="Times New Roman"/>
                        <a:ea typeface="Times New Roman"/>
                      </a:endParaRPr>
                    </a:p>
                  </a:txBody>
                  <a:tcPr marL="68580" marR="68580" marT="0" marB="0"/>
                </a:tc>
              </a:tr>
              <a:tr h="1570992">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Differential adsorption</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Three </a:t>
                      </a:r>
                      <a:r>
                        <a:rPr lang="en-US" sz="1800" dirty="0">
                          <a:effectLst/>
                        </a:rPr>
                        <a:t>tubes of Adsorbed Plasma</a:t>
                      </a:r>
                      <a:endParaRPr lang="en-US" sz="2000" dirty="0">
                        <a:effectLst/>
                      </a:endParaRPr>
                    </a:p>
                    <a:p>
                      <a:pPr marL="0" marR="0" algn="ctr">
                        <a:spcBef>
                          <a:spcPts val="0"/>
                        </a:spcBef>
                        <a:spcAft>
                          <a:spcPts val="0"/>
                        </a:spcAft>
                      </a:pPr>
                      <a:r>
                        <a:rPr lang="en-US" sz="1800" dirty="0">
                          <a:effectLst/>
                        </a:rPr>
                        <a:t>Labeled “R1R1”, “R2R2”, and “</a:t>
                      </a:r>
                      <a:r>
                        <a:rPr lang="en-US" sz="1800" dirty="0" err="1">
                          <a:effectLst/>
                        </a:rPr>
                        <a:t>rr</a:t>
                      </a:r>
                      <a:r>
                        <a:rPr lang="en-US" sz="1800" dirty="0">
                          <a:effectLst/>
                        </a:rPr>
                        <a:t>”</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Perform </a:t>
                      </a:r>
                      <a:r>
                        <a:rPr lang="en-US" sz="1800" dirty="0">
                          <a:effectLst/>
                        </a:rPr>
                        <a:t>a 60 minute </a:t>
                      </a:r>
                      <a:r>
                        <a:rPr lang="en-US" sz="1800" dirty="0" err="1">
                          <a:effectLst/>
                        </a:rPr>
                        <a:t>crossmatch</a:t>
                      </a:r>
                      <a:r>
                        <a:rPr lang="en-US" sz="1800" dirty="0">
                          <a:effectLst/>
                        </a:rPr>
                        <a:t> using</a:t>
                      </a:r>
                      <a:r>
                        <a:rPr lang="en-US" sz="1800" b="1" dirty="0">
                          <a:effectLst/>
                        </a:rPr>
                        <a:t> </a:t>
                      </a:r>
                      <a:r>
                        <a:rPr lang="en-US" sz="1800" b="1" u="sng" dirty="0">
                          <a:effectLst/>
                        </a:rPr>
                        <a:t>each</a:t>
                      </a:r>
                      <a:r>
                        <a:rPr lang="en-US" sz="1800" b="1" dirty="0">
                          <a:effectLst/>
                        </a:rPr>
                        <a:t> </a:t>
                      </a:r>
                      <a:r>
                        <a:rPr lang="en-US" sz="1800" dirty="0">
                          <a:effectLst/>
                        </a:rPr>
                        <a:t>of the adsorbed plasmas per donor unit to be </a:t>
                      </a:r>
                      <a:r>
                        <a:rPr lang="en-US" sz="1800" dirty="0" err="1">
                          <a:effectLst/>
                        </a:rPr>
                        <a:t>crossmatched</a:t>
                      </a:r>
                      <a:r>
                        <a:rPr lang="en-US" sz="1800" strike="noStrike" dirty="0" smtClean="0">
                          <a:effectLst/>
                        </a:rPr>
                        <a:t>.</a:t>
                      </a:r>
                      <a:r>
                        <a:rPr lang="en-US" sz="1800" strike="noStrike" baseline="0" dirty="0" smtClean="0">
                          <a:effectLst/>
                        </a:rPr>
                        <a:t> </a:t>
                      </a:r>
                    </a:p>
                    <a:p>
                      <a:pPr marL="0" marR="0" algn="ctr">
                        <a:spcBef>
                          <a:spcPts val="0"/>
                        </a:spcBef>
                        <a:spcAft>
                          <a:spcPts val="0"/>
                        </a:spcAft>
                      </a:pPr>
                      <a:r>
                        <a:rPr lang="en-US" sz="1800" strike="noStrike" baseline="0" dirty="0" smtClean="0">
                          <a:effectLst/>
                        </a:rPr>
                        <a:t>*</a:t>
                      </a:r>
                      <a:r>
                        <a:rPr lang="en-US" sz="1600" strike="noStrike" baseline="0" dirty="0" smtClean="0">
                          <a:effectLst/>
                        </a:rPr>
                        <a:t>All 3 tubes must be negative for the </a:t>
                      </a:r>
                      <a:r>
                        <a:rPr lang="en-US" sz="1600" strike="noStrike" baseline="0" dirty="0" err="1" smtClean="0">
                          <a:effectLst/>
                        </a:rPr>
                        <a:t>xm</a:t>
                      </a:r>
                      <a:r>
                        <a:rPr lang="en-US" sz="1600" strike="noStrike" baseline="0" dirty="0" smtClean="0">
                          <a:effectLst/>
                        </a:rPr>
                        <a:t> to be compatible</a:t>
                      </a:r>
                      <a:r>
                        <a:rPr lang="en-US" sz="1800" strike="noStrike" baseline="0" dirty="0" smtClean="0">
                          <a:effectLst/>
                        </a:rPr>
                        <a:t>. </a:t>
                      </a:r>
                      <a:endParaRPr lang="en-US" sz="1800" strike="sngStrike" dirty="0" smtClean="0">
                        <a:effectLst/>
                      </a:endParaRPr>
                    </a:p>
                  </a:txBody>
                  <a:tcPr marL="68580" marR="68580" marT="0" marB="0"/>
                </a:tc>
              </a:tr>
            </a:tbl>
          </a:graphicData>
        </a:graphic>
      </p:graphicFrame>
    </p:spTree>
    <p:extLst>
      <p:ext uri="{BB962C8B-B14F-4D97-AF65-F5344CB8AC3E}">
        <p14:creationId xmlns:p14="http://schemas.microsoft.com/office/powerpoint/2010/main" val="2509951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Blood Bank Testing – VAMC WRJ</a:t>
            </a:r>
            <a:br>
              <a:rPr lang="en-US" dirty="0">
                <a:solidFill>
                  <a:schemeClr val="bg1"/>
                </a:solidFill>
              </a:rPr>
            </a:br>
            <a:r>
              <a:rPr lang="en-US" dirty="0">
                <a:solidFill>
                  <a:schemeClr val="bg1"/>
                </a:solidFill>
              </a:rPr>
              <a:t>WAIHA - </a:t>
            </a:r>
            <a:r>
              <a:rPr lang="en-US" dirty="0" err="1" smtClean="0">
                <a:solidFill>
                  <a:schemeClr val="bg1"/>
                </a:solidFill>
              </a:rPr>
              <a:t>Crossmatch</a:t>
            </a:r>
            <a:r>
              <a:rPr lang="en-US" dirty="0" smtClean="0">
                <a:solidFill>
                  <a:schemeClr val="bg1"/>
                </a:solidFill>
              </a:rPr>
              <a:t> Results</a:t>
            </a:r>
            <a:endParaRPr lang="en-US" b="1" dirty="0"/>
          </a:p>
        </p:txBody>
      </p:sp>
      <p:sp>
        <p:nvSpPr>
          <p:cNvPr id="3" name="Content Placeholder 2"/>
          <p:cNvSpPr>
            <a:spLocks noGrp="1"/>
          </p:cNvSpPr>
          <p:nvPr>
            <p:ph idx="1"/>
          </p:nvPr>
        </p:nvSpPr>
        <p:spPr>
          <a:xfrm>
            <a:off x="457200" y="1447800"/>
            <a:ext cx="8229600" cy="4678363"/>
          </a:xfrm>
        </p:spPr>
        <p:txBody>
          <a:bodyPr>
            <a:normAutofit fontScale="85000" lnSpcReduction="20000"/>
          </a:bodyPr>
          <a:lstStyle/>
          <a:p>
            <a:pPr marL="0" lvl="0" indent="0">
              <a:buNone/>
            </a:pPr>
            <a:endParaRPr lang="en-US" dirty="0" smtClean="0">
              <a:solidFill>
                <a:schemeClr val="bg1"/>
              </a:solidFill>
            </a:endParaRPr>
          </a:p>
          <a:p>
            <a:pPr lvl="0"/>
            <a:r>
              <a:rPr lang="en-US" dirty="0" smtClean="0">
                <a:solidFill>
                  <a:schemeClr val="bg1"/>
                </a:solidFill>
              </a:rPr>
              <a:t>Positive </a:t>
            </a:r>
            <a:r>
              <a:rPr lang="en-US" dirty="0">
                <a:solidFill>
                  <a:schemeClr val="bg1"/>
                </a:solidFill>
              </a:rPr>
              <a:t>reactions with </a:t>
            </a:r>
            <a:r>
              <a:rPr lang="en-US" dirty="0">
                <a:solidFill>
                  <a:srgbClr val="FFFF00"/>
                </a:solidFill>
              </a:rPr>
              <a:t>any </a:t>
            </a:r>
            <a:r>
              <a:rPr lang="en-US" dirty="0">
                <a:solidFill>
                  <a:schemeClr val="bg1"/>
                </a:solidFill>
              </a:rPr>
              <a:t>of the patient’s </a:t>
            </a:r>
            <a:r>
              <a:rPr lang="en-US" dirty="0" smtClean="0">
                <a:solidFill>
                  <a:schemeClr val="bg1"/>
                </a:solidFill>
              </a:rPr>
              <a:t>plasma </a:t>
            </a:r>
            <a:r>
              <a:rPr lang="en-US" dirty="0">
                <a:solidFill>
                  <a:schemeClr val="bg1"/>
                </a:solidFill>
              </a:rPr>
              <a:t>is considered </a:t>
            </a:r>
            <a:r>
              <a:rPr lang="en-US" dirty="0">
                <a:solidFill>
                  <a:srgbClr val="FFFF00"/>
                </a:solidFill>
              </a:rPr>
              <a:t>incompatible</a:t>
            </a:r>
            <a:r>
              <a:rPr lang="en-US" dirty="0">
                <a:solidFill>
                  <a:schemeClr val="bg1"/>
                </a:solidFill>
              </a:rPr>
              <a:t>.</a:t>
            </a:r>
            <a:endParaRPr lang="en-US" dirty="0" smtClean="0">
              <a:solidFill>
                <a:schemeClr val="bg1"/>
              </a:solidFill>
            </a:endParaRPr>
          </a:p>
          <a:p>
            <a:pPr lvl="1"/>
            <a:r>
              <a:rPr lang="en-US" dirty="0" smtClean="0">
                <a:solidFill>
                  <a:schemeClr val="bg1"/>
                </a:solidFill>
              </a:rPr>
              <a:t>Additional </a:t>
            </a:r>
            <a:r>
              <a:rPr lang="en-US" dirty="0">
                <a:solidFill>
                  <a:schemeClr val="bg1"/>
                </a:solidFill>
              </a:rPr>
              <a:t>testing may be required. </a:t>
            </a:r>
            <a:endParaRPr lang="en-US" dirty="0" smtClean="0">
              <a:solidFill>
                <a:schemeClr val="bg1"/>
              </a:solidFill>
            </a:endParaRPr>
          </a:p>
          <a:p>
            <a:pPr lvl="1"/>
            <a:r>
              <a:rPr lang="en-US" dirty="0" smtClean="0">
                <a:solidFill>
                  <a:schemeClr val="bg1"/>
                </a:solidFill>
              </a:rPr>
              <a:t>Additional </a:t>
            </a:r>
            <a:r>
              <a:rPr lang="en-US" dirty="0">
                <a:solidFill>
                  <a:schemeClr val="bg1"/>
                </a:solidFill>
              </a:rPr>
              <a:t>units shall be tested until compatible units are found.</a:t>
            </a:r>
          </a:p>
          <a:p>
            <a:pPr lvl="0"/>
            <a:r>
              <a:rPr lang="en-US" dirty="0">
                <a:solidFill>
                  <a:schemeClr val="bg1"/>
                </a:solidFill>
              </a:rPr>
              <a:t>If there are no compatible units available, consult with the Clinical Pathologist</a:t>
            </a:r>
            <a:r>
              <a:rPr lang="en-US" dirty="0" smtClean="0">
                <a:solidFill>
                  <a:schemeClr val="bg1"/>
                </a:solidFill>
              </a:rPr>
              <a:t>.</a:t>
            </a:r>
          </a:p>
          <a:p>
            <a:pPr lvl="1"/>
            <a:r>
              <a:rPr lang="en-US" dirty="0" smtClean="0">
                <a:solidFill>
                  <a:schemeClr val="bg1"/>
                </a:solidFill>
              </a:rPr>
              <a:t>If the least incompatible units are to be given, approval must be given by the </a:t>
            </a:r>
            <a:r>
              <a:rPr lang="en-US" u="sng" dirty="0" smtClean="0">
                <a:solidFill>
                  <a:srgbClr val="FFFF00"/>
                </a:solidFill>
              </a:rPr>
              <a:t>Clinical Pathologist. </a:t>
            </a:r>
            <a:endParaRPr lang="en-US" dirty="0" smtClean="0">
              <a:solidFill>
                <a:schemeClr val="bg1"/>
              </a:solidFill>
            </a:endParaRPr>
          </a:p>
          <a:p>
            <a:pPr lvl="1"/>
            <a:r>
              <a:rPr lang="en-US" dirty="0" smtClean="0">
                <a:solidFill>
                  <a:schemeClr val="bg1"/>
                </a:solidFill>
              </a:rPr>
              <a:t>A deviation report must be filled out and signed by the CP. Only the pathologists may approve the release of least incompatible units.</a:t>
            </a:r>
            <a:endParaRPr lang="en-US" dirty="0"/>
          </a:p>
        </p:txBody>
      </p:sp>
    </p:spTree>
    <p:extLst>
      <p:ext uri="{BB962C8B-B14F-4D97-AF65-F5344CB8AC3E}">
        <p14:creationId xmlns:p14="http://schemas.microsoft.com/office/powerpoint/2010/main" val="4271995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Blood Bank Testing – VAMC </a:t>
            </a:r>
            <a:r>
              <a:rPr lang="en-US" dirty="0" smtClean="0">
                <a:solidFill>
                  <a:schemeClr val="bg1"/>
                </a:solidFill>
              </a:rPr>
              <a:t>WRJ</a:t>
            </a:r>
            <a:br>
              <a:rPr lang="en-US" dirty="0" smtClean="0">
                <a:solidFill>
                  <a:schemeClr val="bg1"/>
                </a:solidFill>
              </a:rPr>
            </a:br>
            <a:r>
              <a:rPr lang="en-US" dirty="0" smtClean="0">
                <a:solidFill>
                  <a:schemeClr val="bg1"/>
                </a:solidFill>
              </a:rPr>
              <a:t>Information to discuss with Pathology</a:t>
            </a:r>
            <a:endParaRPr lang="en-US" dirty="0"/>
          </a:p>
        </p:txBody>
      </p:sp>
      <p:sp>
        <p:nvSpPr>
          <p:cNvPr id="3" name="Content Placeholder 2"/>
          <p:cNvSpPr>
            <a:spLocks noGrp="1"/>
          </p:cNvSpPr>
          <p:nvPr>
            <p:ph idx="1"/>
          </p:nvPr>
        </p:nvSpPr>
        <p:spPr/>
        <p:txBody>
          <a:bodyPr/>
          <a:lstStyle/>
          <a:p>
            <a:r>
              <a:rPr lang="en-US" sz="2800" dirty="0" smtClean="0">
                <a:solidFill>
                  <a:schemeClr val="bg1"/>
                </a:solidFill>
              </a:rPr>
              <a:t>Whenever there is a question about what to do next, the clinical pathologist should be consulted.</a:t>
            </a:r>
          </a:p>
          <a:p>
            <a:r>
              <a:rPr lang="en-US" sz="2800" dirty="0" smtClean="0">
                <a:solidFill>
                  <a:schemeClr val="bg1"/>
                </a:solidFill>
              </a:rPr>
              <a:t>Information to have in hand when contacting the CP</a:t>
            </a:r>
          </a:p>
          <a:p>
            <a:pPr marL="457200" lvl="1" indent="0">
              <a:buNone/>
            </a:pPr>
            <a:endParaRPr lang="en-US" dirty="0" smtClean="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5208701"/>
              </p:ext>
            </p:extLst>
          </p:nvPr>
        </p:nvGraphicFramePr>
        <p:xfrm>
          <a:off x="152400" y="3048000"/>
          <a:ext cx="8686800" cy="3718560"/>
        </p:xfrm>
        <a:graphic>
          <a:graphicData uri="http://schemas.openxmlformats.org/drawingml/2006/table">
            <a:tbl>
              <a:tblPr bandRow="1">
                <a:tableStyleId>{073A0DAA-6AF3-43AB-8588-CEC1D06C72B9}</a:tableStyleId>
              </a:tblPr>
              <a:tblGrid>
                <a:gridCol w="8686800"/>
              </a:tblGrid>
              <a:tr h="142240">
                <a:tc>
                  <a:txBody>
                    <a:bodyPr/>
                    <a:lstStyle/>
                    <a:p>
                      <a:r>
                        <a:rPr lang="en-US" dirty="0" smtClean="0"/>
                        <a:t>ABO/Rh</a:t>
                      </a:r>
                      <a:r>
                        <a:rPr lang="en-US" baseline="0" dirty="0" smtClean="0"/>
                        <a:t> Type</a:t>
                      </a:r>
                      <a:endParaRPr lang="en-US" dirty="0"/>
                    </a:p>
                  </a:txBody>
                  <a:tcPr/>
                </a:tc>
              </a:tr>
              <a:tr h="391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History</a:t>
                      </a:r>
                      <a:r>
                        <a:rPr lang="en-US" baseline="0" dirty="0" smtClean="0"/>
                        <a:t> of positive ABS,  and any a</a:t>
                      </a:r>
                      <a:r>
                        <a:rPr lang="en-US" dirty="0" smtClean="0"/>
                        <a:t>ntibodies</a:t>
                      </a:r>
                      <a:r>
                        <a:rPr lang="en-US" baseline="0" dirty="0" smtClean="0"/>
                        <a:t> previously identified </a:t>
                      </a:r>
                      <a:endParaRPr lang="en-US" dirty="0"/>
                    </a:p>
                  </a:txBody>
                  <a:tcPr/>
                </a:tc>
              </a:tr>
              <a:tr h="391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Results of any testing done in</a:t>
                      </a:r>
                      <a:r>
                        <a:rPr lang="en-US" baseline="0" dirty="0" smtClean="0"/>
                        <a:t> house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Patient Symptoms</a:t>
                      </a:r>
                      <a:r>
                        <a:rPr lang="en-US" baseline="0" dirty="0" smtClean="0"/>
                        <a:t> * The CP should check the patients chart in CPRS</a:t>
                      </a:r>
                      <a:endParaRPr lang="en-US" dirty="0"/>
                    </a:p>
                  </a:txBody>
                  <a:tcPr/>
                </a:tc>
              </a:tr>
              <a:tr h="370840">
                <a:tc>
                  <a:txBody>
                    <a:bodyPr/>
                    <a:lstStyle/>
                    <a:p>
                      <a:r>
                        <a:rPr lang="en-US" dirty="0" smtClean="0"/>
                        <a:t>Transfusion History * History at WRJ</a:t>
                      </a:r>
                      <a:r>
                        <a:rPr lang="en-US" baseline="0" dirty="0" smtClean="0"/>
                        <a:t> and history using remote data. The pathologist should consult with the patients licensed provider to ensure there has been no transfusion outside of the VA system.</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DHMC report  *If</a:t>
                      </a:r>
                      <a:r>
                        <a:rPr lang="en-US" baseline="0" dirty="0" smtClean="0"/>
                        <a:t> calling pathologist</a:t>
                      </a:r>
                      <a:r>
                        <a:rPr lang="en-US" b="1" baseline="0" dirty="0" smtClean="0"/>
                        <a:t> read entire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Results of all testing should be communicated: Plasma testing, </a:t>
                      </a:r>
                      <a:r>
                        <a:rPr lang="en-US" baseline="0" dirty="0" err="1" smtClean="0"/>
                        <a:t>Eluate</a:t>
                      </a:r>
                      <a:r>
                        <a:rPr lang="en-US" baseline="0" dirty="0" smtClean="0"/>
                        <a:t>, DAT, and results of adsorption (either auto or differential) </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Which</a:t>
                      </a:r>
                      <a:r>
                        <a:rPr lang="en-US" baseline="0" dirty="0" smtClean="0"/>
                        <a:t> SOP you have followed to come to these results</a:t>
                      </a:r>
                      <a:endParaRPr lang="en-US" dirty="0"/>
                    </a:p>
                  </a:txBody>
                  <a:tcPr/>
                </a:tc>
              </a:tr>
            </a:tbl>
          </a:graphicData>
        </a:graphic>
      </p:graphicFrame>
    </p:spTree>
    <p:extLst>
      <p:ext uri="{BB962C8B-B14F-4D97-AF65-F5344CB8AC3E}">
        <p14:creationId xmlns:p14="http://schemas.microsoft.com/office/powerpoint/2010/main" val="1034320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Case Study</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50-year-old female patient with </a:t>
            </a:r>
            <a:r>
              <a:rPr lang="en-US" dirty="0" smtClean="0">
                <a:solidFill>
                  <a:schemeClr val="bg1"/>
                </a:solidFill>
              </a:rPr>
              <a:t>SLE </a:t>
            </a:r>
            <a:r>
              <a:rPr lang="en-US" dirty="0">
                <a:solidFill>
                  <a:schemeClr val="bg1"/>
                </a:solidFill>
              </a:rPr>
              <a:t>is admitted to the hospital with evidence of </a:t>
            </a:r>
            <a:r>
              <a:rPr lang="en-US" dirty="0" smtClean="0">
                <a:solidFill>
                  <a:schemeClr val="bg1"/>
                </a:solidFill>
              </a:rPr>
              <a:t>hemolysis</a:t>
            </a:r>
          </a:p>
          <a:p>
            <a:pPr lvl="1"/>
            <a:r>
              <a:rPr lang="en-US" dirty="0" smtClean="0">
                <a:solidFill>
                  <a:schemeClr val="bg1"/>
                </a:solidFill>
              </a:rPr>
              <a:t>decreased </a:t>
            </a:r>
            <a:r>
              <a:rPr lang="en-US" dirty="0">
                <a:solidFill>
                  <a:schemeClr val="bg1"/>
                </a:solidFill>
              </a:rPr>
              <a:t>hemoglobin and </a:t>
            </a:r>
            <a:r>
              <a:rPr lang="en-US" dirty="0" smtClean="0">
                <a:solidFill>
                  <a:schemeClr val="bg1"/>
                </a:solidFill>
              </a:rPr>
              <a:t>hematocrit</a:t>
            </a:r>
          </a:p>
          <a:p>
            <a:pPr lvl="1"/>
            <a:r>
              <a:rPr lang="en-US" dirty="0" smtClean="0">
                <a:solidFill>
                  <a:schemeClr val="bg1"/>
                </a:solidFill>
              </a:rPr>
              <a:t>increased </a:t>
            </a:r>
            <a:r>
              <a:rPr lang="en-US" dirty="0">
                <a:solidFill>
                  <a:schemeClr val="bg1"/>
                </a:solidFill>
              </a:rPr>
              <a:t>reticulocyte </a:t>
            </a:r>
            <a:r>
              <a:rPr lang="en-US" dirty="0" smtClean="0">
                <a:solidFill>
                  <a:schemeClr val="bg1"/>
                </a:solidFill>
              </a:rPr>
              <a:t>count </a:t>
            </a:r>
            <a:r>
              <a:rPr lang="en-US" smtClean="0">
                <a:solidFill>
                  <a:schemeClr val="bg1"/>
                </a:solidFill>
              </a:rPr>
              <a:t>and bilirubin</a:t>
            </a:r>
            <a:r>
              <a:rPr lang="en-US" dirty="0">
                <a:solidFill>
                  <a:schemeClr val="bg1"/>
                </a:solidFill>
              </a:rPr>
              <a:t>. </a:t>
            </a:r>
            <a:endParaRPr lang="en-US" dirty="0" smtClean="0">
              <a:solidFill>
                <a:schemeClr val="bg1"/>
              </a:solidFill>
            </a:endParaRPr>
          </a:p>
          <a:p>
            <a:r>
              <a:rPr lang="en-US" dirty="0" smtClean="0">
                <a:solidFill>
                  <a:schemeClr val="bg1"/>
                </a:solidFill>
              </a:rPr>
              <a:t>The </a:t>
            </a:r>
            <a:r>
              <a:rPr lang="en-US" dirty="0">
                <a:solidFill>
                  <a:schemeClr val="bg1"/>
                </a:solidFill>
              </a:rPr>
              <a:t>patient has no recent history of transfusion. </a:t>
            </a:r>
            <a:endParaRPr lang="en-US" dirty="0" smtClean="0">
              <a:solidFill>
                <a:schemeClr val="bg1"/>
              </a:solidFill>
            </a:endParaRPr>
          </a:p>
          <a:p>
            <a:r>
              <a:rPr lang="en-US" dirty="0" smtClean="0">
                <a:solidFill>
                  <a:schemeClr val="bg1"/>
                </a:solidFill>
              </a:rPr>
              <a:t>An </a:t>
            </a:r>
            <a:r>
              <a:rPr lang="en-US" dirty="0">
                <a:solidFill>
                  <a:schemeClr val="bg1"/>
                </a:solidFill>
              </a:rPr>
              <a:t>antibody screen is ordered and 3+ agglutination is observed at the AHG phase for all cells. </a:t>
            </a:r>
            <a:endParaRPr lang="en-US" dirty="0" smtClean="0">
              <a:solidFill>
                <a:schemeClr val="bg1"/>
              </a:solidFill>
            </a:endParaRPr>
          </a:p>
          <a:p>
            <a:r>
              <a:rPr lang="en-US" dirty="0" smtClean="0">
                <a:solidFill>
                  <a:schemeClr val="bg1"/>
                </a:solidFill>
              </a:rPr>
              <a:t>An </a:t>
            </a:r>
            <a:r>
              <a:rPr lang="en-US" dirty="0" err="1" smtClean="0">
                <a:solidFill>
                  <a:schemeClr val="bg1"/>
                </a:solidFill>
              </a:rPr>
              <a:t>autocontrol</a:t>
            </a:r>
            <a:r>
              <a:rPr lang="en-US" dirty="0" smtClean="0">
                <a:solidFill>
                  <a:schemeClr val="bg1"/>
                </a:solidFill>
              </a:rPr>
              <a:t> </a:t>
            </a:r>
            <a:r>
              <a:rPr lang="en-US" dirty="0">
                <a:solidFill>
                  <a:schemeClr val="bg1"/>
                </a:solidFill>
              </a:rPr>
              <a:t>is also tested and 3+ agglutination is observed at the AHG phase in this test as well</a:t>
            </a:r>
          </a:p>
        </p:txBody>
      </p:sp>
    </p:spTree>
    <p:extLst>
      <p:ext uri="{BB962C8B-B14F-4D97-AF65-F5344CB8AC3E}">
        <p14:creationId xmlns:p14="http://schemas.microsoft.com/office/powerpoint/2010/main" val="1835935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Case Study Continued</a:t>
            </a:r>
            <a:endParaRPr lang="en-US" dirty="0"/>
          </a:p>
        </p:txBody>
      </p:sp>
      <p:sp>
        <p:nvSpPr>
          <p:cNvPr id="3" name="Content Placeholder 2"/>
          <p:cNvSpPr>
            <a:spLocks noGrp="1"/>
          </p:cNvSpPr>
          <p:nvPr>
            <p:ph idx="1"/>
          </p:nvPr>
        </p:nvSpPr>
        <p:spPr/>
        <p:txBody>
          <a:bodyPr/>
          <a:lstStyle/>
          <a:p>
            <a:pPr marL="0" indent="0">
              <a:buNone/>
            </a:pPr>
            <a:r>
              <a:rPr lang="en-US" dirty="0">
                <a:solidFill>
                  <a:schemeClr val="bg1"/>
                </a:solidFill>
              </a:rPr>
              <a:t>Given the results of the antibody screen and other laboratory test results and the patient's medical and transfusion history, which of the following is the </a:t>
            </a:r>
            <a:r>
              <a:rPr lang="en-US" b="1" dirty="0">
                <a:solidFill>
                  <a:schemeClr val="bg1"/>
                </a:solidFill>
              </a:rPr>
              <a:t>MOST</a:t>
            </a:r>
            <a:r>
              <a:rPr lang="en-US" dirty="0">
                <a:solidFill>
                  <a:schemeClr val="bg1"/>
                </a:solidFill>
              </a:rPr>
              <a:t> likely cause of the positive screen </a:t>
            </a:r>
            <a:r>
              <a:rPr lang="en-US" dirty="0" smtClean="0">
                <a:solidFill>
                  <a:schemeClr val="bg1"/>
                </a:solidFill>
              </a:rPr>
              <a:t>results?</a:t>
            </a:r>
          </a:p>
          <a:p>
            <a:pPr marL="914400" lvl="1" indent="-514350">
              <a:buFont typeface="+mj-lt"/>
              <a:buAutoNum type="alphaUcPeriod"/>
            </a:pPr>
            <a:r>
              <a:rPr lang="en-US" dirty="0" smtClean="0">
                <a:solidFill>
                  <a:schemeClr val="bg1"/>
                </a:solidFill>
              </a:rPr>
              <a:t>Cold Autoantibodies</a:t>
            </a:r>
          </a:p>
          <a:p>
            <a:pPr marL="914400" lvl="1" indent="-514350">
              <a:buFont typeface="+mj-lt"/>
              <a:buAutoNum type="alphaUcPeriod"/>
            </a:pPr>
            <a:r>
              <a:rPr lang="en-US" dirty="0" smtClean="0">
                <a:solidFill>
                  <a:schemeClr val="bg1"/>
                </a:solidFill>
              </a:rPr>
              <a:t>Warm Autoantibodies</a:t>
            </a:r>
          </a:p>
          <a:p>
            <a:pPr marL="914400" lvl="1" indent="-514350">
              <a:buFont typeface="+mj-lt"/>
              <a:buAutoNum type="alphaUcPeriod"/>
            </a:pPr>
            <a:r>
              <a:rPr lang="en-US" dirty="0" smtClean="0">
                <a:solidFill>
                  <a:schemeClr val="bg1"/>
                </a:solidFill>
              </a:rPr>
              <a:t>Alloantibodies</a:t>
            </a:r>
            <a:endParaRPr lang="en-US" dirty="0">
              <a:solidFill>
                <a:schemeClr val="bg1"/>
              </a:solidFill>
            </a:endParaRPr>
          </a:p>
        </p:txBody>
      </p:sp>
      <p:sp>
        <p:nvSpPr>
          <p:cNvPr id="7" name="Oval 6"/>
          <p:cNvSpPr/>
          <p:nvPr/>
        </p:nvSpPr>
        <p:spPr>
          <a:xfrm>
            <a:off x="685800" y="4572000"/>
            <a:ext cx="4191000" cy="6858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47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Case </a:t>
            </a:r>
            <a:r>
              <a:rPr lang="en-US" dirty="0" smtClean="0">
                <a:solidFill>
                  <a:schemeClr val="bg1"/>
                </a:solidFill>
              </a:rPr>
              <a:t>Study Continued</a:t>
            </a:r>
            <a:endParaRPr lang="en-US" dirty="0"/>
          </a:p>
        </p:txBody>
      </p:sp>
      <p:sp>
        <p:nvSpPr>
          <p:cNvPr id="3" name="Content Placeholder 2"/>
          <p:cNvSpPr>
            <a:spLocks noGrp="1"/>
          </p:cNvSpPr>
          <p:nvPr>
            <p:ph idx="1"/>
          </p:nvPr>
        </p:nvSpPr>
        <p:spPr>
          <a:xfrm>
            <a:off x="381000" y="1219200"/>
            <a:ext cx="8229600" cy="2849563"/>
          </a:xfrm>
        </p:spPr>
        <p:txBody>
          <a:bodyPr>
            <a:normAutofit fontScale="92500" lnSpcReduction="20000"/>
          </a:bodyPr>
          <a:lstStyle/>
          <a:p>
            <a:r>
              <a:rPr lang="en-US" dirty="0">
                <a:solidFill>
                  <a:schemeClr val="bg1"/>
                </a:solidFill>
              </a:rPr>
              <a:t>A </a:t>
            </a:r>
            <a:r>
              <a:rPr lang="en-US" dirty="0" smtClean="0">
                <a:solidFill>
                  <a:schemeClr val="bg1"/>
                </a:solidFill>
              </a:rPr>
              <a:t>(</a:t>
            </a:r>
            <a:r>
              <a:rPr lang="en-US" dirty="0">
                <a:solidFill>
                  <a:schemeClr val="bg1"/>
                </a:solidFill>
              </a:rPr>
              <a:t>DAT) is performed using </a:t>
            </a:r>
            <a:r>
              <a:rPr lang="en-US" dirty="0" err="1">
                <a:solidFill>
                  <a:schemeClr val="bg1"/>
                </a:solidFill>
              </a:rPr>
              <a:t>polyspecific</a:t>
            </a:r>
            <a:r>
              <a:rPr lang="en-US" dirty="0">
                <a:solidFill>
                  <a:schemeClr val="bg1"/>
                </a:solidFill>
              </a:rPr>
              <a:t> antihuman globulin (AHG) and anti-IgG. Positive results are obtained with both reagents</a:t>
            </a:r>
            <a:r>
              <a:rPr lang="en-US" dirty="0" smtClean="0">
                <a:solidFill>
                  <a:schemeClr val="bg1"/>
                </a:solidFill>
              </a:rPr>
              <a:t>.</a:t>
            </a:r>
          </a:p>
          <a:p>
            <a:r>
              <a:rPr lang="en-US" dirty="0">
                <a:solidFill>
                  <a:schemeClr val="bg1"/>
                </a:solidFill>
              </a:rPr>
              <a:t>With a Positive DAT (with IgG specificity) and reactive screen cells and </a:t>
            </a:r>
            <a:r>
              <a:rPr lang="en-US" dirty="0" err="1">
                <a:solidFill>
                  <a:schemeClr val="bg1"/>
                </a:solidFill>
              </a:rPr>
              <a:t>autocontrol</a:t>
            </a:r>
            <a:r>
              <a:rPr lang="en-US" dirty="0">
                <a:solidFill>
                  <a:schemeClr val="bg1"/>
                </a:solidFill>
              </a:rPr>
              <a:t>, the presence of a warm autoantibody becomes more apparent.</a:t>
            </a:r>
          </a:p>
        </p:txBody>
      </p:sp>
      <p:pic>
        <p:nvPicPr>
          <p:cNvPr id="4" name="Picture 3" descr="https://www.medialabinc.net/courses/imgs/4860-153338.jpg"/>
          <p:cNvPicPr/>
          <p:nvPr/>
        </p:nvPicPr>
        <p:blipFill>
          <a:blip r:embed="rId2">
            <a:extLst>
              <a:ext uri="{28A0092B-C50C-407E-A947-70E740481C1C}">
                <a14:useLocalDpi xmlns:a14="http://schemas.microsoft.com/office/drawing/2010/main" val="0"/>
              </a:ext>
            </a:extLst>
          </a:blip>
          <a:srcRect/>
          <a:stretch>
            <a:fillRect/>
          </a:stretch>
        </p:blipFill>
        <p:spPr bwMode="auto">
          <a:xfrm>
            <a:off x="685800" y="4191000"/>
            <a:ext cx="7467600" cy="2406650"/>
          </a:xfrm>
          <a:prstGeom prst="rect">
            <a:avLst/>
          </a:prstGeom>
          <a:noFill/>
          <a:ln>
            <a:noFill/>
          </a:ln>
        </p:spPr>
      </p:pic>
      <p:sp>
        <p:nvSpPr>
          <p:cNvPr id="5" name="Oval 4"/>
          <p:cNvSpPr/>
          <p:nvPr/>
        </p:nvSpPr>
        <p:spPr>
          <a:xfrm>
            <a:off x="7391400" y="4191000"/>
            <a:ext cx="457200" cy="2514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65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FF00"/>
                </a:solidFill>
              </a:rPr>
              <a:t>Alloimmune</a:t>
            </a:r>
            <a:r>
              <a:rPr lang="en-US" dirty="0" smtClean="0">
                <a:solidFill>
                  <a:srgbClr val="FFFF00"/>
                </a:solidFill>
              </a:rPr>
              <a:t> </a:t>
            </a:r>
            <a:r>
              <a:rPr lang="en-US" dirty="0" smtClean="0">
                <a:solidFill>
                  <a:schemeClr val="bg1"/>
                </a:solidFill>
              </a:rPr>
              <a:t>Hemolytic Anemia</a:t>
            </a:r>
            <a:br>
              <a:rPr lang="en-US" dirty="0" smtClean="0">
                <a:solidFill>
                  <a:schemeClr val="bg1"/>
                </a:solidFill>
              </a:rPr>
            </a:br>
            <a:r>
              <a:rPr lang="en-US" dirty="0" smtClean="0">
                <a:solidFill>
                  <a:schemeClr val="bg1"/>
                </a:solidFill>
              </a:rPr>
              <a:t>(Antibodies against FOREIGN antigens)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endParaRPr lang="en-US" dirty="0" smtClean="0">
              <a:solidFill>
                <a:schemeClr val="bg1"/>
              </a:solidFill>
            </a:endParaRPr>
          </a:p>
          <a:p>
            <a:r>
              <a:rPr lang="en-US" dirty="0" smtClean="0">
                <a:solidFill>
                  <a:schemeClr val="bg1"/>
                </a:solidFill>
              </a:rPr>
              <a:t>Examples include:</a:t>
            </a:r>
          </a:p>
          <a:p>
            <a:pPr marL="0" indent="0">
              <a:buNone/>
            </a:pPr>
            <a:r>
              <a:rPr lang="en-US" dirty="0">
                <a:solidFill>
                  <a:schemeClr val="bg1"/>
                </a:solidFill>
              </a:rPr>
              <a:t>	</a:t>
            </a:r>
            <a:r>
              <a:rPr lang="en-US" dirty="0" smtClean="0">
                <a:solidFill>
                  <a:schemeClr val="bg1"/>
                </a:solidFill>
              </a:rPr>
              <a:t>Hemolytic Transfusion Reactions</a:t>
            </a:r>
          </a:p>
          <a:p>
            <a:pPr marL="0" indent="0">
              <a:buNone/>
            </a:pPr>
            <a:r>
              <a:rPr lang="en-US" dirty="0">
                <a:solidFill>
                  <a:schemeClr val="bg1"/>
                </a:solidFill>
              </a:rPr>
              <a:t>	</a:t>
            </a:r>
            <a:r>
              <a:rPr lang="en-US" dirty="0" smtClean="0">
                <a:solidFill>
                  <a:schemeClr val="bg1"/>
                </a:solidFill>
              </a:rPr>
              <a:t>Hemolytic Disease of the Newborn</a:t>
            </a:r>
          </a:p>
          <a:p>
            <a:r>
              <a:rPr lang="en-US" dirty="0" smtClean="0">
                <a:solidFill>
                  <a:schemeClr val="bg1"/>
                </a:solidFill>
              </a:rPr>
              <a:t>Occur immediately or within days of a red cell transfusion.</a:t>
            </a:r>
          </a:p>
          <a:p>
            <a:r>
              <a:rPr lang="en-US" dirty="0" smtClean="0">
                <a:solidFill>
                  <a:schemeClr val="bg1"/>
                </a:solidFill>
              </a:rPr>
              <a:t>Patient will have a positive DAT</a:t>
            </a:r>
          </a:p>
          <a:p>
            <a:r>
              <a:rPr lang="en-US" dirty="0" smtClean="0">
                <a:solidFill>
                  <a:schemeClr val="bg1"/>
                </a:solidFill>
              </a:rPr>
              <a:t>Antibodies usually IgG </a:t>
            </a:r>
            <a:endParaRPr lang="en-US" dirty="0">
              <a:solidFill>
                <a:schemeClr val="bg1"/>
              </a:solidFill>
            </a:endParaRPr>
          </a:p>
        </p:txBody>
      </p:sp>
    </p:spTree>
    <p:extLst>
      <p:ext uri="{BB962C8B-B14F-4D97-AF65-F5344CB8AC3E}">
        <p14:creationId xmlns:p14="http://schemas.microsoft.com/office/powerpoint/2010/main" val="540171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Case </a:t>
            </a:r>
            <a:r>
              <a:rPr lang="en-US" dirty="0">
                <a:solidFill>
                  <a:schemeClr val="bg1"/>
                </a:solidFill>
              </a:rPr>
              <a:t>Study Continued</a:t>
            </a:r>
            <a:endParaRPr lang="en-US" dirty="0"/>
          </a:p>
        </p:txBody>
      </p:sp>
      <p:sp>
        <p:nvSpPr>
          <p:cNvPr id="3" name="Content Placeholder 2"/>
          <p:cNvSpPr>
            <a:spLocks noGrp="1"/>
          </p:cNvSpPr>
          <p:nvPr>
            <p:ph idx="1"/>
          </p:nvPr>
        </p:nvSpPr>
        <p:spPr>
          <a:xfrm>
            <a:off x="457200" y="1600201"/>
            <a:ext cx="8229600" cy="2209800"/>
          </a:xfrm>
        </p:spPr>
        <p:txBody>
          <a:bodyPr/>
          <a:lstStyle/>
          <a:p>
            <a:r>
              <a:rPr lang="en-US" dirty="0">
                <a:solidFill>
                  <a:schemeClr val="bg1"/>
                </a:solidFill>
              </a:rPr>
              <a:t>What procedure should be performed at this point to determine if this is autoantibody, alloantibody, or a combination of auto- and </a:t>
            </a:r>
            <a:r>
              <a:rPr lang="en-US" dirty="0" smtClean="0">
                <a:solidFill>
                  <a:schemeClr val="bg1"/>
                </a:solidFill>
              </a:rPr>
              <a:t>alloantibodies?</a:t>
            </a:r>
          </a:p>
          <a:p>
            <a:endParaRPr lang="en-US" dirty="0">
              <a:solidFill>
                <a:schemeClr val="bg1"/>
              </a:solidFill>
            </a:endParaRPr>
          </a:p>
        </p:txBody>
      </p:sp>
      <p:sp>
        <p:nvSpPr>
          <p:cNvPr id="4" name="TextBox 3"/>
          <p:cNvSpPr txBox="1"/>
          <p:nvPr/>
        </p:nvSpPr>
        <p:spPr>
          <a:xfrm>
            <a:off x="838200" y="4191000"/>
            <a:ext cx="7162800" cy="1661993"/>
          </a:xfrm>
          <a:prstGeom prst="rect">
            <a:avLst/>
          </a:prstGeom>
          <a:noFill/>
        </p:spPr>
        <p:txBody>
          <a:bodyPr wrap="square" rtlCol="0">
            <a:spAutoFit/>
          </a:bodyPr>
          <a:lstStyle/>
          <a:p>
            <a:r>
              <a:rPr lang="en-US" sz="2800" dirty="0">
                <a:solidFill>
                  <a:schemeClr val="bg1"/>
                </a:solidFill>
              </a:rPr>
              <a:t>An </a:t>
            </a:r>
            <a:r>
              <a:rPr lang="en-US" sz="2800" b="1" dirty="0">
                <a:solidFill>
                  <a:schemeClr val="bg1"/>
                </a:solidFill>
              </a:rPr>
              <a:t>adsorption</a:t>
            </a:r>
            <a:r>
              <a:rPr lang="en-US" sz="2800" dirty="0">
                <a:solidFill>
                  <a:schemeClr val="bg1"/>
                </a:solidFill>
              </a:rPr>
              <a:t> technique should be employed to remove the autoantibody and determine if there is any underlying alloantibody.</a:t>
            </a:r>
          </a:p>
          <a:p>
            <a:endParaRPr lang="en-US" dirty="0"/>
          </a:p>
        </p:txBody>
      </p:sp>
    </p:spTree>
    <p:extLst>
      <p:ext uri="{BB962C8B-B14F-4D97-AF65-F5344CB8AC3E}">
        <p14:creationId xmlns:p14="http://schemas.microsoft.com/office/powerpoint/2010/main" val="373803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Case Study Continued</a:t>
            </a:r>
            <a:endParaRPr lang="en-US" dirty="0"/>
          </a:p>
        </p:txBody>
      </p:sp>
      <p:sp>
        <p:nvSpPr>
          <p:cNvPr id="3" name="Content Placeholder 2"/>
          <p:cNvSpPr>
            <a:spLocks noGrp="1"/>
          </p:cNvSpPr>
          <p:nvPr>
            <p:ph idx="1"/>
          </p:nvPr>
        </p:nvSpPr>
        <p:spPr/>
        <p:txBody>
          <a:bodyPr/>
          <a:lstStyle/>
          <a:p>
            <a:r>
              <a:rPr lang="en-US" dirty="0">
                <a:solidFill>
                  <a:schemeClr val="bg1"/>
                </a:solidFill>
              </a:rPr>
              <a:t>The results of the </a:t>
            </a:r>
            <a:r>
              <a:rPr lang="en-US" dirty="0" err="1">
                <a:solidFill>
                  <a:schemeClr val="bg1"/>
                </a:solidFill>
              </a:rPr>
              <a:t>autoadsorbed</a:t>
            </a:r>
            <a:r>
              <a:rPr lang="en-US" dirty="0">
                <a:solidFill>
                  <a:schemeClr val="bg1"/>
                </a:solidFill>
              </a:rPr>
              <a:t> serum tested with a set of antibody screen cells are </a:t>
            </a:r>
            <a:r>
              <a:rPr lang="en-US" dirty="0" smtClean="0">
                <a:solidFill>
                  <a:schemeClr val="bg1"/>
                </a:solidFill>
              </a:rPr>
              <a:t>shown. </a:t>
            </a:r>
            <a:r>
              <a:rPr lang="en-US" dirty="0">
                <a:solidFill>
                  <a:schemeClr val="bg1"/>
                </a:solidFill>
              </a:rPr>
              <a:t>What does the pattern of reactivity indicate? </a:t>
            </a:r>
          </a:p>
          <a:p>
            <a:endParaRPr lang="en-US" dirty="0"/>
          </a:p>
        </p:txBody>
      </p:sp>
      <p:pic>
        <p:nvPicPr>
          <p:cNvPr id="4" name="Picture 3" descr="https://www.medialabinc.net/courses/imgs/4860-153340.jpg"/>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4200"/>
            <a:ext cx="3124200" cy="3352800"/>
          </a:xfrm>
          <a:prstGeom prst="rect">
            <a:avLst/>
          </a:prstGeom>
          <a:noFill/>
          <a:ln>
            <a:noFill/>
          </a:ln>
        </p:spPr>
      </p:pic>
      <p:sp>
        <p:nvSpPr>
          <p:cNvPr id="5" name="TextBox 4"/>
          <p:cNvSpPr txBox="1"/>
          <p:nvPr/>
        </p:nvSpPr>
        <p:spPr>
          <a:xfrm>
            <a:off x="4191000" y="3227070"/>
            <a:ext cx="4648200" cy="3108543"/>
          </a:xfrm>
          <a:prstGeom prst="rect">
            <a:avLst/>
          </a:prstGeom>
          <a:noFill/>
        </p:spPr>
        <p:txBody>
          <a:bodyPr wrap="square" rtlCol="0">
            <a:spAutoFit/>
          </a:bodyPr>
          <a:lstStyle/>
          <a:p>
            <a:pPr marL="342900" indent="-342900">
              <a:buFont typeface="+mj-lt"/>
              <a:buAutoNum type="alphaUcPeriod"/>
            </a:pPr>
            <a:r>
              <a:rPr lang="en-US" sz="2800" dirty="0" smtClean="0">
                <a:solidFill>
                  <a:schemeClr val="bg1"/>
                </a:solidFill>
              </a:rPr>
              <a:t>The autoantibody has only been partially adsorbed out</a:t>
            </a:r>
          </a:p>
          <a:p>
            <a:pPr marL="342900" indent="-342900">
              <a:buFont typeface="+mj-lt"/>
              <a:buAutoNum type="alphaUcPeriod"/>
            </a:pPr>
            <a:endParaRPr lang="en-US" sz="2800" dirty="0" smtClean="0">
              <a:solidFill>
                <a:schemeClr val="bg1"/>
              </a:solidFill>
            </a:endParaRPr>
          </a:p>
          <a:p>
            <a:pPr marL="342900" indent="-342900">
              <a:buFont typeface="+mj-lt"/>
              <a:buAutoNum type="alphaUcPeriod"/>
            </a:pPr>
            <a:r>
              <a:rPr lang="en-US" sz="2800" dirty="0" smtClean="0">
                <a:solidFill>
                  <a:schemeClr val="bg1"/>
                </a:solidFill>
              </a:rPr>
              <a:t>There is any underlying alloantibody</a:t>
            </a:r>
          </a:p>
          <a:p>
            <a:pPr marL="342900" indent="-342900">
              <a:buFont typeface="+mj-lt"/>
              <a:buAutoNum type="alphaUcPeriod"/>
            </a:pPr>
            <a:endParaRPr lang="en-US" sz="2800" dirty="0" smtClean="0">
              <a:solidFill>
                <a:schemeClr val="bg1"/>
              </a:solidFill>
            </a:endParaRPr>
          </a:p>
          <a:p>
            <a:pPr marL="342900" indent="-342900">
              <a:buFont typeface="+mj-lt"/>
              <a:buAutoNum type="alphaUcPeriod"/>
            </a:pPr>
            <a:r>
              <a:rPr lang="en-US" sz="2800" dirty="0" smtClean="0">
                <a:solidFill>
                  <a:schemeClr val="bg1"/>
                </a:solidFill>
              </a:rPr>
              <a:t>The test results are invalid</a:t>
            </a:r>
            <a:endParaRPr lang="en-US" sz="2800" dirty="0">
              <a:solidFill>
                <a:schemeClr val="bg1"/>
              </a:solidFill>
            </a:endParaRPr>
          </a:p>
        </p:txBody>
      </p:sp>
      <p:sp>
        <p:nvSpPr>
          <p:cNvPr id="8" name="Oval 7"/>
          <p:cNvSpPr/>
          <p:nvPr/>
        </p:nvSpPr>
        <p:spPr>
          <a:xfrm>
            <a:off x="3733800" y="4419600"/>
            <a:ext cx="4724400" cy="10668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171700" y="5257800"/>
            <a:ext cx="647700" cy="609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16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Case Study </a:t>
            </a:r>
            <a:br>
              <a:rPr lang="en-US" dirty="0">
                <a:solidFill>
                  <a:schemeClr val="bg1"/>
                </a:solidFill>
              </a:rPr>
            </a:br>
            <a:r>
              <a:rPr lang="en-US" dirty="0" smtClean="0">
                <a:solidFill>
                  <a:schemeClr val="bg1"/>
                </a:solidFill>
              </a:rPr>
              <a:t>Conclusion</a:t>
            </a:r>
            <a:endParaRPr lang="en-US" dirty="0"/>
          </a:p>
        </p:txBody>
      </p:sp>
      <p:sp>
        <p:nvSpPr>
          <p:cNvPr id="3" name="Content Placeholder 2"/>
          <p:cNvSpPr>
            <a:spLocks noGrp="1"/>
          </p:cNvSpPr>
          <p:nvPr>
            <p:ph idx="1"/>
          </p:nvPr>
        </p:nvSpPr>
        <p:spPr>
          <a:xfrm>
            <a:off x="457200" y="1600201"/>
            <a:ext cx="8229600" cy="2743199"/>
          </a:xfrm>
        </p:spPr>
        <p:txBody>
          <a:bodyPr>
            <a:normAutofit fontScale="92500" lnSpcReduction="20000"/>
          </a:bodyPr>
          <a:lstStyle/>
          <a:p>
            <a:r>
              <a:rPr lang="en-US" dirty="0">
                <a:solidFill>
                  <a:schemeClr val="bg1"/>
                </a:solidFill>
              </a:rPr>
              <a:t>An antibody identification is performed using the adsorbed </a:t>
            </a:r>
            <a:r>
              <a:rPr lang="en-US" dirty="0" smtClean="0">
                <a:solidFill>
                  <a:schemeClr val="bg1"/>
                </a:solidFill>
              </a:rPr>
              <a:t>serum.</a:t>
            </a:r>
          </a:p>
          <a:p>
            <a:r>
              <a:rPr lang="en-US" dirty="0" smtClean="0">
                <a:solidFill>
                  <a:schemeClr val="bg1"/>
                </a:solidFill>
              </a:rPr>
              <a:t>We see </a:t>
            </a:r>
            <a:r>
              <a:rPr lang="en-US" dirty="0">
                <a:solidFill>
                  <a:schemeClr val="bg1"/>
                </a:solidFill>
              </a:rPr>
              <a:t>that there is a specificity of </a:t>
            </a:r>
            <a:r>
              <a:rPr lang="en-US" b="1" dirty="0">
                <a:solidFill>
                  <a:schemeClr val="bg1"/>
                </a:solidFill>
              </a:rPr>
              <a:t>anti-K</a:t>
            </a:r>
            <a:r>
              <a:rPr lang="en-US" dirty="0">
                <a:solidFill>
                  <a:schemeClr val="bg1"/>
                </a:solidFill>
              </a:rPr>
              <a:t> in the </a:t>
            </a:r>
            <a:r>
              <a:rPr lang="en-US" dirty="0" err="1">
                <a:solidFill>
                  <a:schemeClr val="bg1"/>
                </a:solidFill>
              </a:rPr>
              <a:t>autoadsorbed</a:t>
            </a:r>
            <a:r>
              <a:rPr lang="en-US" dirty="0">
                <a:solidFill>
                  <a:schemeClr val="bg1"/>
                </a:solidFill>
              </a:rPr>
              <a:t> serum. </a:t>
            </a:r>
          </a:p>
          <a:p>
            <a:r>
              <a:rPr lang="en-US" dirty="0">
                <a:solidFill>
                  <a:schemeClr val="bg1"/>
                </a:solidFill>
              </a:rPr>
              <a:t>This is a case of a warm autoantibody with an underlying alloantibody (anti-K). </a:t>
            </a:r>
          </a:p>
          <a:p>
            <a:endParaRPr lang="en-US" dirty="0"/>
          </a:p>
        </p:txBody>
      </p:sp>
      <p:pic>
        <p:nvPicPr>
          <p:cNvPr id="4" name="Picture 3" descr="https://www.medialabinc.net/courses/imgs/4860-153339.jpg"/>
          <p:cNvPicPr/>
          <p:nvPr/>
        </p:nvPicPr>
        <p:blipFill>
          <a:blip r:embed="rId2">
            <a:extLst>
              <a:ext uri="{28A0092B-C50C-407E-A947-70E740481C1C}">
                <a14:useLocalDpi xmlns:a14="http://schemas.microsoft.com/office/drawing/2010/main" val="0"/>
              </a:ext>
            </a:extLst>
          </a:blip>
          <a:srcRect/>
          <a:stretch>
            <a:fillRect/>
          </a:stretch>
        </p:blipFill>
        <p:spPr bwMode="auto">
          <a:xfrm>
            <a:off x="502920" y="4008120"/>
            <a:ext cx="7924800" cy="2667000"/>
          </a:xfrm>
          <a:prstGeom prst="rect">
            <a:avLst/>
          </a:prstGeom>
          <a:noFill/>
          <a:ln>
            <a:noFill/>
          </a:ln>
        </p:spPr>
      </p:pic>
      <p:sp>
        <p:nvSpPr>
          <p:cNvPr id="5" name="Oval 4"/>
          <p:cNvSpPr/>
          <p:nvPr/>
        </p:nvSpPr>
        <p:spPr>
          <a:xfrm>
            <a:off x="7620000" y="4800600"/>
            <a:ext cx="304800" cy="3048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00" y="5562600"/>
            <a:ext cx="304800" cy="3048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48200" y="4800600"/>
            <a:ext cx="304800" cy="3048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55820" y="5589270"/>
            <a:ext cx="304800" cy="33528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42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Case Study Two</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62 </a:t>
            </a:r>
            <a:r>
              <a:rPr lang="en-US" dirty="0" err="1" smtClean="0">
                <a:solidFill>
                  <a:schemeClr val="bg1"/>
                </a:solidFill>
              </a:rPr>
              <a:t>yr</a:t>
            </a:r>
            <a:r>
              <a:rPr lang="en-US" dirty="0" smtClean="0">
                <a:solidFill>
                  <a:schemeClr val="bg1"/>
                </a:solidFill>
              </a:rPr>
              <a:t> old male with history of SLE (diagnosed ~25 </a:t>
            </a:r>
            <a:r>
              <a:rPr lang="en-US" dirty="0" err="1" smtClean="0">
                <a:solidFill>
                  <a:schemeClr val="bg1"/>
                </a:solidFill>
              </a:rPr>
              <a:t>yrs</a:t>
            </a:r>
            <a:r>
              <a:rPr lang="en-US" dirty="0" smtClean="0">
                <a:solidFill>
                  <a:schemeClr val="bg1"/>
                </a:solidFill>
              </a:rPr>
              <a:t> ago, and controlled with azathioprine)</a:t>
            </a:r>
          </a:p>
          <a:p>
            <a:r>
              <a:rPr lang="en-US" dirty="0" smtClean="0">
                <a:solidFill>
                  <a:schemeClr val="bg1"/>
                </a:solidFill>
              </a:rPr>
              <a:t>Presented for Bone Marrow biopsy</a:t>
            </a:r>
          </a:p>
          <a:p>
            <a:r>
              <a:rPr lang="en-US" dirty="0" smtClean="0">
                <a:solidFill>
                  <a:schemeClr val="bg1"/>
                </a:solidFill>
              </a:rPr>
              <a:t>Physician noted patient complained of dizziness, and shortness of breath when standing up. Also, decreased appetite</a:t>
            </a:r>
          </a:p>
          <a:p>
            <a:r>
              <a:rPr lang="en-US" dirty="0" smtClean="0">
                <a:solidFill>
                  <a:schemeClr val="bg1"/>
                </a:solidFill>
              </a:rPr>
              <a:t>Labs reveled Increased WBC, Increased </a:t>
            </a:r>
            <a:r>
              <a:rPr lang="en-US" dirty="0" err="1" smtClean="0">
                <a:solidFill>
                  <a:schemeClr val="bg1"/>
                </a:solidFill>
              </a:rPr>
              <a:t>Plt</a:t>
            </a:r>
            <a:r>
              <a:rPr lang="en-US" dirty="0" smtClean="0">
                <a:solidFill>
                  <a:schemeClr val="bg1"/>
                </a:solidFill>
              </a:rPr>
              <a:t> count, Decreased </a:t>
            </a:r>
            <a:r>
              <a:rPr lang="en-US" dirty="0" err="1" smtClean="0">
                <a:solidFill>
                  <a:schemeClr val="bg1"/>
                </a:solidFill>
              </a:rPr>
              <a:t>Hgb</a:t>
            </a:r>
            <a:r>
              <a:rPr lang="en-US" dirty="0" smtClean="0">
                <a:solidFill>
                  <a:schemeClr val="bg1"/>
                </a:solidFill>
              </a:rPr>
              <a:t> and Increased </a:t>
            </a:r>
            <a:r>
              <a:rPr lang="en-US" dirty="0" err="1" smtClean="0">
                <a:solidFill>
                  <a:schemeClr val="bg1"/>
                </a:solidFill>
              </a:rPr>
              <a:t>Bili</a:t>
            </a:r>
            <a:r>
              <a:rPr lang="en-US" dirty="0" smtClean="0">
                <a:solidFill>
                  <a:schemeClr val="bg1"/>
                </a:solidFill>
              </a:rPr>
              <a:t> </a:t>
            </a:r>
          </a:p>
          <a:p>
            <a:r>
              <a:rPr lang="en-US" dirty="0" smtClean="0">
                <a:solidFill>
                  <a:schemeClr val="bg1"/>
                </a:solidFill>
              </a:rPr>
              <a:t>Physician presumes hemolytic anemia due to rapid drop in </a:t>
            </a:r>
            <a:r>
              <a:rPr lang="en-US" dirty="0" err="1" smtClean="0">
                <a:solidFill>
                  <a:schemeClr val="bg1"/>
                </a:solidFill>
              </a:rPr>
              <a:t>Hgb</a:t>
            </a:r>
            <a:r>
              <a:rPr lang="en-US" dirty="0" smtClean="0">
                <a:solidFill>
                  <a:schemeClr val="bg1"/>
                </a:solidFill>
              </a:rPr>
              <a:t> 8.9 to 7.6 in 2 days</a:t>
            </a:r>
          </a:p>
        </p:txBody>
      </p:sp>
    </p:spTree>
    <p:extLst>
      <p:ext uri="{BB962C8B-B14F-4D97-AF65-F5344CB8AC3E}">
        <p14:creationId xmlns:p14="http://schemas.microsoft.com/office/powerpoint/2010/main" val="7655618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Case Study </a:t>
            </a:r>
            <a:r>
              <a:rPr lang="en-US" dirty="0" smtClean="0">
                <a:solidFill>
                  <a:schemeClr val="bg1"/>
                </a:solidFill>
              </a:rPr>
              <a:t>Two Continued</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a:solidFill>
                  <a:schemeClr val="bg1"/>
                </a:solidFill>
              </a:rPr>
              <a:t>Blood Bank </a:t>
            </a:r>
            <a:r>
              <a:rPr lang="en-US" dirty="0" smtClean="0">
                <a:solidFill>
                  <a:schemeClr val="bg1"/>
                </a:solidFill>
              </a:rPr>
              <a:t>Testing at WRJ</a:t>
            </a:r>
            <a:endParaRPr lang="en-US" dirty="0">
              <a:solidFill>
                <a:schemeClr val="bg1"/>
              </a:solidFill>
            </a:endParaRPr>
          </a:p>
          <a:p>
            <a:pPr lvl="1"/>
            <a:r>
              <a:rPr lang="en-US" dirty="0" err="1">
                <a:solidFill>
                  <a:schemeClr val="bg1"/>
                </a:solidFill>
              </a:rPr>
              <a:t>Provue</a:t>
            </a:r>
            <a:r>
              <a:rPr lang="en-US" dirty="0">
                <a:solidFill>
                  <a:schemeClr val="bg1"/>
                </a:solidFill>
              </a:rPr>
              <a:t> </a:t>
            </a:r>
          </a:p>
          <a:p>
            <a:pPr lvl="2"/>
            <a:r>
              <a:rPr lang="en-US" dirty="0">
                <a:solidFill>
                  <a:schemeClr val="bg1"/>
                </a:solidFill>
              </a:rPr>
              <a:t>ABO/Rh typed with no issue – O positive</a:t>
            </a:r>
          </a:p>
          <a:p>
            <a:pPr lvl="2"/>
            <a:r>
              <a:rPr lang="en-US" dirty="0">
                <a:solidFill>
                  <a:schemeClr val="bg1"/>
                </a:solidFill>
              </a:rPr>
              <a:t>ABS had 2+ positive reactions in all 3 wells</a:t>
            </a:r>
          </a:p>
          <a:p>
            <a:pPr lvl="1"/>
            <a:r>
              <a:rPr lang="en-US" dirty="0">
                <a:solidFill>
                  <a:schemeClr val="bg1"/>
                </a:solidFill>
              </a:rPr>
              <a:t>Tube ABS </a:t>
            </a:r>
          </a:p>
          <a:p>
            <a:pPr lvl="2"/>
            <a:r>
              <a:rPr lang="en-US" dirty="0">
                <a:solidFill>
                  <a:schemeClr val="bg1"/>
                </a:solidFill>
              </a:rPr>
              <a:t>Not </a:t>
            </a:r>
            <a:r>
              <a:rPr lang="en-US" dirty="0" smtClean="0">
                <a:solidFill>
                  <a:schemeClr val="bg1"/>
                </a:solidFill>
              </a:rPr>
              <a:t>performed </a:t>
            </a:r>
            <a:endParaRPr lang="en-US" dirty="0">
              <a:solidFill>
                <a:schemeClr val="bg1"/>
              </a:solidFill>
            </a:endParaRPr>
          </a:p>
          <a:p>
            <a:pPr lvl="1"/>
            <a:r>
              <a:rPr lang="en-US" dirty="0" smtClean="0">
                <a:solidFill>
                  <a:schemeClr val="bg1"/>
                </a:solidFill>
              </a:rPr>
              <a:t>60 Minute Saline ABS</a:t>
            </a:r>
          </a:p>
          <a:p>
            <a:pPr lvl="2"/>
            <a:r>
              <a:rPr lang="en-US" dirty="0" smtClean="0">
                <a:solidFill>
                  <a:schemeClr val="bg1"/>
                </a:solidFill>
              </a:rPr>
              <a:t>Positive </a:t>
            </a:r>
            <a:r>
              <a:rPr lang="en-US" dirty="0">
                <a:solidFill>
                  <a:schemeClr val="bg1"/>
                </a:solidFill>
              </a:rPr>
              <a:t>results in all 3 tubes</a:t>
            </a:r>
          </a:p>
          <a:p>
            <a:pPr lvl="1"/>
            <a:r>
              <a:rPr lang="en-US" dirty="0">
                <a:solidFill>
                  <a:schemeClr val="bg1"/>
                </a:solidFill>
              </a:rPr>
              <a:t>DAT</a:t>
            </a:r>
          </a:p>
          <a:p>
            <a:pPr lvl="2"/>
            <a:r>
              <a:rPr lang="en-US" dirty="0">
                <a:solidFill>
                  <a:schemeClr val="bg1"/>
                </a:solidFill>
              </a:rPr>
              <a:t>Poly +</a:t>
            </a:r>
          </a:p>
          <a:p>
            <a:pPr lvl="2"/>
            <a:r>
              <a:rPr lang="en-US" dirty="0">
                <a:solidFill>
                  <a:schemeClr val="bg1"/>
                </a:solidFill>
              </a:rPr>
              <a:t>IgG +</a:t>
            </a:r>
          </a:p>
          <a:p>
            <a:pPr lvl="2"/>
            <a:r>
              <a:rPr lang="en-US" dirty="0">
                <a:solidFill>
                  <a:schemeClr val="bg1"/>
                </a:solidFill>
              </a:rPr>
              <a:t>Complement + </a:t>
            </a:r>
          </a:p>
        </p:txBody>
      </p:sp>
    </p:spTree>
    <p:extLst>
      <p:ext uri="{BB962C8B-B14F-4D97-AF65-F5344CB8AC3E}">
        <p14:creationId xmlns:p14="http://schemas.microsoft.com/office/powerpoint/2010/main" val="3936885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Case Study Two Continued</a:t>
            </a:r>
            <a:endParaRPr lang="en-US" dirty="0"/>
          </a:p>
        </p:txBody>
      </p:sp>
      <p:sp>
        <p:nvSpPr>
          <p:cNvPr id="3" name="Content Placeholder 2"/>
          <p:cNvSpPr>
            <a:spLocks noGrp="1"/>
          </p:cNvSpPr>
          <p:nvPr>
            <p:ph idx="1"/>
          </p:nvPr>
        </p:nvSpPr>
        <p:spPr/>
        <p:txBody>
          <a:bodyPr/>
          <a:lstStyle/>
          <a:p>
            <a:r>
              <a:rPr lang="en-US" dirty="0" smtClean="0">
                <a:solidFill>
                  <a:schemeClr val="bg1"/>
                </a:solidFill>
              </a:rPr>
              <a:t>What do we do next?</a:t>
            </a:r>
          </a:p>
          <a:p>
            <a:pPr marL="971550" lvl="1" indent="-514350">
              <a:buFont typeface="+mj-lt"/>
              <a:buAutoNum type="alphaUcPeriod"/>
            </a:pPr>
            <a:r>
              <a:rPr lang="en-US" dirty="0" smtClean="0">
                <a:solidFill>
                  <a:schemeClr val="bg1"/>
                </a:solidFill>
              </a:rPr>
              <a:t>Because patient is suspected to have hemolytic anemia and has no history of a positive antibody it is ok to crossmatch units until a compatible unit is found</a:t>
            </a:r>
          </a:p>
          <a:p>
            <a:pPr marL="971550" lvl="1" indent="-514350">
              <a:buFont typeface="+mj-lt"/>
              <a:buAutoNum type="alphaUcPeriod"/>
            </a:pPr>
            <a:r>
              <a:rPr lang="en-US" dirty="0" smtClean="0">
                <a:solidFill>
                  <a:schemeClr val="bg1"/>
                </a:solidFill>
              </a:rPr>
              <a:t>Patient samples should be sent to DHMC for additional workup</a:t>
            </a:r>
          </a:p>
          <a:p>
            <a:pPr marL="971550" lvl="1" indent="-514350">
              <a:buFont typeface="+mj-lt"/>
              <a:buAutoNum type="alphaUcPeriod"/>
            </a:pPr>
            <a:r>
              <a:rPr lang="en-US" dirty="0" smtClean="0">
                <a:solidFill>
                  <a:schemeClr val="bg1"/>
                </a:solidFill>
              </a:rPr>
              <a:t>The results are wrong. Rerun the antibody screen and DAT</a:t>
            </a:r>
          </a:p>
        </p:txBody>
      </p:sp>
      <p:sp>
        <p:nvSpPr>
          <p:cNvPr id="4" name="Oval 3"/>
          <p:cNvSpPr/>
          <p:nvPr/>
        </p:nvSpPr>
        <p:spPr>
          <a:xfrm>
            <a:off x="381000" y="3886200"/>
            <a:ext cx="8305800" cy="10668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10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Case Study Two Continued</a:t>
            </a:r>
            <a:endParaRPr lang="en-US" dirty="0"/>
          </a:p>
        </p:txBody>
      </p:sp>
      <p:sp>
        <p:nvSpPr>
          <p:cNvPr id="3" name="Content Placeholder 2"/>
          <p:cNvSpPr>
            <a:spLocks noGrp="1"/>
          </p:cNvSpPr>
          <p:nvPr>
            <p:ph idx="1"/>
          </p:nvPr>
        </p:nvSpPr>
        <p:spPr>
          <a:xfrm>
            <a:off x="457200" y="1371600"/>
            <a:ext cx="8229600" cy="5334000"/>
          </a:xfrm>
        </p:spPr>
        <p:txBody>
          <a:bodyPr>
            <a:normAutofit lnSpcReduction="10000"/>
          </a:bodyPr>
          <a:lstStyle/>
          <a:p>
            <a:r>
              <a:rPr lang="en-US" dirty="0" smtClean="0">
                <a:solidFill>
                  <a:schemeClr val="bg1"/>
                </a:solidFill>
              </a:rPr>
              <a:t>Report Received from DHMC</a:t>
            </a:r>
          </a:p>
          <a:p>
            <a:pPr lvl="1"/>
            <a:r>
              <a:rPr lang="en-US" dirty="0" smtClean="0">
                <a:solidFill>
                  <a:schemeClr val="bg1"/>
                </a:solidFill>
              </a:rPr>
              <a:t>Testing Results:</a:t>
            </a:r>
          </a:p>
          <a:p>
            <a:pPr lvl="2"/>
            <a:r>
              <a:rPr lang="en-US" dirty="0" smtClean="0">
                <a:solidFill>
                  <a:schemeClr val="bg1"/>
                </a:solidFill>
              </a:rPr>
              <a:t>ABO/Rh: O Positive</a:t>
            </a:r>
          </a:p>
          <a:p>
            <a:pPr lvl="2"/>
            <a:r>
              <a:rPr lang="en-US" dirty="0" smtClean="0">
                <a:solidFill>
                  <a:schemeClr val="bg1"/>
                </a:solidFill>
              </a:rPr>
              <a:t>DAT - Poly: Positive, IgG: Positive, C3: Positive</a:t>
            </a:r>
          </a:p>
          <a:p>
            <a:pPr lvl="2"/>
            <a:r>
              <a:rPr lang="en-US" dirty="0" smtClean="0">
                <a:solidFill>
                  <a:schemeClr val="bg1"/>
                </a:solidFill>
              </a:rPr>
              <a:t>Elution: </a:t>
            </a:r>
            <a:r>
              <a:rPr lang="en-US" dirty="0" err="1" smtClean="0">
                <a:solidFill>
                  <a:schemeClr val="bg1"/>
                </a:solidFill>
              </a:rPr>
              <a:t>Panagglutinin</a:t>
            </a:r>
            <a:r>
              <a:rPr lang="en-US" dirty="0" smtClean="0">
                <a:solidFill>
                  <a:schemeClr val="bg1"/>
                </a:solidFill>
              </a:rPr>
              <a:t> </a:t>
            </a:r>
          </a:p>
          <a:p>
            <a:pPr lvl="2"/>
            <a:r>
              <a:rPr lang="en-US" dirty="0" smtClean="0">
                <a:solidFill>
                  <a:schemeClr val="bg1"/>
                </a:solidFill>
              </a:rPr>
              <a:t>Serum Antibody Identification: </a:t>
            </a:r>
            <a:r>
              <a:rPr lang="en-US" dirty="0" smtClean="0">
                <a:solidFill>
                  <a:srgbClr val="FFFF00"/>
                </a:solidFill>
              </a:rPr>
              <a:t>Auto </a:t>
            </a:r>
            <a:r>
              <a:rPr lang="en-US" dirty="0" err="1" smtClean="0">
                <a:solidFill>
                  <a:srgbClr val="FFFF00"/>
                </a:solidFill>
              </a:rPr>
              <a:t>Panagglutinin</a:t>
            </a:r>
            <a:r>
              <a:rPr lang="en-US" dirty="0" smtClean="0">
                <a:solidFill>
                  <a:srgbClr val="FFFF00"/>
                </a:solidFill>
              </a:rPr>
              <a:t> </a:t>
            </a:r>
            <a:r>
              <a:rPr lang="en-US" dirty="0" smtClean="0">
                <a:solidFill>
                  <a:schemeClr val="bg1"/>
                </a:solidFill>
              </a:rPr>
              <a:t>identified in plasma and </a:t>
            </a:r>
            <a:r>
              <a:rPr lang="en-US" dirty="0" err="1" smtClean="0">
                <a:solidFill>
                  <a:schemeClr val="bg1"/>
                </a:solidFill>
              </a:rPr>
              <a:t>eluate</a:t>
            </a:r>
            <a:r>
              <a:rPr lang="en-US" dirty="0" smtClean="0">
                <a:solidFill>
                  <a:schemeClr val="bg1"/>
                </a:solidFill>
              </a:rPr>
              <a:t>. </a:t>
            </a:r>
            <a:r>
              <a:rPr lang="en-US" dirty="0" smtClean="0">
                <a:solidFill>
                  <a:srgbClr val="FFFF00"/>
                </a:solidFill>
              </a:rPr>
              <a:t>Antibody screens </a:t>
            </a:r>
            <a:r>
              <a:rPr lang="en-US" dirty="0" smtClean="0">
                <a:solidFill>
                  <a:schemeClr val="bg1"/>
                </a:solidFill>
              </a:rPr>
              <a:t>on plasma </a:t>
            </a:r>
            <a:r>
              <a:rPr lang="en-US" dirty="0" smtClean="0">
                <a:solidFill>
                  <a:srgbClr val="FFFF00"/>
                </a:solidFill>
              </a:rPr>
              <a:t>adsorbed x3 </a:t>
            </a:r>
            <a:r>
              <a:rPr lang="en-US" dirty="0" smtClean="0">
                <a:solidFill>
                  <a:schemeClr val="bg1"/>
                </a:solidFill>
              </a:rPr>
              <a:t>with selected donor cells treated with Papain were </a:t>
            </a:r>
            <a:r>
              <a:rPr lang="en-US" dirty="0" smtClean="0">
                <a:solidFill>
                  <a:srgbClr val="FFFF00"/>
                </a:solidFill>
              </a:rPr>
              <a:t>negative</a:t>
            </a:r>
            <a:r>
              <a:rPr lang="en-US" dirty="0" smtClean="0">
                <a:solidFill>
                  <a:schemeClr val="bg1"/>
                </a:solidFill>
              </a:rPr>
              <a:t>. </a:t>
            </a:r>
            <a:r>
              <a:rPr lang="en-US" b="1" u="sng" dirty="0" smtClean="0">
                <a:solidFill>
                  <a:srgbClr val="FFFF00"/>
                </a:solidFill>
              </a:rPr>
              <a:t>No underlying </a:t>
            </a:r>
            <a:r>
              <a:rPr lang="en-US" b="1" u="sng" dirty="0" err="1" smtClean="0">
                <a:solidFill>
                  <a:srgbClr val="FFFF00"/>
                </a:solidFill>
              </a:rPr>
              <a:t>allo</a:t>
            </a:r>
            <a:r>
              <a:rPr lang="en-US" b="1" u="sng" dirty="0" smtClean="0">
                <a:solidFill>
                  <a:srgbClr val="FFFF00"/>
                </a:solidFill>
              </a:rPr>
              <a:t> antibodies.</a:t>
            </a:r>
          </a:p>
          <a:p>
            <a:r>
              <a:rPr lang="en-US" dirty="0" smtClean="0">
                <a:solidFill>
                  <a:srgbClr val="FFFF00"/>
                </a:solidFill>
              </a:rPr>
              <a:t>Three</a:t>
            </a:r>
            <a:r>
              <a:rPr lang="en-US" dirty="0" smtClean="0">
                <a:solidFill>
                  <a:schemeClr val="bg1"/>
                </a:solidFill>
              </a:rPr>
              <a:t> tubes of the patients plasma were sent back from DHMC. Labeled  </a:t>
            </a:r>
            <a:r>
              <a:rPr lang="en-US" dirty="0">
                <a:solidFill>
                  <a:srgbClr val="FFFF00"/>
                </a:solidFill>
              </a:rPr>
              <a:t>R</a:t>
            </a:r>
            <a:r>
              <a:rPr lang="en-US" baseline="-25000" dirty="0">
                <a:solidFill>
                  <a:srgbClr val="FFFF00"/>
                </a:solidFill>
              </a:rPr>
              <a:t>1</a:t>
            </a:r>
            <a:r>
              <a:rPr lang="en-US" dirty="0">
                <a:solidFill>
                  <a:srgbClr val="FFFF00"/>
                </a:solidFill>
              </a:rPr>
              <a:t>R</a:t>
            </a:r>
            <a:r>
              <a:rPr lang="en-US" baseline="-25000" dirty="0">
                <a:solidFill>
                  <a:srgbClr val="FFFF00"/>
                </a:solidFill>
              </a:rPr>
              <a:t>1 </a:t>
            </a:r>
            <a:r>
              <a:rPr lang="en-US" dirty="0" smtClean="0">
                <a:solidFill>
                  <a:srgbClr val="FFFF00"/>
                </a:solidFill>
              </a:rPr>
              <a:t>, R</a:t>
            </a:r>
            <a:r>
              <a:rPr lang="en-US" baseline="-25000" dirty="0" smtClean="0">
                <a:solidFill>
                  <a:srgbClr val="FFFF00"/>
                </a:solidFill>
              </a:rPr>
              <a:t>2</a:t>
            </a:r>
            <a:r>
              <a:rPr lang="en-US" dirty="0" smtClean="0">
                <a:solidFill>
                  <a:srgbClr val="FFFF00"/>
                </a:solidFill>
              </a:rPr>
              <a:t>R</a:t>
            </a:r>
            <a:r>
              <a:rPr lang="en-US" baseline="-25000" dirty="0" smtClean="0">
                <a:solidFill>
                  <a:srgbClr val="FFFF00"/>
                </a:solidFill>
              </a:rPr>
              <a:t>2</a:t>
            </a:r>
            <a:r>
              <a:rPr lang="en-US" dirty="0" smtClean="0">
                <a:solidFill>
                  <a:srgbClr val="FFFF00"/>
                </a:solidFill>
              </a:rPr>
              <a:t>, and </a:t>
            </a:r>
            <a:r>
              <a:rPr lang="en-US" dirty="0" err="1" smtClean="0">
                <a:solidFill>
                  <a:srgbClr val="FFFF00"/>
                </a:solidFill>
              </a:rPr>
              <a:t>rr</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97278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Case Study Two Continued</a:t>
            </a:r>
            <a:endParaRPr lang="en-US" dirty="0"/>
          </a:p>
        </p:txBody>
      </p:sp>
      <p:sp>
        <p:nvSpPr>
          <p:cNvPr id="3" name="Content Placeholder 2"/>
          <p:cNvSpPr>
            <a:spLocks noGrp="1"/>
          </p:cNvSpPr>
          <p:nvPr>
            <p:ph idx="1"/>
          </p:nvPr>
        </p:nvSpPr>
        <p:spPr>
          <a:xfrm>
            <a:off x="457200" y="1524000"/>
            <a:ext cx="8229600" cy="4800600"/>
          </a:xfrm>
        </p:spPr>
        <p:txBody>
          <a:bodyPr>
            <a:normAutofit/>
          </a:bodyPr>
          <a:lstStyle/>
          <a:p>
            <a:r>
              <a:rPr lang="en-US" dirty="0" smtClean="0">
                <a:solidFill>
                  <a:schemeClr val="bg1"/>
                </a:solidFill>
              </a:rPr>
              <a:t>Now what do we do?</a:t>
            </a:r>
          </a:p>
          <a:p>
            <a:pPr marL="971550" lvl="1" indent="-514350">
              <a:buFont typeface="+mj-lt"/>
              <a:buAutoNum type="alphaUcPeriod"/>
            </a:pPr>
            <a:r>
              <a:rPr lang="en-US" sz="2400" dirty="0" smtClean="0">
                <a:solidFill>
                  <a:schemeClr val="bg1"/>
                </a:solidFill>
              </a:rPr>
              <a:t>Electronically Crossmatch units</a:t>
            </a:r>
          </a:p>
          <a:p>
            <a:pPr marL="971550" lvl="1" indent="-514350">
              <a:buFont typeface="+mj-lt"/>
              <a:buAutoNum type="alphaUcPeriod"/>
            </a:pPr>
            <a:r>
              <a:rPr lang="en-US" sz="2400" dirty="0" smtClean="0">
                <a:solidFill>
                  <a:schemeClr val="bg1"/>
                </a:solidFill>
              </a:rPr>
              <a:t>Crossmatch Units on the </a:t>
            </a:r>
            <a:r>
              <a:rPr lang="en-US" sz="2400" dirty="0" err="1" smtClean="0">
                <a:solidFill>
                  <a:schemeClr val="bg1"/>
                </a:solidFill>
              </a:rPr>
              <a:t>Provue</a:t>
            </a:r>
            <a:r>
              <a:rPr lang="en-US" sz="2400" dirty="0" smtClean="0">
                <a:solidFill>
                  <a:schemeClr val="bg1"/>
                </a:solidFill>
              </a:rPr>
              <a:t> with one of the returned plasmas</a:t>
            </a:r>
          </a:p>
          <a:p>
            <a:pPr marL="971550" lvl="1" indent="-514350">
              <a:buFont typeface="+mj-lt"/>
              <a:buAutoNum type="alphaUcPeriod"/>
            </a:pPr>
            <a:r>
              <a:rPr lang="en-US" sz="2400" dirty="0" smtClean="0">
                <a:solidFill>
                  <a:schemeClr val="bg1"/>
                </a:solidFill>
              </a:rPr>
              <a:t>Crossmatch Units on the </a:t>
            </a:r>
            <a:r>
              <a:rPr lang="en-US" sz="2400" dirty="0" err="1" smtClean="0">
                <a:solidFill>
                  <a:schemeClr val="bg1"/>
                </a:solidFill>
              </a:rPr>
              <a:t>Provue</a:t>
            </a:r>
            <a:r>
              <a:rPr lang="en-US" sz="2400" dirty="0" smtClean="0">
                <a:solidFill>
                  <a:schemeClr val="bg1"/>
                </a:solidFill>
              </a:rPr>
              <a:t> with each of the returned plasmas</a:t>
            </a:r>
          </a:p>
          <a:p>
            <a:pPr marL="971550" lvl="1" indent="-514350">
              <a:buFont typeface="+mj-lt"/>
              <a:buAutoNum type="alphaUcPeriod"/>
            </a:pPr>
            <a:r>
              <a:rPr lang="en-US" sz="2400" dirty="0">
                <a:solidFill>
                  <a:schemeClr val="bg1"/>
                </a:solidFill>
              </a:rPr>
              <a:t>Crossmatch Units on the </a:t>
            </a:r>
            <a:r>
              <a:rPr lang="en-US" sz="2400" dirty="0" smtClean="0">
                <a:solidFill>
                  <a:schemeClr val="bg1"/>
                </a:solidFill>
              </a:rPr>
              <a:t>Bench </a:t>
            </a:r>
            <a:r>
              <a:rPr lang="en-US" sz="2400" dirty="0">
                <a:solidFill>
                  <a:schemeClr val="bg1"/>
                </a:solidFill>
              </a:rPr>
              <a:t>with each of the returned </a:t>
            </a:r>
            <a:r>
              <a:rPr lang="en-US" sz="2400" dirty="0" smtClean="0">
                <a:solidFill>
                  <a:schemeClr val="bg1"/>
                </a:solidFill>
              </a:rPr>
              <a:t>plasmas</a:t>
            </a:r>
          </a:p>
          <a:p>
            <a:pPr marL="971550" lvl="1" indent="-514350">
              <a:buFont typeface="+mj-lt"/>
              <a:buAutoNum type="alphaUcPeriod"/>
            </a:pPr>
            <a:r>
              <a:rPr lang="en-US" sz="2400" dirty="0" smtClean="0">
                <a:solidFill>
                  <a:schemeClr val="bg1"/>
                </a:solidFill>
              </a:rPr>
              <a:t>Crossmatch Units on the Bench with each of the returned plasmas, using the Sixty Minute Saline Procedure</a:t>
            </a:r>
            <a:endParaRPr lang="en-US" sz="2400" dirty="0">
              <a:solidFill>
                <a:schemeClr val="bg1"/>
              </a:solidFill>
            </a:endParaRPr>
          </a:p>
        </p:txBody>
      </p:sp>
      <p:sp>
        <p:nvSpPr>
          <p:cNvPr id="4" name="Oval 3"/>
          <p:cNvSpPr/>
          <p:nvPr/>
        </p:nvSpPr>
        <p:spPr>
          <a:xfrm>
            <a:off x="228600" y="4724400"/>
            <a:ext cx="8458200" cy="16002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29250" y="1752600"/>
            <a:ext cx="3527562" cy="923330"/>
          </a:xfrm>
          <a:prstGeom prst="rect">
            <a:avLst/>
          </a:prstGeom>
          <a:noFill/>
        </p:spPr>
        <p:txBody>
          <a:bodyPr wrap="square" rtlCol="0">
            <a:spAutoFit/>
          </a:bodyPr>
          <a:lstStyle/>
          <a:p>
            <a:r>
              <a:rPr lang="en-US" dirty="0" smtClean="0">
                <a:solidFill>
                  <a:srgbClr val="FFFF00"/>
                </a:solidFill>
              </a:rPr>
              <a:t>Although this is what DHMC</a:t>
            </a:r>
          </a:p>
          <a:p>
            <a:r>
              <a:rPr lang="en-US" dirty="0">
                <a:solidFill>
                  <a:srgbClr val="FFFF00"/>
                </a:solidFill>
              </a:rPr>
              <a:t>s</a:t>
            </a:r>
            <a:r>
              <a:rPr lang="en-US" dirty="0" smtClean="0">
                <a:solidFill>
                  <a:srgbClr val="FFFF00"/>
                </a:solidFill>
              </a:rPr>
              <a:t>uggests, it has NOT been approved By Dr. </a:t>
            </a:r>
            <a:r>
              <a:rPr lang="en-US" dirty="0" err="1" smtClean="0">
                <a:solidFill>
                  <a:srgbClr val="FFFF00"/>
                </a:solidFill>
              </a:rPr>
              <a:t>Ratcliffe</a:t>
            </a:r>
            <a:r>
              <a:rPr lang="en-US" dirty="0" smtClean="0">
                <a:solidFill>
                  <a:srgbClr val="FFFF00"/>
                </a:solidFill>
              </a:rPr>
              <a:t> at this time.</a:t>
            </a:r>
            <a:endParaRPr lang="en-US" dirty="0">
              <a:solidFill>
                <a:srgbClr val="FFFF00"/>
              </a:solidFill>
            </a:endParaRPr>
          </a:p>
        </p:txBody>
      </p:sp>
      <p:sp>
        <p:nvSpPr>
          <p:cNvPr id="12" name="Rectangle 11"/>
          <p:cNvSpPr/>
          <p:nvPr/>
        </p:nvSpPr>
        <p:spPr>
          <a:xfrm>
            <a:off x="914400" y="1981200"/>
            <a:ext cx="4514850" cy="6096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97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Case Study Two Continued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3718250"/>
              </p:ext>
            </p:extLst>
          </p:nvPr>
        </p:nvGraphicFramePr>
        <p:xfrm>
          <a:off x="457200" y="1600200"/>
          <a:ext cx="8229600" cy="1854200"/>
        </p:xfrm>
        <a:graphic>
          <a:graphicData uri="http://schemas.openxmlformats.org/drawingml/2006/table">
            <a:tbl>
              <a:tblPr firstRow="1" bandRow="1">
                <a:tableStyleId>{073A0DAA-6AF3-43AB-8588-CEC1D06C72B9}</a:tableStyleId>
              </a:tblPr>
              <a:tblGrid>
                <a:gridCol w="2057400"/>
                <a:gridCol w="2057400"/>
                <a:gridCol w="2057400"/>
                <a:gridCol w="2057400"/>
              </a:tblGrid>
              <a:tr h="370840">
                <a:tc>
                  <a:txBody>
                    <a:bodyPr/>
                    <a:lstStyle/>
                    <a:p>
                      <a:r>
                        <a:rPr lang="en-US" dirty="0" smtClean="0"/>
                        <a:t>Donor</a:t>
                      </a:r>
                      <a:r>
                        <a:rPr lang="en-US" baseline="0" dirty="0" smtClean="0"/>
                        <a:t> Unit </a:t>
                      </a:r>
                      <a:endParaRPr lang="en-US" dirty="0"/>
                    </a:p>
                  </a:txBody>
                  <a:tcPr/>
                </a:tc>
                <a:tc>
                  <a:txBody>
                    <a:bodyPr/>
                    <a:lstStyle/>
                    <a:p>
                      <a:r>
                        <a:rPr lang="en-US" dirty="0" smtClean="0">
                          <a:solidFill>
                            <a:schemeClr val="bg1"/>
                          </a:solidFill>
                        </a:rPr>
                        <a:t>R</a:t>
                      </a:r>
                      <a:r>
                        <a:rPr lang="en-US" baseline="-25000" dirty="0" smtClean="0">
                          <a:solidFill>
                            <a:schemeClr val="bg1"/>
                          </a:solidFill>
                        </a:rPr>
                        <a:t>1</a:t>
                      </a:r>
                      <a:r>
                        <a:rPr lang="en-US" dirty="0" smtClean="0">
                          <a:solidFill>
                            <a:schemeClr val="bg1"/>
                          </a:solidFill>
                        </a:rPr>
                        <a:t>R</a:t>
                      </a:r>
                      <a:r>
                        <a:rPr lang="en-US" baseline="-25000" dirty="0" smtClean="0">
                          <a:solidFill>
                            <a:schemeClr val="bg1"/>
                          </a:solidFill>
                        </a:rPr>
                        <a:t>1</a:t>
                      </a:r>
                      <a:endParaRPr lang="en-US" dirty="0">
                        <a:solidFill>
                          <a:schemeClr val="bg1"/>
                        </a:solidFill>
                      </a:endParaRPr>
                    </a:p>
                  </a:txBody>
                  <a:tcPr/>
                </a:tc>
                <a:tc>
                  <a:txBody>
                    <a:bodyPr/>
                    <a:lstStyle/>
                    <a:p>
                      <a:r>
                        <a:rPr lang="en-US" dirty="0" smtClean="0">
                          <a:solidFill>
                            <a:schemeClr val="bg1"/>
                          </a:solidFill>
                        </a:rPr>
                        <a:t>R</a:t>
                      </a:r>
                      <a:r>
                        <a:rPr lang="en-US" baseline="-25000" dirty="0" smtClean="0">
                          <a:solidFill>
                            <a:schemeClr val="bg1"/>
                          </a:solidFill>
                        </a:rPr>
                        <a:t>2</a:t>
                      </a:r>
                      <a:r>
                        <a:rPr lang="en-US" dirty="0" smtClean="0">
                          <a:solidFill>
                            <a:schemeClr val="bg1"/>
                          </a:solidFill>
                        </a:rPr>
                        <a:t>R</a:t>
                      </a:r>
                      <a:r>
                        <a:rPr lang="en-US" baseline="-25000" dirty="0" smtClean="0">
                          <a:solidFill>
                            <a:schemeClr val="bg1"/>
                          </a:solidFill>
                        </a:rPr>
                        <a:t>2</a:t>
                      </a:r>
                      <a:endParaRPr lang="en-US" dirty="0">
                        <a:solidFill>
                          <a:schemeClr val="bg1"/>
                        </a:solidFill>
                      </a:endParaRPr>
                    </a:p>
                  </a:txBody>
                  <a:tcPr/>
                </a:tc>
                <a:tc>
                  <a:txBody>
                    <a:bodyPr/>
                    <a:lstStyle/>
                    <a:p>
                      <a:r>
                        <a:rPr lang="en-US" dirty="0" err="1" smtClean="0">
                          <a:solidFill>
                            <a:schemeClr val="bg1"/>
                          </a:solidFill>
                        </a:rPr>
                        <a:t>rr</a:t>
                      </a:r>
                      <a:endParaRPr lang="en-US" dirty="0">
                        <a:solidFill>
                          <a:schemeClr val="bg1"/>
                        </a:solidFill>
                      </a:endParaRPr>
                    </a:p>
                  </a:txBody>
                  <a:tcPr/>
                </a:tc>
              </a:tr>
              <a:tr h="370840">
                <a:tc>
                  <a:txBody>
                    <a:bodyPr/>
                    <a:lstStyle/>
                    <a:p>
                      <a:r>
                        <a:rPr lang="en-US" dirty="0" smtClean="0"/>
                        <a:t>123</a:t>
                      </a:r>
                      <a:endParaRPr lang="en-US" dirty="0"/>
                    </a:p>
                  </a:txBody>
                  <a:tcPr/>
                </a:tc>
                <a:tc>
                  <a:txBody>
                    <a:bodyPr/>
                    <a:lstStyle/>
                    <a:p>
                      <a:r>
                        <a:rPr lang="en-US" dirty="0" smtClean="0"/>
                        <a:t>Compatible</a:t>
                      </a:r>
                      <a:endParaRPr lang="en-US" dirty="0"/>
                    </a:p>
                  </a:txBody>
                  <a:tcPr/>
                </a:tc>
                <a:tc>
                  <a:txBody>
                    <a:bodyPr/>
                    <a:lstStyle/>
                    <a:p>
                      <a:r>
                        <a:rPr lang="en-US" dirty="0" smtClean="0"/>
                        <a:t>Compatible</a:t>
                      </a:r>
                      <a:endParaRPr lang="en-US" dirty="0"/>
                    </a:p>
                  </a:txBody>
                  <a:tcPr/>
                </a:tc>
                <a:tc>
                  <a:txBody>
                    <a:bodyPr/>
                    <a:lstStyle/>
                    <a:p>
                      <a:r>
                        <a:rPr lang="en-US" baseline="0" dirty="0" smtClean="0"/>
                        <a:t>W+ Incompatible</a:t>
                      </a:r>
                      <a:endParaRPr lang="en-US" dirty="0"/>
                    </a:p>
                  </a:txBody>
                  <a:tcPr/>
                </a:tc>
              </a:tr>
              <a:tr h="370840">
                <a:tc>
                  <a:txBody>
                    <a:bodyPr/>
                    <a:lstStyle/>
                    <a:p>
                      <a:r>
                        <a:rPr lang="en-US" dirty="0" smtClean="0"/>
                        <a:t>321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p>
                  </a:txBody>
                  <a:tcPr/>
                </a:tc>
              </a:tr>
              <a:tr h="370840">
                <a:tc>
                  <a:txBody>
                    <a:bodyPr/>
                    <a:lstStyle/>
                    <a:p>
                      <a:r>
                        <a:rPr lang="en-US" dirty="0" smtClean="0"/>
                        <a:t>987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endParaRPr lang="en-US" dirty="0"/>
                    </a:p>
                  </a:txBody>
                  <a:tcPr/>
                </a:tc>
              </a:tr>
              <a:tr h="370840">
                <a:tc>
                  <a:txBody>
                    <a:bodyPr/>
                    <a:lstStyle/>
                    <a:p>
                      <a:r>
                        <a:rPr lang="en-US" dirty="0" smtClean="0"/>
                        <a:t>789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Compatible</a:t>
                      </a:r>
                    </a:p>
                  </a:txBody>
                  <a:tcPr/>
                </a:tc>
              </a:tr>
            </a:tbl>
          </a:graphicData>
        </a:graphic>
      </p:graphicFrame>
      <p:cxnSp>
        <p:nvCxnSpPr>
          <p:cNvPr id="6" name="Straight Arrow Connector 5"/>
          <p:cNvCxnSpPr/>
          <p:nvPr/>
        </p:nvCxnSpPr>
        <p:spPr>
          <a:xfrm>
            <a:off x="1905000" y="1600200"/>
            <a:ext cx="0" cy="3048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90600" y="3733800"/>
            <a:ext cx="7620000" cy="954107"/>
          </a:xfrm>
          <a:prstGeom prst="rect">
            <a:avLst/>
          </a:prstGeom>
          <a:noFill/>
        </p:spPr>
        <p:txBody>
          <a:bodyPr wrap="square" rtlCol="0">
            <a:spAutoFit/>
          </a:bodyPr>
          <a:lstStyle/>
          <a:p>
            <a:r>
              <a:rPr lang="en-US" sz="2800" dirty="0" smtClean="0">
                <a:solidFill>
                  <a:schemeClr val="bg1"/>
                </a:solidFill>
              </a:rPr>
              <a:t>Which Units may be given to the patient?</a:t>
            </a:r>
          </a:p>
          <a:p>
            <a:r>
              <a:rPr lang="en-US" sz="2800" dirty="0">
                <a:solidFill>
                  <a:schemeClr val="bg1"/>
                </a:solidFill>
              </a:rPr>
              <a:t> </a:t>
            </a:r>
            <a:r>
              <a:rPr lang="en-US" sz="2800" dirty="0" smtClean="0">
                <a:solidFill>
                  <a:schemeClr val="bg1"/>
                </a:solidFill>
              </a:rPr>
              <a:t>   123</a:t>
            </a:r>
            <a:r>
              <a:rPr lang="en-US" sz="2800" dirty="0">
                <a:solidFill>
                  <a:schemeClr val="bg1"/>
                </a:solidFill>
              </a:rPr>
              <a:t>	</a:t>
            </a:r>
            <a:r>
              <a:rPr lang="en-US" sz="2800" dirty="0" smtClean="0">
                <a:solidFill>
                  <a:schemeClr val="bg1"/>
                </a:solidFill>
              </a:rPr>
              <a:t>	321	</a:t>
            </a:r>
            <a:r>
              <a:rPr lang="en-US" sz="2800" dirty="0">
                <a:solidFill>
                  <a:schemeClr val="bg1"/>
                </a:solidFill>
              </a:rPr>
              <a:t>	</a:t>
            </a:r>
            <a:r>
              <a:rPr lang="en-US" sz="2800" dirty="0" smtClean="0">
                <a:solidFill>
                  <a:schemeClr val="bg1"/>
                </a:solidFill>
              </a:rPr>
              <a:t>987		789</a:t>
            </a:r>
            <a:endParaRPr lang="en-US" sz="2800" dirty="0">
              <a:solidFill>
                <a:schemeClr val="bg1"/>
              </a:solidFill>
            </a:endParaRPr>
          </a:p>
        </p:txBody>
      </p:sp>
      <p:sp>
        <p:nvSpPr>
          <p:cNvPr id="9" name="Oval 8"/>
          <p:cNvSpPr/>
          <p:nvPr/>
        </p:nvSpPr>
        <p:spPr>
          <a:xfrm>
            <a:off x="2667000" y="4191000"/>
            <a:ext cx="1066800" cy="49690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24600" y="4190999"/>
            <a:ext cx="1066800" cy="49690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1924" y="4775033"/>
            <a:ext cx="8610600" cy="954107"/>
          </a:xfrm>
          <a:prstGeom prst="rect">
            <a:avLst/>
          </a:prstGeom>
          <a:noFill/>
        </p:spPr>
        <p:txBody>
          <a:bodyPr wrap="square" rtlCol="0">
            <a:spAutoFit/>
          </a:bodyPr>
          <a:lstStyle/>
          <a:p>
            <a:r>
              <a:rPr lang="en-US" sz="2400" dirty="0" smtClean="0">
                <a:solidFill>
                  <a:schemeClr val="bg1"/>
                </a:solidFill>
              </a:rPr>
              <a:t>If the patient needs additional units, what units do we give next</a:t>
            </a:r>
            <a:r>
              <a:rPr lang="en-US" sz="2800" dirty="0" smtClean="0">
                <a:solidFill>
                  <a:schemeClr val="bg1"/>
                </a:solidFill>
              </a:rPr>
              <a:t>?</a:t>
            </a:r>
          </a:p>
          <a:p>
            <a:r>
              <a:rPr lang="en-US" sz="2800" dirty="0">
                <a:solidFill>
                  <a:schemeClr val="bg1"/>
                </a:solidFill>
              </a:rPr>
              <a:t> </a:t>
            </a:r>
            <a:r>
              <a:rPr lang="en-US" sz="2800" dirty="0" smtClean="0">
                <a:solidFill>
                  <a:schemeClr val="bg1"/>
                </a:solidFill>
              </a:rPr>
              <a:t>         		  123			None of these</a:t>
            </a:r>
            <a:endParaRPr lang="en-US" sz="3200" dirty="0">
              <a:solidFill>
                <a:schemeClr val="bg1"/>
              </a:solidFill>
            </a:endParaRPr>
          </a:p>
        </p:txBody>
      </p:sp>
      <p:sp>
        <p:nvSpPr>
          <p:cNvPr id="15" name="Oval 14"/>
          <p:cNvSpPr/>
          <p:nvPr/>
        </p:nvSpPr>
        <p:spPr>
          <a:xfrm>
            <a:off x="4800600" y="5252086"/>
            <a:ext cx="2667000" cy="47705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4800" y="5770775"/>
            <a:ext cx="8651407" cy="1200329"/>
          </a:xfrm>
          <a:prstGeom prst="rect">
            <a:avLst/>
          </a:prstGeom>
          <a:noFill/>
        </p:spPr>
        <p:txBody>
          <a:bodyPr wrap="none" rtlCol="0">
            <a:spAutoFit/>
          </a:bodyPr>
          <a:lstStyle/>
          <a:p>
            <a:r>
              <a:rPr lang="en-US" dirty="0">
                <a:solidFill>
                  <a:srgbClr val="FFFF00"/>
                </a:solidFill>
              </a:rPr>
              <a:t>Additional units should be tested and only units that are compatible with ALL 3 returned </a:t>
            </a:r>
          </a:p>
          <a:p>
            <a:r>
              <a:rPr lang="en-US" dirty="0">
                <a:solidFill>
                  <a:srgbClr val="FFFF00"/>
                </a:solidFill>
              </a:rPr>
              <a:t>tubes of plasma may be given.  If no compatible units are available, the Clinical Pathologist</a:t>
            </a:r>
          </a:p>
          <a:p>
            <a:r>
              <a:rPr lang="en-US" dirty="0">
                <a:solidFill>
                  <a:srgbClr val="FFFF00"/>
                </a:solidFill>
              </a:rPr>
              <a:t>may approve the units that are the LEAST incompatible</a:t>
            </a:r>
          </a:p>
          <a:p>
            <a:endParaRPr lang="en-US" dirty="0"/>
          </a:p>
        </p:txBody>
      </p:sp>
      <p:sp>
        <p:nvSpPr>
          <p:cNvPr id="3" name="Oval 2"/>
          <p:cNvSpPr/>
          <p:nvPr/>
        </p:nvSpPr>
        <p:spPr>
          <a:xfrm>
            <a:off x="4495800" y="4114800"/>
            <a:ext cx="990600" cy="573106"/>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02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P spid="15" grpId="0" animBg="1"/>
      <p:bldP spid="16" grpId="0"/>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Case Study Two - Conclusion</a:t>
            </a:r>
            <a:endParaRPr lang="en-US" dirty="0">
              <a:solidFill>
                <a:schemeClr val="bg1"/>
              </a:solidFill>
            </a:endParaRPr>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smtClean="0">
                <a:solidFill>
                  <a:schemeClr val="bg1"/>
                </a:solidFill>
              </a:rPr>
              <a:t>The patient was admitted into the hospital on two separate occasions over the course of 7 days. After receiving units the patients </a:t>
            </a:r>
            <a:r>
              <a:rPr lang="en-US" sz="2400" dirty="0" err="1" smtClean="0">
                <a:solidFill>
                  <a:schemeClr val="bg1"/>
                </a:solidFill>
              </a:rPr>
              <a:t>Hgb</a:t>
            </a:r>
            <a:r>
              <a:rPr lang="en-US" sz="2400" dirty="0" smtClean="0">
                <a:solidFill>
                  <a:schemeClr val="bg1"/>
                </a:solidFill>
              </a:rPr>
              <a:t> increased, but not to the extent is should have. After being discharged for 2 days the patient returned and the </a:t>
            </a:r>
            <a:r>
              <a:rPr lang="en-US" sz="2400" dirty="0" err="1" smtClean="0">
                <a:solidFill>
                  <a:schemeClr val="bg1"/>
                </a:solidFill>
              </a:rPr>
              <a:t>Hgb</a:t>
            </a:r>
            <a:r>
              <a:rPr lang="en-US" sz="2400" dirty="0" smtClean="0">
                <a:solidFill>
                  <a:schemeClr val="bg1"/>
                </a:solidFill>
              </a:rPr>
              <a:t> had dropped below where it was on the first admission, and continued to decrease.</a:t>
            </a:r>
          </a:p>
          <a:p>
            <a:endParaRPr lang="en-US" sz="2400"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63533653"/>
              </p:ext>
            </p:extLst>
          </p:nvPr>
        </p:nvGraphicFramePr>
        <p:xfrm>
          <a:off x="533400" y="3733800"/>
          <a:ext cx="8305808" cy="2849880"/>
        </p:xfrm>
        <a:graphic>
          <a:graphicData uri="http://schemas.openxmlformats.org/drawingml/2006/table">
            <a:tbl>
              <a:tblPr firstRow="1" bandRow="1">
                <a:tableStyleId>{073A0DAA-6AF3-43AB-8588-CEC1D06C72B9}</a:tableStyleId>
              </a:tblPr>
              <a:tblGrid>
                <a:gridCol w="1964815"/>
                <a:gridCol w="982406"/>
                <a:gridCol w="1250335"/>
                <a:gridCol w="1339645"/>
                <a:gridCol w="1428955"/>
                <a:gridCol w="1339652"/>
              </a:tblGrid>
              <a:tr h="381000">
                <a:tc>
                  <a:txBody>
                    <a:bodyPr/>
                    <a:lstStyle/>
                    <a:p>
                      <a:endParaRPr lang="en-US" dirty="0"/>
                    </a:p>
                  </a:txBody>
                  <a:tcPr/>
                </a:tc>
                <a:tc>
                  <a:txBody>
                    <a:bodyPr/>
                    <a:lstStyle/>
                    <a:p>
                      <a:pPr algn="ctr"/>
                      <a:r>
                        <a:rPr lang="en-US" dirty="0" smtClean="0"/>
                        <a:t>Day 1</a:t>
                      </a:r>
                      <a:endParaRPr lang="en-US" dirty="0"/>
                    </a:p>
                  </a:txBody>
                  <a:tcPr/>
                </a:tc>
                <a:tc>
                  <a:txBody>
                    <a:bodyPr/>
                    <a:lstStyle/>
                    <a:p>
                      <a:pPr algn="ctr"/>
                      <a:r>
                        <a:rPr lang="en-US" dirty="0" smtClean="0"/>
                        <a:t>Day</a:t>
                      </a:r>
                      <a:r>
                        <a:rPr lang="en-US" baseline="0" dirty="0" smtClean="0"/>
                        <a:t> 2</a:t>
                      </a:r>
                      <a:endParaRPr lang="en-US" dirty="0"/>
                    </a:p>
                  </a:txBody>
                  <a:tcPr/>
                </a:tc>
                <a:tc>
                  <a:txBody>
                    <a:bodyPr/>
                    <a:lstStyle/>
                    <a:p>
                      <a:pPr algn="ctr"/>
                      <a:r>
                        <a:rPr lang="en-US" dirty="0" smtClean="0"/>
                        <a:t>Day 3</a:t>
                      </a:r>
                      <a:endParaRPr lang="en-US" dirty="0"/>
                    </a:p>
                  </a:txBody>
                  <a:tcPr/>
                </a:tc>
                <a:tc>
                  <a:txBody>
                    <a:bodyPr/>
                    <a:lstStyle/>
                    <a:p>
                      <a:pPr algn="ctr"/>
                      <a:r>
                        <a:rPr lang="en-US" dirty="0" smtClean="0"/>
                        <a:t>Day 6</a:t>
                      </a:r>
                      <a:endParaRPr lang="en-US" dirty="0"/>
                    </a:p>
                  </a:txBody>
                  <a:tcPr/>
                </a:tc>
                <a:tc>
                  <a:txBody>
                    <a:bodyPr/>
                    <a:lstStyle/>
                    <a:p>
                      <a:pPr algn="ctr"/>
                      <a:r>
                        <a:rPr lang="en-US" dirty="0" smtClean="0"/>
                        <a:t>Day 7</a:t>
                      </a:r>
                      <a:endParaRPr lang="en-US" dirty="0"/>
                    </a:p>
                  </a:txBody>
                  <a:tcPr/>
                </a:tc>
              </a:tr>
              <a:tr h="803787">
                <a:tc>
                  <a:txBody>
                    <a:bodyPr/>
                    <a:lstStyle/>
                    <a:p>
                      <a:pPr algn="ctr"/>
                      <a:endParaRPr lang="en-US" sz="1600" dirty="0"/>
                    </a:p>
                  </a:txBody>
                  <a:tcPr/>
                </a:tc>
                <a:tc>
                  <a:txBody>
                    <a:bodyPr/>
                    <a:lstStyle/>
                    <a:p>
                      <a:pPr algn="ctr"/>
                      <a:r>
                        <a:rPr lang="en-US" sz="1600" dirty="0" smtClean="0"/>
                        <a:t>Patient</a:t>
                      </a:r>
                      <a:r>
                        <a:rPr lang="en-US" sz="1600" baseline="0" dirty="0" smtClean="0"/>
                        <a:t> Pre-op </a:t>
                      </a:r>
                    </a:p>
                    <a:p>
                      <a:pPr algn="ctr"/>
                      <a:r>
                        <a:rPr lang="en-US" sz="1600" baseline="0" dirty="0" smtClean="0"/>
                        <a:t>Testing</a:t>
                      </a:r>
                      <a:endParaRPr lang="en-US" sz="1600" dirty="0"/>
                    </a:p>
                  </a:txBody>
                  <a:tcPr/>
                </a:tc>
                <a:tc>
                  <a:txBody>
                    <a:bodyPr/>
                    <a:lstStyle/>
                    <a:p>
                      <a:pPr algn="ctr"/>
                      <a:r>
                        <a:rPr lang="en-US" sz="1600" dirty="0" smtClean="0"/>
                        <a:t>Patient Admitted</a:t>
                      </a:r>
                      <a:endParaRPr lang="en-US" sz="1600" dirty="0"/>
                    </a:p>
                  </a:txBody>
                  <a:tcPr/>
                </a:tc>
                <a:tc>
                  <a:txBody>
                    <a:bodyPr/>
                    <a:lstStyle/>
                    <a:p>
                      <a:pPr algn="ctr"/>
                      <a:endParaRPr lang="en-US" sz="1600" dirty="0"/>
                    </a:p>
                  </a:txBody>
                  <a:tcPr/>
                </a:tc>
                <a:tc>
                  <a:txBody>
                    <a:bodyPr/>
                    <a:lstStyle/>
                    <a:p>
                      <a:pPr algn="ctr"/>
                      <a:r>
                        <a:rPr lang="en-US" sz="1600" dirty="0" smtClean="0"/>
                        <a:t>Patient</a:t>
                      </a:r>
                      <a:r>
                        <a:rPr lang="en-US" sz="1600" baseline="0" dirty="0" smtClean="0"/>
                        <a:t> Admitted</a:t>
                      </a:r>
                      <a:endParaRPr lang="en-US" sz="1600" dirty="0"/>
                    </a:p>
                  </a:txBody>
                  <a:tcPr/>
                </a:tc>
                <a:tc>
                  <a:txBody>
                    <a:bodyPr/>
                    <a:lstStyle/>
                    <a:p>
                      <a:pPr algn="ctr"/>
                      <a:endParaRPr lang="en-US" sz="1600" dirty="0"/>
                    </a:p>
                  </a:txBody>
                  <a:tcPr/>
                </a:tc>
              </a:tr>
              <a:tr h="357239">
                <a:tc>
                  <a:txBody>
                    <a:bodyPr/>
                    <a:lstStyle/>
                    <a:p>
                      <a:pPr algn="ctr"/>
                      <a:r>
                        <a:rPr lang="en-US" sz="1600" dirty="0" smtClean="0"/>
                        <a:t>Pre Transfusion</a:t>
                      </a:r>
                      <a:r>
                        <a:rPr lang="en-US" sz="1600" baseline="0" dirty="0" smtClean="0"/>
                        <a:t> </a:t>
                      </a:r>
                      <a:r>
                        <a:rPr lang="en-US" sz="1600" baseline="0" dirty="0" err="1" smtClean="0"/>
                        <a:t>Hgb</a:t>
                      </a:r>
                      <a:endParaRPr lang="en-US" sz="1600" dirty="0"/>
                    </a:p>
                  </a:txBody>
                  <a:tcPr/>
                </a:tc>
                <a:tc>
                  <a:txBody>
                    <a:bodyPr/>
                    <a:lstStyle/>
                    <a:p>
                      <a:pPr algn="ctr"/>
                      <a:r>
                        <a:rPr lang="en-US" sz="1600" baseline="0" dirty="0" smtClean="0"/>
                        <a:t>8.1</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7.6</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Not tested</a:t>
                      </a:r>
                      <a:endParaRPr lang="en-US" sz="1600" dirty="0"/>
                    </a:p>
                  </a:txBody>
                  <a:tcPr/>
                </a:tc>
                <a:tc>
                  <a:txBody>
                    <a:bodyPr/>
                    <a:lstStyle/>
                    <a:p>
                      <a:pPr algn="ctr"/>
                      <a:r>
                        <a:rPr lang="en-US" dirty="0" smtClean="0"/>
                        <a:t>6.6</a:t>
                      </a:r>
                      <a:endParaRPr lang="en-US" dirty="0"/>
                    </a:p>
                  </a:txBody>
                  <a:tcPr/>
                </a:tc>
                <a:tc>
                  <a:txBody>
                    <a:bodyPr/>
                    <a:lstStyle/>
                    <a:p>
                      <a:pPr algn="ctr"/>
                      <a:r>
                        <a:rPr lang="en-US" dirty="0" smtClean="0"/>
                        <a:t>5.9</a:t>
                      </a:r>
                      <a:endParaRPr lang="en-US" dirty="0"/>
                    </a:p>
                  </a:txBody>
                  <a:tcPr/>
                </a:tc>
              </a:tr>
              <a:tr h="327469">
                <a:tc>
                  <a:txBody>
                    <a:bodyPr/>
                    <a:lstStyle/>
                    <a:p>
                      <a:pPr algn="ctr"/>
                      <a:r>
                        <a:rPr lang="en-US" sz="1600" dirty="0" smtClean="0"/>
                        <a:t>Units given</a:t>
                      </a:r>
                      <a:endParaRPr lang="en-US" sz="1600" dirty="0"/>
                    </a:p>
                  </a:txBody>
                  <a:tcPr/>
                </a:tc>
                <a:tc>
                  <a:txBody>
                    <a:bodyPr/>
                    <a:lstStyle/>
                    <a:p>
                      <a:pPr algn="ctr"/>
                      <a:r>
                        <a:rPr lang="en-US" sz="1600" dirty="0" smtClean="0"/>
                        <a:t>None</a:t>
                      </a:r>
                      <a:endParaRPr lang="en-US" sz="1600" dirty="0"/>
                    </a:p>
                  </a:txBody>
                  <a:tcPr/>
                </a:tc>
                <a:tc>
                  <a:txBody>
                    <a:bodyPr/>
                    <a:lstStyle/>
                    <a:p>
                      <a:pPr algn="ctr"/>
                      <a:r>
                        <a:rPr lang="en-US" sz="1600" dirty="0" smtClean="0"/>
                        <a:t>None</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 Units</a:t>
                      </a:r>
                      <a:endParaRPr lang="en-US" sz="1600" dirty="0"/>
                    </a:p>
                  </a:txBody>
                  <a:tcPr/>
                </a:tc>
                <a:tc>
                  <a:txBody>
                    <a:bodyPr/>
                    <a:lstStyle/>
                    <a:p>
                      <a:pPr algn="ctr"/>
                      <a:r>
                        <a:rPr lang="en-US" sz="1600" dirty="0" smtClean="0"/>
                        <a:t>None</a:t>
                      </a:r>
                      <a:endParaRPr lang="en-US" sz="1600" dirty="0"/>
                    </a:p>
                  </a:txBody>
                  <a:tcPr/>
                </a:tc>
                <a:tc>
                  <a:txBody>
                    <a:bodyPr/>
                    <a:lstStyle/>
                    <a:p>
                      <a:pPr algn="ctr"/>
                      <a:r>
                        <a:rPr lang="en-US" sz="1600" dirty="0" smtClean="0"/>
                        <a:t>1 Unit</a:t>
                      </a:r>
                      <a:endParaRPr lang="en-US" sz="1600" dirty="0"/>
                    </a:p>
                  </a:txBody>
                  <a:tcPr/>
                </a:tc>
              </a:tr>
              <a:tr h="357239">
                <a:tc>
                  <a:txBody>
                    <a:bodyPr/>
                    <a:lstStyle/>
                    <a:p>
                      <a:pPr algn="ctr"/>
                      <a:r>
                        <a:rPr lang="en-US" sz="1600" dirty="0" smtClean="0"/>
                        <a:t>Post Transfusion </a:t>
                      </a:r>
                      <a:r>
                        <a:rPr lang="en-US" sz="1600" dirty="0" err="1" smtClean="0"/>
                        <a:t>Hgb</a:t>
                      </a:r>
                      <a:endParaRPr lang="en-US" sz="1600" dirty="0"/>
                    </a:p>
                  </a:txBody>
                  <a:tcPr/>
                </a:tc>
                <a:tc>
                  <a:txBody>
                    <a:bodyPr/>
                    <a:lstStyle/>
                    <a:p>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8.1</a:t>
                      </a:r>
                      <a:endParaRPr lang="en-US" sz="1600" dirty="0"/>
                    </a:p>
                  </a:txBody>
                  <a:tcPr/>
                </a:tc>
                <a:tc>
                  <a:txBody>
                    <a:bodyPr/>
                    <a:lstStyle/>
                    <a:p>
                      <a:pPr algn="ctr"/>
                      <a:endParaRPr lang="en-US" sz="1600" dirty="0"/>
                    </a:p>
                  </a:txBody>
                  <a:tcPr/>
                </a:tc>
                <a:tc>
                  <a:txBody>
                    <a:bodyPr/>
                    <a:lstStyle/>
                    <a:p>
                      <a:pPr algn="ctr"/>
                      <a:r>
                        <a:rPr lang="en-US" sz="1600" dirty="0" smtClean="0"/>
                        <a:t>6.9</a:t>
                      </a:r>
                      <a:endParaRPr lang="en-US" sz="1600" dirty="0"/>
                    </a:p>
                  </a:txBody>
                  <a:tcPr/>
                </a:tc>
              </a:tr>
              <a:tr h="565628">
                <a:tc>
                  <a:txBody>
                    <a:bodyPr/>
                    <a:lstStyle/>
                    <a:p>
                      <a:pPr algn="ctr"/>
                      <a:endParaRPr lang="en-US" sz="1600" dirty="0"/>
                    </a:p>
                  </a:txBody>
                  <a:tcPr/>
                </a:tc>
                <a:tc>
                  <a:txBody>
                    <a:bodyPr/>
                    <a:lstStyle/>
                    <a:p>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Patient Discharged</a:t>
                      </a:r>
                    </a:p>
                  </a:txBody>
                  <a:tcPr/>
                </a:tc>
                <a:tc>
                  <a:txBody>
                    <a:bodyPr/>
                    <a:lstStyle/>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Patient Discharged</a:t>
                      </a:r>
                      <a:endParaRPr lang="en-US" sz="1600" dirty="0"/>
                    </a:p>
                  </a:txBody>
                  <a:tcPr/>
                </a:tc>
              </a:tr>
            </a:tbl>
          </a:graphicData>
        </a:graphic>
      </p:graphicFrame>
    </p:spTree>
    <p:extLst>
      <p:ext uri="{BB962C8B-B14F-4D97-AF65-F5344CB8AC3E}">
        <p14:creationId xmlns:p14="http://schemas.microsoft.com/office/powerpoint/2010/main" val="1596040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Drug Induced </a:t>
            </a:r>
            <a:r>
              <a:rPr lang="en-US" dirty="0" smtClean="0">
                <a:solidFill>
                  <a:schemeClr val="bg1"/>
                </a:solidFill>
              </a:rPr>
              <a:t>Hemolytic Anemia</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Rare category of autoimmune hemolytic anemia</a:t>
            </a:r>
          </a:p>
          <a:p>
            <a:r>
              <a:rPr lang="en-US" dirty="0" smtClean="0">
                <a:solidFill>
                  <a:schemeClr val="bg1"/>
                </a:solidFill>
              </a:rPr>
              <a:t>Antibodies produced in response to medication</a:t>
            </a:r>
          </a:p>
          <a:p>
            <a:r>
              <a:rPr lang="en-US" dirty="0" smtClean="0">
                <a:solidFill>
                  <a:schemeClr val="bg1"/>
                </a:solidFill>
              </a:rPr>
              <a:t>May or may not have a positive DAT</a:t>
            </a:r>
          </a:p>
          <a:p>
            <a:r>
              <a:rPr lang="en-US" dirty="0" smtClean="0">
                <a:solidFill>
                  <a:schemeClr val="bg1"/>
                </a:solidFill>
              </a:rPr>
              <a:t>Accurate medication </a:t>
            </a:r>
          </a:p>
          <a:p>
            <a:pPr marL="0" indent="0">
              <a:buNone/>
            </a:pPr>
            <a:r>
              <a:rPr lang="en-US" dirty="0" smtClean="0">
                <a:solidFill>
                  <a:schemeClr val="bg1"/>
                </a:solidFill>
              </a:rPr>
              <a:t>    history is critical</a:t>
            </a:r>
            <a:endParaRPr lang="en-US" dirty="0">
              <a:solidFill>
                <a:schemeClr val="bg1"/>
              </a:solidFill>
            </a:endParaRPr>
          </a:p>
        </p:txBody>
      </p:sp>
      <p:pic>
        <p:nvPicPr>
          <p:cNvPr id="4" name="Picture 3" descr="https://www.medialabinc.net/courses/imgs/4860-405044.jpg"/>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343400"/>
            <a:ext cx="3216592" cy="2211070"/>
          </a:xfrm>
          <a:prstGeom prst="rect">
            <a:avLst/>
          </a:prstGeom>
          <a:noFill/>
          <a:ln>
            <a:noFill/>
          </a:ln>
        </p:spPr>
      </p:pic>
    </p:spTree>
    <p:extLst>
      <p:ext uri="{BB962C8B-B14F-4D97-AF65-F5344CB8AC3E}">
        <p14:creationId xmlns:p14="http://schemas.microsoft.com/office/powerpoint/2010/main" val="8954430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Conclusion</a:t>
            </a:r>
            <a:endParaRPr lang="en-US" dirty="0">
              <a:solidFill>
                <a:schemeClr val="bg1"/>
              </a:solidFill>
            </a:endParaRPr>
          </a:p>
        </p:txBody>
      </p:sp>
      <p:sp>
        <p:nvSpPr>
          <p:cNvPr id="3" name="Content Placeholder 2"/>
          <p:cNvSpPr>
            <a:spLocks noGrp="1"/>
          </p:cNvSpPr>
          <p:nvPr>
            <p:ph idx="1"/>
          </p:nvPr>
        </p:nvSpPr>
        <p:spPr>
          <a:xfrm>
            <a:off x="457200" y="1371600"/>
            <a:ext cx="8229600" cy="5181600"/>
          </a:xfrm>
        </p:spPr>
        <p:txBody>
          <a:bodyPr>
            <a:normAutofit fontScale="77500" lnSpcReduction="20000"/>
          </a:bodyPr>
          <a:lstStyle/>
          <a:p>
            <a:r>
              <a:rPr lang="en-US" dirty="0" smtClean="0">
                <a:solidFill>
                  <a:schemeClr val="bg1"/>
                </a:solidFill>
              </a:rPr>
              <a:t>As stated in earlier slides, the </a:t>
            </a:r>
            <a:r>
              <a:rPr lang="en-US" dirty="0">
                <a:solidFill>
                  <a:schemeClr val="bg1"/>
                </a:solidFill>
              </a:rPr>
              <a:t>question of transfusing patients with </a:t>
            </a:r>
            <a:r>
              <a:rPr lang="en-US" dirty="0" smtClean="0">
                <a:solidFill>
                  <a:schemeClr val="bg1"/>
                </a:solidFill>
              </a:rPr>
              <a:t>Immune Hemolytic Anemia </a:t>
            </a:r>
            <a:r>
              <a:rPr lang="en-US" dirty="0">
                <a:solidFill>
                  <a:schemeClr val="bg1"/>
                </a:solidFill>
              </a:rPr>
              <a:t>is highly debatable. </a:t>
            </a:r>
            <a:endParaRPr lang="en-US" dirty="0" smtClean="0">
              <a:solidFill>
                <a:schemeClr val="bg1"/>
              </a:solidFill>
            </a:endParaRPr>
          </a:p>
          <a:p>
            <a:r>
              <a:rPr lang="en-US" dirty="0" smtClean="0">
                <a:solidFill>
                  <a:schemeClr val="bg1"/>
                </a:solidFill>
              </a:rPr>
              <a:t>The </a:t>
            </a:r>
            <a:r>
              <a:rPr lang="en-US" dirty="0">
                <a:solidFill>
                  <a:schemeClr val="bg1"/>
                </a:solidFill>
              </a:rPr>
              <a:t>fate of the transfused red blood cells may be the same as the patient's own cells. </a:t>
            </a:r>
            <a:r>
              <a:rPr lang="en-US" dirty="0" smtClean="0">
                <a:solidFill>
                  <a:schemeClr val="bg1"/>
                </a:solidFill>
              </a:rPr>
              <a:t>And it </a:t>
            </a:r>
            <a:r>
              <a:rPr lang="en-US" dirty="0">
                <a:solidFill>
                  <a:schemeClr val="bg1"/>
                </a:solidFill>
              </a:rPr>
              <a:t>is a clinical decision that balances the risks and clinical needs. </a:t>
            </a:r>
          </a:p>
          <a:p>
            <a:r>
              <a:rPr lang="en-US" dirty="0">
                <a:solidFill>
                  <a:schemeClr val="bg1"/>
                </a:solidFill>
              </a:rPr>
              <a:t>Blood should never be withheld from a patient in a life-threatening event because of incompatibility from autoantibodies. </a:t>
            </a:r>
          </a:p>
          <a:p>
            <a:r>
              <a:rPr lang="en-US" dirty="0">
                <a:solidFill>
                  <a:schemeClr val="bg1"/>
                </a:solidFill>
              </a:rPr>
              <a:t>The volume of transfusion should be the least amount to maintain adequate oxygen transportation and relieve the symptoms of anemia</a:t>
            </a:r>
            <a:r>
              <a:rPr lang="en-US" dirty="0" smtClean="0">
                <a:solidFill>
                  <a:schemeClr val="bg1"/>
                </a:solidFill>
              </a:rPr>
              <a:t>.</a:t>
            </a:r>
          </a:p>
          <a:p>
            <a:r>
              <a:rPr lang="en-US" dirty="0" smtClean="0">
                <a:solidFill>
                  <a:srgbClr val="FFFF00"/>
                </a:solidFill>
              </a:rPr>
              <a:t>When request are received for blood products for these patients, it is always best to consult with the clinical pathologist!</a:t>
            </a:r>
            <a:endParaRPr lang="en-US" dirty="0">
              <a:solidFill>
                <a:srgbClr val="FFFF00"/>
              </a:solidFill>
            </a:endParaRPr>
          </a:p>
          <a:p>
            <a:endParaRPr lang="en-US" dirty="0"/>
          </a:p>
        </p:txBody>
      </p:sp>
    </p:spTree>
    <p:extLst>
      <p:ext uri="{BB962C8B-B14F-4D97-AF65-F5344CB8AC3E}">
        <p14:creationId xmlns:p14="http://schemas.microsoft.com/office/powerpoint/2010/main" val="15409861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References</a:t>
            </a:r>
            <a:endParaRPr lang="en-US" dirty="0">
              <a:solidFill>
                <a:schemeClr val="bg1"/>
              </a:solidFill>
            </a:endParaRPr>
          </a:p>
        </p:txBody>
      </p:sp>
      <p:sp>
        <p:nvSpPr>
          <p:cNvPr id="3" name="Content Placeholder 2"/>
          <p:cNvSpPr>
            <a:spLocks noGrp="1"/>
          </p:cNvSpPr>
          <p:nvPr>
            <p:ph idx="1"/>
          </p:nvPr>
        </p:nvSpPr>
        <p:spPr/>
        <p:txBody>
          <a:bodyPr/>
          <a:lstStyle/>
          <a:p>
            <a:endParaRPr lang="en-US" dirty="0" smtClean="0">
              <a:solidFill>
                <a:schemeClr val="bg1"/>
              </a:solidFill>
            </a:endParaRPr>
          </a:p>
          <a:p>
            <a:r>
              <a:rPr lang="en-US" dirty="0" smtClean="0">
                <a:solidFill>
                  <a:schemeClr val="bg1"/>
                </a:solidFill>
              </a:rPr>
              <a:t>“Immune Hemolytic Anemias”- Author</a:t>
            </a:r>
            <a:r>
              <a:rPr lang="en-US" dirty="0">
                <a:solidFill>
                  <a:schemeClr val="bg1"/>
                </a:solidFill>
              </a:rPr>
              <a:t>: Erin </a:t>
            </a:r>
            <a:r>
              <a:rPr lang="en-US" dirty="0" err="1">
                <a:solidFill>
                  <a:schemeClr val="bg1"/>
                </a:solidFill>
              </a:rPr>
              <a:t>Tretter</a:t>
            </a:r>
            <a:r>
              <a:rPr lang="en-US" dirty="0">
                <a:solidFill>
                  <a:schemeClr val="bg1"/>
                </a:solidFill>
              </a:rPr>
              <a:t>, MBA, </a:t>
            </a:r>
            <a:r>
              <a:rPr lang="en-US" dirty="0" smtClean="0">
                <a:solidFill>
                  <a:schemeClr val="bg1"/>
                </a:solidFill>
              </a:rPr>
              <a:t>MT(ASCP) Reviewer</a:t>
            </a:r>
            <a:r>
              <a:rPr lang="en-US" dirty="0">
                <a:solidFill>
                  <a:schemeClr val="bg1"/>
                </a:solidFill>
              </a:rPr>
              <a:t>: Christine Christopher, MT(ASCP)SBB</a:t>
            </a:r>
          </a:p>
          <a:p>
            <a:endParaRPr lang="en-US" dirty="0" smtClean="0">
              <a:solidFill>
                <a:schemeClr val="bg1"/>
              </a:solidFill>
            </a:endParaRPr>
          </a:p>
          <a:p>
            <a:r>
              <a:rPr lang="en-US" dirty="0" smtClean="0">
                <a:solidFill>
                  <a:schemeClr val="bg1"/>
                </a:solidFill>
              </a:rPr>
              <a:t>AABB Technical Manual</a:t>
            </a:r>
          </a:p>
          <a:p>
            <a:endParaRPr lang="en-US" dirty="0">
              <a:solidFill>
                <a:schemeClr val="bg1"/>
              </a:solidFill>
            </a:endParaRPr>
          </a:p>
        </p:txBody>
      </p:sp>
      <p:pic>
        <p:nvPicPr>
          <p:cNvPr id="2050" name="Picture 2" descr="http://us.cdn2.123rf.com/168nwm/musri/musri1412/musri141200058/34757496-happy-blood-cartoon-runn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86200"/>
            <a:ext cx="2978834"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143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11562"/>
          </a:xfrm>
        </p:spPr>
        <p:txBody>
          <a:bodyPr>
            <a:normAutofit/>
          </a:bodyPr>
          <a:lstStyle/>
          <a:p>
            <a:r>
              <a:rPr lang="en-US" sz="6600" dirty="0" smtClean="0">
                <a:solidFill>
                  <a:schemeClr val="bg1"/>
                </a:solidFill>
              </a:rPr>
              <a:t>Autoimmune Hemolytic Anemia</a:t>
            </a:r>
            <a:br>
              <a:rPr lang="en-US" sz="6600" dirty="0" smtClean="0">
                <a:solidFill>
                  <a:schemeClr val="bg1"/>
                </a:solidFill>
              </a:rPr>
            </a:br>
            <a:r>
              <a:rPr lang="en-US" dirty="0" smtClean="0">
                <a:solidFill>
                  <a:schemeClr val="bg1"/>
                </a:solidFill>
              </a:rPr>
              <a:t>(Antibodies against SELF antigens)</a:t>
            </a:r>
            <a:endParaRPr lang="en-US" dirty="0">
              <a:solidFill>
                <a:schemeClr val="bg1"/>
              </a:solidFill>
            </a:endParaRPr>
          </a:p>
        </p:txBody>
      </p:sp>
      <p:pic>
        <p:nvPicPr>
          <p:cNvPr id="1026" name="Picture 2" descr="http://4.bp.blogspot.com/-FgsyLLIMf48/UK0f9-TyHNI/AAAAAAAAAgg/r5ry4HkawHk/s1600/Autoimmune_Hemolytic_Anemia.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733799"/>
            <a:ext cx="4191000" cy="289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5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Autoimmune Hemolytic Anemia</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dirty="0" smtClean="0">
                <a:solidFill>
                  <a:schemeClr val="bg1"/>
                </a:solidFill>
              </a:rPr>
              <a:t>Autoantibodies may complicate routine testing </a:t>
            </a:r>
          </a:p>
          <a:p>
            <a:pPr lvl="1"/>
            <a:r>
              <a:rPr lang="en-US" dirty="0" smtClean="0">
                <a:solidFill>
                  <a:schemeClr val="bg1"/>
                </a:solidFill>
              </a:rPr>
              <a:t>ABO and Rh typing problems</a:t>
            </a:r>
          </a:p>
          <a:p>
            <a:pPr lvl="1"/>
            <a:r>
              <a:rPr lang="en-US" dirty="0" smtClean="0">
                <a:solidFill>
                  <a:schemeClr val="bg1"/>
                </a:solidFill>
              </a:rPr>
              <a:t>Antibody screen problems</a:t>
            </a:r>
          </a:p>
          <a:p>
            <a:r>
              <a:rPr lang="en-US" dirty="0" smtClean="0">
                <a:solidFill>
                  <a:schemeClr val="bg1"/>
                </a:solidFill>
              </a:rPr>
              <a:t>May </a:t>
            </a:r>
            <a:r>
              <a:rPr lang="en-US" dirty="0">
                <a:solidFill>
                  <a:schemeClr val="bg1"/>
                </a:solidFill>
              </a:rPr>
              <a:t>be  classified as </a:t>
            </a:r>
            <a:r>
              <a:rPr lang="en-US" dirty="0" smtClean="0">
                <a:solidFill>
                  <a:schemeClr val="bg1"/>
                </a:solidFill>
              </a:rPr>
              <a:t>cold-reactive </a:t>
            </a:r>
            <a:r>
              <a:rPr lang="en-US" dirty="0">
                <a:solidFill>
                  <a:schemeClr val="bg1"/>
                </a:solidFill>
              </a:rPr>
              <a:t>or </a:t>
            </a:r>
            <a:r>
              <a:rPr lang="en-US" dirty="0" smtClean="0">
                <a:solidFill>
                  <a:schemeClr val="bg1"/>
                </a:solidFill>
              </a:rPr>
              <a:t>warm-reactive</a:t>
            </a:r>
          </a:p>
          <a:p>
            <a:r>
              <a:rPr lang="en-US" dirty="0" smtClean="0">
                <a:solidFill>
                  <a:schemeClr val="bg1"/>
                </a:solidFill>
              </a:rPr>
              <a:t>Usually confirmed by a positive DAT and demonstration of  the auto-antibody </a:t>
            </a:r>
          </a:p>
          <a:p>
            <a:pPr marL="0" indent="0">
              <a:buNone/>
            </a:pPr>
            <a:r>
              <a:rPr lang="en-US" dirty="0">
                <a:solidFill>
                  <a:schemeClr val="bg1"/>
                </a:solidFill>
              </a:rPr>
              <a:t> </a:t>
            </a:r>
            <a:r>
              <a:rPr lang="en-US" dirty="0" smtClean="0">
                <a:solidFill>
                  <a:schemeClr val="bg1"/>
                </a:solidFill>
              </a:rPr>
              <a:t>    in the plasma or </a:t>
            </a:r>
          </a:p>
          <a:p>
            <a:pPr marL="0" indent="0">
              <a:buNone/>
            </a:pPr>
            <a:r>
              <a:rPr lang="en-US" dirty="0">
                <a:solidFill>
                  <a:schemeClr val="bg1"/>
                </a:solidFill>
              </a:rPr>
              <a:t> </a:t>
            </a:r>
            <a:r>
              <a:rPr lang="en-US" dirty="0" smtClean="0">
                <a:solidFill>
                  <a:schemeClr val="bg1"/>
                </a:solidFill>
              </a:rPr>
              <a:t>    </a:t>
            </a:r>
            <a:r>
              <a:rPr lang="en-US" dirty="0" err="1" smtClean="0">
                <a:solidFill>
                  <a:schemeClr val="bg1"/>
                </a:solidFill>
              </a:rPr>
              <a:t>eluate</a:t>
            </a:r>
            <a:endParaRPr lang="en-US" dirty="0" smtClean="0">
              <a:solidFill>
                <a:schemeClr val="bg1"/>
              </a:solidFill>
            </a:endParaRPr>
          </a:p>
          <a:p>
            <a:endParaRPr lang="en-US" dirty="0" smtClean="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784" y="5029199"/>
            <a:ext cx="4928616" cy="1815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0379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Autoimmune Hemolytic Anemia</a:t>
            </a:r>
            <a:br>
              <a:rPr lang="en-US" dirty="0" smtClean="0">
                <a:solidFill>
                  <a:schemeClr val="bg1"/>
                </a:solidFill>
              </a:rPr>
            </a:br>
            <a:r>
              <a:rPr lang="en-US" dirty="0" smtClean="0">
                <a:solidFill>
                  <a:schemeClr val="bg1"/>
                </a:solidFill>
              </a:rPr>
              <a:t>Classifications</a:t>
            </a:r>
            <a:endParaRPr lang="en-US" dirty="0"/>
          </a:p>
        </p:txBody>
      </p:sp>
      <p:pic>
        <p:nvPicPr>
          <p:cNvPr id="4" name="Content Placeholder 3" descr="https://www.medialabinc.net/courses/imgs/4860-40165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8229600" cy="3962400"/>
          </a:xfrm>
          <a:prstGeom prst="rect">
            <a:avLst/>
          </a:prstGeom>
          <a:noFill/>
          <a:ln>
            <a:noFill/>
          </a:ln>
        </p:spPr>
      </p:pic>
    </p:spTree>
    <p:extLst>
      <p:ext uri="{BB962C8B-B14F-4D97-AF65-F5344CB8AC3E}">
        <p14:creationId xmlns:p14="http://schemas.microsoft.com/office/powerpoint/2010/main" val="4107256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Autoimmune Hemolytic Anemia</a:t>
            </a:r>
            <a:br>
              <a:rPr lang="en-US" dirty="0" smtClean="0">
                <a:solidFill>
                  <a:schemeClr val="bg1"/>
                </a:solidFill>
              </a:rPr>
            </a:br>
            <a:r>
              <a:rPr lang="en-US" dirty="0" smtClean="0">
                <a:solidFill>
                  <a:schemeClr val="bg1"/>
                </a:solidFill>
              </a:rPr>
              <a:t>Patient Presentation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6802052"/>
              </p:ext>
            </p:extLst>
          </p:nvPr>
        </p:nvGraphicFramePr>
        <p:xfrm>
          <a:off x="533400" y="1676400"/>
          <a:ext cx="8153400" cy="4400554"/>
        </p:xfrm>
        <a:graphic>
          <a:graphicData uri="http://schemas.openxmlformats.org/drawingml/2006/table">
            <a:tbl>
              <a:tblPr firstRow="1" bandRow="1">
                <a:tableStyleId>{073A0DAA-6AF3-43AB-8588-CEC1D06C72B9}</a:tableStyleId>
              </a:tblPr>
              <a:tblGrid>
                <a:gridCol w="4076700"/>
                <a:gridCol w="4076700"/>
              </a:tblGrid>
              <a:tr h="481002">
                <a:tc>
                  <a:txBody>
                    <a:bodyPr/>
                    <a:lstStyle/>
                    <a:p>
                      <a:pPr algn="ctr"/>
                      <a:r>
                        <a:rPr lang="en-US" dirty="0" smtClean="0"/>
                        <a:t>Patient Symptoms</a:t>
                      </a:r>
                      <a:endParaRPr lang="en-US" dirty="0"/>
                    </a:p>
                  </a:txBody>
                  <a:tcPr/>
                </a:tc>
                <a:tc>
                  <a:txBody>
                    <a:bodyPr/>
                    <a:lstStyle/>
                    <a:p>
                      <a:pPr algn="ctr"/>
                      <a:r>
                        <a:rPr lang="en-US" dirty="0" smtClean="0"/>
                        <a:t>Laboratory</a:t>
                      </a:r>
                      <a:r>
                        <a:rPr lang="en-US" baseline="0" dirty="0" smtClean="0"/>
                        <a:t> Findings</a:t>
                      </a:r>
                      <a:endParaRPr lang="en-US" dirty="0"/>
                    </a:p>
                  </a:txBody>
                  <a:tcPr/>
                </a:tc>
              </a:tr>
              <a:tr h="559936">
                <a:tc>
                  <a:txBody>
                    <a:bodyPr/>
                    <a:lstStyle/>
                    <a:p>
                      <a:pPr algn="ctr"/>
                      <a:r>
                        <a:rPr lang="en-US" dirty="0" smtClean="0"/>
                        <a:t>Fatigue</a:t>
                      </a:r>
                    </a:p>
                  </a:txBody>
                  <a:tcPr/>
                </a:tc>
                <a:tc>
                  <a:txBody>
                    <a:bodyPr/>
                    <a:lstStyle/>
                    <a:p>
                      <a:pPr algn="ctr"/>
                      <a:r>
                        <a:rPr lang="en-US" dirty="0" smtClean="0"/>
                        <a:t>Decreased</a:t>
                      </a:r>
                      <a:r>
                        <a:rPr lang="en-US" baseline="0" dirty="0" smtClean="0"/>
                        <a:t> </a:t>
                      </a:r>
                      <a:r>
                        <a:rPr lang="en-US" baseline="0" dirty="0" err="1" smtClean="0"/>
                        <a:t>Hgb</a:t>
                      </a:r>
                      <a:r>
                        <a:rPr lang="en-US" baseline="0" dirty="0" smtClean="0"/>
                        <a:t>/</a:t>
                      </a:r>
                      <a:r>
                        <a:rPr lang="en-US" baseline="0" dirty="0" err="1" smtClean="0"/>
                        <a:t>Hct</a:t>
                      </a:r>
                      <a:endParaRPr lang="en-US" dirty="0"/>
                    </a:p>
                  </a:txBody>
                  <a:tcPr/>
                </a:tc>
              </a:tr>
              <a:tr h="559936">
                <a:tc>
                  <a:txBody>
                    <a:bodyPr/>
                    <a:lstStyle/>
                    <a:p>
                      <a:pPr algn="ctr"/>
                      <a:r>
                        <a:rPr lang="en-US" dirty="0" smtClean="0"/>
                        <a:t>Jaundice</a:t>
                      </a:r>
                      <a:endParaRPr lang="en-US" dirty="0"/>
                    </a:p>
                  </a:txBody>
                  <a:tcPr/>
                </a:tc>
                <a:tc>
                  <a:txBody>
                    <a:bodyPr/>
                    <a:lstStyle/>
                    <a:p>
                      <a:pPr algn="ctr"/>
                      <a:r>
                        <a:rPr lang="en-US" dirty="0" smtClean="0"/>
                        <a:t>Spherocytosis</a:t>
                      </a:r>
                      <a:endParaRPr lang="en-US" dirty="0"/>
                    </a:p>
                  </a:txBody>
                  <a:tcPr/>
                </a:tc>
              </a:tr>
              <a:tr h="559936">
                <a:tc>
                  <a:txBody>
                    <a:bodyPr/>
                    <a:lstStyle/>
                    <a:p>
                      <a:pPr algn="ctr"/>
                      <a:r>
                        <a:rPr lang="en-US" dirty="0" smtClean="0"/>
                        <a:t>Shortness of Breath</a:t>
                      </a:r>
                      <a:endParaRPr lang="en-US" dirty="0"/>
                    </a:p>
                  </a:txBody>
                  <a:tcPr/>
                </a:tc>
                <a:tc>
                  <a:txBody>
                    <a:bodyPr/>
                    <a:lstStyle/>
                    <a:p>
                      <a:pPr algn="ctr"/>
                      <a:r>
                        <a:rPr lang="en-US" dirty="0" err="1" smtClean="0"/>
                        <a:t>Reticulocytosis</a:t>
                      </a:r>
                      <a:r>
                        <a:rPr lang="en-US" dirty="0" smtClean="0"/>
                        <a:t> and increased NRBC</a:t>
                      </a:r>
                      <a:endParaRPr lang="en-US" dirty="0"/>
                    </a:p>
                  </a:txBody>
                  <a:tcPr/>
                </a:tc>
              </a:tr>
              <a:tr h="559936">
                <a:tc>
                  <a:txBody>
                    <a:bodyPr/>
                    <a:lstStyle/>
                    <a:p>
                      <a:pPr algn="ctr"/>
                      <a:r>
                        <a:rPr lang="en-US" dirty="0" err="1" smtClean="0"/>
                        <a:t>Hemoglobinemia</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Decreased </a:t>
                      </a:r>
                      <a:r>
                        <a:rPr lang="en-US" dirty="0" err="1" smtClean="0"/>
                        <a:t>Haptoglobin</a:t>
                      </a:r>
                      <a:endParaRPr lang="en-US" dirty="0" smtClean="0"/>
                    </a:p>
                  </a:txBody>
                  <a:tcPr/>
                </a:tc>
              </a:tr>
              <a:tr h="559936">
                <a:tc>
                  <a:txBody>
                    <a:bodyPr/>
                    <a:lstStyle/>
                    <a:p>
                      <a:pPr algn="ctr"/>
                      <a:r>
                        <a:rPr lang="en-US" dirty="0" err="1" smtClean="0"/>
                        <a:t>Hemoglobinuria</a:t>
                      </a:r>
                      <a:endParaRPr lang="en-US" dirty="0"/>
                    </a:p>
                  </a:txBody>
                  <a:tcPr/>
                </a:tc>
                <a:tc>
                  <a:txBody>
                    <a:bodyPr/>
                    <a:lstStyle/>
                    <a:p>
                      <a:pPr algn="ctr"/>
                      <a:r>
                        <a:rPr lang="en-US" dirty="0" smtClean="0"/>
                        <a:t>Increased </a:t>
                      </a:r>
                      <a:r>
                        <a:rPr lang="en-US" dirty="0" err="1" smtClean="0"/>
                        <a:t>Bili</a:t>
                      </a:r>
                      <a:r>
                        <a:rPr lang="en-US" dirty="0" smtClean="0"/>
                        <a:t> and LDH</a:t>
                      </a:r>
                      <a:endParaRPr lang="en-US" dirty="0"/>
                    </a:p>
                  </a:txBody>
                  <a:tcPr/>
                </a:tc>
              </a:tr>
              <a:tr h="559936">
                <a:tc>
                  <a:txBody>
                    <a:bodyPr/>
                    <a:lstStyle/>
                    <a:p>
                      <a:pPr algn="ctr"/>
                      <a:r>
                        <a:rPr lang="en-US" dirty="0" smtClean="0"/>
                        <a:t>Splenomegaly</a:t>
                      </a:r>
                      <a:endParaRPr lang="en-US" dirty="0"/>
                    </a:p>
                  </a:txBody>
                  <a:tcPr/>
                </a:tc>
                <a:tc>
                  <a:txBody>
                    <a:bodyPr/>
                    <a:lstStyle/>
                    <a:p>
                      <a:pPr algn="ctr"/>
                      <a:r>
                        <a:rPr lang="en-US" dirty="0" smtClean="0"/>
                        <a:t>Positive</a:t>
                      </a:r>
                      <a:r>
                        <a:rPr lang="en-US" baseline="0" dirty="0" smtClean="0"/>
                        <a:t> DAT</a:t>
                      </a:r>
                      <a:endParaRPr lang="en-US" b="1" baseline="0" dirty="0" smtClean="0"/>
                    </a:p>
                  </a:txBody>
                  <a:tcPr/>
                </a:tc>
              </a:tr>
              <a:tr h="559936">
                <a:tc>
                  <a:txBody>
                    <a:bodyPr/>
                    <a:lstStyle/>
                    <a:p>
                      <a:pPr algn="ctr"/>
                      <a:endParaRPr lang="en-US" dirty="0"/>
                    </a:p>
                  </a:txBody>
                  <a:tcPr/>
                </a:tc>
                <a:tc>
                  <a:txBody>
                    <a:bodyPr/>
                    <a:lstStyle/>
                    <a:p>
                      <a:pPr algn="ctr"/>
                      <a:r>
                        <a:rPr lang="en-US" dirty="0" smtClean="0"/>
                        <a:t>Positive Antibody</a:t>
                      </a:r>
                      <a:r>
                        <a:rPr lang="en-US" baseline="0" dirty="0" smtClean="0"/>
                        <a:t> Screen</a:t>
                      </a:r>
                      <a:endParaRPr lang="en-US" b="1" dirty="0"/>
                    </a:p>
                  </a:txBody>
                  <a:tcPr/>
                </a:tc>
              </a:tr>
            </a:tbl>
          </a:graphicData>
        </a:graphic>
      </p:graphicFrame>
      <p:pic>
        <p:nvPicPr>
          <p:cNvPr id="3074" name="Picture 2" descr="http://o.quizlet.com/p1LvquPJlxuzQHQFQaNiyw_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029200"/>
            <a:ext cx="1844841"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73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TotalTime>
  <Words>3369</Words>
  <Application>Microsoft Office PowerPoint</Application>
  <PresentationFormat>On-screen Show (4:3)</PresentationFormat>
  <Paragraphs>447</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Immune Hemolytic Anemias</vt:lpstr>
      <vt:lpstr>Introduction</vt:lpstr>
      <vt:lpstr>Classification of Hemolytic Anemias</vt:lpstr>
      <vt:lpstr>Alloimmune Hemolytic Anemia (Antibodies against FOREIGN antigens)</vt:lpstr>
      <vt:lpstr>Drug Induced Hemolytic Anemia</vt:lpstr>
      <vt:lpstr>Autoimmune Hemolytic Anemia (Antibodies against SELF antigens)</vt:lpstr>
      <vt:lpstr>Autoimmune Hemolytic Anemia </vt:lpstr>
      <vt:lpstr>Autoimmune Hemolytic Anemia Classifications</vt:lpstr>
      <vt:lpstr>Autoimmune Hemolytic Anemia Patient Presentation</vt:lpstr>
      <vt:lpstr>Autoimmune Hemolytic Anemia Testing</vt:lpstr>
      <vt:lpstr>Cold Autoimmune Hemolytic Anemia</vt:lpstr>
      <vt:lpstr>Cold Autoimmune Hemolytic Anemia</vt:lpstr>
      <vt:lpstr>Mixed Type Autoimmune Hemolytic Anemia</vt:lpstr>
      <vt:lpstr>Warm Autoimmune Hemolytic Anemia</vt:lpstr>
      <vt:lpstr>Warm Autoimmune Hemolytic Anemia Patient Presentation</vt:lpstr>
      <vt:lpstr>Warm Autoimmune Hemolytic Anemia Elutions</vt:lpstr>
      <vt:lpstr>Elutions -Continued</vt:lpstr>
      <vt:lpstr>Warm Autoimmune Hemolytic Anemia Adsorptions</vt:lpstr>
      <vt:lpstr>Warm Autoimmune Hemolytic Anemia Autologous Adsorptions (Autoadsorption)</vt:lpstr>
      <vt:lpstr>Warm Autoimmune Hemolytic Anemia Allogenic Adsorptions </vt:lpstr>
      <vt:lpstr>Warm Autoimmune Hemolytic Anemia Allogenic Adsorptions </vt:lpstr>
      <vt:lpstr>Warm Autoimmune Hemolytic Anemia Is there an underlying alloantibody?</vt:lpstr>
      <vt:lpstr>Warm Autoimmune Hemolytic Anemia Is there an underlying alloantibody?</vt:lpstr>
      <vt:lpstr>Warm Autoimmune Hemolytic Anemia Is there an underlying alloantibody?</vt:lpstr>
      <vt:lpstr>Warm Autoimmune Hemolytic Anemia Is there an underlying alloantibody?</vt:lpstr>
      <vt:lpstr>Warm Autoimmune Hemolytic Anemia Is there an underlying alloantibody?</vt:lpstr>
      <vt:lpstr>Warm Autoimmune Hemolytic Anemia Transfusion Considerations</vt:lpstr>
      <vt:lpstr>Warm Autoimmune Hemolytic Anemia Treatment</vt:lpstr>
      <vt:lpstr>Blood Bank Testing – VAMC WRJ</vt:lpstr>
      <vt:lpstr>Blood Bank Testing – VAMC WRJ</vt:lpstr>
      <vt:lpstr>Blood Bank Testing – VAMC WRJ WAIHA - Type and Screen</vt:lpstr>
      <vt:lpstr>Blood Bank Testing – VAMC WRJ WAIHA - Type and Screen</vt:lpstr>
      <vt:lpstr>Blood Bank Testing – VAMC WRJ WAIHA - DHMC Testing</vt:lpstr>
      <vt:lpstr>Blood Bank Testing – VAMC WRJ WAIHA - Crossmatch</vt:lpstr>
      <vt:lpstr>Blood Bank Testing – VAMC WRJ WAIHA - Crossmatch Results</vt:lpstr>
      <vt:lpstr>Blood Bank Testing – VAMC WRJ Information to discuss with Pathology</vt:lpstr>
      <vt:lpstr>Case Study</vt:lpstr>
      <vt:lpstr>Case Study Continued</vt:lpstr>
      <vt:lpstr>Case Study Continued</vt:lpstr>
      <vt:lpstr>Case Study Continued</vt:lpstr>
      <vt:lpstr>Case Study Continued</vt:lpstr>
      <vt:lpstr>Case Study  Conclusion</vt:lpstr>
      <vt:lpstr>Case Study Two</vt:lpstr>
      <vt:lpstr>Case Study Two Continued</vt:lpstr>
      <vt:lpstr>Case Study Two Continued</vt:lpstr>
      <vt:lpstr>Case Study Two Continued</vt:lpstr>
      <vt:lpstr>Case Study Two Continued</vt:lpstr>
      <vt:lpstr>Case Study Two Continued</vt:lpstr>
      <vt:lpstr>Case Study Two - Conclusion</vt:lpstr>
      <vt:lpstr>Conclusion</vt:lpstr>
      <vt:lpstr>References</vt:lpstr>
    </vt:vector>
  </TitlesOfParts>
  <Company>Dept.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Immune Hemolytic Anemias</dc:title>
  <dc:creator>Charpentier, Holly P.</dc:creator>
  <cp:lastModifiedBy>Charpentier, Holly P.</cp:lastModifiedBy>
  <cp:revision>91</cp:revision>
  <dcterms:created xsi:type="dcterms:W3CDTF">2015-03-10T13:52:48Z</dcterms:created>
  <dcterms:modified xsi:type="dcterms:W3CDTF">2015-03-25T15:32:48Z</dcterms:modified>
</cp:coreProperties>
</file>