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9" d="100"/>
          <a:sy n="59" d="100"/>
        </p:scale>
        <p:origin x="78" y="11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BD18E5-55A1-4E52-AE78-F95653DF456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EE937BC-2DA5-4825-A87D-B2313D46DD6C}">
      <dgm:prSet/>
      <dgm:spPr/>
      <dgm:t>
        <a:bodyPr/>
        <a:lstStyle/>
        <a:p>
          <a:r>
            <a:rPr lang="en-US" dirty="0"/>
            <a:t>Policies</a:t>
          </a:r>
        </a:p>
      </dgm:t>
    </dgm:pt>
    <dgm:pt modelId="{BA6915CF-B359-4093-B27F-28F934FB29A9}" type="parTrans" cxnId="{EBB80902-1B15-4DA9-A487-34A7779533BF}">
      <dgm:prSet/>
      <dgm:spPr/>
      <dgm:t>
        <a:bodyPr/>
        <a:lstStyle/>
        <a:p>
          <a:endParaRPr lang="en-US"/>
        </a:p>
      </dgm:t>
    </dgm:pt>
    <dgm:pt modelId="{C58F889B-BFDF-4042-8F80-A94BF5EC189C}" type="sibTrans" cxnId="{EBB80902-1B15-4DA9-A487-34A7779533BF}">
      <dgm:prSet/>
      <dgm:spPr/>
      <dgm:t>
        <a:bodyPr/>
        <a:lstStyle/>
        <a:p>
          <a:endParaRPr lang="en-US"/>
        </a:p>
      </dgm:t>
    </dgm:pt>
    <dgm:pt modelId="{7D9779BA-7F6B-422E-9228-97C4AF0D4262}">
      <dgm:prSet/>
      <dgm:spPr/>
      <dgm:t>
        <a:bodyPr/>
        <a:lstStyle/>
        <a:p>
          <a:r>
            <a:rPr lang="en-US" dirty="0"/>
            <a:t>Procedure, equipment and supplies</a:t>
          </a:r>
        </a:p>
      </dgm:t>
    </dgm:pt>
    <dgm:pt modelId="{9656BF52-0E9C-4E35-B1B6-8A189D72856C}" type="parTrans" cxnId="{45681E00-A406-4377-A2AF-16CFA1891C74}">
      <dgm:prSet/>
      <dgm:spPr/>
      <dgm:t>
        <a:bodyPr/>
        <a:lstStyle/>
        <a:p>
          <a:endParaRPr lang="en-US"/>
        </a:p>
      </dgm:t>
    </dgm:pt>
    <dgm:pt modelId="{9B6C9570-22ED-4C7F-9999-B4AEBDBA5F81}" type="sibTrans" cxnId="{45681E00-A406-4377-A2AF-16CFA1891C74}">
      <dgm:prSet/>
      <dgm:spPr/>
      <dgm:t>
        <a:bodyPr/>
        <a:lstStyle/>
        <a:p>
          <a:endParaRPr lang="en-US"/>
        </a:p>
      </dgm:t>
    </dgm:pt>
    <dgm:pt modelId="{9EBA4D6C-27B5-4F8A-A78D-44AD6C8EDE79}">
      <dgm:prSet/>
      <dgm:spPr/>
      <dgm:t>
        <a:bodyPr/>
        <a:lstStyle/>
        <a:p>
          <a:r>
            <a:rPr lang="en-US" dirty="0"/>
            <a:t>Quality Control</a:t>
          </a:r>
        </a:p>
      </dgm:t>
    </dgm:pt>
    <dgm:pt modelId="{944B9F90-A63D-4BE2-84B6-859E57B232B5}" type="parTrans" cxnId="{C412C53F-549A-4947-AB45-0E044E6C7DC4}">
      <dgm:prSet/>
      <dgm:spPr/>
      <dgm:t>
        <a:bodyPr/>
        <a:lstStyle/>
        <a:p>
          <a:endParaRPr lang="en-US"/>
        </a:p>
      </dgm:t>
    </dgm:pt>
    <dgm:pt modelId="{308EBF34-228A-4BCC-8CB4-D13D8B300B04}" type="sibTrans" cxnId="{C412C53F-549A-4947-AB45-0E044E6C7DC4}">
      <dgm:prSet/>
      <dgm:spPr/>
      <dgm:t>
        <a:bodyPr/>
        <a:lstStyle/>
        <a:p>
          <a:endParaRPr lang="en-US"/>
        </a:p>
      </dgm:t>
    </dgm:pt>
    <dgm:pt modelId="{2A3BF9E9-F365-444E-9F1D-A93CA00DDFC9}">
      <dgm:prSet/>
      <dgm:spPr/>
      <dgm:t>
        <a:bodyPr/>
        <a:lstStyle/>
        <a:p>
          <a:r>
            <a:rPr lang="en-US" dirty="0"/>
            <a:t>Patient testing</a:t>
          </a:r>
        </a:p>
      </dgm:t>
    </dgm:pt>
    <dgm:pt modelId="{896DDE1A-B16B-4569-A515-4D2E82503CC5}" type="parTrans" cxnId="{C203FDCC-11C1-4590-A0B2-BE753692DA1A}">
      <dgm:prSet/>
      <dgm:spPr/>
      <dgm:t>
        <a:bodyPr/>
        <a:lstStyle/>
        <a:p>
          <a:endParaRPr lang="en-US"/>
        </a:p>
      </dgm:t>
    </dgm:pt>
    <dgm:pt modelId="{09B04B71-69BD-43E0-90B4-D5DCE7F3A4F4}" type="sibTrans" cxnId="{C203FDCC-11C1-4590-A0B2-BE753692DA1A}">
      <dgm:prSet/>
      <dgm:spPr/>
      <dgm:t>
        <a:bodyPr/>
        <a:lstStyle/>
        <a:p>
          <a:endParaRPr lang="en-US"/>
        </a:p>
      </dgm:t>
    </dgm:pt>
    <dgm:pt modelId="{A9B1A1B1-AF3E-4975-A10C-99C3E5C8B959}">
      <dgm:prSet/>
      <dgm:spPr/>
      <dgm:t>
        <a:bodyPr/>
        <a:lstStyle/>
        <a:p>
          <a:r>
            <a:rPr lang="en-US" dirty="0"/>
            <a:t>Maintenance and Troubleshooting</a:t>
          </a:r>
        </a:p>
      </dgm:t>
    </dgm:pt>
    <dgm:pt modelId="{F2660BD0-91BF-4205-B829-5E063D732ECB}" type="parTrans" cxnId="{B9B5AACF-85D9-4EF9-8C60-131889FF49C5}">
      <dgm:prSet/>
      <dgm:spPr/>
      <dgm:t>
        <a:bodyPr/>
        <a:lstStyle/>
        <a:p>
          <a:endParaRPr lang="en-US"/>
        </a:p>
      </dgm:t>
    </dgm:pt>
    <dgm:pt modelId="{25F89D02-AA35-45D6-8FD5-637E36A7C2EE}" type="sibTrans" cxnId="{B9B5AACF-85D9-4EF9-8C60-131889FF49C5}">
      <dgm:prSet/>
      <dgm:spPr/>
      <dgm:t>
        <a:bodyPr/>
        <a:lstStyle/>
        <a:p>
          <a:endParaRPr lang="en-US"/>
        </a:p>
      </dgm:t>
    </dgm:pt>
    <dgm:pt modelId="{83616465-B90D-4A5D-B888-B976049821D7}">
      <dgm:prSet/>
      <dgm:spPr/>
      <dgm:t>
        <a:bodyPr/>
        <a:lstStyle/>
        <a:p>
          <a:r>
            <a:rPr lang="en-US" dirty="0"/>
            <a:t>Competency Requirements</a:t>
          </a:r>
        </a:p>
      </dgm:t>
    </dgm:pt>
    <dgm:pt modelId="{B94077CE-9B0A-4E53-84F7-9560AF851120}" type="parTrans" cxnId="{A815FC03-999F-4FD8-B017-33E243A6C6A3}">
      <dgm:prSet/>
      <dgm:spPr/>
      <dgm:t>
        <a:bodyPr/>
        <a:lstStyle/>
        <a:p>
          <a:endParaRPr lang="en-US"/>
        </a:p>
      </dgm:t>
    </dgm:pt>
    <dgm:pt modelId="{EF7616EC-313E-4FD1-8348-75A6473EC2C8}" type="sibTrans" cxnId="{A815FC03-999F-4FD8-B017-33E243A6C6A3}">
      <dgm:prSet/>
      <dgm:spPr/>
      <dgm:t>
        <a:bodyPr/>
        <a:lstStyle/>
        <a:p>
          <a:endParaRPr lang="en-US"/>
        </a:p>
      </dgm:t>
    </dgm:pt>
    <dgm:pt modelId="{92E0B6BB-1175-4EF9-8CF0-1CDE5323BB25}" type="pres">
      <dgm:prSet presAssocID="{AEBD18E5-55A1-4E52-AE78-F95653DF456A}" presName="linear" presStyleCnt="0">
        <dgm:presLayoutVars>
          <dgm:animLvl val="lvl"/>
          <dgm:resizeHandles val="exact"/>
        </dgm:presLayoutVars>
      </dgm:prSet>
      <dgm:spPr/>
    </dgm:pt>
    <dgm:pt modelId="{2F047025-0021-464D-A54E-BE57FA113145}" type="pres">
      <dgm:prSet presAssocID="{2EE937BC-2DA5-4825-A87D-B2313D46DD6C}" presName="parentText" presStyleLbl="node1" presStyleIdx="0" presStyleCnt="6">
        <dgm:presLayoutVars>
          <dgm:chMax val="0"/>
          <dgm:bulletEnabled val="1"/>
        </dgm:presLayoutVars>
      </dgm:prSet>
      <dgm:spPr/>
    </dgm:pt>
    <dgm:pt modelId="{FF1DA1F8-4195-4F97-82A0-EA2DB818A295}" type="pres">
      <dgm:prSet presAssocID="{C58F889B-BFDF-4042-8F80-A94BF5EC189C}" presName="spacer" presStyleCnt="0"/>
      <dgm:spPr/>
    </dgm:pt>
    <dgm:pt modelId="{4995E634-F8D6-4C98-A446-113FA873BCE0}" type="pres">
      <dgm:prSet presAssocID="{7D9779BA-7F6B-422E-9228-97C4AF0D4262}" presName="parentText" presStyleLbl="node1" presStyleIdx="1" presStyleCnt="6">
        <dgm:presLayoutVars>
          <dgm:chMax val="0"/>
          <dgm:bulletEnabled val="1"/>
        </dgm:presLayoutVars>
      </dgm:prSet>
      <dgm:spPr/>
    </dgm:pt>
    <dgm:pt modelId="{98123542-7C50-4311-BDA2-DF96756FD418}" type="pres">
      <dgm:prSet presAssocID="{9B6C9570-22ED-4C7F-9999-B4AEBDBA5F81}" presName="spacer" presStyleCnt="0"/>
      <dgm:spPr/>
    </dgm:pt>
    <dgm:pt modelId="{E378B552-3051-4573-8A4F-3F7800D99119}" type="pres">
      <dgm:prSet presAssocID="{9EBA4D6C-27B5-4F8A-A78D-44AD6C8EDE79}" presName="parentText" presStyleLbl="node1" presStyleIdx="2" presStyleCnt="6">
        <dgm:presLayoutVars>
          <dgm:chMax val="0"/>
          <dgm:bulletEnabled val="1"/>
        </dgm:presLayoutVars>
      </dgm:prSet>
      <dgm:spPr/>
    </dgm:pt>
    <dgm:pt modelId="{0D58DA41-B445-49B1-A1B9-0C6368AAD131}" type="pres">
      <dgm:prSet presAssocID="{308EBF34-228A-4BCC-8CB4-D13D8B300B04}" presName="spacer" presStyleCnt="0"/>
      <dgm:spPr/>
    </dgm:pt>
    <dgm:pt modelId="{D7A1A270-1CEE-4B0C-9452-0534CB9F7C6C}" type="pres">
      <dgm:prSet presAssocID="{2A3BF9E9-F365-444E-9F1D-A93CA00DDFC9}" presName="parentText" presStyleLbl="node1" presStyleIdx="3" presStyleCnt="6">
        <dgm:presLayoutVars>
          <dgm:chMax val="0"/>
          <dgm:bulletEnabled val="1"/>
        </dgm:presLayoutVars>
      </dgm:prSet>
      <dgm:spPr/>
    </dgm:pt>
    <dgm:pt modelId="{319E579B-17ED-48EE-9F7A-52AF60046496}" type="pres">
      <dgm:prSet presAssocID="{09B04B71-69BD-43E0-90B4-D5DCE7F3A4F4}" presName="spacer" presStyleCnt="0"/>
      <dgm:spPr/>
    </dgm:pt>
    <dgm:pt modelId="{805663AE-5FEB-44A0-B95D-473231580E27}" type="pres">
      <dgm:prSet presAssocID="{A9B1A1B1-AF3E-4975-A10C-99C3E5C8B959}" presName="parentText" presStyleLbl="node1" presStyleIdx="4" presStyleCnt="6">
        <dgm:presLayoutVars>
          <dgm:chMax val="0"/>
          <dgm:bulletEnabled val="1"/>
        </dgm:presLayoutVars>
      </dgm:prSet>
      <dgm:spPr/>
    </dgm:pt>
    <dgm:pt modelId="{32C46238-23DC-4F44-B2D5-013BE5580B50}" type="pres">
      <dgm:prSet presAssocID="{25F89D02-AA35-45D6-8FD5-637E36A7C2EE}" presName="spacer" presStyleCnt="0"/>
      <dgm:spPr/>
    </dgm:pt>
    <dgm:pt modelId="{013A7FC6-0374-415A-A017-B1723F5A0146}" type="pres">
      <dgm:prSet presAssocID="{83616465-B90D-4A5D-B888-B976049821D7}" presName="parentText" presStyleLbl="node1" presStyleIdx="5" presStyleCnt="6">
        <dgm:presLayoutVars>
          <dgm:chMax val="0"/>
          <dgm:bulletEnabled val="1"/>
        </dgm:presLayoutVars>
      </dgm:prSet>
      <dgm:spPr/>
    </dgm:pt>
  </dgm:ptLst>
  <dgm:cxnLst>
    <dgm:cxn modelId="{45681E00-A406-4377-A2AF-16CFA1891C74}" srcId="{AEBD18E5-55A1-4E52-AE78-F95653DF456A}" destId="{7D9779BA-7F6B-422E-9228-97C4AF0D4262}" srcOrd="1" destOrd="0" parTransId="{9656BF52-0E9C-4E35-B1B6-8A189D72856C}" sibTransId="{9B6C9570-22ED-4C7F-9999-B4AEBDBA5F81}"/>
    <dgm:cxn modelId="{EBB80902-1B15-4DA9-A487-34A7779533BF}" srcId="{AEBD18E5-55A1-4E52-AE78-F95653DF456A}" destId="{2EE937BC-2DA5-4825-A87D-B2313D46DD6C}" srcOrd="0" destOrd="0" parTransId="{BA6915CF-B359-4093-B27F-28F934FB29A9}" sibTransId="{C58F889B-BFDF-4042-8F80-A94BF5EC189C}"/>
    <dgm:cxn modelId="{A815FC03-999F-4FD8-B017-33E243A6C6A3}" srcId="{AEBD18E5-55A1-4E52-AE78-F95653DF456A}" destId="{83616465-B90D-4A5D-B888-B976049821D7}" srcOrd="5" destOrd="0" parTransId="{B94077CE-9B0A-4E53-84F7-9560AF851120}" sibTransId="{EF7616EC-313E-4FD1-8348-75A6473EC2C8}"/>
    <dgm:cxn modelId="{7886AA1A-BA19-45A8-ACCC-97D7012E5334}" type="presOf" srcId="{2EE937BC-2DA5-4825-A87D-B2313D46DD6C}" destId="{2F047025-0021-464D-A54E-BE57FA113145}" srcOrd="0" destOrd="0" presId="urn:microsoft.com/office/officeart/2005/8/layout/vList2"/>
    <dgm:cxn modelId="{815A2B23-64C3-4544-83BE-479D4DBCE645}" type="presOf" srcId="{9EBA4D6C-27B5-4F8A-A78D-44AD6C8EDE79}" destId="{E378B552-3051-4573-8A4F-3F7800D99119}" srcOrd="0" destOrd="0" presId="urn:microsoft.com/office/officeart/2005/8/layout/vList2"/>
    <dgm:cxn modelId="{C412C53F-549A-4947-AB45-0E044E6C7DC4}" srcId="{AEBD18E5-55A1-4E52-AE78-F95653DF456A}" destId="{9EBA4D6C-27B5-4F8A-A78D-44AD6C8EDE79}" srcOrd="2" destOrd="0" parTransId="{944B9F90-A63D-4BE2-84B6-859E57B232B5}" sibTransId="{308EBF34-228A-4BCC-8CB4-D13D8B300B04}"/>
    <dgm:cxn modelId="{E6C19C7D-ED73-494F-998E-0A47AD6D967B}" type="presOf" srcId="{A9B1A1B1-AF3E-4975-A10C-99C3E5C8B959}" destId="{805663AE-5FEB-44A0-B95D-473231580E27}" srcOrd="0" destOrd="0" presId="urn:microsoft.com/office/officeart/2005/8/layout/vList2"/>
    <dgm:cxn modelId="{0228D195-4D8E-437B-8028-E5846B58BD3F}" type="presOf" srcId="{AEBD18E5-55A1-4E52-AE78-F95653DF456A}" destId="{92E0B6BB-1175-4EF9-8CF0-1CDE5323BB25}" srcOrd="0" destOrd="0" presId="urn:microsoft.com/office/officeart/2005/8/layout/vList2"/>
    <dgm:cxn modelId="{E14C3BC3-0D4B-45FA-B648-357C424D1795}" type="presOf" srcId="{7D9779BA-7F6B-422E-9228-97C4AF0D4262}" destId="{4995E634-F8D6-4C98-A446-113FA873BCE0}" srcOrd="0" destOrd="0" presId="urn:microsoft.com/office/officeart/2005/8/layout/vList2"/>
    <dgm:cxn modelId="{C203FDCC-11C1-4590-A0B2-BE753692DA1A}" srcId="{AEBD18E5-55A1-4E52-AE78-F95653DF456A}" destId="{2A3BF9E9-F365-444E-9F1D-A93CA00DDFC9}" srcOrd="3" destOrd="0" parTransId="{896DDE1A-B16B-4569-A515-4D2E82503CC5}" sibTransId="{09B04B71-69BD-43E0-90B4-D5DCE7F3A4F4}"/>
    <dgm:cxn modelId="{B9B5AACF-85D9-4EF9-8C60-131889FF49C5}" srcId="{AEBD18E5-55A1-4E52-AE78-F95653DF456A}" destId="{A9B1A1B1-AF3E-4975-A10C-99C3E5C8B959}" srcOrd="4" destOrd="0" parTransId="{F2660BD0-91BF-4205-B829-5E063D732ECB}" sibTransId="{25F89D02-AA35-45D6-8FD5-637E36A7C2EE}"/>
    <dgm:cxn modelId="{025C1BD7-B426-4BDC-8AA3-57DC4834AFF8}" type="presOf" srcId="{83616465-B90D-4A5D-B888-B976049821D7}" destId="{013A7FC6-0374-415A-A017-B1723F5A0146}" srcOrd="0" destOrd="0" presId="urn:microsoft.com/office/officeart/2005/8/layout/vList2"/>
    <dgm:cxn modelId="{FC06EADC-A259-4912-8785-0602C5544A97}" type="presOf" srcId="{2A3BF9E9-F365-444E-9F1D-A93CA00DDFC9}" destId="{D7A1A270-1CEE-4B0C-9452-0534CB9F7C6C}" srcOrd="0" destOrd="0" presId="urn:microsoft.com/office/officeart/2005/8/layout/vList2"/>
    <dgm:cxn modelId="{B6423973-17DB-4224-B572-63174DCD48C9}" type="presParOf" srcId="{92E0B6BB-1175-4EF9-8CF0-1CDE5323BB25}" destId="{2F047025-0021-464D-A54E-BE57FA113145}" srcOrd="0" destOrd="0" presId="urn:microsoft.com/office/officeart/2005/8/layout/vList2"/>
    <dgm:cxn modelId="{94672EC1-2166-412F-A1BC-2FC8566212A2}" type="presParOf" srcId="{92E0B6BB-1175-4EF9-8CF0-1CDE5323BB25}" destId="{FF1DA1F8-4195-4F97-82A0-EA2DB818A295}" srcOrd="1" destOrd="0" presId="urn:microsoft.com/office/officeart/2005/8/layout/vList2"/>
    <dgm:cxn modelId="{C4AB3C2C-7022-48DB-BE0A-25FDDABF0146}" type="presParOf" srcId="{92E0B6BB-1175-4EF9-8CF0-1CDE5323BB25}" destId="{4995E634-F8D6-4C98-A446-113FA873BCE0}" srcOrd="2" destOrd="0" presId="urn:microsoft.com/office/officeart/2005/8/layout/vList2"/>
    <dgm:cxn modelId="{23B5E158-2FCA-4C32-BD09-150D416BC32C}" type="presParOf" srcId="{92E0B6BB-1175-4EF9-8CF0-1CDE5323BB25}" destId="{98123542-7C50-4311-BDA2-DF96756FD418}" srcOrd="3" destOrd="0" presId="urn:microsoft.com/office/officeart/2005/8/layout/vList2"/>
    <dgm:cxn modelId="{83A2BDC0-27FB-41A9-B6A8-5CB42AF89264}" type="presParOf" srcId="{92E0B6BB-1175-4EF9-8CF0-1CDE5323BB25}" destId="{E378B552-3051-4573-8A4F-3F7800D99119}" srcOrd="4" destOrd="0" presId="urn:microsoft.com/office/officeart/2005/8/layout/vList2"/>
    <dgm:cxn modelId="{24233701-CA02-4466-8AFD-494BA27379FF}" type="presParOf" srcId="{92E0B6BB-1175-4EF9-8CF0-1CDE5323BB25}" destId="{0D58DA41-B445-49B1-A1B9-0C6368AAD131}" srcOrd="5" destOrd="0" presId="urn:microsoft.com/office/officeart/2005/8/layout/vList2"/>
    <dgm:cxn modelId="{5869EC83-7FE1-4844-B137-700A45905936}" type="presParOf" srcId="{92E0B6BB-1175-4EF9-8CF0-1CDE5323BB25}" destId="{D7A1A270-1CEE-4B0C-9452-0534CB9F7C6C}" srcOrd="6" destOrd="0" presId="urn:microsoft.com/office/officeart/2005/8/layout/vList2"/>
    <dgm:cxn modelId="{3872CDBC-B91A-4DD5-891C-C68834C09200}" type="presParOf" srcId="{92E0B6BB-1175-4EF9-8CF0-1CDE5323BB25}" destId="{319E579B-17ED-48EE-9F7A-52AF60046496}" srcOrd="7" destOrd="0" presId="urn:microsoft.com/office/officeart/2005/8/layout/vList2"/>
    <dgm:cxn modelId="{7694709B-7995-4F47-88C6-CD993B0211BB}" type="presParOf" srcId="{92E0B6BB-1175-4EF9-8CF0-1CDE5323BB25}" destId="{805663AE-5FEB-44A0-B95D-473231580E27}" srcOrd="8" destOrd="0" presId="urn:microsoft.com/office/officeart/2005/8/layout/vList2"/>
    <dgm:cxn modelId="{ED4FD009-6CE6-4A9C-A5F5-65359302FDEB}" type="presParOf" srcId="{92E0B6BB-1175-4EF9-8CF0-1CDE5323BB25}" destId="{32C46238-23DC-4F44-B2D5-013BE5580B50}" srcOrd="9" destOrd="0" presId="urn:microsoft.com/office/officeart/2005/8/layout/vList2"/>
    <dgm:cxn modelId="{AA8C9602-071F-4DE6-89CF-2D3FB7DB3972}" type="presParOf" srcId="{92E0B6BB-1175-4EF9-8CF0-1CDE5323BB25}" destId="{013A7FC6-0374-415A-A017-B1723F5A014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47025-0021-464D-A54E-BE57FA113145}">
      <dsp:nvSpPr>
        <dsp:cNvPr id="0" name=""/>
        <dsp:cNvSpPr/>
      </dsp:nvSpPr>
      <dsp:spPr>
        <a:xfrm>
          <a:off x="0" y="19739"/>
          <a:ext cx="6492875" cy="76752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Policies</a:t>
          </a:r>
        </a:p>
      </dsp:txBody>
      <dsp:txXfrm>
        <a:off x="37467" y="57206"/>
        <a:ext cx="6417941" cy="692586"/>
      </dsp:txXfrm>
    </dsp:sp>
    <dsp:sp modelId="{4995E634-F8D6-4C98-A446-113FA873BCE0}">
      <dsp:nvSpPr>
        <dsp:cNvPr id="0" name=""/>
        <dsp:cNvSpPr/>
      </dsp:nvSpPr>
      <dsp:spPr>
        <a:xfrm>
          <a:off x="0" y="879419"/>
          <a:ext cx="6492875" cy="767520"/>
        </a:xfrm>
        <a:prstGeom prst="roundRect">
          <a:avLst/>
        </a:prstGeom>
        <a:solidFill>
          <a:schemeClr val="accent2">
            <a:hueOff val="-291913"/>
            <a:satOff val="-2547"/>
            <a:lumOff val="-329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Procedure, equipment and supplies</a:t>
          </a:r>
        </a:p>
      </dsp:txBody>
      <dsp:txXfrm>
        <a:off x="37467" y="916886"/>
        <a:ext cx="6417941" cy="692586"/>
      </dsp:txXfrm>
    </dsp:sp>
    <dsp:sp modelId="{E378B552-3051-4573-8A4F-3F7800D99119}">
      <dsp:nvSpPr>
        <dsp:cNvPr id="0" name=""/>
        <dsp:cNvSpPr/>
      </dsp:nvSpPr>
      <dsp:spPr>
        <a:xfrm>
          <a:off x="0" y="1739099"/>
          <a:ext cx="6492875" cy="767520"/>
        </a:xfrm>
        <a:prstGeom prst="roundRect">
          <a:avLst/>
        </a:prstGeom>
        <a:solidFill>
          <a:schemeClr val="accent2">
            <a:hueOff val="-583825"/>
            <a:satOff val="-5094"/>
            <a:lumOff val="-6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Quality Control</a:t>
          </a:r>
        </a:p>
      </dsp:txBody>
      <dsp:txXfrm>
        <a:off x="37467" y="1776566"/>
        <a:ext cx="6417941" cy="692586"/>
      </dsp:txXfrm>
    </dsp:sp>
    <dsp:sp modelId="{D7A1A270-1CEE-4B0C-9452-0534CB9F7C6C}">
      <dsp:nvSpPr>
        <dsp:cNvPr id="0" name=""/>
        <dsp:cNvSpPr/>
      </dsp:nvSpPr>
      <dsp:spPr>
        <a:xfrm>
          <a:off x="0" y="2598780"/>
          <a:ext cx="6492875" cy="767520"/>
        </a:xfrm>
        <a:prstGeom prst="roundRect">
          <a:avLst/>
        </a:prstGeom>
        <a:solidFill>
          <a:schemeClr val="accent2">
            <a:hueOff val="-875738"/>
            <a:satOff val="-7640"/>
            <a:lumOff val="-98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Patient testing</a:t>
          </a:r>
        </a:p>
      </dsp:txBody>
      <dsp:txXfrm>
        <a:off x="37467" y="2636247"/>
        <a:ext cx="6417941" cy="692586"/>
      </dsp:txXfrm>
    </dsp:sp>
    <dsp:sp modelId="{805663AE-5FEB-44A0-B95D-473231580E27}">
      <dsp:nvSpPr>
        <dsp:cNvPr id="0" name=""/>
        <dsp:cNvSpPr/>
      </dsp:nvSpPr>
      <dsp:spPr>
        <a:xfrm>
          <a:off x="0" y="3458460"/>
          <a:ext cx="6492875" cy="767520"/>
        </a:xfrm>
        <a:prstGeom prst="roundRect">
          <a:avLst/>
        </a:prstGeom>
        <a:solidFill>
          <a:schemeClr val="accent2">
            <a:hueOff val="-1167650"/>
            <a:satOff val="-10187"/>
            <a:lumOff val="-1317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Maintenance and Troubleshooting</a:t>
          </a:r>
        </a:p>
      </dsp:txBody>
      <dsp:txXfrm>
        <a:off x="37467" y="3495927"/>
        <a:ext cx="6417941" cy="692586"/>
      </dsp:txXfrm>
    </dsp:sp>
    <dsp:sp modelId="{013A7FC6-0374-415A-A017-B1723F5A0146}">
      <dsp:nvSpPr>
        <dsp:cNvPr id="0" name=""/>
        <dsp:cNvSpPr/>
      </dsp:nvSpPr>
      <dsp:spPr>
        <a:xfrm>
          <a:off x="0" y="4318140"/>
          <a:ext cx="6492875" cy="767520"/>
        </a:xfrm>
        <a:prstGeom prst="roundRect">
          <a:avLst/>
        </a:prstGeom>
        <a:solidFill>
          <a:schemeClr val="accent2">
            <a:hueOff val="-1459563"/>
            <a:satOff val="-12734"/>
            <a:lumOff val="-164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Competency Requirements</a:t>
          </a:r>
        </a:p>
      </dsp:txBody>
      <dsp:txXfrm>
        <a:off x="37467" y="4355607"/>
        <a:ext cx="6417941"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83331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68587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998030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939887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22309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98569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913300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812222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89226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256599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20295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314544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86361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104911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342180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8311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52BABA-C565-40EE-BF0E-BA82DEC96960}"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BD315-8B3C-443B-A8EA-5FA4EAEAE55E}" type="slidenum">
              <a:rPr lang="en-US" smtClean="0"/>
              <a:t>‹#›</a:t>
            </a:fld>
            <a:endParaRPr lang="en-US" dirty="0"/>
          </a:p>
        </p:txBody>
      </p:sp>
    </p:spTree>
    <p:extLst>
      <p:ext uri="{BB962C8B-B14F-4D97-AF65-F5344CB8AC3E}">
        <p14:creationId xmlns:p14="http://schemas.microsoft.com/office/powerpoint/2010/main" val="413696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lumMod val="110000"/>
              </a:schemeClr>
            </a:gs>
            <a:gs pos="100000">
              <a:schemeClr val="bg2">
                <a:shade val="64000"/>
                <a:lumMod val="98000"/>
              </a:schemeClr>
            </a:gs>
          </a:gsLst>
          <a:lin ang="5400000" scaled="0"/>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52BABA-C565-40EE-BF0E-BA82DEC96960}" type="datetimeFigureOut">
              <a:rPr lang="en-US" smtClean="0"/>
              <a:t>1/25/2023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EBD315-8B3C-443B-A8EA-5FA4EAEAE55E}" type="slidenum">
              <a:rPr lang="en-US" smtClean="0"/>
              <a:t>‹#›</a:t>
            </a:fld>
            <a:endParaRPr lang="en-US" dirty="0"/>
          </a:p>
        </p:txBody>
      </p:sp>
    </p:spTree>
    <p:extLst>
      <p:ext uri="{BB962C8B-B14F-4D97-AF65-F5344CB8AC3E}">
        <p14:creationId xmlns:p14="http://schemas.microsoft.com/office/powerpoint/2010/main" val="4015106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5655827-B42D-4180-88D3-D83F25E4B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dirty="0"/>
          </a:p>
        </p:txBody>
      </p:sp>
      <p:sp>
        <p:nvSpPr>
          <p:cNvPr id="19" name="Freeform: Shape 18">
            <a:extLst>
              <a:ext uri="{FF2B5EF4-FFF2-40B4-BE49-F238E27FC236}">
                <a16:creationId xmlns:a16="http://schemas.microsoft.com/office/drawing/2014/main" id="{24ACCB06-563C-4ADE-B4D6-1FE9F723C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21" name="Freeform: Shape 20">
            <a:extLst>
              <a:ext uri="{FF2B5EF4-FFF2-40B4-BE49-F238E27FC236}">
                <a16:creationId xmlns:a16="http://schemas.microsoft.com/office/drawing/2014/main" id="{40761ECD-D92B-46AE-82CA-640023D282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23" name="Freeform: Shape 22">
            <a:extLst>
              <a:ext uri="{FF2B5EF4-FFF2-40B4-BE49-F238E27FC236}">
                <a16:creationId xmlns:a16="http://schemas.microsoft.com/office/drawing/2014/main" id="{9A928607-C55C-40FD-B2DF-6CD6A7226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25" name="Freeform: Shape 24">
            <a:extLst>
              <a:ext uri="{FF2B5EF4-FFF2-40B4-BE49-F238E27FC236}">
                <a16:creationId xmlns:a16="http://schemas.microsoft.com/office/drawing/2014/main" id="{400A20C1-29A4-43E0-AB15-7931F76F8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2" name="Title 1">
            <a:extLst>
              <a:ext uri="{FF2B5EF4-FFF2-40B4-BE49-F238E27FC236}">
                <a16:creationId xmlns:a16="http://schemas.microsoft.com/office/drawing/2014/main" id="{8864C586-A656-4780-8161-2538CC89317B}"/>
              </a:ext>
            </a:extLst>
          </p:cNvPr>
          <p:cNvSpPr>
            <a:spLocks noGrp="1"/>
          </p:cNvSpPr>
          <p:nvPr>
            <p:ph type="ctrTitle"/>
          </p:nvPr>
        </p:nvSpPr>
        <p:spPr>
          <a:xfrm>
            <a:off x="1524000" y="643468"/>
            <a:ext cx="9144000" cy="3618898"/>
          </a:xfrm>
        </p:spPr>
        <p:txBody>
          <a:bodyPr anchor="b">
            <a:normAutofit/>
          </a:bodyPr>
          <a:lstStyle/>
          <a:p>
            <a:pPr algn="ctr"/>
            <a:r>
              <a:rPr lang="en-US" sz="7200" dirty="0"/>
              <a:t>Accu-Chek Inform II </a:t>
            </a:r>
            <a:br>
              <a:rPr lang="en-US" sz="7200" dirty="0"/>
            </a:br>
            <a:r>
              <a:rPr lang="en-US" sz="7200" dirty="0"/>
              <a:t>Annual Competency Training</a:t>
            </a:r>
          </a:p>
        </p:txBody>
      </p:sp>
      <p:sp>
        <p:nvSpPr>
          <p:cNvPr id="3" name="Subtitle 2">
            <a:extLst>
              <a:ext uri="{FF2B5EF4-FFF2-40B4-BE49-F238E27FC236}">
                <a16:creationId xmlns:a16="http://schemas.microsoft.com/office/drawing/2014/main" id="{B3B85199-3330-4E7D-9132-A680AAFBFD86}"/>
              </a:ext>
            </a:extLst>
          </p:cNvPr>
          <p:cNvSpPr>
            <a:spLocks noGrp="1"/>
          </p:cNvSpPr>
          <p:nvPr>
            <p:ph type="subTitle" idx="1"/>
          </p:nvPr>
        </p:nvSpPr>
        <p:spPr>
          <a:xfrm>
            <a:off x="2719546" y="4552335"/>
            <a:ext cx="6752908" cy="1091381"/>
          </a:xfrm>
        </p:spPr>
        <p:txBody>
          <a:bodyPr>
            <a:normAutofit/>
          </a:bodyPr>
          <a:lstStyle/>
          <a:p>
            <a:pPr algn="ctr"/>
            <a:r>
              <a:rPr lang="en-US" sz="2400" dirty="0"/>
              <a:t>Erie VA Medical Center</a:t>
            </a:r>
          </a:p>
          <a:p>
            <a:pPr algn="ctr"/>
            <a:r>
              <a:rPr lang="en-US" sz="2400" dirty="0"/>
              <a:t>Pathology and Laboratory</a:t>
            </a:r>
          </a:p>
        </p:txBody>
      </p:sp>
    </p:spTree>
    <p:extLst>
      <p:ext uri="{BB962C8B-B14F-4D97-AF65-F5344CB8AC3E}">
        <p14:creationId xmlns:p14="http://schemas.microsoft.com/office/powerpoint/2010/main" val="169636974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0D919B6F-B0CC-4288-A7FB-44B3939C6AFA}"/>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09011BD3-14C0-463F-A6E1-B16216365BE4}"/>
              </a:ext>
            </a:extLst>
          </p:cNvPr>
          <p:cNvSpPr>
            <a:spLocks noGrp="1"/>
          </p:cNvSpPr>
          <p:nvPr>
            <p:ph idx="1"/>
          </p:nvPr>
        </p:nvSpPr>
        <p:spPr>
          <a:xfrm>
            <a:off x="5117106" y="685801"/>
            <a:ext cx="6385918" cy="5105400"/>
          </a:xfrm>
        </p:spPr>
        <p:txBody>
          <a:bodyPr>
            <a:normAutofit/>
          </a:bodyPr>
          <a:lstStyle/>
          <a:p>
            <a:pPr marL="0" indent="0">
              <a:buNone/>
            </a:pPr>
            <a:r>
              <a:rPr lang="en-US" sz="2800" b="1" dirty="0"/>
              <a:t>Accu-Chek Inform II Controls</a:t>
            </a:r>
          </a:p>
          <a:p>
            <a:pPr marL="0" indent="0">
              <a:buNone/>
            </a:pPr>
            <a:endParaRPr lang="en-US" sz="2800" b="1" dirty="0"/>
          </a:p>
          <a:p>
            <a:r>
              <a:rPr lang="en-US" sz="2000" dirty="0"/>
              <a:t>Supplied by the Lab and kept at room temperature.</a:t>
            </a:r>
          </a:p>
          <a:p>
            <a:r>
              <a:rPr lang="en-US" sz="2000" dirty="0"/>
              <a:t>Expire 90 days after opening or manufacture’s date, whichever comes first. Open date and expiration date should be recorded on vials.</a:t>
            </a:r>
          </a:p>
          <a:p>
            <a:endParaRPr lang="en-US" sz="2800" b="1" dirty="0"/>
          </a:p>
          <a:p>
            <a:endParaRPr lang="en-US" sz="2800" b="1" dirty="0"/>
          </a:p>
          <a:p>
            <a:endParaRPr lang="en-US" sz="2800" b="1" dirty="0"/>
          </a:p>
        </p:txBody>
      </p:sp>
    </p:spTree>
    <p:extLst>
      <p:ext uri="{BB962C8B-B14F-4D97-AF65-F5344CB8AC3E}">
        <p14:creationId xmlns:p14="http://schemas.microsoft.com/office/powerpoint/2010/main" val="3910745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AC7D103-74B2-4685-9B92-8544E018EAFA}"/>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Additional 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6C3FE1BA-6F43-418D-A715-3B785075564E}"/>
              </a:ext>
            </a:extLst>
          </p:cNvPr>
          <p:cNvSpPr>
            <a:spLocks noGrp="1"/>
          </p:cNvSpPr>
          <p:nvPr>
            <p:ph idx="1"/>
          </p:nvPr>
        </p:nvSpPr>
        <p:spPr>
          <a:xfrm>
            <a:off x="5117106" y="685801"/>
            <a:ext cx="6385918" cy="5105400"/>
          </a:xfrm>
        </p:spPr>
        <p:txBody>
          <a:bodyPr>
            <a:normAutofit/>
          </a:bodyPr>
          <a:lstStyle/>
          <a:p>
            <a:r>
              <a:rPr lang="en-US" sz="2800" dirty="0"/>
              <a:t>Alcohol swab</a:t>
            </a:r>
          </a:p>
          <a:p>
            <a:r>
              <a:rPr lang="en-US" sz="2800" dirty="0"/>
              <a:t>Lancet – 3 varying gauges, supplies by Logistics</a:t>
            </a:r>
          </a:p>
          <a:p>
            <a:r>
              <a:rPr lang="en-US" sz="2800" dirty="0"/>
              <a:t>Gauze</a:t>
            </a:r>
          </a:p>
          <a:p>
            <a:r>
              <a:rPr lang="en-US" sz="2800" dirty="0"/>
              <a:t>Gloves</a:t>
            </a:r>
          </a:p>
        </p:txBody>
      </p:sp>
    </p:spTree>
    <p:extLst>
      <p:ext uri="{BB962C8B-B14F-4D97-AF65-F5344CB8AC3E}">
        <p14:creationId xmlns:p14="http://schemas.microsoft.com/office/powerpoint/2010/main" val="420629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5E33A3D-2C1B-4A8C-90DD-F8932FFD0316}"/>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Quality Control</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FE1F131C-DE3D-43CE-B033-AED36BBA5540}"/>
              </a:ext>
            </a:extLst>
          </p:cNvPr>
          <p:cNvSpPr>
            <a:spLocks noGrp="1"/>
          </p:cNvSpPr>
          <p:nvPr>
            <p:ph idx="1"/>
          </p:nvPr>
        </p:nvSpPr>
        <p:spPr>
          <a:xfrm>
            <a:off x="5117106" y="685801"/>
            <a:ext cx="6385918" cy="5105400"/>
          </a:xfrm>
        </p:spPr>
        <p:txBody>
          <a:bodyPr>
            <a:normAutofit/>
          </a:bodyPr>
          <a:lstStyle/>
          <a:p>
            <a:r>
              <a:rPr lang="en-US" sz="2000" dirty="0"/>
              <a:t>Two levels are analyzed once per 24 hours. Lockout time: 3 am</a:t>
            </a:r>
          </a:p>
          <a:p>
            <a:r>
              <a:rPr lang="en-US" sz="2000" dirty="0"/>
              <a:t>Prior to analysis, invert gently and avoid dried debris on the tip.</a:t>
            </a:r>
          </a:p>
          <a:p>
            <a:r>
              <a:rPr lang="en-US" sz="2000" dirty="0"/>
              <a:t>Control results are PASS or FAIL. Failed results must be repeated. For continued failures, start with new strip vial.</a:t>
            </a:r>
          </a:p>
          <a:p>
            <a:r>
              <a:rPr lang="en-US" sz="2000" dirty="0"/>
              <a:t>Patient testing is not permitted unless quality control is acceptable.</a:t>
            </a:r>
          </a:p>
          <a:p>
            <a:r>
              <a:rPr lang="en-US" sz="2000" dirty="0"/>
              <a:t>After testing is completed, </a:t>
            </a:r>
            <a:r>
              <a:rPr lang="en-US" sz="2000" b="1" dirty="0"/>
              <a:t>COMMENTS ARE MANDATORY </a:t>
            </a:r>
            <a:r>
              <a:rPr lang="en-US" sz="2000" dirty="0"/>
              <a:t>to communicate interpretation of results or actions taken.</a:t>
            </a:r>
            <a:endParaRPr lang="en-US" sz="2000" b="1" dirty="0"/>
          </a:p>
          <a:p>
            <a:endParaRPr lang="en-US" sz="2000" dirty="0"/>
          </a:p>
          <a:p>
            <a:pPr marL="0" indent="0">
              <a:buNone/>
            </a:pPr>
            <a:r>
              <a:rPr lang="en-US" sz="1200" dirty="0"/>
              <a:t>					</a:t>
            </a:r>
          </a:p>
        </p:txBody>
      </p:sp>
    </p:spTree>
    <p:extLst>
      <p:ext uri="{BB962C8B-B14F-4D97-AF65-F5344CB8AC3E}">
        <p14:creationId xmlns:p14="http://schemas.microsoft.com/office/powerpoint/2010/main" val="3276068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0E2F23B-901F-4F07-846E-CB7258DC1226}"/>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Other Times to Run Quality Control</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A206E2A4-758D-4100-AE73-C1D529736B00}"/>
              </a:ext>
            </a:extLst>
          </p:cNvPr>
          <p:cNvSpPr>
            <a:spLocks noGrp="1"/>
          </p:cNvSpPr>
          <p:nvPr>
            <p:ph idx="1"/>
          </p:nvPr>
        </p:nvSpPr>
        <p:spPr>
          <a:xfrm>
            <a:off x="5117106" y="685801"/>
            <a:ext cx="6385918" cy="5105400"/>
          </a:xfrm>
        </p:spPr>
        <p:txBody>
          <a:bodyPr>
            <a:normAutofit/>
          </a:bodyPr>
          <a:lstStyle/>
          <a:p>
            <a:r>
              <a:rPr lang="en-US" sz="2800" dirty="0"/>
              <a:t>When patient glucose values are in question.</a:t>
            </a:r>
          </a:p>
          <a:p>
            <a:r>
              <a:rPr lang="en-US" sz="2800" dirty="0"/>
              <a:t>When a new vial of test strips is opened.</a:t>
            </a:r>
          </a:p>
          <a:p>
            <a:r>
              <a:rPr lang="en-US" sz="2800" dirty="0"/>
              <a:t>To check performance of meter if it is dropped or damaged.</a:t>
            </a:r>
          </a:p>
          <a:p>
            <a:r>
              <a:rPr lang="en-US" sz="2800" dirty="0"/>
              <a:t>If cap is left off the test strips.</a:t>
            </a:r>
          </a:p>
        </p:txBody>
      </p:sp>
    </p:spTree>
    <p:extLst>
      <p:ext uri="{BB962C8B-B14F-4D97-AF65-F5344CB8AC3E}">
        <p14:creationId xmlns:p14="http://schemas.microsoft.com/office/powerpoint/2010/main" val="369445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DF8D5C46-63E5-40C5-A208-4B2189FA1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4" name="Freeform 6">
              <a:extLst>
                <a:ext uri="{FF2B5EF4-FFF2-40B4-BE49-F238E27FC236}">
                  <a16:creationId xmlns:a16="http://schemas.microsoft.com/office/drawing/2014/main" id="{4A42B4ED-376E-46C3-8BB2-EAFC660D1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5" name="Freeform 7">
              <a:extLst>
                <a:ext uri="{FF2B5EF4-FFF2-40B4-BE49-F238E27FC236}">
                  <a16:creationId xmlns:a16="http://schemas.microsoft.com/office/drawing/2014/main" id="{94E0795D-42C3-4DFD-AEB0-286A1CF14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6" name="Freeform 8">
              <a:extLst>
                <a:ext uri="{FF2B5EF4-FFF2-40B4-BE49-F238E27FC236}">
                  <a16:creationId xmlns:a16="http://schemas.microsoft.com/office/drawing/2014/main" id="{A2ACED1B-99D0-4C14-B63B-963889DCD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a:extLst>
                <a:ext uri="{FF2B5EF4-FFF2-40B4-BE49-F238E27FC236}">
                  <a16:creationId xmlns:a16="http://schemas.microsoft.com/office/drawing/2014/main" id="{5C5D324F-33A3-4C66-BFE5-1742CA4E5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8" name="Freeform 10">
              <a:extLst>
                <a:ext uri="{FF2B5EF4-FFF2-40B4-BE49-F238E27FC236}">
                  <a16:creationId xmlns:a16="http://schemas.microsoft.com/office/drawing/2014/main" id="{EC572FC8-A465-4BA3-BA4D-2EC538C0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9" name="Freeform 11">
              <a:extLst>
                <a:ext uri="{FF2B5EF4-FFF2-40B4-BE49-F238E27FC236}">
                  <a16:creationId xmlns:a16="http://schemas.microsoft.com/office/drawing/2014/main" id="{66CC2B15-8E3B-4CFF-99E4-5B4E4D8CF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8875951C-681C-4C39-B122-5824127F64E9}"/>
              </a:ext>
            </a:extLst>
          </p:cNvPr>
          <p:cNvSpPr>
            <a:spLocks noGrp="1"/>
          </p:cNvSpPr>
          <p:nvPr>
            <p:ph type="title"/>
          </p:nvPr>
        </p:nvSpPr>
        <p:spPr>
          <a:xfrm>
            <a:off x="1484312" y="685800"/>
            <a:ext cx="4278928" cy="1752599"/>
          </a:xfrm>
        </p:spPr>
        <p:txBody>
          <a:bodyPr>
            <a:normAutofit/>
          </a:bodyPr>
          <a:lstStyle/>
          <a:p>
            <a:r>
              <a:rPr lang="en-US" dirty="0"/>
              <a:t>Patient Testing</a:t>
            </a:r>
          </a:p>
        </p:txBody>
      </p:sp>
      <p:sp>
        <p:nvSpPr>
          <p:cNvPr id="3" name="Content Placeholder 2">
            <a:extLst>
              <a:ext uri="{FF2B5EF4-FFF2-40B4-BE49-F238E27FC236}">
                <a16:creationId xmlns:a16="http://schemas.microsoft.com/office/drawing/2014/main" id="{5D2BB81C-57E8-403D-A8F6-8B10B388990A}"/>
              </a:ext>
            </a:extLst>
          </p:cNvPr>
          <p:cNvSpPr>
            <a:spLocks noGrp="1"/>
          </p:cNvSpPr>
          <p:nvPr>
            <p:ph idx="1"/>
          </p:nvPr>
        </p:nvSpPr>
        <p:spPr>
          <a:xfrm>
            <a:off x="1484310" y="2666999"/>
            <a:ext cx="4278929" cy="3124201"/>
          </a:xfrm>
        </p:spPr>
        <p:txBody>
          <a:bodyPr>
            <a:normAutofit/>
          </a:bodyPr>
          <a:lstStyle/>
          <a:p>
            <a:pPr marL="0" indent="0">
              <a:lnSpc>
                <a:spcPct val="90000"/>
              </a:lnSpc>
              <a:buNone/>
            </a:pPr>
            <a:r>
              <a:rPr lang="en-US" sz="2000" b="1" dirty="0"/>
              <a:t>Identify the patient</a:t>
            </a:r>
          </a:p>
          <a:p>
            <a:pPr>
              <a:lnSpc>
                <a:spcPct val="90000"/>
              </a:lnSpc>
            </a:pPr>
            <a:r>
              <a:rPr lang="en-US" sz="2000" dirty="0"/>
              <a:t>Confirm patient identification using two hospital approved identifiers (full name, full social security number or date of birth).</a:t>
            </a:r>
          </a:p>
          <a:p>
            <a:pPr>
              <a:lnSpc>
                <a:spcPct val="90000"/>
              </a:lnSpc>
            </a:pPr>
            <a:r>
              <a:rPr lang="en-US" sz="2000" dirty="0"/>
              <a:t>Scan the patient wristband. Try to avoid manually entering patient’s ID. Verify patient information on confirmation screen.</a:t>
            </a:r>
          </a:p>
          <a:p>
            <a:pPr marL="0" indent="0">
              <a:lnSpc>
                <a:spcPct val="90000"/>
              </a:lnSpc>
              <a:buNone/>
            </a:pPr>
            <a:endParaRPr lang="en-US" sz="2000" dirty="0"/>
          </a:p>
        </p:txBody>
      </p:sp>
      <p:sp>
        <p:nvSpPr>
          <p:cNvPr id="31" name="Rounded Rectangle 16">
            <a:extLst>
              <a:ext uri="{FF2B5EF4-FFF2-40B4-BE49-F238E27FC236}">
                <a16:creationId xmlns:a16="http://schemas.microsoft.com/office/drawing/2014/main" id="{63A60C88-7443-4827-9241-5019758CB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F63A27-2307-4B3C-97DB-BC98ABA50D05}"/>
              </a:ext>
            </a:extLst>
          </p:cNvPr>
          <p:cNvPicPr>
            <a:picLocks noChangeAspect="1"/>
          </p:cNvPicPr>
          <p:nvPr/>
        </p:nvPicPr>
        <p:blipFill>
          <a:blip r:embed="rId3"/>
          <a:stretch>
            <a:fillRect/>
          </a:stretch>
        </p:blipFill>
        <p:spPr>
          <a:xfrm>
            <a:off x="6095999" y="1851660"/>
            <a:ext cx="5407024" cy="2903220"/>
          </a:xfrm>
          <a:prstGeom prst="rect">
            <a:avLst/>
          </a:prstGeom>
        </p:spPr>
      </p:pic>
    </p:spTree>
    <p:extLst>
      <p:ext uri="{BB962C8B-B14F-4D97-AF65-F5344CB8AC3E}">
        <p14:creationId xmlns:p14="http://schemas.microsoft.com/office/powerpoint/2010/main" val="3651170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DEF74F6-64FC-4742-A2D5-796E46C3C9E7}"/>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Patient Testing</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90F6625B-3634-46FB-AC72-C4FCA12EABDA}"/>
              </a:ext>
            </a:extLst>
          </p:cNvPr>
          <p:cNvSpPr>
            <a:spLocks noGrp="1"/>
          </p:cNvSpPr>
          <p:nvPr>
            <p:ph idx="1"/>
          </p:nvPr>
        </p:nvSpPr>
        <p:spPr>
          <a:xfrm>
            <a:off x="5117106" y="685801"/>
            <a:ext cx="6385918" cy="5105400"/>
          </a:xfrm>
        </p:spPr>
        <p:txBody>
          <a:bodyPr>
            <a:normAutofit/>
          </a:bodyPr>
          <a:lstStyle/>
          <a:p>
            <a:r>
              <a:rPr lang="en-US" sz="2000" b="1" dirty="0"/>
              <a:t>Fingerstick: </a:t>
            </a:r>
            <a:r>
              <a:rPr lang="en-US" sz="2000" dirty="0"/>
              <a:t>Select a finger for puncture. Avoid cold, cyanotic, bruised, cut or swollen fingers. The middle or ring finger is preferred. Each test should be performed from a new skin puncture..</a:t>
            </a:r>
          </a:p>
          <a:p>
            <a:r>
              <a:rPr lang="en-US" sz="2000" b="1" dirty="0"/>
              <a:t>Blood flow may be increased by warming the site for 3 – 5 minutes by using a warm washcloth or appropriate warming device. </a:t>
            </a:r>
            <a:r>
              <a:rPr lang="en-US" sz="2000" dirty="0"/>
              <a:t>Next, gently massage the finger five or six times from the palm to the base of the finger and up to the tip of the finger.</a:t>
            </a:r>
          </a:p>
          <a:p>
            <a:r>
              <a:rPr lang="en-US" sz="2000" dirty="0"/>
              <a:t>Cleanse the finger with an alcohol swab.</a:t>
            </a: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The skin and your gloves must be completely dry before proceeding. Alcohol is an interference</a:t>
            </a:r>
            <a:endParaRPr lang="en-US" sz="2000" dirty="0"/>
          </a:p>
          <a:p>
            <a:endParaRPr lang="en-US" sz="2000" dirty="0"/>
          </a:p>
          <a:p>
            <a:endParaRPr lang="en-US" sz="2000" dirty="0"/>
          </a:p>
        </p:txBody>
      </p:sp>
    </p:spTree>
    <p:extLst>
      <p:ext uri="{BB962C8B-B14F-4D97-AF65-F5344CB8AC3E}">
        <p14:creationId xmlns:p14="http://schemas.microsoft.com/office/powerpoint/2010/main" val="1882446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5"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7"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8"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2BAF203-1B43-46A1-997B-5431C0A8D733}"/>
              </a:ext>
            </a:extLst>
          </p:cNvPr>
          <p:cNvSpPr>
            <a:spLocks noGrp="1"/>
          </p:cNvSpPr>
          <p:nvPr>
            <p:ph type="title"/>
          </p:nvPr>
        </p:nvSpPr>
        <p:spPr>
          <a:xfrm>
            <a:off x="1484311" y="685800"/>
            <a:ext cx="5781729" cy="1752599"/>
          </a:xfrm>
        </p:spPr>
        <p:txBody>
          <a:bodyPr>
            <a:normAutofit/>
          </a:bodyPr>
          <a:lstStyle/>
          <a:p>
            <a:r>
              <a:rPr lang="en-US"/>
              <a:t>Patient Testing</a:t>
            </a:r>
          </a:p>
        </p:txBody>
      </p:sp>
      <p:sp>
        <p:nvSpPr>
          <p:cNvPr id="3" name="Content Placeholder 2">
            <a:extLst>
              <a:ext uri="{FF2B5EF4-FFF2-40B4-BE49-F238E27FC236}">
                <a16:creationId xmlns:a16="http://schemas.microsoft.com/office/drawing/2014/main" id="{AC00828D-C99A-49FE-AD04-F9C6C7BA613E}"/>
              </a:ext>
            </a:extLst>
          </p:cNvPr>
          <p:cNvSpPr>
            <a:spLocks noGrp="1"/>
          </p:cNvSpPr>
          <p:nvPr>
            <p:ph idx="1"/>
          </p:nvPr>
        </p:nvSpPr>
        <p:spPr>
          <a:xfrm>
            <a:off x="1484310" y="2666999"/>
            <a:ext cx="5781730" cy="3124201"/>
          </a:xfrm>
        </p:spPr>
        <p:txBody>
          <a:bodyPr>
            <a:normAutofit/>
          </a:bodyPr>
          <a:lstStyle/>
          <a:p>
            <a:r>
              <a:rPr lang="en-US" sz="2200"/>
              <a:t>Hold the finger firmly with one hand and place the disposable lancet device against the finger, selecting either side of the fleshy pad.</a:t>
            </a:r>
          </a:p>
          <a:p>
            <a:r>
              <a:rPr lang="en-US" sz="2200"/>
              <a:t>Trigger the lancet device. </a:t>
            </a:r>
            <a:r>
              <a:rPr lang="en-US" sz="2200" b="1"/>
              <a:t>Wipe away the first drop of blood.</a:t>
            </a:r>
            <a:r>
              <a:rPr lang="en-US" sz="2200"/>
              <a:t> Hold the puncture site downward and gently apply intermittent pressure to the surrounding tissue. Do not apply strong repetitive pressure (“milking”).</a:t>
            </a:r>
          </a:p>
          <a:p>
            <a:pPr marL="0" indent="0">
              <a:buNone/>
            </a:pPr>
            <a:endParaRPr lang="en-US" sz="2200"/>
          </a:p>
        </p:txBody>
      </p:sp>
      <p:sp>
        <p:nvSpPr>
          <p:cNvPr id="32"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FC4DB432-CB44-4748-B889-95E99E48E0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2139" y="1011765"/>
            <a:ext cx="3225876" cy="45467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55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A4A409-9242-444A-AC1F-809866828B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ABF65108-5AB6-40BD-BCAF-526D8E309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C77C904B-BC3A-472F-BB70-8750D41E4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E910D569-2CFD-4010-B886-2F31BB8EC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5A816932-FBAD-46C0-AA92-336589A5A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3D914BDD-E5E0-4DFB-8072-5B498F94A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ED9E392E-46C2-4B84-A121-9B2BC452F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2475ABFB-30A4-45D1-ADC6-F8EADBFAC7FE}"/>
              </a:ext>
            </a:extLst>
          </p:cNvPr>
          <p:cNvSpPr>
            <a:spLocks noGrp="1"/>
          </p:cNvSpPr>
          <p:nvPr>
            <p:ph type="title"/>
          </p:nvPr>
        </p:nvSpPr>
        <p:spPr>
          <a:xfrm>
            <a:off x="1484312" y="685800"/>
            <a:ext cx="2812385" cy="1752599"/>
          </a:xfrm>
        </p:spPr>
        <p:txBody>
          <a:bodyPr>
            <a:normAutofit/>
          </a:bodyPr>
          <a:lstStyle/>
          <a:p>
            <a:r>
              <a:rPr lang="en-US" sz="3200" dirty="0"/>
              <a:t>Patient Testing</a:t>
            </a:r>
          </a:p>
        </p:txBody>
      </p:sp>
      <p:sp>
        <p:nvSpPr>
          <p:cNvPr id="3" name="Content Placeholder 2">
            <a:extLst>
              <a:ext uri="{FF2B5EF4-FFF2-40B4-BE49-F238E27FC236}">
                <a16:creationId xmlns:a16="http://schemas.microsoft.com/office/drawing/2014/main" id="{DA56AF5B-0DDE-4584-907E-46848F0A8020}"/>
              </a:ext>
            </a:extLst>
          </p:cNvPr>
          <p:cNvSpPr>
            <a:spLocks noGrp="1"/>
          </p:cNvSpPr>
          <p:nvPr>
            <p:ph idx="1"/>
          </p:nvPr>
        </p:nvSpPr>
        <p:spPr>
          <a:xfrm>
            <a:off x="1484310" y="2155372"/>
            <a:ext cx="2812387" cy="3221492"/>
          </a:xfrm>
        </p:spPr>
        <p:txBody>
          <a:bodyPr>
            <a:normAutofit/>
          </a:bodyPr>
          <a:lstStyle/>
          <a:p>
            <a:pPr marL="0" indent="0">
              <a:buNone/>
            </a:pPr>
            <a:r>
              <a:rPr lang="en-US" sz="1800" dirty="0"/>
              <a:t>Apply the</a:t>
            </a:r>
            <a:r>
              <a:rPr lang="en-US" sz="1800" b="1" dirty="0"/>
              <a:t> </a:t>
            </a:r>
            <a:r>
              <a:rPr lang="en-US" sz="1800" dirty="0"/>
              <a:t>drop of blood to the front edge (yellow dosing area) of the test strip. Blood will be pulled into the test strip. The meter beeps and measurement begins.</a:t>
            </a:r>
          </a:p>
          <a:p>
            <a:endParaRPr lang="en-US" sz="1800" dirty="0"/>
          </a:p>
        </p:txBody>
      </p:sp>
      <p:sp>
        <p:nvSpPr>
          <p:cNvPr id="19" name="Rounded Rectangle 16">
            <a:extLst>
              <a:ext uri="{FF2B5EF4-FFF2-40B4-BE49-F238E27FC236}">
                <a16:creationId xmlns:a16="http://schemas.microsoft.com/office/drawing/2014/main" id="{21ECAAB0-702B-4C08-B30F-0AFAC3479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E0633BD7-F73B-45FA-9E70-A8DA9980AA9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41202" y="1530862"/>
            <a:ext cx="6237359" cy="350851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954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15FC-72E6-456D-811E-49485775E5D6}"/>
              </a:ext>
            </a:extLst>
          </p:cNvPr>
          <p:cNvSpPr>
            <a:spLocks noGrp="1"/>
          </p:cNvSpPr>
          <p:nvPr>
            <p:ph type="title"/>
          </p:nvPr>
        </p:nvSpPr>
        <p:spPr/>
        <p:txBody>
          <a:bodyPr/>
          <a:lstStyle/>
          <a:p>
            <a:r>
              <a:rPr lang="en-US" dirty="0"/>
              <a:t>Patient Testing</a:t>
            </a:r>
            <a:br>
              <a:rPr lang="en-US" dirty="0"/>
            </a:br>
            <a:endParaRPr lang="en-US" dirty="0"/>
          </a:p>
        </p:txBody>
      </p:sp>
      <p:sp>
        <p:nvSpPr>
          <p:cNvPr id="3" name="Content Placeholder 2">
            <a:extLst>
              <a:ext uri="{FF2B5EF4-FFF2-40B4-BE49-F238E27FC236}">
                <a16:creationId xmlns:a16="http://schemas.microsoft.com/office/drawing/2014/main" id="{72B5358B-DB86-47A3-B35F-12B3282D577C}"/>
              </a:ext>
            </a:extLst>
          </p:cNvPr>
          <p:cNvSpPr>
            <a:spLocks noGrp="1"/>
          </p:cNvSpPr>
          <p:nvPr>
            <p:ph idx="1"/>
          </p:nvPr>
        </p:nvSpPr>
        <p:spPr>
          <a:xfrm>
            <a:off x="1484310" y="2057401"/>
            <a:ext cx="10018713" cy="3733800"/>
          </a:xfrm>
        </p:spPr>
        <p:txBody>
          <a:bodyPr/>
          <a:lstStyle/>
          <a:p>
            <a:r>
              <a:rPr lang="en-US" sz="2400" dirty="0"/>
              <a:t>The hourglass icon indicates the test is running. Once the test is completed, the result displays.</a:t>
            </a:r>
            <a:endParaRPr lang="en-US" dirty="0"/>
          </a:p>
          <a:p>
            <a:r>
              <a:rPr lang="en-US" dirty="0"/>
              <a:t>After obtaining patient result, a pre-programmed comment must be entered to communicate interpretation of result or action taken. </a:t>
            </a:r>
          </a:p>
          <a:p>
            <a:r>
              <a:rPr lang="en-US" sz="2400" dirty="0"/>
              <a:t>Press         to enter a comment. Press √ to return to the results screen, and press √ again to return to </a:t>
            </a:r>
          </a:p>
          <a:p>
            <a:pPr marL="0" indent="0">
              <a:buNone/>
            </a:pPr>
            <a:r>
              <a:rPr lang="en-US" sz="2400" dirty="0"/>
              <a:t>     the Main Menu.</a:t>
            </a:r>
          </a:p>
          <a:p>
            <a:endParaRPr lang="en-US" dirty="0"/>
          </a:p>
          <a:p>
            <a:endParaRPr lang="en-US" dirty="0"/>
          </a:p>
          <a:p>
            <a:endParaRPr lang="en-US" dirty="0"/>
          </a:p>
        </p:txBody>
      </p:sp>
      <p:pic>
        <p:nvPicPr>
          <p:cNvPr id="4" name="Picture 2">
            <a:extLst>
              <a:ext uri="{FF2B5EF4-FFF2-40B4-BE49-F238E27FC236}">
                <a16:creationId xmlns:a16="http://schemas.microsoft.com/office/drawing/2014/main" id="{E1A04236-D306-4788-97D6-8806C3841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3429000"/>
            <a:ext cx="457200" cy="264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3A9DE2B7-708C-4B07-BA2C-0E06D7178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00475"/>
            <a:ext cx="515582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061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8C81B59-F3A1-42F6-B311-B80AEC376E0D}"/>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Patient Testing </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775A79FD-8958-4D6D-ABD3-E720804D078D}"/>
              </a:ext>
            </a:extLst>
          </p:cNvPr>
          <p:cNvSpPr>
            <a:spLocks noGrp="1"/>
          </p:cNvSpPr>
          <p:nvPr>
            <p:ph idx="1"/>
          </p:nvPr>
        </p:nvSpPr>
        <p:spPr>
          <a:xfrm>
            <a:off x="5117106" y="685801"/>
            <a:ext cx="6385918" cy="5105400"/>
          </a:xfrm>
        </p:spPr>
        <p:txBody>
          <a:bodyPr>
            <a:normAutofit fontScale="55000" lnSpcReduction="20000"/>
          </a:bodyPr>
          <a:lstStyle/>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2900" dirty="0">
                <a:effectLst/>
                <a:latin typeface="Calibri" panose="020F0502020204030204" pitchFamily="34" charset="0"/>
                <a:ea typeface="Calibri" panose="020F0502020204030204" pitchFamily="34" charset="0"/>
                <a:cs typeface="Times New Roman" panose="02020603050405020304" pitchFamily="18" charset="0"/>
              </a:rPr>
              <a:t>Normal fasting value for non-diabetic adult: 70-100 mg/dL</a:t>
            </a:r>
          </a:p>
          <a:p>
            <a:pPr>
              <a:lnSpc>
                <a:spcPct val="90000"/>
              </a:lnSpc>
            </a:pPr>
            <a:r>
              <a:rPr lang="en-US" sz="2900" b="1" u="sng" dirty="0">
                <a:effectLst/>
                <a:latin typeface="Calibri" panose="020F0502020204030204" pitchFamily="34" charset="0"/>
                <a:ea typeface="Calibri" panose="020F0502020204030204" pitchFamily="34" charset="0"/>
                <a:cs typeface="Times New Roman" panose="02020603050405020304" pitchFamily="18" charset="0"/>
              </a:rPr>
              <a:t>Critical values</a:t>
            </a:r>
            <a:r>
              <a:rPr lang="en-US" sz="2900" dirty="0">
                <a:effectLst/>
                <a:latin typeface="Calibri" panose="020F0502020204030204" pitchFamily="34" charset="0"/>
                <a:ea typeface="Calibri" panose="020F0502020204030204" pitchFamily="34" charset="0"/>
                <a:cs typeface="Times New Roman" panose="02020603050405020304" pitchFamily="18" charset="0"/>
              </a:rPr>
              <a:t>: &lt;50 &amp; &gt;400 mg/dL</a:t>
            </a:r>
          </a:p>
          <a:p>
            <a:pPr>
              <a:lnSpc>
                <a:spcPct val="90000"/>
              </a:lnSpc>
            </a:pPr>
            <a:r>
              <a:rPr lang="en-US" sz="2900" dirty="0">
                <a:effectLst/>
                <a:latin typeface="Calibri" panose="020F0502020204030204" pitchFamily="34" charset="0"/>
                <a:ea typeface="Calibri" panose="020F0502020204030204" pitchFamily="34" charset="0"/>
                <a:cs typeface="Times New Roman" panose="02020603050405020304" pitchFamily="18" charset="0"/>
              </a:rPr>
              <a:t>Repeat </a:t>
            </a:r>
            <a:r>
              <a:rPr lang="en-US" sz="2900" b="1" u="sng" dirty="0">
                <a:effectLst/>
                <a:latin typeface="Calibri" panose="020F0502020204030204" pitchFamily="34" charset="0"/>
                <a:ea typeface="Calibri" panose="020F0502020204030204" pitchFamily="34" charset="0"/>
                <a:cs typeface="Times New Roman" panose="02020603050405020304" pitchFamily="18" charset="0"/>
              </a:rPr>
              <a:t>IMMEDIATELY</a:t>
            </a:r>
            <a:endParaRPr lang="en-US" sz="2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r>
              <a:rPr lang="en-US" sz="2900" dirty="0">
                <a:effectLst/>
                <a:latin typeface="Calibri" panose="020F0502020204030204" pitchFamily="34" charset="0"/>
                <a:ea typeface="Calibri" panose="020F0502020204030204" pitchFamily="34" charset="0"/>
                <a:cs typeface="Times New Roman" panose="02020603050405020304" pitchFamily="18" charset="0"/>
              </a:rPr>
              <a:t>For critical &lt;50, result must match original ± 10 points; For critical &gt;400, result must match original ± 50 points.</a:t>
            </a:r>
          </a:p>
          <a:p>
            <a:pPr>
              <a:lnSpc>
                <a:spcPct val="90000"/>
              </a:lnSpc>
            </a:pPr>
            <a:r>
              <a:rPr lang="en-US" sz="2900" dirty="0">
                <a:effectLst/>
                <a:latin typeface="Calibri" panose="020F0502020204030204" pitchFamily="34" charset="0"/>
                <a:ea typeface="Calibri" panose="020F0502020204030204" pitchFamily="34" charset="0"/>
                <a:cs typeface="Times New Roman" panose="02020603050405020304" pitchFamily="18" charset="0"/>
              </a:rPr>
              <a:t>If the 2</a:t>
            </a:r>
            <a:r>
              <a:rPr lang="en-US" sz="29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2900" dirty="0">
                <a:effectLst/>
                <a:latin typeface="Calibri" panose="020F0502020204030204" pitchFamily="34" charset="0"/>
                <a:ea typeface="Calibri" panose="020F0502020204030204" pitchFamily="34" charset="0"/>
                <a:cs typeface="Times New Roman" panose="02020603050405020304" pitchFamily="18" charset="0"/>
              </a:rPr>
              <a:t> result does not match within the specified number of points, you may repeat a 3</a:t>
            </a:r>
            <a:r>
              <a:rPr lang="en-US" sz="29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2900" dirty="0">
                <a:effectLst/>
                <a:latin typeface="Calibri" panose="020F0502020204030204" pitchFamily="34" charset="0"/>
                <a:ea typeface="Calibri" panose="020F0502020204030204" pitchFamily="34" charset="0"/>
                <a:cs typeface="Times New Roman" panose="02020603050405020304" pitchFamily="18" charset="0"/>
              </a:rPr>
              <a:t> time.</a:t>
            </a:r>
          </a:p>
          <a:p>
            <a:pPr>
              <a:lnSpc>
                <a:spcPct val="90000"/>
              </a:lnSpc>
            </a:pPr>
            <a:r>
              <a:rPr lang="en-US" sz="2900" dirty="0">
                <a:effectLst/>
                <a:latin typeface="Calibri" panose="020F0502020204030204" pitchFamily="34" charset="0"/>
                <a:ea typeface="Calibri" panose="020F0502020204030204" pitchFamily="34" charset="0"/>
                <a:cs typeface="Times New Roman" panose="02020603050405020304" pitchFamily="18" charset="0"/>
              </a:rPr>
              <a:t>If result is still not verified using above criteria, phone the Lab for a blood draw.</a:t>
            </a:r>
          </a:p>
          <a:p>
            <a:pPr>
              <a:lnSpc>
                <a:spcPct val="90000"/>
              </a:lnSpc>
            </a:pPr>
            <a:r>
              <a:rPr lang="en-US" sz="2900" dirty="0">
                <a:effectLst/>
                <a:latin typeface="Calibri" panose="020F0502020204030204" pitchFamily="34" charset="0"/>
                <a:ea typeface="Calibri" panose="020F0502020204030204" pitchFamily="34" charset="0"/>
                <a:cs typeface="Times New Roman" panose="02020603050405020304" pitchFamily="18" charset="0"/>
              </a:rPr>
              <a:t>Measurement range of the meter is 10-600 mg/Dl. Values outside this range display as “LO” &amp; “HI”. Lab must be phoned for a draw in these cases to get an actual numerical glucose value. </a:t>
            </a:r>
          </a:p>
          <a:p>
            <a:pPr>
              <a:lnSpc>
                <a:spcPct val="90000"/>
              </a:lnSpc>
            </a:pPr>
            <a:r>
              <a:rPr lang="en-US" sz="2900" dirty="0">
                <a:latin typeface="Calibri" panose="020F0502020204030204" pitchFamily="34" charset="0"/>
                <a:cs typeface="Calibri" panose="020F0502020204030204" pitchFamily="34" charset="0"/>
              </a:rPr>
              <a:t>Ensure the critical results are given as soon as possible to the care provider who can influence care.</a:t>
            </a:r>
            <a:endParaRPr lang="en-US" sz="2900" dirty="0">
              <a:effectLst/>
              <a:latin typeface="Calibri" panose="020F0502020204030204" pitchFamily="34" charset="0"/>
              <a:ea typeface="Calibri" panose="020F0502020204030204" pitchFamily="34" charset="0"/>
              <a:cs typeface="Calibri" panose="020F0502020204030204" pitchFamily="34" charset="0"/>
            </a:endParaRPr>
          </a:p>
          <a:p>
            <a:pPr>
              <a:lnSpc>
                <a:spcPct val="90000"/>
              </a:lnSpc>
            </a:pPr>
            <a:r>
              <a:rPr lang="en-US" sz="2900" dirty="0">
                <a:effectLst/>
                <a:latin typeface="Calibri" panose="020F0502020204030204" pitchFamily="34" charset="0"/>
                <a:ea typeface="Calibri" panose="020F0502020204030204" pitchFamily="34" charset="0"/>
                <a:cs typeface="Times New Roman" panose="02020603050405020304" pitchFamily="18" charset="0"/>
              </a:rPr>
              <a:t>Provider notification of all </a:t>
            </a:r>
            <a:r>
              <a:rPr lang="en-US" sz="2900" u="sng" dirty="0">
                <a:effectLst/>
                <a:latin typeface="Calibri" panose="020F0502020204030204" pitchFamily="34" charset="0"/>
                <a:ea typeface="Calibri" panose="020F0502020204030204" pitchFamily="34" charset="0"/>
                <a:cs typeface="Times New Roman" panose="02020603050405020304" pitchFamily="18" charset="0"/>
              </a:rPr>
              <a:t>confirmed critical</a:t>
            </a:r>
            <a:r>
              <a:rPr lang="en-US" sz="2900" dirty="0">
                <a:effectLst/>
                <a:latin typeface="Calibri" panose="020F0502020204030204" pitchFamily="34" charset="0"/>
                <a:ea typeface="Calibri" panose="020F0502020204030204" pitchFamily="34" charset="0"/>
                <a:cs typeface="Times New Roman" panose="02020603050405020304" pitchFamily="18" charset="0"/>
              </a:rPr>
              <a:t> (initial result is critical and repeat is also critical) should be documented on the Critical Fingerstick Notification Template in CPRS.</a:t>
            </a: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0806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94C52C56-BEF2-4E22-8C8E-A7AC96B03A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Freeform: Shape 8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9785FC8-4495-4D1D-A642-B69F3E38396B}"/>
              </a:ext>
            </a:extLst>
          </p:cNvPr>
          <p:cNvSpPr>
            <a:spLocks noGrp="1"/>
          </p:cNvSpPr>
          <p:nvPr>
            <p:ph type="title"/>
          </p:nvPr>
        </p:nvSpPr>
        <p:spPr>
          <a:xfrm>
            <a:off x="535021" y="685800"/>
            <a:ext cx="2639962" cy="5105400"/>
          </a:xfrm>
        </p:spPr>
        <p:txBody>
          <a:bodyPr>
            <a:normAutofit/>
          </a:bodyPr>
          <a:lstStyle/>
          <a:p>
            <a:r>
              <a:rPr lang="en-US" dirty="0">
                <a:solidFill>
                  <a:srgbClr val="FFFFFF"/>
                </a:solidFill>
              </a:rPr>
              <a:t>Outline</a:t>
            </a:r>
          </a:p>
        </p:txBody>
      </p:sp>
      <p:grpSp>
        <p:nvGrpSpPr>
          <p:cNvPr id="92" name="Group 9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9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9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9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9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9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5" name="Content Placeholder 2">
            <a:extLst>
              <a:ext uri="{FF2B5EF4-FFF2-40B4-BE49-F238E27FC236}">
                <a16:creationId xmlns:a16="http://schemas.microsoft.com/office/drawing/2014/main" id="{45DA68C0-67F8-44DB-9905-3314A55CD53F}"/>
              </a:ext>
            </a:extLst>
          </p:cNvPr>
          <p:cNvGraphicFramePr>
            <a:graphicFrameLocks noGrp="1"/>
          </p:cNvGraphicFramePr>
          <p:nvPr>
            <p:ph idx="1"/>
            <p:extLst>
              <p:ext uri="{D42A27DB-BD31-4B8C-83A1-F6EECF244321}">
                <p14:modId xmlns:p14="http://schemas.microsoft.com/office/powerpoint/2010/main" val="238253700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230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71C1C-594A-4693-AE71-F9BC69230BA7}"/>
              </a:ext>
            </a:extLst>
          </p:cNvPr>
          <p:cNvSpPr>
            <a:spLocks noGrp="1"/>
          </p:cNvSpPr>
          <p:nvPr>
            <p:ph type="title"/>
          </p:nvPr>
        </p:nvSpPr>
        <p:spPr>
          <a:xfrm>
            <a:off x="1484311" y="375558"/>
            <a:ext cx="10018713" cy="1583872"/>
          </a:xfrm>
        </p:spPr>
        <p:txBody>
          <a:bodyPr/>
          <a:lstStyle/>
          <a:p>
            <a:r>
              <a:rPr lang="en-US" dirty="0"/>
              <a:t>Patient Testing – Recalling Results</a:t>
            </a:r>
          </a:p>
        </p:txBody>
      </p:sp>
      <p:pic>
        <p:nvPicPr>
          <p:cNvPr id="4" name="Picture 4">
            <a:extLst>
              <a:ext uri="{FF2B5EF4-FFF2-40B4-BE49-F238E27FC236}">
                <a16:creationId xmlns:a16="http://schemas.microsoft.com/office/drawing/2014/main" id="{452C4648-E02E-46E5-876E-320408FBDB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0686" y="1959429"/>
            <a:ext cx="8556171" cy="421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65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F2E7-A90C-4106-87DA-83F7F8425010}"/>
              </a:ext>
            </a:extLst>
          </p:cNvPr>
          <p:cNvSpPr>
            <a:spLocks noGrp="1"/>
          </p:cNvSpPr>
          <p:nvPr>
            <p:ph type="title"/>
          </p:nvPr>
        </p:nvSpPr>
        <p:spPr/>
        <p:txBody>
          <a:bodyPr/>
          <a:lstStyle/>
          <a:p>
            <a:r>
              <a:rPr lang="en-US" dirty="0"/>
              <a:t>Patient Testing – Recalling Results</a:t>
            </a:r>
          </a:p>
        </p:txBody>
      </p:sp>
      <p:pic>
        <p:nvPicPr>
          <p:cNvPr id="4" name="Picture 2">
            <a:extLst>
              <a:ext uri="{FF2B5EF4-FFF2-40B4-BE49-F238E27FC236}">
                <a16:creationId xmlns:a16="http://schemas.microsoft.com/office/drawing/2014/main" id="{367BC81A-FDF7-45C1-876F-C027FA9EDA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1557" y="2269671"/>
            <a:ext cx="8196943" cy="3902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424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681DF40-19E9-44F1-A30A-33AC0A7047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0" name="Freeform 6">
              <a:extLst>
                <a:ext uri="{FF2B5EF4-FFF2-40B4-BE49-F238E27FC236}">
                  <a16:creationId xmlns:a16="http://schemas.microsoft.com/office/drawing/2014/main" id="{B5A56C18-147A-4566-B13D-C49A40E3D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2FFEA641-7F0D-41D1-A13F-A5A8F7667C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4D7FF27C-9183-425B-8BAB-7FC5A5B4AB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A8EF86AB-80F9-40E7-8DC2-DB7FAB5AF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3BFC2A5D-0701-4890-A2EC-70C2CC28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AA343A51-8CD2-4C41-803E-B3604A310F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B90A85C1-99E5-45AA-AD6A-10190BFE372E}"/>
              </a:ext>
            </a:extLst>
          </p:cNvPr>
          <p:cNvSpPr>
            <a:spLocks noGrp="1"/>
          </p:cNvSpPr>
          <p:nvPr>
            <p:ph type="title"/>
          </p:nvPr>
        </p:nvSpPr>
        <p:spPr>
          <a:xfrm>
            <a:off x="1484311" y="685800"/>
            <a:ext cx="5781729" cy="1519237"/>
          </a:xfrm>
        </p:spPr>
        <p:txBody>
          <a:bodyPr>
            <a:normAutofit/>
          </a:bodyPr>
          <a:lstStyle/>
          <a:p>
            <a:r>
              <a:rPr lang="en-US" dirty="0"/>
              <a:t>Maintenance and Troubleshooting</a:t>
            </a:r>
          </a:p>
        </p:txBody>
      </p:sp>
      <p:sp>
        <p:nvSpPr>
          <p:cNvPr id="3" name="Content Placeholder 2">
            <a:extLst>
              <a:ext uri="{FF2B5EF4-FFF2-40B4-BE49-F238E27FC236}">
                <a16:creationId xmlns:a16="http://schemas.microsoft.com/office/drawing/2014/main" id="{987BEE3A-F428-478B-B9ED-C9094590F613}"/>
              </a:ext>
            </a:extLst>
          </p:cNvPr>
          <p:cNvSpPr>
            <a:spLocks noGrp="1"/>
          </p:cNvSpPr>
          <p:nvPr>
            <p:ph idx="1"/>
          </p:nvPr>
        </p:nvSpPr>
        <p:spPr>
          <a:xfrm>
            <a:off x="1484310" y="2481943"/>
            <a:ext cx="5781730" cy="3309257"/>
          </a:xfrm>
        </p:spPr>
        <p:txBody>
          <a:bodyPr>
            <a:normAutofit lnSpcReduction="10000"/>
          </a:bodyPr>
          <a:lstStyle/>
          <a:p>
            <a:pPr>
              <a:lnSpc>
                <a:spcPct val="90000"/>
              </a:lnSpc>
            </a:pPr>
            <a:endParaRPr lang="en-US" sz="2000" dirty="0">
              <a:effectLst/>
              <a:latin typeface="Arial" panose="020B0604020202020204" pitchFamily="34" charset="0"/>
              <a:ea typeface="Times New Roman" panose="02020603050405020304" pitchFamily="18" charset="0"/>
            </a:endParaRPr>
          </a:p>
          <a:p>
            <a:pPr>
              <a:lnSpc>
                <a:spcPct val="90000"/>
              </a:lnSpc>
            </a:pPr>
            <a:r>
              <a:rPr lang="en-US" sz="2000" dirty="0">
                <a:effectLst/>
                <a:latin typeface="Arial" panose="020B0604020202020204" pitchFamily="34" charset="0"/>
                <a:ea typeface="Times New Roman" panose="02020603050405020304" pitchFamily="18" charset="0"/>
              </a:rPr>
              <a:t>Glucometers are to be cleaned and disinfected after each patient use with the manufacture-approved Super Sani-Cloth disinfecting wipe. </a:t>
            </a:r>
          </a:p>
          <a:p>
            <a:pPr>
              <a:lnSpc>
                <a:spcPct val="90000"/>
              </a:lnSpc>
            </a:pPr>
            <a:r>
              <a:rPr lang="en-US" sz="2000" dirty="0">
                <a:latin typeface="Arial" panose="020B0604020202020204" pitchFamily="34" charset="0"/>
              </a:rPr>
              <a:t>Wear gloves</a:t>
            </a:r>
          </a:p>
          <a:p>
            <a:pPr>
              <a:lnSpc>
                <a:spcPct val="90000"/>
              </a:lnSpc>
            </a:pPr>
            <a:r>
              <a:rPr lang="en-US" sz="2000" b="1" dirty="0">
                <a:latin typeface="Arial" panose="020B0604020202020204" pitchFamily="34" charset="0"/>
              </a:rPr>
              <a:t>Squeeze off excess cleaning solution</a:t>
            </a:r>
          </a:p>
          <a:p>
            <a:pPr>
              <a:lnSpc>
                <a:spcPct val="90000"/>
              </a:lnSpc>
            </a:pPr>
            <a:r>
              <a:rPr lang="en-US" sz="2000" dirty="0">
                <a:latin typeface="Arial" panose="020B0604020202020204" pitchFamily="34" charset="0"/>
              </a:rPr>
              <a:t>Do not clean meter while strip is still in the test strip port.</a:t>
            </a:r>
          </a:p>
          <a:p>
            <a:pPr>
              <a:lnSpc>
                <a:spcPct val="90000"/>
              </a:lnSpc>
            </a:pPr>
            <a:r>
              <a:rPr lang="en-US" sz="2000" dirty="0">
                <a:latin typeface="Arial" panose="020B0604020202020204" pitchFamily="34" charset="0"/>
              </a:rPr>
              <a:t>Make sure no liquid gets into port</a:t>
            </a:r>
          </a:p>
          <a:p>
            <a:pPr>
              <a:lnSpc>
                <a:spcPct val="90000"/>
              </a:lnSpc>
            </a:pPr>
            <a:endParaRPr lang="en-US" sz="2000" dirty="0">
              <a:latin typeface="Arial" panose="020B0604020202020204" pitchFamily="34" charset="0"/>
            </a:endParaRPr>
          </a:p>
          <a:p>
            <a:pPr marL="0" indent="0">
              <a:lnSpc>
                <a:spcPct val="90000"/>
              </a:lnSpc>
              <a:buNone/>
            </a:pPr>
            <a:endParaRPr lang="en-US" sz="2000" dirty="0">
              <a:latin typeface="Arial" panose="020B0604020202020204" pitchFamily="34" charset="0"/>
            </a:endParaRPr>
          </a:p>
          <a:p>
            <a:pPr marL="457200" indent="-457200">
              <a:lnSpc>
                <a:spcPct val="90000"/>
              </a:lnSpc>
              <a:buFont typeface="+mj-lt"/>
              <a:buAutoNum type="arabicPeriod"/>
            </a:pPr>
            <a:endParaRPr lang="en-US" sz="2000" dirty="0"/>
          </a:p>
        </p:txBody>
      </p:sp>
      <p:sp>
        <p:nvSpPr>
          <p:cNvPr id="17" name="Rounded Rectangle 16">
            <a:extLst>
              <a:ext uri="{FF2B5EF4-FFF2-40B4-BE49-F238E27FC236}">
                <a16:creationId xmlns:a16="http://schemas.microsoft.com/office/drawing/2014/main" id="{DB4E7E40-6469-444C-A3D7-A32F553AA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8DB69181-A95F-4E81-8850-94ECAE22F11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1593" y="1733692"/>
            <a:ext cx="3226968" cy="31028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221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8D5C46-63E5-40C5-A208-4B2189FA1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4A42B4ED-376E-46C3-8BB2-EAFC660D1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id="{94E0795D-42C3-4DFD-AEB0-286A1CF14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id="{A2ACED1B-99D0-4C14-B63B-963889DCD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id="{5C5D324F-33A3-4C66-BFE5-1742CA4E5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id="{EC572FC8-A465-4BA3-BA4D-2EC538C0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id="{66CC2B15-8E3B-4CFF-99E4-5B4E4D8CF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9B8BE566-A901-4C26-8276-3890BD42AA4F}"/>
              </a:ext>
            </a:extLst>
          </p:cNvPr>
          <p:cNvSpPr>
            <a:spLocks noGrp="1"/>
          </p:cNvSpPr>
          <p:nvPr>
            <p:ph type="title"/>
          </p:nvPr>
        </p:nvSpPr>
        <p:spPr>
          <a:xfrm>
            <a:off x="1484312" y="685800"/>
            <a:ext cx="4278928" cy="1752599"/>
          </a:xfrm>
        </p:spPr>
        <p:txBody>
          <a:bodyPr>
            <a:normAutofit/>
          </a:bodyPr>
          <a:lstStyle/>
          <a:p>
            <a:r>
              <a:rPr lang="en-US" dirty="0"/>
              <a:t>Cleaning Meter</a:t>
            </a:r>
          </a:p>
        </p:txBody>
      </p:sp>
      <p:sp>
        <p:nvSpPr>
          <p:cNvPr id="3" name="Content Placeholder 2">
            <a:extLst>
              <a:ext uri="{FF2B5EF4-FFF2-40B4-BE49-F238E27FC236}">
                <a16:creationId xmlns:a16="http://schemas.microsoft.com/office/drawing/2014/main" id="{D2601B5A-178B-42BD-8090-E23261C724E5}"/>
              </a:ext>
            </a:extLst>
          </p:cNvPr>
          <p:cNvSpPr>
            <a:spLocks noGrp="1"/>
          </p:cNvSpPr>
          <p:nvPr>
            <p:ph idx="1"/>
          </p:nvPr>
        </p:nvSpPr>
        <p:spPr>
          <a:xfrm>
            <a:off x="1484310" y="2666999"/>
            <a:ext cx="4278929" cy="3124201"/>
          </a:xfrm>
        </p:spPr>
        <p:txBody>
          <a:bodyPr>
            <a:normAutofit/>
          </a:bodyPr>
          <a:lstStyle/>
          <a:p>
            <a:r>
              <a:rPr lang="en-US" dirty="0"/>
              <a:t>Place meter on a level surface</a:t>
            </a:r>
          </a:p>
          <a:p>
            <a:r>
              <a:rPr lang="en-US" dirty="0"/>
              <a:t>Power off the meter</a:t>
            </a:r>
          </a:p>
          <a:p>
            <a:r>
              <a:rPr lang="en-US" dirty="0"/>
              <a:t>Use a Super Sani-Cloth to clean any visibly soiled surface</a:t>
            </a:r>
          </a:p>
          <a:p>
            <a:r>
              <a:rPr lang="en-US" dirty="0"/>
              <a:t>Dry the meter thoroughly with a dry cloth or gauze.</a:t>
            </a:r>
          </a:p>
        </p:txBody>
      </p:sp>
      <p:sp>
        <p:nvSpPr>
          <p:cNvPr id="18" name="Rounded Rectangle 16">
            <a:extLst>
              <a:ext uri="{FF2B5EF4-FFF2-40B4-BE49-F238E27FC236}">
                <a16:creationId xmlns:a16="http://schemas.microsoft.com/office/drawing/2014/main" id="{63A60C88-7443-4827-9241-5019758CB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34108BC-BBBE-4BEB-854B-96876FC516E6}"/>
              </a:ext>
            </a:extLst>
          </p:cNvPr>
          <p:cNvPicPr>
            <a:picLocks noChangeAspect="1"/>
          </p:cNvPicPr>
          <p:nvPr/>
        </p:nvPicPr>
        <p:blipFill>
          <a:blip r:embed="rId3"/>
          <a:stretch>
            <a:fillRect/>
          </a:stretch>
        </p:blipFill>
        <p:spPr>
          <a:xfrm>
            <a:off x="7014546" y="1011765"/>
            <a:ext cx="3583875" cy="4546708"/>
          </a:xfrm>
          <a:prstGeom prst="rect">
            <a:avLst/>
          </a:prstGeom>
        </p:spPr>
      </p:pic>
    </p:spTree>
    <p:extLst>
      <p:ext uri="{BB962C8B-B14F-4D97-AF65-F5344CB8AC3E}">
        <p14:creationId xmlns:p14="http://schemas.microsoft.com/office/powerpoint/2010/main" val="3596350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BFBF8-5D33-4973-A79B-B80DE7588DED}"/>
              </a:ext>
            </a:extLst>
          </p:cNvPr>
          <p:cNvSpPr>
            <a:spLocks noGrp="1"/>
          </p:cNvSpPr>
          <p:nvPr>
            <p:ph type="title"/>
          </p:nvPr>
        </p:nvSpPr>
        <p:spPr>
          <a:xfrm>
            <a:off x="1484311" y="685800"/>
            <a:ext cx="10018713" cy="1387929"/>
          </a:xfrm>
        </p:spPr>
        <p:txBody>
          <a:bodyPr/>
          <a:lstStyle/>
          <a:p>
            <a:r>
              <a:rPr lang="en-US" dirty="0"/>
              <a:t>Disinfecting Meter</a:t>
            </a:r>
          </a:p>
        </p:txBody>
      </p:sp>
      <p:sp>
        <p:nvSpPr>
          <p:cNvPr id="3" name="Content Placeholder 2">
            <a:extLst>
              <a:ext uri="{FF2B5EF4-FFF2-40B4-BE49-F238E27FC236}">
                <a16:creationId xmlns:a16="http://schemas.microsoft.com/office/drawing/2014/main" id="{F33AC20E-96A2-4C1F-A408-75045C1CD2AA}"/>
              </a:ext>
            </a:extLst>
          </p:cNvPr>
          <p:cNvSpPr>
            <a:spLocks noGrp="1"/>
          </p:cNvSpPr>
          <p:nvPr>
            <p:ph idx="1"/>
          </p:nvPr>
        </p:nvSpPr>
        <p:spPr>
          <a:xfrm>
            <a:off x="1484310" y="2073729"/>
            <a:ext cx="10018713" cy="3717471"/>
          </a:xfrm>
        </p:spPr>
        <p:txBody>
          <a:bodyPr>
            <a:normAutofit/>
          </a:bodyPr>
          <a:lstStyle/>
          <a:p>
            <a:r>
              <a:rPr lang="en-US" dirty="0"/>
              <a:t>Use a fresh Super Sani-Cloth wipe to disinfect by gently wiping the outside of the meter 3 times horizontally and 3 times vertically.</a:t>
            </a:r>
          </a:p>
          <a:p>
            <a:r>
              <a:rPr lang="en-US" dirty="0"/>
              <a:t>Allow the meter to stay wet for 2 minutes with the Super Sani-Cloth. Additional wipes may be needed to ensure the meter stays wet for the full 2 minutes.</a:t>
            </a:r>
          </a:p>
          <a:p>
            <a:r>
              <a:rPr lang="en-US" dirty="0"/>
              <a:t>Dry the meter thoroughly with a dry cloth or gauze after the 2 minutes of contact time is finished.</a:t>
            </a:r>
          </a:p>
        </p:txBody>
      </p:sp>
    </p:spTree>
    <p:extLst>
      <p:ext uri="{BB962C8B-B14F-4D97-AF65-F5344CB8AC3E}">
        <p14:creationId xmlns:p14="http://schemas.microsoft.com/office/powerpoint/2010/main" val="3362041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27500CA-FA61-49B6-AC7B-2CE50433D9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2" name="Freeform 6">
              <a:extLst>
                <a:ext uri="{FF2B5EF4-FFF2-40B4-BE49-F238E27FC236}">
                  <a16:creationId xmlns:a16="http://schemas.microsoft.com/office/drawing/2014/main" id="{9BB2C0D0-9D80-4309-B3A1-320A61FC6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D302E04-6272-4489-AC6C-BD90F6BE4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id="{654ECFC5-08C7-4BEA-8913-423DF4B205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id="{22B548B5-28F3-4F2F-BDDA-A16D0D276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EB0B6947-A2CA-4DF4-B955-DAFECEC2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D4F51AD8-AD43-4ABE-85E8-4F769F8C2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48353496-7333-4D78-96A2-56BE16AB8CDB}"/>
              </a:ext>
            </a:extLst>
          </p:cNvPr>
          <p:cNvSpPr>
            <a:spLocks noGrp="1"/>
          </p:cNvSpPr>
          <p:nvPr>
            <p:ph type="title"/>
          </p:nvPr>
        </p:nvSpPr>
        <p:spPr>
          <a:xfrm>
            <a:off x="1484311" y="685800"/>
            <a:ext cx="5781729" cy="1752599"/>
          </a:xfrm>
        </p:spPr>
        <p:txBody>
          <a:bodyPr>
            <a:normAutofit/>
          </a:bodyPr>
          <a:lstStyle/>
          <a:p>
            <a:r>
              <a:rPr lang="en-US" dirty="0"/>
              <a:t>Troubleshooting</a:t>
            </a:r>
          </a:p>
        </p:txBody>
      </p:sp>
      <p:sp>
        <p:nvSpPr>
          <p:cNvPr id="8" name="Content Placeholder 7">
            <a:extLst>
              <a:ext uri="{FF2B5EF4-FFF2-40B4-BE49-F238E27FC236}">
                <a16:creationId xmlns:a16="http://schemas.microsoft.com/office/drawing/2014/main" id="{623FB79F-4C60-C336-FB53-F461C8EF6D3A}"/>
              </a:ext>
            </a:extLst>
          </p:cNvPr>
          <p:cNvSpPr>
            <a:spLocks noGrp="1"/>
          </p:cNvSpPr>
          <p:nvPr>
            <p:ph idx="1"/>
          </p:nvPr>
        </p:nvSpPr>
        <p:spPr>
          <a:xfrm>
            <a:off x="1484309" y="1917700"/>
            <a:ext cx="5906167" cy="4097337"/>
          </a:xfrm>
        </p:spPr>
        <p:txBody>
          <a:bodyPr>
            <a:normAutofit/>
          </a:bodyPr>
          <a:lstStyle/>
          <a:p>
            <a:r>
              <a:rPr lang="en-US" sz="2000" dirty="0">
                <a:effectLst/>
                <a:ea typeface="Calibri" panose="020F0502020204030204" pitchFamily="34" charset="0"/>
                <a:cs typeface="Times New Roman" panose="02020603050405020304" pitchFamily="18" charset="0"/>
              </a:rPr>
              <a:t>If the meter displays “</a:t>
            </a:r>
            <a:r>
              <a:rPr lang="en-US" sz="2000" b="1" dirty="0">
                <a:effectLst/>
                <a:ea typeface="Calibri" panose="020F0502020204030204" pitchFamily="34" charset="0"/>
                <a:cs typeface="Times New Roman" panose="02020603050405020304" pitchFamily="18" charset="0"/>
              </a:rPr>
              <a:t>Type Bad Dose”</a:t>
            </a:r>
            <a:r>
              <a:rPr lang="en-US" sz="2000" dirty="0">
                <a:effectLst/>
                <a:ea typeface="Calibri" panose="020F0502020204030204" pitchFamily="34" charset="0"/>
                <a:cs typeface="Times New Roman" panose="02020603050405020304" pitchFamily="18" charset="0"/>
              </a:rPr>
              <a:t>, there may be insufficient amount of blood on the test strip or the dose may have been applied before the flashing red drop appeared above the strip icon. Repeat the test using a new strip</a:t>
            </a:r>
            <a:endParaRPr lang="en-US" sz="2000" dirty="0"/>
          </a:p>
          <a:p>
            <a:r>
              <a:rPr lang="en-US" sz="2000" dirty="0"/>
              <a:t>If you have problems with your glucometer contact the Ancillary Testing Coordinator at 2187.</a:t>
            </a:r>
          </a:p>
          <a:p>
            <a:r>
              <a:rPr lang="en-US" sz="2000" dirty="0"/>
              <a:t>Meanwhile, use a different meter or borrow a spare meter from the Lab</a:t>
            </a:r>
            <a:r>
              <a:rPr lang="en-US" dirty="0"/>
              <a:t>.</a:t>
            </a:r>
          </a:p>
          <a:p>
            <a:endParaRPr lang="en-US" dirty="0"/>
          </a:p>
        </p:txBody>
      </p:sp>
      <p:sp>
        <p:nvSpPr>
          <p:cNvPr id="19" name="Rounded Rectangle 16">
            <a:extLst>
              <a:ext uri="{FF2B5EF4-FFF2-40B4-BE49-F238E27FC236}">
                <a16:creationId xmlns:a16="http://schemas.microsoft.com/office/drawing/2014/main" id="{6958E693-06E1-4835-9E33-076E6D8ED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0503" y="648931"/>
            <a:ext cx="3912520"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BF35C4F6-6251-45BF-A566-21161BCD80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46" r="1" b="2684"/>
          <a:stretch/>
        </p:blipFill>
        <p:spPr bwMode="auto">
          <a:xfrm>
            <a:off x="7951593" y="1011765"/>
            <a:ext cx="3226968" cy="45467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911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997BD-D6A4-4B2F-9B0A-6A66E52A9BE6}"/>
              </a:ext>
            </a:extLst>
          </p:cNvPr>
          <p:cNvSpPr>
            <a:spLocks noGrp="1"/>
          </p:cNvSpPr>
          <p:nvPr>
            <p:ph type="title"/>
          </p:nvPr>
        </p:nvSpPr>
        <p:spPr>
          <a:xfrm>
            <a:off x="1484311" y="1081548"/>
            <a:ext cx="3333495" cy="1204453"/>
          </a:xfrm>
        </p:spPr>
        <p:txBody>
          <a:bodyPr>
            <a:normAutofit/>
          </a:bodyPr>
          <a:lstStyle/>
          <a:p>
            <a:r>
              <a:rPr lang="en-US" sz="2400" b="1" dirty="0"/>
              <a:t>Annual Glucometer Competency Requirements</a:t>
            </a:r>
          </a:p>
        </p:txBody>
      </p:sp>
      <p:sp>
        <p:nvSpPr>
          <p:cNvPr id="3" name="Content Placeholder 2">
            <a:extLst>
              <a:ext uri="{FF2B5EF4-FFF2-40B4-BE49-F238E27FC236}">
                <a16:creationId xmlns:a16="http://schemas.microsoft.com/office/drawing/2014/main" id="{4529AC59-B443-4534-BE07-DB31FC728FBB}"/>
              </a:ext>
            </a:extLst>
          </p:cNvPr>
          <p:cNvSpPr>
            <a:spLocks noGrp="1"/>
          </p:cNvSpPr>
          <p:nvPr>
            <p:ph idx="1"/>
          </p:nvPr>
        </p:nvSpPr>
        <p:spPr>
          <a:xfrm>
            <a:off x="1484310" y="2286001"/>
            <a:ext cx="3929699" cy="3902528"/>
          </a:xfrm>
        </p:spPr>
        <p:txBody>
          <a:bodyPr anchor="t">
            <a:normAutofit/>
          </a:bodyPr>
          <a:lstStyle/>
          <a:p>
            <a:r>
              <a:rPr lang="en-US" sz="2000" dirty="0"/>
              <a:t>Review Accu-Chek Inform II Annual Competency power point training in MTS.</a:t>
            </a:r>
          </a:p>
          <a:p>
            <a:r>
              <a:rPr lang="en-US" sz="2000" dirty="0"/>
              <a:t>Run 2 levels on quality control on meter.</a:t>
            </a:r>
          </a:p>
          <a:p>
            <a:r>
              <a:rPr lang="en-US" sz="2000" dirty="0"/>
              <a:t>Fill out the top portion of Ancillary Testing Annual Competency Assessment Checklist and return to Ancillary Testing Coordinator before assigned due date.</a:t>
            </a:r>
          </a:p>
          <a:p>
            <a:endParaRPr lang="en-US" sz="1600" dirty="0"/>
          </a:p>
        </p:txBody>
      </p:sp>
      <p:pic>
        <p:nvPicPr>
          <p:cNvPr id="5" name="Picture 4">
            <a:extLst>
              <a:ext uri="{FF2B5EF4-FFF2-40B4-BE49-F238E27FC236}">
                <a16:creationId xmlns:a16="http://schemas.microsoft.com/office/drawing/2014/main" id="{79040A84-8E52-45D5-9645-1A29FE6CFA30}"/>
              </a:ext>
            </a:extLst>
          </p:cNvPr>
          <p:cNvPicPr>
            <a:picLocks noChangeAspect="1"/>
          </p:cNvPicPr>
          <p:nvPr/>
        </p:nvPicPr>
        <p:blipFill>
          <a:blip r:embed="rId3"/>
          <a:stretch>
            <a:fillRect/>
          </a:stretch>
        </p:blipFill>
        <p:spPr>
          <a:xfrm>
            <a:off x="6777991" y="685799"/>
            <a:ext cx="5076552" cy="5910943"/>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6725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F3A1D61-ADFF-413E-BB74-903298C1ACDD}"/>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Policies – When to test</a:t>
            </a:r>
          </a:p>
        </p:txBody>
      </p:sp>
      <p:grpSp>
        <p:nvGrpSpPr>
          <p:cNvPr id="24"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5"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9" name="Content Placeholder 2">
            <a:extLst>
              <a:ext uri="{FF2B5EF4-FFF2-40B4-BE49-F238E27FC236}">
                <a16:creationId xmlns:a16="http://schemas.microsoft.com/office/drawing/2014/main" id="{EC052F73-BC05-4D43-8AA0-C04E64B9DA5E}"/>
              </a:ext>
            </a:extLst>
          </p:cNvPr>
          <p:cNvSpPr>
            <a:spLocks noGrp="1"/>
          </p:cNvSpPr>
          <p:nvPr>
            <p:ph idx="1"/>
          </p:nvPr>
        </p:nvSpPr>
        <p:spPr>
          <a:xfrm>
            <a:off x="5117106" y="685801"/>
            <a:ext cx="6385918" cy="5105400"/>
          </a:xfrm>
        </p:spPr>
        <p:txBody>
          <a:bodyPr>
            <a:normAutofit/>
          </a:bodyPr>
          <a:lstStyle/>
          <a:p>
            <a:r>
              <a:rPr lang="en-US" sz="3200" dirty="0"/>
              <a:t>Upon physician’s order</a:t>
            </a:r>
          </a:p>
          <a:p>
            <a:r>
              <a:rPr lang="en-US" sz="3200" dirty="0"/>
              <a:t>Use of this meter is for PATIENTS ONLY. Self-testing or testing of visitors, friends, relatives, or fellow employees is not permitted. (A medical emergency or code meets the criterion of “patient”).</a:t>
            </a:r>
          </a:p>
        </p:txBody>
      </p:sp>
    </p:spTree>
    <p:extLst>
      <p:ext uri="{BB962C8B-B14F-4D97-AF65-F5344CB8AC3E}">
        <p14:creationId xmlns:p14="http://schemas.microsoft.com/office/powerpoint/2010/main" val="403383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3533286-C28F-4B34-B9D2-801F4CD38CA5}"/>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Policy</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1"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9CE75AC4-008B-4AD4-BFE8-5755E160F6C9}"/>
              </a:ext>
            </a:extLst>
          </p:cNvPr>
          <p:cNvSpPr>
            <a:spLocks noGrp="1"/>
          </p:cNvSpPr>
          <p:nvPr>
            <p:ph idx="1"/>
          </p:nvPr>
        </p:nvSpPr>
        <p:spPr>
          <a:xfrm>
            <a:off x="5117106" y="685801"/>
            <a:ext cx="6385918" cy="5105400"/>
          </a:xfrm>
        </p:spPr>
        <p:txBody>
          <a:bodyPr>
            <a:normAutofit/>
          </a:bodyPr>
          <a:lstStyle/>
          <a:p>
            <a:r>
              <a:rPr lang="en-US" sz="3200" dirty="0"/>
              <a:t>Only hospital meters (Accu-Chek Inform II) validated by the Clinical Laboratory may be used for patient care, clinical decision-making, or treatment.</a:t>
            </a:r>
          </a:p>
          <a:p>
            <a:r>
              <a:rPr lang="en-US" sz="3200" dirty="0"/>
              <a:t>Only one brand of meter will be utilized for in-house testing. </a:t>
            </a:r>
          </a:p>
        </p:txBody>
      </p:sp>
    </p:spTree>
    <p:extLst>
      <p:ext uri="{BB962C8B-B14F-4D97-AF65-F5344CB8AC3E}">
        <p14:creationId xmlns:p14="http://schemas.microsoft.com/office/powerpoint/2010/main" val="3245100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3B2E9EC-D10B-47F7-8B5A-6444A93E3E4F}"/>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Policy</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B70A4EF9-5D7F-4B5D-B978-868D7F9217C6}"/>
              </a:ext>
            </a:extLst>
          </p:cNvPr>
          <p:cNvSpPr>
            <a:spLocks noGrp="1"/>
          </p:cNvSpPr>
          <p:nvPr>
            <p:ph idx="1"/>
          </p:nvPr>
        </p:nvSpPr>
        <p:spPr>
          <a:xfrm>
            <a:off x="5117106" y="685801"/>
            <a:ext cx="6385918" cy="5105400"/>
          </a:xfrm>
        </p:spPr>
        <p:txBody>
          <a:bodyPr>
            <a:normAutofit/>
          </a:bodyPr>
          <a:lstStyle/>
          <a:p>
            <a:pPr>
              <a:lnSpc>
                <a:spcPct val="115000"/>
              </a:lnSpc>
              <a:spcBef>
                <a:spcPts val="0"/>
              </a:spcBef>
              <a:spcAft>
                <a:spcPts val="0"/>
              </a:spcAft>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provider should verify the patent’s hematocrit to assure glucose test results are accurate. When the patient(s) clinically are having loss of blood or a condition that elevates hematocrit, the provider should be aware of the hematocrit levels when interpreting glucometer test results.</a:t>
            </a:r>
          </a:p>
          <a:p>
            <a:pPr marL="914400" marR="0">
              <a:lnSpc>
                <a:spcPct val="115000"/>
              </a:lnSpc>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Note: Inform II glucometers give accurate glucose results when a patient’s hematocrit is between 10-65%.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Lipemic samples (triglycerides) more than 1800 mg/dl may produce elevated results.</a:t>
            </a:r>
          </a:p>
          <a:p>
            <a:pP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system should NOT be used to monitor patients who are receiving intensive medical intervention.</a:t>
            </a:r>
          </a:p>
          <a:p>
            <a:pPr>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clinical picture is inconsistent with the fingerstick glucometer value, testing should be confirmed by a venous blood draw (glucose level) by the laboratory.</a:t>
            </a:r>
          </a:p>
          <a:p>
            <a:pPr>
              <a:buFont typeface="Wingdings" panose="05000000000000000000" pitchFamily="2" charset="2"/>
              <a:buChar char="§"/>
            </a:pPr>
            <a:endParaRPr lang="en-US" sz="2000" dirty="0"/>
          </a:p>
        </p:txBody>
      </p:sp>
    </p:spTree>
    <p:extLst>
      <p:ext uri="{BB962C8B-B14F-4D97-AF65-F5344CB8AC3E}">
        <p14:creationId xmlns:p14="http://schemas.microsoft.com/office/powerpoint/2010/main" val="163433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1EE1AAB-288F-4149-AD9D-945413A32138}"/>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Procedures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ED7C4CA1-C5AC-4BFA-B3AE-43095C581746}"/>
              </a:ext>
            </a:extLst>
          </p:cNvPr>
          <p:cNvSpPr>
            <a:spLocks noGrp="1"/>
          </p:cNvSpPr>
          <p:nvPr>
            <p:ph idx="1"/>
          </p:nvPr>
        </p:nvSpPr>
        <p:spPr>
          <a:xfrm>
            <a:off x="5117106" y="685801"/>
            <a:ext cx="6385918" cy="5105400"/>
          </a:xfrm>
        </p:spPr>
        <p:txBody>
          <a:bodyPr>
            <a:normAutofit/>
          </a:bodyPr>
          <a:lstStyle/>
          <a:p>
            <a:r>
              <a:rPr lang="en-US" sz="2000" dirty="0"/>
              <a:t>All glucometer standard operating procedures (SOP) reside in the Ancillary Testing SOP binder located near the docking station (base).</a:t>
            </a:r>
          </a:p>
          <a:p>
            <a:r>
              <a:rPr lang="en-US" sz="2000" dirty="0"/>
              <a:t>MCP 113-02 “Ancillary  (Waived) Testing” is found in binder near docking station and on the Erie SharePoint site.</a:t>
            </a:r>
          </a:p>
        </p:txBody>
      </p:sp>
    </p:spTree>
    <p:extLst>
      <p:ext uri="{BB962C8B-B14F-4D97-AF65-F5344CB8AC3E}">
        <p14:creationId xmlns:p14="http://schemas.microsoft.com/office/powerpoint/2010/main" val="20305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5" name="Group 77">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9"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80"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81"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2"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83"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4"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97" name="Rectangle 85">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A3B1C9-8D78-4060-9476-393ACB7F3BE5}"/>
              </a:ext>
            </a:extLst>
          </p:cNvPr>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dirty="0"/>
              <a:t> Equipment - Meter</a:t>
            </a:r>
          </a:p>
        </p:txBody>
      </p:sp>
      <p:grpSp>
        <p:nvGrpSpPr>
          <p:cNvPr id="88" name="Group 87">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89"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0"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91"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92"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3"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94"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96"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5">
            <a:extLst>
              <a:ext uri="{FF2B5EF4-FFF2-40B4-BE49-F238E27FC236}">
                <a16:creationId xmlns:a16="http://schemas.microsoft.com/office/drawing/2014/main" id="{7B2353D3-10AA-4001-B23A-CEC89AEF9E0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5685" b="2"/>
          <a:stretch/>
        </p:blipFill>
        <p:spPr bwMode="auto">
          <a:xfrm>
            <a:off x="1324864" y="648930"/>
            <a:ext cx="5909539" cy="50823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91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C7A071C-050C-4011-AC8E-FEC53E53B2A0}"/>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Equipment - Base</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pic>
        <p:nvPicPr>
          <p:cNvPr id="19" name="Picture 2">
            <a:extLst>
              <a:ext uri="{FF2B5EF4-FFF2-40B4-BE49-F238E27FC236}">
                <a16:creationId xmlns:a16="http://schemas.microsoft.com/office/drawing/2014/main" id="{2D7DFA48-33AB-4532-932B-1182B536A2F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52105" y="310242"/>
            <a:ext cx="5694224" cy="638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77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643778-7F6C-4E8D-84D1-D5CDB992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22F88D-6907-48AF-B024-346E855E0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D54F045-0787-4D2E-87BD-FCAFA43426A7}"/>
              </a:ext>
            </a:extLst>
          </p:cNvPr>
          <p:cNvSpPr>
            <a:spLocks noGrp="1"/>
          </p:cNvSpPr>
          <p:nvPr>
            <p:ph type="title"/>
          </p:nvPr>
        </p:nvSpPr>
        <p:spPr>
          <a:xfrm>
            <a:off x="496112" y="685801"/>
            <a:ext cx="2743200" cy="5105400"/>
          </a:xfrm>
        </p:spPr>
        <p:txBody>
          <a:bodyPr>
            <a:normAutofit/>
          </a:bodyPr>
          <a:lstStyle/>
          <a:p>
            <a:pPr algn="l"/>
            <a:r>
              <a:rPr lang="en-US" sz="3200" dirty="0">
                <a:solidFill>
                  <a:srgbClr val="FFFFFF"/>
                </a:solidFill>
              </a:rPr>
              <a:t>Supplies</a:t>
            </a:r>
          </a:p>
        </p:txBody>
      </p:sp>
      <p:grpSp>
        <p:nvGrpSpPr>
          <p:cNvPr id="12" name="Group 11">
            <a:extLst>
              <a:ext uri="{FF2B5EF4-FFF2-40B4-BE49-F238E27FC236}">
                <a16:creationId xmlns:a16="http://schemas.microsoft.com/office/drawing/2014/main" id="{F3842748-48B5-4DD0-A06A-A31C74024A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id="{84D532AA-2DA1-42EB-88FC-0323E0DE3A73}"/>
              </a:ext>
            </a:extLst>
          </p:cNvPr>
          <p:cNvSpPr>
            <a:spLocks noGrp="1"/>
          </p:cNvSpPr>
          <p:nvPr>
            <p:ph idx="1"/>
          </p:nvPr>
        </p:nvSpPr>
        <p:spPr>
          <a:xfrm>
            <a:off x="5117106" y="685801"/>
            <a:ext cx="6385918" cy="5105400"/>
          </a:xfrm>
        </p:spPr>
        <p:txBody>
          <a:bodyPr>
            <a:normAutofit/>
          </a:bodyPr>
          <a:lstStyle/>
          <a:p>
            <a:pPr marL="0" indent="0">
              <a:buNone/>
            </a:pPr>
            <a:r>
              <a:rPr lang="en-US" sz="2800" b="1" dirty="0"/>
              <a:t>Accu-Chek Inform II Strips:</a:t>
            </a:r>
          </a:p>
          <a:p>
            <a:endParaRPr lang="en-US" sz="2000" dirty="0"/>
          </a:p>
          <a:p>
            <a:r>
              <a:rPr lang="en-US" sz="2000" dirty="0"/>
              <a:t>Supplied by Logistics.</a:t>
            </a:r>
          </a:p>
          <a:p>
            <a:r>
              <a:rPr lang="en-US" sz="2000" dirty="0"/>
              <a:t>Store in original capped container at room temperature; no change in expiration date.</a:t>
            </a:r>
          </a:p>
          <a:p>
            <a:r>
              <a:rPr lang="en-US" sz="2000" dirty="0"/>
              <a:t>Never leave the cap off vial of strips for more than 3 minutes. Never add strips from an almost empty vial to a new vial.</a:t>
            </a:r>
          </a:p>
          <a:p>
            <a:r>
              <a:rPr lang="en-US" sz="2000" dirty="0"/>
              <a:t>If strips are opened in shipment, DO NOT USE and send back to the Ancillary Testing Coordinator in lab. </a:t>
            </a:r>
          </a:p>
        </p:txBody>
      </p:sp>
    </p:spTree>
    <p:extLst>
      <p:ext uri="{BB962C8B-B14F-4D97-AF65-F5344CB8AC3E}">
        <p14:creationId xmlns:p14="http://schemas.microsoft.com/office/powerpoint/2010/main" val="3317566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
  <TotalTime>423</TotalTime>
  <Words>1364</Words>
  <Application>Microsoft Office PowerPoint</Application>
  <PresentationFormat>Widescreen</PresentationFormat>
  <Paragraphs>120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Corbel</vt:lpstr>
      <vt:lpstr>Wingdings</vt:lpstr>
      <vt:lpstr>Parallax</vt:lpstr>
      <vt:lpstr>Accu-Chek Inform II  Annual Competency Training</vt:lpstr>
      <vt:lpstr>Outline</vt:lpstr>
      <vt:lpstr>Policies – When to test</vt:lpstr>
      <vt:lpstr>Policy</vt:lpstr>
      <vt:lpstr>Policy</vt:lpstr>
      <vt:lpstr>Procedures</vt:lpstr>
      <vt:lpstr> Equipment - Meter</vt:lpstr>
      <vt:lpstr>Equipment - Base</vt:lpstr>
      <vt:lpstr>Supplies</vt:lpstr>
      <vt:lpstr>Supplies</vt:lpstr>
      <vt:lpstr>Additional Supplies</vt:lpstr>
      <vt:lpstr>Quality Control</vt:lpstr>
      <vt:lpstr>Other Times to Run Quality Control</vt:lpstr>
      <vt:lpstr>Patient Testing</vt:lpstr>
      <vt:lpstr>Patient Testing</vt:lpstr>
      <vt:lpstr>Patient Testing</vt:lpstr>
      <vt:lpstr>Patient Testing</vt:lpstr>
      <vt:lpstr>Patient Testing </vt:lpstr>
      <vt:lpstr>Patient Testing </vt:lpstr>
      <vt:lpstr>Patient Testing – Recalling Results</vt:lpstr>
      <vt:lpstr>Patient Testing – Recalling Results</vt:lpstr>
      <vt:lpstr>Maintenance and Troubleshooting</vt:lpstr>
      <vt:lpstr>Cleaning Meter</vt:lpstr>
      <vt:lpstr>Disinfecting Meter</vt:lpstr>
      <vt:lpstr>Troubleshooting</vt:lpstr>
      <vt:lpstr>Annual Glucometer Competency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Accu-Chek Inform II  Annual Competency Training</dc:title>
  <dc:creator>Skelly, Erin</dc:creator>
  <cp:lastModifiedBy>Skelly, Erin</cp:lastModifiedBy>
  <cp:revision>8</cp:revision>
  <dcterms:created xsi:type="dcterms:W3CDTF">2023-01-23T19:15:00Z</dcterms:created>
  <dcterms:modified xsi:type="dcterms:W3CDTF">2023-01-25T18:45:26Z</dcterms:modified>
</cp:coreProperties>
</file>