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57" r:id="rId3"/>
    <p:sldId id="273" r:id="rId4"/>
    <p:sldId id="276" r:id="rId5"/>
    <p:sldId id="277" r:id="rId6"/>
    <p:sldId id="278" r:id="rId7"/>
    <p:sldId id="279" r:id="rId8"/>
    <p:sldId id="280" r:id="rId9"/>
    <p:sldId id="281" r:id="rId10"/>
    <p:sldId id="282" r:id="rId11"/>
    <p:sldId id="283" r:id="rId12"/>
    <p:sldId id="271" r:id="rId13"/>
    <p:sldId id="285" r:id="rId14"/>
    <p:sldId id="286"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69D05-6859-4A79-997A-E7AE5CFDE11F}" type="datetimeFigureOut">
              <a:rPr lang="en-US" smtClean="0"/>
              <a:t>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02B6F-ACE7-4A9C-BE52-7EDBCEA62959}" type="slidenum">
              <a:rPr lang="en-US" smtClean="0"/>
              <a:t>‹#›</a:t>
            </a:fld>
            <a:endParaRPr lang="en-US"/>
          </a:p>
        </p:txBody>
      </p:sp>
    </p:spTree>
    <p:extLst>
      <p:ext uri="{BB962C8B-B14F-4D97-AF65-F5344CB8AC3E}">
        <p14:creationId xmlns:p14="http://schemas.microsoft.com/office/powerpoint/2010/main" val="33217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26EA-8017-422D-84B2-C336DB2D60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D2BE82-73A8-4CB2-941B-7FD9F29DC9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A72BFD-1ABD-458A-B16C-ECAF783445E4}"/>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7DDC538B-22C7-49BB-9473-466988E15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19DE9-C2D3-492D-A11D-61D54AF8928D}"/>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81284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0ED6-1009-4D5E-A4F2-43B511059C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F9E3D-B993-4BD1-879F-D863386C53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298DF-E3D0-4098-BB3D-D97E6BB08D45}"/>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CBECD68E-DF17-4AAE-B90B-DAA0A597B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1674A-DBAC-4641-BBF7-A6597FCCD663}"/>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23824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C3BF1-6165-433B-8FAC-93C36047A7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3240BF-54DE-40A7-873C-3A9477A4099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9CB9F-F240-4E77-B800-22C1DB85BE1F}"/>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18B9E8BB-AC30-4FC4-9DF4-4006795F5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51A5F-D917-4651-941C-6CACDC112FFE}"/>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330975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C149-5895-471E-A2DD-6B4261364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D9A8A5-10D3-4D70-8C41-B288BBBAE41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52055-B852-4C76-98B8-C2E66CEAA39F}"/>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D99A39F3-C856-4B57-A4DF-9BEB2D0AC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21603-BF15-4987-8888-3ADA96185105}"/>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25342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29E7-6D4F-491B-B1DD-1C1E8F7751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21D405-2D22-4588-BADF-9DD5CBF9D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BF099C-BADC-4AB7-B8DB-22512FEE5DC0}"/>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1B366432-172B-48B7-BF94-5BA9C6F30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89C26-6F7F-4B32-8FDD-C0E79D45A192}"/>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66197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4191-94FB-4165-A160-921AC77353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8C9A4E-8ADB-4019-B3F7-1605DF98FBC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FDB70F-F8E8-4284-AA42-CFEE15020E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8604A7-0AC6-4F1B-93DE-955D18871D4D}"/>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6" name="Footer Placeholder 5">
            <a:extLst>
              <a:ext uri="{FF2B5EF4-FFF2-40B4-BE49-F238E27FC236}">
                <a16:creationId xmlns:a16="http://schemas.microsoft.com/office/drawing/2014/main" id="{7709F1B8-2AD6-40DD-AE81-C5D7EE22F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20DCE-135D-4C71-B69A-CE464B306A5C}"/>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56130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CF14-2A88-44FF-BA61-1A7BFD7751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23352-4F61-4DD5-8BF3-C246CA0D35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D45781-5639-4AE3-B5D9-6C54639EA0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1FCAE-F45E-4973-B54C-3204CF536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6462CB-51A2-4FDB-9A4B-40D820947A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CB5F4D-8742-4522-B91D-014D37487A8E}"/>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8" name="Footer Placeholder 7">
            <a:extLst>
              <a:ext uri="{FF2B5EF4-FFF2-40B4-BE49-F238E27FC236}">
                <a16:creationId xmlns:a16="http://schemas.microsoft.com/office/drawing/2014/main" id="{51E13B8C-8FF1-456D-B69D-39D26D6A0F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42EB85-76BB-4884-A11E-56A0D1055FAC}"/>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26217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471D-A408-40CF-82CF-1FF750B5F6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F8A34-5ABC-426A-B982-59F0DA1ACAB6}"/>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4" name="Footer Placeholder 3">
            <a:extLst>
              <a:ext uri="{FF2B5EF4-FFF2-40B4-BE49-F238E27FC236}">
                <a16:creationId xmlns:a16="http://schemas.microsoft.com/office/drawing/2014/main" id="{017FF13B-07AA-442D-B943-5079BE5AA7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92C8AC-F11A-4D7D-8FCC-704ABEC44A37}"/>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359369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632DF-5B9D-42E1-8814-C41D66BF0AC3}"/>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3" name="Footer Placeholder 2">
            <a:extLst>
              <a:ext uri="{FF2B5EF4-FFF2-40B4-BE49-F238E27FC236}">
                <a16:creationId xmlns:a16="http://schemas.microsoft.com/office/drawing/2014/main" id="{2FC83DA5-4F49-44EE-804F-9B5650F9D4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44A349-BB62-47F4-B4F8-E3295109CAD1}"/>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81892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6F836-BAEC-42C5-81DB-91623118E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2171F-484B-4CE9-BFAE-C36F346A72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FC940F-F38C-42A4-9524-DCB12B65C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36D6C-3A07-474C-83A3-E3D53FB74728}"/>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6" name="Footer Placeholder 5">
            <a:extLst>
              <a:ext uri="{FF2B5EF4-FFF2-40B4-BE49-F238E27FC236}">
                <a16:creationId xmlns:a16="http://schemas.microsoft.com/office/drawing/2014/main" id="{73EF95C3-C9C6-4DF5-9817-1089C16FB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20426-BB86-48B0-A78E-DBDC67ADF3E8}"/>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199177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BB2A-04CA-4A00-8083-EDE0273FC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E00E29-E34D-4820-849C-96895B49FB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47AF9F-1135-453D-9F6F-D6CD162AE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EE8652-7FB6-4C03-AB45-11319A3AE343}"/>
              </a:ext>
            </a:extLst>
          </p:cNvPr>
          <p:cNvSpPr>
            <a:spLocks noGrp="1"/>
          </p:cNvSpPr>
          <p:nvPr>
            <p:ph type="dt" sz="half" idx="10"/>
          </p:nvPr>
        </p:nvSpPr>
        <p:spPr/>
        <p:txBody>
          <a:bodyPr/>
          <a:lstStyle/>
          <a:p>
            <a:fld id="{EA9BB029-6ECE-4895-8DCC-6489350C1EC9}" type="datetimeFigureOut">
              <a:rPr lang="en-US" smtClean="0"/>
              <a:t>1/9/2023</a:t>
            </a:fld>
            <a:endParaRPr lang="en-US"/>
          </a:p>
        </p:txBody>
      </p:sp>
      <p:sp>
        <p:nvSpPr>
          <p:cNvPr id="6" name="Footer Placeholder 5">
            <a:extLst>
              <a:ext uri="{FF2B5EF4-FFF2-40B4-BE49-F238E27FC236}">
                <a16:creationId xmlns:a16="http://schemas.microsoft.com/office/drawing/2014/main" id="{36684BF5-A3F6-4500-A3BC-E74862DC3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59959-6B1B-42AF-8AE2-8B8E7ED7170E}"/>
              </a:ext>
            </a:extLst>
          </p:cNvPr>
          <p:cNvSpPr>
            <a:spLocks noGrp="1"/>
          </p:cNvSpPr>
          <p:nvPr>
            <p:ph type="sldNum" sz="quarter" idx="12"/>
          </p:nvPr>
        </p:nvSpPr>
        <p:spPr/>
        <p:txBody>
          <a:bodyPr/>
          <a:lstStyle/>
          <a:p>
            <a:fld id="{7356A036-C1FB-4B0F-91BB-097D6E9D36BC}" type="slidenum">
              <a:rPr lang="en-US" smtClean="0"/>
              <a:t>‹#›</a:t>
            </a:fld>
            <a:endParaRPr lang="en-US"/>
          </a:p>
        </p:txBody>
      </p:sp>
    </p:spTree>
    <p:extLst>
      <p:ext uri="{BB962C8B-B14F-4D97-AF65-F5344CB8AC3E}">
        <p14:creationId xmlns:p14="http://schemas.microsoft.com/office/powerpoint/2010/main" val="216504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D9251F-8F44-4075-84B0-FBF0E9E316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EAC11C-B623-487A-87D8-78DD89993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F41F4-0E5A-4F78-A0E4-A7D752BF5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BB029-6ECE-4895-8DCC-6489350C1EC9}" type="datetimeFigureOut">
              <a:rPr lang="en-US" smtClean="0"/>
              <a:t>1/9/2023</a:t>
            </a:fld>
            <a:endParaRPr lang="en-US"/>
          </a:p>
        </p:txBody>
      </p:sp>
      <p:sp>
        <p:nvSpPr>
          <p:cNvPr id="5" name="Footer Placeholder 4">
            <a:extLst>
              <a:ext uri="{FF2B5EF4-FFF2-40B4-BE49-F238E27FC236}">
                <a16:creationId xmlns:a16="http://schemas.microsoft.com/office/drawing/2014/main" id="{1C77A961-9B16-493D-9E9E-B447FA176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4712F-5C42-4033-A246-A6DC27BF68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6A036-C1FB-4B0F-91BB-097D6E9D36BC}" type="slidenum">
              <a:rPr lang="en-US" smtClean="0"/>
              <a:t>‹#›</a:t>
            </a:fld>
            <a:endParaRPr lang="en-US"/>
          </a:p>
        </p:txBody>
      </p:sp>
    </p:spTree>
    <p:extLst>
      <p:ext uri="{BB962C8B-B14F-4D97-AF65-F5344CB8AC3E}">
        <p14:creationId xmlns:p14="http://schemas.microsoft.com/office/powerpoint/2010/main" val="4033275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1499-D440-4357-80A7-E687E4B58BBD}"/>
              </a:ext>
            </a:extLst>
          </p:cNvPr>
          <p:cNvSpPr>
            <a:spLocks noGrp="1"/>
          </p:cNvSpPr>
          <p:nvPr>
            <p:ph type="title"/>
          </p:nvPr>
        </p:nvSpPr>
        <p:spPr>
          <a:xfrm>
            <a:off x="838200" y="365125"/>
            <a:ext cx="10515600" cy="3313740"/>
          </a:xfrm>
        </p:spPr>
        <p:txBody>
          <a:bodyPr>
            <a:noAutofit/>
          </a:bodyPr>
          <a:lstStyle/>
          <a:p>
            <a:pPr algn="ctr"/>
            <a:r>
              <a:rPr lang="en-US" sz="5400" b="1" dirty="0">
                <a:solidFill>
                  <a:srgbClr val="FF0000"/>
                </a:solidFill>
              </a:rPr>
              <a:t>CAP </a:t>
            </a:r>
            <a:r>
              <a:rPr lang="en-US" sz="5400" b="1">
                <a:solidFill>
                  <a:srgbClr val="FF0000"/>
                </a:solidFill>
              </a:rPr>
              <a:t>Website Access</a:t>
            </a:r>
            <a:endParaRPr lang="en-US" sz="5400" b="1" dirty="0">
              <a:solidFill>
                <a:srgbClr val="FF0000"/>
              </a:solidFill>
            </a:endParaRPr>
          </a:p>
        </p:txBody>
      </p:sp>
      <p:sp>
        <p:nvSpPr>
          <p:cNvPr id="3" name="Content Placeholder 2">
            <a:extLst>
              <a:ext uri="{FF2B5EF4-FFF2-40B4-BE49-F238E27FC236}">
                <a16:creationId xmlns:a16="http://schemas.microsoft.com/office/drawing/2014/main" id="{2DD4FC27-E343-409A-889F-F3B422A5F63A}"/>
              </a:ext>
            </a:extLst>
          </p:cNvPr>
          <p:cNvSpPr>
            <a:spLocks noGrp="1"/>
          </p:cNvSpPr>
          <p:nvPr>
            <p:ph idx="1"/>
          </p:nvPr>
        </p:nvSpPr>
        <p:spPr>
          <a:xfrm>
            <a:off x="838200" y="3997841"/>
            <a:ext cx="10515600" cy="2179121"/>
          </a:xfrm>
        </p:spPr>
        <p:txBody>
          <a:bodyPr/>
          <a:lstStyle/>
          <a:p>
            <a:pPr marL="0" indent="0" algn="ctr">
              <a:buNone/>
            </a:pPr>
            <a:endParaRPr lang="en-US" dirty="0"/>
          </a:p>
          <a:p>
            <a:pPr marL="0" indent="0" algn="ctr">
              <a:buNone/>
            </a:pPr>
            <a:endParaRPr lang="en-US" dirty="0"/>
          </a:p>
          <a:p>
            <a:pPr marL="0" indent="0" algn="ctr">
              <a:buNone/>
            </a:pPr>
            <a:r>
              <a:rPr lang="en-US" sz="4800" b="1" u="sng" dirty="0">
                <a:solidFill>
                  <a:srgbClr val="FF0000"/>
                </a:solidFill>
              </a:rPr>
              <a:t>www.cap.org</a:t>
            </a:r>
          </a:p>
        </p:txBody>
      </p:sp>
      <p:sp>
        <p:nvSpPr>
          <p:cNvPr id="4" name="TextBox 3">
            <a:extLst>
              <a:ext uri="{FF2B5EF4-FFF2-40B4-BE49-F238E27FC236}">
                <a16:creationId xmlns:a16="http://schemas.microsoft.com/office/drawing/2014/main" id="{66CDADCF-67B2-452F-8EF7-F71CB8169FE3}"/>
              </a:ext>
            </a:extLst>
          </p:cNvPr>
          <p:cNvSpPr txBox="1"/>
          <p:nvPr/>
        </p:nvSpPr>
        <p:spPr>
          <a:xfrm>
            <a:off x="9832769" y="581891"/>
            <a:ext cx="1733797" cy="369332"/>
          </a:xfrm>
          <a:prstGeom prst="rect">
            <a:avLst/>
          </a:prstGeom>
          <a:noFill/>
        </p:spPr>
        <p:txBody>
          <a:bodyPr wrap="square" rtlCol="0">
            <a:spAutoFit/>
          </a:bodyPr>
          <a:lstStyle/>
          <a:p>
            <a:r>
              <a:rPr lang="en-US"/>
              <a:t>Attachment J</a:t>
            </a:r>
            <a:endParaRPr lang="en-US" dirty="0"/>
          </a:p>
        </p:txBody>
      </p:sp>
    </p:spTree>
    <p:extLst>
      <p:ext uri="{BB962C8B-B14F-4D97-AF65-F5344CB8AC3E}">
        <p14:creationId xmlns:p14="http://schemas.microsoft.com/office/powerpoint/2010/main" val="275465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E8A05A-C7F4-4D13-A1F5-89F72160AF22}"/>
              </a:ext>
            </a:extLst>
          </p:cNvPr>
          <p:cNvPicPr>
            <a:picLocks noChangeAspect="1"/>
          </p:cNvPicPr>
          <p:nvPr/>
        </p:nvPicPr>
        <p:blipFill>
          <a:blip r:embed="rId2"/>
          <a:stretch>
            <a:fillRect/>
          </a:stretch>
        </p:blipFill>
        <p:spPr>
          <a:xfrm>
            <a:off x="648788" y="0"/>
            <a:ext cx="10972800" cy="6858000"/>
          </a:xfrm>
          <a:prstGeom prst="rect">
            <a:avLst/>
          </a:prstGeom>
        </p:spPr>
      </p:pic>
      <p:sp>
        <p:nvSpPr>
          <p:cNvPr id="3" name="TextBox 2">
            <a:extLst>
              <a:ext uri="{FF2B5EF4-FFF2-40B4-BE49-F238E27FC236}">
                <a16:creationId xmlns:a16="http://schemas.microsoft.com/office/drawing/2014/main" id="{747F01AB-C1C1-4D08-BCDE-0DAF9924963E}"/>
              </a:ext>
            </a:extLst>
          </p:cNvPr>
          <p:cNvSpPr txBox="1"/>
          <p:nvPr/>
        </p:nvSpPr>
        <p:spPr>
          <a:xfrm>
            <a:off x="6217920" y="2769326"/>
            <a:ext cx="4336869" cy="1200329"/>
          </a:xfrm>
          <a:prstGeom prst="rect">
            <a:avLst/>
          </a:prstGeom>
          <a:noFill/>
        </p:spPr>
        <p:txBody>
          <a:bodyPr wrap="square" rtlCol="0">
            <a:spAutoFit/>
          </a:bodyPr>
          <a:lstStyle/>
          <a:p>
            <a:r>
              <a:rPr lang="en-US" sz="2400" b="1" dirty="0">
                <a:solidFill>
                  <a:srgbClr val="FF0000"/>
                </a:solidFill>
              </a:rPr>
              <a:t>The Institution information will autofill.  Click Create an Account.</a:t>
            </a:r>
          </a:p>
        </p:txBody>
      </p:sp>
      <p:cxnSp>
        <p:nvCxnSpPr>
          <p:cNvPr id="5" name="Straight Arrow Connector 4">
            <a:extLst>
              <a:ext uri="{FF2B5EF4-FFF2-40B4-BE49-F238E27FC236}">
                <a16:creationId xmlns:a16="http://schemas.microsoft.com/office/drawing/2014/main" id="{91AFA436-566F-42DF-B5E9-AE078D7D40B0}"/>
              </a:ext>
            </a:extLst>
          </p:cNvPr>
          <p:cNvCxnSpPr/>
          <p:nvPr/>
        </p:nvCxnSpPr>
        <p:spPr>
          <a:xfrm flipH="1">
            <a:off x="3618411" y="3969655"/>
            <a:ext cx="2939143" cy="232664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59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450141-9C59-4B60-8C31-AD5CB81803CA}"/>
              </a:ext>
            </a:extLst>
          </p:cNvPr>
          <p:cNvPicPr>
            <a:picLocks noChangeAspect="1"/>
          </p:cNvPicPr>
          <p:nvPr/>
        </p:nvPicPr>
        <p:blipFill>
          <a:blip r:embed="rId2"/>
          <a:stretch>
            <a:fillRect/>
          </a:stretch>
        </p:blipFill>
        <p:spPr>
          <a:xfrm>
            <a:off x="609600" y="0"/>
            <a:ext cx="10972800" cy="6858000"/>
          </a:xfrm>
          <a:prstGeom prst="rect">
            <a:avLst/>
          </a:prstGeom>
        </p:spPr>
      </p:pic>
      <p:sp>
        <p:nvSpPr>
          <p:cNvPr id="3" name="TextBox 2">
            <a:extLst>
              <a:ext uri="{FF2B5EF4-FFF2-40B4-BE49-F238E27FC236}">
                <a16:creationId xmlns:a16="http://schemas.microsoft.com/office/drawing/2014/main" id="{74B76B1F-5642-4FB2-8F72-6DD5B47B9DC1}"/>
              </a:ext>
            </a:extLst>
          </p:cNvPr>
          <p:cNvSpPr txBox="1"/>
          <p:nvPr/>
        </p:nvSpPr>
        <p:spPr>
          <a:xfrm>
            <a:off x="7223760" y="1632857"/>
            <a:ext cx="4167051" cy="461665"/>
          </a:xfrm>
          <a:prstGeom prst="rect">
            <a:avLst/>
          </a:prstGeom>
          <a:noFill/>
        </p:spPr>
        <p:txBody>
          <a:bodyPr wrap="square" rtlCol="0">
            <a:spAutoFit/>
          </a:bodyPr>
          <a:lstStyle/>
          <a:p>
            <a:r>
              <a:rPr lang="en-US" sz="2400" b="1" dirty="0">
                <a:solidFill>
                  <a:srgbClr val="FF0000"/>
                </a:solidFill>
              </a:rPr>
              <a:t>Account successfully created.</a:t>
            </a:r>
          </a:p>
        </p:txBody>
      </p:sp>
      <p:cxnSp>
        <p:nvCxnSpPr>
          <p:cNvPr id="5" name="Straight Arrow Connector 4">
            <a:extLst>
              <a:ext uri="{FF2B5EF4-FFF2-40B4-BE49-F238E27FC236}">
                <a16:creationId xmlns:a16="http://schemas.microsoft.com/office/drawing/2014/main" id="{2805AECC-8680-420C-A01F-32A79F77B8E6}"/>
              </a:ext>
            </a:extLst>
          </p:cNvPr>
          <p:cNvCxnSpPr/>
          <p:nvPr/>
        </p:nvCxnSpPr>
        <p:spPr>
          <a:xfrm flipH="1">
            <a:off x="5277394" y="1854926"/>
            <a:ext cx="194636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8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203B-147E-460E-A128-8F3B44F8889E}"/>
              </a:ext>
            </a:extLst>
          </p:cNvPr>
          <p:cNvSpPr>
            <a:spLocks noGrp="1"/>
          </p:cNvSpPr>
          <p:nvPr>
            <p:ph type="title"/>
          </p:nvPr>
        </p:nvSpPr>
        <p:spPr>
          <a:xfrm>
            <a:off x="838200" y="365125"/>
            <a:ext cx="10421983" cy="155870"/>
          </a:xfrm>
        </p:spPr>
        <p:txBody>
          <a:bodyPr>
            <a:normAutofit fontScale="90000"/>
          </a:bodyPr>
          <a:lstStyle/>
          <a:p>
            <a:pPr algn="ct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br>
              <a:rPr lang="en-US" b="1" dirty="0"/>
            </a:br>
            <a:r>
              <a:rPr lang="en-US" b="1" dirty="0"/>
              <a:t>Once you’ve created an account, the </a:t>
            </a:r>
            <a:r>
              <a:rPr lang="en-US" b="1" u="sng" dirty="0"/>
              <a:t>first</a:t>
            </a:r>
            <a:r>
              <a:rPr lang="en-US" b="1" dirty="0"/>
              <a:t> time you try to enter results, you will be told you do not have access permission to enter results for the account. You need to request online access from the Administrator.  Once the Admin grants you access, you will be able to enter results for the account.    You will get an email notifying you that you have access to the account for data entry.</a:t>
            </a:r>
            <a:br>
              <a:rPr lang="en-US" b="1" dirty="0"/>
            </a:br>
            <a:br>
              <a:rPr lang="en-US" b="1" dirty="0"/>
            </a:br>
            <a:endParaRPr lang="en-US" b="1" dirty="0"/>
          </a:p>
        </p:txBody>
      </p:sp>
    </p:spTree>
    <p:extLst>
      <p:ext uri="{BB962C8B-B14F-4D97-AF65-F5344CB8AC3E}">
        <p14:creationId xmlns:p14="http://schemas.microsoft.com/office/powerpoint/2010/main" val="219938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DD50-47F3-4878-9E0A-7DD5AF563065}"/>
              </a:ext>
            </a:extLst>
          </p:cNvPr>
          <p:cNvSpPr>
            <a:spLocks noGrp="1"/>
          </p:cNvSpPr>
          <p:nvPr>
            <p:ph type="title"/>
          </p:nvPr>
        </p:nvSpPr>
        <p:spPr/>
        <p:txBody>
          <a:bodyPr/>
          <a:lstStyle/>
          <a:p>
            <a:r>
              <a:rPr lang="en-US" dirty="0"/>
              <a:t>To Request Access from Administrator</a:t>
            </a:r>
          </a:p>
        </p:txBody>
      </p:sp>
      <p:pic>
        <p:nvPicPr>
          <p:cNvPr id="5" name="Content Placeholder 4">
            <a:extLst>
              <a:ext uri="{FF2B5EF4-FFF2-40B4-BE49-F238E27FC236}">
                <a16:creationId xmlns:a16="http://schemas.microsoft.com/office/drawing/2014/main" id="{A9FFD669-B35B-4DC0-A37E-F38EA5B9A3C4}"/>
              </a:ext>
            </a:extLst>
          </p:cNvPr>
          <p:cNvPicPr>
            <a:picLocks noGrp="1" noChangeAspect="1"/>
          </p:cNvPicPr>
          <p:nvPr>
            <p:ph idx="1"/>
          </p:nvPr>
        </p:nvPicPr>
        <p:blipFill>
          <a:blip r:embed="rId2"/>
          <a:stretch>
            <a:fillRect/>
          </a:stretch>
        </p:blipFill>
        <p:spPr>
          <a:xfrm>
            <a:off x="1425039" y="1825625"/>
            <a:ext cx="7599205" cy="4351338"/>
          </a:xfrm>
        </p:spPr>
      </p:pic>
      <p:sp>
        <p:nvSpPr>
          <p:cNvPr id="6" name="Arrow: Left 5">
            <a:extLst>
              <a:ext uri="{FF2B5EF4-FFF2-40B4-BE49-F238E27FC236}">
                <a16:creationId xmlns:a16="http://schemas.microsoft.com/office/drawing/2014/main" id="{50C7A2EC-40C2-4CE0-9A4F-59CA4E2E7289}"/>
              </a:ext>
            </a:extLst>
          </p:cNvPr>
          <p:cNvSpPr/>
          <p:nvPr/>
        </p:nvSpPr>
        <p:spPr>
          <a:xfrm rot="5400000">
            <a:off x="6096000" y="252622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CE0FD2D-5CBC-4CDC-9C32-2CF3C9250931}"/>
              </a:ext>
            </a:extLst>
          </p:cNvPr>
          <p:cNvSpPr txBox="1"/>
          <p:nvPr/>
        </p:nvSpPr>
        <p:spPr>
          <a:xfrm>
            <a:off x="5913912" y="3257744"/>
            <a:ext cx="2149433" cy="523220"/>
          </a:xfrm>
          <a:prstGeom prst="rect">
            <a:avLst/>
          </a:prstGeom>
          <a:noFill/>
        </p:spPr>
        <p:txBody>
          <a:bodyPr wrap="square" rtlCol="0">
            <a:spAutoFit/>
          </a:bodyPr>
          <a:lstStyle/>
          <a:p>
            <a:r>
              <a:rPr lang="en-US" sz="1400" dirty="0">
                <a:solidFill>
                  <a:srgbClr val="FF0000"/>
                </a:solidFill>
              </a:rPr>
              <a:t>Click Access </a:t>
            </a:r>
            <a:r>
              <a:rPr lang="en-US" sz="1400" dirty="0" err="1">
                <a:solidFill>
                  <a:srgbClr val="FF0000"/>
                </a:solidFill>
              </a:rPr>
              <a:t>eLAB</a:t>
            </a:r>
            <a:r>
              <a:rPr lang="en-US" sz="1400" dirty="0">
                <a:solidFill>
                  <a:srgbClr val="FF0000"/>
                </a:solidFill>
              </a:rPr>
              <a:t> Solutions Suite</a:t>
            </a:r>
          </a:p>
        </p:txBody>
      </p:sp>
    </p:spTree>
    <p:extLst>
      <p:ext uri="{BB962C8B-B14F-4D97-AF65-F5344CB8AC3E}">
        <p14:creationId xmlns:p14="http://schemas.microsoft.com/office/powerpoint/2010/main" val="1307604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234B3-2DE1-4745-BD21-612F9CB34F84}"/>
              </a:ext>
            </a:extLst>
          </p:cNvPr>
          <p:cNvSpPr>
            <a:spLocks noGrp="1"/>
          </p:cNvSpPr>
          <p:nvPr>
            <p:ph idx="1"/>
          </p:nvPr>
        </p:nvSpPr>
        <p:spPr/>
        <p:txBody>
          <a:bodyPr/>
          <a:lstStyle/>
          <a:p>
            <a:r>
              <a:rPr lang="en-US" dirty="0"/>
              <a:t>You may send a request to your site administrator to provide you with access to the laboratory/organization, click </a:t>
            </a:r>
            <a:r>
              <a:rPr lang="en-US" b="1" dirty="0"/>
              <a:t>Request Permission From Your Site Admin.</a:t>
            </a:r>
            <a:r>
              <a:rPr lang="en-US" dirty="0"/>
              <a:t> Enter the required information and click </a:t>
            </a:r>
            <a:r>
              <a:rPr lang="en-US" b="1" dirty="0"/>
              <a:t>Submit</a:t>
            </a:r>
            <a:r>
              <a:rPr lang="en-US" dirty="0"/>
              <a:t>. Confirm that the laboratory information is correct and select the permissions that you would like to obtain. Click </a:t>
            </a:r>
            <a:r>
              <a:rPr lang="en-US" b="1" dirty="0"/>
              <a:t>Submit</a:t>
            </a:r>
          </a:p>
        </p:txBody>
      </p:sp>
    </p:spTree>
    <p:extLst>
      <p:ext uri="{BB962C8B-B14F-4D97-AF65-F5344CB8AC3E}">
        <p14:creationId xmlns:p14="http://schemas.microsoft.com/office/powerpoint/2010/main" val="100303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3DEDD5-CD65-4A6E-8C13-D58064DEDBC1}"/>
              </a:ext>
            </a:extLst>
          </p:cNvPr>
          <p:cNvPicPr>
            <a:picLocks noChangeAspect="1"/>
          </p:cNvPicPr>
          <p:nvPr/>
        </p:nvPicPr>
        <p:blipFill>
          <a:blip r:embed="rId2"/>
          <a:stretch>
            <a:fillRect/>
          </a:stretch>
        </p:blipFill>
        <p:spPr>
          <a:xfrm>
            <a:off x="648789" y="0"/>
            <a:ext cx="10972800" cy="6858000"/>
          </a:xfrm>
          <a:prstGeom prst="rect">
            <a:avLst/>
          </a:prstGeom>
        </p:spPr>
      </p:pic>
      <p:cxnSp>
        <p:nvCxnSpPr>
          <p:cNvPr id="4" name="Straight Arrow Connector 3">
            <a:extLst>
              <a:ext uri="{FF2B5EF4-FFF2-40B4-BE49-F238E27FC236}">
                <a16:creationId xmlns:a16="http://schemas.microsoft.com/office/drawing/2014/main" id="{A26D3B0B-3316-4842-89BB-FC0C7E8AB5C1}"/>
              </a:ext>
            </a:extLst>
          </p:cNvPr>
          <p:cNvCxnSpPr>
            <a:cxnSpLocks/>
          </p:cNvCxnSpPr>
          <p:nvPr/>
        </p:nvCxnSpPr>
        <p:spPr>
          <a:xfrm flipH="1">
            <a:off x="5167423" y="1701209"/>
            <a:ext cx="1924493"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7724A18-FA5B-498A-AA92-8418187E4498}"/>
              </a:ext>
            </a:extLst>
          </p:cNvPr>
          <p:cNvCxnSpPr>
            <a:cxnSpLocks/>
          </p:cNvCxnSpPr>
          <p:nvPr/>
        </p:nvCxnSpPr>
        <p:spPr>
          <a:xfrm flipH="1">
            <a:off x="3879670" y="3500846"/>
            <a:ext cx="3487781" cy="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7429606-E0FC-49DF-9A95-F8324F38B978}"/>
              </a:ext>
            </a:extLst>
          </p:cNvPr>
          <p:cNvSpPr txBox="1"/>
          <p:nvPr/>
        </p:nvSpPr>
        <p:spPr>
          <a:xfrm>
            <a:off x="7471954" y="1423851"/>
            <a:ext cx="2808515" cy="923330"/>
          </a:xfrm>
          <a:prstGeom prst="rect">
            <a:avLst/>
          </a:prstGeom>
          <a:noFill/>
        </p:spPr>
        <p:txBody>
          <a:bodyPr wrap="square" rtlCol="0">
            <a:spAutoFit/>
          </a:bodyPr>
          <a:lstStyle/>
          <a:p>
            <a:r>
              <a:rPr lang="en-US" b="1" dirty="0">
                <a:solidFill>
                  <a:srgbClr val="FF0000"/>
                </a:solidFill>
              </a:rPr>
              <a:t>Enter CAP #, (see slide #4), then SUBMIT. Lab Info should autofill.</a:t>
            </a:r>
          </a:p>
        </p:txBody>
      </p:sp>
      <p:sp>
        <p:nvSpPr>
          <p:cNvPr id="12" name="TextBox 11">
            <a:extLst>
              <a:ext uri="{FF2B5EF4-FFF2-40B4-BE49-F238E27FC236}">
                <a16:creationId xmlns:a16="http://schemas.microsoft.com/office/drawing/2014/main" id="{15BA3EDD-CF91-479B-8CD5-B2469D0F403F}"/>
              </a:ext>
            </a:extLst>
          </p:cNvPr>
          <p:cNvSpPr txBox="1"/>
          <p:nvPr/>
        </p:nvSpPr>
        <p:spPr>
          <a:xfrm>
            <a:off x="7654834" y="3265714"/>
            <a:ext cx="2808515" cy="1200329"/>
          </a:xfrm>
          <a:prstGeom prst="rect">
            <a:avLst/>
          </a:prstGeom>
          <a:noFill/>
        </p:spPr>
        <p:txBody>
          <a:bodyPr wrap="square" rtlCol="0">
            <a:spAutoFit/>
          </a:bodyPr>
          <a:lstStyle/>
          <a:p>
            <a:r>
              <a:rPr lang="en-US" b="1" dirty="0">
                <a:solidFill>
                  <a:srgbClr val="FF0000"/>
                </a:solidFill>
              </a:rPr>
              <a:t>Under Proficiency Testing, check off View Reports, Enter Data, Approve Entered Data, then SUBMIT</a:t>
            </a:r>
          </a:p>
        </p:txBody>
      </p:sp>
    </p:spTree>
    <p:extLst>
      <p:ext uri="{BB962C8B-B14F-4D97-AF65-F5344CB8AC3E}">
        <p14:creationId xmlns:p14="http://schemas.microsoft.com/office/powerpoint/2010/main" val="3574915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876FB88-1C98-41B8-842E-11E82C22264B}"/>
              </a:ext>
            </a:extLst>
          </p:cNvPr>
          <p:cNvPicPr>
            <a:picLocks noGrp="1" noChangeAspect="1"/>
          </p:cNvPicPr>
          <p:nvPr>
            <p:ph idx="1"/>
          </p:nvPr>
        </p:nvPicPr>
        <p:blipFill>
          <a:blip r:embed="rId2"/>
          <a:stretch>
            <a:fillRect/>
          </a:stretch>
        </p:blipFill>
        <p:spPr>
          <a:xfrm>
            <a:off x="550345" y="535259"/>
            <a:ext cx="9026725" cy="5641704"/>
          </a:xfrm>
          <a:prstGeom prst="rect">
            <a:avLst/>
          </a:prstGeom>
        </p:spPr>
      </p:pic>
      <p:cxnSp>
        <p:nvCxnSpPr>
          <p:cNvPr id="6" name="Straight Arrow Connector 5">
            <a:extLst>
              <a:ext uri="{FF2B5EF4-FFF2-40B4-BE49-F238E27FC236}">
                <a16:creationId xmlns:a16="http://schemas.microsoft.com/office/drawing/2014/main" id="{C18C4019-367E-4FCF-8AFB-9670EA3F382F}"/>
              </a:ext>
            </a:extLst>
          </p:cNvPr>
          <p:cNvCxnSpPr>
            <a:cxnSpLocks/>
          </p:cNvCxnSpPr>
          <p:nvPr/>
        </p:nvCxnSpPr>
        <p:spPr>
          <a:xfrm flipH="1" flipV="1">
            <a:off x="6133171" y="3858323"/>
            <a:ext cx="1784194" cy="758283"/>
          </a:xfrm>
          <a:prstGeom prst="straightConnector1">
            <a:avLst/>
          </a:prstGeom>
          <a:ln w="635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CA05088F-7A14-4252-A4AF-11321D34B6C1}"/>
              </a:ext>
            </a:extLst>
          </p:cNvPr>
          <p:cNvSpPr txBox="1"/>
          <p:nvPr/>
        </p:nvSpPr>
        <p:spPr>
          <a:xfrm>
            <a:off x="8125096" y="4616606"/>
            <a:ext cx="2847704" cy="1200329"/>
          </a:xfrm>
          <a:prstGeom prst="rect">
            <a:avLst/>
          </a:prstGeom>
          <a:noFill/>
        </p:spPr>
        <p:txBody>
          <a:bodyPr wrap="square" rtlCol="0">
            <a:spAutoFit/>
          </a:bodyPr>
          <a:lstStyle/>
          <a:p>
            <a:r>
              <a:rPr lang="en-US" sz="2400" b="1" dirty="0">
                <a:solidFill>
                  <a:srgbClr val="FF0000"/>
                </a:solidFill>
              </a:rPr>
              <a:t>A unique account must be created for each site.</a:t>
            </a:r>
          </a:p>
        </p:txBody>
      </p:sp>
    </p:spTree>
    <p:extLst>
      <p:ext uri="{BB962C8B-B14F-4D97-AF65-F5344CB8AC3E}">
        <p14:creationId xmlns:p14="http://schemas.microsoft.com/office/powerpoint/2010/main" val="286496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079E2A-C5FE-4BCF-974F-D894C116C734}"/>
              </a:ext>
            </a:extLst>
          </p:cNvPr>
          <p:cNvSpPr txBox="1"/>
          <p:nvPr/>
        </p:nvSpPr>
        <p:spPr>
          <a:xfrm>
            <a:off x="2163337" y="468351"/>
            <a:ext cx="6634975" cy="584775"/>
          </a:xfrm>
          <a:prstGeom prst="rect">
            <a:avLst/>
          </a:prstGeom>
          <a:noFill/>
        </p:spPr>
        <p:txBody>
          <a:bodyPr wrap="square" rtlCol="0">
            <a:spAutoFit/>
          </a:bodyPr>
          <a:lstStyle/>
          <a:p>
            <a:pPr algn="ctr"/>
            <a:r>
              <a:rPr lang="en-US" sz="3200" b="1" dirty="0"/>
              <a:t>CAP Number for each Location</a:t>
            </a:r>
          </a:p>
        </p:txBody>
      </p:sp>
      <p:sp>
        <p:nvSpPr>
          <p:cNvPr id="4" name="TextBox 3">
            <a:extLst>
              <a:ext uri="{FF2B5EF4-FFF2-40B4-BE49-F238E27FC236}">
                <a16:creationId xmlns:a16="http://schemas.microsoft.com/office/drawing/2014/main" id="{6341360B-C890-4A63-BB9E-183636013091}"/>
              </a:ext>
            </a:extLst>
          </p:cNvPr>
          <p:cNvSpPr txBox="1"/>
          <p:nvPr/>
        </p:nvSpPr>
        <p:spPr>
          <a:xfrm>
            <a:off x="959005" y="2051824"/>
            <a:ext cx="8089992" cy="4832092"/>
          </a:xfrm>
          <a:prstGeom prst="rect">
            <a:avLst/>
          </a:prstGeom>
          <a:noFill/>
        </p:spPr>
        <p:txBody>
          <a:bodyPr wrap="square" rtlCol="0">
            <a:spAutoFit/>
          </a:bodyPr>
          <a:lstStyle/>
          <a:p>
            <a:r>
              <a:rPr lang="en-US" sz="2800" dirty="0"/>
              <a:t>ERIE			1297601</a:t>
            </a:r>
          </a:p>
          <a:p>
            <a:endParaRPr lang="en-US" sz="2800" dirty="0"/>
          </a:p>
          <a:p>
            <a:r>
              <a:rPr lang="en-US" sz="2800" dirty="0"/>
              <a:t>ASHTABULA 		8688500</a:t>
            </a:r>
          </a:p>
          <a:p>
            <a:endParaRPr lang="en-US" sz="2800" dirty="0"/>
          </a:p>
          <a:p>
            <a:r>
              <a:rPr lang="en-US" sz="2800" dirty="0"/>
              <a:t>CRAWFORD		8688525</a:t>
            </a:r>
          </a:p>
          <a:p>
            <a:endParaRPr lang="en-US" sz="2800" dirty="0"/>
          </a:p>
          <a:p>
            <a:r>
              <a:rPr lang="en-US" sz="2800" dirty="0"/>
              <a:t>VENANGO		8657256</a:t>
            </a:r>
          </a:p>
          <a:p>
            <a:endParaRPr lang="en-US" sz="2800" dirty="0"/>
          </a:p>
          <a:p>
            <a:r>
              <a:rPr lang="en-US" sz="2800" dirty="0"/>
              <a:t>WARREN		8688642</a:t>
            </a:r>
          </a:p>
          <a:p>
            <a:endParaRPr lang="en-US" sz="2800" dirty="0"/>
          </a:p>
          <a:p>
            <a:r>
              <a:rPr lang="en-US" sz="2800" dirty="0"/>
              <a:t>MCKEAN		8688535</a:t>
            </a:r>
          </a:p>
        </p:txBody>
      </p:sp>
    </p:spTree>
    <p:extLst>
      <p:ext uri="{BB962C8B-B14F-4D97-AF65-F5344CB8AC3E}">
        <p14:creationId xmlns:p14="http://schemas.microsoft.com/office/powerpoint/2010/main" val="360558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EC173-AC80-4934-9158-9BCEB3D1B124}"/>
              </a:ext>
            </a:extLst>
          </p:cNvPr>
          <p:cNvPicPr>
            <a:picLocks noChangeAspect="1"/>
          </p:cNvPicPr>
          <p:nvPr/>
        </p:nvPicPr>
        <p:blipFill>
          <a:blip r:embed="rId2"/>
          <a:stretch>
            <a:fillRect/>
          </a:stretch>
        </p:blipFill>
        <p:spPr>
          <a:xfrm>
            <a:off x="343786" y="221461"/>
            <a:ext cx="10972800" cy="6858000"/>
          </a:xfrm>
          <a:prstGeom prst="rect">
            <a:avLst/>
          </a:prstGeom>
        </p:spPr>
      </p:pic>
      <p:cxnSp>
        <p:nvCxnSpPr>
          <p:cNvPr id="4" name="Straight Arrow Connector 3">
            <a:extLst>
              <a:ext uri="{FF2B5EF4-FFF2-40B4-BE49-F238E27FC236}">
                <a16:creationId xmlns:a16="http://schemas.microsoft.com/office/drawing/2014/main" id="{62840565-8B66-4C48-9B17-E8C63C8DC182}"/>
              </a:ext>
            </a:extLst>
          </p:cNvPr>
          <p:cNvCxnSpPr>
            <a:cxnSpLocks/>
          </p:cNvCxnSpPr>
          <p:nvPr/>
        </p:nvCxnSpPr>
        <p:spPr>
          <a:xfrm flipH="1">
            <a:off x="3508745" y="2967335"/>
            <a:ext cx="2562446" cy="0"/>
          </a:xfrm>
          <a:prstGeom prst="straightConnector1">
            <a:avLst/>
          </a:prstGeom>
          <a:ln w="635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7" name="Rectangle 6">
            <a:extLst>
              <a:ext uri="{FF2B5EF4-FFF2-40B4-BE49-F238E27FC236}">
                <a16:creationId xmlns:a16="http://schemas.microsoft.com/office/drawing/2014/main" id="{39C94419-EE13-4B32-88AD-CBF01EC0A6B1}"/>
              </a:ext>
            </a:extLst>
          </p:cNvPr>
          <p:cNvSpPr/>
          <p:nvPr/>
        </p:nvSpPr>
        <p:spPr>
          <a:xfrm>
            <a:off x="6285613" y="2627701"/>
            <a:ext cx="4816550" cy="1200329"/>
          </a:xfrm>
          <a:prstGeom prst="rect">
            <a:avLst/>
          </a:prstGeom>
        </p:spPr>
        <p:txBody>
          <a:bodyPr wrap="square">
            <a:spAutoFit/>
          </a:bodyPr>
          <a:lstStyle/>
          <a:p>
            <a:r>
              <a:rPr lang="en-US" b="1" dirty="0">
                <a:solidFill>
                  <a:srgbClr val="FF0000"/>
                </a:solidFill>
              </a:rPr>
              <a:t>Your User ID must be at least six characters without spaces. Accepted special characters are ‘@’ and ‘.’.However, it cannot be used at the beginning and end. The ID is not case sensitive.</a:t>
            </a:r>
            <a:endParaRPr lang="en-US" b="1" dirty="0">
              <a:solidFill>
                <a:srgbClr val="FF0000"/>
              </a:solidFill>
              <a:effectLst/>
            </a:endParaRPr>
          </a:p>
        </p:txBody>
      </p:sp>
    </p:spTree>
    <p:extLst>
      <p:ext uri="{BB962C8B-B14F-4D97-AF65-F5344CB8AC3E}">
        <p14:creationId xmlns:p14="http://schemas.microsoft.com/office/powerpoint/2010/main" val="3906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62C5C0-8E2B-462F-A226-FC1D2E1868F8}"/>
              </a:ext>
            </a:extLst>
          </p:cNvPr>
          <p:cNvPicPr>
            <a:picLocks noChangeAspect="1"/>
          </p:cNvPicPr>
          <p:nvPr/>
        </p:nvPicPr>
        <p:blipFill>
          <a:blip r:embed="rId2"/>
          <a:stretch>
            <a:fillRect/>
          </a:stretch>
        </p:blipFill>
        <p:spPr>
          <a:xfrm>
            <a:off x="609600" y="0"/>
            <a:ext cx="10972800" cy="6858000"/>
          </a:xfrm>
          <a:prstGeom prst="rect">
            <a:avLst/>
          </a:prstGeom>
        </p:spPr>
      </p:pic>
      <p:sp>
        <p:nvSpPr>
          <p:cNvPr id="3" name="Rectangle 2">
            <a:extLst>
              <a:ext uri="{FF2B5EF4-FFF2-40B4-BE49-F238E27FC236}">
                <a16:creationId xmlns:a16="http://schemas.microsoft.com/office/drawing/2014/main" id="{A51C26BB-837B-4B76-B638-33871255B3B8}"/>
              </a:ext>
            </a:extLst>
          </p:cNvPr>
          <p:cNvSpPr/>
          <p:nvPr/>
        </p:nvSpPr>
        <p:spPr>
          <a:xfrm>
            <a:off x="6624085" y="2264735"/>
            <a:ext cx="4958316" cy="1477328"/>
          </a:xfrm>
          <a:prstGeom prst="rect">
            <a:avLst/>
          </a:prstGeom>
        </p:spPr>
        <p:txBody>
          <a:bodyPr wrap="square">
            <a:spAutoFit/>
          </a:bodyPr>
          <a:lstStyle/>
          <a:p>
            <a:r>
              <a:rPr lang="en-US" b="1" dirty="0">
                <a:solidFill>
                  <a:srgbClr val="FF0000"/>
                </a:solidFill>
              </a:rPr>
              <a:t>Password must have: Minimum of 8 characters. At least One Upper Case Letter. At least One Lower Case Letter. At least One Number. At least One Special Character. Must Not contain "*". Password must not match or contain user ID.</a:t>
            </a:r>
            <a:endParaRPr lang="en-US" b="1" dirty="0">
              <a:solidFill>
                <a:srgbClr val="FF0000"/>
              </a:solidFill>
              <a:effectLst/>
            </a:endParaRPr>
          </a:p>
        </p:txBody>
      </p:sp>
      <p:cxnSp>
        <p:nvCxnSpPr>
          <p:cNvPr id="5" name="Straight Arrow Connector 4">
            <a:extLst>
              <a:ext uri="{FF2B5EF4-FFF2-40B4-BE49-F238E27FC236}">
                <a16:creationId xmlns:a16="http://schemas.microsoft.com/office/drawing/2014/main" id="{57040D10-E7BF-4C54-8368-038143F47A9B}"/>
              </a:ext>
            </a:extLst>
          </p:cNvPr>
          <p:cNvCxnSpPr>
            <a:cxnSpLocks/>
          </p:cNvCxnSpPr>
          <p:nvPr/>
        </p:nvCxnSpPr>
        <p:spPr>
          <a:xfrm flipH="1">
            <a:off x="3827722" y="3115340"/>
            <a:ext cx="2796363" cy="0"/>
          </a:xfrm>
          <a:prstGeom prst="straightConnector1">
            <a:avLst/>
          </a:prstGeom>
          <a:ln w="635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11677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ABBF3D-B9E5-4F16-9661-5FAB63905F48}"/>
              </a:ext>
            </a:extLst>
          </p:cNvPr>
          <p:cNvPicPr>
            <a:picLocks noChangeAspect="1"/>
          </p:cNvPicPr>
          <p:nvPr/>
        </p:nvPicPr>
        <p:blipFill>
          <a:blip r:embed="rId2"/>
          <a:stretch>
            <a:fillRect/>
          </a:stretch>
        </p:blipFill>
        <p:spPr>
          <a:xfrm>
            <a:off x="465909" y="-165633"/>
            <a:ext cx="10972800" cy="6858000"/>
          </a:xfrm>
          <a:prstGeom prst="rect">
            <a:avLst/>
          </a:prstGeom>
        </p:spPr>
      </p:pic>
      <p:sp>
        <p:nvSpPr>
          <p:cNvPr id="4" name="TextBox 3">
            <a:extLst>
              <a:ext uri="{FF2B5EF4-FFF2-40B4-BE49-F238E27FC236}">
                <a16:creationId xmlns:a16="http://schemas.microsoft.com/office/drawing/2014/main" id="{3A36C64A-DDBE-4FD2-A03F-209649B91821}"/>
              </a:ext>
            </a:extLst>
          </p:cNvPr>
          <p:cNvSpPr txBox="1"/>
          <p:nvPr/>
        </p:nvSpPr>
        <p:spPr>
          <a:xfrm>
            <a:off x="6126479" y="2617036"/>
            <a:ext cx="4767943" cy="1200329"/>
          </a:xfrm>
          <a:prstGeom prst="rect">
            <a:avLst/>
          </a:prstGeom>
          <a:noFill/>
        </p:spPr>
        <p:txBody>
          <a:bodyPr wrap="square" rtlCol="0">
            <a:spAutoFit/>
          </a:bodyPr>
          <a:lstStyle/>
          <a:p>
            <a:r>
              <a:rPr lang="en-US" sz="2400" b="1" dirty="0">
                <a:solidFill>
                  <a:srgbClr val="FF0000"/>
                </a:solidFill>
              </a:rPr>
              <a:t>Enter a password hint, an email address, and select security questions.</a:t>
            </a:r>
          </a:p>
        </p:txBody>
      </p:sp>
      <p:cxnSp>
        <p:nvCxnSpPr>
          <p:cNvPr id="6" name="Straight Arrow Connector 5">
            <a:extLst>
              <a:ext uri="{FF2B5EF4-FFF2-40B4-BE49-F238E27FC236}">
                <a16:creationId xmlns:a16="http://schemas.microsoft.com/office/drawing/2014/main" id="{B681C5FC-EEBD-48D5-87AA-1BFC2E1870AC}"/>
              </a:ext>
            </a:extLst>
          </p:cNvPr>
          <p:cNvCxnSpPr>
            <a:cxnSpLocks/>
          </p:cNvCxnSpPr>
          <p:nvPr/>
        </p:nvCxnSpPr>
        <p:spPr>
          <a:xfrm flipH="1">
            <a:off x="3853543" y="2821577"/>
            <a:ext cx="2098766" cy="441790"/>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60984EB-B426-49CE-9B03-8490B04BF72D}"/>
              </a:ext>
            </a:extLst>
          </p:cNvPr>
          <p:cNvCxnSpPr>
            <a:cxnSpLocks/>
          </p:cNvCxnSpPr>
          <p:nvPr/>
        </p:nvCxnSpPr>
        <p:spPr>
          <a:xfrm flipH="1">
            <a:off x="5390604" y="3397261"/>
            <a:ext cx="735875" cy="33871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E70958-5BB6-475C-9F60-8EBA8B99711C}"/>
              </a:ext>
            </a:extLst>
          </p:cNvPr>
          <p:cNvPicPr>
            <a:picLocks noChangeAspect="1"/>
          </p:cNvPicPr>
          <p:nvPr/>
        </p:nvPicPr>
        <p:blipFill>
          <a:blip r:embed="rId2"/>
          <a:stretch>
            <a:fillRect/>
          </a:stretch>
        </p:blipFill>
        <p:spPr>
          <a:xfrm>
            <a:off x="204651" y="143692"/>
            <a:ext cx="10972800" cy="6858000"/>
          </a:xfrm>
          <a:prstGeom prst="rect">
            <a:avLst/>
          </a:prstGeom>
        </p:spPr>
      </p:pic>
      <p:sp>
        <p:nvSpPr>
          <p:cNvPr id="3" name="TextBox 2">
            <a:extLst>
              <a:ext uri="{FF2B5EF4-FFF2-40B4-BE49-F238E27FC236}">
                <a16:creationId xmlns:a16="http://schemas.microsoft.com/office/drawing/2014/main" id="{CC60CCF2-FD5D-410A-8288-61E56F022249}"/>
              </a:ext>
            </a:extLst>
          </p:cNvPr>
          <p:cNvSpPr txBox="1"/>
          <p:nvPr/>
        </p:nvSpPr>
        <p:spPr>
          <a:xfrm>
            <a:off x="6505302" y="2521132"/>
            <a:ext cx="3735978" cy="1938992"/>
          </a:xfrm>
          <a:prstGeom prst="rect">
            <a:avLst/>
          </a:prstGeom>
          <a:noFill/>
        </p:spPr>
        <p:txBody>
          <a:bodyPr wrap="square" rtlCol="0">
            <a:spAutoFit/>
          </a:bodyPr>
          <a:lstStyle/>
          <a:p>
            <a:r>
              <a:rPr lang="en-US" sz="2400" b="1" dirty="0">
                <a:solidFill>
                  <a:srgbClr val="FF0000"/>
                </a:solidFill>
              </a:rPr>
              <a:t>Enter personal and professional information for the account.  Note that only title, first name, and last name are required.</a:t>
            </a:r>
          </a:p>
        </p:txBody>
      </p:sp>
      <p:cxnSp>
        <p:nvCxnSpPr>
          <p:cNvPr id="5" name="Straight Arrow Connector 4">
            <a:extLst>
              <a:ext uri="{FF2B5EF4-FFF2-40B4-BE49-F238E27FC236}">
                <a16:creationId xmlns:a16="http://schemas.microsoft.com/office/drawing/2014/main" id="{41739C6B-123E-4DE3-A73D-77C03C39DD8E}"/>
              </a:ext>
            </a:extLst>
          </p:cNvPr>
          <p:cNvCxnSpPr/>
          <p:nvPr/>
        </p:nvCxnSpPr>
        <p:spPr>
          <a:xfrm flipH="1">
            <a:off x="3958046" y="3043646"/>
            <a:ext cx="2390503" cy="48332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74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3F9352-E38F-4FFF-9079-8BB87C0AA21D}"/>
              </a:ext>
            </a:extLst>
          </p:cNvPr>
          <p:cNvPicPr>
            <a:picLocks noChangeAspect="1"/>
          </p:cNvPicPr>
          <p:nvPr/>
        </p:nvPicPr>
        <p:blipFill>
          <a:blip r:embed="rId2"/>
          <a:stretch>
            <a:fillRect/>
          </a:stretch>
        </p:blipFill>
        <p:spPr>
          <a:xfrm>
            <a:off x="0" y="0"/>
            <a:ext cx="10972800" cy="6858000"/>
          </a:xfrm>
          <a:prstGeom prst="rect">
            <a:avLst/>
          </a:prstGeom>
        </p:spPr>
      </p:pic>
      <p:sp>
        <p:nvSpPr>
          <p:cNvPr id="3" name="TextBox 2">
            <a:extLst>
              <a:ext uri="{FF2B5EF4-FFF2-40B4-BE49-F238E27FC236}">
                <a16:creationId xmlns:a16="http://schemas.microsoft.com/office/drawing/2014/main" id="{CB2E0F1D-9AA2-4B5D-A4EB-7F27B2C2B297}"/>
              </a:ext>
            </a:extLst>
          </p:cNvPr>
          <p:cNvSpPr txBox="1"/>
          <p:nvPr/>
        </p:nvSpPr>
        <p:spPr>
          <a:xfrm>
            <a:off x="5904410" y="3187338"/>
            <a:ext cx="4441371" cy="830997"/>
          </a:xfrm>
          <a:prstGeom prst="rect">
            <a:avLst/>
          </a:prstGeom>
          <a:noFill/>
        </p:spPr>
        <p:txBody>
          <a:bodyPr wrap="square" rtlCol="0">
            <a:spAutoFit/>
          </a:bodyPr>
          <a:lstStyle/>
          <a:p>
            <a:r>
              <a:rPr lang="en-US" sz="2400" b="1" dirty="0">
                <a:solidFill>
                  <a:srgbClr val="FF0000"/>
                </a:solidFill>
              </a:rPr>
              <a:t>Select  the Institution search icon.</a:t>
            </a:r>
          </a:p>
        </p:txBody>
      </p:sp>
      <p:cxnSp>
        <p:nvCxnSpPr>
          <p:cNvPr id="5" name="Straight Arrow Connector 4">
            <a:extLst>
              <a:ext uri="{FF2B5EF4-FFF2-40B4-BE49-F238E27FC236}">
                <a16:creationId xmlns:a16="http://schemas.microsoft.com/office/drawing/2014/main" id="{FB0D3E01-04F6-42F0-8F8F-D34172E9AB0C}"/>
              </a:ext>
            </a:extLst>
          </p:cNvPr>
          <p:cNvCxnSpPr/>
          <p:nvPr/>
        </p:nvCxnSpPr>
        <p:spPr>
          <a:xfrm flipH="1">
            <a:off x="3409406" y="3670663"/>
            <a:ext cx="237744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79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0BBF45-3D37-4639-9EE4-9B9E489A47F3}"/>
              </a:ext>
            </a:extLst>
          </p:cNvPr>
          <p:cNvPicPr>
            <a:picLocks noChangeAspect="1"/>
          </p:cNvPicPr>
          <p:nvPr/>
        </p:nvPicPr>
        <p:blipFill>
          <a:blip r:embed="rId2"/>
          <a:stretch>
            <a:fillRect/>
          </a:stretch>
        </p:blipFill>
        <p:spPr>
          <a:xfrm>
            <a:off x="243840" y="0"/>
            <a:ext cx="10972800" cy="6858000"/>
          </a:xfrm>
          <a:prstGeom prst="rect">
            <a:avLst/>
          </a:prstGeom>
        </p:spPr>
      </p:pic>
      <p:sp>
        <p:nvSpPr>
          <p:cNvPr id="3" name="TextBox 2">
            <a:extLst>
              <a:ext uri="{FF2B5EF4-FFF2-40B4-BE49-F238E27FC236}">
                <a16:creationId xmlns:a16="http://schemas.microsoft.com/office/drawing/2014/main" id="{16579BAC-9A54-45FD-BFE6-94DB036D09AC}"/>
              </a:ext>
            </a:extLst>
          </p:cNvPr>
          <p:cNvSpPr txBox="1"/>
          <p:nvPr/>
        </p:nvSpPr>
        <p:spPr>
          <a:xfrm>
            <a:off x="4391247" y="4585063"/>
            <a:ext cx="7800753" cy="1200329"/>
          </a:xfrm>
          <a:prstGeom prst="rect">
            <a:avLst/>
          </a:prstGeom>
          <a:noFill/>
        </p:spPr>
        <p:txBody>
          <a:bodyPr wrap="square" rtlCol="0">
            <a:spAutoFit/>
          </a:bodyPr>
          <a:lstStyle/>
          <a:p>
            <a:r>
              <a:rPr lang="en-US" sz="2400" b="1" dirty="0">
                <a:solidFill>
                  <a:srgbClr val="FF0000"/>
                </a:solidFill>
              </a:rPr>
              <a:t>Enter the CAP number for your clinic. See slide #4 for a list of CAP numbers.  Hit Search, then Select your Institution name, and hit Ok.</a:t>
            </a:r>
          </a:p>
        </p:txBody>
      </p:sp>
      <p:cxnSp>
        <p:nvCxnSpPr>
          <p:cNvPr id="5" name="Straight Arrow Connector 4">
            <a:extLst>
              <a:ext uri="{FF2B5EF4-FFF2-40B4-BE49-F238E27FC236}">
                <a16:creationId xmlns:a16="http://schemas.microsoft.com/office/drawing/2014/main" id="{D86BA5C1-0D4E-4127-8993-A8061242971C}"/>
              </a:ext>
            </a:extLst>
          </p:cNvPr>
          <p:cNvCxnSpPr/>
          <p:nvPr/>
        </p:nvCxnSpPr>
        <p:spPr>
          <a:xfrm flipH="1" flipV="1">
            <a:off x="6230983" y="2860766"/>
            <a:ext cx="1201783" cy="156754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60C6CCD-E23A-48C3-A92A-C056F2885B2A}"/>
              </a:ext>
            </a:extLst>
          </p:cNvPr>
          <p:cNvCxnSpPr>
            <a:cxnSpLocks/>
          </p:cNvCxnSpPr>
          <p:nvPr/>
        </p:nvCxnSpPr>
        <p:spPr>
          <a:xfrm flipH="1" flipV="1">
            <a:off x="5982789" y="3657601"/>
            <a:ext cx="548640" cy="927462"/>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FF17704-69A3-4923-9308-FE460EBD7421}"/>
              </a:ext>
            </a:extLst>
          </p:cNvPr>
          <p:cNvCxnSpPr/>
          <p:nvPr/>
        </p:nvCxnSpPr>
        <p:spPr>
          <a:xfrm>
            <a:off x="7798526" y="5682343"/>
            <a:ext cx="117565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262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419</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CAP Website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Once you’ve created an account, the first time you try to enter results, you will be told you do not have access permission to enter results for the account. You need to request online access from the Administrator.  Once the Admin grants you access, you will be able to enter results for the account.    You will get an email notifying you that you have access to the account for data entry.  </vt:lpstr>
      <vt:lpstr>To Request Access from Administrator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Ruhl, Donna</dc:creator>
  <cp:lastModifiedBy>Skelly, Erin</cp:lastModifiedBy>
  <cp:revision>39</cp:revision>
  <dcterms:created xsi:type="dcterms:W3CDTF">2018-12-27T15:17:15Z</dcterms:created>
  <dcterms:modified xsi:type="dcterms:W3CDTF">2023-01-09T17:35:12Z</dcterms:modified>
</cp:coreProperties>
</file>