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29" r:id="rId2"/>
    <p:sldMasterId id="2147483777"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BCBF0-A06A-4CC5-8B8C-CB04EF1533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D9C017-B3E2-4A65-B7B5-D9DB4A6D032F}">
      <dgm:prSet/>
      <dgm:spPr/>
      <dgm:t>
        <a:bodyPr/>
        <a:lstStyle/>
        <a:p>
          <a:r>
            <a:rPr lang="en-US"/>
            <a:t>Policies</a:t>
          </a:r>
        </a:p>
      </dgm:t>
    </dgm:pt>
    <dgm:pt modelId="{8828011E-01D7-491F-8733-8096E689C98D}" type="parTrans" cxnId="{99A96FD2-DE44-4029-AF36-67DB6DD9A42A}">
      <dgm:prSet/>
      <dgm:spPr/>
      <dgm:t>
        <a:bodyPr/>
        <a:lstStyle/>
        <a:p>
          <a:endParaRPr lang="en-US"/>
        </a:p>
      </dgm:t>
    </dgm:pt>
    <dgm:pt modelId="{F405CF8F-BF12-406C-B46A-03A4F5008E80}" type="sibTrans" cxnId="{99A96FD2-DE44-4029-AF36-67DB6DD9A42A}">
      <dgm:prSet/>
      <dgm:spPr/>
      <dgm:t>
        <a:bodyPr/>
        <a:lstStyle/>
        <a:p>
          <a:endParaRPr lang="en-US"/>
        </a:p>
      </dgm:t>
    </dgm:pt>
    <dgm:pt modelId="{9799D60E-316F-4735-9200-ED70FC85CBA0}">
      <dgm:prSet/>
      <dgm:spPr/>
      <dgm:t>
        <a:bodyPr/>
        <a:lstStyle/>
        <a:p>
          <a:r>
            <a:rPr lang="en-US" dirty="0"/>
            <a:t>Supplies and Procedures</a:t>
          </a:r>
        </a:p>
      </dgm:t>
    </dgm:pt>
    <dgm:pt modelId="{96491DF3-DD3D-48A6-846D-0942E2C570DB}" type="parTrans" cxnId="{DC574930-59F2-4257-AFE0-2DFE64A58AB5}">
      <dgm:prSet/>
      <dgm:spPr/>
      <dgm:t>
        <a:bodyPr/>
        <a:lstStyle/>
        <a:p>
          <a:endParaRPr lang="en-US"/>
        </a:p>
      </dgm:t>
    </dgm:pt>
    <dgm:pt modelId="{E9D88CC2-72B9-480F-BAC0-4431CBD10DC4}" type="sibTrans" cxnId="{DC574930-59F2-4257-AFE0-2DFE64A58AB5}">
      <dgm:prSet/>
      <dgm:spPr/>
      <dgm:t>
        <a:bodyPr/>
        <a:lstStyle/>
        <a:p>
          <a:endParaRPr lang="en-US"/>
        </a:p>
      </dgm:t>
    </dgm:pt>
    <dgm:pt modelId="{312E67DF-6E84-409B-99BA-FDE7DE6E64A9}">
      <dgm:prSet/>
      <dgm:spPr/>
      <dgm:t>
        <a:bodyPr/>
        <a:lstStyle/>
        <a:p>
          <a:r>
            <a:rPr lang="en-US"/>
            <a:t>Quality Control</a:t>
          </a:r>
        </a:p>
      </dgm:t>
    </dgm:pt>
    <dgm:pt modelId="{2962C8CA-8E32-4278-B142-6F277EC292E3}" type="parTrans" cxnId="{94EFE626-3DCA-48A9-9651-3BD60072C41F}">
      <dgm:prSet/>
      <dgm:spPr/>
      <dgm:t>
        <a:bodyPr/>
        <a:lstStyle/>
        <a:p>
          <a:endParaRPr lang="en-US"/>
        </a:p>
      </dgm:t>
    </dgm:pt>
    <dgm:pt modelId="{7E67934B-FDE6-48FD-891D-46A68815E683}" type="sibTrans" cxnId="{94EFE626-3DCA-48A9-9651-3BD60072C41F}">
      <dgm:prSet/>
      <dgm:spPr/>
      <dgm:t>
        <a:bodyPr/>
        <a:lstStyle/>
        <a:p>
          <a:endParaRPr lang="en-US"/>
        </a:p>
      </dgm:t>
    </dgm:pt>
    <dgm:pt modelId="{50A7DEF8-F025-4826-B031-0AEA2F332396}">
      <dgm:prSet/>
      <dgm:spPr/>
      <dgm:t>
        <a:bodyPr/>
        <a:lstStyle/>
        <a:p>
          <a:r>
            <a:rPr lang="en-US"/>
            <a:t>Patient Testing</a:t>
          </a:r>
        </a:p>
      </dgm:t>
    </dgm:pt>
    <dgm:pt modelId="{FEDE60D7-855C-4E9D-9994-A2CE30B24E67}" type="parTrans" cxnId="{ED3D26A4-F70D-4979-99D7-B923FFAA3C0E}">
      <dgm:prSet/>
      <dgm:spPr/>
      <dgm:t>
        <a:bodyPr/>
        <a:lstStyle/>
        <a:p>
          <a:endParaRPr lang="en-US"/>
        </a:p>
      </dgm:t>
    </dgm:pt>
    <dgm:pt modelId="{092FD4CE-8AE7-4A58-ABDD-39953046F946}" type="sibTrans" cxnId="{ED3D26A4-F70D-4979-99D7-B923FFAA3C0E}">
      <dgm:prSet/>
      <dgm:spPr/>
      <dgm:t>
        <a:bodyPr/>
        <a:lstStyle/>
        <a:p>
          <a:endParaRPr lang="en-US"/>
        </a:p>
      </dgm:t>
    </dgm:pt>
    <dgm:pt modelId="{1CAFF7CC-9B8A-4F7C-B04D-2002CCEDC37F}">
      <dgm:prSet/>
      <dgm:spPr/>
      <dgm:t>
        <a:bodyPr/>
        <a:lstStyle/>
        <a:p>
          <a:r>
            <a:rPr lang="en-US"/>
            <a:t>Competency Requirements</a:t>
          </a:r>
        </a:p>
      </dgm:t>
    </dgm:pt>
    <dgm:pt modelId="{C6EFDECF-7B0E-4700-B1B2-5BEE4F86C150}" type="parTrans" cxnId="{368DAC38-B388-4F66-9F52-932ADBCCE4F5}">
      <dgm:prSet/>
      <dgm:spPr/>
      <dgm:t>
        <a:bodyPr/>
        <a:lstStyle/>
        <a:p>
          <a:endParaRPr lang="en-US"/>
        </a:p>
      </dgm:t>
    </dgm:pt>
    <dgm:pt modelId="{BD59FD72-9A8B-4358-943C-7449CEF4C48D}" type="sibTrans" cxnId="{368DAC38-B388-4F66-9F52-932ADBCCE4F5}">
      <dgm:prSet/>
      <dgm:spPr/>
      <dgm:t>
        <a:bodyPr/>
        <a:lstStyle/>
        <a:p>
          <a:endParaRPr lang="en-US"/>
        </a:p>
      </dgm:t>
    </dgm:pt>
    <dgm:pt modelId="{E196A6AB-DFA3-4D03-AC8F-13D5732CCE92}" type="pres">
      <dgm:prSet presAssocID="{6EFBCBF0-A06A-4CC5-8B8C-CB04EF153351}" presName="linear" presStyleCnt="0">
        <dgm:presLayoutVars>
          <dgm:animLvl val="lvl"/>
          <dgm:resizeHandles val="exact"/>
        </dgm:presLayoutVars>
      </dgm:prSet>
      <dgm:spPr/>
    </dgm:pt>
    <dgm:pt modelId="{6A5A4FB1-C106-435A-8A71-BA4DA9590E62}" type="pres">
      <dgm:prSet presAssocID="{26D9C017-B3E2-4A65-B7B5-D9DB4A6D032F}" presName="parentText" presStyleLbl="node1" presStyleIdx="0" presStyleCnt="5">
        <dgm:presLayoutVars>
          <dgm:chMax val="0"/>
          <dgm:bulletEnabled val="1"/>
        </dgm:presLayoutVars>
      </dgm:prSet>
      <dgm:spPr/>
    </dgm:pt>
    <dgm:pt modelId="{8CC7D000-5337-404A-BE15-EA72620036B3}" type="pres">
      <dgm:prSet presAssocID="{F405CF8F-BF12-406C-B46A-03A4F5008E80}" presName="spacer" presStyleCnt="0"/>
      <dgm:spPr/>
    </dgm:pt>
    <dgm:pt modelId="{6AA6A5E1-63D8-4C24-A00B-CDCB8257EB27}" type="pres">
      <dgm:prSet presAssocID="{9799D60E-316F-4735-9200-ED70FC85CBA0}" presName="parentText" presStyleLbl="node1" presStyleIdx="1" presStyleCnt="5">
        <dgm:presLayoutVars>
          <dgm:chMax val="0"/>
          <dgm:bulletEnabled val="1"/>
        </dgm:presLayoutVars>
      </dgm:prSet>
      <dgm:spPr/>
    </dgm:pt>
    <dgm:pt modelId="{A49F6DA2-AB73-4ABA-805A-F722E4945A92}" type="pres">
      <dgm:prSet presAssocID="{E9D88CC2-72B9-480F-BAC0-4431CBD10DC4}" presName="spacer" presStyleCnt="0"/>
      <dgm:spPr/>
    </dgm:pt>
    <dgm:pt modelId="{04904379-A796-468E-9C9D-240B57B26358}" type="pres">
      <dgm:prSet presAssocID="{312E67DF-6E84-409B-99BA-FDE7DE6E64A9}" presName="parentText" presStyleLbl="node1" presStyleIdx="2" presStyleCnt="5">
        <dgm:presLayoutVars>
          <dgm:chMax val="0"/>
          <dgm:bulletEnabled val="1"/>
        </dgm:presLayoutVars>
      </dgm:prSet>
      <dgm:spPr/>
    </dgm:pt>
    <dgm:pt modelId="{2AC5B11A-54CA-4EF7-B902-446476910381}" type="pres">
      <dgm:prSet presAssocID="{7E67934B-FDE6-48FD-891D-46A68815E683}" presName="spacer" presStyleCnt="0"/>
      <dgm:spPr/>
    </dgm:pt>
    <dgm:pt modelId="{005617F9-F44D-4EB4-B110-6CAE2772B7B6}" type="pres">
      <dgm:prSet presAssocID="{50A7DEF8-F025-4826-B031-0AEA2F332396}" presName="parentText" presStyleLbl="node1" presStyleIdx="3" presStyleCnt="5">
        <dgm:presLayoutVars>
          <dgm:chMax val="0"/>
          <dgm:bulletEnabled val="1"/>
        </dgm:presLayoutVars>
      </dgm:prSet>
      <dgm:spPr/>
    </dgm:pt>
    <dgm:pt modelId="{A4706DC0-ABDD-410C-9EEE-E364FF836DEE}" type="pres">
      <dgm:prSet presAssocID="{092FD4CE-8AE7-4A58-ABDD-39953046F946}" presName="spacer" presStyleCnt="0"/>
      <dgm:spPr/>
    </dgm:pt>
    <dgm:pt modelId="{FD69CD6D-0FD9-4DF1-8968-53062FC01033}" type="pres">
      <dgm:prSet presAssocID="{1CAFF7CC-9B8A-4F7C-B04D-2002CCEDC37F}" presName="parentText" presStyleLbl="node1" presStyleIdx="4" presStyleCnt="5">
        <dgm:presLayoutVars>
          <dgm:chMax val="0"/>
          <dgm:bulletEnabled val="1"/>
        </dgm:presLayoutVars>
      </dgm:prSet>
      <dgm:spPr/>
    </dgm:pt>
  </dgm:ptLst>
  <dgm:cxnLst>
    <dgm:cxn modelId="{94EFE626-3DCA-48A9-9651-3BD60072C41F}" srcId="{6EFBCBF0-A06A-4CC5-8B8C-CB04EF153351}" destId="{312E67DF-6E84-409B-99BA-FDE7DE6E64A9}" srcOrd="2" destOrd="0" parTransId="{2962C8CA-8E32-4278-B142-6F277EC292E3}" sibTransId="{7E67934B-FDE6-48FD-891D-46A68815E683}"/>
    <dgm:cxn modelId="{B00F382F-D57B-46B8-A9CC-2C58F2EF00A8}" type="presOf" srcId="{50A7DEF8-F025-4826-B031-0AEA2F332396}" destId="{005617F9-F44D-4EB4-B110-6CAE2772B7B6}" srcOrd="0" destOrd="0" presId="urn:microsoft.com/office/officeart/2005/8/layout/vList2"/>
    <dgm:cxn modelId="{DC574930-59F2-4257-AFE0-2DFE64A58AB5}" srcId="{6EFBCBF0-A06A-4CC5-8B8C-CB04EF153351}" destId="{9799D60E-316F-4735-9200-ED70FC85CBA0}" srcOrd="1" destOrd="0" parTransId="{96491DF3-DD3D-48A6-846D-0942E2C570DB}" sibTransId="{E9D88CC2-72B9-480F-BAC0-4431CBD10DC4}"/>
    <dgm:cxn modelId="{368DAC38-B388-4F66-9F52-932ADBCCE4F5}" srcId="{6EFBCBF0-A06A-4CC5-8B8C-CB04EF153351}" destId="{1CAFF7CC-9B8A-4F7C-B04D-2002CCEDC37F}" srcOrd="4" destOrd="0" parTransId="{C6EFDECF-7B0E-4700-B1B2-5BEE4F86C150}" sibTransId="{BD59FD72-9A8B-4358-943C-7449CEF4C48D}"/>
    <dgm:cxn modelId="{716DBC44-827B-409D-8D87-C30511A50283}" type="presOf" srcId="{9799D60E-316F-4735-9200-ED70FC85CBA0}" destId="{6AA6A5E1-63D8-4C24-A00B-CDCB8257EB27}" srcOrd="0" destOrd="0" presId="urn:microsoft.com/office/officeart/2005/8/layout/vList2"/>
    <dgm:cxn modelId="{87493F8B-130B-45C4-95C3-E97D5FC070A8}" type="presOf" srcId="{6EFBCBF0-A06A-4CC5-8B8C-CB04EF153351}" destId="{E196A6AB-DFA3-4D03-AC8F-13D5732CCE92}" srcOrd="0" destOrd="0" presId="urn:microsoft.com/office/officeart/2005/8/layout/vList2"/>
    <dgm:cxn modelId="{ED3D26A4-F70D-4979-99D7-B923FFAA3C0E}" srcId="{6EFBCBF0-A06A-4CC5-8B8C-CB04EF153351}" destId="{50A7DEF8-F025-4826-B031-0AEA2F332396}" srcOrd="3" destOrd="0" parTransId="{FEDE60D7-855C-4E9D-9994-A2CE30B24E67}" sibTransId="{092FD4CE-8AE7-4A58-ABDD-39953046F946}"/>
    <dgm:cxn modelId="{1FB4A6AC-6ABB-46BF-98F0-5C0D04DA5E97}" type="presOf" srcId="{26D9C017-B3E2-4A65-B7B5-D9DB4A6D032F}" destId="{6A5A4FB1-C106-435A-8A71-BA4DA9590E62}" srcOrd="0" destOrd="0" presId="urn:microsoft.com/office/officeart/2005/8/layout/vList2"/>
    <dgm:cxn modelId="{267262AF-D554-45D3-A82C-724B61CE936A}" type="presOf" srcId="{1CAFF7CC-9B8A-4F7C-B04D-2002CCEDC37F}" destId="{FD69CD6D-0FD9-4DF1-8968-53062FC01033}" srcOrd="0" destOrd="0" presId="urn:microsoft.com/office/officeart/2005/8/layout/vList2"/>
    <dgm:cxn modelId="{99A96FD2-DE44-4029-AF36-67DB6DD9A42A}" srcId="{6EFBCBF0-A06A-4CC5-8B8C-CB04EF153351}" destId="{26D9C017-B3E2-4A65-B7B5-D9DB4A6D032F}" srcOrd="0" destOrd="0" parTransId="{8828011E-01D7-491F-8733-8096E689C98D}" sibTransId="{F405CF8F-BF12-406C-B46A-03A4F5008E80}"/>
    <dgm:cxn modelId="{A15A49FC-946B-48D2-AB3F-59B90CEBB1B4}" type="presOf" srcId="{312E67DF-6E84-409B-99BA-FDE7DE6E64A9}" destId="{04904379-A796-468E-9C9D-240B57B26358}" srcOrd="0" destOrd="0" presId="urn:microsoft.com/office/officeart/2005/8/layout/vList2"/>
    <dgm:cxn modelId="{7CD47359-8347-46C4-9DD2-8A6B67E50398}" type="presParOf" srcId="{E196A6AB-DFA3-4D03-AC8F-13D5732CCE92}" destId="{6A5A4FB1-C106-435A-8A71-BA4DA9590E62}" srcOrd="0" destOrd="0" presId="urn:microsoft.com/office/officeart/2005/8/layout/vList2"/>
    <dgm:cxn modelId="{28065596-89DC-4FC3-BA99-12AC37BB1863}" type="presParOf" srcId="{E196A6AB-DFA3-4D03-AC8F-13D5732CCE92}" destId="{8CC7D000-5337-404A-BE15-EA72620036B3}" srcOrd="1" destOrd="0" presId="urn:microsoft.com/office/officeart/2005/8/layout/vList2"/>
    <dgm:cxn modelId="{F45FAD71-9712-4506-A324-3CAEEC451083}" type="presParOf" srcId="{E196A6AB-DFA3-4D03-AC8F-13D5732CCE92}" destId="{6AA6A5E1-63D8-4C24-A00B-CDCB8257EB27}" srcOrd="2" destOrd="0" presId="urn:microsoft.com/office/officeart/2005/8/layout/vList2"/>
    <dgm:cxn modelId="{09161F8E-900B-4736-9957-4D7CFA1EDF1C}" type="presParOf" srcId="{E196A6AB-DFA3-4D03-AC8F-13D5732CCE92}" destId="{A49F6DA2-AB73-4ABA-805A-F722E4945A92}" srcOrd="3" destOrd="0" presId="urn:microsoft.com/office/officeart/2005/8/layout/vList2"/>
    <dgm:cxn modelId="{B9A70CFE-05A5-42B5-A44E-7C481E276414}" type="presParOf" srcId="{E196A6AB-DFA3-4D03-AC8F-13D5732CCE92}" destId="{04904379-A796-468E-9C9D-240B57B26358}" srcOrd="4" destOrd="0" presId="urn:microsoft.com/office/officeart/2005/8/layout/vList2"/>
    <dgm:cxn modelId="{C8920D1A-AC98-4C25-8259-4DF9F63A967B}" type="presParOf" srcId="{E196A6AB-DFA3-4D03-AC8F-13D5732CCE92}" destId="{2AC5B11A-54CA-4EF7-B902-446476910381}" srcOrd="5" destOrd="0" presId="urn:microsoft.com/office/officeart/2005/8/layout/vList2"/>
    <dgm:cxn modelId="{377AF24D-2927-483F-928D-24892EE55200}" type="presParOf" srcId="{E196A6AB-DFA3-4D03-AC8F-13D5732CCE92}" destId="{005617F9-F44D-4EB4-B110-6CAE2772B7B6}" srcOrd="6" destOrd="0" presId="urn:microsoft.com/office/officeart/2005/8/layout/vList2"/>
    <dgm:cxn modelId="{89FD6CE0-251F-453D-A332-57E2CF6E1F14}" type="presParOf" srcId="{E196A6AB-DFA3-4D03-AC8F-13D5732CCE92}" destId="{A4706DC0-ABDD-410C-9EEE-E364FF836DEE}" srcOrd="7" destOrd="0" presId="urn:microsoft.com/office/officeart/2005/8/layout/vList2"/>
    <dgm:cxn modelId="{45DF3DA7-A004-45D1-9AA3-59D63F3D8F9C}" type="presParOf" srcId="{E196A6AB-DFA3-4D03-AC8F-13D5732CCE92}" destId="{FD69CD6D-0FD9-4DF1-8968-53062FC010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4FB1-C106-435A-8A71-BA4DA9590E62}">
      <dsp:nvSpPr>
        <dsp:cNvPr id="0" name=""/>
        <dsp:cNvSpPr/>
      </dsp:nvSpPr>
      <dsp:spPr>
        <a:xfrm>
          <a:off x="0" y="47209"/>
          <a:ext cx="9005978"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Policies</a:t>
          </a:r>
        </a:p>
      </dsp:txBody>
      <dsp:txXfrm>
        <a:off x="32298" y="79507"/>
        <a:ext cx="8941382" cy="597039"/>
      </dsp:txXfrm>
    </dsp:sp>
    <dsp:sp modelId="{6AA6A5E1-63D8-4C24-A00B-CDCB8257EB27}">
      <dsp:nvSpPr>
        <dsp:cNvPr id="0" name=""/>
        <dsp:cNvSpPr/>
      </dsp:nvSpPr>
      <dsp:spPr>
        <a:xfrm>
          <a:off x="0" y="792364"/>
          <a:ext cx="9005978" cy="661635"/>
        </a:xfrm>
        <a:prstGeom prst="roundRect">
          <a:avLst/>
        </a:prstGeom>
        <a:solidFill>
          <a:schemeClr val="accent2">
            <a:hueOff val="347103"/>
            <a:satOff val="-18839"/>
            <a:lumOff val="-11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Supplies and Procedures</a:t>
          </a:r>
        </a:p>
      </dsp:txBody>
      <dsp:txXfrm>
        <a:off x="32298" y="824662"/>
        <a:ext cx="8941382" cy="597039"/>
      </dsp:txXfrm>
    </dsp:sp>
    <dsp:sp modelId="{04904379-A796-468E-9C9D-240B57B26358}">
      <dsp:nvSpPr>
        <dsp:cNvPr id="0" name=""/>
        <dsp:cNvSpPr/>
      </dsp:nvSpPr>
      <dsp:spPr>
        <a:xfrm>
          <a:off x="0" y="1537519"/>
          <a:ext cx="9005978" cy="661635"/>
        </a:xfrm>
        <a:prstGeom prst="roundRect">
          <a:avLst/>
        </a:prstGeom>
        <a:solidFill>
          <a:schemeClr val="accent2">
            <a:hueOff val="694207"/>
            <a:satOff val="-37678"/>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Quality Control</a:t>
          </a:r>
        </a:p>
      </dsp:txBody>
      <dsp:txXfrm>
        <a:off x="32298" y="1569817"/>
        <a:ext cx="8941382" cy="597039"/>
      </dsp:txXfrm>
    </dsp:sp>
    <dsp:sp modelId="{005617F9-F44D-4EB4-B110-6CAE2772B7B6}">
      <dsp:nvSpPr>
        <dsp:cNvPr id="0" name=""/>
        <dsp:cNvSpPr/>
      </dsp:nvSpPr>
      <dsp:spPr>
        <a:xfrm>
          <a:off x="0" y="2282674"/>
          <a:ext cx="9005978" cy="661635"/>
        </a:xfrm>
        <a:prstGeom prst="roundRect">
          <a:avLst/>
        </a:prstGeom>
        <a:solidFill>
          <a:schemeClr val="accent2">
            <a:hueOff val="1041310"/>
            <a:satOff val="-56518"/>
            <a:lumOff val="-33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Patient Testing</a:t>
          </a:r>
        </a:p>
      </dsp:txBody>
      <dsp:txXfrm>
        <a:off x="32298" y="2314972"/>
        <a:ext cx="8941382" cy="597039"/>
      </dsp:txXfrm>
    </dsp:sp>
    <dsp:sp modelId="{FD69CD6D-0FD9-4DF1-8968-53062FC01033}">
      <dsp:nvSpPr>
        <dsp:cNvPr id="0" name=""/>
        <dsp:cNvSpPr/>
      </dsp:nvSpPr>
      <dsp:spPr>
        <a:xfrm>
          <a:off x="0" y="3027829"/>
          <a:ext cx="9005978" cy="661635"/>
        </a:xfrm>
        <a:prstGeom prst="roundRect">
          <a:avLst/>
        </a:prstGeom>
        <a:solidFill>
          <a:schemeClr val="accent2">
            <a:hueOff val="1388413"/>
            <a:satOff val="-75357"/>
            <a:lumOff val="-45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Competency Requirements</a:t>
          </a:r>
        </a:p>
      </dsp:txBody>
      <dsp:txXfrm>
        <a:off x="32298" y="3060127"/>
        <a:ext cx="8941382" cy="597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1ACF-845D-4C1D-90DA-05A34425A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F21E13-30CB-4BDF-BDF9-C709BB7EE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019CA-0C9D-45FD-A22F-8CA3262C6C6D}"/>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5" name="Footer Placeholder 4">
            <a:extLst>
              <a:ext uri="{FF2B5EF4-FFF2-40B4-BE49-F238E27FC236}">
                <a16:creationId xmlns:a16="http://schemas.microsoft.com/office/drawing/2014/main" id="{82A5F16A-66D2-41C2-A549-1C3F7EADAF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02338-5397-4149-874C-A27F045E2E9A}"/>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50242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9B05-4615-402A-BC82-4DDBC4095A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12B38-5AD9-4C17-92C4-978C7085C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27144-6250-41D0-9227-11236F401F0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5" name="Footer Placeholder 4">
            <a:extLst>
              <a:ext uri="{FF2B5EF4-FFF2-40B4-BE49-F238E27FC236}">
                <a16:creationId xmlns:a16="http://schemas.microsoft.com/office/drawing/2014/main" id="{8972533B-9BE3-40AC-BF76-BBA829AD1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A7DF0-47E8-47E6-A292-E5A6DCBDD7F5}"/>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2826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CBAE9-BA6A-4BB9-BA40-82C387CAA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46A25-2C3D-4D3F-9EE3-32AAEF106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8A60-5552-4DEC-890A-FB693747226B}"/>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5" name="Footer Placeholder 4">
            <a:extLst>
              <a:ext uri="{FF2B5EF4-FFF2-40B4-BE49-F238E27FC236}">
                <a16:creationId xmlns:a16="http://schemas.microsoft.com/office/drawing/2014/main" id="{26176B60-FE68-4F44-ADA0-D88499491E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4B6C5A-FE9F-477B-9E5B-3D2C27505B2C}"/>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23011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8532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0113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873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116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299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762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77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385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26D0-9946-4AE3-B110-08ED882E5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8B32F-EE38-4637-AB4D-942026CCB4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A2996-D6AA-4F12-944F-D3C41B9792A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5" name="Footer Placeholder 4">
            <a:extLst>
              <a:ext uri="{FF2B5EF4-FFF2-40B4-BE49-F238E27FC236}">
                <a16:creationId xmlns:a16="http://schemas.microsoft.com/office/drawing/2014/main" id="{AA71F2F5-292D-4691-83BF-1FD5E78D31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0A28A3-1C99-41F2-A8E6-CDEB7B722A3F}"/>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96978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4817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615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352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648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927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3516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275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686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980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3101A41-1404-4397-BDD0-3B72A29DF37C}" type="datetimeFigureOut">
              <a:rPr lang="en-US" smtClean="0"/>
              <a:t>2/14/2023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56959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BA3-E29D-4649-90E4-82195BEED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613AF1-224A-458E-9CDF-A9F7F313F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271E8-ED5C-4585-A9DB-E0C7D2DA0083}"/>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5" name="Footer Placeholder 4">
            <a:extLst>
              <a:ext uri="{FF2B5EF4-FFF2-40B4-BE49-F238E27FC236}">
                <a16:creationId xmlns:a16="http://schemas.microsoft.com/office/drawing/2014/main" id="{EEDD9F01-858E-4C88-A07B-FB1F2471E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410D7-01B7-468B-9DF0-6A8A4ACCF815}"/>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89684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555644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101A41-1404-4397-BDD0-3B72A29DF37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402562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01A41-1404-4397-BDD0-3B72A29DF37C}"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4756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01A41-1404-4397-BDD0-3B72A29DF37C}"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99068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01A41-1404-4397-BDD0-3B72A29DF37C}"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62147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01A41-1404-4397-BDD0-3B72A29DF37C}"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15454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1A41-1404-4397-BDD0-3B72A29DF37C}"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67774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1A41-1404-4397-BDD0-3B72A29DF37C}"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85738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265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284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643-ED86-445A-8AA0-B0AD031FF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36261-F7A4-40B5-B3DC-007648C9E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44333-3446-40B3-987D-2F9A00135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5432D0-267D-4860-9141-4B995970E435}"/>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6" name="Footer Placeholder 5">
            <a:extLst>
              <a:ext uri="{FF2B5EF4-FFF2-40B4-BE49-F238E27FC236}">
                <a16:creationId xmlns:a16="http://schemas.microsoft.com/office/drawing/2014/main" id="{C9A95B4D-8B98-48FF-8352-DF52937B9E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7C3F4A-E205-4D43-9760-87419D4C059A}"/>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620283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8040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865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9433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827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63930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75926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89A9-F3B3-4955-859F-837926519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505EAE-4477-4DAA-80ED-FC333BCBE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4951F-A53D-4D43-9F1C-D137746DA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C1E8C-C465-4E17-91C6-7CD5941A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1A3FE-51ED-4B70-998B-C7DE3B7EC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88431-944F-4BDA-A9EF-F56791593C7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8" name="Footer Placeholder 7">
            <a:extLst>
              <a:ext uri="{FF2B5EF4-FFF2-40B4-BE49-F238E27FC236}">
                <a16:creationId xmlns:a16="http://schemas.microsoft.com/office/drawing/2014/main" id="{7281C0F9-CC15-44BF-B817-F9A610095A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1D493D4-2A79-4926-9811-13DF2410626B}"/>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0345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ED1C-86B1-408B-A2DF-09FFFD54C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FD1AF-DB7E-4401-9530-DDEF9EE7814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4" name="Footer Placeholder 3">
            <a:extLst>
              <a:ext uri="{FF2B5EF4-FFF2-40B4-BE49-F238E27FC236}">
                <a16:creationId xmlns:a16="http://schemas.microsoft.com/office/drawing/2014/main" id="{64AAF2DE-9E26-4182-8A1A-BB4E17E1F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4F0D84-73EB-4BF7-8715-B13955729CC7}"/>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31299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81653-6E77-4A7E-9D55-1BAE4182737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3" name="Footer Placeholder 2">
            <a:extLst>
              <a:ext uri="{FF2B5EF4-FFF2-40B4-BE49-F238E27FC236}">
                <a16:creationId xmlns:a16="http://schemas.microsoft.com/office/drawing/2014/main" id="{3AAA1786-8D74-4E26-8E6E-5007D19CC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0CD74A-31CB-4A03-BBE1-5A309E02CAB8}"/>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39327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49BA-AD9F-407A-9042-E55403AD4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CBC93-3962-4B22-8A56-E812709DB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E9A3E-F9AD-4614-9555-39BFF4B87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DEFF2-6E6D-41CF-B4BB-12551C9545C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6" name="Footer Placeholder 5">
            <a:extLst>
              <a:ext uri="{FF2B5EF4-FFF2-40B4-BE49-F238E27FC236}">
                <a16:creationId xmlns:a16="http://schemas.microsoft.com/office/drawing/2014/main" id="{8D313F44-E8FD-4900-908C-0A405F7BB6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C151EA-7C2F-4B9D-9BF7-214468EEC5A2}"/>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2647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2878-7828-403F-B9DF-15EFFEC4F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AC6367-0B55-4B67-9BEC-FEEB94B8A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375C6-F2F4-4FF1-A5C3-46FD7C15F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D67AB-719F-4448-898E-692442D85E81}"/>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2/14/2023</a:t>
            </a:fld>
            <a:endParaRPr lang="en-US"/>
          </a:p>
        </p:txBody>
      </p:sp>
      <p:sp>
        <p:nvSpPr>
          <p:cNvPr id="6" name="Footer Placeholder 5">
            <a:extLst>
              <a:ext uri="{FF2B5EF4-FFF2-40B4-BE49-F238E27FC236}">
                <a16:creationId xmlns:a16="http://schemas.microsoft.com/office/drawing/2014/main" id="{4B0CA9D5-C4CB-4AE5-9A39-868DE65B3A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21F344-ADF3-4192-8F7D-3BD6FFEA3F02}"/>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99381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16CB9-B90E-47BF-BA39-2FBACF32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0751137-83AD-429A-9A11-FE6CEFDB8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76343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44004997"/>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02013084"/>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erin.skelly@va.gov"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97FA6E8B-24B4-A25F-2330-4F1434A82A94}"/>
              </a:ext>
            </a:extLst>
          </p:cNvPr>
          <p:cNvPicPr>
            <a:picLocks noChangeAspect="1"/>
          </p:cNvPicPr>
          <p:nvPr/>
        </p:nvPicPr>
        <p:blipFill rotWithShape="1">
          <a:blip r:embed="rId2">
            <a:duotone>
              <a:prstClr val="black"/>
              <a:schemeClr val="bg1">
                <a:tint val="45000"/>
                <a:satMod val="400000"/>
              </a:schemeClr>
            </a:duotone>
            <a:alphaModFix amt="10000"/>
          </a:blip>
          <a:srcRect b="3433"/>
          <a:stretch/>
        </p:blipFill>
        <p:spPr>
          <a:xfrm>
            <a:off x="20" y="-1"/>
            <a:ext cx="12191980" cy="6858000"/>
          </a:xfrm>
          <a:prstGeom prst="rect">
            <a:avLst/>
          </a:prstGeom>
        </p:spPr>
      </p:pic>
      <p:sp>
        <p:nvSpPr>
          <p:cNvPr id="2" name="Title 1">
            <a:extLst>
              <a:ext uri="{FF2B5EF4-FFF2-40B4-BE49-F238E27FC236}">
                <a16:creationId xmlns:a16="http://schemas.microsoft.com/office/drawing/2014/main" id="{C7711043-A393-400D-AC28-FE04BE155B19}"/>
              </a:ext>
            </a:extLst>
          </p:cNvPr>
          <p:cNvSpPr>
            <a:spLocks noGrp="1"/>
          </p:cNvSpPr>
          <p:nvPr>
            <p:ph type="ctrTitle"/>
          </p:nvPr>
        </p:nvSpPr>
        <p:spPr>
          <a:xfrm>
            <a:off x="732568" y="1169982"/>
            <a:ext cx="10530318" cy="2736390"/>
          </a:xfrm>
          <a:noFill/>
        </p:spPr>
        <p:txBody>
          <a:bodyPr anchor="b">
            <a:normAutofit/>
          </a:bodyPr>
          <a:lstStyle/>
          <a:p>
            <a:pPr algn="l"/>
            <a:r>
              <a:rPr lang="en-US" sz="6200" dirty="0">
                <a:solidFill>
                  <a:schemeClr val="tx2">
                    <a:lumMod val="75000"/>
                  </a:schemeClr>
                </a:solidFill>
              </a:rPr>
              <a:t>SURE-VUE URINE PREGNANCY ANNUAL COMPETENCY </a:t>
            </a:r>
          </a:p>
        </p:txBody>
      </p:sp>
      <p:sp>
        <p:nvSpPr>
          <p:cNvPr id="3" name="Subtitle 2">
            <a:extLst>
              <a:ext uri="{FF2B5EF4-FFF2-40B4-BE49-F238E27FC236}">
                <a16:creationId xmlns:a16="http://schemas.microsoft.com/office/drawing/2014/main" id="{0A245536-C212-446F-96F3-C8BF5B95E678}"/>
              </a:ext>
            </a:extLst>
          </p:cNvPr>
          <p:cNvSpPr>
            <a:spLocks noGrp="1"/>
          </p:cNvSpPr>
          <p:nvPr>
            <p:ph type="subTitle" idx="1"/>
          </p:nvPr>
        </p:nvSpPr>
        <p:spPr>
          <a:xfrm>
            <a:off x="2090057" y="4767943"/>
            <a:ext cx="9172828" cy="1249615"/>
          </a:xfrm>
        </p:spPr>
        <p:txBody>
          <a:bodyPr anchor="t">
            <a:normAutofit/>
          </a:bodyPr>
          <a:lstStyle/>
          <a:p>
            <a:pPr algn="l"/>
            <a:r>
              <a:rPr lang="en-US" sz="2200" dirty="0">
                <a:solidFill>
                  <a:schemeClr val="tx2">
                    <a:lumMod val="75000"/>
                  </a:schemeClr>
                </a:solidFill>
              </a:rPr>
              <a:t>ERIE VA MEDICAL CENTER</a:t>
            </a:r>
          </a:p>
          <a:p>
            <a:pPr algn="l"/>
            <a:r>
              <a:rPr lang="en-US" sz="2200" dirty="0">
                <a:solidFill>
                  <a:schemeClr val="tx2">
                    <a:lumMod val="75000"/>
                  </a:schemeClr>
                </a:solidFill>
              </a:rPr>
              <a:t>PATHOLOGY AND LABORATORY</a:t>
            </a:r>
          </a:p>
        </p:txBody>
      </p:sp>
    </p:spTree>
    <p:extLst>
      <p:ext uri="{BB962C8B-B14F-4D97-AF65-F5344CB8AC3E}">
        <p14:creationId xmlns:p14="http://schemas.microsoft.com/office/powerpoint/2010/main" val="80410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780-8BE7-4E76-8448-33AFC54765F0}"/>
              </a:ext>
            </a:extLst>
          </p:cNvPr>
          <p:cNvSpPr>
            <a:spLocks noGrp="1"/>
          </p:cNvSpPr>
          <p:nvPr>
            <p:ph type="title"/>
          </p:nvPr>
        </p:nvSpPr>
        <p:spPr>
          <a:xfrm>
            <a:off x="1141413" y="177800"/>
            <a:ext cx="9905998" cy="1193800"/>
          </a:xfrm>
        </p:spPr>
        <p:txBody>
          <a:bodyPr/>
          <a:lstStyle/>
          <a:p>
            <a:pPr algn="ctr"/>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5442717C-7D21-4664-ADBF-0DAA1B5E8ECA}"/>
              </a:ext>
            </a:extLst>
          </p:cNvPr>
          <p:cNvSpPr>
            <a:spLocks noGrp="1"/>
          </p:cNvSpPr>
          <p:nvPr>
            <p:ph idx="1"/>
          </p:nvPr>
        </p:nvSpPr>
        <p:spPr>
          <a:xfrm>
            <a:off x="1141412" y="1104900"/>
            <a:ext cx="9905999" cy="5230586"/>
          </a:xfrm>
        </p:spPr>
        <p:txBody>
          <a:bodyPr>
            <a:normAutofit fontScale="92500"/>
          </a:bodyPr>
          <a:lstStyle/>
          <a:p>
            <a:pPr marL="0" indent="0">
              <a:buNone/>
            </a:pPr>
            <a:r>
              <a:rPr lang="en-US" u="sng" dirty="0">
                <a:solidFill>
                  <a:schemeClr val="bg2">
                    <a:lumMod val="60000"/>
                    <a:lumOff val="40000"/>
                  </a:schemeClr>
                </a:solidFill>
              </a:rPr>
              <a:t>Identify Patient</a:t>
            </a:r>
          </a:p>
          <a:p>
            <a:pPr>
              <a:lnSpc>
                <a:spcPct val="100000"/>
              </a:lnSpc>
            </a:pPr>
            <a:r>
              <a:rPr lang="en-US" dirty="0">
                <a:solidFill>
                  <a:schemeClr val="bg2">
                    <a:lumMod val="60000"/>
                    <a:lumOff val="40000"/>
                  </a:schemeClr>
                </a:solidFill>
              </a:rPr>
              <a:t>Confirm patient identification using two full hospital approved identifiers (full name, full social security number or full date of birth) before specimen is collected.</a:t>
            </a:r>
          </a:p>
          <a:p>
            <a:pPr>
              <a:lnSpc>
                <a:spcPct val="100000"/>
              </a:lnSpc>
            </a:pPr>
            <a:r>
              <a:rPr lang="en-US" dirty="0">
                <a:solidFill>
                  <a:schemeClr val="bg2">
                    <a:lumMod val="60000"/>
                    <a:lumOff val="40000"/>
                  </a:schemeClr>
                </a:solidFill>
              </a:rPr>
              <a:t>The two full patient identifiers must be utilized throughout the testing process (i.e. collection of sample in cup, test kit, result log, and VISTA entry).</a:t>
            </a:r>
          </a:p>
          <a:p>
            <a:pPr marL="0" indent="0">
              <a:lnSpc>
                <a:spcPct val="100000"/>
              </a:lnSpc>
              <a:buNone/>
            </a:pPr>
            <a:r>
              <a:rPr lang="en-US" u="sng" dirty="0">
                <a:solidFill>
                  <a:schemeClr val="bg2">
                    <a:lumMod val="60000"/>
                    <a:lumOff val="40000"/>
                  </a:schemeClr>
                </a:solidFill>
              </a:rPr>
              <a:t>Safety</a:t>
            </a:r>
          </a:p>
          <a:p>
            <a:pPr>
              <a:lnSpc>
                <a:spcPct val="100000"/>
              </a:lnSpc>
            </a:pPr>
            <a:r>
              <a:rPr lang="en-US" dirty="0">
                <a:solidFill>
                  <a:schemeClr val="bg2">
                    <a:lumMod val="60000"/>
                    <a:lumOff val="40000"/>
                  </a:schemeClr>
                </a:solidFill>
              </a:rPr>
              <a:t>Wear appropriate personal protective equipment (gloves) when collecting and running each test.</a:t>
            </a:r>
          </a:p>
          <a:p>
            <a:pPr>
              <a:lnSpc>
                <a:spcPct val="100000"/>
              </a:lnSpc>
            </a:pPr>
            <a:r>
              <a:rPr lang="en-US" dirty="0">
                <a:solidFill>
                  <a:schemeClr val="bg2">
                    <a:lumMod val="60000"/>
                    <a:lumOff val="40000"/>
                  </a:schemeClr>
                </a:solidFill>
              </a:rPr>
              <a:t>Specimens and controls should be considered potentially hazardous and handled as an infectious agent.</a:t>
            </a:r>
          </a:p>
          <a:p>
            <a:pPr>
              <a:lnSpc>
                <a:spcPct val="100000"/>
              </a:lnSpc>
            </a:pPr>
            <a:r>
              <a:rPr lang="en-US" dirty="0">
                <a:solidFill>
                  <a:schemeClr val="bg2">
                    <a:lumMod val="60000"/>
                    <a:lumOff val="40000"/>
                  </a:schemeClr>
                </a:solidFill>
              </a:rPr>
              <a:t>Discard all material in proper biohazard container.</a:t>
            </a:r>
          </a:p>
          <a:p>
            <a:pPr>
              <a:lnSpc>
                <a:spcPct val="100000"/>
              </a:lnSpc>
            </a:pPr>
            <a:r>
              <a:rPr lang="en-US" dirty="0">
                <a:solidFill>
                  <a:schemeClr val="bg2">
                    <a:lumMod val="60000"/>
                    <a:lumOff val="40000"/>
                  </a:schemeClr>
                </a:solidFill>
              </a:rPr>
              <a:t>Disinfect work surfaces after testing.</a:t>
            </a:r>
          </a:p>
        </p:txBody>
      </p:sp>
    </p:spTree>
    <p:extLst>
      <p:ext uri="{BB962C8B-B14F-4D97-AF65-F5344CB8AC3E}">
        <p14:creationId xmlns:p14="http://schemas.microsoft.com/office/powerpoint/2010/main" val="39970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D19C-0F93-4BC2-A4C6-A660F12D5121}"/>
              </a:ext>
            </a:extLst>
          </p:cNvPr>
          <p:cNvSpPr>
            <a:spLocks noGrp="1"/>
          </p:cNvSpPr>
          <p:nvPr>
            <p:ph type="title"/>
          </p:nvPr>
        </p:nvSpPr>
        <p:spPr>
          <a:xfrm>
            <a:off x="1141413" y="310244"/>
            <a:ext cx="9905998" cy="1094014"/>
          </a:xfrm>
        </p:spPr>
        <p:txBody>
          <a:bodyPr/>
          <a:lstStyle/>
          <a:p>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4FC43579-585D-4E86-82C4-1F0EF06A4396}"/>
              </a:ext>
            </a:extLst>
          </p:cNvPr>
          <p:cNvSpPr>
            <a:spLocks noGrp="1"/>
          </p:cNvSpPr>
          <p:nvPr>
            <p:ph idx="1"/>
          </p:nvPr>
        </p:nvSpPr>
        <p:spPr>
          <a:xfrm>
            <a:off x="1141413" y="1159329"/>
            <a:ext cx="6337074" cy="4631872"/>
          </a:xfrm>
        </p:spPr>
        <p:txBody>
          <a:bodyPr>
            <a:normAutofit lnSpcReduction="10000"/>
          </a:bodyPr>
          <a:lstStyle/>
          <a:p>
            <a:pPr marL="0" indent="0">
              <a:buNone/>
            </a:pPr>
            <a:r>
              <a:rPr lang="en-US" u="sng" dirty="0">
                <a:solidFill>
                  <a:schemeClr val="bg2">
                    <a:lumMod val="60000"/>
                    <a:lumOff val="40000"/>
                  </a:schemeClr>
                </a:solidFill>
              </a:rPr>
              <a:t>SAMPLE COLLECTION</a:t>
            </a:r>
          </a:p>
          <a:p>
            <a:r>
              <a:rPr lang="en-US" dirty="0">
                <a:solidFill>
                  <a:schemeClr val="bg2">
                    <a:lumMod val="60000"/>
                    <a:lumOff val="40000"/>
                  </a:schemeClr>
                </a:solidFill>
              </a:rPr>
              <a:t>Urine specimen must be collected in a clean dry container.</a:t>
            </a:r>
          </a:p>
          <a:p>
            <a:r>
              <a:rPr lang="en-US" dirty="0">
                <a:solidFill>
                  <a:schemeClr val="bg2">
                    <a:lumMod val="60000"/>
                    <a:lumOff val="40000"/>
                  </a:schemeClr>
                </a:solidFill>
              </a:rPr>
              <a:t>First morning urine specimen is preferred since it contains the highest concentration of </a:t>
            </a:r>
            <a:r>
              <a:rPr lang="en-US" dirty="0" err="1">
                <a:solidFill>
                  <a:schemeClr val="bg2">
                    <a:lumMod val="60000"/>
                    <a:lumOff val="40000"/>
                  </a:schemeClr>
                </a:solidFill>
              </a:rPr>
              <a:t>hCG</a:t>
            </a:r>
            <a:r>
              <a:rPr lang="en-US" dirty="0">
                <a:solidFill>
                  <a:schemeClr val="bg2">
                    <a:lumMod val="60000"/>
                    <a:lumOff val="40000"/>
                  </a:schemeClr>
                </a:solidFill>
              </a:rPr>
              <a:t>.</a:t>
            </a:r>
          </a:p>
          <a:p>
            <a:r>
              <a:rPr lang="en-US" dirty="0">
                <a:solidFill>
                  <a:schemeClr val="bg2">
                    <a:lumMod val="60000"/>
                    <a:lumOff val="40000"/>
                  </a:schemeClr>
                </a:solidFill>
              </a:rPr>
              <a:t>Urine specimens exhibiting visible precipitates should be centrifuged, filtered, or allowed to settle to obtain a clear specimen.</a:t>
            </a:r>
          </a:p>
          <a:p>
            <a:r>
              <a:rPr lang="en-US" dirty="0">
                <a:solidFill>
                  <a:schemeClr val="bg2">
                    <a:lumMod val="60000"/>
                    <a:lumOff val="40000"/>
                  </a:schemeClr>
                </a:solidFill>
              </a:rPr>
              <a:t>Urine may be stored 2-8C for up to 48 hours prior to testing.</a:t>
            </a:r>
          </a:p>
          <a:p>
            <a:endParaRPr lang="en-US" u="sng" dirty="0"/>
          </a:p>
        </p:txBody>
      </p:sp>
      <p:pic>
        <p:nvPicPr>
          <p:cNvPr id="5" name="Picture 4">
            <a:extLst>
              <a:ext uri="{FF2B5EF4-FFF2-40B4-BE49-F238E27FC236}">
                <a16:creationId xmlns:a16="http://schemas.microsoft.com/office/drawing/2014/main" id="{9577D2D0-4D96-48BC-A496-3FC12639C815}"/>
              </a:ext>
            </a:extLst>
          </p:cNvPr>
          <p:cNvPicPr>
            <a:picLocks noChangeAspect="1"/>
          </p:cNvPicPr>
          <p:nvPr/>
        </p:nvPicPr>
        <p:blipFill>
          <a:blip r:embed="rId2"/>
          <a:stretch>
            <a:fillRect/>
          </a:stretch>
        </p:blipFill>
        <p:spPr>
          <a:xfrm>
            <a:off x="7478488" y="1404258"/>
            <a:ext cx="4425042" cy="4634592"/>
          </a:xfrm>
          <a:prstGeom prst="rect">
            <a:avLst/>
          </a:prstGeom>
        </p:spPr>
      </p:pic>
    </p:spTree>
    <p:extLst>
      <p:ext uri="{BB962C8B-B14F-4D97-AF65-F5344CB8AC3E}">
        <p14:creationId xmlns:p14="http://schemas.microsoft.com/office/powerpoint/2010/main" val="315580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A47C-46FE-46F5-AAC7-5FBB40F6ED16}"/>
              </a:ext>
            </a:extLst>
          </p:cNvPr>
          <p:cNvSpPr>
            <a:spLocks noGrp="1"/>
          </p:cNvSpPr>
          <p:nvPr>
            <p:ph type="title"/>
          </p:nvPr>
        </p:nvSpPr>
        <p:spPr>
          <a:xfrm>
            <a:off x="1141413" y="195944"/>
            <a:ext cx="9905998" cy="1047070"/>
          </a:xfrm>
        </p:spPr>
        <p:txBody>
          <a:bodyPr/>
          <a:lstStyle/>
          <a:p>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55146E7B-AA68-41A3-BAED-BDEB6F00D7AD}"/>
              </a:ext>
            </a:extLst>
          </p:cNvPr>
          <p:cNvSpPr>
            <a:spLocks noGrp="1"/>
          </p:cNvSpPr>
          <p:nvPr>
            <p:ph idx="1"/>
          </p:nvPr>
        </p:nvSpPr>
        <p:spPr>
          <a:xfrm>
            <a:off x="783772" y="1110343"/>
            <a:ext cx="5312228" cy="4680858"/>
          </a:xfrm>
        </p:spPr>
        <p:txBody>
          <a:bodyPr>
            <a:normAutofit fontScale="92500" lnSpcReduction="20000"/>
          </a:bodyPr>
          <a:lstStyle/>
          <a:p>
            <a:r>
              <a:rPr lang="en-US" dirty="0">
                <a:solidFill>
                  <a:schemeClr val="bg2">
                    <a:lumMod val="60000"/>
                    <a:lumOff val="40000"/>
                  </a:schemeClr>
                </a:solidFill>
              </a:rPr>
              <a:t>Remove the test device from pouch and test as soon as possible.</a:t>
            </a:r>
          </a:p>
          <a:p>
            <a:r>
              <a:rPr lang="en-US" dirty="0">
                <a:solidFill>
                  <a:schemeClr val="bg2">
                    <a:lumMod val="60000"/>
                    <a:lumOff val="40000"/>
                  </a:schemeClr>
                </a:solidFill>
              </a:rPr>
              <a:t>Set a timer for 3 minutes</a:t>
            </a:r>
          </a:p>
          <a:p>
            <a:pPr>
              <a:lnSpc>
                <a:spcPct val="100000"/>
              </a:lnSpc>
            </a:pPr>
            <a:r>
              <a:rPr lang="en-US" dirty="0">
                <a:solidFill>
                  <a:schemeClr val="bg2">
                    <a:lumMod val="60000"/>
                    <a:lumOff val="40000"/>
                  </a:schemeClr>
                </a:solidFill>
              </a:rPr>
              <a:t>Add 3 full drops to the specimen well and start timer</a:t>
            </a:r>
          </a:p>
          <a:p>
            <a:pPr>
              <a:lnSpc>
                <a:spcPct val="100000"/>
              </a:lnSpc>
            </a:pPr>
            <a:r>
              <a:rPr lang="en-US" dirty="0">
                <a:solidFill>
                  <a:schemeClr val="bg2">
                    <a:lumMod val="60000"/>
                    <a:lumOff val="40000"/>
                  </a:schemeClr>
                </a:solidFill>
              </a:rPr>
              <a:t>Read test promptly at 3 minutes and not after 5 minutes.</a:t>
            </a:r>
          </a:p>
          <a:p>
            <a:pPr>
              <a:lnSpc>
                <a:spcPct val="100000"/>
              </a:lnSpc>
            </a:pPr>
            <a:r>
              <a:rPr lang="en-US" dirty="0">
                <a:solidFill>
                  <a:schemeClr val="bg2">
                    <a:lumMod val="60000"/>
                    <a:lumOff val="40000"/>
                  </a:schemeClr>
                </a:solidFill>
              </a:rPr>
              <a:t>Record patient results along with internal procedural control results on the Sure-Vue Urine HCG Test log.</a:t>
            </a:r>
          </a:p>
          <a:p>
            <a:pPr>
              <a:lnSpc>
                <a:spcPct val="100000"/>
              </a:lnSpc>
            </a:pPr>
            <a:r>
              <a:rPr lang="en-US" dirty="0">
                <a:solidFill>
                  <a:schemeClr val="bg2">
                    <a:lumMod val="60000"/>
                    <a:lumOff val="40000"/>
                  </a:schemeClr>
                </a:solidFill>
              </a:rPr>
              <a:t>All patient testing must be entered into the LAB package utilizing FASTBYPASS in VISTA. </a:t>
            </a:r>
          </a:p>
          <a:p>
            <a:pPr>
              <a:lnSpc>
                <a:spcPct val="100000"/>
              </a:lnSpc>
            </a:pPr>
            <a:endParaRPr lang="en-US" dirty="0">
              <a:solidFill>
                <a:schemeClr val="bg2">
                  <a:lumMod val="60000"/>
                  <a:lumOff val="40000"/>
                </a:schemeClr>
              </a:solidFill>
            </a:endParaRPr>
          </a:p>
          <a:p>
            <a:endParaRPr lang="en-US" dirty="0"/>
          </a:p>
        </p:txBody>
      </p:sp>
      <p:pic>
        <p:nvPicPr>
          <p:cNvPr id="11" name="Picture 10">
            <a:extLst>
              <a:ext uri="{FF2B5EF4-FFF2-40B4-BE49-F238E27FC236}">
                <a16:creationId xmlns:a16="http://schemas.microsoft.com/office/drawing/2014/main" id="{44C88FFD-0FB8-407B-8E0D-37A4A958DAF1}"/>
              </a:ext>
            </a:extLst>
          </p:cNvPr>
          <p:cNvPicPr>
            <a:picLocks noChangeAspect="1"/>
          </p:cNvPicPr>
          <p:nvPr/>
        </p:nvPicPr>
        <p:blipFill>
          <a:blip r:embed="rId2"/>
          <a:stretch>
            <a:fillRect/>
          </a:stretch>
        </p:blipFill>
        <p:spPr>
          <a:xfrm>
            <a:off x="6096000" y="849085"/>
            <a:ext cx="5945029" cy="5584371"/>
          </a:xfrm>
          <a:prstGeom prst="rect">
            <a:avLst/>
          </a:prstGeom>
        </p:spPr>
      </p:pic>
    </p:spTree>
    <p:extLst>
      <p:ext uri="{BB962C8B-B14F-4D97-AF65-F5344CB8AC3E}">
        <p14:creationId xmlns:p14="http://schemas.microsoft.com/office/powerpoint/2010/main" val="393695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7A0F-1717-4082-92C5-F7A13E244033}"/>
              </a:ext>
            </a:extLst>
          </p:cNvPr>
          <p:cNvSpPr>
            <a:spLocks noGrp="1"/>
          </p:cNvSpPr>
          <p:nvPr>
            <p:ph type="title"/>
          </p:nvPr>
        </p:nvSpPr>
        <p:spPr/>
        <p:txBody>
          <a:bodyPr/>
          <a:lstStyle/>
          <a:p>
            <a:r>
              <a:rPr lang="en-US" dirty="0">
                <a:solidFill>
                  <a:schemeClr val="bg2">
                    <a:lumMod val="60000"/>
                    <a:lumOff val="40000"/>
                  </a:schemeClr>
                </a:solidFill>
              </a:rPr>
              <a:t>Testing limitations</a:t>
            </a:r>
          </a:p>
        </p:txBody>
      </p:sp>
      <p:sp>
        <p:nvSpPr>
          <p:cNvPr id="3" name="Content Placeholder 2">
            <a:extLst>
              <a:ext uri="{FF2B5EF4-FFF2-40B4-BE49-F238E27FC236}">
                <a16:creationId xmlns:a16="http://schemas.microsoft.com/office/drawing/2014/main" id="{98459236-8DA7-4ABB-9EAA-80958AE5B01A}"/>
              </a:ext>
            </a:extLst>
          </p:cNvPr>
          <p:cNvSpPr>
            <a:spLocks noGrp="1"/>
          </p:cNvSpPr>
          <p:nvPr>
            <p:ph idx="1"/>
          </p:nvPr>
        </p:nvSpPr>
        <p:spPr/>
        <p:txBody>
          <a:bodyPr/>
          <a:lstStyle/>
          <a:p>
            <a:r>
              <a:rPr lang="en-US" dirty="0">
                <a:solidFill>
                  <a:schemeClr val="bg2">
                    <a:lumMod val="60000"/>
                    <a:lumOff val="40000"/>
                  </a:schemeClr>
                </a:solidFill>
              </a:rPr>
              <a:t>Very dilute urine specimens may not contain representative levels of </a:t>
            </a:r>
            <a:r>
              <a:rPr lang="en-US" dirty="0" err="1">
                <a:solidFill>
                  <a:schemeClr val="bg2">
                    <a:lumMod val="60000"/>
                    <a:lumOff val="40000"/>
                  </a:schemeClr>
                </a:solidFill>
              </a:rPr>
              <a:t>hCG</a:t>
            </a:r>
            <a:r>
              <a:rPr lang="en-US" dirty="0">
                <a:solidFill>
                  <a:schemeClr val="bg2">
                    <a:lumMod val="60000"/>
                    <a:lumOff val="40000"/>
                  </a:schemeClr>
                </a:solidFill>
              </a:rPr>
              <a:t>. </a:t>
            </a:r>
          </a:p>
          <a:p>
            <a:r>
              <a:rPr lang="en-US" dirty="0">
                <a:solidFill>
                  <a:schemeClr val="bg2">
                    <a:lumMod val="60000"/>
                    <a:lumOff val="40000"/>
                  </a:schemeClr>
                </a:solidFill>
              </a:rPr>
              <a:t>False negative results may occur when levels of </a:t>
            </a:r>
            <a:r>
              <a:rPr lang="en-US" dirty="0" err="1">
                <a:solidFill>
                  <a:schemeClr val="bg2">
                    <a:lumMod val="60000"/>
                    <a:lumOff val="40000"/>
                  </a:schemeClr>
                </a:solidFill>
              </a:rPr>
              <a:t>hCG</a:t>
            </a:r>
            <a:r>
              <a:rPr lang="en-US" dirty="0">
                <a:solidFill>
                  <a:schemeClr val="bg2">
                    <a:lumMod val="60000"/>
                    <a:lumOff val="40000"/>
                  </a:schemeClr>
                </a:solidFill>
              </a:rPr>
              <a:t> are below the sensitivity level of the test.</a:t>
            </a:r>
          </a:p>
          <a:p>
            <a:r>
              <a:rPr lang="en-US" dirty="0">
                <a:solidFill>
                  <a:schemeClr val="bg2">
                    <a:lumMod val="60000"/>
                    <a:lumOff val="40000"/>
                  </a:schemeClr>
                </a:solidFill>
              </a:rPr>
              <a:t>Conditions such as trophoblastic disease, breast cancer, and lung cancer can cause elevated </a:t>
            </a:r>
            <a:r>
              <a:rPr lang="en-US" dirty="0" err="1">
                <a:solidFill>
                  <a:schemeClr val="bg2">
                    <a:lumMod val="60000"/>
                    <a:lumOff val="40000"/>
                  </a:schemeClr>
                </a:solidFill>
              </a:rPr>
              <a:t>hCG</a:t>
            </a:r>
            <a:r>
              <a:rPr lang="en-US" dirty="0">
                <a:solidFill>
                  <a:schemeClr val="bg2">
                    <a:lumMod val="60000"/>
                    <a:lumOff val="40000"/>
                  </a:schemeClr>
                </a:solidFill>
              </a:rPr>
              <a:t> levels.</a:t>
            </a:r>
          </a:p>
          <a:p>
            <a:r>
              <a:rPr lang="en-US" dirty="0">
                <a:solidFill>
                  <a:schemeClr val="bg2">
                    <a:lumMod val="60000"/>
                    <a:lumOff val="40000"/>
                  </a:schemeClr>
                </a:solidFill>
              </a:rPr>
              <a:t>If urine pregnancy test result is not consistent with the clinical presentation, the provider may order a quantitative serum </a:t>
            </a:r>
            <a:r>
              <a:rPr lang="en-US" dirty="0" err="1">
                <a:solidFill>
                  <a:schemeClr val="bg2">
                    <a:lumMod val="60000"/>
                    <a:lumOff val="40000"/>
                  </a:schemeClr>
                </a:solidFill>
              </a:rPr>
              <a:t>hCG</a:t>
            </a:r>
            <a:r>
              <a:rPr lang="en-US" dirty="0">
                <a:solidFill>
                  <a:schemeClr val="bg2">
                    <a:lumMod val="60000"/>
                    <a:lumOff val="40000"/>
                  </a:schemeClr>
                </a:solidFill>
              </a:rPr>
              <a:t> to be sent to the Lab.</a:t>
            </a:r>
          </a:p>
        </p:txBody>
      </p:sp>
    </p:spTree>
    <p:extLst>
      <p:ext uri="{BB962C8B-B14F-4D97-AF65-F5344CB8AC3E}">
        <p14:creationId xmlns:p14="http://schemas.microsoft.com/office/powerpoint/2010/main" val="215933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92E2-41F4-4C0C-B3BE-ACB56B3679F3}"/>
              </a:ext>
            </a:extLst>
          </p:cNvPr>
          <p:cNvSpPr>
            <a:spLocks noGrp="1"/>
          </p:cNvSpPr>
          <p:nvPr>
            <p:ph type="title"/>
          </p:nvPr>
        </p:nvSpPr>
        <p:spPr/>
        <p:txBody>
          <a:bodyPr/>
          <a:lstStyle/>
          <a:p>
            <a:r>
              <a:rPr lang="en-US" dirty="0">
                <a:solidFill>
                  <a:schemeClr val="bg2">
                    <a:lumMod val="60000"/>
                    <a:lumOff val="40000"/>
                  </a:schemeClr>
                </a:solidFill>
              </a:rPr>
              <a:t>Competency requirements</a:t>
            </a:r>
          </a:p>
        </p:txBody>
      </p:sp>
      <p:sp>
        <p:nvSpPr>
          <p:cNvPr id="3" name="Content Placeholder 2">
            <a:extLst>
              <a:ext uri="{FF2B5EF4-FFF2-40B4-BE49-F238E27FC236}">
                <a16:creationId xmlns:a16="http://schemas.microsoft.com/office/drawing/2014/main" id="{46026812-0549-42D8-A642-4264B7AAD952}"/>
              </a:ext>
            </a:extLst>
          </p:cNvPr>
          <p:cNvSpPr>
            <a:spLocks noGrp="1"/>
          </p:cNvSpPr>
          <p:nvPr>
            <p:ph idx="1"/>
          </p:nvPr>
        </p:nvSpPr>
        <p:spPr/>
        <p:txBody>
          <a:bodyPr/>
          <a:lstStyle/>
          <a:p>
            <a:r>
              <a:rPr lang="en-US" dirty="0">
                <a:solidFill>
                  <a:schemeClr val="bg2">
                    <a:lumMod val="60000"/>
                    <a:lumOff val="40000"/>
                  </a:schemeClr>
                </a:solidFill>
              </a:rPr>
              <a:t>All operators must be authorized to perform testing. Authorization is granted at time of initial training with the Ancillary Testing Coordinator.</a:t>
            </a:r>
          </a:p>
          <a:p>
            <a:r>
              <a:rPr lang="en-US" dirty="0">
                <a:solidFill>
                  <a:schemeClr val="bg2">
                    <a:lumMod val="60000"/>
                    <a:lumOff val="40000"/>
                  </a:schemeClr>
                </a:solidFill>
              </a:rPr>
              <a:t>Only staff that have documented initial training with the Ancillary Testing Coordinator are deemed competent to perform urine pregnancy testing.</a:t>
            </a:r>
          </a:p>
        </p:txBody>
      </p:sp>
    </p:spTree>
    <p:extLst>
      <p:ext uri="{BB962C8B-B14F-4D97-AF65-F5344CB8AC3E}">
        <p14:creationId xmlns:p14="http://schemas.microsoft.com/office/powerpoint/2010/main" val="86233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7354-18D0-4989-9AAE-E64204859BF0}"/>
              </a:ext>
            </a:extLst>
          </p:cNvPr>
          <p:cNvSpPr>
            <a:spLocks noGrp="1"/>
          </p:cNvSpPr>
          <p:nvPr>
            <p:ph type="title"/>
          </p:nvPr>
        </p:nvSpPr>
        <p:spPr>
          <a:xfrm>
            <a:off x="1141413" y="195943"/>
            <a:ext cx="6663644" cy="1162957"/>
          </a:xfrm>
        </p:spPr>
        <p:txBody>
          <a:bodyPr>
            <a:normAutofit/>
          </a:bodyPr>
          <a:lstStyle/>
          <a:p>
            <a:r>
              <a:rPr lang="en-US" dirty="0">
                <a:solidFill>
                  <a:schemeClr val="bg2">
                    <a:lumMod val="60000"/>
                    <a:lumOff val="40000"/>
                  </a:schemeClr>
                </a:solidFill>
              </a:rPr>
              <a:t>Annual urine pregnancy competency  requirements</a:t>
            </a:r>
          </a:p>
        </p:txBody>
      </p:sp>
      <p:sp>
        <p:nvSpPr>
          <p:cNvPr id="3" name="Content Placeholder 2">
            <a:extLst>
              <a:ext uri="{FF2B5EF4-FFF2-40B4-BE49-F238E27FC236}">
                <a16:creationId xmlns:a16="http://schemas.microsoft.com/office/drawing/2014/main" id="{07FB3D00-9F7E-42AA-B8A9-9E51345AF0F2}"/>
              </a:ext>
            </a:extLst>
          </p:cNvPr>
          <p:cNvSpPr>
            <a:spLocks noGrp="1"/>
          </p:cNvSpPr>
          <p:nvPr>
            <p:ph idx="1"/>
          </p:nvPr>
        </p:nvSpPr>
        <p:spPr>
          <a:xfrm>
            <a:off x="1141412" y="1358900"/>
            <a:ext cx="6663645" cy="5303157"/>
          </a:xfrm>
        </p:spPr>
        <p:txBody>
          <a:bodyPr>
            <a:normAutofit fontScale="85000" lnSpcReduction="10000"/>
          </a:bodyPr>
          <a:lstStyle/>
          <a:p>
            <a:r>
              <a:rPr lang="en-US" dirty="0">
                <a:solidFill>
                  <a:schemeClr val="bg2">
                    <a:lumMod val="60000"/>
                    <a:lumOff val="40000"/>
                  </a:schemeClr>
                </a:solidFill>
              </a:rPr>
              <a:t>Review Sure-Vue Urine Pregnancy Annual Competency power point training in MTS.</a:t>
            </a:r>
          </a:p>
          <a:p>
            <a:r>
              <a:rPr lang="en-US" dirty="0">
                <a:solidFill>
                  <a:schemeClr val="bg2">
                    <a:lumMod val="60000"/>
                    <a:lumOff val="40000"/>
                  </a:schemeClr>
                </a:solidFill>
              </a:rPr>
              <a:t>Complete competency quiz in MTS (passing score &gt;80%).</a:t>
            </a:r>
          </a:p>
          <a:p>
            <a:r>
              <a:rPr lang="en-US" dirty="0">
                <a:solidFill>
                  <a:schemeClr val="bg2">
                    <a:lumMod val="60000"/>
                    <a:lumOff val="40000"/>
                  </a:schemeClr>
                </a:solidFill>
              </a:rPr>
              <a:t>Direct observation by the Ancillary Testing Coordinator of external quality controls. Contact Erin Skelly (</a:t>
            </a:r>
            <a:r>
              <a:rPr lang="en-US" dirty="0">
                <a:solidFill>
                  <a:schemeClr val="bg2">
                    <a:lumMod val="60000"/>
                    <a:lumOff val="40000"/>
                  </a:schemeClr>
                </a:solidFill>
                <a:hlinkClick r:id="rId2">
                  <a:extLst>
                    <a:ext uri="{A12FA001-AC4F-418D-AE19-62706E023703}">
                      <ahyp:hlinkClr xmlns:ahyp="http://schemas.microsoft.com/office/drawing/2018/hyperlinkcolor" val="tx"/>
                    </a:ext>
                  </a:extLst>
                </a:hlinkClick>
              </a:rPr>
              <a:t>erin.skelly@va.gov</a:t>
            </a:r>
            <a:r>
              <a:rPr lang="en-US" dirty="0">
                <a:solidFill>
                  <a:schemeClr val="bg2">
                    <a:lumMod val="60000"/>
                    <a:lumOff val="40000"/>
                  </a:schemeClr>
                </a:solidFill>
              </a:rPr>
              <a:t>) to schedule.</a:t>
            </a:r>
          </a:p>
          <a:p>
            <a:r>
              <a:rPr lang="en-US" dirty="0">
                <a:solidFill>
                  <a:schemeClr val="bg2">
                    <a:lumMod val="60000"/>
                    <a:lumOff val="40000"/>
                  </a:schemeClr>
                </a:solidFill>
              </a:rPr>
              <a:t>After completing the above tasks; print, fill out top portion of Competency Assessment (MTS), and return to the Ancillary Testing Coordinator before assigned due date.</a:t>
            </a:r>
          </a:p>
          <a:p>
            <a:r>
              <a:rPr lang="en-US" dirty="0">
                <a:solidFill>
                  <a:schemeClr val="bg2">
                    <a:lumMod val="60000"/>
                    <a:lumOff val="40000"/>
                  </a:schemeClr>
                </a:solidFill>
              </a:rPr>
              <a:t>NOTE: If you are an operator of multiple point of care tests, only one signed copy of the Competency Assessment needs to be turned in at the completion of all point of care annual requirements.</a:t>
            </a:r>
          </a:p>
        </p:txBody>
      </p:sp>
      <p:pic>
        <p:nvPicPr>
          <p:cNvPr id="4" name="Picture 3">
            <a:extLst>
              <a:ext uri="{FF2B5EF4-FFF2-40B4-BE49-F238E27FC236}">
                <a16:creationId xmlns:a16="http://schemas.microsoft.com/office/drawing/2014/main" id="{639D0E23-A211-4915-820A-147CD8856968}"/>
              </a:ext>
            </a:extLst>
          </p:cNvPr>
          <p:cNvPicPr>
            <a:picLocks noChangeAspect="1"/>
          </p:cNvPicPr>
          <p:nvPr/>
        </p:nvPicPr>
        <p:blipFill rotWithShape="1">
          <a:blip r:embed="rId3"/>
          <a:srcRect l="5951" r="8016" b="1"/>
          <a:stretch/>
        </p:blipFill>
        <p:spPr>
          <a:xfrm>
            <a:off x="7805057" y="923318"/>
            <a:ext cx="3924300" cy="562096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01595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E7C6-1391-4A08-87CA-497FDF444629}"/>
              </a:ext>
            </a:extLst>
          </p:cNvPr>
          <p:cNvSpPr>
            <a:spLocks noGrp="1"/>
          </p:cNvSpPr>
          <p:nvPr>
            <p:ph type="title"/>
          </p:nvPr>
        </p:nvSpPr>
        <p:spPr>
          <a:xfrm>
            <a:off x="3027924" y="391886"/>
            <a:ext cx="5754696" cy="1281640"/>
          </a:xfrm>
        </p:spPr>
        <p:txBody>
          <a:bodyPr>
            <a:normAutofit/>
          </a:bodyPr>
          <a:lstStyle/>
          <a:p>
            <a:pPr algn="ctr"/>
            <a:r>
              <a:rPr lang="en-US" sz="4400" dirty="0">
                <a:solidFill>
                  <a:schemeClr val="bg2">
                    <a:lumMod val="60000"/>
                    <a:lumOff val="40000"/>
                  </a:schemeClr>
                </a:solidFill>
              </a:rPr>
              <a:t>OUTLINE</a:t>
            </a:r>
            <a:br>
              <a:rPr lang="en-US" sz="3600" dirty="0">
                <a:solidFill>
                  <a:schemeClr val="bg2">
                    <a:lumMod val="60000"/>
                    <a:lumOff val="40000"/>
                  </a:schemeClr>
                </a:solidFill>
              </a:rPr>
            </a:br>
            <a:endParaRPr lang="en-US" sz="3600" dirty="0">
              <a:solidFill>
                <a:schemeClr val="bg2">
                  <a:lumMod val="60000"/>
                  <a:lumOff val="40000"/>
                </a:schemeClr>
              </a:solidFill>
            </a:endParaRPr>
          </a:p>
        </p:txBody>
      </p:sp>
      <p:graphicFrame>
        <p:nvGraphicFramePr>
          <p:cNvPr id="56" name="Content Placeholder 55">
            <a:extLst>
              <a:ext uri="{FF2B5EF4-FFF2-40B4-BE49-F238E27FC236}">
                <a16:creationId xmlns:a16="http://schemas.microsoft.com/office/drawing/2014/main" id="{4A66C238-CE34-4225-B003-F1DC711F9D43}"/>
              </a:ext>
            </a:extLst>
          </p:cNvPr>
          <p:cNvGraphicFramePr>
            <a:graphicFrameLocks noGrp="1"/>
          </p:cNvGraphicFramePr>
          <p:nvPr>
            <p:ph idx="1"/>
            <p:extLst>
              <p:ext uri="{D42A27DB-BD31-4B8C-83A1-F6EECF244321}">
                <p14:modId xmlns:p14="http://schemas.microsoft.com/office/powerpoint/2010/main" val="3902749748"/>
              </p:ext>
            </p:extLst>
          </p:nvPr>
        </p:nvGraphicFramePr>
        <p:xfrm>
          <a:off x="1794294" y="1673526"/>
          <a:ext cx="9005978" cy="373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2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DFD1-747D-4B40-B379-311C661D3F8C}"/>
              </a:ext>
            </a:extLst>
          </p:cNvPr>
          <p:cNvSpPr>
            <a:spLocks noGrp="1"/>
          </p:cNvSpPr>
          <p:nvPr>
            <p:ph type="title"/>
          </p:nvPr>
        </p:nvSpPr>
        <p:spPr>
          <a:xfrm>
            <a:off x="1141413" y="618518"/>
            <a:ext cx="9905998" cy="1095982"/>
          </a:xfrm>
        </p:spPr>
        <p:txBody>
          <a:bodyPr/>
          <a:lstStyle/>
          <a:p>
            <a:r>
              <a:rPr lang="en-US" dirty="0">
                <a:solidFill>
                  <a:schemeClr val="bg2">
                    <a:lumMod val="60000"/>
                    <a:lumOff val="40000"/>
                  </a:schemeClr>
                </a:solidFill>
              </a:rPr>
              <a:t>Policies</a:t>
            </a:r>
          </a:p>
        </p:txBody>
      </p:sp>
      <p:sp>
        <p:nvSpPr>
          <p:cNvPr id="3" name="Content Placeholder 2">
            <a:extLst>
              <a:ext uri="{FF2B5EF4-FFF2-40B4-BE49-F238E27FC236}">
                <a16:creationId xmlns:a16="http://schemas.microsoft.com/office/drawing/2014/main" id="{02D2B55C-B958-4E90-8808-10917B2DE96F}"/>
              </a:ext>
            </a:extLst>
          </p:cNvPr>
          <p:cNvSpPr>
            <a:spLocks noGrp="1"/>
          </p:cNvSpPr>
          <p:nvPr>
            <p:ph idx="1"/>
          </p:nvPr>
        </p:nvSpPr>
        <p:spPr>
          <a:xfrm>
            <a:off x="609601" y="1974056"/>
            <a:ext cx="11061700" cy="4265425"/>
          </a:xfrm>
        </p:spPr>
        <p:txBody>
          <a:bodyPr>
            <a:normAutofit/>
          </a:bodyPr>
          <a:lstStyle/>
          <a:p>
            <a:r>
              <a:rPr lang="en-US" sz="2400" dirty="0">
                <a:solidFill>
                  <a:schemeClr val="bg2">
                    <a:lumMod val="60000"/>
                    <a:lumOff val="40000"/>
                  </a:schemeClr>
                </a:solidFill>
              </a:rPr>
              <a:t>Providers should place a text order in CPRS for PREGNANCY TEST (URINE) (HCG BETA,QUAL); POINT OF CARE TESTING.  </a:t>
            </a:r>
            <a:r>
              <a:rPr lang="en-US" b="1" dirty="0">
                <a:solidFill>
                  <a:schemeClr val="bg2">
                    <a:lumMod val="60000"/>
                    <a:lumOff val="40000"/>
                  </a:schemeClr>
                </a:solidFill>
              </a:rPr>
              <a:t>No testing should occur without a doctor’s order.</a:t>
            </a:r>
          </a:p>
          <a:p>
            <a:endParaRPr lang="en-US" b="1" dirty="0"/>
          </a:p>
          <a:p>
            <a:endParaRPr lang="en-US" dirty="0"/>
          </a:p>
          <a:p>
            <a:endParaRPr lang="en-US" dirty="0">
              <a:solidFill>
                <a:schemeClr val="bg2">
                  <a:lumMod val="60000"/>
                  <a:lumOff val="40000"/>
                </a:schemeClr>
              </a:solidFill>
            </a:endParaRPr>
          </a:p>
          <a:p>
            <a:r>
              <a:rPr lang="en-US" dirty="0">
                <a:solidFill>
                  <a:schemeClr val="bg2">
                    <a:lumMod val="60000"/>
                    <a:lumOff val="40000"/>
                  </a:schemeClr>
                </a:solidFill>
              </a:rPr>
              <a:t>Qualitative testing for </a:t>
            </a:r>
            <a:r>
              <a:rPr lang="en-US" dirty="0" err="1">
                <a:solidFill>
                  <a:schemeClr val="bg2">
                    <a:lumMod val="60000"/>
                    <a:lumOff val="40000"/>
                  </a:schemeClr>
                </a:solidFill>
              </a:rPr>
              <a:t>hCG</a:t>
            </a:r>
            <a:r>
              <a:rPr lang="en-US" dirty="0">
                <a:solidFill>
                  <a:schemeClr val="bg2">
                    <a:lumMod val="60000"/>
                    <a:lumOff val="40000"/>
                  </a:schemeClr>
                </a:solidFill>
              </a:rPr>
              <a:t> is a waived test if done on urine only. All POC pregnancy testing is to be performed on URINE ONLY.</a:t>
            </a:r>
          </a:p>
        </p:txBody>
      </p:sp>
      <p:pic>
        <p:nvPicPr>
          <p:cNvPr id="5" name="Picture 4">
            <a:extLst>
              <a:ext uri="{FF2B5EF4-FFF2-40B4-BE49-F238E27FC236}">
                <a16:creationId xmlns:a16="http://schemas.microsoft.com/office/drawing/2014/main" id="{C00F31DE-E2B8-42A5-864A-D4BED07BCCB0}"/>
              </a:ext>
            </a:extLst>
          </p:cNvPr>
          <p:cNvPicPr>
            <a:picLocks noChangeAspect="1"/>
          </p:cNvPicPr>
          <p:nvPr/>
        </p:nvPicPr>
        <p:blipFill>
          <a:blip r:embed="rId2"/>
          <a:stretch>
            <a:fillRect/>
          </a:stretch>
        </p:blipFill>
        <p:spPr>
          <a:xfrm>
            <a:off x="711200" y="3429000"/>
            <a:ext cx="10960100" cy="1320800"/>
          </a:xfrm>
          <a:prstGeom prst="rect">
            <a:avLst/>
          </a:prstGeom>
        </p:spPr>
      </p:pic>
    </p:spTree>
    <p:extLst>
      <p:ext uri="{BB962C8B-B14F-4D97-AF65-F5344CB8AC3E}">
        <p14:creationId xmlns:p14="http://schemas.microsoft.com/office/powerpoint/2010/main" val="338242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F45-7D3D-4BA8-B47F-D8BD7A3BD429}"/>
              </a:ext>
            </a:extLst>
          </p:cNvPr>
          <p:cNvSpPr>
            <a:spLocks noGrp="1"/>
          </p:cNvSpPr>
          <p:nvPr>
            <p:ph type="title"/>
          </p:nvPr>
        </p:nvSpPr>
        <p:spPr>
          <a:xfrm>
            <a:off x="1141413" y="618518"/>
            <a:ext cx="9905998" cy="1144968"/>
          </a:xfrm>
        </p:spPr>
        <p:txBody>
          <a:bodyPr/>
          <a:lstStyle/>
          <a:p>
            <a:r>
              <a:rPr lang="en-US" dirty="0">
                <a:solidFill>
                  <a:schemeClr val="bg2">
                    <a:lumMod val="60000"/>
                    <a:lumOff val="40000"/>
                  </a:schemeClr>
                </a:solidFill>
              </a:rPr>
              <a:t>Supplies Needed</a:t>
            </a:r>
          </a:p>
        </p:txBody>
      </p:sp>
      <p:sp>
        <p:nvSpPr>
          <p:cNvPr id="3" name="Content Placeholder 2">
            <a:extLst>
              <a:ext uri="{FF2B5EF4-FFF2-40B4-BE49-F238E27FC236}">
                <a16:creationId xmlns:a16="http://schemas.microsoft.com/office/drawing/2014/main" id="{F8D9A312-1049-40E5-86AB-1A622F818B49}"/>
              </a:ext>
            </a:extLst>
          </p:cNvPr>
          <p:cNvSpPr>
            <a:spLocks noGrp="1"/>
          </p:cNvSpPr>
          <p:nvPr>
            <p:ph idx="1"/>
          </p:nvPr>
        </p:nvSpPr>
        <p:spPr>
          <a:xfrm>
            <a:off x="1141412" y="1567542"/>
            <a:ext cx="5618617" cy="4671939"/>
          </a:xfrm>
        </p:spPr>
        <p:txBody>
          <a:bodyPr>
            <a:normAutofit/>
          </a:bodyPr>
          <a:lstStyle/>
          <a:p>
            <a:pPr marL="457200" indent="-457200">
              <a:buFont typeface="+mj-lt"/>
              <a:buAutoNum type="arabicPeriod"/>
            </a:pPr>
            <a:r>
              <a:rPr lang="en-US" sz="2800" dirty="0">
                <a:solidFill>
                  <a:schemeClr val="bg2">
                    <a:lumMod val="60000"/>
                    <a:lumOff val="40000"/>
                  </a:schemeClr>
                </a:solidFill>
              </a:rPr>
              <a:t>Sure-Vue Serum/Urine </a:t>
            </a:r>
            <a:r>
              <a:rPr lang="en-US" sz="2800" dirty="0" err="1">
                <a:solidFill>
                  <a:schemeClr val="bg2">
                    <a:lumMod val="60000"/>
                    <a:lumOff val="40000"/>
                  </a:schemeClr>
                </a:solidFill>
              </a:rPr>
              <a:t>hCG</a:t>
            </a:r>
            <a:r>
              <a:rPr lang="en-US" sz="2800" dirty="0">
                <a:solidFill>
                  <a:schemeClr val="bg2">
                    <a:lumMod val="60000"/>
                    <a:lumOff val="40000"/>
                  </a:schemeClr>
                </a:solidFill>
              </a:rPr>
              <a:t> Kit – supplied by Lab </a:t>
            </a:r>
          </a:p>
          <a:p>
            <a:pPr marL="457200" indent="-457200">
              <a:buFont typeface="+mj-lt"/>
              <a:buAutoNum type="arabicPeriod"/>
            </a:pPr>
            <a:r>
              <a:rPr lang="en-US" sz="2800" dirty="0">
                <a:solidFill>
                  <a:schemeClr val="bg2">
                    <a:lumMod val="60000"/>
                    <a:lumOff val="40000"/>
                  </a:schemeClr>
                </a:solidFill>
              </a:rPr>
              <a:t>Timer</a:t>
            </a:r>
          </a:p>
          <a:p>
            <a:pPr marL="457200" indent="-457200">
              <a:buFont typeface="+mj-lt"/>
              <a:buAutoNum type="arabicPeriod"/>
            </a:pPr>
            <a:r>
              <a:rPr lang="en-US" sz="2800" dirty="0">
                <a:solidFill>
                  <a:schemeClr val="bg2">
                    <a:lumMod val="60000"/>
                    <a:lumOff val="40000"/>
                  </a:schemeClr>
                </a:solidFill>
              </a:rPr>
              <a:t>Thermometer</a:t>
            </a:r>
          </a:p>
          <a:p>
            <a:pPr marL="457200" indent="-457200">
              <a:buFont typeface="+mj-lt"/>
              <a:buAutoNum type="arabicPeriod"/>
            </a:pPr>
            <a:r>
              <a:rPr lang="en-US" sz="2800" dirty="0">
                <a:solidFill>
                  <a:schemeClr val="bg2">
                    <a:lumMod val="60000"/>
                    <a:lumOff val="40000"/>
                  </a:schemeClr>
                </a:solidFill>
              </a:rPr>
              <a:t>Gloves </a:t>
            </a:r>
          </a:p>
          <a:p>
            <a:pPr marL="457200" indent="-457200">
              <a:buFont typeface="+mj-lt"/>
              <a:buAutoNum type="arabicPeriod"/>
            </a:pPr>
            <a:r>
              <a:rPr lang="en-US" sz="2800" dirty="0">
                <a:solidFill>
                  <a:schemeClr val="bg2">
                    <a:lumMod val="60000"/>
                    <a:lumOff val="40000"/>
                  </a:schemeClr>
                </a:solidFill>
              </a:rPr>
              <a:t>External Quality Control – supplied by Lab </a:t>
            </a:r>
          </a:p>
          <a:p>
            <a:pPr marL="457200" indent="-457200">
              <a:buFont typeface="+mj-lt"/>
              <a:buAutoNum type="arabicPeriod"/>
            </a:pPr>
            <a:endParaRPr lang="en-US" dirty="0">
              <a:solidFill>
                <a:schemeClr val="bg2">
                  <a:lumMod val="60000"/>
                  <a:lumOff val="40000"/>
                </a:schemeClr>
              </a:solidFill>
            </a:endParaRPr>
          </a:p>
          <a:p>
            <a:pPr marL="457200" indent="-457200">
              <a:buFont typeface="+mj-lt"/>
              <a:buAutoNum type="arabicPeriod"/>
            </a:pPr>
            <a:endParaRPr lang="en-US" dirty="0">
              <a:solidFill>
                <a:schemeClr val="bg2">
                  <a:lumMod val="60000"/>
                  <a:lumOff val="40000"/>
                </a:schemeClr>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588CFF58-42E6-40C4-A3E0-D40C34311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613" y="2097088"/>
            <a:ext cx="5106113" cy="3238952"/>
          </a:xfrm>
          <a:prstGeom prst="rect">
            <a:avLst/>
          </a:prstGeom>
        </p:spPr>
      </p:pic>
    </p:spTree>
    <p:extLst>
      <p:ext uri="{BB962C8B-B14F-4D97-AF65-F5344CB8AC3E}">
        <p14:creationId xmlns:p14="http://schemas.microsoft.com/office/powerpoint/2010/main" val="229468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FFBA-80BA-43A5-B763-853E5924A513}"/>
              </a:ext>
            </a:extLst>
          </p:cNvPr>
          <p:cNvSpPr>
            <a:spLocks noGrp="1"/>
          </p:cNvSpPr>
          <p:nvPr>
            <p:ph type="title"/>
          </p:nvPr>
        </p:nvSpPr>
        <p:spPr/>
        <p:txBody>
          <a:bodyPr/>
          <a:lstStyle/>
          <a:p>
            <a:r>
              <a:rPr lang="en-US" dirty="0">
                <a:solidFill>
                  <a:schemeClr val="bg2">
                    <a:lumMod val="60000"/>
                    <a:lumOff val="40000"/>
                  </a:schemeClr>
                </a:solidFill>
              </a:rPr>
              <a:t>Procedures</a:t>
            </a:r>
          </a:p>
        </p:txBody>
      </p:sp>
      <p:sp>
        <p:nvSpPr>
          <p:cNvPr id="3" name="Content Placeholder 2">
            <a:extLst>
              <a:ext uri="{FF2B5EF4-FFF2-40B4-BE49-F238E27FC236}">
                <a16:creationId xmlns:a16="http://schemas.microsoft.com/office/drawing/2014/main" id="{B50AF800-EBEE-4FA2-94C2-337254DACA6D}"/>
              </a:ext>
            </a:extLst>
          </p:cNvPr>
          <p:cNvSpPr>
            <a:spLocks noGrp="1"/>
          </p:cNvSpPr>
          <p:nvPr>
            <p:ph idx="1"/>
          </p:nvPr>
        </p:nvSpPr>
        <p:spPr>
          <a:xfrm>
            <a:off x="1141412" y="1778000"/>
            <a:ext cx="9905999" cy="4461482"/>
          </a:xfrm>
        </p:spPr>
        <p:txBody>
          <a:bodyPr>
            <a:normAutofit lnSpcReduction="10000"/>
          </a:bodyPr>
          <a:lstStyle/>
          <a:p>
            <a:r>
              <a:rPr lang="en-US" sz="3600" dirty="0">
                <a:solidFill>
                  <a:schemeClr val="bg2">
                    <a:lumMod val="60000"/>
                    <a:lumOff val="40000"/>
                  </a:schemeClr>
                </a:solidFill>
              </a:rPr>
              <a:t>All urine pregnancy testing standard operating procedures (SOP) reside in the Ancillary Testing SOP binder located in the area where testing is occurring.</a:t>
            </a:r>
          </a:p>
          <a:p>
            <a:r>
              <a:rPr lang="en-US" sz="3600" dirty="0">
                <a:solidFill>
                  <a:schemeClr val="bg2">
                    <a:lumMod val="60000"/>
                    <a:lumOff val="40000"/>
                  </a:schemeClr>
                </a:solidFill>
              </a:rPr>
              <a:t>MCP 113-02 “Ancillary (Waived) Testing” is found in the Ancillary Testing SOP binder and on the Erie SharePoint site.</a:t>
            </a:r>
          </a:p>
        </p:txBody>
      </p:sp>
    </p:spTree>
    <p:extLst>
      <p:ext uri="{BB962C8B-B14F-4D97-AF65-F5344CB8AC3E}">
        <p14:creationId xmlns:p14="http://schemas.microsoft.com/office/powerpoint/2010/main" val="336372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0FD8-B736-4DE6-8E56-DCED46FA8E05}"/>
              </a:ext>
            </a:extLst>
          </p:cNvPr>
          <p:cNvSpPr>
            <a:spLocks noGrp="1"/>
          </p:cNvSpPr>
          <p:nvPr>
            <p:ph type="title"/>
          </p:nvPr>
        </p:nvSpPr>
        <p:spPr>
          <a:xfrm>
            <a:off x="1141413" y="618518"/>
            <a:ext cx="9905998" cy="867382"/>
          </a:xfrm>
        </p:spPr>
        <p:txBody>
          <a:bodyPr/>
          <a:lstStyle/>
          <a:p>
            <a:r>
              <a:rPr lang="en-US" dirty="0">
                <a:solidFill>
                  <a:schemeClr val="bg2">
                    <a:lumMod val="60000"/>
                    <a:lumOff val="40000"/>
                  </a:schemeClr>
                </a:solidFill>
              </a:rPr>
              <a:t>Quality control – external controls</a:t>
            </a:r>
          </a:p>
        </p:txBody>
      </p:sp>
      <p:sp>
        <p:nvSpPr>
          <p:cNvPr id="3" name="Content Placeholder 2">
            <a:extLst>
              <a:ext uri="{FF2B5EF4-FFF2-40B4-BE49-F238E27FC236}">
                <a16:creationId xmlns:a16="http://schemas.microsoft.com/office/drawing/2014/main" id="{4E8D3512-C26A-42A8-BE4C-C2017CB73242}"/>
              </a:ext>
            </a:extLst>
          </p:cNvPr>
          <p:cNvSpPr>
            <a:spLocks noGrp="1"/>
          </p:cNvSpPr>
          <p:nvPr>
            <p:ph idx="1"/>
          </p:nvPr>
        </p:nvSpPr>
        <p:spPr>
          <a:xfrm>
            <a:off x="723900" y="1763008"/>
            <a:ext cx="6215743" cy="4904492"/>
          </a:xfrm>
        </p:spPr>
        <p:txBody>
          <a:bodyPr>
            <a:normAutofit lnSpcReduction="10000"/>
          </a:bodyPr>
          <a:lstStyle/>
          <a:p>
            <a:pPr marL="0" indent="0">
              <a:buNone/>
            </a:pPr>
            <a:r>
              <a:rPr lang="en-US" sz="2800" dirty="0">
                <a:solidFill>
                  <a:schemeClr val="bg2">
                    <a:lumMod val="60000"/>
                    <a:lumOff val="40000"/>
                  </a:schemeClr>
                </a:solidFill>
              </a:rPr>
              <a:t>Run at least the negative QC and one positive QC as follows:</a:t>
            </a:r>
          </a:p>
          <a:p>
            <a:pPr lvl="2"/>
            <a:r>
              <a:rPr lang="en-US" sz="2400" dirty="0">
                <a:solidFill>
                  <a:schemeClr val="bg2">
                    <a:lumMod val="60000"/>
                    <a:lumOff val="40000"/>
                  </a:schemeClr>
                </a:solidFill>
              </a:rPr>
              <a:t>Each new lot/shipment of test kits </a:t>
            </a:r>
          </a:p>
          <a:p>
            <a:pPr lvl="2"/>
            <a:r>
              <a:rPr lang="en-US" sz="2400" dirty="0">
                <a:solidFill>
                  <a:schemeClr val="bg2">
                    <a:lumMod val="60000"/>
                    <a:lumOff val="40000"/>
                  </a:schemeClr>
                </a:solidFill>
              </a:rPr>
              <a:t>Each day of patient or proficiency testing</a:t>
            </a:r>
          </a:p>
          <a:p>
            <a:pPr lvl="2"/>
            <a:r>
              <a:rPr lang="en-US" sz="2400" dirty="0">
                <a:solidFill>
                  <a:schemeClr val="bg2">
                    <a:lumMod val="60000"/>
                    <a:lumOff val="40000"/>
                  </a:schemeClr>
                </a:solidFill>
              </a:rPr>
              <a:t>Each new operator (initial training)</a:t>
            </a:r>
          </a:p>
          <a:p>
            <a:pPr lvl="2"/>
            <a:r>
              <a:rPr lang="en-US" sz="2400" dirty="0">
                <a:solidFill>
                  <a:schemeClr val="bg2">
                    <a:lumMod val="60000"/>
                    <a:lumOff val="40000"/>
                  </a:schemeClr>
                </a:solidFill>
              </a:rPr>
              <a:t>Monthly if none run for any reason stated above</a:t>
            </a:r>
          </a:p>
          <a:p>
            <a:pPr marL="0" indent="0">
              <a:buNone/>
            </a:pPr>
            <a:r>
              <a:rPr lang="en-US" sz="2000" b="1" dirty="0">
                <a:solidFill>
                  <a:schemeClr val="bg2">
                    <a:lumMod val="60000"/>
                    <a:lumOff val="40000"/>
                  </a:schemeClr>
                </a:solidFill>
              </a:rPr>
              <a:t>NOTE: Controls contain sodium </a:t>
            </a:r>
            <a:r>
              <a:rPr lang="en-US" sz="2000" b="1" dirty="0" err="1">
                <a:solidFill>
                  <a:schemeClr val="bg2">
                    <a:lumMod val="60000"/>
                    <a:lumOff val="40000"/>
                  </a:schemeClr>
                </a:solidFill>
              </a:rPr>
              <a:t>azide</a:t>
            </a:r>
            <a:r>
              <a:rPr lang="en-US" sz="2000" b="1" dirty="0">
                <a:solidFill>
                  <a:schemeClr val="bg2">
                    <a:lumMod val="60000"/>
                    <a:lumOff val="40000"/>
                  </a:schemeClr>
                </a:solidFill>
              </a:rPr>
              <a:t>. Wear gloves while handling. Refer to the MSDS sheet for further instructions (SOP AT 8 Attachment G).</a:t>
            </a:r>
            <a:endParaRPr lang="en-US" sz="2000" b="1" dirty="0"/>
          </a:p>
        </p:txBody>
      </p:sp>
      <p:pic>
        <p:nvPicPr>
          <p:cNvPr id="9" name="Picture 8" descr="A group of bottles&#10;&#10;Description automatically generated with low confidence">
            <a:extLst>
              <a:ext uri="{FF2B5EF4-FFF2-40B4-BE49-F238E27FC236}">
                <a16:creationId xmlns:a16="http://schemas.microsoft.com/office/drawing/2014/main" id="{18A93817-4F17-4F45-AB40-97F7B3BF2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515" y="2097088"/>
            <a:ext cx="4457371" cy="4028192"/>
          </a:xfrm>
          <a:prstGeom prst="rect">
            <a:avLst/>
          </a:prstGeom>
        </p:spPr>
      </p:pic>
    </p:spTree>
    <p:extLst>
      <p:ext uri="{BB962C8B-B14F-4D97-AF65-F5344CB8AC3E}">
        <p14:creationId xmlns:p14="http://schemas.microsoft.com/office/powerpoint/2010/main" val="28271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DF1A-2509-438C-8062-B428E43AD69A}"/>
              </a:ext>
            </a:extLst>
          </p:cNvPr>
          <p:cNvSpPr>
            <a:spLocks noGrp="1"/>
          </p:cNvSpPr>
          <p:nvPr>
            <p:ph type="title"/>
          </p:nvPr>
        </p:nvSpPr>
        <p:spPr>
          <a:xfrm>
            <a:off x="1141413" y="261258"/>
            <a:ext cx="9905998" cy="1028700"/>
          </a:xfrm>
        </p:spPr>
        <p:txBody>
          <a:bodyPr/>
          <a:lstStyle/>
          <a:p>
            <a:r>
              <a:rPr lang="en-US" dirty="0">
                <a:solidFill>
                  <a:schemeClr val="bg2">
                    <a:lumMod val="60000"/>
                    <a:lumOff val="40000"/>
                  </a:schemeClr>
                </a:solidFill>
              </a:rPr>
              <a:t>Quality Controls – External Controls</a:t>
            </a:r>
          </a:p>
        </p:txBody>
      </p:sp>
      <p:sp>
        <p:nvSpPr>
          <p:cNvPr id="3" name="Content Placeholder 2">
            <a:extLst>
              <a:ext uri="{FF2B5EF4-FFF2-40B4-BE49-F238E27FC236}">
                <a16:creationId xmlns:a16="http://schemas.microsoft.com/office/drawing/2014/main" id="{93F701E5-252D-40C8-93E8-6B77B9BA4E3C}"/>
              </a:ext>
            </a:extLst>
          </p:cNvPr>
          <p:cNvSpPr>
            <a:spLocks noGrp="1"/>
          </p:cNvSpPr>
          <p:nvPr>
            <p:ph idx="1"/>
          </p:nvPr>
        </p:nvSpPr>
        <p:spPr>
          <a:xfrm>
            <a:off x="1141413" y="1681842"/>
            <a:ext cx="5118554" cy="4757057"/>
          </a:xfrm>
        </p:spPr>
        <p:txBody>
          <a:bodyPr>
            <a:normAutofit fontScale="85000" lnSpcReduction="20000"/>
          </a:bodyPr>
          <a:lstStyle/>
          <a:p>
            <a:r>
              <a:rPr lang="en-US" dirty="0">
                <a:solidFill>
                  <a:schemeClr val="bg2">
                    <a:lumMod val="60000"/>
                    <a:lumOff val="40000"/>
                  </a:schemeClr>
                </a:solidFill>
              </a:rPr>
              <a:t>Controls should be stored refrigerated (2-8 C) and brought to room temperature (15-30 C) before use.</a:t>
            </a:r>
          </a:p>
          <a:p>
            <a:r>
              <a:rPr lang="en-US" dirty="0">
                <a:solidFill>
                  <a:schemeClr val="bg2">
                    <a:lumMod val="60000"/>
                    <a:lumOff val="40000"/>
                  </a:schemeClr>
                </a:solidFill>
              </a:rPr>
              <a:t>External quality control results should be recorded on the Sure-Vue Urine HCG Test log.</a:t>
            </a:r>
          </a:p>
          <a:p>
            <a:r>
              <a:rPr lang="en-US" dirty="0">
                <a:solidFill>
                  <a:schemeClr val="bg2">
                    <a:lumMod val="60000"/>
                    <a:lumOff val="40000"/>
                  </a:schemeClr>
                </a:solidFill>
              </a:rPr>
              <a:t>If control results are not acceptable, DO NOT use the box for patient testing. Document on log and send box to the Ancillary Testing Coordinator in the lab.</a:t>
            </a:r>
          </a:p>
          <a:p>
            <a:r>
              <a:rPr lang="en-US" dirty="0">
                <a:solidFill>
                  <a:schemeClr val="bg2">
                    <a:lumMod val="60000"/>
                    <a:lumOff val="40000"/>
                  </a:schemeClr>
                </a:solidFill>
              </a:rPr>
              <a:t>All testing must take place at room temperature. Record both refrigerator (if QC stored on site) and room temp on log (Refer to SOP AT 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F86F7E2-6BFD-4835-ADA4-A4EF7007C629}"/>
              </a:ext>
            </a:extLst>
          </p:cNvPr>
          <p:cNvPicPr>
            <a:picLocks noChangeAspect="1"/>
          </p:cNvPicPr>
          <p:nvPr/>
        </p:nvPicPr>
        <p:blipFill>
          <a:blip r:embed="rId2"/>
          <a:stretch>
            <a:fillRect/>
          </a:stretch>
        </p:blipFill>
        <p:spPr>
          <a:xfrm>
            <a:off x="6259967" y="1432153"/>
            <a:ext cx="5817733" cy="4359048"/>
          </a:xfrm>
          <a:prstGeom prst="rect">
            <a:avLst/>
          </a:prstGeom>
        </p:spPr>
      </p:pic>
    </p:spTree>
    <p:extLst>
      <p:ext uri="{BB962C8B-B14F-4D97-AF65-F5344CB8AC3E}">
        <p14:creationId xmlns:p14="http://schemas.microsoft.com/office/powerpoint/2010/main" val="136530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3997-34EB-4E60-8FB1-3A373389C967}"/>
              </a:ext>
            </a:extLst>
          </p:cNvPr>
          <p:cNvSpPr>
            <a:spLocks noGrp="1"/>
          </p:cNvSpPr>
          <p:nvPr>
            <p:ph type="title"/>
          </p:nvPr>
        </p:nvSpPr>
        <p:spPr>
          <a:xfrm>
            <a:off x="939800" y="203201"/>
            <a:ext cx="10617200" cy="1217385"/>
          </a:xfrm>
        </p:spPr>
        <p:txBody>
          <a:bodyPr>
            <a:normAutofit/>
          </a:bodyPr>
          <a:lstStyle/>
          <a:p>
            <a:pPr algn="ctr"/>
            <a:r>
              <a:rPr lang="en-US" dirty="0">
                <a:solidFill>
                  <a:schemeClr val="bg2">
                    <a:lumMod val="60000"/>
                    <a:lumOff val="40000"/>
                  </a:schemeClr>
                </a:solidFill>
              </a:rPr>
              <a:t>Quality control –internal procedural control</a:t>
            </a:r>
          </a:p>
        </p:txBody>
      </p:sp>
      <p:sp>
        <p:nvSpPr>
          <p:cNvPr id="3" name="Content Placeholder 2">
            <a:extLst>
              <a:ext uri="{FF2B5EF4-FFF2-40B4-BE49-F238E27FC236}">
                <a16:creationId xmlns:a16="http://schemas.microsoft.com/office/drawing/2014/main" id="{8CB5AEF2-45E4-4556-A8D2-47DFB42E1497}"/>
              </a:ext>
            </a:extLst>
          </p:cNvPr>
          <p:cNvSpPr>
            <a:spLocks noGrp="1"/>
          </p:cNvSpPr>
          <p:nvPr>
            <p:ph idx="1"/>
          </p:nvPr>
        </p:nvSpPr>
        <p:spPr>
          <a:xfrm>
            <a:off x="635000" y="1420586"/>
            <a:ext cx="6337300" cy="5234213"/>
          </a:xfrm>
        </p:spPr>
        <p:txBody>
          <a:bodyPr>
            <a:normAutofit fontScale="85000" lnSpcReduction="10000"/>
          </a:bodyPr>
          <a:lstStyle/>
          <a:p>
            <a:r>
              <a:rPr lang="en-US" dirty="0">
                <a:solidFill>
                  <a:schemeClr val="bg2">
                    <a:lumMod val="60000"/>
                    <a:lumOff val="40000"/>
                  </a:schemeClr>
                </a:solidFill>
              </a:rPr>
              <a:t>Internal positive control: a red line appearing in the control region (C).</a:t>
            </a:r>
          </a:p>
          <a:p>
            <a:pPr lvl="3">
              <a:buFont typeface="Wingdings" panose="05000000000000000000" pitchFamily="2" charset="2"/>
              <a:buChar char="Ø"/>
            </a:pPr>
            <a:r>
              <a:rPr lang="en-US" sz="2000" dirty="0">
                <a:solidFill>
                  <a:schemeClr val="bg2">
                    <a:lumMod val="60000"/>
                    <a:lumOff val="40000"/>
                  </a:schemeClr>
                </a:solidFill>
              </a:rPr>
              <a:t>Confirms sufficient specimen volume and correct procedural technique</a:t>
            </a:r>
          </a:p>
          <a:p>
            <a:r>
              <a:rPr lang="en-US" dirty="0">
                <a:solidFill>
                  <a:schemeClr val="bg2">
                    <a:lumMod val="60000"/>
                    <a:lumOff val="40000"/>
                  </a:schemeClr>
                </a:solidFill>
              </a:rPr>
              <a:t>Internal negative control: a clear background after testing is complete.</a:t>
            </a:r>
          </a:p>
          <a:p>
            <a:pPr lvl="3">
              <a:buFont typeface="Wingdings" panose="05000000000000000000" pitchFamily="2" charset="2"/>
              <a:buChar char="Ø"/>
            </a:pPr>
            <a:r>
              <a:rPr lang="en-US" sz="2000" dirty="0">
                <a:solidFill>
                  <a:schemeClr val="bg2">
                    <a:lumMod val="60000"/>
                    <a:lumOff val="40000"/>
                  </a:schemeClr>
                </a:solidFill>
              </a:rPr>
              <a:t>If the test is working properly, the background in the result area should be white to light pink and not interfere with the ability to read the test result.</a:t>
            </a:r>
          </a:p>
          <a:p>
            <a:r>
              <a:rPr lang="en-US" dirty="0">
                <a:solidFill>
                  <a:schemeClr val="bg2">
                    <a:lumMod val="60000"/>
                    <a:lumOff val="40000"/>
                  </a:schemeClr>
                </a:solidFill>
              </a:rPr>
              <a:t>Record the internal procedural control results (Okay) on the Sure-Vue Urine HCG Test log in the “Int. QC” column.</a:t>
            </a:r>
          </a:p>
          <a:p>
            <a:r>
              <a:rPr lang="en-US" dirty="0">
                <a:solidFill>
                  <a:schemeClr val="bg2">
                    <a:lumMod val="60000"/>
                    <a:lumOff val="40000"/>
                  </a:schemeClr>
                </a:solidFill>
              </a:rPr>
              <a:t>The control line must be present or the test in INVALID and needs to be repeated with a new test kit.</a:t>
            </a:r>
          </a:p>
          <a:p>
            <a:endParaRPr lang="en-US" dirty="0">
              <a:solidFill>
                <a:schemeClr val="bg2">
                  <a:lumMod val="60000"/>
                  <a:lumOff val="40000"/>
                </a:schemeClr>
              </a:solidFill>
            </a:endParaRPr>
          </a:p>
        </p:txBody>
      </p:sp>
      <p:pic>
        <p:nvPicPr>
          <p:cNvPr id="5" name="Picture 4">
            <a:extLst>
              <a:ext uri="{FF2B5EF4-FFF2-40B4-BE49-F238E27FC236}">
                <a16:creationId xmlns:a16="http://schemas.microsoft.com/office/drawing/2014/main" id="{E0580585-25A1-4BD1-8018-3F80ABAA8810}"/>
              </a:ext>
            </a:extLst>
          </p:cNvPr>
          <p:cNvPicPr>
            <a:picLocks noChangeAspect="1"/>
          </p:cNvPicPr>
          <p:nvPr/>
        </p:nvPicPr>
        <p:blipFill>
          <a:blip r:embed="rId2"/>
          <a:stretch>
            <a:fillRect/>
          </a:stretch>
        </p:blipFill>
        <p:spPr>
          <a:xfrm rot="16200000">
            <a:off x="7315200" y="1894114"/>
            <a:ext cx="4876800" cy="4963886"/>
          </a:xfrm>
          <a:prstGeom prst="rect">
            <a:avLst/>
          </a:prstGeom>
        </p:spPr>
      </p:pic>
    </p:spTree>
    <p:extLst>
      <p:ext uri="{BB962C8B-B14F-4D97-AF65-F5344CB8AC3E}">
        <p14:creationId xmlns:p14="http://schemas.microsoft.com/office/powerpoint/2010/main" val="59141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E1F1-3D70-468E-A7F8-E9F35C828AB6}"/>
              </a:ext>
            </a:extLst>
          </p:cNvPr>
          <p:cNvSpPr>
            <a:spLocks noGrp="1"/>
          </p:cNvSpPr>
          <p:nvPr>
            <p:ph type="title"/>
          </p:nvPr>
        </p:nvSpPr>
        <p:spPr/>
        <p:txBody>
          <a:bodyPr/>
          <a:lstStyle/>
          <a:p>
            <a:r>
              <a:rPr lang="en-US" dirty="0">
                <a:solidFill>
                  <a:schemeClr val="bg2">
                    <a:lumMod val="60000"/>
                    <a:lumOff val="40000"/>
                  </a:schemeClr>
                </a:solidFill>
              </a:rPr>
              <a:t>How to run external quality control test?</a:t>
            </a:r>
          </a:p>
        </p:txBody>
      </p:sp>
      <p:sp>
        <p:nvSpPr>
          <p:cNvPr id="3" name="Content Placeholder 2">
            <a:extLst>
              <a:ext uri="{FF2B5EF4-FFF2-40B4-BE49-F238E27FC236}">
                <a16:creationId xmlns:a16="http://schemas.microsoft.com/office/drawing/2014/main" id="{B8E26A5A-3F3F-4B16-8C52-A9E705906FF7}"/>
              </a:ext>
            </a:extLst>
          </p:cNvPr>
          <p:cNvSpPr>
            <a:spLocks noGrp="1"/>
          </p:cNvSpPr>
          <p:nvPr>
            <p:ph idx="1"/>
          </p:nvPr>
        </p:nvSpPr>
        <p:spPr>
          <a:xfrm>
            <a:off x="1141412" y="1765300"/>
            <a:ext cx="9905999" cy="4025901"/>
          </a:xfrm>
        </p:spPr>
        <p:txBody>
          <a:bodyPr>
            <a:normAutofit fontScale="85000" lnSpcReduction="10000"/>
          </a:bodyPr>
          <a:lstStyle/>
          <a:p>
            <a:r>
              <a:rPr lang="en-US" dirty="0">
                <a:solidFill>
                  <a:schemeClr val="bg2">
                    <a:lumMod val="60000"/>
                    <a:lumOff val="40000"/>
                  </a:schemeClr>
                </a:solidFill>
              </a:rPr>
              <a:t>Remove external quality control from the refrigerator and allow to come to room temperature before testing.</a:t>
            </a:r>
          </a:p>
          <a:p>
            <a:r>
              <a:rPr lang="en-US" dirty="0">
                <a:solidFill>
                  <a:schemeClr val="bg2">
                    <a:lumMod val="60000"/>
                    <a:lumOff val="40000"/>
                  </a:schemeClr>
                </a:solidFill>
              </a:rPr>
              <a:t>Obtain two Sure-Vue test devices.</a:t>
            </a:r>
          </a:p>
          <a:p>
            <a:r>
              <a:rPr lang="en-US" dirty="0">
                <a:solidFill>
                  <a:schemeClr val="bg2">
                    <a:lumMod val="60000"/>
                    <a:lumOff val="40000"/>
                  </a:schemeClr>
                </a:solidFill>
              </a:rPr>
              <a:t>Open the packets and remove the test devices. </a:t>
            </a:r>
          </a:p>
          <a:p>
            <a:r>
              <a:rPr lang="en-US" dirty="0">
                <a:solidFill>
                  <a:schemeClr val="bg2">
                    <a:lumMod val="60000"/>
                    <a:lumOff val="40000"/>
                  </a:schemeClr>
                </a:solidFill>
              </a:rPr>
              <a:t> Label one device NEG Control and the other POS control.</a:t>
            </a:r>
          </a:p>
          <a:p>
            <a:r>
              <a:rPr lang="en-US" dirty="0">
                <a:solidFill>
                  <a:schemeClr val="bg2">
                    <a:lumMod val="60000"/>
                    <a:lumOff val="40000"/>
                  </a:schemeClr>
                </a:solidFill>
              </a:rPr>
              <a:t>Drop 3 drops of negative control into the device labelled NEG and 3 drops of either the LOW POS control (25 </a:t>
            </a:r>
            <a:r>
              <a:rPr lang="en-US" dirty="0" err="1">
                <a:solidFill>
                  <a:schemeClr val="bg2">
                    <a:lumMod val="60000"/>
                    <a:lumOff val="40000"/>
                  </a:schemeClr>
                </a:solidFill>
              </a:rPr>
              <a:t>mIU</a:t>
            </a:r>
            <a:r>
              <a:rPr lang="en-US" dirty="0">
                <a:solidFill>
                  <a:schemeClr val="bg2">
                    <a:lumMod val="60000"/>
                    <a:lumOff val="40000"/>
                  </a:schemeClr>
                </a:solidFill>
              </a:rPr>
              <a:t>/mL) or HIGH POS (250 </a:t>
            </a:r>
            <a:r>
              <a:rPr lang="en-US" dirty="0" err="1">
                <a:solidFill>
                  <a:schemeClr val="bg2">
                    <a:lumMod val="60000"/>
                    <a:lumOff val="40000"/>
                  </a:schemeClr>
                </a:solidFill>
              </a:rPr>
              <a:t>mIU</a:t>
            </a:r>
            <a:r>
              <a:rPr lang="en-US" dirty="0">
                <a:solidFill>
                  <a:schemeClr val="bg2">
                    <a:lumMod val="60000"/>
                    <a:lumOff val="40000"/>
                  </a:schemeClr>
                </a:solidFill>
              </a:rPr>
              <a:t>/mL) into the device labelled POS.</a:t>
            </a:r>
          </a:p>
          <a:p>
            <a:r>
              <a:rPr lang="en-US" dirty="0">
                <a:solidFill>
                  <a:schemeClr val="bg2">
                    <a:lumMod val="60000"/>
                    <a:lumOff val="40000"/>
                  </a:schemeClr>
                </a:solidFill>
              </a:rPr>
              <a:t>Set a timer for 3 minutes</a:t>
            </a:r>
          </a:p>
          <a:p>
            <a:r>
              <a:rPr lang="en-US" dirty="0">
                <a:solidFill>
                  <a:schemeClr val="bg2">
                    <a:lumMod val="60000"/>
                    <a:lumOff val="40000"/>
                  </a:schemeClr>
                </a:solidFill>
              </a:rPr>
              <a:t>Read the test promptly at 3 minutes and record results on log.</a:t>
            </a:r>
          </a:p>
        </p:txBody>
      </p:sp>
    </p:spTree>
    <p:extLst>
      <p:ext uri="{BB962C8B-B14F-4D97-AF65-F5344CB8AC3E}">
        <p14:creationId xmlns:p14="http://schemas.microsoft.com/office/powerpoint/2010/main" val="7218898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
  <TotalTime>1540</TotalTime>
  <Words>1066</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Tw Cen MT</vt:lpstr>
      <vt:lpstr>Wingdings</vt:lpstr>
      <vt:lpstr>Custom Design</vt:lpstr>
      <vt:lpstr>Circuit</vt:lpstr>
      <vt:lpstr>1_Circuit</vt:lpstr>
      <vt:lpstr>SURE-VUE URINE PREGNANCY ANNUAL COMPETENCY </vt:lpstr>
      <vt:lpstr>OUTLINE </vt:lpstr>
      <vt:lpstr>Policies</vt:lpstr>
      <vt:lpstr>Supplies Needed</vt:lpstr>
      <vt:lpstr>Procedures</vt:lpstr>
      <vt:lpstr>Quality control – external controls</vt:lpstr>
      <vt:lpstr>Quality Controls – External Controls</vt:lpstr>
      <vt:lpstr>Quality control –internal procedural control</vt:lpstr>
      <vt:lpstr>How to run external quality control test?</vt:lpstr>
      <vt:lpstr>Patient testing</vt:lpstr>
      <vt:lpstr>PATIENT TESTING</vt:lpstr>
      <vt:lpstr>Patient testing</vt:lpstr>
      <vt:lpstr>Testing limitations</vt:lpstr>
      <vt:lpstr>Competency requirements</vt:lpstr>
      <vt:lpstr>Annual urine pregnancy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SURE-VUE URINE PREGNANCY ANNUAL COMPETENCY </dc:title>
  <dc:creator>Skelly, Erin</dc:creator>
  <cp:lastModifiedBy>Skelly, Erin</cp:lastModifiedBy>
  <cp:revision>4</cp:revision>
  <dcterms:created xsi:type="dcterms:W3CDTF">2023-02-09T20:22:17Z</dcterms:created>
  <dcterms:modified xsi:type="dcterms:W3CDTF">2023-02-14T17:02:31Z</dcterms:modified>
</cp:coreProperties>
</file>