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 id="2147483836" r:id="rId3"/>
  </p:sldMasterIdLst>
  <p:sldIdLst>
    <p:sldId id="256" r:id="rId4"/>
    <p:sldId id="257" r:id="rId5"/>
    <p:sldId id="258" r:id="rId6"/>
    <p:sldId id="259" r:id="rId7"/>
    <p:sldId id="260" r:id="rId8"/>
    <p:sldId id="261" r:id="rId9"/>
    <p:sldId id="262" r:id="rId10"/>
    <p:sldId id="265" r:id="rId11"/>
    <p:sldId id="266" r:id="rId12"/>
    <p:sldId id="263" r:id="rId13"/>
    <p:sldId id="264"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1C115-C9B2-4A7B-98A1-3C6E76593F15}"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C22AECFC-E3CB-4503-A734-C78B27817EF4}">
      <dgm:prSet/>
      <dgm:spPr/>
      <dgm:t>
        <a:bodyPr/>
        <a:lstStyle/>
        <a:p>
          <a:r>
            <a:rPr lang="en-US" b="0" i="0"/>
            <a:t>Policies</a:t>
          </a:r>
          <a:endParaRPr lang="en-US"/>
        </a:p>
      </dgm:t>
    </dgm:pt>
    <dgm:pt modelId="{4F1E6E10-DAF8-43A0-948F-6E324A2863AF}" type="parTrans" cxnId="{21DE8033-C3B4-4B52-BAAB-896C3A8E865A}">
      <dgm:prSet/>
      <dgm:spPr/>
      <dgm:t>
        <a:bodyPr/>
        <a:lstStyle/>
        <a:p>
          <a:endParaRPr lang="en-US"/>
        </a:p>
      </dgm:t>
    </dgm:pt>
    <dgm:pt modelId="{B36523C7-728F-44CD-991B-C9DF7139FEDF}" type="sibTrans" cxnId="{21DE8033-C3B4-4B52-BAAB-896C3A8E865A}">
      <dgm:prSet/>
      <dgm:spPr/>
      <dgm:t>
        <a:bodyPr/>
        <a:lstStyle/>
        <a:p>
          <a:endParaRPr lang="en-US"/>
        </a:p>
      </dgm:t>
    </dgm:pt>
    <dgm:pt modelId="{CF96D65A-0518-405D-89C2-D50F1376C459}">
      <dgm:prSet/>
      <dgm:spPr/>
      <dgm:t>
        <a:bodyPr/>
        <a:lstStyle/>
        <a:p>
          <a:r>
            <a:rPr lang="en-US" dirty="0"/>
            <a:t>Supplies and Procedures</a:t>
          </a:r>
        </a:p>
      </dgm:t>
    </dgm:pt>
    <dgm:pt modelId="{67C61AF8-120C-47B4-AA88-AA35F49D3D07}" type="parTrans" cxnId="{D7C06B86-8BEA-4E17-ADD1-B62EBAA07C6C}">
      <dgm:prSet/>
      <dgm:spPr/>
      <dgm:t>
        <a:bodyPr/>
        <a:lstStyle/>
        <a:p>
          <a:endParaRPr lang="en-US"/>
        </a:p>
      </dgm:t>
    </dgm:pt>
    <dgm:pt modelId="{766A6FBA-F6EC-4C29-A84A-EE57ED28136D}" type="sibTrans" cxnId="{D7C06B86-8BEA-4E17-ADD1-B62EBAA07C6C}">
      <dgm:prSet/>
      <dgm:spPr/>
      <dgm:t>
        <a:bodyPr/>
        <a:lstStyle/>
        <a:p>
          <a:endParaRPr lang="en-US"/>
        </a:p>
      </dgm:t>
    </dgm:pt>
    <dgm:pt modelId="{7F02E124-C314-4D51-B6EF-76EB9E934B73}">
      <dgm:prSet/>
      <dgm:spPr/>
      <dgm:t>
        <a:bodyPr/>
        <a:lstStyle/>
        <a:p>
          <a:r>
            <a:rPr lang="en-US" b="0" i="0"/>
            <a:t>Quality Control</a:t>
          </a:r>
          <a:endParaRPr lang="en-US"/>
        </a:p>
      </dgm:t>
    </dgm:pt>
    <dgm:pt modelId="{235868B7-2A08-4D2E-B72F-8DC7A11D52E7}" type="parTrans" cxnId="{8716D18A-B68E-4A9C-B465-1BD3398DCD74}">
      <dgm:prSet/>
      <dgm:spPr/>
      <dgm:t>
        <a:bodyPr/>
        <a:lstStyle/>
        <a:p>
          <a:endParaRPr lang="en-US"/>
        </a:p>
      </dgm:t>
    </dgm:pt>
    <dgm:pt modelId="{05A4F111-64C1-4DB9-B366-E079EA8EBE4D}" type="sibTrans" cxnId="{8716D18A-B68E-4A9C-B465-1BD3398DCD74}">
      <dgm:prSet/>
      <dgm:spPr/>
      <dgm:t>
        <a:bodyPr/>
        <a:lstStyle/>
        <a:p>
          <a:endParaRPr lang="en-US"/>
        </a:p>
      </dgm:t>
    </dgm:pt>
    <dgm:pt modelId="{97B29BB4-5F17-48BF-A1D3-D9D47C602184}">
      <dgm:prSet/>
      <dgm:spPr/>
      <dgm:t>
        <a:bodyPr/>
        <a:lstStyle/>
        <a:p>
          <a:r>
            <a:rPr lang="en-US" b="0" i="0"/>
            <a:t>Patient Testing</a:t>
          </a:r>
          <a:endParaRPr lang="en-US"/>
        </a:p>
      </dgm:t>
    </dgm:pt>
    <dgm:pt modelId="{E2CB075A-CEFB-43F3-B975-D3B296F875E6}" type="parTrans" cxnId="{5F2D004C-AE1E-4B8E-A50B-5516603076FB}">
      <dgm:prSet/>
      <dgm:spPr/>
      <dgm:t>
        <a:bodyPr/>
        <a:lstStyle/>
        <a:p>
          <a:endParaRPr lang="en-US"/>
        </a:p>
      </dgm:t>
    </dgm:pt>
    <dgm:pt modelId="{296ABEF6-FBD7-4927-B758-7F74CC7AA4DA}" type="sibTrans" cxnId="{5F2D004C-AE1E-4B8E-A50B-5516603076FB}">
      <dgm:prSet/>
      <dgm:spPr/>
      <dgm:t>
        <a:bodyPr/>
        <a:lstStyle/>
        <a:p>
          <a:endParaRPr lang="en-US"/>
        </a:p>
      </dgm:t>
    </dgm:pt>
    <dgm:pt modelId="{A202A56A-2269-490A-A6DB-FABC7B3F5392}">
      <dgm:prSet/>
      <dgm:spPr/>
      <dgm:t>
        <a:bodyPr/>
        <a:lstStyle/>
        <a:p>
          <a:r>
            <a:rPr lang="en-US" b="0" i="0" dirty="0"/>
            <a:t>Competency Requirements</a:t>
          </a:r>
          <a:endParaRPr lang="en-US" dirty="0"/>
        </a:p>
      </dgm:t>
    </dgm:pt>
    <dgm:pt modelId="{74A87FF6-EB67-4242-9BE8-C75379D99357}" type="parTrans" cxnId="{B1C9559F-182C-446E-8210-C77A5DA23965}">
      <dgm:prSet/>
      <dgm:spPr/>
      <dgm:t>
        <a:bodyPr/>
        <a:lstStyle/>
        <a:p>
          <a:endParaRPr lang="en-US"/>
        </a:p>
      </dgm:t>
    </dgm:pt>
    <dgm:pt modelId="{DB365109-2F30-416B-813D-94237AC4BA05}" type="sibTrans" cxnId="{B1C9559F-182C-446E-8210-C77A5DA23965}">
      <dgm:prSet/>
      <dgm:spPr/>
      <dgm:t>
        <a:bodyPr/>
        <a:lstStyle/>
        <a:p>
          <a:endParaRPr lang="en-US"/>
        </a:p>
      </dgm:t>
    </dgm:pt>
    <dgm:pt modelId="{91239EE7-4568-4695-BEF3-ADD9E3B505B7}" type="pres">
      <dgm:prSet presAssocID="{C921C115-C9B2-4A7B-98A1-3C6E76593F15}" presName="linear" presStyleCnt="0">
        <dgm:presLayoutVars>
          <dgm:animLvl val="lvl"/>
          <dgm:resizeHandles val="exact"/>
        </dgm:presLayoutVars>
      </dgm:prSet>
      <dgm:spPr/>
    </dgm:pt>
    <dgm:pt modelId="{B3780F03-59AE-4167-9371-CC66E07AA310}" type="pres">
      <dgm:prSet presAssocID="{C22AECFC-E3CB-4503-A734-C78B27817EF4}" presName="parentText" presStyleLbl="node1" presStyleIdx="0" presStyleCnt="5">
        <dgm:presLayoutVars>
          <dgm:chMax val="0"/>
          <dgm:bulletEnabled val="1"/>
        </dgm:presLayoutVars>
      </dgm:prSet>
      <dgm:spPr/>
    </dgm:pt>
    <dgm:pt modelId="{3C950584-C060-4E29-8D8B-C84AD76F92E8}" type="pres">
      <dgm:prSet presAssocID="{B36523C7-728F-44CD-991B-C9DF7139FEDF}" presName="spacer" presStyleCnt="0"/>
      <dgm:spPr/>
    </dgm:pt>
    <dgm:pt modelId="{9AB5E206-C472-4248-8FA7-C9A4E59F4008}" type="pres">
      <dgm:prSet presAssocID="{CF96D65A-0518-405D-89C2-D50F1376C459}" presName="parentText" presStyleLbl="node1" presStyleIdx="1" presStyleCnt="5">
        <dgm:presLayoutVars>
          <dgm:chMax val="0"/>
          <dgm:bulletEnabled val="1"/>
        </dgm:presLayoutVars>
      </dgm:prSet>
      <dgm:spPr/>
    </dgm:pt>
    <dgm:pt modelId="{26324A7A-3D9B-4CD8-8753-F09C198528D7}" type="pres">
      <dgm:prSet presAssocID="{766A6FBA-F6EC-4C29-A84A-EE57ED28136D}" presName="spacer" presStyleCnt="0"/>
      <dgm:spPr/>
    </dgm:pt>
    <dgm:pt modelId="{789B411D-68B2-4085-A92E-45E249DADD89}" type="pres">
      <dgm:prSet presAssocID="{7F02E124-C314-4D51-B6EF-76EB9E934B73}" presName="parentText" presStyleLbl="node1" presStyleIdx="2" presStyleCnt="5">
        <dgm:presLayoutVars>
          <dgm:chMax val="0"/>
          <dgm:bulletEnabled val="1"/>
        </dgm:presLayoutVars>
      </dgm:prSet>
      <dgm:spPr/>
    </dgm:pt>
    <dgm:pt modelId="{713AFEEF-BA7F-4E86-8CF9-147C9DFD2D65}" type="pres">
      <dgm:prSet presAssocID="{05A4F111-64C1-4DB9-B366-E079EA8EBE4D}" presName="spacer" presStyleCnt="0"/>
      <dgm:spPr/>
    </dgm:pt>
    <dgm:pt modelId="{E42FA115-801D-4EAF-9EF1-AC77963AF552}" type="pres">
      <dgm:prSet presAssocID="{97B29BB4-5F17-48BF-A1D3-D9D47C602184}" presName="parentText" presStyleLbl="node1" presStyleIdx="3" presStyleCnt="5">
        <dgm:presLayoutVars>
          <dgm:chMax val="0"/>
          <dgm:bulletEnabled val="1"/>
        </dgm:presLayoutVars>
      </dgm:prSet>
      <dgm:spPr/>
    </dgm:pt>
    <dgm:pt modelId="{75F16A31-EC10-419B-BD4A-DE06E376C4FE}" type="pres">
      <dgm:prSet presAssocID="{296ABEF6-FBD7-4927-B758-7F74CC7AA4DA}" presName="spacer" presStyleCnt="0"/>
      <dgm:spPr/>
    </dgm:pt>
    <dgm:pt modelId="{DC57CF74-96A1-4323-B61B-0E5F0C7D0294}" type="pres">
      <dgm:prSet presAssocID="{A202A56A-2269-490A-A6DB-FABC7B3F5392}" presName="parentText" presStyleLbl="node1" presStyleIdx="4" presStyleCnt="5">
        <dgm:presLayoutVars>
          <dgm:chMax val="0"/>
          <dgm:bulletEnabled val="1"/>
        </dgm:presLayoutVars>
      </dgm:prSet>
      <dgm:spPr/>
    </dgm:pt>
  </dgm:ptLst>
  <dgm:cxnLst>
    <dgm:cxn modelId="{65043020-C326-4DBD-8C33-8083FE2B07E8}" type="presOf" srcId="{7F02E124-C314-4D51-B6EF-76EB9E934B73}" destId="{789B411D-68B2-4085-A92E-45E249DADD89}" srcOrd="0" destOrd="0" presId="urn:microsoft.com/office/officeart/2005/8/layout/vList2"/>
    <dgm:cxn modelId="{21DE8033-C3B4-4B52-BAAB-896C3A8E865A}" srcId="{C921C115-C9B2-4A7B-98A1-3C6E76593F15}" destId="{C22AECFC-E3CB-4503-A734-C78B27817EF4}" srcOrd="0" destOrd="0" parTransId="{4F1E6E10-DAF8-43A0-948F-6E324A2863AF}" sibTransId="{B36523C7-728F-44CD-991B-C9DF7139FEDF}"/>
    <dgm:cxn modelId="{79A73536-A9D9-464F-A41D-A17D0E05CEDF}" type="presOf" srcId="{97B29BB4-5F17-48BF-A1D3-D9D47C602184}" destId="{E42FA115-801D-4EAF-9EF1-AC77963AF552}" srcOrd="0" destOrd="0" presId="urn:microsoft.com/office/officeart/2005/8/layout/vList2"/>
    <dgm:cxn modelId="{AD10415D-8775-42C2-9EB4-51BBA1B302DC}" type="presOf" srcId="{A202A56A-2269-490A-A6DB-FABC7B3F5392}" destId="{DC57CF74-96A1-4323-B61B-0E5F0C7D0294}" srcOrd="0" destOrd="0" presId="urn:microsoft.com/office/officeart/2005/8/layout/vList2"/>
    <dgm:cxn modelId="{5F2D004C-AE1E-4B8E-A50B-5516603076FB}" srcId="{C921C115-C9B2-4A7B-98A1-3C6E76593F15}" destId="{97B29BB4-5F17-48BF-A1D3-D9D47C602184}" srcOrd="3" destOrd="0" parTransId="{E2CB075A-CEFB-43F3-B975-D3B296F875E6}" sibTransId="{296ABEF6-FBD7-4927-B758-7F74CC7AA4DA}"/>
    <dgm:cxn modelId="{D7C06B86-8BEA-4E17-ADD1-B62EBAA07C6C}" srcId="{C921C115-C9B2-4A7B-98A1-3C6E76593F15}" destId="{CF96D65A-0518-405D-89C2-D50F1376C459}" srcOrd="1" destOrd="0" parTransId="{67C61AF8-120C-47B4-AA88-AA35F49D3D07}" sibTransId="{766A6FBA-F6EC-4C29-A84A-EE57ED28136D}"/>
    <dgm:cxn modelId="{8716D18A-B68E-4A9C-B465-1BD3398DCD74}" srcId="{C921C115-C9B2-4A7B-98A1-3C6E76593F15}" destId="{7F02E124-C314-4D51-B6EF-76EB9E934B73}" srcOrd="2" destOrd="0" parTransId="{235868B7-2A08-4D2E-B72F-8DC7A11D52E7}" sibTransId="{05A4F111-64C1-4DB9-B366-E079EA8EBE4D}"/>
    <dgm:cxn modelId="{B1C9559F-182C-446E-8210-C77A5DA23965}" srcId="{C921C115-C9B2-4A7B-98A1-3C6E76593F15}" destId="{A202A56A-2269-490A-A6DB-FABC7B3F5392}" srcOrd="4" destOrd="0" parTransId="{74A87FF6-EB67-4242-9BE8-C75379D99357}" sibTransId="{DB365109-2F30-416B-813D-94237AC4BA05}"/>
    <dgm:cxn modelId="{4C7DA5B9-FA9E-490E-BEB2-AF8F04504E4A}" type="presOf" srcId="{C921C115-C9B2-4A7B-98A1-3C6E76593F15}" destId="{91239EE7-4568-4695-BEF3-ADD9E3B505B7}" srcOrd="0" destOrd="0" presId="urn:microsoft.com/office/officeart/2005/8/layout/vList2"/>
    <dgm:cxn modelId="{49E951C5-7837-4870-97DE-3D580C9DD29E}" type="presOf" srcId="{CF96D65A-0518-405D-89C2-D50F1376C459}" destId="{9AB5E206-C472-4248-8FA7-C9A4E59F4008}" srcOrd="0" destOrd="0" presId="urn:microsoft.com/office/officeart/2005/8/layout/vList2"/>
    <dgm:cxn modelId="{E94C94F2-4820-470E-B73E-D3082274269F}" type="presOf" srcId="{C22AECFC-E3CB-4503-A734-C78B27817EF4}" destId="{B3780F03-59AE-4167-9371-CC66E07AA310}" srcOrd="0" destOrd="0" presId="urn:microsoft.com/office/officeart/2005/8/layout/vList2"/>
    <dgm:cxn modelId="{6388EB95-B591-407C-B551-FAEB95F10324}" type="presParOf" srcId="{91239EE7-4568-4695-BEF3-ADD9E3B505B7}" destId="{B3780F03-59AE-4167-9371-CC66E07AA310}" srcOrd="0" destOrd="0" presId="urn:microsoft.com/office/officeart/2005/8/layout/vList2"/>
    <dgm:cxn modelId="{CF27338B-F010-48B3-8848-C49E9FD19447}" type="presParOf" srcId="{91239EE7-4568-4695-BEF3-ADD9E3B505B7}" destId="{3C950584-C060-4E29-8D8B-C84AD76F92E8}" srcOrd="1" destOrd="0" presId="urn:microsoft.com/office/officeart/2005/8/layout/vList2"/>
    <dgm:cxn modelId="{BA6DD75A-C5BF-464C-9BDF-AE633B2B079D}" type="presParOf" srcId="{91239EE7-4568-4695-BEF3-ADD9E3B505B7}" destId="{9AB5E206-C472-4248-8FA7-C9A4E59F4008}" srcOrd="2" destOrd="0" presId="urn:microsoft.com/office/officeart/2005/8/layout/vList2"/>
    <dgm:cxn modelId="{789945C2-CF8B-4E5C-9A82-66529B4ED7D0}" type="presParOf" srcId="{91239EE7-4568-4695-BEF3-ADD9E3B505B7}" destId="{26324A7A-3D9B-4CD8-8753-F09C198528D7}" srcOrd="3" destOrd="0" presId="urn:microsoft.com/office/officeart/2005/8/layout/vList2"/>
    <dgm:cxn modelId="{64021071-FF36-4872-AB59-7B277618D5B5}" type="presParOf" srcId="{91239EE7-4568-4695-BEF3-ADD9E3B505B7}" destId="{789B411D-68B2-4085-A92E-45E249DADD89}" srcOrd="4" destOrd="0" presId="urn:microsoft.com/office/officeart/2005/8/layout/vList2"/>
    <dgm:cxn modelId="{548DC4FD-537E-42B2-A0FD-83159E34542F}" type="presParOf" srcId="{91239EE7-4568-4695-BEF3-ADD9E3B505B7}" destId="{713AFEEF-BA7F-4E86-8CF9-147C9DFD2D65}" srcOrd="5" destOrd="0" presId="urn:microsoft.com/office/officeart/2005/8/layout/vList2"/>
    <dgm:cxn modelId="{C9304927-951C-4F82-9DC8-CC396ED0E050}" type="presParOf" srcId="{91239EE7-4568-4695-BEF3-ADD9E3B505B7}" destId="{E42FA115-801D-4EAF-9EF1-AC77963AF552}" srcOrd="6" destOrd="0" presId="urn:microsoft.com/office/officeart/2005/8/layout/vList2"/>
    <dgm:cxn modelId="{1A74468D-EEDF-4281-A801-D75B0D499929}" type="presParOf" srcId="{91239EE7-4568-4695-BEF3-ADD9E3B505B7}" destId="{75F16A31-EC10-419B-BD4A-DE06E376C4FE}" srcOrd="7" destOrd="0" presId="urn:microsoft.com/office/officeart/2005/8/layout/vList2"/>
    <dgm:cxn modelId="{85CBB1FB-B0E4-4067-8FD0-4ECD96CA3E6E}" type="presParOf" srcId="{91239EE7-4568-4695-BEF3-ADD9E3B505B7}" destId="{DC57CF74-96A1-4323-B61B-0E5F0C7D029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80F03-59AE-4167-9371-CC66E07AA310}">
      <dsp:nvSpPr>
        <dsp:cNvPr id="0" name=""/>
        <dsp:cNvSpPr/>
      </dsp:nvSpPr>
      <dsp:spPr>
        <a:xfrm>
          <a:off x="0" y="1423"/>
          <a:ext cx="9906000" cy="570375"/>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Policies</a:t>
          </a:r>
          <a:endParaRPr lang="en-US" sz="2500" kern="1200"/>
        </a:p>
      </dsp:txBody>
      <dsp:txXfrm>
        <a:off x="27843" y="29266"/>
        <a:ext cx="9850314" cy="514689"/>
      </dsp:txXfrm>
    </dsp:sp>
    <dsp:sp modelId="{9AB5E206-C472-4248-8FA7-C9A4E59F4008}">
      <dsp:nvSpPr>
        <dsp:cNvPr id="0" name=""/>
        <dsp:cNvSpPr/>
      </dsp:nvSpPr>
      <dsp:spPr>
        <a:xfrm>
          <a:off x="0" y="643798"/>
          <a:ext cx="9906000" cy="570375"/>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Supplies and Procedures</a:t>
          </a:r>
        </a:p>
      </dsp:txBody>
      <dsp:txXfrm>
        <a:off x="27843" y="671641"/>
        <a:ext cx="9850314" cy="514689"/>
      </dsp:txXfrm>
    </dsp:sp>
    <dsp:sp modelId="{789B411D-68B2-4085-A92E-45E249DADD89}">
      <dsp:nvSpPr>
        <dsp:cNvPr id="0" name=""/>
        <dsp:cNvSpPr/>
      </dsp:nvSpPr>
      <dsp:spPr>
        <a:xfrm>
          <a:off x="0" y="1286173"/>
          <a:ext cx="9906000" cy="570375"/>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Quality Control</a:t>
          </a:r>
          <a:endParaRPr lang="en-US" sz="2500" kern="1200"/>
        </a:p>
      </dsp:txBody>
      <dsp:txXfrm>
        <a:off x="27843" y="1314016"/>
        <a:ext cx="9850314" cy="514689"/>
      </dsp:txXfrm>
    </dsp:sp>
    <dsp:sp modelId="{E42FA115-801D-4EAF-9EF1-AC77963AF552}">
      <dsp:nvSpPr>
        <dsp:cNvPr id="0" name=""/>
        <dsp:cNvSpPr/>
      </dsp:nvSpPr>
      <dsp:spPr>
        <a:xfrm>
          <a:off x="0" y="1928548"/>
          <a:ext cx="9906000" cy="570375"/>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Patient Testing</a:t>
          </a:r>
          <a:endParaRPr lang="en-US" sz="2500" kern="1200"/>
        </a:p>
      </dsp:txBody>
      <dsp:txXfrm>
        <a:off x="27843" y="1956391"/>
        <a:ext cx="9850314" cy="514689"/>
      </dsp:txXfrm>
    </dsp:sp>
    <dsp:sp modelId="{DC57CF74-96A1-4323-B61B-0E5F0C7D0294}">
      <dsp:nvSpPr>
        <dsp:cNvPr id="0" name=""/>
        <dsp:cNvSpPr/>
      </dsp:nvSpPr>
      <dsp:spPr>
        <a:xfrm>
          <a:off x="0" y="2570923"/>
          <a:ext cx="9906000" cy="570375"/>
        </a:xfrm>
        <a:prstGeom prst="round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Competency Requirements</a:t>
          </a:r>
          <a:endParaRPr lang="en-US" sz="2500" kern="1200" dirty="0"/>
        </a:p>
      </dsp:txBody>
      <dsp:txXfrm>
        <a:off x="27843" y="2598766"/>
        <a:ext cx="9850314" cy="5146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5BB7-BB42-4687-8152-F4D5A284B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64BA08-3C45-487C-85D6-9C4374541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0E1DF-2DA8-4480-BAA4-69ACAFB76ABB}"/>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5" name="Footer Placeholder 4">
            <a:extLst>
              <a:ext uri="{FF2B5EF4-FFF2-40B4-BE49-F238E27FC236}">
                <a16:creationId xmlns:a16="http://schemas.microsoft.com/office/drawing/2014/main" id="{AEBB4A28-E200-4699-A69E-5D0776484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1749B-5905-40B9-AB0B-7F8CCFE82B16}"/>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301364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4FF-ADB3-4DD2-B423-49AF18EF5B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E5D4B5-08B2-432E-8191-C833A58EF3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8BF3E-279B-424A-A44C-21E31558A922}"/>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5" name="Footer Placeholder 4">
            <a:extLst>
              <a:ext uri="{FF2B5EF4-FFF2-40B4-BE49-F238E27FC236}">
                <a16:creationId xmlns:a16="http://schemas.microsoft.com/office/drawing/2014/main" id="{229DD0E7-A823-49AB-8A44-D6E0B4948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F7D91-7D7E-4EAD-B708-08ED871B285D}"/>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396427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81698-2024-4F18-8E5B-01F8CCE054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CB780-91B4-459A-9C4E-49E0EAE2E7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1D7C1-D8A1-463B-9AD1-2EF689D8F2BC}"/>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5" name="Footer Placeholder 4">
            <a:extLst>
              <a:ext uri="{FF2B5EF4-FFF2-40B4-BE49-F238E27FC236}">
                <a16:creationId xmlns:a16="http://schemas.microsoft.com/office/drawing/2014/main" id="{A776609C-B19E-4C60-B4FA-1988BAE0E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4140A-BD13-4FA2-8EB0-40FD7D685623}"/>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412759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1FE6-8D12-40F6-99C4-24611E28B2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E8D806-9046-4CDA-9B44-E426C5504CDC}"/>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4" name="Footer Placeholder 3">
            <a:extLst>
              <a:ext uri="{FF2B5EF4-FFF2-40B4-BE49-F238E27FC236}">
                <a16:creationId xmlns:a16="http://schemas.microsoft.com/office/drawing/2014/main" id="{DF881C55-A874-4417-98D0-16C999AC7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7FE231-2BED-4FA0-B967-262B401880CF}"/>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33053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72D6-EAB3-4FBA-A803-40E6497A6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5F9327-2DFD-475A-AB83-5532CAB10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39C60-AC10-43C9-95CE-30625DA28FE6}"/>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5" name="Footer Placeholder 4">
            <a:extLst>
              <a:ext uri="{FF2B5EF4-FFF2-40B4-BE49-F238E27FC236}">
                <a16:creationId xmlns:a16="http://schemas.microsoft.com/office/drawing/2014/main" id="{C37FC911-7678-41A8-8D4B-B6A2EC071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CECF81-9694-4A97-9DC9-125C11A69D04}"/>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326690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7D91-22BB-42D7-9397-69BBA20F6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7E9DB-6B84-4EEE-9B00-962B59EA8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2051D-5E21-4317-9840-416CA1148C71}"/>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5" name="Footer Placeholder 4">
            <a:extLst>
              <a:ext uri="{FF2B5EF4-FFF2-40B4-BE49-F238E27FC236}">
                <a16:creationId xmlns:a16="http://schemas.microsoft.com/office/drawing/2014/main" id="{CB452377-FED0-43A3-8613-5D9AB4B0E5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B4EF62A-97A0-4DAE-91E2-94289436B898}"/>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696042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56D9-D0B0-4641-84EF-E50EBE628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151DE5-C252-4EF9-9BA2-5C2CE5EED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F73A6C-DE23-4CE2-8276-0D83222174D4}"/>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5" name="Footer Placeholder 4">
            <a:extLst>
              <a:ext uri="{FF2B5EF4-FFF2-40B4-BE49-F238E27FC236}">
                <a16:creationId xmlns:a16="http://schemas.microsoft.com/office/drawing/2014/main" id="{5EECF785-2C35-404D-A07D-3303B6F073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9B72C6-8B94-4B0E-BEA7-6AE27ED5A6D4}"/>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3721471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CC70-ECF1-4E38-A696-CC1BF2455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0FDB5-1D66-4C21-B042-842B16B73D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8F464B-D51D-452A-8FD3-998DCAA46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7A5605-F539-483B-8FB1-ACF91CD69050}"/>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6" name="Footer Placeholder 5">
            <a:extLst>
              <a:ext uri="{FF2B5EF4-FFF2-40B4-BE49-F238E27FC236}">
                <a16:creationId xmlns:a16="http://schemas.microsoft.com/office/drawing/2014/main" id="{119B4548-FD7F-4BFC-9C7E-EC25418ADA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79AB34-0413-4931-BF48-4ACB9C206A0D}"/>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29774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C866-9FC6-48FE-A2B2-8A90EDBD48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704E03-1078-49F7-8B39-C0AA44F5A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DB12C8-0349-4B8F-AE82-F21ECE6E9B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114F78-4D05-431B-A4F9-3F68B532F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159CB-9363-4365-B05A-83BA83F2A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A14AF-A037-490D-826F-CD694EAED720}"/>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8" name="Footer Placeholder 7">
            <a:extLst>
              <a:ext uri="{FF2B5EF4-FFF2-40B4-BE49-F238E27FC236}">
                <a16:creationId xmlns:a16="http://schemas.microsoft.com/office/drawing/2014/main" id="{330C2367-F45E-4B0B-9507-5398C73DD2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713017D-71F0-48F5-B7C7-698F1A47AA8C}"/>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183595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317A-6058-46C1-AFF4-A83BA770B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961A6C-87A5-4D76-98A3-8A1B1936EEC5}"/>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4" name="Footer Placeholder 3">
            <a:extLst>
              <a:ext uri="{FF2B5EF4-FFF2-40B4-BE49-F238E27FC236}">
                <a16:creationId xmlns:a16="http://schemas.microsoft.com/office/drawing/2014/main" id="{502445DB-5472-4BA4-AA72-5EBCC7DD6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F17D3D-403C-4F19-A796-581D440D74DD}"/>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52381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55BF7-8202-4FC5-964E-A8685059CBB7}"/>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3" name="Footer Placeholder 2">
            <a:extLst>
              <a:ext uri="{FF2B5EF4-FFF2-40B4-BE49-F238E27FC236}">
                <a16:creationId xmlns:a16="http://schemas.microsoft.com/office/drawing/2014/main" id="{2F738AA9-999E-46BA-9D94-4A835CEECB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D03E18-ADEA-42AD-8D74-EC62D80A72D6}"/>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385414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3239-F230-4030-80EA-CF34A46AC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ACC93B-8CA8-4B2D-A1F1-2A919A12BB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9E21C-E3F3-420E-A450-B088F5D8B02C}"/>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5" name="Footer Placeholder 4">
            <a:extLst>
              <a:ext uri="{FF2B5EF4-FFF2-40B4-BE49-F238E27FC236}">
                <a16:creationId xmlns:a16="http://schemas.microsoft.com/office/drawing/2014/main" id="{A3943B42-E588-4A42-AA14-DCEBD1B8C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252F2-F0C1-4AAA-B114-87F88D6A3AAD}"/>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43899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5C13-DDF8-4D52-BB62-C936611C5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A2FA9F-5AA5-4F84-9DBC-88871982D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15E38-08CE-4C91-8A07-A163C411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DFB53-3CAE-41E6-BA45-6959123C3AB5}"/>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6" name="Footer Placeholder 5">
            <a:extLst>
              <a:ext uri="{FF2B5EF4-FFF2-40B4-BE49-F238E27FC236}">
                <a16:creationId xmlns:a16="http://schemas.microsoft.com/office/drawing/2014/main" id="{53A1E8DE-2015-4C9E-A1B8-E889BF2765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9CE248E-C28E-4C41-864C-2A0D8B3D4538}"/>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418590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0B9B-07E1-49E1-9D17-8B927E448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1FC19-FD3F-4859-990F-F22188C08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A3BEE-E096-490F-BF1D-0BAF23CCB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21E739-0A5A-4619-B9EF-FED24635D6D9}"/>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6" name="Footer Placeholder 5">
            <a:extLst>
              <a:ext uri="{FF2B5EF4-FFF2-40B4-BE49-F238E27FC236}">
                <a16:creationId xmlns:a16="http://schemas.microsoft.com/office/drawing/2014/main" id="{96655E79-805E-4A0C-BD31-09102868A7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4ED1F9-8964-462B-A135-5607446364EA}"/>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151898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2820-1780-42F4-BBD1-E019B7251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41B6D-0F3B-4FC5-8A18-031E932DB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41A46-0A22-4DA0-BEE7-515AF78CA880}"/>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5" name="Footer Placeholder 4">
            <a:extLst>
              <a:ext uri="{FF2B5EF4-FFF2-40B4-BE49-F238E27FC236}">
                <a16:creationId xmlns:a16="http://schemas.microsoft.com/office/drawing/2014/main" id="{FB1D36F7-14A9-4960-8031-19A02B419C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54EC4B-AF47-4BB8-95C3-FBD755085424}"/>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133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919DE-53C3-4FD8-A21B-B3C70EB132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47EF9-1045-4026-90FC-7CA9496EC7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BADB6-6BA8-4093-9131-B281F06CB75A}"/>
              </a:ext>
            </a:extLst>
          </p:cNvPr>
          <p:cNvSpPr>
            <a:spLocks noGrp="1"/>
          </p:cNvSpPr>
          <p:nvPr>
            <p:ph type="dt" sz="half" idx="10"/>
          </p:nvPr>
        </p:nvSpPr>
        <p:spPr>
          <a:xfrm>
            <a:off x="838200" y="6356350"/>
            <a:ext cx="2743200" cy="365125"/>
          </a:xfrm>
          <a:prstGeom prst="rect">
            <a:avLst/>
          </a:prstGeom>
        </p:spPr>
        <p:txBody>
          <a:bodyPr/>
          <a:lstStyle/>
          <a:p>
            <a:fld id="{F4FC566F-9246-477E-B6B6-6982A8E22816}" type="datetimeFigureOut">
              <a:rPr lang="en-US" smtClean="0"/>
              <a:t>1/25/2024</a:t>
            </a:fld>
            <a:endParaRPr lang="en-US"/>
          </a:p>
        </p:txBody>
      </p:sp>
      <p:sp>
        <p:nvSpPr>
          <p:cNvPr id="5" name="Footer Placeholder 4">
            <a:extLst>
              <a:ext uri="{FF2B5EF4-FFF2-40B4-BE49-F238E27FC236}">
                <a16:creationId xmlns:a16="http://schemas.microsoft.com/office/drawing/2014/main" id="{E6D98740-FD43-4AFE-BD25-AF0648906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7F875A-BABF-44D1-911C-F37A3C30DF1E}"/>
              </a:ext>
            </a:extLst>
          </p:cNvPr>
          <p:cNvSpPr>
            <a:spLocks noGrp="1"/>
          </p:cNvSpPr>
          <p:nvPr>
            <p:ph type="sldNum" sz="quarter" idx="12"/>
          </p:nvPr>
        </p:nvSpPr>
        <p:spPr>
          <a:xfrm>
            <a:off x="8610600" y="6356350"/>
            <a:ext cx="2743200" cy="365125"/>
          </a:xfrm>
          <a:prstGeom prst="rect">
            <a:avLst/>
          </a:prstGeom>
        </p:spPr>
        <p:txBody>
          <a:bodyPr/>
          <a:lstStyle/>
          <a:p>
            <a:fld id="{E768B699-0512-4485-9BB8-16B201DDDF1F}" type="slidenum">
              <a:rPr lang="en-US" smtClean="0"/>
              <a:t>‹#›</a:t>
            </a:fld>
            <a:endParaRPr lang="en-US"/>
          </a:p>
        </p:txBody>
      </p:sp>
    </p:spTree>
    <p:extLst>
      <p:ext uri="{BB962C8B-B14F-4D97-AF65-F5344CB8AC3E}">
        <p14:creationId xmlns:p14="http://schemas.microsoft.com/office/powerpoint/2010/main" val="275628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F393FBF-E9F4-49C5-BA90-4709354FEDD4}" type="datetimeFigureOut">
              <a:rPr lang="en-US" smtClean="0"/>
              <a:t>1/25/2024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88949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93FBF-E9F4-49C5-BA90-4709354FED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194197600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93FBF-E9F4-49C5-BA90-4709354FED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3881725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93FBF-E9F4-49C5-BA90-4709354FED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152850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93FBF-E9F4-49C5-BA90-4709354FEDD4}"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4013777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393FBF-E9F4-49C5-BA90-4709354FEDD4}"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262452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93A7-12FD-43CF-B6EA-92707DCBD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5DC114-EB86-41DD-80EC-887A95D42A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1605C-64D5-4E54-80D0-62640D08B244}"/>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5" name="Footer Placeholder 4">
            <a:extLst>
              <a:ext uri="{FF2B5EF4-FFF2-40B4-BE49-F238E27FC236}">
                <a16:creationId xmlns:a16="http://schemas.microsoft.com/office/drawing/2014/main" id="{DF733B01-90A2-40FB-9BC7-FEDAAA6DA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B9C2F-B99E-4CB2-BED0-B2BE3AD61009}"/>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502592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93FBF-E9F4-49C5-BA90-4709354FEDD4}"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1143118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93FBF-E9F4-49C5-BA90-4709354FED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2500799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93FBF-E9F4-49C5-BA90-4709354FED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3546748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51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687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5563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9444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9329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006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93FBF-E9F4-49C5-BA90-4709354FED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337533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3B03-1FFA-4CE3-8C69-DA815A0F7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39AAF-ADBF-432E-B4D3-99D939D491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8AA57-AF63-42C9-A44D-4F4C1F606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8BA1F-D9EA-4DF1-BF97-BEDC94AB5ADE}"/>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6" name="Footer Placeholder 5">
            <a:extLst>
              <a:ext uri="{FF2B5EF4-FFF2-40B4-BE49-F238E27FC236}">
                <a16:creationId xmlns:a16="http://schemas.microsoft.com/office/drawing/2014/main" id="{011B2154-5356-4B75-973D-C9BE24C9F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6E924-5A09-45C1-B85B-C027502E6C0D}"/>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596297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93FBF-E9F4-49C5-BA90-4709354FED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42EA9-DE7B-407A-BF14-005FCEB8D9EB}" type="slidenum">
              <a:rPr lang="en-US" smtClean="0"/>
              <a:t>‹#›</a:t>
            </a:fld>
            <a:endParaRPr lang="en-US"/>
          </a:p>
        </p:txBody>
      </p:sp>
    </p:spTree>
    <p:extLst>
      <p:ext uri="{BB962C8B-B14F-4D97-AF65-F5344CB8AC3E}">
        <p14:creationId xmlns:p14="http://schemas.microsoft.com/office/powerpoint/2010/main" val="241243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C017-CC37-4CE7-B026-D0F74BE6A3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A7FE1-2CF8-4F05-8745-97DC2EAA5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50AF4-2016-47BB-9401-0D6DA0159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6242C-B3E2-4912-8FC6-6576245F0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DCABF8-B43A-4541-ABE0-8F8341FBA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58843-6D6E-47EB-87D0-364D71F447B5}"/>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8" name="Footer Placeholder 7">
            <a:extLst>
              <a:ext uri="{FF2B5EF4-FFF2-40B4-BE49-F238E27FC236}">
                <a16:creationId xmlns:a16="http://schemas.microsoft.com/office/drawing/2014/main" id="{CB4348B8-BED0-42D0-A60D-A65C5218C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B6B2AB-4F80-46CC-8338-D5593816C101}"/>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22502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0D2E-E81F-4CE5-AA2B-260349CDB4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1B8B4-22A3-4B2B-AB6A-A7F04AF71127}"/>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4" name="Footer Placeholder 3">
            <a:extLst>
              <a:ext uri="{FF2B5EF4-FFF2-40B4-BE49-F238E27FC236}">
                <a16:creationId xmlns:a16="http://schemas.microsoft.com/office/drawing/2014/main" id="{E4506A1A-55A0-47B0-AD99-23026204BC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A0BA66-A428-4A55-BB7C-276FCFB92874}"/>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427560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95E17-C7FD-4488-8141-15D178901EFC}"/>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3" name="Footer Placeholder 2">
            <a:extLst>
              <a:ext uri="{FF2B5EF4-FFF2-40B4-BE49-F238E27FC236}">
                <a16:creationId xmlns:a16="http://schemas.microsoft.com/office/drawing/2014/main" id="{0BD114F0-08AC-4340-8F62-C801B766F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C3A1F-63D2-4489-A6BE-3B9F16C88276}"/>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396565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E2C7-3980-4E6E-B365-2FB3778FC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1449F-407E-413B-920D-D5AC7F603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CFACB-ECC4-4C3B-93F9-3310EE0E5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BAF46-2A86-41FF-881E-AB396152C2AC}"/>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6" name="Footer Placeholder 5">
            <a:extLst>
              <a:ext uri="{FF2B5EF4-FFF2-40B4-BE49-F238E27FC236}">
                <a16:creationId xmlns:a16="http://schemas.microsoft.com/office/drawing/2014/main" id="{27FA0F06-53D1-4E04-AE3E-32E5D7A1E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ED849-48B4-4539-96C2-061DD0E8C044}"/>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238784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57C7-074E-4AC3-B754-C6564BD89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4C311-FBD3-497F-A24A-EC84DDBC0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15ECAA-DDC2-4FE4-859C-6A3B78AD7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DF80-8A13-469F-B77E-98B0E7B5CF5B}"/>
              </a:ext>
            </a:extLst>
          </p:cNvPr>
          <p:cNvSpPr>
            <a:spLocks noGrp="1"/>
          </p:cNvSpPr>
          <p:nvPr>
            <p:ph type="dt" sz="half" idx="10"/>
          </p:nvPr>
        </p:nvSpPr>
        <p:spPr/>
        <p:txBody>
          <a:bodyPr/>
          <a:lstStyle/>
          <a:p>
            <a:fld id="{E340BA41-5FBF-45BC-94C9-FA1C2B958AAD}" type="datetimeFigureOut">
              <a:rPr lang="en-US" smtClean="0"/>
              <a:t>1/25/2024</a:t>
            </a:fld>
            <a:endParaRPr lang="en-US"/>
          </a:p>
        </p:txBody>
      </p:sp>
      <p:sp>
        <p:nvSpPr>
          <p:cNvPr id="6" name="Footer Placeholder 5">
            <a:extLst>
              <a:ext uri="{FF2B5EF4-FFF2-40B4-BE49-F238E27FC236}">
                <a16:creationId xmlns:a16="http://schemas.microsoft.com/office/drawing/2014/main" id="{C96E3596-96E7-4B8A-862D-89BF15864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B0B50-2520-449E-ADCA-2614B697FFBA}"/>
              </a:ext>
            </a:extLst>
          </p:cNvPr>
          <p:cNvSpPr>
            <a:spLocks noGrp="1"/>
          </p:cNvSpPr>
          <p:nvPr>
            <p:ph type="sldNum" sz="quarter" idx="12"/>
          </p:nvPr>
        </p:nvSpPr>
        <p:spPr/>
        <p:txBody>
          <a:bodyPr/>
          <a:lstStyle/>
          <a:p>
            <a:fld id="{531FB403-B878-413D-B5B8-9A713169148E}" type="slidenum">
              <a:rPr lang="en-US" smtClean="0"/>
              <a:t>‹#›</a:t>
            </a:fld>
            <a:endParaRPr lang="en-US"/>
          </a:p>
        </p:txBody>
      </p:sp>
    </p:spTree>
    <p:extLst>
      <p:ext uri="{BB962C8B-B14F-4D97-AF65-F5344CB8AC3E}">
        <p14:creationId xmlns:p14="http://schemas.microsoft.com/office/powerpoint/2010/main" val="152811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AFF5B-7D3A-42CD-BED2-BCFCCAD0B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7B10E9-B30A-4FF7-8342-B16687549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5CDC4-17BB-44FB-B461-C1342C5E2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0BA41-5FBF-45BC-94C9-FA1C2B958AAD}" type="datetimeFigureOut">
              <a:rPr lang="en-US" smtClean="0"/>
              <a:t>1/25/2024</a:t>
            </a:fld>
            <a:endParaRPr lang="en-US"/>
          </a:p>
        </p:txBody>
      </p:sp>
      <p:sp>
        <p:nvSpPr>
          <p:cNvPr id="5" name="Footer Placeholder 4">
            <a:extLst>
              <a:ext uri="{FF2B5EF4-FFF2-40B4-BE49-F238E27FC236}">
                <a16:creationId xmlns:a16="http://schemas.microsoft.com/office/drawing/2014/main" id="{0BBC3471-84D1-4B31-B847-BF8ABF770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B20B5B-D858-4121-928B-E4796F350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FB403-B878-413D-B5B8-9A713169148E}" type="slidenum">
              <a:rPr lang="en-US" smtClean="0"/>
              <a:t>‹#›</a:t>
            </a:fld>
            <a:endParaRPr lang="en-US"/>
          </a:p>
        </p:txBody>
      </p:sp>
    </p:spTree>
    <p:extLst>
      <p:ext uri="{BB962C8B-B14F-4D97-AF65-F5344CB8AC3E}">
        <p14:creationId xmlns:p14="http://schemas.microsoft.com/office/powerpoint/2010/main" val="27181627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08553-EB2C-4FB0-B45C-28975E55A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E12369-9A14-43A3-9E81-32AEBF935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84764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40BA41-5FBF-45BC-94C9-FA1C2B958AAD}" type="datetimeFigureOut">
              <a:rPr lang="en-US" smtClean="0"/>
              <a:t>1/25/2024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1FB403-B878-413D-B5B8-9A713169148E}" type="slidenum">
              <a:rPr lang="en-US" smtClean="0"/>
              <a:t>‹#›</a:t>
            </a:fld>
            <a:endParaRPr lang="en-US"/>
          </a:p>
        </p:txBody>
      </p:sp>
    </p:spTree>
    <p:extLst>
      <p:ext uri="{BB962C8B-B14F-4D97-AF65-F5344CB8AC3E}">
        <p14:creationId xmlns:p14="http://schemas.microsoft.com/office/powerpoint/2010/main" val="3300102561"/>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mailto:erin.skelly@va.gov" TargetMode="External"/><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82EEA7F3-64E0-47B1-9B06-0677EA6FD7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1" name="Rectangle 70">
              <a:extLst>
                <a:ext uri="{FF2B5EF4-FFF2-40B4-BE49-F238E27FC236}">
                  <a16:creationId xmlns:a16="http://schemas.microsoft.com/office/drawing/2014/main" id="{F0787433-E8FF-45C5-A1C3-70BC1491B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2">
              <a:extLst>
                <a:ext uri="{FF2B5EF4-FFF2-40B4-BE49-F238E27FC236}">
                  <a16:creationId xmlns:a16="http://schemas.microsoft.com/office/drawing/2014/main" id="{A649E977-62EB-4D2F-9AF9-947B5E73CA3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DF0181AC-C34E-430E-9EEA-FC266EC1C53C}"/>
              </a:ext>
            </a:extLst>
          </p:cNvPr>
          <p:cNvSpPr>
            <a:spLocks noGrp="1"/>
          </p:cNvSpPr>
          <p:nvPr>
            <p:ph type="ctrTitle"/>
          </p:nvPr>
        </p:nvSpPr>
        <p:spPr>
          <a:xfrm>
            <a:off x="1142999" y="1003301"/>
            <a:ext cx="10515601" cy="2425700"/>
          </a:xfrm>
        </p:spPr>
        <p:txBody>
          <a:bodyPr>
            <a:normAutofit/>
          </a:bodyPr>
          <a:lstStyle/>
          <a:p>
            <a:r>
              <a:rPr lang="en-US" sz="6000" dirty="0"/>
              <a:t>BinaxNOW Covid 19 Antigen Annual Competency</a:t>
            </a:r>
          </a:p>
        </p:txBody>
      </p:sp>
      <p:sp>
        <p:nvSpPr>
          <p:cNvPr id="3" name="Subtitle 2">
            <a:extLst>
              <a:ext uri="{FF2B5EF4-FFF2-40B4-BE49-F238E27FC236}">
                <a16:creationId xmlns:a16="http://schemas.microsoft.com/office/drawing/2014/main" id="{D13BEE62-1C53-4B4E-AACB-63EAC11291CC}"/>
              </a:ext>
            </a:extLst>
          </p:cNvPr>
          <p:cNvSpPr>
            <a:spLocks noGrp="1"/>
          </p:cNvSpPr>
          <p:nvPr>
            <p:ph type="subTitle" idx="1"/>
          </p:nvPr>
        </p:nvSpPr>
        <p:spPr>
          <a:xfrm>
            <a:off x="1143000" y="5056188"/>
            <a:ext cx="8008842" cy="878946"/>
          </a:xfrm>
        </p:spPr>
        <p:txBody>
          <a:bodyPr anchor="t">
            <a:normAutofit/>
          </a:bodyPr>
          <a:lstStyle/>
          <a:p>
            <a:pPr>
              <a:lnSpc>
                <a:spcPct val="110000"/>
              </a:lnSpc>
            </a:pPr>
            <a:r>
              <a:rPr lang="en-US"/>
              <a:t>Erie VA Medical Center</a:t>
            </a:r>
          </a:p>
          <a:p>
            <a:pPr>
              <a:lnSpc>
                <a:spcPct val="110000"/>
              </a:lnSpc>
            </a:pPr>
            <a:r>
              <a:rPr lang="en-US"/>
              <a:t>Pathology and Laboratory</a:t>
            </a:r>
          </a:p>
        </p:txBody>
      </p:sp>
    </p:spTree>
    <p:extLst>
      <p:ext uri="{BB962C8B-B14F-4D97-AF65-F5344CB8AC3E}">
        <p14:creationId xmlns:p14="http://schemas.microsoft.com/office/powerpoint/2010/main" val="102255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B40C-A4E1-4219-8273-9D232F26C92C}"/>
              </a:ext>
            </a:extLst>
          </p:cNvPr>
          <p:cNvSpPr>
            <a:spLocks noGrp="1"/>
          </p:cNvSpPr>
          <p:nvPr>
            <p:ph type="title"/>
          </p:nvPr>
        </p:nvSpPr>
        <p:spPr>
          <a:xfrm>
            <a:off x="1141413" y="163286"/>
            <a:ext cx="9905998" cy="1061357"/>
          </a:xfrm>
        </p:spPr>
        <p:txBody>
          <a:bodyPr>
            <a:normAutofit fontScale="90000"/>
          </a:bodyPr>
          <a:lstStyle/>
          <a:p>
            <a:pPr algn="ctr"/>
            <a:br>
              <a:rPr lang="en-US" sz="4000" dirty="0"/>
            </a:br>
            <a:r>
              <a:rPr lang="en-US" sz="4000" dirty="0"/>
              <a:t>patient </a:t>
            </a:r>
            <a:r>
              <a:rPr lang="en-US" sz="4000" dirty="0" err="1"/>
              <a:t>TEsting</a:t>
            </a:r>
            <a:endParaRPr lang="en-US" sz="4000" dirty="0"/>
          </a:p>
        </p:txBody>
      </p:sp>
      <p:sp>
        <p:nvSpPr>
          <p:cNvPr id="3" name="Content Placeholder 2">
            <a:extLst>
              <a:ext uri="{FF2B5EF4-FFF2-40B4-BE49-F238E27FC236}">
                <a16:creationId xmlns:a16="http://schemas.microsoft.com/office/drawing/2014/main" id="{40D58F6E-52EB-4B5A-B568-1BB32205A639}"/>
              </a:ext>
            </a:extLst>
          </p:cNvPr>
          <p:cNvSpPr>
            <a:spLocks noGrp="1"/>
          </p:cNvSpPr>
          <p:nvPr>
            <p:ph idx="1"/>
          </p:nvPr>
        </p:nvSpPr>
        <p:spPr>
          <a:xfrm>
            <a:off x="1141411" y="1224643"/>
            <a:ext cx="10108975" cy="5078185"/>
          </a:xfrm>
        </p:spPr>
        <p:txBody>
          <a:bodyPr anchor="t">
            <a:normAutofit fontScale="92500"/>
          </a:bodyPr>
          <a:lstStyle/>
          <a:p>
            <a:pPr marL="0" indent="0">
              <a:buNone/>
            </a:pPr>
            <a:r>
              <a:rPr lang="en-US" b="1" dirty="0"/>
              <a:t>Identify the patient/employee</a:t>
            </a:r>
          </a:p>
          <a:p>
            <a:pPr lvl="1">
              <a:lnSpc>
                <a:spcPct val="100000"/>
              </a:lnSpc>
            </a:pPr>
            <a:r>
              <a:rPr lang="en-US" sz="2400" dirty="0"/>
              <a:t>Confirm patient/employee identification using two full hospital approved identifiers (full name, full social security number or full date of birth) before specimen is collected.</a:t>
            </a:r>
          </a:p>
          <a:p>
            <a:pPr lvl="1">
              <a:lnSpc>
                <a:spcPct val="100000"/>
              </a:lnSpc>
            </a:pPr>
            <a:r>
              <a:rPr lang="en-US" sz="2400" dirty="0"/>
              <a:t>The two full patient identifiers must be utilized throughout the testing process (i.e. collection of sample, transport container, BinaxNOW card, result log, and VISTA entry).</a:t>
            </a:r>
          </a:p>
          <a:p>
            <a:pPr marL="457200" lvl="1" indent="0">
              <a:lnSpc>
                <a:spcPct val="100000"/>
              </a:lnSpc>
              <a:buNone/>
            </a:pPr>
            <a:endParaRPr lang="en-US" sz="2400" dirty="0"/>
          </a:p>
          <a:p>
            <a:pPr marL="0" indent="0">
              <a:lnSpc>
                <a:spcPct val="100000"/>
              </a:lnSpc>
              <a:buNone/>
            </a:pPr>
            <a:r>
              <a:rPr lang="en-US" dirty="0"/>
              <a:t>Safety</a:t>
            </a:r>
          </a:p>
          <a:p>
            <a:pPr lvl="1">
              <a:lnSpc>
                <a:spcPct val="100000"/>
              </a:lnSpc>
            </a:pPr>
            <a:r>
              <a:rPr lang="en-US" sz="2400" dirty="0"/>
              <a:t>Wear appropriate personal protective equipment and gloves when collecting, running each test, and handling patient/employee specimens. Change gloves between each specimen.</a:t>
            </a:r>
          </a:p>
          <a:p>
            <a:pPr lvl="1">
              <a:lnSpc>
                <a:spcPct val="100000"/>
              </a:lnSpc>
            </a:pPr>
            <a:r>
              <a:rPr lang="en-US" sz="2400" dirty="0"/>
              <a:t>All contents of patient testing should be disposed of in a Biohazard container. </a:t>
            </a:r>
          </a:p>
          <a:p>
            <a:pPr marL="457200" lvl="1" indent="0">
              <a:lnSpc>
                <a:spcPct val="100000"/>
              </a:lnSpc>
              <a:buNone/>
            </a:pPr>
            <a:endParaRPr lang="en-US" dirty="0"/>
          </a:p>
        </p:txBody>
      </p:sp>
    </p:spTree>
    <p:extLst>
      <p:ext uri="{BB962C8B-B14F-4D97-AF65-F5344CB8AC3E}">
        <p14:creationId xmlns:p14="http://schemas.microsoft.com/office/powerpoint/2010/main" val="216474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5515-8DD1-4A0F-AF1E-ECCEAB4A27E1}"/>
              </a:ext>
            </a:extLst>
          </p:cNvPr>
          <p:cNvSpPr>
            <a:spLocks noGrp="1"/>
          </p:cNvSpPr>
          <p:nvPr>
            <p:ph type="title"/>
          </p:nvPr>
        </p:nvSpPr>
        <p:spPr>
          <a:xfrm>
            <a:off x="3657599" y="408214"/>
            <a:ext cx="7389811" cy="810987"/>
          </a:xfrm>
        </p:spPr>
        <p:txBody>
          <a:bodyPr>
            <a:normAutofit/>
          </a:bodyPr>
          <a:lstStyle/>
          <a:p>
            <a:r>
              <a:rPr lang="en-US" dirty="0"/>
              <a:t>Patient testing</a:t>
            </a:r>
          </a:p>
        </p:txBody>
      </p:sp>
      <p:sp>
        <p:nvSpPr>
          <p:cNvPr id="14" name="Round Single Corner Rectangle 16">
            <a:extLst>
              <a:ext uri="{FF2B5EF4-FFF2-40B4-BE49-F238E27FC236}">
                <a16:creationId xmlns:a16="http://schemas.microsoft.com/office/drawing/2014/main" id="{04B7EA48-2154-4E59-9F36-6BC72DA8F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973" y="643467"/>
            <a:ext cx="2559744" cy="1706538"/>
          </a:xfrm>
          <a:prstGeom prst="round1Rect">
            <a:avLst>
              <a:gd name="adj" fmla="val 14792"/>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5FF0C7-955A-41BF-ADF9-C1F57D97BCC1}"/>
              </a:ext>
            </a:extLst>
          </p:cNvPr>
          <p:cNvPicPr>
            <a:picLocks noChangeAspect="1"/>
          </p:cNvPicPr>
          <p:nvPr/>
        </p:nvPicPr>
        <p:blipFill>
          <a:blip r:embed="rId3"/>
          <a:stretch>
            <a:fillRect/>
          </a:stretch>
        </p:blipFill>
        <p:spPr>
          <a:xfrm>
            <a:off x="1419078" y="808396"/>
            <a:ext cx="1325514" cy="1380744"/>
          </a:xfrm>
          <a:prstGeom prst="rect">
            <a:avLst/>
          </a:prstGeom>
        </p:spPr>
      </p:pic>
      <p:sp>
        <p:nvSpPr>
          <p:cNvPr id="16" name="Round Diagonal Corner Rectangle 12">
            <a:extLst>
              <a:ext uri="{FF2B5EF4-FFF2-40B4-BE49-F238E27FC236}">
                <a16:creationId xmlns:a16="http://schemas.microsoft.com/office/drawing/2014/main" id="{50CB2E6E-5C9B-4D63-A7B7-EB4BDD2C7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3" y="2554110"/>
            <a:ext cx="2565764" cy="171060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00E1A6-869E-4746-B9A5-3A48E8298188}"/>
              </a:ext>
            </a:extLst>
          </p:cNvPr>
          <p:cNvPicPr>
            <a:picLocks noChangeAspect="1"/>
          </p:cNvPicPr>
          <p:nvPr/>
        </p:nvPicPr>
        <p:blipFill>
          <a:blip r:embed="rId4"/>
          <a:stretch>
            <a:fillRect/>
          </a:stretch>
        </p:blipFill>
        <p:spPr>
          <a:xfrm>
            <a:off x="1397169" y="2719039"/>
            <a:ext cx="1369332" cy="1380744"/>
          </a:xfrm>
          <a:prstGeom prst="rect">
            <a:avLst/>
          </a:prstGeom>
        </p:spPr>
      </p:pic>
      <p:sp>
        <p:nvSpPr>
          <p:cNvPr id="18" name="Round Single Corner Rectangle 18">
            <a:extLst>
              <a:ext uri="{FF2B5EF4-FFF2-40B4-BE49-F238E27FC236}">
                <a16:creationId xmlns:a16="http://schemas.microsoft.com/office/drawing/2014/main" id="{D9F3B175-D9A0-4272-8A14-1E8E1F83A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4973" y="4472883"/>
            <a:ext cx="2559744" cy="1706538"/>
          </a:xfrm>
          <a:prstGeom prst="round1Rect">
            <a:avLst>
              <a:gd name="adj" fmla="val 14792"/>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A3EDCB-1187-42F8-AFA1-BC5D50B974EE}"/>
              </a:ext>
            </a:extLst>
          </p:cNvPr>
          <p:cNvPicPr>
            <a:picLocks noChangeAspect="1"/>
          </p:cNvPicPr>
          <p:nvPr/>
        </p:nvPicPr>
        <p:blipFill>
          <a:blip r:embed="rId5"/>
          <a:stretch>
            <a:fillRect/>
          </a:stretch>
        </p:blipFill>
        <p:spPr>
          <a:xfrm>
            <a:off x="1175286" y="4633747"/>
            <a:ext cx="1813098" cy="1380744"/>
          </a:xfrm>
          <a:prstGeom prst="rect">
            <a:avLst/>
          </a:prstGeom>
        </p:spPr>
      </p:pic>
      <p:sp>
        <p:nvSpPr>
          <p:cNvPr id="3" name="Content Placeholder 2">
            <a:extLst>
              <a:ext uri="{FF2B5EF4-FFF2-40B4-BE49-F238E27FC236}">
                <a16:creationId xmlns:a16="http://schemas.microsoft.com/office/drawing/2014/main" id="{438794BA-E165-4820-81F9-998A6AF9A53E}"/>
              </a:ext>
            </a:extLst>
          </p:cNvPr>
          <p:cNvSpPr>
            <a:spLocks noGrp="1"/>
          </p:cNvSpPr>
          <p:nvPr>
            <p:ph idx="1"/>
          </p:nvPr>
        </p:nvSpPr>
        <p:spPr>
          <a:xfrm>
            <a:off x="3657598" y="1092200"/>
            <a:ext cx="7935687" cy="5357586"/>
          </a:xfrm>
        </p:spPr>
        <p:txBody>
          <a:bodyPr>
            <a:normAutofit fontScale="77500" lnSpcReduction="20000"/>
          </a:bodyPr>
          <a:lstStyle/>
          <a:p>
            <a:pPr marL="0" indent="0">
              <a:buNone/>
            </a:pPr>
            <a:r>
              <a:rPr lang="en-US" b="1" u="sng" dirty="0"/>
              <a:t>SAMPLE COLLECTION</a:t>
            </a:r>
            <a:endParaRPr lang="en-US" dirty="0"/>
          </a:p>
          <a:p>
            <a:r>
              <a:rPr lang="en-US" dirty="0"/>
              <a:t>Only the swab provided in the kit is to be used for nasal swab collection.</a:t>
            </a:r>
          </a:p>
          <a:p>
            <a:r>
              <a:rPr lang="en-US" dirty="0"/>
              <a:t>Insert one end of the swab until the tip is no longer is visible.</a:t>
            </a:r>
          </a:p>
          <a:p>
            <a:r>
              <a:rPr lang="en-US" dirty="0"/>
              <a:t>Rotate the swab SLOWLY in a circle around the entire inside edge of the nostril at least 3 to 5 times.</a:t>
            </a:r>
          </a:p>
          <a:p>
            <a:r>
              <a:rPr lang="en-US" dirty="0"/>
              <a:t>Use the same swab and repeat in the other nostril.</a:t>
            </a:r>
          </a:p>
          <a:p>
            <a:r>
              <a:rPr lang="en-US" dirty="0"/>
              <a:t>Patient/employees can self collect but it should be observed by a competent staff member.</a:t>
            </a:r>
          </a:p>
          <a:p>
            <a:r>
              <a:rPr lang="en-US" dirty="0"/>
              <a:t>A fully labeled transport tube can be utilized for transport of specimen to testing area. Do not place collected swab back into original package.</a:t>
            </a:r>
          </a:p>
          <a:p>
            <a:r>
              <a:rPr lang="en-US" dirty="0"/>
              <a:t>Testing must be performed within one hour of collection.</a:t>
            </a:r>
          </a:p>
          <a:p>
            <a:r>
              <a:rPr lang="en-US" sz="2400" dirty="0"/>
              <a:t>The presence of mupirocin may interfere with the Abbott BinaxNOW Covid-19 Antigen test and may cause false negative result. Covid-19 testing should be performed utilizing an alternate method until treatment is completed.</a:t>
            </a:r>
          </a:p>
          <a:p>
            <a:endParaRPr lang="en-US" dirty="0"/>
          </a:p>
          <a:p>
            <a:endParaRPr lang="en-US" dirty="0"/>
          </a:p>
        </p:txBody>
      </p:sp>
    </p:spTree>
    <p:extLst>
      <p:ext uri="{BB962C8B-B14F-4D97-AF65-F5344CB8AC3E}">
        <p14:creationId xmlns:p14="http://schemas.microsoft.com/office/powerpoint/2010/main" val="32655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A0668EC9-5582-4091-9662-F5816DF1D851}"/>
              </a:ext>
            </a:extLst>
          </p:cNvPr>
          <p:cNvSpPr>
            <a:spLocks noGrp="1"/>
          </p:cNvSpPr>
          <p:nvPr>
            <p:ph type="title"/>
          </p:nvPr>
        </p:nvSpPr>
        <p:spPr>
          <a:xfrm>
            <a:off x="1141413" y="618518"/>
            <a:ext cx="4459286" cy="802295"/>
          </a:xfrm>
        </p:spPr>
        <p:txBody>
          <a:bodyPr>
            <a:normAutofit fontScale="90000"/>
          </a:bodyPr>
          <a:lstStyle/>
          <a:p>
            <a:r>
              <a:rPr lang="en-US" sz="3200"/>
              <a:t>Patient testing</a:t>
            </a:r>
            <a:br>
              <a:rPr lang="en-US" sz="3200"/>
            </a:br>
            <a:endParaRPr lang="en-US" sz="3200"/>
          </a:p>
        </p:txBody>
      </p:sp>
      <p:sp>
        <p:nvSpPr>
          <p:cNvPr id="8" name="Content Placeholder 7">
            <a:extLst>
              <a:ext uri="{FF2B5EF4-FFF2-40B4-BE49-F238E27FC236}">
                <a16:creationId xmlns:a16="http://schemas.microsoft.com/office/drawing/2014/main" id="{C88AA308-0F9D-1FC6-3719-0057C4BBDCAF}"/>
              </a:ext>
            </a:extLst>
          </p:cNvPr>
          <p:cNvSpPr>
            <a:spLocks noGrp="1"/>
          </p:cNvSpPr>
          <p:nvPr>
            <p:ph idx="1"/>
          </p:nvPr>
        </p:nvSpPr>
        <p:spPr>
          <a:xfrm>
            <a:off x="1141412" y="1255106"/>
            <a:ext cx="6775902" cy="4959427"/>
          </a:xfrm>
        </p:spPr>
        <p:txBody>
          <a:bodyPr>
            <a:normAutofit lnSpcReduction="10000"/>
          </a:bodyPr>
          <a:lstStyle/>
          <a:p>
            <a:r>
              <a:rPr lang="en-US" sz="2000" dirty="0"/>
              <a:t>Hold the Extraction Reagent bottle vertically ½ inch above top hole.</a:t>
            </a:r>
          </a:p>
          <a:p>
            <a:r>
              <a:rPr lang="en-US" sz="2000" dirty="0"/>
              <a:t>Slowly add </a:t>
            </a:r>
            <a:r>
              <a:rPr lang="en-US" sz="2000" b="1" dirty="0"/>
              <a:t>6 DROPS to the top hole of the well.</a:t>
            </a:r>
          </a:p>
          <a:p>
            <a:r>
              <a:rPr lang="en-US" sz="2000" b="1" dirty="0"/>
              <a:t>Insert sample into the BOTTOM HOLE and firmly push upwards so the swab tip is visible in the TOP HOLE.</a:t>
            </a:r>
          </a:p>
          <a:p>
            <a:r>
              <a:rPr lang="en-US" sz="2000" b="1" dirty="0"/>
              <a:t>Rotate swab 3 times CLOCKWISE (to the right). Do not remove swab.</a:t>
            </a:r>
          </a:p>
          <a:p>
            <a:r>
              <a:rPr lang="en-US" sz="2000" b="1" dirty="0"/>
              <a:t>NOTE: False negative results can occur of the swab is not rotated prior to closing the card.</a:t>
            </a:r>
          </a:p>
          <a:p>
            <a:r>
              <a:rPr lang="en-US" sz="2000" b="1" dirty="0"/>
              <a:t>Peel off liner and seal the card.</a:t>
            </a:r>
          </a:p>
          <a:p>
            <a:r>
              <a:rPr lang="en-US" sz="2000" b="1" dirty="0"/>
              <a:t>Set timer for 15 minutes. Read promptly at 15 minutes and not before.</a:t>
            </a:r>
          </a:p>
          <a:p>
            <a:endParaRPr lang="en-US" sz="2000" b="1" dirty="0"/>
          </a:p>
          <a:p>
            <a:endParaRPr lang="en-US" sz="2000" b="1" dirty="0"/>
          </a:p>
          <a:p>
            <a:endParaRPr lang="en-US" sz="2000" b="1" dirty="0"/>
          </a:p>
          <a:p>
            <a:endParaRPr lang="en-US" sz="2000" b="1" dirty="0"/>
          </a:p>
        </p:txBody>
      </p:sp>
      <p:pic>
        <p:nvPicPr>
          <p:cNvPr id="4" name="Content Placeholder 3">
            <a:extLst>
              <a:ext uri="{FF2B5EF4-FFF2-40B4-BE49-F238E27FC236}">
                <a16:creationId xmlns:a16="http://schemas.microsoft.com/office/drawing/2014/main" id="{E71BF23C-AD8E-4560-BB10-582255AE234E}"/>
              </a:ext>
            </a:extLst>
          </p:cNvPr>
          <p:cNvPicPr>
            <a:picLocks noChangeAspect="1"/>
          </p:cNvPicPr>
          <p:nvPr/>
        </p:nvPicPr>
        <p:blipFill rotWithShape="1">
          <a:blip r:embed="rId4"/>
          <a:srcRect r="3" b="17313"/>
          <a:stretch/>
        </p:blipFill>
        <p:spPr>
          <a:xfrm>
            <a:off x="8159980" y="2779970"/>
            <a:ext cx="3403598" cy="246671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6" name="Picture 5">
            <a:extLst>
              <a:ext uri="{FF2B5EF4-FFF2-40B4-BE49-F238E27FC236}">
                <a16:creationId xmlns:a16="http://schemas.microsoft.com/office/drawing/2014/main" id="{61704714-9B4B-4720-A6E4-238B9BFCDCE2}"/>
              </a:ext>
            </a:extLst>
          </p:cNvPr>
          <p:cNvPicPr>
            <a:picLocks noChangeAspect="1"/>
          </p:cNvPicPr>
          <p:nvPr/>
        </p:nvPicPr>
        <p:blipFill>
          <a:blip r:embed="rId5"/>
          <a:stretch>
            <a:fillRect/>
          </a:stretch>
        </p:blipFill>
        <p:spPr>
          <a:xfrm>
            <a:off x="10142993" y="771373"/>
            <a:ext cx="1352550" cy="1514475"/>
          </a:xfrm>
          <a:prstGeom prst="rect">
            <a:avLst/>
          </a:prstGeom>
        </p:spPr>
      </p:pic>
    </p:spTree>
    <p:extLst>
      <p:ext uri="{BB962C8B-B14F-4D97-AF65-F5344CB8AC3E}">
        <p14:creationId xmlns:p14="http://schemas.microsoft.com/office/powerpoint/2010/main" val="324083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FCCB5DD-BD63-4BF0-ABC5-2A21E9CC1485}"/>
              </a:ext>
            </a:extLst>
          </p:cNvPr>
          <p:cNvSpPr>
            <a:spLocks noGrp="1"/>
          </p:cNvSpPr>
          <p:nvPr>
            <p:ph type="title"/>
          </p:nvPr>
        </p:nvSpPr>
        <p:spPr>
          <a:xfrm>
            <a:off x="1141413" y="212272"/>
            <a:ext cx="10533062" cy="596748"/>
          </a:xfrm>
        </p:spPr>
        <p:txBody>
          <a:bodyPr>
            <a:normAutofit/>
          </a:bodyPr>
          <a:lstStyle/>
          <a:p>
            <a:pPr algn="ctr"/>
            <a:r>
              <a:rPr lang="en-US" sz="3200" dirty="0"/>
              <a:t>Patient testing – result interpretation</a:t>
            </a:r>
          </a:p>
        </p:txBody>
      </p:sp>
      <p:sp>
        <p:nvSpPr>
          <p:cNvPr id="3" name="Content Placeholder 2">
            <a:extLst>
              <a:ext uri="{FF2B5EF4-FFF2-40B4-BE49-F238E27FC236}">
                <a16:creationId xmlns:a16="http://schemas.microsoft.com/office/drawing/2014/main" id="{8C4EB640-1370-441A-AB69-D62BC165694C}"/>
              </a:ext>
            </a:extLst>
          </p:cNvPr>
          <p:cNvSpPr>
            <a:spLocks noGrp="1"/>
          </p:cNvSpPr>
          <p:nvPr>
            <p:ph idx="1"/>
          </p:nvPr>
        </p:nvSpPr>
        <p:spPr>
          <a:xfrm>
            <a:off x="1141412" y="2249487"/>
            <a:ext cx="4459287" cy="3965046"/>
          </a:xfrm>
        </p:spPr>
        <p:txBody>
          <a:bodyPr>
            <a:normAutofit/>
          </a:bodyPr>
          <a:lstStyle/>
          <a:p>
            <a:pPr marL="0" indent="0">
              <a:buNone/>
            </a:pPr>
            <a:endParaRPr lang="en-US" sz="2000"/>
          </a:p>
          <a:p>
            <a:pPr marL="0" indent="0">
              <a:buNone/>
            </a:pPr>
            <a:endParaRPr lang="en-US" sz="2000"/>
          </a:p>
          <a:p>
            <a:pPr marL="0" indent="0">
              <a:buNone/>
            </a:pPr>
            <a:endParaRPr lang="en-US" sz="2000"/>
          </a:p>
        </p:txBody>
      </p:sp>
      <p:pic>
        <p:nvPicPr>
          <p:cNvPr id="7" name="Picture 6">
            <a:extLst>
              <a:ext uri="{FF2B5EF4-FFF2-40B4-BE49-F238E27FC236}">
                <a16:creationId xmlns:a16="http://schemas.microsoft.com/office/drawing/2014/main" id="{52E11964-E400-4D43-8115-ADA8DA12BEEC}"/>
              </a:ext>
            </a:extLst>
          </p:cNvPr>
          <p:cNvPicPr>
            <a:picLocks noChangeAspect="1"/>
          </p:cNvPicPr>
          <p:nvPr/>
        </p:nvPicPr>
        <p:blipFill>
          <a:blip r:embed="rId4"/>
          <a:stretch>
            <a:fillRect/>
          </a:stretch>
        </p:blipFill>
        <p:spPr>
          <a:xfrm>
            <a:off x="1749425" y="1240971"/>
            <a:ext cx="9802855" cy="540475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6" name="Group 5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323670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8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BE5CC9B-6D29-4177-951F-77F7E4974529}"/>
              </a:ext>
            </a:extLst>
          </p:cNvPr>
          <p:cNvSpPr>
            <a:spLocks noGrp="1"/>
          </p:cNvSpPr>
          <p:nvPr>
            <p:ph type="title"/>
          </p:nvPr>
        </p:nvSpPr>
        <p:spPr>
          <a:xfrm>
            <a:off x="1141413" y="355600"/>
            <a:ext cx="4459286" cy="646331"/>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2DAF60C0-66D9-406B-8DFB-5FECA3FDB930}"/>
              </a:ext>
            </a:extLst>
          </p:cNvPr>
          <p:cNvSpPr>
            <a:spLocks noGrp="1"/>
          </p:cNvSpPr>
          <p:nvPr>
            <p:ph idx="1"/>
          </p:nvPr>
        </p:nvSpPr>
        <p:spPr>
          <a:xfrm>
            <a:off x="1141411" y="1125538"/>
            <a:ext cx="5243513" cy="5243512"/>
          </a:xfrm>
        </p:spPr>
        <p:txBody>
          <a:bodyPr>
            <a:normAutofit/>
          </a:bodyPr>
          <a:lstStyle/>
          <a:p>
            <a:pPr>
              <a:lnSpc>
                <a:spcPct val="110000"/>
              </a:lnSpc>
            </a:pPr>
            <a:r>
              <a:rPr lang="en-US" sz="1800" dirty="0"/>
              <a:t>All patient/employee results must be recorded on the “BinaxNOW Covid-19 Ag Card Result Log”.</a:t>
            </a:r>
          </a:p>
          <a:p>
            <a:pPr>
              <a:lnSpc>
                <a:spcPct val="110000"/>
              </a:lnSpc>
            </a:pPr>
            <a:r>
              <a:rPr lang="en-US" sz="1800" dirty="0"/>
              <a:t>The log must be filled out completely with full name and full date of birth (or full Social Security number).</a:t>
            </a:r>
          </a:p>
          <a:p>
            <a:pPr>
              <a:lnSpc>
                <a:spcPct val="110000"/>
              </a:lnSpc>
            </a:pPr>
            <a:r>
              <a:rPr lang="en-US" sz="1800" dirty="0"/>
              <a:t>All patient/employee testing must be entered into the LAB package utilizing FASTBYPASS in VISTA.</a:t>
            </a:r>
          </a:p>
          <a:p>
            <a:pPr>
              <a:lnSpc>
                <a:spcPct val="110000"/>
              </a:lnSpc>
            </a:pPr>
            <a:r>
              <a:rPr lang="en-US" sz="1800" dirty="0"/>
              <a:t>Any positive result is considered a critical lab result and must be phoned to the responsible provider. This needs to be documented utilizing the “Critical POC Covid-19 Lab Value Notification” template in CPRS.</a:t>
            </a:r>
          </a:p>
          <a:p>
            <a:pPr>
              <a:lnSpc>
                <a:spcPct val="110000"/>
              </a:lnSpc>
            </a:pPr>
            <a:r>
              <a:rPr lang="en-US" sz="1800" dirty="0"/>
              <a:t>Result sheets should be emailed or faxed to the Ancillary Testing Coordinator each day of testing.</a:t>
            </a:r>
          </a:p>
          <a:p>
            <a:pPr>
              <a:lnSpc>
                <a:spcPct val="110000"/>
              </a:lnSpc>
            </a:pPr>
            <a:endParaRPr lang="en-US" sz="1600" dirty="0"/>
          </a:p>
          <a:p>
            <a:pPr>
              <a:lnSpc>
                <a:spcPct val="110000"/>
              </a:lnSpc>
            </a:pPr>
            <a:endParaRPr lang="en-US" sz="1600" dirty="0"/>
          </a:p>
        </p:txBody>
      </p:sp>
      <p:pic>
        <p:nvPicPr>
          <p:cNvPr id="9" name="Picture 8">
            <a:extLst>
              <a:ext uri="{FF2B5EF4-FFF2-40B4-BE49-F238E27FC236}">
                <a16:creationId xmlns:a16="http://schemas.microsoft.com/office/drawing/2014/main" id="{EE433DED-B8E4-47FD-B382-9E4F54742766}"/>
              </a:ext>
            </a:extLst>
          </p:cNvPr>
          <p:cNvPicPr>
            <a:picLocks noChangeAspect="1"/>
          </p:cNvPicPr>
          <p:nvPr/>
        </p:nvPicPr>
        <p:blipFill>
          <a:blip r:embed="rId4"/>
          <a:stretch>
            <a:fillRect/>
          </a:stretch>
        </p:blipFill>
        <p:spPr>
          <a:xfrm>
            <a:off x="6375400" y="1239688"/>
            <a:ext cx="5578475" cy="468630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86" name="Group 8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4" name="Arrow: Down 3">
            <a:extLst>
              <a:ext uri="{FF2B5EF4-FFF2-40B4-BE49-F238E27FC236}">
                <a16:creationId xmlns:a16="http://schemas.microsoft.com/office/drawing/2014/main" id="{6E546CEA-0D94-4B5B-18A5-B676FBCE4872}"/>
              </a:ext>
            </a:extLst>
          </p:cNvPr>
          <p:cNvSpPr/>
          <p:nvPr/>
        </p:nvSpPr>
        <p:spPr>
          <a:xfrm>
            <a:off x="7131618" y="983256"/>
            <a:ext cx="484632" cy="668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88E1BB-A09C-57AF-C1F3-3F4FC9D6001A}"/>
              </a:ext>
            </a:extLst>
          </p:cNvPr>
          <p:cNvSpPr txBox="1"/>
          <p:nvPr/>
        </p:nvSpPr>
        <p:spPr>
          <a:xfrm>
            <a:off x="6464300" y="355600"/>
            <a:ext cx="3746500" cy="646331"/>
          </a:xfrm>
          <a:prstGeom prst="rect">
            <a:avLst/>
          </a:prstGeom>
          <a:noFill/>
        </p:spPr>
        <p:txBody>
          <a:bodyPr wrap="square" rtlCol="0">
            <a:spAutoFit/>
          </a:bodyPr>
          <a:lstStyle/>
          <a:p>
            <a:r>
              <a:rPr lang="en-US" sz="1800" dirty="0">
                <a:solidFill>
                  <a:srgbClr val="FFFF00"/>
                </a:solidFill>
              </a:rPr>
              <a:t>Record the lot number from the outside of the box and not the kit envelope.</a:t>
            </a:r>
          </a:p>
        </p:txBody>
      </p:sp>
    </p:spTree>
    <p:extLst>
      <p:ext uri="{BB962C8B-B14F-4D97-AF65-F5344CB8AC3E}">
        <p14:creationId xmlns:p14="http://schemas.microsoft.com/office/powerpoint/2010/main" val="128842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6CDB-01FF-4FF3-BEDC-ED83CA429C4B}"/>
              </a:ext>
            </a:extLst>
          </p:cNvPr>
          <p:cNvSpPr>
            <a:spLocks noGrp="1"/>
          </p:cNvSpPr>
          <p:nvPr>
            <p:ph type="title"/>
          </p:nvPr>
        </p:nvSpPr>
        <p:spPr>
          <a:xfrm>
            <a:off x="1141413" y="618518"/>
            <a:ext cx="9905998" cy="900039"/>
          </a:xfrm>
        </p:spPr>
        <p:txBody>
          <a:bodyPr>
            <a:normAutofit/>
          </a:bodyPr>
          <a:lstStyle/>
          <a:p>
            <a:pPr algn="ctr"/>
            <a:r>
              <a:rPr lang="en-US" sz="4000" dirty="0"/>
              <a:t>Competency Requirements </a:t>
            </a:r>
          </a:p>
        </p:txBody>
      </p:sp>
      <p:sp>
        <p:nvSpPr>
          <p:cNvPr id="3" name="Content Placeholder 2">
            <a:extLst>
              <a:ext uri="{FF2B5EF4-FFF2-40B4-BE49-F238E27FC236}">
                <a16:creationId xmlns:a16="http://schemas.microsoft.com/office/drawing/2014/main" id="{E23B92D9-D1AD-42DE-A2BF-9FB881292C08}"/>
              </a:ext>
            </a:extLst>
          </p:cNvPr>
          <p:cNvSpPr>
            <a:spLocks noGrp="1"/>
          </p:cNvSpPr>
          <p:nvPr>
            <p:ph idx="1"/>
          </p:nvPr>
        </p:nvSpPr>
        <p:spPr>
          <a:xfrm>
            <a:off x="1141411" y="1894114"/>
            <a:ext cx="9259889" cy="4345368"/>
          </a:xfrm>
        </p:spPr>
        <p:txBody>
          <a:bodyPr anchor="t">
            <a:normAutofit/>
          </a:bodyPr>
          <a:lstStyle/>
          <a:p>
            <a:r>
              <a:rPr lang="en-US" dirty="0"/>
              <a:t>All operators must be authorized to perform testing. Authorization is granted at time of initial training with the Ancillary Testing Coordinator.</a:t>
            </a:r>
          </a:p>
          <a:p>
            <a:r>
              <a:rPr lang="en-US" dirty="0"/>
              <a:t>ONLY staff that have documented initial training with the Ancillary Testing Coordinator are deemed competent to perform any and all steps in </a:t>
            </a:r>
            <a:r>
              <a:rPr lang="en-US" dirty="0" err="1"/>
              <a:t>BinaxNow</a:t>
            </a:r>
            <a:r>
              <a:rPr lang="en-US" dirty="0"/>
              <a:t> testing. This includes inserting the swab into the BinaxNOW card. </a:t>
            </a:r>
          </a:p>
          <a:p>
            <a:pPr marL="0" indent="0">
              <a:buNone/>
            </a:pPr>
            <a:endParaRPr lang="en-US" sz="2000" dirty="0"/>
          </a:p>
        </p:txBody>
      </p:sp>
    </p:spTree>
    <p:extLst>
      <p:ext uri="{BB962C8B-B14F-4D97-AF65-F5344CB8AC3E}">
        <p14:creationId xmlns:p14="http://schemas.microsoft.com/office/powerpoint/2010/main" val="418125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7787-763A-40D1-AF4C-030B857A1C6A}"/>
              </a:ext>
            </a:extLst>
          </p:cNvPr>
          <p:cNvSpPr>
            <a:spLocks noGrp="1"/>
          </p:cNvSpPr>
          <p:nvPr>
            <p:ph type="title"/>
          </p:nvPr>
        </p:nvSpPr>
        <p:spPr>
          <a:xfrm>
            <a:off x="1141412" y="310244"/>
            <a:ext cx="5894387" cy="1045028"/>
          </a:xfrm>
        </p:spPr>
        <p:txBody>
          <a:bodyPr anchor="b">
            <a:normAutofit fontScale="90000"/>
          </a:bodyPr>
          <a:lstStyle/>
          <a:p>
            <a:r>
              <a:rPr lang="en-US" dirty="0"/>
              <a:t>Annual BinaxNOW competency requirements</a:t>
            </a:r>
          </a:p>
        </p:txBody>
      </p:sp>
      <p:sp>
        <p:nvSpPr>
          <p:cNvPr id="3" name="Content Placeholder 2">
            <a:extLst>
              <a:ext uri="{FF2B5EF4-FFF2-40B4-BE49-F238E27FC236}">
                <a16:creationId xmlns:a16="http://schemas.microsoft.com/office/drawing/2014/main" id="{EF937AE4-538A-467F-8664-999E4586BCB2}"/>
              </a:ext>
            </a:extLst>
          </p:cNvPr>
          <p:cNvSpPr>
            <a:spLocks noGrp="1"/>
          </p:cNvSpPr>
          <p:nvPr>
            <p:ph idx="1"/>
          </p:nvPr>
        </p:nvSpPr>
        <p:spPr>
          <a:xfrm>
            <a:off x="1141411" y="1355272"/>
            <a:ext cx="6886801" cy="5012871"/>
          </a:xfrm>
        </p:spPr>
        <p:txBody>
          <a:bodyPr>
            <a:normAutofit lnSpcReduction="10000"/>
          </a:bodyPr>
          <a:lstStyle/>
          <a:p>
            <a:pPr>
              <a:lnSpc>
                <a:spcPct val="110000"/>
              </a:lnSpc>
            </a:pPr>
            <a:r>
              <a:rPr lang="en-US" sz="2000" dirty="0"/>
              <a:t>Review  BinaxNOW Covid 19 Antigen Annual Competency power point training in MTS.</a:t>
            </a:r>
          </a:p>
          <a:p>
            <a:pPr>
              <a:lnSpc>
                <a:spcPct val="110000"/>
              </a:lnSpc>
            </a:pPr>
            <a:r>
              <a:rPr lang="en-US" sz="2000" dirty="0"/>
              <a:t>Complete BinaxNOW competency test in MTS (passing score &gt;80%).</a:t>
            </a:r>
          </a:p>
          <a:p>
            <a:pPr>
              <a:lnSpc>
                <a:spcPct val="110000"/>
              </a:lnSpc>
            </a:pPr>
            <a:r>
              <a:rPr lang="en-US" sz="2000" dirty="0"/>
              <a:t>Direct observation by the Ancillary Testing Coordinator of external quality controls. Contact Erin Skelly (</a:t>
            </a:r>
            <a:r>
              <a:rPr lang="en-US" sz="2000" dirty="0">
                <a:hlinkClick r:id="rId3">
                  <a:extLst>
                    <a:ext uri="{A12FA001-AC4F-418D-AE19-62706E023703}">
                      <ahyp:hlinkClr xmlns:ahyp="http://schemas.microsoft.com/office/drawing/2018/hyperlinkcolor" val="tx"/>
                    </a:ext>
                  </a:extLst>
                </a:hlinkClick>
              </a:rPr>
              <a:t>erin.skelly@va.gov</a:t>
            </a:r>
            <a:r>
              <a:rPr lang="en-US" sz="2000" dirty="0"/>
              <a:t>) to schedule. </a:t>
            </a:r>
          </a:p>
          <a:p>
            <a:pPr>
              <a:lnSpc>
                <a:spcPct val="110000"/>
              </a:lnSpc>
            </a:pPr>
            <a:r>
              <a:rPr lang="en-US" sz="2000" dirty="0"/>
              <a:t>After completing the above tasks, print, fill out the top portion of the Competency Assessment (MTS), and return to Ancillary Testing Coordinator before assigned due date.</a:t>
            </a:r>
          </a:p>
          <a:p>
            <a:pPr>
              <a:lnSpc>
                <a:spcPct val="110000"/>
              </a:lnSpc>
            </a:pPr>
            <a:r>
              <a:rPr lang="en-US" sz="2000" b="1" dirty="0"/>
              <a:t>NOTE: If you are competent in multiple point of care tests, only one signed copy of Competency Assessment needs to be turned in at the completion of all point of care annual requirements</a:t>
            </a:r>
            <a:r>
              <a:rPr lang="en-US" sz="2000" dirty="0"/>
              <a:t>. </a:t>
            </a:r>
          </a:p>
          <a:p>
            <a:pPr>
              <a:lnSpc>
                <a:spcPct val="110000"/>
              </a:lnSpc>
            </a:pPr>
            <a:endParaRPr lang="en-US" sz="1500" dirty="0"/>
          </a:p>
        </p:txBody>
      </p:sp>
      <p:pic>
        <p:nvPicPr>
          <p:cNvPr id="6" name="Picture 5">
            <a:extLst>
              <a:ext uri="{FF2B5EF4-FFF2-40B4-BE49-F238E27FC236}">
                <a16:creationId xmlns:a16="http://schemas.microsoft.com/office/drawing/2014/main" id="{2E492C01-B931-6A76-93CC-2AA657DEA1A4}"/>
              </a:ext>
            </a:extLst>
          </p:cNvPr>
          <p:cNvPicPr>
            <a:picLocks noChangeAspect="1"/>
          </p:cNvPicPr>
          <p:nvPr/>
        </p:nvPicPr>
        <p:blipFill rotWithShape="1">
          <a:blip r:embed="rId4"/>
          <a:srcRect l="5537" r="7101" b="1"/>
          <a:stretch/>
        </p:blipFill>
        <p:spPr>
          <a:xfrm>
            <a:off x="8028213" y="950869"/>
            <a:ext cx="3679373" cy="5012870"/>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55759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81B8-AA09-4DD5-94F9-BEFE144C51C9}"/>
              </a:ext>
            </a:extLst>
          </p:cNvPr>
          <p:cNvSpPr>
            <a:spLocks noGrp="1"/>
          </p:cNvSpPr>
          <p:nvPr>
            <p:ph type="title"/>
          </p:nvPr>
        </p:nvSpPr>
        <p:spPr>
          <a:xfrm>
            <a:off x="1141413" y="618518"/>
            <a:ext cx="9905998" cy="1478570"/>
          </a:xfrm>
        </p:spPr>
        <p:txBody>
          <a:bodyPr>
            <a:normAutofit/>
          </a:bodyPr>
          <a:lstStyle/>
          <a:p>
            <a:r>
              <a:rPr lang="en-US"/>
              <a:t>Outline</a:t>
            </a:r>
          </a:p>
        </p:txBody>
      </p:sp>
      <p:graphicFrame>
        <p:nvGraphicFramePr>
          <p:cNvPr id="5" name="Content Placeholder 2">
            <a:extLst>
              <a:ext uri="{FF2B5EF4-FFF2-40B4-BE49-F238E27FC236}">
                <a16:creationId xmlns:a16="http://schemas.microsoft.com/office/drawing/2014/main" id="{12016418-BA0A-92B7-5688-43F2D1CEF1AA}"/>
              </a:ext>
            </a:extLst>
          </p:cNvPr>
          <p:cNvGraphicFramePr>
            <a:graphicFrameLocks noGrp="1"/>
          </p:cNvGraphicFramePr>
          <p:nvPr>
            <p:ph idx="1"/>
            <p:extLst>
              <p:ext uri="{D42A27DB-BD31-4B8C-83A1-F6EECF244321}">
                <p14:modId xmlns:p14="http://schemas.microsoft.com/office/powerpoint/2010/main" val="4025188983"/>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35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4B8E-3C55-4A85-A1D4-776262D62941}"/>
              </a:ext>
            </a:extLst>
          </p:cNvPr>
          <p:cNvSpPr>
            <a:spLocks noGrp="1"/>
          </p:cNvSpPr>
          <p:nvPr>
            <p:ph type="title"/>
          </p:nvPr>
        </p:nvSpPr>
        <p:spPr>
          <a:xfrm>
            <a:off x="616773" y="618517"/>
            <a:ext cx="1669228" cy="3071740"/>
          </a:xfrm>
        </p:spPr>
        <p:txBody>
          <a:bodyPr>
            <a:normAutofit/>
          </a:bodyPr>
          <a:lstStyle/>
          <a:p>
            <a:r>
              <a:rPr lang="en-US" dirty="0"/>
              <a:t>Policy </a:t>
            </a:r>
          </a:p>
        </p:txBody>
      </p:sp>
      <p:sp>
        <p:nvSpPr>
          <p:cNvPr id="3" name="Content Placeholder 2">
            <a:extLst>
              <a:ext uri="{FF2B5EF4-FFF2-40B4-BE49-F238E27FC236}">
                <a16:creationId xmlns:a16="http://schemas.microsoft.com/office/drawing/2014/main" id="{D68FEE49-E3A2-402F-8514-ED5FE418EFBA}"/>
              </a:ext>
            </a:extLst>
          </p:cNvPr>
          <p:cNvSpPr>
            <a:spLocks noGrp="1"/>
          </p:cNvSpPr>
          <p:nvPr>
            <p:ph idx="1"/>
          </p:nvPr>
        </p:nvSpPr>
        <p:spPr>
          <a:xfrm>
            <a:off x="2286001" y="457200"/>
            <a:ext cx="9617528" cy="4152900"/>
          </a:xfrm>
        </p:spPr>
        <p:txBody>
          <a:bodyPr>
            <a:normAutofit/>
          </a:bodyPr>
          <a:lstStyle/>
          <a:p>
            <a:pPr>
              <a:lnSpc>
                <a:spcPct val="110000"/>
              </a:lnSpc>
            </a:pPr>
            <a:r>
              <a:rPr lang="en-US" sz="2000" dirty="0"/>
              <a:t>Providers should place a text order in CPRS for point of care (POC) Covid-19 antigen testing indicating if it will be used for symptomatic (diagnosis), asymptomatic (screening), or serial monitoring. </a:t>
            </a:r>
            <a:r>
              <a:rPr lang="en-US" b="1" dirty="0"/>
              <a:t>No testing should occur without a doctor’s order.</a:t>
            </a:r>
          </a:p>
          <a:p>
            <a:pPr>
              <a:lnSpc>
                <a:spcPct val="110000"/>
              </a:lnSpc>
            </a:pPr>
            <a:r>
              <a:rPr lang="en-US" sz="2000" dirty="0"/>
              <a:t>All components of this kit should be discarded as Biohazard waste.</a:t>
            </a:r>
          </a:p>
          <a:p>
            <a:pPr>
              <a:lnSpc>
                <a:spcPct val="110000"/>
              </a:lnSpc>
            </a:pPr>
            <a:r>
              <a:rPr lang="en-US" sz="2000" dirty="0"/>
              <a:t>The BinaxNOW manufacture requires serial testing be performed for both symptomatic and asymptomatic patient testing. For symptomatic individuals, testing should occur at least twice over 3 days. For asymptomatic individuals, testing should occur three times over five days with at least 48 hours between tests. </a:t>
            </a:r>
          </a:p>
          <a:p>
            <a:pPr>
              <a:lnSpc>
                <a:spcPct val="110000"/>
              </a:lnSpc>
            </a:pPr>
            <a:r>
              <a:rPr lang="en-US" sz="2000" dirty="0"/>
              <a:t>All asymptomatic and symptomatic patients with a negative result should be confirmed by PCR testing to avoid the need of serial BinaxNOW testing. </a:t>
            </a:r>
          </a:p>
          <a:p>
            <a:pPr marL="0" indent="0">
              <a:lnSpc>
                <a:spcPct val="110000"/>
              </a:lnSpc>
              <a:buNone/>
            </a:pPr>
            <a:endParaRPr lang="en-US" sz="2000" dirty="0"/>
          </a:p>
          <a:p>
            <a:pPr>
              <a:lnSpc>
                <a:spcPct val="110000"/>
              </a:lnSpc>
            </a:pPr>
            <a:endParaRPr lang="en-US" sz="1700" dirty="0"/>
          </a:p>
        </p:txBody>
      </p:sp>
      <p:pic>
        <p:nvPicPr>
          <p:cNvPr id="5" name="Picture 4">
            <a:extLst>
              <a:ext uri="{FF2B5EF4-FFF2-40B4-BE49-F238E27FC236}">
                <a16:creationId xmlns:a16="http://schemas.microsoft.com/office/drawing/2014/main" id="{E0DCBF57-DC94-4895-B51D-2746AA6D254D}"/>
              </a:ext>
            </a:extLst>
          </p:cNvPr>
          <p:cNvPicPr>
            <a:picLocks noChangeAspect="1"/>
          </p:cNvPicPr>
          <p:nvPr/>
        </p:nvPicPr>
        <p:blipFill>
          <a:blip r:embed="rId3"/>
          <a:stretch>
            <a:fillRect/>
          </a:stretch>
        </p:blipFill>
        <p:spPr>
          <a:xfrm>
            <a:off x="1796144" y="4495800"/>
            <a:ext cx="9779084" cy="208461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1647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79B8AC-A584-4652-A8F8-EF43A5E12DD3}"/>
              </a:ext>
            </a:extLst>
          </p:cNvPr>
          <p:cNvSpPr>
            <a:spLocks noGrp="1"/>
          </p:cNvSpPr>
          <p:nvPr>
            <p:ph type="title"/>
          </p:nvPr>
        </p:nvSpPr>
        <p:spPr>
          <a:xfrm>
            <a:off x="1141413" y="618518"/>
            <a:ext cx="4459286" cy="615233"/>
          </a:xfrm>
        </p:spPr>
        <p:txBody>
          <a:bodyPr>
            <a:normAutofit/>
          </a:bodyPr>
          <a:lstStyle/>
          <a:p>
            <a:r>
              <a:rPr lang="en-US" sz="3200" dirty="0"/>
              <a:t>Supplies Needed</a:t>
            </a:r>
          </a:p>
        </p:txBody>
      </p:sp>
      <p:sp>
        <p:nvSpPr>
          <p:cNvPr id="3" name="Content Placeholder 2">
            <a:extLst>
              <a:ext uri="{FF2B5EF4-FFF2-40B4-BE49-F238E27FC236}">
                <a16:creationId xmlns:a16="http://schemas.microsoft.com/office/drawing/2014/main" id="{0AD16337-A1A3-4288-AD00-E5DDDE58B478}"/>
              </a:ext>
            </a:extLst>
          </p:cNvPr>
          <p:cNvSpPr>
            <a:spLocks noGrp="1"/>
          </p:cNvSpPr>
          <p:nvPr>
            <p:ph idx="1"/>
          </p:nvPr>
        </p:nvSpPr>
        <p:spPr>
          <a:xfrm>
            <a:off x="1141412" y="1125538"/>
            <a:ext cx="6423069" cy="5088995"/>
          </a:xfrm>
        </p:spPr>
        <p:txBody>
          <a:bodyPr>
            <a:normAutofit/>
          </a:bodyPr>
          <a:lstStyle/>
          <a:p>
            <a:pPr marL="457200" indent="-457200">
              <a:buFont typeface="+mj-lt"/>
              <a:buAutoNum type="arabicPeriod"/>
            </a:pPr>
            <a:r>
              <a:rPr lang="en-US" b="1" dirty="0"/>
              <a:t>BinaxNOW Covid -19 Ag Card</a:t>
            </a:r>
          </a:p>
          <a:p>
            <a:r>
              <a:rPr lang="en-US" sz="2000" dirty="0"/>
              <a:t>Under </a:t>
            </a:r>
            <a:r>
              <a:rPr lang="en-US" sz="2000" dirty="0">
                <a:solidFill>
                  <a:srgbClr val="C00000"/>
                </a:solidFill>
              </a:rPr>
              <a:t>Emergency Use Authorization (EUA)</a:t>
            </a:r>
            <a:r>
              <a:rPr lang="en-US" sz="2000" dirty="0"/>
              <a:t> until testing is officially cleared by the FDA.</a:t>
            </a:r>
          </a:p>
          <a:p>
            <a:r>
              <a:rPr lang="en-US" sz="2000" dirty="0"/>
              <a:t>Supplied by Logistics</a:t>
            </a:r>
          </a:p>
          <a:p>
            <a:r>
              <a:rPr lang="en-US" sz="2000" dirty="0"/>
              <a:t>Contains 1 positive control swab, 40 patient swabs, extraction reagent, and 40 test card.</a:t>
            </a:r>
          </a:p>
          <a:p>
            <a:pPr marL="457200" indent="-457200">
              <a:buAutoNum type="arabicPeriod" startAt="2"/>
            </a:pPr>
            <a:r>
              <a:rPr lang="en-US" b="1" dirty="0"/>
              <a:t>Timer</a:t>
            </a:r>
          </a:p>
          <a:p>
            <a:pPr marL="457200" indent="-457200">
              <a:buAutoNum type="arabicPeriod" startAt="2"/>
            </a:pPr>
            <a:r>
              <a:rPr lang="en-US" b="1" dirty="0"/>
              <a:t>Thermometer</a:t>
            </a:r>
          </a:p>
          <a:p>
            <a:pPr marL="457200" indent="-457200">
              <a:buAutoNum type="arabicPeriod" startAt="2"/>
            </a:pPr>
            <a:r>
              <a:rPr lang="en-US" b="1" dirty="0"/>
              <a:t>Gloves – </a:t>
            </a:r>
            <a:r>
              <a:rPr lang="en-US" sz="2000" b="1" dirty="0"/>
              <a:t>change between handling specimens.</a:t>
            </a:r>
          </a:p>
          <a:p>
            <a:pPr marL="457200" indent="-457200">
              <a:buAutoNum type="arabicPeriod" startAt="2"/>
            </a:pPr>
            <a:r>
              <a:rPr lang="en-US" b="1" dirty="0"/>
              <a:t>Transport Tube – </a:t>
            </a:r>
            <a:r>
              <a:rPr lang="en-US" sz="2000" dirty="0"/>
              <a:t>Supplied by Logistics</a:t>
            </a:r>
          </a:p>
          <a:p>
            <a:pPr marL="457200" indent="-457200">
              <a:buAutoNum type="arabicPeriod" startAt="2"/>
            </a:pPr>
            <a:endParaRPr lang="en-US" b="1" dirty="0"/>
          </a:p>
          <a:p>
            <a:pPr marL="0" indent="0">
              <a:buNone/>
            </a:pPr>
            <a:endParaRPr lang="en-US" b="1" dirty="0"/>
          </a:p>
          <a:p>
            <a:pPr marL="0" indent="0">
              <a:buNone/>
            </a:pPr>
            <a:endParaRPr lang="en-US" b="1" dirty="0"/>
          </a:p>
          <a:p>
            <a:pPr marL="0" indent="0">
              <a:buNone/>
            </a:pPr>
            <a:endParaRPr lang="en-US" sz="2000" dirty="0"/>
          </a:p>
          <a:p>
            <a:endParaRPr lang="en-US" sz="2000" dirty="0"/>
          </a:p>
        </p:txBody>
      </p:sp>
      <p:pic>
        <p:nvPicPr>
          <p:cNvPr id="5" name="Picture 4">
            <a:extLst>
              <a:ext uri="{FF2B5EF4-FFF2-40B4-BE49-F238E27FC236}">
                <a16:creationId xmlns:a16="http://schemas.microsoft.com/office/drawing/2014/main" id="{71F5502C-627A-4894-8BA4-EBA48E0546C4}"/>
              </a:ext>
            </a:extLst>
          </p:cNvPr>
          <p:cNvPicPr>
            <a:picLocks noChangeAspect="1"/>
          </p:cNvPicPr>
          <p:nvPr/>
        </p:nvPicPr>
        <p:blipFill>
          <a:blip r:embed="rId4"/>
          <a:stretch>
            <a:fillRect/>
          </a:stretch>
        </p:blipFill>
        <p:spPr>
          <a:xfrm>
            <a:off x="7796215" y="670775"/>
            <a:ext cx="3792535" cy="344481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 name="Picture 5">
            <a:extLst>
              <a:ext uri="{FF2B5EF4-FFF2-40B4-BE49-F238E27FC236}">
                <a16:creationId xmlns:a16="http://schemas.microsoft.com/office/drawing/2014/main" id="{3DCB6956-19D3-410A-AB6D-1D3F02BD9EB2}"/>
              </a:ext>
            </a:extLst>
          </p:cNvPr>
          <p:cNvPicPr>
            <a:picLocks noChangeAspect="1"/>
          </p:cNvPicPr>
          <p:nvPr/>
        </p:nvPicPr>
        <p:blipFill>
          <a:blip r:embed="rId5"/>
          <a:stretch>
            <a:fillRect/>
          </a:stretch>
        </p:blipFill>
        <p:spPr>
          <a:xfrm rot="16200000">
            <a:off x="8758237" y="3115469"/>
            <a:ext cx="1438275" cy="5133975"/>
          </a:xfrm>
          <a:prstGeom prst="rect">
            <a:avLst/>
          </a:prstGeom>
        </p:spPr>
      </p:pic>
      <p:sp>
        <p:nvSpPr>
          <p:cNvPr id="7" name="TextBox 6">
            <a:extLst>
              <a:ext uri="{FF2B5EF4-FFF2-40B4-BE49-F238E27FC236}">
                <a16:creationId xmlns:a16="http://schemas.microsoft.com/office/drawing/2014/main" id="{DB4561B3-541D-4A77-9989-057A832C9587}"/>
              </a:ext>
            </a:extLst>
          </p:cNvPr>
          <p:cNvSpPr txBox="1"/>
          <p:nvPr/>
        </p:nvSpPr>
        <p:spPr>
          <a:xfrm>
            <a:off x="6910387" y="4481513"/>
            <a:ext cx="5133975" cy="523220"/>
          </a:xfrm>
          <a:prstGeom prst="rect">
            <a:avLst/>
          </a:prstGeom>
          <a:noFill/>
        </p:spPr>
        <p:txBody>
          <a:bodyPr wrap="square" rtlCol="0">
            <a:spAutoFit/>
          </a:bodyPr>
          <a:lstStyle/>
          <a:p>
            <a:r>
              <a:rPr lang="en-US" sz="2800" dirty="0"/>
              <a:t>Only Approved Transport Tube</a:t>
            </a:r>
          </a:p>
        </p:txBody>
      </p:sp>
    </p:spTree>
    <p:extLst>
      <p:ext uri="{BB962C8B-B14F-4D97-AF65-F5344CB8AC3E}">
        <p14:creationId xmlns:p14="http://schemas.microsoft.com/office/powerpoint/2010/main" val="15249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C70F-A541-478C-AD7E-F33CCD96A133}"/>
              </a:ext>
            </a:extLst>
          </p:cNvPr>
          <p:cNvSpPr>
            <a:spLocks noGrp="1"/>
          </p:cNvSpPr>
          <p:nvPr>
            <p:ph type="title"/>
          </p:nvPr>
        </p:nvSpPr>
        <p:spPr>
          <a:xfrm>
            <a:off x="1141413" y="618518"/>
            <a:ext cx="9905998" cy="1112311"/>
          </a:xfrm>
        </p:spPr>
        <p:txBody>
          <a:bodyPr>
            <a:normAutofit/>
          </a:bodyPr>
          <a:lstStyle/>
          <a:p>
            <a:pPr algn="ctr"/>
            <a:r>
              <a:rPr lang="en-US" sz="4000" dirty="0"/>
              <a:t>Procedures</a:t>
            </a:r>
          </a:p>
        </p:txBody>
      </p:sp>
      <p:sp>
        <p:nvSpPr>
          <p:cNvPr id="3" name="Content Placeholder 2">
            <a:extLst>
              <a:ext uri="{FF2B5EF4-FFF2-40B4-BE49-F238E27FC236}">
                <a16:creationId xmlns:a16="http://schemas.microsoft.com/office/drawing/2014/main" id="{D51A1A7C-7F2C-4D0B-8E68-FE299EF6B56A}"/>
              </a:ext>
            </a:extLst>
          </p:cNvPr>
          <p:cNvSpPr>
            <a:spLocks noGrp="1"/>
          </p:cNvSpPr>
          <p:nvPr>
            <p:ph idx="1"/>
          </p:nvPr>
        </p:nvSpPr>
        <p:spPr>
          <a:xfrm>
            <a:off x="1141411" y="2024743"/>
            <a:ext cx="8606746" cy="3766458"/>
          </a:xfrm>
        </p:spPr>
        <p:txBody>
          <a:bodyPr anchor="t">
            <a:normAutofit/>
          </a:bodyPr>
          <a:lstStyle/>
          <a:p>
            <a:r>
              <a:rPr lang="en-US" sz="2800" dirty="0"/>
              <a:t>All Abbott BinaxNOW standard operating procedures (SOP) reside on the Pathology &amp; Laboratory SharePoint page.</a:t>
            </a:r>
          </a:p>
          <a:p>
            <a:r>
              <a:rPr lang="en-US" sz="2800" dirty="0"/>
              <a:t>MCP 113-02 “Ancillary (Waived) Testing” is found on the Main and Pathology &amp; Laboratory SharePoint pages.</a:t>
            </a:r>
          </a:p>
        </p:txBody>
      </p:sp>
    </p:spTree>
    <p:extLst>
      <p:ext uri="{BB962C8B-B14F-4D97-AF65-F5344CB8AC3E}">
        <p14:creationId xmlns:p14="http://schemas.microsoft.com/office/powerpoint/2010/main" val="57997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A006-2376-4CF6-886D-E545D5DC1096}"/>
              </a:ext>
            </a:extLst>
          </p:cNvPr>
          <p:cNvSpPr>
            <a:spLocks noGrp="1"/>
          </p:cNvSpPr>
          <p:nvPr>
            <p:ph type="title"/>
          </p:nvPr>
        </p:nvSpPr>
        <p:spPr>
          <a:xfrm>
            <a:off x="1141413" y="618518"/>
            <a:ext cx="9905998" cy="900039"/>
          </a:xfrm>
        </p:spPr>
        <p:txBody>
          <a:bodyPr>
            <a:normAutofit/>
          </a:bodyPr>
          <a:lstStyle/>
          <a:p>
            <a:r>
              <a:rPr lang="en-US" dirty="0"/>
              <a:t>Quality control – External </a:t>
            </a:r>
            <a:r>
              <a:rPr lang="en-US" dirty="0" err="1"/>
              <a:t>COntrols</a:t>
            </a:r>
            <a:endParaRPr lang="en-US" dirty="0"/>
          </a:p>
        </p:txBody>
      </p:sp>
      <p:pic>
        <p:nvPicPr>
          <p:cNvPr id="5" name="Picture 4">
            <a:extLst>
              <a:ext uri="{FF2B5EF4-FFF2-40B4-BE49-F238E27FC236}">
                <a16:creationId xmlns:a16="http://schemas.microsoft.com/office/drawing/2014/main" id="{47F32181-5E1B-4047-A358-6E91B2C60774}"/>
              </a:ext>
            </a:extLst>
          </p:cNvPr>
          <p:cNvPicPr>
            <a:picLocks noChangeAspect="1"/>
          </p:cNvPicPr>
          <p:nvPr/>
        </p:nvPicPr>
        <p:blipFill>
          <a:blip r:embed="rId3"/>
          <a:stretch>
            <a:fillRect/>
          </a:stretch>
        </p:blipFill>
        <p:spPr>
          <a:xfrm>
            <a:off x="1141411" y="2336188"/>
            <a:ext cx="4689234" cy="337624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C308D324-BB8E-498E-83EE-C0E3E3EE1154}"/>
              </a:ext>
            </a:extLst>
          </p:cNvPr>
          <p:cNvSpPr>
            <a:spLocks noGrp="1"/>
          </p:cNvSpPr>
          <p:nvPr>
            <p:ph idx="1"/>
          </p:nvPr>
        </p:nvSpPr>
        <p:spPr>
          <a:xfrm>
            <a:off x="6336727" y="1518558"/>
            <a:ext cx="5566802" cy="4272644"/>
          </a:xfrm>
        </p:spPr>
        <p:txBody>
          <a:bodyPr>
            <a:normAutofit fontScale="85000" lnSpcReduction="20000"/>
          </a:bodyPr>
          <a:lstStyle/>
          <a:p>
            <a:r>
              <a:rPr lang="en-US" dirty="0"/>
              <a:t>External quality control – positive and negative swab should be run with each new box opened and each new operator (initial training).</a:t>
            </a:r>
          </a:p>
          <a:p>
            <a:r>
              <a:rPr lang="en-US" dirty="0"/>
              <a:t>Recorded on “BinaxNOW Covid-19 Ag Card External Quality Control Log”.</a:t>
            </a:r>
          </a:p>
          <a:p>
            <a:r>
              <a:rPr lang="en-US" dirty="0"/>
              <a:t>If control results are not acceptable, DO NOT use box for patient testing. Document on log and send box to the Ancillary Testing Coordinator in the lab.</a:t>
            </a:r>
          </a:p>
          <a:p>
            <a:r>
              <a:rPr lang="en-US" dirty="0"/>
              <a:t>All testing must take place at room temperature (15-30 C). Record temperatures on log each day of testing (refer to BinaxNOW Covid-19 Ag Card SOP Attachment B “ CBOC Daily Temperatures).</a:t>
            </a:r>
          </a:p>
          <a:p>
            <a:endParaRPr lang="en-US" dirty="0"/>
          </a:p>
          <a:p>
            <a:pPr marL="0" indent="0">
              <a:buNone/>
            </a:pPr>
            <a:endParaRPr lang="en-US" dirty="0"/>
          </a:p>
          <a:p>
            <a:endParaRPr lang="en-US" dirty="0"/>
          </a:p>
          <a:p>
            <a:endParaRPr lang="en-US" dirty="0"/>
          </a:p>
        </p:txBody>
      </p:sp>
      <p:sp>
        <p:nvSpPr>
          <p:cNvPr id="4" name="Arrow: Down 3">
            <a:extLst>
              <a:ext uri="{FF2B5EF4-FFF2-40B4-BE49-F238E27FC236}">
                <a16:creationId xmlns:a16="http://schemas.microsoft.com/office/drawing/2014/main" id="{9C4C92A0-510E-D369-F289-ABE49EDBD378}"/>
              </a:ext>
            </a:extLst>
          </p:cNvPr>
          <p:cNvSpPr/>
          <p:nvPr/>
        </p:nvSpPr>
        <p:spPr>
          <a:xfrm>
            <a:off x="1689100" y="22282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72C51E-E93F-BD5C-4B29-604BB001FEF0}"/>
              </a:ext>
            </a:extLst>
          </p:cNvPr>
          <p:cNvSpPr txBox="1"/>
          <p:nvPr/>
        </p:nvSpPr>
        <p:spPr>
          <a:xfrm>
            <a:off x="1141411" y="1438169"/>
            <a:ext cx="2503489" cy="830997"/>
          </a:xfrm>
          <a:prstGeom prst="rect">
            <a:avLst/>
          </a:prstGeom>
          <a:noFill/>
        </p:spPr>
        <p:txBody>
          <a:bodyPr wrap="square" rtlCol="0">
            <a:spAutoFit/>
          </a:bodyPr>
          <a:lstStyle/>
          <a:p>
            <a:r>
              <a:rPr lang="en-US" sz="1600" dirty="0">
                <a:solidFill>
                  <a:srgbClr val="FFFF00"/>
                </a:solidFill>
              </a:rPr>
              <a:t>Record the lot number from the outside of the box and not the kit envelope.</a:t>
            </a:r>
          </a:p>
        </p:txBody>
      </p:sp>
    </p:spTree>
    <p:extLst>
      <p:ext uri="{BB962C8B-B14F-4D97-AF65-F5344CB8AC3E}">
        <p14:creationId xmlns:p14="http://schemas.microsoft.com/office/powerpoint/2010/main" val="196054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B0AC-4902-4050-A791-2CA0850C58AC}"/>
              </a:ext>
            </a:extLst>
          </p:cNvPr>
          <p:cNvSpPr>
            <a:spLocks noGrp="1"/>
          </p:cNvSpPr>
          <p:nvPr>
            <p:ph type="title"/>
          </p:nvPr>
        </p:nvSpPr>
        <p:spPr>
          <a:xfrm>
            <a:off x="1141413" y="618518"/>
            <a:ext cx="9905998" cy="1259268"/>
          </a:xfrm>
        </p:spPr>
        <p:txBody>
          <a:bodyPr>
            <a:normAutofit/>
          </a:bodyPr>
          <a:lstStyle/>
          <a:p>
            <a:pPr algn="ctr"/>
            <a:r>
              <a:rPr lang="en-US" dirty="0"/>
              <a:t>Quality Control – Internal Procedural Controls</a:t>
            </a:r>
          </a:p>
        </p:txBody>
      </p:sp>
      <p:sp>
        <p:nvSpPr>
          <p:cNvPr id="3" name="Content Placeholder 2">
            <a:extLst>
              <a:ext uri="{FF2B5EF4-FFF2-40B4-BE49-F238E27FC236}">
                <a16:creationId xmlns:a16="http://schemas.microsoft.com/office/drawing/2014/main" id="{6C8E9EEC-5C43-4720-8C16-7E9E5899C8BE}"/>
              </a:ext>
            </a:extLst>
          </p:cNvPr>
          <p:cNvSpPr>
            <a:spLocks noGrp="1"/>
          </p:cNvSpPr>
          <p:nvPr>
            <p:ph idx="1"/>
          </p:nvPr>
        </p:nvSpPr>
        <p:spPr>
          <a:xfrm>
            <a:off x="1141412" y="1877786"/>
            <a:ext cx="4844521" cy="4361696"/>
          </a:xfrm>
        </p:spPr>
        <p:txBody>
          <a:bodyPr anchor="ctr">
            <a:normAutofit lnSpcReduction="10000"/>
          </a:bodyPr>
          <a:lstStyle/>
          <a:p>
            <a:pPr>
              <a:lnSpc>
                <a:spcPct val="110000"/>
              </a:lnSpc>
            </a:pPr>
            <a:r>
              <a:rPr lang="en-US" sz="2000" dirty="0"/>
              <a:t>The blue line is present and in the “control” region of card prior to testing.</a:t>
            </a:r>
          </a:p>
          <a:p>
            <a:pPr>
              <a:lnSpc>
                <a:spcPct val="110000"/>
              </a:lnSpc>
            </a:pPr>
            <a:r>
              <a:rPr lang="en-US" sz="2000" dirty="0"/>
              <a:t>Positive Internal Procedural Control: the blue line turns a pink-to-purple after 15 minutes of testing.</a:t>
            </a:r>
          </a:p>
          <a:p>
            <a:pPr>
              <a:lnSpc>
                <a:spcPct val="110000"/>
              </a:lnSpc>
            </a:pPr>
            <a:r>
              <a:rPr lang="en-US" sz="2000" dirty="0"/>
              <a:t>Negative Internal Procedural Control: the background color in the window should be light pink to white within 15 minutes of testing.</a:t>
            </a:r>
          </a:p>
          <a:p>
            <a:pPr>
              <a:lnSpc>
                <a:spcPct val="110000"/>
              </a:lnSpc>
            </a:pPr>
            <a:r>
              <a:rPr lang="en-US" sz="2000" dirty="0"/>
              <a:t>Record on “BinaxNOW Covid-19 Ag Card Result Log”.</a:t>
            </a:r>
            <a:br>
              <a:rPr lang="en-US" sz="2000" dirty="0"/>
            </a:br>
            <a:endParaRPr lang="en-US" sz="2000" dirty="0"/>
          </a:p>
        </p:txBody>
      </p:sp>
      <p:pic>
        <p:nvPicPr>
          <p:cNvPr id="5" name="Picture 4">
            <a:extLst>
              <a:ext uri="{FF2B5EF4-FFF2-40B4-BE49-F238E27FC236}">
                <a16:creationId xmlns:a16="http://schemas.microsoft.com/office/drawing/2014/main" id="{E51DF917-4DF7-4EB7-98AD-0E0645DE44CB}"/>
              </a:ext>
            </a:extLst>
          </p:cNvPr>
          <p:cNvPicPr>
            <a:picLocks noChangeAspect="1"/>
          </p:cNvPicPr>
          <p:nvPr/>
        </p:nvPicPr>
        <p:blipFill rotWithShape="1">
          <a:blip r:embed="rId3"/>
          <a:srcRect l="7504" r="14324" b="4"/>
          <a:stretch/>
        </p:blipFill>
        <p:spPr>
          <a:xfrm>
            <a:off x="6392335" y="2497720"/>
            <a:ext cx="2245675" cy="3047892"/>
          </a:xfrm>
          <a:custGeom>
            <a:avLst/>
            <a:gdLst/>
            <a:ahLst/>
            <a:cxnLst/>
            <a:rect l="l" t="t" r="r" b="b"/>
            <a:pathLst>
              <a:path w="2245675" h="3047892">
                <a:moveTo>
                  <a:pt x="148128" y="0"/>
                </a:moveTo>
                <a:lnTo>
                  <a:pt x="2245675" y="0"/>
                </a:lnTo>
                <a:lnTo>
                  <a:pt x="2245675" y="3047892"/>
                </a:lnTo>
                <a:lnTo>
                  <a:pt x="0" y="3047892"/>
                </a:lnTo>
                <a:lnTo>
                  <a:pt x="0" y="148128"/>
                </a:lnTo>
                <a:cubicBezTo>
                  <a:pt x="0" y="66319"/>
                  <a:pt x="66319" y="0"/>
                  <a:pt x="148128"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D29A33AD-B0D4-49F4-B2EB-0D210A0C9A29}"/>
              </a:ext>
            </a:extLst>
          </p:cNvPr>
          <p:cNvPicPr>
            <a:picLocks noChangeAspect="1"/>
          </p:cNvPicPr>
          <p:nvPr/>
        </p:nvPicPr>
        <p:blipFill rotWithShape="1">
          <a:blip r:embed="rId4"/>
          <a:srcRect l="1774" r="23993" b="4"/>
          <a:stretch/>
        </p:blipFill>
        <p:spPr>
          <a:xfrm>
            <a:off x="9275264" y="2496398"/>
            <a:ext cx="2245674" cy="3047892"/>
          </a:xfrm>
          <a:custGeom>
            <a:avLst/>
            <a:gdLst/>
            <a:ahLst/>
            <a:cxnLst/>
            <a:rect l="l" t="t" r="r" b="b"/>
            <a:pathLst>
              <a:path w="2245674" h="3047892">
                <a:moveTo>
                  <a:pt x="0" y="0"/>
                </a:moveTo>
                <a:lnTo>
                  <a:pt x="2245674" y="0"/>
                </a:lnTo>
                <a:lnTo>
                  <a:pt x="2245674" y="2899764"/>
                </a:lnTo>
                <a:cubicBezTo>
                  <a:pt x="2245674" y="2981573"/>
                  <a:pt x="2179355" y="3047892"/>
                  <a:pt x="2097546" y="3047892"/>
                </a:cubicBezTo>
                <a:lnTo>
                  <a:pt x="0" y="3047892"/>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8" name="TextBox 7">
            <a:extLst>
              <a:ext uri="{FF2B5EF4-FFF2-40B4-BE49-F238E27FC236}">
                <a16:creationId xmlns:a16="http://schemas.microsoft.com/office/drawing/2014/main" id="{71B83800-4292-4891-82C2-1A15D4E6DD64}"/>
              </a:ext>
            </a:extLst>
          </p:cNvPr>
          <p:cNvSpPr txBox="1"/>
          <p:nvPr/>
        </p:nvSpPr>
        <p:spPr>
          <a:xfrm>
            <a:off x="6858000" y="2097088"/>
            <a:ext cx="1780010" cy="369332"/>
          </a:xfrm>
          <a:prstGeom prst="rect">
            <a:avLst/>
          </a:prstGeom>
          <a:noFill/>
        </p:spPr>
        <p:txBody>
          <a:bodyPr wrap="square" rtlCol="0">
            <a:spAutoFit/>
          </a:bodyPr>
          <a:lstStyle/>
          <a:p>
            <a:r>
              <a:rPr lang="en-US" dirty="0"/>
              <a:t>Prior to Testing</a:t>
            </a:r>
          </a:p>
        </p:txBody>
      </p:sp>
      <p:sp>
        <p:nvSpPr>
          <p:cNvPr id="9" name="TextBox 8">
            <a:extLst>
              <a:ext uri="{FF2B5EF4-FFF2-40B4-BE49-F238E27FC236}">
                <a16:creationId xmlns:a16="http://schemas.microsoft.com/office/drawing/2014/main" id="{B3C78BD7-3323-4CFC-8981-76803BC7013E}"/>
              </a:ext>
            </a:extLst>
          </p:cNvPr>
          <p:cNvSpPr txBox="1"/>
          <p:nvPr/>
        </p:nvSpPr>
        <p:spPr>
          <a:xfrm>
            <a:off x="9780814" y="2097089"/>
            <a:ext cx="1672999" cy="369332"/>
          </a:xfrm>
          <a:prstGeom prst="rect">
            <a:avLst/>
          </a:prstGeom>
          <a:noFill/>
        </p:spPr>
        <p:txBody>
          <a:bodyPr wrap="square" rtlCol="0">
            <a:spAutoFit/>
          </a:bodyPr>
          <a:lstStyle/>
          <a:p>
            <a:r>
              <a:rPr lang="en-US" dirty="0"/>
              <a:t>After Testing</a:t>
            </a:r>
          </a:p>
        </p:txBody>
      </p:sp>
    </p:spTree>
    <p:extLst>
      <p:ext uri="{BB962C8B-B14F-4D97-AF65-F5344CB8AC3E}">
        <p14:creationId xmlns:p14="http://schemas.microsoft.com/office/powerpoint/2010/main" val="193962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2A63-5AD8-4D1D-85F2-94D05869CC84}"/>
              </a:ext>
            </a:extLst>
          </p:cNvPr>
          <p:cNvSpPr>
            <a:spLocks noGrp="1"/>
          </p:cNvSpPr>
          <p:nvPr>
            <p:ph type="title"/>
          </p:nvPr>
        </p:nvSpPr>
        <p:spPr>
          <a:xfrm>
            <a:off x="1141412" y="618518"/>
            <a:ext cx="5894387" cy="1063325"/>
          </a:xfrm>
        </p:spPr>
        <p:txBody>
          <a:bodyPr anchor="b">
            <a:normAutofit fontScale="90000"/>
          </a:bodyPr>
          <a:lstStyle/>
          <a:p>
            <a:r>
              <a:rPr lang="en-US" dirty="0"/>
              <a:t>How to run External Quality control test?</a:t>
            </a:r>
          </a:p>
        </p:txBody>
      </p:sp>
      <p:sp>
        <p:nvSpPr>
          <p:cNvPr id="3" name="Content Placeholder 2">
            <a:extLst>
              <a:ext uri="{FF2B5EF4-FFF2-40B4-BE49-F238E27FC236}">
                <a16:creationId xmlns:a16="http://schemas.microsoft.com/office/drawing/2014/main" id="{20EA8277-322A-4773-838B-68EED2139A91}"/>
              </a:ext>
            </a:extLst>
          </p:cNvPr>
          <p:cNvSpPr>
            <a:spLocks noGrp="1"/>
          </p:cNvSpPr>
          <p:nvPr>
            <p:ph idx="1"/>
          </p:nvPr>
        </p:nvSpPr>
        <p:spPr>
          <a:xfrm>
            <a:off x="1141412" y="1926771"/>
            <a:ext cx="5894388" cy="3864430"/>
          </a:xfrm>
        </p:spPr>
        <p:txBody>
          <a:bodyPr>
            <a:normAutofit fontScale="92500"/>
          </a:bodyPr>
          <a:lstStyle/>
          <a:p>
            <a:pPr>
              <a:lnSpc>
                <a:spcPct val="110000"/>
              </a:lnSpc>
            </a:pPr>
            <a:r>
              <a:rPr lang="en-US" sz="2200" dirty="0"/>
              <a:t>Open the test card prior to use, lay it flat, and perform testing as followed.</a:t>
            </a:r>
          </a:p>
          <a:p>
            <a:pPr>
              <a:lnSpc>
                <a:spcPct val="110000"/>
              </a:lnSpc>
            </a:pPr>
            <a:r>
              <a:rPr lang="en-US" sz="2200" dirty="0"/>
              <a:t>Hold Extraction Reagent bottle vertically ½ inch above the TOP HOLE.</a:t>
            </a:r>
          </a:p>
          <a:p>
            <a:pPr>
              <a:lnSpc>
                <a:spcPct val="110000"/>
              </a:lnSpc>
            </a:pPr>
            <a:r>
              <a:rPr lang="en-US" sz="2200" dirty="0"/>
              <a:t>Slowly add </a:t>
            </a:r>
            <a:r>
              <a:rPr lang="en-US" sz="2200" b="1" dirty="0"/>
              <a:t>8 Drops </a:t>
            </a:r>
            <a:r>
              <a:rPr lang="en-US" sz="2200" dirty="0"/>
              <a:t>to TOP HOLE of the swab well.</a:t>
            </a:r>
          </a:p>
          <a:p>
            <a:pPr>
              <a:lnSpc>
                <a:spcPct val="110000"/>
              </a:lnSpc>
            </a:pPr>
            <a:r>
              <a:rPr lang="en-US" sz="2200" dirty="0"/>
              <a:t>Insert either the positive control swab OR a blank negative control swab into the bottom hole.</a:t>
            </a:r>
          </a:p>
          <a:p>
            <a:pPr>
              <a:lnSpc>
                <a:spcPct val="110000"/>
              </a:lnSpc>
            </a:pPr>
            <a:r>
              <a:rPr lang="en-US" sz="2200" dirty="0"/>
              <a:t>Firmly push upwards so that the swab tip is visible in the TOP HOLE.</a:t>
            </a:r>
          </a:p>
          <a:p>
            <a:pPr>
              <a:lnSpc>
                <a:spcPct val="110000"/>
              </a:lnSpc>
            </a:pPr>
            <a:endParaRPr lang="en-US" sz="2200" dirty="0"/>
          </a:p>
          <a:p>
            <a:pPr>
              <a:lnSpc>
                <a:spcPct val="110000"/>
              </a:lnSpc>
            </a:pPr>
            <a:endParaRPr lang="en-US" sz="2200" dirty="0"/>
          </a:p>
          <a:p>
            <a:pPr>
              <a:lnSpc>
                <a:spcPct val="110000"/>
              </a:lnSpc>
            </a:pPr>
            <a:endParaRPr lang="en-US" sz="2200" dirty="0"/>
          </a:p>
        </p:txBody>
      </p:sp>
      <p:pic>
        <p:nvPicPr>
          <p:cNvPr id="5" name="Picture 4">
            <a:extLst>
              <a:ext uri="{FF2B5EF4-FFF2-40B4-BE49-F238E27FC236}">
                <a16:creationId xmlns:a16="http://schemas.microsoft.com/office/drawing/2014/main" id="{37134D0F-9E08-4D87-A166-FF5A7415AA2C}"/>
              </a:ext>
            </a:extLst>
          </p:cNvPr>
          <p:cNvPicPr>
            <a:picLocks noChangeAspect="1"/>
          </p:cNvPicPr>
          <p:nvPr/>
        </p:nvPicPr>
        <p:blipFill rotWithShape="1">
          <a:blip r:embed="rId3"/>
          <a:srcRect r="3" b="17313"/>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EF47E421-0F6A-4FF3-AAB2-3B375D7375C9}"/>
              </a:ext>
            </a:extLst>
          </p:cNvPr>
          <p:cNvPicPr>
            <a:picLocks noChangeAspect="1"/>
          </p:cNvPicPr>
          <p:nvPr/>
        </p:nvPicPr>
        <p:blipFill rotWithShape="1">
          <a:blip r:embed="rId4"/>
          <a:srcRect l="13051" r="16006" b="3"/>
          <a:stretch/>
        </p:blipFill>
        <p:spPr>
          <a:xfrm>
            <a:off x="7249886" y="3282697"/>
            <a:ext cx="4327071"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3415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1954-DD61-4F7F-B6B4-D1D708A7F501}"/>
              </a:ext>
            </a:extLst>
          </p:cNvPr>
          <p:cNvSpPr>
            <a:spLocks noGrp="1"/>
          </p:cNvSpPr>
          <p:nvPr>
            <p:ph type="title"/>
          </p:nvPr>
        </p:nvSpPr>
        <p:spPr>
          <a:xfrm>
            <a:off x="1141412" y="618518"/>
            <a:ext cx="5894387" cy="1478570"/>
          </a:xfrm>
        </p:spPr>
        <p:txBody>
          <a:bodyPr anchor="ctr">
            <a:normAutofit/>
          </a:bodyPr>
          <a:lstStyle/>
          <a:p>
            <a:r>
              <a:rPr lang="en-US"/>
              <a:t>Quality Control Testing - continued</a:t>
            </a:r>
          </a:p>
        </p:txBody>
      </p:sp>
      <p:sp>
        <p:nvSpPr>
          <p:cNvPr id="3" name="Content Placeholder 2">
            <a:extLst>
              <a:ext uri="{FF2B5EF4-FFF2-40B4-BE49-F238E27FC236}">
                <a16:creationId xmlns:a16="http://schemas.microsoft.com/office/drawing/2014/main" id="{D606C544-CACD-4094-9CDD-2F3AA0F76D00}"/>
              </a:ext>
            </a:extLst>
          </p:cNvPr>
          <p:cNvSpPr>
            <a:spLocks noGrp="1"/>
          </p:cNvSpPr>
          <p:nvPr>
            <p:ph idx="1"/>
          </p:nvPr>
        </p:nvSpPr>
        <p:spPr>
          <a:xfrm>
            <a:off x="1141412" y="2249487"/>
            <a:ext cx="5894388" cy="3541714"/>
          </a:xfrm>
        </p:spPr>
        <p:txBody>
          <a:bodyPr>
            <a:normAutofit/>
          </a:bodyPr>
          <a:lstStyle/>
          <a:p>
            <a:pPr>
              <a:lnSpc>
                <a:spcPct val="110000"/>
              </a:lnSpc>
            </a:pPr>
            <a:r>
              <a:rPr lang="en-US" sz="2000" dirty="0"/>
              <a:t>Rotate the swab shaft 3 TIMES Clockwise.</a:t>
            </a:r>
          </a:p>
          <a:p>
            <a:pPr>
              <a:lnSpc>
                <a:spcPct val="110000"/>
              </a:lnSpc>
            </a:pPr>
            <a:r>
              <a:rPr lang="en-US" sz="2000" dirty="0"/>
              <a:t>DO not remove swab.</a:t>
            </a:r>
          </a:p>
          <a:p>
            <a:pPr>
              <a:lnSpc>
                <a:spcPct val="110000"/>
              </a:lnSpc>
            </a:pPr>
            <a:r>
              <a:rPr lang="en-US" sz="2000" dirty="0"/>
              <a:t>Peel off adhesive liner from the right edge.</a:t>
            </a:r>
          </a:p>
          <a:p>
            <a:pPr>
              <a:lnSpc>
                <a:spcPct val="110000"/>
              </a:lnSpc>
            </a:pPr>
            <a:r>
              <a:rPr lang="en-US" sz="2000" dirty="0"/>
              <a:t>Close and securely seal the card.</a:t>
            </a:r>
          </a:p>
          <a:p>
            <a:pPr>
              <a:lnSpc>
                <a:spcPct val="110000"/>
              </a:lnSpc>
            </a:pPr>
            <a:r>
              <a:rPr lang="en-US" sz="2000" dirty="0"/>
              <a:t>Set timer for 15 minutes.</a:t>
            </a:r>
          </a:p>
          <a:p>
            <a:pPr>
              <a:lnSpc>
                <a:spcPct val="110000"/>
              </a:lnSpc>
            </a:pPr>
            <a:r>
              <a:rPr lang="en-US" sz="2000" dirty="0"/>
              <a:t>Read promptly at 15 minutes and not before.</a:t>
            </a:r>
          </a:p>
          <a:p>
            <a:pPr>
              <a:lnSpc>
                <a:spcPct val="110000"/>
              </a:lnSpc>
            </a:pPr>
            <a:r>
              <a:rPr lang="en-US" sz="2000" dirty="0"/>
              <a:t>Positive swab should yield a positive result and the negative swab should yield a negative result.</a:t>
            </a:r>
          </a:p>
          <a:p>
            <a:pPr marL="0" indent="0">
              <a:lnSpc>
                <a:spcPct val="110000"/>
              </a:lnSpc>
              <a:buNone/>
            </a:pPr>
            <a:endParaRPr lang="en-US" sz="2000" dirty="0"/>
          </a:p>
          <a:p>
            <a:pPr>
              <a:lnSpc>
                <a:spcPct val="110000"/>
              </a:lnSpc>
            </a:pPr>
            <a:endParaRPr lang="en-US" sz="2000" dirty="0"/>
          </a:p>
          <a:p>
            <a:pPr>
              <a:lnSpc>
                <a:spcPct val="110000"/>
              </a:lnSpc>
            </a:pPr>
            <a:endParaRPr lang="en-US" sz="2000" dirty="0"/>
          </a:p>
          <a:p>
            <a:pPr>
              <a:lnSpc>
                <a:spcPct val="110000"/>
              </a:lnSpc>
            </a:pPr>
            <a:endParaRPr lang="en-US" sz="2000" dirty="0"/>
          </a:p>
        </p:txBody>
      </p:sp>
      <p:pic>
        <p:nvPicPr>
          <p:cNvPr id="5" name="Picture 4">
            <a:extLst>
              <a:ext uri="{FF2B5EF4-FFF2-40B4-BE49-F238E27FC236}">
                <a16:creationId xmlns:a16="http://schemas.microsoft.com/office/drawing/2014/main" id="{9449432E-1D29-4D29-9F58-3B08B7046A39}"/>
              </a:ext>
            </a:extLst>
          </p:cNvPr>
          <p:cNvPicPr>
            <a:picLocks noChangeAspect="1"/>
          </p:cNvPicPr>
          <p:nvPr/>
        </p:nvPicPr>
        <p:blipFill rotWithShape="1">
          <a:blip r:embed="rId3"/>
          <a:srcRect l="10964" r="12176" b="-3"/>
          <a:stretch/>
        </p:blipFill>
        <p:spPr>
          <a:xfrm>
            <a:off x="7424055" y="618518"/>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70E6F898-5F04-419B-84C1-D3A56321D00E}"/>
              </a:ext>
            </a:extLst>
          </p:cNvPr>
          <p:cNvPicPr>
            <a:picLocks noChangeAspect="1"/>
          </p:cNvPicPr>
          <p:nvPr/>
        </p:nvPicPr>
        <p:blipFill rotWithShape="1">
          <a:blip r:embed="rId4"/>
          <a:srcRect r="6820" b="3"/>
          <a:stretch/>
        </p:blipFill>
        <p:spPr>
          <a:xfrm>
            <a:off x="7035799" y="3605730"/>
            <a:ext cx="1632165" cy="2337870"/>
          </a:xfrm>
          <a:prstGeom prst="rect">
            <a:avLst/>
          </a:prstGeom>
          <a:ln w="19050" cap="sq">
            <a:solidFill>
              <a:schemeClr val="tx2">
                <a:lumMod val="60000"/>
                <a:lumOff val="40000"/>
                <a:alpha val="60000"/>
              </a:schemeClr>
            </a:solidFill>
            <a:miter lim="800000"/>
          </a:ln>
          <a:effectLst>
            <a:outerShdw blurRad="88900" dist="38100" dir="5400000" algn="tl" rotWithShape="0">
              <a:prstClr val="black">
                <a:alpha val="40000"/>
              </a:prstClr>
            </a:outerShdw>
          </a:effectLst>
        </p:spPr>
      </p:pic>
      <p:pic>
        <p:nvPicPr>
          <p:cNvPr id="9" name="Picture 8">
            <a:extLst>
              <a:ext uri="{FF2B5EF4-FFF2-40B4-BE49-F238E27FC236}">
                <a16:creationId xmlns:a16="http://schemas.microsoft.com/office/drawing/2014/main" id="{288CEC79-2328-41B4-88FD-08784D74F7EB}"/>
              </a:ext>
            </a:extLst>
          </p:cNvPr>
          <p:cNvPicPr>
            <a:picLocks noChangeAspect="1"/>
          </p:cNvPicPr>
          <p:nvPr/>
        </p:nvPicPr>
        <p:blipFill rotWithShape="1">
          <a:blip r:embed="rId5"/>
          <a:srcRect l="2954" r="26352" b="6"/>
          <a:stretch/>
        </p:blipFill>
        <p:spPr>
          <a:xfrm>
            <a:off x="9418421" y="3605730"/>
            <a:ext cx="1632167"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13" name="TextBox 12">
            <a:extLst>
              <a:ext uri="{FF2B5EF4-FFF2-40B4-BE49-F238E27FC236}">
                <a16:creationId xmlns:a16="http://schemas.microsoft.com/office/drawing/2014/main" id="{87A90C10-4CD6-4D22-885B-C072F124FAD9}"/>
              </a:ext>
            </a:extLst>
          </p:cNvPr>
          <p:cNvSpPr txBox="1"/>
          <p:nvPr/>
        </p:nvSpPr>
        <p:spPr>
          <a:xfrm>
            <a:off x="6858000" y="3135257"/>
            <a:ext cx="2235199" cy="338554"/>
          </a:xfrm>
          <a:prstGeom prst="rect">
            <a:avLst/>
          </a:prstGeom>
          <a:noFill/>
        </p:spPr>
        <p:txBody>
          <a:bodyPr wrap="square" rtlCol="0">
            <a:spAutoFit/>
          </a:bodyPr>
          <a:lstStyle/>
          <a:p>
            <a:r>
              <a:rPr lang="en-US" sz="1600" dirty="0"/>
              <a:t>Positive Control Result </a:t>
            </a:r>
          </a:p>
        </p:txBody>
      </p:sp>
      <p:sp>
        <p:nvSpPr>
          <p:cNvPr id="42" name="TextBox 41">
            <a:extLst>
              <a:ext uri="{FF2B5EF4-FFF2-40B4-BE49-F238E27FC236}">
                <a16:creationId xmlns:a16="http://schemas.microsoft.com/office/drawing/2014/main" id="{F90BE305-9C81-460F-8B4F-94547D4B3A1F}"/>
              </a:ext>
            </a:extLst>
          </p:cNvPr>
          <p:cNvSpPr txBox="1"/>
          <p:nvPr/>
        </p:nvSpPr>
        <p:spPr>
          <a:xfrm>
            <a:off x="9232900" y="3135257"/>
            <a:ext cx="2133599" cy="338554"/>
          </a:xfrm>
          <a:prstGeom prst="rect">
            <a:avLst/>
          </a:prstGeom>
          <a:noFill/>
        </p:spPr>
        <p:txBody>
          <a:bodyPr wrap="square" rtlCol="0">
            <a:spAutoFit/>
          </a:bodyPr>
          <a:lstStyle/>
          <a:p>
            <a:r>
              <a:rPr lang="en-US" sz="1600" dirty="0"/>
              <a:t>Negative Control Result</a:t>
            </a:r>
          </a:p>
        </p:txBody>
      </p:sp>
    </p:spTree>
    <p:extLst>
      <p:ext uri="{BB962C8B-B14F-4D97-AF65-F5344CB8AC3E}">
        <p14:creationId xmlns:p14="http://schemas.microsoft.com/office/powerpoint/2010/main" val="348805658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rcui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TM03090430[[fn=Banded]]</Template>
  <TotalTime>2113</TotalTime>
  <Words>1308</Words>
  <Application>Microsoft Office PowerPoint</Application>
  <PresentationFormat>Widescreen</PresentationFormat>
  <Paragraphs>110</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Tw Cen MT</vt:lpstr>
      <vt:lpstr>2_Custom Design</vt:lpstr>
      <vt:lpstr>3_Custom Design</vt:lpstr>
      <vt:lpstr>Circuit</vt:lpstr>
      <vt:lpstr>BinaxNOW Covid 19 Antigen Annual Competency</vt:lpstr>
      <vt:lpstr>Outline</vt:lpstr>
      <vt:lpstr>Policy </vt:lpstr>
      <vt:lpstr>Supplies Needed</vt:lpstr>
      <vt:lpstr>Procedures</vt:lpstr>
      <vt:lpstr>Quality control – External COntrols</vt:lpstr>
      <vt:lpstr>Quality Control – Internal Procedural Controls</vt:lpstr>
      <vt:lpstr>How to run External Quality control test?</vt:lpstr>
      <vt:lpstr>Quality Control Testing - continued</vt:lpstr>
      <vt:lpstr> patient TEsting</vt:lpstr>
      <vt:lpstr>Patient testing</vt:lpstr>
      <vt:lpstr>Patient testing </vt:lpstr>
      <vt:lpstr>Patient testing – result interpretation</vt:lpstr>
      <vt:lpstr>Patient testing</vt:lpstr>
      <vt:lpstr>Competency Requirements </vt:lpstr>
      <vt:lpstr>Annual BinaxNOW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BinaxNOW Covid 19 Antigen Annual Competency</dc:title>
  <dc:creator>Skelly, Erin</dc:creator>
  <cp:lastModifiedBy>Skelly, Erin</cp:lastModifiedBy>
  <cp:revision>14</cp:revision>
  <dcterms:created xsi:type="dcterms:W3CDTF">2023-01-27T15:18:49Z</dcterms:created>
  <dcterms:modified xsi:type="dcterms:W3CDTF">2024-01-25T15:18:09Z</dcterms:modified>
</cp:coreProperties>
</file>