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6" r:id="rId5"/>
    <p:sldId id="267" r:id="rId6"/>
    <p:sldId id="260" r:id="rId7"/>
    <p:sldId id="268" r:id="rId8"/>
    <p:sldId id="261" r:id="rId9"/>
    <p:sldId id="262" r:id="rId10"/>
    <p:sldId id="263" r:id="rId11"/>
    <p:sldId id="264" r:id="rId12"/>
    <p:sldId id="265"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7D5978-AD7F-4065-B6E1-96F5401A3FEF}">
          <p14:sldIdLst>
            <p14:sldId id="256"/>
            <p14:sldId id="258"/>
            <p14:sldId id="259"/>
            <p14:sldId id="266"/>
            <p14:sldId id="267"/>
            <p14:sldId id="260"/>
            <p14:sldId id="268"/>
            <p14:sldId id="261"/>
            <p14:sldId id="262"/>
            <p14:sldId id="263"/>
            <p14:sldId id="264"/>
            <p14:sldId id="265"/>
            <p14:sldId id="269"/>
            <p14:sldId id="270"/>
            <p14:sldId id="271"/>
            <p14:sldId id="272"/>
            <p14:sldId id="273"/>
            <p14:sldId id="274"/>
            <p14:sldId id="275"/>
            <p14:sldId id="276"/>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9" d="100"/>
          <a:sy n="59" d="100"/>
        </p:scale>
        <p:origin x="78"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CA125-F41A-4909-8D15-4079C56F631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07A125-ADB8-4F95-89FF-C62355D5A550}">
      <dgm:prSet phldrT="[Text]"/>
      <dgm:spPr>
        <a:solidFill>
          <a:schemeClr val="accent1">
            <a:lumMod val="40000"/>
            <a:lumOff val="60000"/>
          </a:schemeClr>
        </a:solidFill>
      </dgm:spPr>
      <dgm:t>
        <a:bodyPr/>
        <a:lstStyle/>
        <a:p>
          <a:r>
            <a:rPr lang="en-US" dirty="0"/>
            <a:t>Policies</a:t>
          </a:r>
        </a:p>
      </dgm:t>
    </dgm:pt>
    <dgm:pt modelId="{89D94454-B5C1-42AC-B927-672E043562A6}" type="parTrans" cxnId="{761154A3-00F3-434F-AFAD-C6A5CD505D2C}">
      <dgm:prSet/>
      <dgm:spPr/>
      <dgm:t>
        <a:bodyPr/>
        <a:lstStyle/>
        <a:p>
          <a:endParaRPr lang="en-US"/>
        </a:p>
      </dgm:t>
    </dgm:pt>
    <dgm:pt modelId="{5B711B82-D9CE-4F29-9791-56BC29B6BF4E}" type="sibTrans" cxnId="{761154A3-00F3-434F-AFAD-C6A5CD505D2C}">
      <dgm:prSet/>
      <dgm:spPr/>
      <dgm:t>
        <a:bodyPr/>
        <a:lstStyle/>
        <a:p>
          <a:endParaRPr lang="en-US"/>
        </a:p>
      </dgm:t>
    </dgm:pt>
    <dgm:pt modelId="{A73E7466-6A05-4BF6-AF38-CF93CBFF1BD5}">
      <dgm:prSet phldrT="[Text]"/>
      <dgm:spPr/>
      <dgm:t>
        <a:bodyPr/>
        <a:lstStyle/>
        <a:p>
          <a:r>
            <a:rPr lang="en-US" dirty="0"/>
            <a:t>Quality Control</a:t>
          </a:r>
        </a:p>
      </dgm:t>
    </dgm:pt>
    <dgm:pt modelId="{94A653EA-5894-4C12-AB8C-11BB93B63E60}" type="parTrans" cxnId="{792644D5-CB5A-483A-8D3F-2D6F39511947}">
      <dgm:prSet/>
      <dgm:spPr/>
      <dgm:t>
        <a:bodyPr/>
        <a:lstStyle/>
        <a:p>
          <a:endParaRPr lang="en-US"/>
        </a:p>
      </dgm:t>
    </dgm:pt>
    <dgm:pt modelId="{F5A1C2EF-DAB6-4102-9830-568CA001D64D}" type="sibTrans" cxnId="{792644D5-CB5A-483A-8D3F-2D6F39511947}">
      <dgm:prSet/>
      <dgm:spPr/>
      <dgm:t>
        <a:bodyPr/>
        <a:lstStyle/>
        <a:p>
          <a:endParaRPr lang="en-US"/>
        </a:p>
      </dgm:t>
    </dgm:pt>
    <dgm:pt modelId="{E9B05B5B-49BC-46F0-B699-AC97283643C3}">
      <dgm:prSet phldrT="[Text]"/>
      <dgm:spPr>
        <a:solidFill>
          <a:schemeClr val="accent1">
            <a:lumMod val="75000"/>
          </a:schemeClr>
        </a:solidFill>
      </dgm:spPr>
      <dgm:t>
        <a:bodyPr/>
        <a:lstStyle/>
        <a:p>
          <a:r>
            <a:rPr lang="en-US" dirty="0"/>
            <a:t>Patient Testing</a:t>
          </a:r>
        </a:p>
      </dgm:t>
    </dgm:pt>
    <dgm:pt modelId="{E972E364-2ED5-435E-8CC9-73A7400B40E1}" type="parTrans" cxnId="{BF914EC9-CD50-4B65-A8A9-CD007D6C5FC9}">
      <dgm:prSet/>
      <dgm:spPr/>
      <dgm:t>
        <a:bodyPr/>
        <a:lstStyle/>
        <a:p>
          <a:endParaRPr lang="en-US"/>
        </a:p>
      </dgm:t>
    </dgm:pt>
    <dgm:pt modelId="{9E979443-6985-4829-A14E-D9726C434E4B}" type="sibTrans" cxnId="{BF914EC9-CD50-4B65-A8A9-CD007D6C5FC9}">
      <dgm:prSet/>
      <dgm:spPr/>
      <dgm:t>
        <a:bodyPr/>
        <a:lstStyle/>
        <a:p>
          <a:endParaRPr lang="en-US"/>
        </a:p>
      </dgm:t>
    </dgm:pt>
    <dgm:pt modelId="{E689AC05-4EF6-4872-89EC-36EA68BFA478}">
      <dgm:prSet phldrT="[Text]"/>
      <dgm:spPr>
        <a:solidFill>
          <a:schemeClr val="accent1">
            <a:lumMod val="50000"/>
          </a:schemeClr>
        </a:solidFill>
      </dgm:spPr>
      <dgm:t>
        <a:bodyPr/>
        <a:lstStyle/>
        <a:p>
          <a:r>
            <a:rPr lang="en-US" dirty="0"/>
            <a:t>Competency Requirements</a:t>
          </a:r>
        </a:p>
      </dgm:t>
    </dgm:pt>
    <dgm:pt modelId="{FC4B3200-EA06-4461-865F-CF8A9B9E2551}" type="parTrans" cxnId="{3F3254C5-189A-47EC-900A-E0B1F244E7CF}">
      <dgm:prSet/>
      <dgm:spPr/>
      <dgm:t>
        <a:bodyPr/>
        <a:lstStyle/>
        <a:p>
          <a:endParaRPr lang="en-US"/>
        </a:p>
      </dgm:t>
    </dgm:pt>
    <dgm:pt modelId="{C48FE8A5-F05B-4039-BEC3-CDEAD9AF2244}" type="sibTrans" cxnId="{3F3254C5-189A-47EC-900A-E0B1F244E7CF}">
      <dgm:prSet/>
      <dgm:spPr/>
      <dgm:t>
        <a:bodyPr/>
        <a:lstStyle/>
        <a:p>
          <a:endParaRPr lang="en-US"/>
        </a:p>
      </dgm:t>
    </dgm:pt>
    <dgm:pt modelId="{2F25EB4B-C5CC-49E2-BDE5-CCCA3DD1CF5F}">
      <dgm:prSet phldrT="[Text]"/>
      <dgm:spPr>
        <a:solidFill>
          <a:schemeClr val="accent1">
            <a:lumMod val="60000"/>
            <a:lumOff val="40000"/>
          </a:schemeClr>
        </a:solidFill>
      </dgm:spPr>
      <dgm:t>
        <a:bodyPr/>
        <a:lstStyle/>
        <a:p>
          <a:r>
            <a:rPr lang="en-US" dirty="0"/>
            <a:t>Supplies and Procedures</a:t>
          </a:r>
        </a:p>
      </dgm:t>
    </dgm:pt>
    <dgm:pt modelId="{8A0E0B1B-9531-451C-9E50-A1251A7C43E5}" type="parTrans" cxnId="{7E06FFDD-4627-4975-94E1-D9A0183FE600}">
      <dgm:prSet/>
      <dgm:spPr/>
      <dgm:t>
        <a:bodyPr/>
        <a:lstStyle/>
        <a:p>
          <a:endParaRPr lang="en-US"/>
        </a:p>
      </dgm:t>
    </dgm:pt>
    <dgm:pt modelId="{376383CE-5CD6-4812-A87D-57A6DF12CB4C}" type="sibTrans" cxnId="{7E06FFDD-4627-4975-94E1-D9A0183FE600}">
      <dgm:prSet/>
      <dgm:spPr/>
      <dgm:t>
        <a:bodyPr/>
        <a:lstStyle/>
        <a:p>
          <a:endParaRPr lang="en-US"/>
        </a:p>
      </dgm:t>
    </dgm:pt>
    <dgm:pt modelId="{8B39447B-12D5-4D88-8608-80C137319339}" type="pres">
      <dgm:prSet presAssocID="{A61CA125-F41A-4909-8D15-4079C56F6318}" presName="linear" presStyleCnt="0">
        <dgm:presLayoutVars>
          <dgm:animLvl val="lvl"/>
          <dgm:resizeHandles val="exact"/>
        </dgm:presLayoutVars>
      </dgm:prSet>
      <dgm:spPr/>
    </dgm:pt>
    <dgm:pt modelId="{A27015A6-A708-44B3-89F8-38258301B90D}" type="pres">
      <dgm:prSet presAssocID="{AB07A125-ADB8-4F95-89FF-C62355D5A550}" presName="parentText" presStyleLbl="node1" presStyleIdx="0" presStyleCnt="5" custLinFactY="2063" custLinFactNeighborX="0" custLinFactNeighborY="100000">
        <dgm:presLayoutVars>
          <dgm:chMax val="0"/>
          <dgm:bulletEnabled val="1"/>
        </dgm:presLayoutVars>
      </dgm:prSet>
      <dgm:spPr/>
    </dgm:pt>
    <dgm:pt modelId="{156B7B7E-C2B1-4045-8E37-AFCE059EB799}" type="pres">
      <dgm:prSet presAssocID="{5B711B82-D9CE-4F29-9791-56BC29B6BF4E}" presName="spacer" presStyleCnt="0"/>
      <dgm:spPr/>
    </dgm:pt>
    <dgm:pt modelId="{9A327D4C-1EFE-4DFF-BD7D-B42B8F5EA5BE}" type="pres">
      <dgm:prSet presAssocID="{2F25EB4B-C5CC-49E2-BDE5-CCCA3DD1CF5F}" presName="parentText" presStyleLbl="node1" presStyleIdx="1" presStyleCnt="5" custLinFactNeighborX="-79" custLinFactNeighborY="56878">
        <dgm:presLayoutVars>
          <dgm:chMax val="0"/>
          <dgm:bulletEnabled val="1"/>
        </dgm:presLayoutVars>
      </dgm:prSet>
      <dgm:spPr/>
    </dgm:pt>
    <dgm:pt modelId="{BDCE6AB5-D5FF-410F-BED5-56A90A76E7C1}" type="pres">
      <dgm:prSet presAssocID="{376383CE-5CD6-4812-A87D-57A6DF12CB4C}" presName="spacer" presStyleCnt="0"/>
      <dgm:spPr/>
    </dgm:pt>
    <dgm:pt modelId="{86DF0965-398E-40CB-86F1-CC0687EDDDF2}" type="pres">
      <dgm:prSet presAssocID="{A73E7466-6A05-4BF6-AF38-CF93CBFF1BD5}" presName="parentText" presStyleLbl="node1" presStyleIdx="2" presStyleCnt="5">
        <dgm:presLayoutVars>
          <dgm:chMax val="0"/>
          <dgm:bulletEnabled val="1"/>
        </dgm:presLayoutVars>
      </dgm:prSet>
      <dgm:spPr/>
    </dgm:pt>
    <dgm:pt modelId="{34100610-A9E4-46F4-8E22-C1D1B531F576}" type="pres">
      <dgm:prSet presAssocID="{F5A1C2EF-DAB6-4102-9830-568CA001D64D}" presName="spacer" presStyleCnt="0"/>
      <dgm:spPr/>
    </dgm:pt>
    <dgm:pt modelId="{FCFDAF50-ACAA-4EF4-8962-2B4DC73E2BCA}" type="pres">
      <dgm:prSet presAssocID="{E9B05B5B-49BC-46F0-B699-AC97283643C3}" presName="parentText" presStyleLbl="node1" presStyleIdx="3" presStyleCnt="5" custLinFactNeighborY="-80984">
        <dgm:presLayoutVars>
          <dgm:chMax val="0"/>
          <dgm:bulletEnabled val="1"/>
        </dgm:presLayoutVars>
      </dgm:prSet>
      <dgm:spPr/>
    </dgm:pt>
    <dgm:pt modelId="{D06B3004-7DC1-4D07-889A-8BDE3F9F1855}" type="pres">
      <dgm:prSet presAssocID="{9E979443-6985-4829-A14E-D9726C434E4B}" presName="spacer" presStyleCnt="0"/>
      <dgm:spPr/>
    </dgm:pt>
    <dgm:pt modelId="{4AD88F69-0170-44D4-BFB4-89110DE4D47B}" type="pres">
      <dgm:prSet presAssocID="{E689AC05-4EF6-4872-89EC-36EA68BFA478}" presName="parentText" presStyleLbl="node1" presStyleIdx="4" presStyleCnt="5" custLinFactY="-8629" custLinFactNeighborY="-100000">
        <dgm:presLayoutVars>
          <dgm:chMax val="0"/>
          <dgm:bulletEnabled val="1"/>
        </dgm:presLayoutVars>
      </dgm:prSet>
      <dgm:spPr/>
    </dgm:pt>
  </dgm:ptLst>
  <dgm:cxnLst>
    <dgm:cxn modelId="{4622A900-148E-4ADC-A3A6-C3DF1E836284}" type="presOf" srcId="{A73E7466-6A05-4BF6-AF38-CF93CBFF1BD5}" destId="{86DF0965-398E-40CB-86F1-CC0687EDDDF2}" srcOrd="0" destOrd="0" presId="urn:microsoft.com/office/officeart/2005/8/layout/vList2"/>
    <dgm:cxn modelId="{F4E4B40C-55A0-4ECA-A50D-5969A1234981}" type="presOf" srcId="{E689AC05-4EF6-4872-89EC-36EA68BFA478}" destId="{4AD88F69-0170-44D4-BFB4-89110DE4D47B}" srcOrd="0" destOrd="0" presId="urn:microsoft.com/office/officeart/2005/8/layout/vList2"/>
    <dgm:cxn modelId="{01E6F534-9483-4BE7-9322-89C8B1787BC3}" type="presOf" srcId="{2F25EB4B-C5CC-49E2-BDE5-CCCA3DD1CF5F}" destId="{9A327D4C-1EFE-4DFF-BD7D-B42B8F5EA5BE}" srcOrd="0" destOrd="0" presId="urn:microsoft.com/office/officeart/2005/8/layout/vList2"/>
    <dgm:cxn modelId="{CD39FD63-76E8-464C-86CC-67BA8EE884FE}" type="presOf" srcId="{E9B05B5B-49BC-46F0-B699-AC97283643C3}" destId="{FCFDAF50-ACAA-4EF4-8962-2B4DC73E2BCA}" srcOrd="0" destOrd="0" presId="urn:microsoft.com/office/officeart/2005/8/layout/vList2"/>
    <dgm:cxn modelId="{761154A3-00F3-434F-AFAD-C6A5CD505D2C}" srcId="{A61CA125-F41A-4909-8D15-4079C56F6318}" destId="{AB07A125-ADB8-4F95-89FF-C62355D5A550}" srcOrd="0" destOrd="0" parTransId="{89D94454-B5C1-42AC-B927-672E043562A6}" sibTransId="{5B711B82-D9CE-4F29-9791-56BC29B6BF4E}"/>
    <dgm:cxn modelId="{CC2B00C0-817F-4EBD-8D8C-130B5D944892}" type="presOf" srcId="{AB07A125-ADB8-4F95-89FF-C62355D5A550}" destId="{A27015A6-A708-44B3-89F8-38258301B90D}" srcOrd="0" destOrd="0" presId="urn:microsoft.com/office/officeart/2005/8/layout/vList2"/>
    <dgm:cxn modelId="{3F3254C5-189A-47EC-900A-E0B1F244E7CF}" srcId="{A61CA125-F41A-4909-8D15-4079C56F6318}" destId="{E689AC05-4EF6-4872-89EC-36EA68BFA478}" srcOrd="4" destOrd="0" parTransId="{FC4B3200-EA06-4461-865F-CF8A9B9E2551}" sibTransId="{C48FE8A5-F05B-4039-BEC3-CDEAD9AF2244}"/>
    <dgm:cxn modelId="{BF914EC9-CD50-4B65-A8A9-CD007D6C5FC9}" srcId="{A61CA125-F41A-4909-8D15-4079C56F6318}" destId="{E9B05B5B-49BC-46F0-B699-AC97283643C3}" srcOrd="3" destOrd="0" parTransId="{E972E364-2ED5-435E-8CC9-73A7400B40E1}" sibTransId="{9E979443-6985-4829-A14E-D9726C434E4B}"/>
    <dgm:cxn modelId="{792644D5-CB5A-483A-8D3F-2D6F39511947}" srcId="{A61CA125-F41A-4909-8D15-4079C56F6318}" destId="{A73E7466-6A05-4BF6-AF38-CF93CBFF1BD5}" srcOrd="2" destOrd="0" parTransId="{94A653EA-5894-4C12-AB8C-11BB93B63E60}" sibTransId="{F5A1C2EF-DAB6-4102-9830-568CA001D64D}"/>
    <dgm:cxn modelId="{7E06FFDD-4627-4975-94E1-D9A0183FE600}" srcId="{A61CA125-F41A-4909-8D15-4079C56F6318}" destId="{2F25EB4B-C5CC-49E2-BDE5-CCCA3DD1CF5F}" srcOrd="1" destOrd="0" parTransId="{8A0E0B1B-9531-451C-9E50-A1251A7C43E5}" sibTransId="{376383CE-5CD6-4812-A87D-57A6DF12CB4C}"/>
    <dgm:cxn modelId="{760326ED-E8B1-4130-A683-71580DD0CE1C}" type="presOf" srcId="{A61CA125-F41A-4909-8D15-4079C56F6318}" destId="{8B39447B-12D5-4D88-8608-80C137319339}" srcOrd="0" destOrd="0" presId="urn:microsoft.com/office/officeart/2005/8/layout/vList2"/>
    <dgm:cxn modelId="{DDD0BA4A-25B5-470F-BA3F-75C075DA5BA3}" type="presParOf" srcId="{8B39447B-12D5-4D88-8608-80C137319339}" destId="{A27015A6-A708-44B3-89F8-38258301B90D}" srcOrd="0" destOrd="0" presId="urn:microsoft.com/office/officeart/2005/8/layout/vList2"/>
    <dgm:cxn modelId="{1BB53458-C519-4DC1-A070-B0CA70A4BB0D}" type="presParOf" srcId="{8B39447B-12D5-4D88-8608-80C137319339}" destId="{156B7B7E-C2B1-4045-8E37-AFCE059EB799}" srcOrd="1" destOrd="0" presId="urn:microsoft.com/office/officeart/2005/8/layout/vList2"/>
    <dgm:cxn modelId="{8CC206A3-B377-497D-9D72-72691C168507}" type="presParOf" srcId="{8B39447B-12D5-4D88-8608-80C137319339}" destId="{9A327D4C-1EFE-4DFF-BD7D-B42B8F5EA5BE}" srcOrd="2" destOrd="0" presId="urn:microsoft.com/office/officeart/2005/8/layout/vList2"/>
    <dgm:cxn modelId="{B605051A-AE35-40A2-A388-BAA7FDC966EE}" type="presParOf" srcId="{8B39447B-12D5-4D88-8608-80C137319339}" destId="{BDCE6AB5-D5FF-410F-BED5-56A90A76E7C1}" srcOrd="3" destOrd="0" presId="urn:microsoft.com/office/officeart/2005/8/layout/vList2"/>
    <dgm:cxn modelId="{3F75E545-880D-4481-8198-1F994AE0776B}" type="presParOf" srcId="{8B39447B-12D5-4D88-8608-80C137319339}" destId="{86DF0965-398E-40CB-86F1-CC0687EDDDF2}" srcOrd="4" destOrd="0" presId="urn:microsoft.com/office/officeart/2005/8/layout/vList2"/>
    <dgm:cxn modelId="{0AD3CE8F-C917-4E18-8BFA-7EE4F16152F2}" type="presParOf" srcId="{8B39447B-12D5-4D88-8608-80C137319339}" destId="{34100610-A9E4-46F4-8E22-C1D1B531F576}" srcOrd="5" destOrd="0" presId="urn:microsoft.com/office/officeart/2005/8/layout/vList2"/>
    <dgm:cxn modelId="{531AFDBD-BD92-4517-9B13-E67980D1FF25}" type="presParOf" srcId="{8B39447B-12D5-4D88-8608-80C137319339}" destId="{FCFDAF50-ACAA-4EF4-8962-2B4DC73E2BCA}" srcOrd="6" destOrd="0" presId="urn:microsoft.com/office/officeart/2005/8/layout/vList2"/>
    <dgm:cxn modelId="{C645DF8C-4BDA-4FF4-A4A3-213530A5036B}" type="presParOf" srcId="{8B39447B-12D5-4D88-8608-80C137319339}" destId="{D06B3004-7DC1-4D07-889A-8BDE3F9F1855}" srcOrd="7" destOrd="0" presId="urn:microsoft.com/office/officeart/2005/8/layout/vList2"/>
    <dgm:cxn modelId="{39EAD4A3-712A-411B-974A-72904086B87C}" type="presParOf" srcId="{8B39447B-12D5-4D88-8608-80C137319339}" destId="{4AD88F69-0170-44D4-BFB4-89110DE4D47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015A6-A708-44B3-89F8-38258301B90D}">
      <dsp:nvSpPr>
        <dsp:cNvPr id="0" name=""/>
        <dsp:cNvSpPr/>
      </dsp:nvSpPr>
      <dsp:spPr>
        <a:xfrm>
          <a:off x="0" y="165363"/>
          <a:ext cx="10889686" cy="767520"/>
        </a:xfrm>
        <a:prstGeom prst="round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Policies</a:t>
          </a:r>
        </a:p>
      </dsp:txBody>
      <dsp:txXfrm>
        <a:off x="37467" y="202830"/>
        <a:ext cx="10814752" cy="692586"/>
      </dsp:txXfrm>
    </dsp:sp>
    <dsp:sp modelId="{9A327D4C-1EFE-4DFF-BD7D-B42B8F5EA5BE}">
      <dsp:nvSpPr>
        <dsp:cNvPr id="0" name=""/>
        <dsp:cNvSpPr/>
      </dsp:nvSpPr>
      <dsp:spPr>
        <a:xfrm>
          <a:off x="0" y="969468"/>
          <a:ext cx="10889686" cy="767520"/>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Supplies and Procedures</a:t>
          </a:r>
        </a:p>
      </dsp:txBody>
      <dsp:txXfrm>
        <a:off x="37467" y="1006935"/>
        <a:ext cx="10814752" cy="692586"/>
      </dsp:txXfrm>
    </dsp:sp>
    <dsp:sp modelId="{86DF0965-398E-40CB-86F1-CC0687EDDDF2}">
      <dsp:nvSpPr>
        <dsp:cNvPr id="0" name=""/>
        <dsp:cNvSpPr/>
      </dsp:nvSpPr>
      <dsp:spPr>
        <a:xfrm>
          <a:off x="0" y="1776729"/>
          <a:ext cx="10889686" cy="767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Quality Control</a:t>
          </a:r>
        </a:p>
      </dsp:txBody>
      <dsp:txXfrm>
        <a:off x="37467" y="1814196"/>
        <a:ext cx="10814752" cy="692586"/>
      </dsp:txXfrm>
    </dsp:sp>
    <dsp:sp modelId="{FCFDAF50-ACAA-4EF4-8962-2B4DC73E2BCA}">
      <dsp:nvSpPr>
        <dsp:cNvPr id="0" name=""/>
        <dsp:cNvSpPr/>
      </dsp:nvSpPr>
      <dsp:spPr>
        <a:xfrm>
          <a:off x="0" y="2561775"/>
          <a:ext cx="10889686" cy="7675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Patient Testing</a:t>
          </a:r>
        </a:p>
      </dsp:txBody>
      <dsp:txXfrm>
        <a:off x="37467" y="2599242"/>
        <a:ext cx="10814752" cy="692586"/>
      </dsp:txXfrm>
    </dsp:sp>
    <dsp:sp modelId="{4AD88F69-0170-44D4-BFB4-89110DE4D47B}">
      <dsp:nvSpPr>
        <dsp:cNvPr id="0" name=""/>
        <dsp:cNvSpPr/>
      </dsp:nvSpPr>
      <dsp:spPr>
        <a:xfrm>
          <a:off x="0" y="3337700"/>
          <a:ext cx="10889686" cy="76752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Competency Requirements</a:t>
          </a:r>
        </a:p>
      </dsp:txBody>
      <dsp:txXfrm>
        <a:off x="37467" y="3375167"/>
        <a:ext cx="10814752"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513F-EBA3-4E07-887A-8DD2788C3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608A67-615D-4D03-8C41-73D7B22F49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B7CA53-E9FB-4A48-811A-BA43A2E2C7E4}"/>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5" name="Footer Placeholder 4">
            <a:extLst>
              <a:ext uri="{FF2B5EF4-FFF2-40B4-BE49-F238E27FC236}">
                <a16:creationId xmlns:a16="http://schemas.microsoft.com/office/drawing/2014/main" id="{B77CB37B-30BC-40B7-9456-C7D1E1F8A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7E8EC-6446-4044-8CBC-7AAAA2AA78AE}"/>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885621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CBD3-AC6E-4F4F-993A-8F8BA03486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557314-BE23-4E6A-9053-BF4C20AEBD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9AB7E-E052-4D94-8BF4-8B677889AE96}"/>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5" name="Footer Placeholder 4">
            <a:extLst>
              <a:ext uri="{FF2B5EF4-FFF2-40B4-BE49-F238E27FC236}">
                <a16:creationId xmlns:a16="http://schemas.microsoft.com/office/drawing/2014/main" id="{4829D39D-FE22-4792-92B0-EA1BF494B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DB4A0-C8EA-402F-8AEE-2CE9921D955A}"/>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619191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2F32AF-CA89-4BE5-93FF-94A4C1476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CBBDD5-EDC4-440E-921E-85BF17D6C4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8B6724-A267-4F2E-9C98-E04A0C7B0459}"/>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5" name="Footer Placeholder 4">
            <a:extLst>
              <a:ext uri="{FF2B5EF4-FFF2-40B4-BE49-F238E27FC236}">
                <a16:creationId xmlns:a16="http://schemas.microsoft.com/office/drawing/2014/main" id="{B73A5697-5370-4FC4-80EE-F123FC90F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E7205-862F-44D3-8066-C7513C5E8A71}"/>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74167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86D60D-E606-4CF5-819D-1DF85D2F9A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a:extLst>
              <a:ext uri="{FF2B5EF4-FFF2-40B4-BE49-F238E27FC236}">
                <a16:creationId xmlns:a16="http://schemas.microsoft.com/office/drawing/2014/main" id="{05A61399-AC28-4049-80EF-7F242EA5F7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1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97EC9-16E9-4172-8D02-9E80B80802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6CEA38-0737-4D0E-A29E-D1A9E28D9F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3A5561-001A-4B34-B5C4-1FE895025376}"/>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5" name="Footer Placeholder 4">
            <a:extLst>
              <a:ext uri="{FF2B5EF4-FFF2-40B4-BE49-F238E27FC236}">
                <a16:creationId xmlns:a16="http://schemas.microsoft.com/office/drawing/2014/main" id="{E0C6A52A-FC4C-445E-BC9E-53AD14FB6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22A5B-9F7E-44FC-BEE5-CFAE9D4B36CB}"/>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06046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8A482-5A6A-4326-990B-7375CC043A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3B5920-4E1A-45F4-AB49-5B4D14A9A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7443BC-1146-4613-9D52-FA61FEC02F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0B6A80-B394-4F12-8465-1CEE2426E42A}"/>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6" name="Footer Placeholder 5">
            <a:extLst>
              <a:ext uri="{FF2B5EF4-FFF2-40B4-BE49-F238E27FC236}">
                <a16:creationId xmlns:a16="http://schemas.microsoft.com/office/drawing/2014/main" id="{46ACD400-863F-41B1-BFFD-3E4A289D2E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33269-E21E-4F52-A707-E131401F1869}"/>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3914533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FD01-D0CB-4163-8207-7268BAF64E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9E5A7-E73C-4689-B711-AEA040221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C9E847-560B-44B7-9D3F-655A123538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761E39-501F-445C-B144-408FCD120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A07DEF-BA9A-4C9D-BA42-72E83231B2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59B670-240E-40C6-835E-1FD3E06D5F4E}"/>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8" name="Footer Placeholder 7">
            <a:extLst>
              <a:ext uri="{FF2B5EF4-FFF2-40B4-BE49-F238E27FC236}">
                <a16:creationId xmlns:a16="http://schemas.microsoft.com/office/drawing/2014/main" id="{B0FEA0BA-F583-446A-B20D-E5F90428B4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957AA6-8BBA-43B6-9ED6-37756DBAB08C}"/>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2493882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1B113-D04C-4872-B62E-CB770CBA90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A2BE9-3B21-4EA7-A33C-7CE973E84567}"/>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4" name="Footer Placeholder 3">
            <a:extLst>
              <a:ext uri="{FF2B5EF4-FFF2-40B4-BE49-F238E27FC236}">
                <a16:creationId xmlns:a16="http://schemas.microsoft.com/office/drawing/2014/main" id="{B6CCE0EF-D683-436A-BDD7-C6C906DC2F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FD9878-1ABA-4115-AF82-0A51DE0C9837}"/>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533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B428F-8416-48F5-8927-900938FE201C}"/>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3" name="Footer Placeholder 2">
            <a:extLst>
              <a:ext uri="{FF2B5EF4-FFF2-40B4-BE49-F238E27FC236}">
                <a16:creationId xmlns:a16="http://schemas.microsoft.com/office/drawing/2014/main" id="{F9740691-3017-4941-9CD9-9921230DB4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D5ED6-91C4-4011-94F8-3EB404FDBDA8}"/>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69000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DA9-EAE3-4743-BB99-80FE91332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938D7D-5F7B-467C-B084-15230B68F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68AE44-A6DA-4394-9BAF-22A38BCD2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85EA6-019D-4FDF-8B28-D4E11737D5E0}"/>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6" name="Footer Placeholder 5">
            <a:extLst>
              <a:ext uri="{FF2B5EF4-FFF2-40B4-BE49-F238E27FC236}">
                <a16:creationId xmlns:a16="http://schemas.microsoft.com/office/drawing/2014/main" id="{0879C26F-EA52-4757-81F9-D459F73E9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A6623-1E4E-43AD-A567-073980D9D204}"/>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094785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E531-A8C8-495B-B2A1-B8687269FB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354D9-4C19-43F9-9A86-E7FF525DF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DA5E2B-81CB-42AC-B090-0B8A5CBA6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099A13-5D85-4017-9AF9-11065E3C1F03}"/>
              </a:ext>
            </a:extLst>
          </p:cNvPr>
          <p:cNvSpPr>
            <a:spLocks noGrp="1"/>
          </p:cNvSpPr>
          <p:nvPr>
            <p:ph type="dt" sz="half" idx="10"/>
          </p:nvPr>
        </p:nvSpPr>
        <p:spPr/>
        <p:txBody>
          <a:bodyPr/>
          <a:lstStyle/>
          <a:p>
            <a:fld id="{681A37A3-5B90-43A9-A538-5010A1C42BA4}" type="datetimeFigureOut">
              <a:rPr lang="en-US" smtClean="0"/>
              <a:t>1/28/2025</a:t>
            </a:fld>
            <a:endParaRPr lang="en-US"/>
          </a:p>
        </p:txBody>
      </p:sp>
      <p:sp>
        <p:nvSpPr>
          <p:cNvPr id="6" name="Footer Placeholder 5">
            <a:extLst>
              <a:ext uri="{FF2B5EF4-FFF2-40B4-BE49-F238E27FC236}">
                <a16:creationId xmlns:a16="http://schemas.microsoft.com/office/drawing/2014/main" id="{D4408687-77B6-40A8-87E8-A6BF457FA2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53E342-58D9-4AEC-B0EA-D0C196FFE175}"/>
              </a:ext>
            </a:extLst>
          </p:cNvPr>
          <p:cNvSpPr>
            <a:spLocks noGrp="1"/>
          </p:cNvSpPr>
          <p:nvPr>
            <p:ph type="sldNum" sz="quarter" idx="12"/>
          </p:nvPr>
        </p:nvSpPr>
        <p:spPr/>
        <p:txBody>
          <a:bodyPr/>
          <a:lstStyle/>
          <a:p>
            <a:fld id="{541D5D1F-0F18-4DC4-A7F5-FF7772D047D2}" type="slidenum">
              <a:rPr lang="en-US" smtClean="0"/>
              <a:t>‹#›</a:t>
            </a:fld>
            <a:endParaRPr lang="en-US"/>
          </a:p>
        </p:txBody>
      </p:sp>
    </p:spTree>
    <p:extLst>
      <p:ext uri="{BB962C8B-B14F-4D97-AF65-F5344CB8AC3E}">
        <p14:creationId xmlns:p14="http://schemas.microsoft.com/office/powerpoint/2010/main" val="1898255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49488C-FD8D-4EFF-B7E7-910A39D173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3257B5-3FF1-4815-9F27-88D7EB7F03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EA329-B2D0-408F-A08B-8DAFE465B9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A37A3-5B90-43A9-A538-5010A1C42BA4}" type="datetimeFigureOut">
              <a:rPr lang="en-US" smtClean="0"/>
              <a:t>1/28/2025</a:t>
            </a:fld>
            <a:endParaRPr lang="en-US"/>
          </a:p>
        </p:txBody>
      </p:sp>
      <p:sp>
        <p:nvSpPr>
          <p:cNvPr id="5" name="Footer Placeholder 4">
            <a:extLst>
              <a:ext uri="{FF2B5EF4-FFF2-40B4-BE49-F238E27FC236}">
                <a16:creationId xmlns:a16="http://schemas.microsoft.com/office/drawing/2014/main" id="{FB798E3A-2A5C-4674-AEF2-8F72B38802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CB27DB-8086-4413-8646-1BBA57046C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D5D1F-0F18-4DC4-A7F5-FF7772D047D2}" type="slidenum">
              <a:rPr lang="en-US" smtClean="0"/>
              <a:t>‹#›</a:t>
            </a:fld>
            <a:endParaRPr lang="en-US"/>
          </a:p>
        </p:txBody>
      </p:sp>
    </p:spTree>
    <p:extLst>
      <p:ext uri="{BB962C8B-B14F-4D97-AF65-F5344CB8AC3E}">
        <p14:creationId xmlns:p14="http://schemas.microsoft.com/office/powerpoint/2010/main" val="958389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FFDFBFE-C340-488A-86F5-5ACDD0AA1804}"/>
              </a:ext>
            </a:extLst>
          </p:cNvPr>
          <p:cNvPicPr>
            <a:picLocks noChangeAspect="1"/>
          </p:cNvPicPr>
          <p:nvPr/>
        </p:nvPicPr>
        <p:blipFill rotWithShape="1">
          <a:blip r:embed="rId2">
            <a:alphaModFix amt="50000"/>
          </a:blip>
          <a:srcRect t="17309" b="9639"/>
          <a:stretch/>
        </p:blipFill>
        <p:spPr>
          <a:xfrm>
            <a:off x="20" y="1"/>
            <a:ext cx="12191980" cy="6857999"/>
          </a:xfrm>
          <a:prstGeom prst="rect">
            <a:avLst/>
          </a:prstGeom>
        </p:spPr>
      </p:pic>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524000" y="1122362"/>
            <a:ext cx="9144000" cy="2900518"/>
          </a:xfrm>
        </p:spPr>
        <p:txBody>
          <a:bodyPr>
            <a:normAutofit/>
          </a:bodyPr>
          <a:lstStyle/>
          <a:p>
            <a:r>
              <a:rPr lang="en-US">
                <a:solidFill>
                  <a:srgbClr val="FFFFFF"/>
                </a:solidFill>
              </a:rPr>
              <a:t>PYLORITEK H. PYLORI ANNUAL COMPETENCY</a:t>
            </a:r>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1524000" y="4159404"/>
            <a:ext cx="9144000" cy="1098395"/>
          </a:xfrm>
        </p:spPr>
        <p:txBody>
          <a:bodyPr>
            <a:normAutofit/>
          </a:bodyPr>
          <a:lstStyle/>
          <a:p>
            <a:r>
              <a:rPr lang="en-US" dirty="0">
                <a:solidFill>
                  <a:srgbClr val="FFFFFF"/>
                </a:solidFill>
              </a:rPr>
              <a:t>ERIE VA MEDICAL CENTER</a:t>
            </a:r>
            <a:endParaRPr lang="en-US">
              <a:solidFill>
                <a:srgbClr val="FFFFFF"/>
              </a:solidFill>
            </a:endParaRPr>
          </a:p>
          <a:p>
            <a:r>
              <a:rPr lang="en-US" dirty="0">
                <a:solidFill>
                  <a:srgbClr val="FFFFFF"/>
                </a:solidFill>
              </a:rPr>
              <a:t>PATHOLOGY AND LABORATORY</a:t>
            </a:r>
            <a:endParaRPr lang="en-US">
              <a:solidFill>
                <a:srgbClr val="FFFFFF"/>
              </a:solidFill>
            </a:endParaRPr>
          </a:p>
        </p:txBody>
      </p:sp>
    </p:spTree>
    <p:extLst>
      <p:ext uri="{BB962C8B-B14F-4D97-AF65-F5344CB8AC3E}">
        <p14:creationId xmlns:p14="http://schemas.microsoft.com/office/powerpoint/2010/main" val="260707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336956"/>
          </a:xfrm>
        </p:spPr>
        <p:txBody>
          <a:bodyPr>
            <a:normAutofit fontScale="90000"/>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18249"/>
            <a:ext cx="6513251" cy="4520768"/>
          </a:xfrm>
        </p:spPr>
        <p:txBody>
          <a:bodyPr>
            <a:normAutofit fontScale="92500"/>
          </a:bodyPr>
          <a:lstStyle/>
          <a:p>
            <a:pPr algn="l"/>
            <a:r>
              <a:rPr lang="en-US" b="1" u="sng" dirty="0">
                <a:solidFill>
                  <a:srgbClr val="FFFFFF"/>
                </a:solidFill>
              </a:rPr>
              <a:t>Internal Negative Control</a:t>
            </a:r>
          </a:p>
          <a:p>
            <a:pPr marL="342900" indent="-342900" algn="l">
              <a:buFont typeface="Arial" panose="020B0604020202020204" pitchFamily="34" charset="0"/>
              <a:buChar char="•"/>
            </a:pPr>
            <a:r>
              <a:rPr lang="en-US" dirty="0">
                <a:solidFill>
                  <a:srgbClr val="FFFFFF"/>
                </a:solidFill>
              </a:rPr>
              <a:t>Any area of yellow on the Reaction Pad other than directly above the Positive Control Spot or a gastric biopsy is part of the Negative Control area.</a:t>
            </a:r>
          </a:p>
          <a:p>
            <a:pPr marL="342900" indent="-342900" algn="l">
              <a:buFont typeface="Arial" panose="020B0604020202020204" pitchFamily="34" charset="0"/>
              <a:buChar char="•"/>
            </a:pPr>
            <a:r>
              <a:rPr lang="en-US" dirty="0">
                <a:solidFill>
                  <a:srgbClr val="FFFFFF"/>
                </a:solidFill>
              </a:rPr>
              <a:t>Should remain yellow during the entire 60 minute development time.</a:t>
            </a:r>
          </a:p>
          <a:p>
            <a:pPr marL="342900" indent="-342900" algn="l">
              <a:buFont typeface="Arial" panose="020B0604020202020204" pitchFamily="34" charset="0"/>
              <a:buChar char="•"/>
            </a:pPr>
            <a:r>
              <a:rPr lang="en-US" dirty="0">
                <a:solidFill>
                  <a:srgbClr val="FFFFFF"/>
                </a:solidFill>
              </a:rPr>
              <a:t>This indicates that the integrity of the Reagent Strip has been maintained.</a:t>
            </a:r>
          </a:p>
          <a:p>
            <a:pPr marL="342900" indent="-342900" algn="l">
              <a:buFont typeface="Arial" panose="020B0604020202020204" pitchFamily="34" charset="0"/>
              <a:buChar char="•"/>
            </a:pPr>
            <a:r>
              <a:rPr lang="en-US" dirty="0">
                <a:solidFill>
                  <a:srgbClr val="FFFFFF"/>
                </a:solidFill>
              </a:rPr>
              <a:t>If the yellow Negative Control area of the Reaction Pad displays an atypical color during the 60 minutes, the test is invalid. Refer to SOP Point-of-Care H. Pylori Testing for troubleshooting steps.</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52F409E-C246-4F7D-A2CA-8A01974F0CED}"/>
              </a:ext>
            </a:extLst>
          </p:cNvPr>
          <p:cNvPicPr>
            <a:picLocks noChangeAspect="1"/>
          </p:cNvPicPr>
          <p:nvPr/>
        </p:nvPicPr>
        <p:blipFill>
          <a:blip r:embed="rId2"/>
          <a:stretch>
            <a:fillRect/>
          </a:stretch>
        </p:blipFill>
        <p:spPr>
          <a:xfrm>
            <a:off x="7280694" y="1997554"/>
            <a:ext cx="4777149" cy="3286125"/>
          </a:xfrm>
          <a:prstGeom prst="rect">
            <a:avLst/>
          </a:prstGeom>
        </p:spPr>
      </p:pic>
    </p:spTree>
    <p:extLst>
      <p:ext uri="{BB962C8B-B14F-4D97-AF65-F5344CB8AC3E}">
        <p14:creationId xmlns:p14="http://schemas.microsoft.com/office/powerpoint/2010/main" val="1913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345058"/>
            <a:ext cx="10349614" cy="1095336"/>
          </a:xfrm>
        </p:spPr>
        <p:txBody>
          <a:bodyPr>
            <a:normAutofit fontScale="90000"/>
          </a:bodyPr>
          <a:lstStyle/>
          <a:p>
            <a:pPr algn="l"/>
            <a:r>
              <a:rPr lang="en-US" sz="4800" dirty="0">
                <a:solidFill>
                  <a:srgbClr val="FFFFFF"/>
                </a:solidFill>
              </a:rPr>
              <a:t>PATIENT TESTING – HANDLING 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569851"/>
            <a:ext cx="10841193" cy="4469166"/>
          </a:xfrm>
        </p:spPr>
        <p:txBody>
          <a:bodyPr>
            <a:normAutofit/>
          </a:bodyPr>
          <a:lstStyle/>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a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strip from the bottle until immediately before use.</a:t>
            </a:r>
          </a:p>
          <a:p>
            <a:pPr marL="342900" indent="-342900" algn="l">
              <a:buFont typeface="Arial" panose="020B0604020202020204" pitchFamily="34" charset="0"/>
              <a:buChar char="•"/>
            </a:pPr>
            <a:r>
              <a:rPr lang="en-US" dirty="0">
                <a:effectLst/>
                <a:latin typeface="+mj-lt"/>
                <a:ea typeface="Times New Roman" panose="02020603050405020304" pitchFamily="18" charset="0"/>
              </a:rPr>
              <a:t>Replace the bottle cap immediately and tightly after removing a strip.</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return unused strips exposed to ambient conditions to the bottle.</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place strips back in the bottle once Hydration Reagent has been added.</a:t>
            </a:r>
          </a:p>
          <a:p>
            <a:pPr marL="342900" indent="-342900" algn="l">
              <a:buFont typeface="Arial" panose="020B0604020202020204" pitchFamily="34" charset="0"/>
              <a:buChar char="•"/>
            </a:pPr>
            <a:r>
              <a:rPr lang="en-US" dirty="0">
                <a:effectLst/>
                <a:latin typeface="+mj-lt"/>
                <a:ea typeface="Times New Roman" panose="02020603050405020304" pitchFamily="18" charset="0"/>
              </a:rPr>
              <a:t>Avoid touching the red control spot on the reaction pad.</a:t>
            </a:r>
          </a:p>
          <a:p>
            <a:pPr marL="342900" indent="-342900" algn="l">
              <a:buFont typeface="Arial" panose="020B0604020202020204" pitchFamily="34" charset="0"/>
              <a:buChar char="•"/>
            </a:pPr>
            <a:r>
              <a:rPr lang="en-US" dirty="0">
                <a:effectLst/>
                <a:latin typeface="+mj-lt"/>
                <a:ea typeface="Times New Roman" panose="02020603050405020304" pitchFamily="18" charset="0"/>
              </a:rPr>
              <a:t>Do not remove the desiccant pack.  </a:t>
            </a:r>
          </a:p>
          <a:p>
            <a:pPr marL="342900" marR="0" lvl="0" indent="-342900" algn="just">
              <a:spcBef>
                <a:spcPts val="0"/>
              </a:spcBef>
              <a:spcAft>
                <a:spcPts val="0"/>
              </a:spcAft>
              <a:buFont typeface="Arial" panose="020B0604020202020204" pitchFamily="34" charset="0"/>
              <a:buChar char="•"/>
              <a:tabLst>
                <a:tab pos="36576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365760" algn="l"/>
                <a:tab pos="457200" algn="l"/>
                <a:tab pos="58547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effectLst/>
                <a:latin typeface="+mj-lt"/>
                <a:ea typeface="Calibri" panose="020F0502020204030204" pitchFamily="34" charset="0"/>
              </a:rPr>
              <a:t>Do not use a strip if the Reaction Pad displays </a:t>
            </a:r>
            <a:r>
              <a:rPr lang="en-US" i="1" dirty="0">
                <a:effectLst/>
                <a:latin typeface="+mj-lt"/>
                <a:ea typeface="Calibri" panose="020F0502020204030204" pitchFamily="34" charset="0"/>
              </a:rPr>
              <a:t>atypical purple, blue or gray   areas prior</a:t>
            </a:r>
            <a:r>
              <a:rPr lang="en-US" dirty="0">
                <a:effectLst/>
                <a:latin typeface="+mj-lt"/>
                <a:ea typeface="Calibri" panose="020F0502020204030204" pitchFamily="34" charset="0"/>
              </a:rPr>
              <a:t> to use.  (Some strips may have a “mottled” yellow-orange Reaction </a:t>
            </a:r>
            <a:r>
              <a:rPr lang="en-US" dirty="0">
                <a:effectLst/>
                <a:latin typeface="+mj-lt"/>
                <a:ea typeface="Times New Roman" panose="02020603050405020304" pitchFamily="18" charset="0"/>
              </a:rPr>
              <a:t>Pad, but this slight variation in color is normal and it does not affect performance of the </a:t>
            </a:r>
            <a:r>
              <a:rPr lang="en-US" dirty="0" err="1">
                <a:effectLst/>
                <a:latin typeface="+mj-lt"/>
                <a:ea typeface="Times New Roman" panose="02020603050405020304" pitchFamily="18" charset="0"/>
              </a:rPr>
              <a:t>PyloriTek</a:t>
            </a:r>
            <a:r>
              <a:rPr lang="en-US" dirty="0">
                <a:effectLst/>
                <a:latin typeface="+mj-lt"/>
                <a:ea typeface="Times New Roman" panose="02020603050405020304" pitchFamily="18" charset="0"/>
              </a:rPr>
              <a:t> Reagent Strip.)</a:t>
            </a:r>
          </a:p>
          <a:p>
            <a:pPr marL="0" marR="0">
              <a:lnSpc>
                <a:spcPct val="115000"/>
              </a:lnSpc>
              <a:spcBef>
                <a:spcPts val="0"/>
              </a:spcBef>
              <a:spcAft>
                <a:spcPts val="0"/>
              </a:spcAft>
              <a:tabLst>
                <a:tab pos="628650" algn="l"/>
                <a:tab pos="914400" algn="l"/>
              </a:tabLst>
            </a:pPr>
            <a:r>
              <a:rPr lang="en-US" sz="1800" b="1" dirty="0">
                <a:effectLst/>
                <a:latin typeface="Arial (W1)"/>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3229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526672"/>
            <a:ext cx="10841193" cy="1206034"/>
          </a:xfrm>
        </p:spPr>
        <p:txBody>
          <a:bodyPr>
            <a:normAutofit/>
          </a:bodyPr>
          <a:lstStyle/>
          <a:p>
            <a:pPr algn="l"/>
            <a:r>
              <a:rPr lang="en-US" sz="4800" dirty="0">
                <a:solidFill>
                  <a:srgbClr val="FFFFFF"/>
                </a:solidFill>
              </a:rPr>
              <a:t>PATIENT TESTING – SAFETY PRECAUTIONS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240343"/>
            <a:ext cx="7499479" cy="3798674"/>
          </a:xfrm>
        </p:spPr>
        <p:txBody>
          <a:bodyPr>
            <a:normAutofit fontScale="92500" lnSpcReduction="10000"/>
          </a:bodyPr>
          <a:lstStyle/>
          <a:p>
            <a:pPr marL="342900" indent="-342900" algn="l">
              <a:buFont typeface="Arial" panose="020B0604020202020204" pitchFamily="34" charset="0"/>
              <a:buChar char="•"/>
            </a:pPr>
            <a:r>
              <a:rPr lang="en-US" sz="2800" dirty="0">
                <a:effectLst/>
                <a:latin typeface="+mj-lt"/>
                <a:ea typeface="Calibri" panose="020F0502020204030204" pitchFamily="34" charset="0"/>
              </a:rPr>
              <a:t>Personal Protective Equipment (gloves) should be utilized.</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Specimens and </a:t>
            </a:r>
            <a:r>
              <a:rPr lang="en-US" sz="2800" dirty="0">
                <a:latin typeface="+mj-lt"/>
                <a:ea typeface="Calibri" panose="020F0502020204030204" pitchFamily="34" charset="0"/>
                <a:cs typeface="Times New Roman" panose="02020603050405020304" pitchFamily="18" charset="0"/>
              </a:rPr>
              <a:t>reagents</a:t>
            </a:r>
            <a:r>
              <a:rPr lang="en-US" sz="2800" dirty="0">
                <a:effectLst/>
                <a:latin typeface="+mj-lt"/>
                <a:ea typeface="Calibri" panose="020F0502020204030204" pitchFamily="34" charset="0"/>
                <a:cs typeface="Times New Roman" panose="02020603050405020304" pitchFamily="18" charset="0"/>
              </a:rPr>
              <a:t> should be considered potentially hazardous and handled as an infectious agent. Discard all material in the proper biohazard container.</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Disinfect work surfaces after testing.</a:t>
            </a:r>
          </a:p>
          <a:p>
            <a:pPr marL="342900" indent="-342900" algn="l">
              <a:buFont typeface="Arial" panose="020B0604020202020204" pitchFamily="34" charset="0"/>
              <a:buChar char="•"/>
            </a:pPr>
            <a:r>
              <a:rPr lang="en-US" sz="2800" dirty="0">
                <a:effectLst/>
                <a:latin typeface="+mj-lt"/>
                <a:ea typeface="Calibri" panose="020F0502020204030204" pitchFamily="34" charset="0"/>
                <a:cs typeface="Times New Roman" panose="02020603050405020304" pitchFamily="18" charset="0"/>
              </a:rPr>
              <a:t>Hazardous component: Hydration reagent contains 0.1% sodium </a:t>
            </a:r>
            <a:r>
              <a:rPr lang="en-US" sz="2800" dirty="0" err="1">
                <a:effectLst/>
                <a:latin typeface="+mj-lt"/>
                <a:ea typeface="Calibri" panose="020F0502020204030204" pitchFamily="34" charset="0"/>
                <a:cs typeface="Times New Roman" panose="02020603050405020304" pitchFamily="18" charset="0"/>
              </a:rPr>
              <a:t>azide</a:t>
            </a:r>
            <a:r>
              <a:rPr lang="en-US" sz="2800" dirty="0">
                <a:effectLst/>
                <a:latin typeface="+mj-lt"/>
                <a:ea typeface="Calibri" panose="020F0502020204030204" pitchFamily="34" charset="0"/>
                <a:cs typeface="Times New Roman" panose="02020603050405020304" pitchFamily="18" charset="0"/>
              </a:rPr>
              <a:t> as a preservative.  Harmful if swallowed and may be absorbed through the skin.</a:t>
            </a: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E8ACC1-C7DC-4BBB-93AD-930E9A4AEA34}"/>
              </a:ext>
            </a:extLst>
          </p:cNvPr>
          <p:cNvPicPr>
            <a:picLocks noChangeAspect="1"/>
          </p:cNvPicPr>
          <p:nvPr/>
        </p:nvPicPr>
        <p:blipFill>
          <a:blip r:embed="rId2"/>
          <a:stretch>
            <a:fillRect/>
          </a:stretch>
        </p:blipFill>
        <p:spPr>
          <a:xfrm>
            <a:off x="8150506" y="1920443"/>
            <a:ext cx="3790950" cy="4076700"/>
          </a:xfrm>
          <a:prstGeom prst="rect">
            <a:avLst/>
          </a:prstGeom>
        </p:spPr>
      </p:pic>
    </p:spTree>
    <p:extLst>
      <p:ext uri="{BB962C8B-B14F-4D97-AF65-F5344CB8AC3E}">
        <p14:creationId xmlns:p14="http://schemas.microsoft.com/office/powerpoint/2010/main" val="3287704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621410"/>
          </a:xfrm>
        </p:spPr>
        <p:txBody>
          <a:bodyPr>
            <a:normAutofit fontScale="90000"/>
          </a:bodyPr>
          <a:lstStyle/>
          <a:p>
            <a:pPr algn="l"/>
            <a:r>
              <a:rPr lang="en-US" sz="4800" dirty="0">
                <a:solidFill>
                  <a:srgbClr val="FFFFFF"/>
                </a:solidFill>
              </a:rPr>
              <a:t>PATIENT TESTING - PROCEDURE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lnSpcReduction="10000"/>
          </a:bodyPr>
          <a:lstStyle/>
          <a:p>
            <a:pPr marL="342900" indent="-342900" algn="l">
              <a:buFont typeface="Arial" panose="020B0604020202020204" pitchFamily="34" charset="0"/>
              <a:buChar char="•"/>
            </a:pPr>
            <a:r>
              <a:rPr lang="en-US" dirty="0">
                <a:solidFill>
                  <a:srgbClr val="FFFFFF"/>
                </a:solidFill>
              </a:rPr>
              <a:t>Make sure all components of the </a:t>
            </a:r>
            <a:r>
              <a:rPr lang="en-US" dirty="0" err="1">
                <a:solidFill>
                  <a:srgbClr val="FFFFFF"/>
                </a:solidFill>
              </a:rPr>
              <a:t>PyloriTek</a:t>
            </a:r>
            <a:r>
              <a:rPr lang="en-US" dirty="0">
                <a:solidFill>
                  <a:srgbClr val="FFFFFF"/>
                </a:solidFill>
              </a:rPr>
              <a:t> Test Kit are at room temp prior to testing.</a:t>
            </a:r>
          </a:p>
          <a:p>
            <a:pPr marL="342900" indent="-342900" algn="l">
              <a:buFont typeface="Arial" panose="020B0604020202020204" pitchFamily="34" charset="0"/>
              <a:buChar char="•"/>
            </a:pPr>
            <a:r>
              <a:rPr lang="en-US" dirty="0">
                <a:solidFill>
                  <a:srgbClr val="FFFFFF"/>
                </a:solidFill>
              </a:rPr>
              <a:t>Check expiration date of kit to make sure they have not expired.</a:t>
            </a:r>
          </a:p>
          <a:p>
            <a:pPr marL="342900" indent="-342900" algn="l">
              <a:buFont typeface="Arial" panose="020B0604020202020204" pitchFamily="34" charset="0"/>
              <a:buChar char="•"/>
            </a:pPr>
            <a:r>
              <a:rPr lang="en-US" dirty="0">
                <a:solidFill>
                  <a:srgbClr val="FFFFFF"/>
                </a:solidFill>
              </a:rPr>
              <a:t>Immediately prior to use, remove one </a:t>
            </a:r>
            <a:r>
              <a:rPr lang="en-US" dirty="0" err="1">
                <a:solidFill>
                  <a:srgbClr val="FFFFFF"/>
                </a:solidFill>
              </a:rPr>
              <a:t>PyloriTek</a:t>
            </a:r>
            <a:r>
              <a:rPr lang="en-US" dirty="0">
                <a:solidFill>
                  <a:srgbClr val="FFFFFF"/>
                </a:solidFill>
              </a:rPr>
              <a:t> Reagent Strip from the bottle and close bottle.</a:t>
            </a:r>
          </a:p>
          <a:p>
            <a:pPr marL="342900" indent="-342900" algn="l">
              <a:buFont typeface="Arial" panose="020B0604020202020204" pitchFamily="34" charset="0"/>
              <a:buChar char="•"/>
            </a:pPr>
            <a:r>
              <a:rPr lang="en-US" dirty="0">
                <a:solidFill>
                  <a:srgbClr val="FFFFFF"/>
                </a:solidFill>
              </a:rPr>
              <a:t>Check Reagent Strip to ensure a Positive Control Spot is visible in the upper left-hand corner of the Reaction Pad.</a:t>
            </a:r>
          </a:p>
          <a:p>
            <a:pPr marL="342900" indent="-342900" algn="l">
              <a:buFont typeface="Arial" panose="020B0604020202020204" pitchFamily="34" charset="0"/>
              <a:buChar char="•"/>
            </a:pPr>
            <a:r>
              <a:rPr lang="en-US" dirty="0">
                <a:solidFill>
                  <a:srgbClr val="FFFFFF"/>
                </a:solidFill>
              </a:rPr>
              <a:t>Place strip on a clean dry surface.</a:t>
            </a:r>
          </a:p>
          <a:p>
            <a:pPr marL="342900" indent="-342900" algn="l">
              <a:buFont typeface="Arial" panose="020B0604020202020204" pitchFamily="34" charset="0"/>
              <a:buChar char="•"/>
            </a:pPr>
            <a:r>
              <a:rPr lang="en-US" dirty="0">
                <a:solidFill>
                  <a:srgbClr val="FFFFFF"/>
                </a:solidFill>
              </a:rPr>
              <a:t>Once testing has begun, tests must be inserted in the disposable pouch provided in kit.</a:t>
            </a:r>
          </a:p>
          <a:p>
            <a:pPr marL="342900" indent="-342900" algn="l">
              <a:buFont typeface="Arial" panose="020B0604020202020204" pitchFamily="34" charset="0"/>
              <a:buChar char="•"/>
            </a:pPr>
            <a:r>
              <a:rPr lang="en-US" dirty="0">
                <a:solidFill>
                  <a:srgbClr val="FFFFFF"/>
                </a:solidFill>
              </a:rPr>
              <a:t>NOTE: Do not carry pouch with developing tests in pocket of clothes as biopsy tissue may contain potentially infectious organisms.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420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D99FC8-9F75-4EDA-9D86-C819408A5610}"/>
              </a:ext>
            </a:extLst>
          </p:cNvPr>
          <p:cNvPicPr>
            <a:picLocks noChangeAspect="1"/>
          </p:cNvPicPr>
          <p:nvPr/>
        </p:nvPicPr>
        <p:blipFill>
          <a:blip r:embed="rId2"/>
          <a:stretch>
            <a:fillRect/>
          </a:stretch>
        </p:blipFill>
        <p:spPr>
          <a:xfrm>
            <a:off x="1880559" y="1140382"/>
            <a:ext cx="8591910" cy="5406546"/>
          </a:xfrm>
          <a:prstGeom prst="rect">
            <a:avLst/>
          </a:prstGeom>
        </p:spPr>
      </p:pic>
    </p:spTree>
    <p:extLst>
      <p:ext uri="{BB962C8B-B14F-4D97-AF65-F5344CB8AC3E}">
        <p14:creationId xmlns:p14="http://schemas.microsoft.com/office/powerpoint/2010/main" val="105408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DE7A7F-0A6E-40DB-9039-31588FB8C09E}"/>
              </a:ext>
            </a:extLst>
          </p:cNvPr>
          <p:cNvPicPr>
            <a:picLocks noChangeAspect="1"/>
          </p:cNvPicPr>
          <p:nvPr/>
        </p:nvPicPr>
        <p:blipFill>
          <a:blip r:embed="rId2"/>
          <a:stretch>
            <a:fillRect/>
          </a:stretch>
        </p:blipFill>
        <p:spPr>
          <a:xfrm>
            <a:off x="1824511" y="1134013"/>
            <a:ext cx="8727055" cy="5412915"/>
          </a:xfrm>
          <a:prstGeom prst="rect">
            <a:avLst/>
          </a:prstGeom>
        </p:spPr>
      </p:pic>
    </p:spTree>
    <p:extLst>
      <p:ext uri="{BB962C8B-B14F-4D97-AF65-F5344CB8AC3E}">
        <p14:creationId xmlns:p14="http://schemas.microsoft.com/office/powerpoint/2010/main" val="1370172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8F916AC-52B1-4CE6-BE80-B688B228B798}"/>
              </a:ext>
            </a:extLst>
          </p:cNvPr>
          <p:cNvPicPr>
            <a:picLocks noChangeAspect="1"/>
          </p:cNvPicPr>
          <p:nvPr/>
        </p:nvPicPr>
        <p:blipFill>
          <a:blip r:embed="rId2"/>
          <a:stretch>
            <a:fillRect/>
          </a:stretch>
        </p:blipFill>
        <p:spPr>
          <a:xfrm>
            <a:off x="2242869" y="964904"/>
            <a:ext cx="8283230" cy="4459483"/>
          </a:xfrm>
          <a:prstGeom prst="rect">
            <a:avLst/>
          </a:prstGeom>
        </p:spPr>
      </p:pic>
      <p:sp>
        <p:nvSpPr>
          <p:cNvPr id="9" name="TextBox 8">
            <a:extLst>
              <a:ext uri="{FF2B5EF4-FFF2-40B4-BE49-F238E27FC236}">
                <a16:creationId xmlns:a16="http://schemas.microsoft.com/office/drawing/2014/main" id="{751B05FB-C018-4AE5-AEC1-FD911423C059}"/>
              </a:ext>
            </a:extLst>
          </p:cNvPr>
          <p:cNvSpPr txBox="1"/>
          <p:nvPr/>
        </p:nvSpPr>
        <p:spPr>
          <a:xfrm>
            <a:off x="2242869" y="5485216"/>
            <a:ext cx="8283230" cy="1015663"/>
          </a:xfrm>
          <a:prstGeom prst="rect">
            <a:avLst/>
          </a:prstGeom>
          <a:noFill/>
        </p:spPr>
        <p:txBody>
          <a:bodyPr wrap="square" rtlCol="0">
            <a:spAutoFit/>
          </a:bodyPr>
          <a:lstStyle/>
          <a:p>
            <a:r>
              <a:rPr lang="en-US" sz="2000" dirty="0"/>
              <a:t>Within 60 minutes observe the yellow Reaction Pad for the appearance of an intense purple/blue Positive Control spot. Refer to the following slides for patient result interpretation. </a:t>
            </a:r>
          </a:p>
        </p:txBody>
      </p:sp>
    </p:spTree>
    <p:extLst>
      <p:ext uri="{BB962C8B-B14F-4D97-AF65-F5344CB8AC3E}">
        <p14:creationId xmlns:p14="http://schemas.microsoft.com/office/powerpoint/2010/main" val="66226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F4AC0C3-88AA-4D50-A2DA-0D1C51AC7007}"/>
              </a:ext>
            </a:extLst>
          </p:cNvPr>
          <p:cNvPicPr>
            <a:picLocks noChangeAspect="1"/>
          </p:cNvPicPr>
          <p:nvPr/>
        </p:nvPicPr>
        <p:blipFill>
          <a:blip r:embed="rId2"/>
          <a:stretch>
            <a:fillRect/>
          </a:stretch>
        </p:blipFill>
        <p:spPr>
          <a:xfrm>
            <a:off x="1535502" y="1024786"/>
            <a:ext cx="9282023" cy="5236612"/>
          </a:xfrm>
          <a:prstGeom prst="rect">
            <a:avLst/>
          </a:prstGeom>
        </p:spPr>
      </p:pic>
    </p:spTree>
    <p:extLst>
      <p:ext uri="{BB962C8B-B14F-4D97-AF65-F5344CB8AC3E}">
        <p14:creationId xmlns:p14="http://schemas.microsoft.com/office/powerpoint/2010/main" val="205783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841193" cy="113772"/>
          </a:xfrm>
        </p:spPr>
        <p:txBody>
          <a:bodyPr>
            <a:normAutofit fontScale="90000"/>
          </a:bodyPr>
          <a:lstStyle/>
          <a:p>
            <a:pPr algn="l"/>
            <a:r>
              <a:rPr lang="en-US" sz="4800" dirty="0">
                <a:solidFill>
                  <a:srgbClr val="FFFFFF"/>
                </a:solidFill>
              </a:rPr>
              <a:t>PATIENT TESTING - RESULTS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A77A010-B9AC-46D6-AF9F-9DE7A016BBD7}"/>
              </a:ext>
            </a:extLst>
          </p:cNvPr>
          <p:cNvPicPr>
            <a:picLocks noChangeAspect="1"/>
          </p:cNvPicPr>
          <p:nvPr/>
        </p:nvPicPr>
        <p:blipFill>
          <a:blip r:embed="rId2"/>
          <a:stretch>
            <a:fillRect/>
          </a:stretch>
        </p:blipFill>
        <p:spPr>
          <a:xfrm>
            <a:off x="2447026" y="931989"/>
            <a:ext cx="7297946" cy="5769874"/>
          </a:xfrm>
          <a:prstGeom prst="rect">
            <a:avLst/>
          </a:prstGeom>
        </p:spPr>
      </p:pic>
    </p:spTree>
    <p:extLst>
      <p:ext uri="{BB962C8B-B14F-4D97-AF65-F5344CB8AC3E}">
        <p14:creationId xmlns:p14="http://schemas.microsoft.com/office/powerpoint/2010/main" val="3615370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PATIENT TESTING – LIMITATIONS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Reagent Strips detect ammonia generated by </a:t>
            </a:r>
            <a:r>
              <a:rPr lang="en-US" sz="2000" i="1" dirty="0">
                <a:effectLst/>
                <a:latin typeface="+mj-lt"/>
                <a:ea typeface="Calibri" panose="020F0502020204030204" pitchFamily="34" charset="0"/>
                <a:cs typeface="Times New Roman" panose="02020603050405020304" pitchFamily="18" charset="0"/>
              </a:rPr>
              <a:t>H. pylori </a:t>
            </a:r>
            <a:r>
              <a:rPr lang="en-US" sz="2000" dirty="0">
                <a:effectLst/>
                <a:latin typeface="+mj-lt"/>
                <a:ea typeface="Calibri" panose="020F0502020204030204" pitchFamily="34" charset="0"/>
                <a:cs typeface="Times New Roman" panose="02020603050405020304" pitchFamily="18" charset="0"/>
              </a:rPr>
              <a:t>urease-catalyzed hydrolysis of urea in the Substrate Pad.  Ammonia can also be produced by tissue autolysis or can be found in blood as a waste product.  However, these non-specific reactions usually occur at a slower rate than can be detected visually in 60 minutes by 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It is possible that abnormal increases in these reactions may give a false positive result.</a:t>
            </a:r>
          </a:p>
          <a:p>
            <a:pPr marL="342900" indent="-342900" algn="l">
              <a:buFont typeface="Arial" panose="020B0604020202020204" pitchFamily="34" charset="0"/>
              <a:buChar char="•"/>
            </a:pPr>
            <a:r>
              <a:rPr lang="en-US" sz="2000" dirty="0">
                <a:effectLst/>
                <a:latin typeface="+mj-lt"/>
                <a:ea typeface="Calibri" panose="020F0502020204030204" pitchFamily="34" charset="0"/>
              </a:rPr>
              <a:t>False negative results may occur if the area biopsied has not been colonized by </a:t>
            </a:r>
            <a:r>
              <a:rPr lang="en-US" sz="2000" i="1" dirty="0">
                <a:effectLst/>
                <a:latin typeface="+mj-lt"/>
                <a:ea typeface="Calibri" panose="020F0502020204030204" pitchFamily="34" charset="0"/>
              </a:rPr>
              <a:t>H. pylori</a:t>
            </a:r>
            <a:r>
              <a:rPr lang="en-US" sz="2000" dirty="0">
                <a:effectLst/>
                <a:latin typeface="+mj-lt"/>
                <a:ea typeface="Calibri" panose="020F0502020204030204" pitchFamily="34" charset="0"/>
              </a:rPr>
              <a:t> or if the patient has been on antibiotic and/or bismuth salt therapy.</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A positive test does not distinguish between asymptomatic colonization and a symptomatic infection.  </a:t>
            </a:r>
          </a:p>
          <a:p>
            <a:pPr marL="342900" indent="-342900" algn="l">
              <a:buFont typeface="Arial" panose="020B0604020202020204" pitchFamily="34" charset="0"/>
              <a:buChar char="•"/>
            </a:pPr>
            <a:r>
              <a:rPr lang="en-US" sz="2000" dirty="0">
                <a:effectLst/>
                <a:latin typeface="+mj-lt"/>
                <a:ea typeface="Calibri" panose="020F0502020204030204" pitchFamily="34" charset="0"/>
                <a:cs typeface="Times New Roman" panose="02020603050405020304" pitchFamily="18" charset="0"/>
              </a:rPr>
              <a:t>The </a:t>
            </a:r>
            <a:r>
              <a:rPr lang="en-US" sz="2000" dirty="0" err="1">
                <a:effectLst/>
                <a:latin typeface="+mj-lt"/>
                <a:ea typeface="Calibri" panose="020F0502020204030204" pitchFamily="34" charset="0"/>
                <a:cs typeface="Times New Roman" panose="02020603050405020304" pitchFamily="18" charset="0"/>
              </a:rPr>
              <a:t>PyloriTek</a:t>
            </a:r>
            <a:r>
              <a:rPr lang="en-US" sz="2000" dirty="0">
                <a:effectLst/>
                <a:latin typeface="+mj-lt"/>
                <a:ea typeface="Calibri" panose="020F0502020204030204" pitchFamily="34" charset="0"/>
                <a:cs typeface="Times New Roman" panose="02020603050405020304" pitchFamily="18" charset="0"/>
              </a:rPr>
              <a:t> Test Kit is to be used as an aid in diagnosis only for those patients with clinical symptoms of </a:t>
            </a:r>
            <a:r>
              <a:rPr lang="en-US" sz="2000" i="1" dirty="0">
                <a:effectLst/>
                <a:latin typeface="+mj-lt"/>
                <a:ea typeface="Calibri" panose="020F0502020204030204" pitchFamily="34" charset="0"/>
                <a:cs typeface="Times New Roman" panose="02020603050405020304" pitchFamily="18" charset="0"/>
              </a:rPr>
              <a:t>H. pylori</a:t>
            </a:r>
            <a:r>
              <a:rPr lang="en-US" sz="2000" dirty="0">
                <a:effectLst/>
                <a:latin typeface="+mj-lt"/>
                <a:ea typeface="Calibri" panose="020F0502020204030204" pitchFamily="34" charset="0"/>
                <a:cs typeface="Times New Roman" panose="02020603050405020304" pitchFamily="18" charset="0"/>
              </a:rPr>
              <a:t> infection.</a:t>
            </a:r>
          </a:p>
          <a:p>
            <a:pPr algn="l"/>
            <a:endParaRPr lang="en-US" dirty="0">
              <a:solidFill>
                <a:srgbClr val="FFFFFF"/>
              </a:solidFill>
            </a:endParaRPr>
          </a:p>
        </p:txBody>
      </p:sp>
    </p:spTree>
    <p:extLst>
      <p:ext uri="{BB962C8B-B14F-4D97-AF65-F5344CB8AC3E}">
        <p14:creationId xmlns:p14="http://schemas.microsoft.com/office/powerpoint/2010/main" val="79263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078550" y="620486"/>
            <a:ext cx="2453371" cy="832758"/>
          </a:xfrm>
        </p:spPr>
        <p:txBody>
          <a:bodyPr>
            <a:normAutofit/>
          </a:bodyPr>
          <a:lstStyle/>
          <a:p>
            <a:pPr algn="l"/>
            <a:r>
              <a:rPr lang="en-US" sz="4800" dirty="0">
                <a:solidFill>
                  <a:srgbClr val="FFFFFF"/>
                </a:solidFill>
              </a:rPr>
              <a:t>OUTLINE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1931874" y="4797188"/>
            <a:ext cx="6051236" cy="1241828"/>
          </a:xfrm>
        </p:spPr>
        <p:txBody>
          <a:bodyPr>
            <a:normAutofit/>
          </a:bodyPr>
          <a:lstStyle/>
          <a:p>
            <a:pPr algn="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63629443-543F-47FB-836C-A5F4A6A21E46}"/>
              </a:ext>
            </a:extLst>
          </p:cNvPr>
          <p:cNvGraphicFramePr/>
          <p:nvPr>
            <p:extLst>
              <p:ext uri="{D42A27DB-BD31-4B8C-83A1-F6EECF244321}">
                <p14:modId xmlns:p14="http://schemas.microsoft.com/office/powerpoint/2010/main" val="2675914808"/>
              </p:ext>
            </p:extLst>
          </p:nvPr>
        </p:nvGraphicFramePr>
        <p:xfrm>
          <a:off x="1078550" y="1943100"/>
          <a:ext cx="10889687" cy="4320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2994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a:bodyPr>
          <a:lstStyle/>
          <a:p>
            <a:pPr algn="l"/>
            <a:r>
              <a:rPr lang="en-US" sz="4800" dirty="0">
                <a:solidFill>
                  <a:srgbClr val="FFFFFF"/>
                </a:solidFill>
              </a:rPr>
              <a:t>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1138687" y="1853408"/>
            <a:ext cx="10202603" cy="4185607"/>
          </a:xfrm>
        </p:spPr>
        <p:txBody>
          <a:bodyPr>
            <a:normAutofit/>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t>All operators must be authorized to perform testing. Authorization is granted at time of initial training with the Ancillary Testing Coordinator.</a:t>
            </a:r>
          </a:p>
          <a:p>
            <a:pPr marL="342900" indent="-342900" algn="l">
              <a:buFont typeface="Arial" panose="020B0604020202020204" pitchFamily="34" charset="0"/>
              <a:buChar char="•"/>
            </a:pPr>
            <a:r>
              <a:rPr lang="en-US" dirty="0"/>
              <a:t>Annual competency assessment is required after initial training.</a:t>
            </a:r>
          </a:p>
          <a:p>
            <a:pPr marL="342900" indent="-342900" algn="l">
              <a:buFont typeface="Arial" panose="020B0604020202020204" pitchFamily="34" charset="0"/>
              <a:buChar char="•"/>
            </a:pPr>
            <a:r>
              <a:rPr lang="en-US" dirty="0"/>
              <a:t>ONLY staff that have documented initial training and subsequent annual competency with the Ancillary Testing Coordinator are deemed competent to perform any and all steps in </a:t>
            </a:r>
            <a:r>
              <a:rPr lang="en-US" dirty="0" err="1"/>
              <a:t>PyloriTek</a:t>
            </a:r>
            <a:r>
              <a:rPr lang="en-US" dirty="0"/>
              <a:t> testing.</a:t>
            </a:r>
          </a:p>
          <a:p>
            <a:pPr marL="342900" indent="-342900" algn="l">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63433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414733" y="818985"/>
            <a:ext cx="9462534" cy="923552"/>
          </a:xfrm>
        </p:spPr>
        <p:txBody>
          <a:bodyPr>
            <a:normAutofit fontScale="90000"/>
          </a:bodyPr>
          <a:lstStyle/>
          <a:p>
            <a:pPr algn="l"/>
            <a:r>
              <a:rPr lang="en-US" sz="4800" dirty="0">
                <a:solidFill>
                  <a:srgbClr val="FFFFFF"/>
                </a:solidFill>
              </a:rPr>
              <a:t>ANNUAL PYLORITEK COMPETENCY REQUIREMENTS</a:t>
            </a:r>
          </a:p>
        </p:txBody>
      </p:sp>
      <p:sp>
        <p:nvSpPr>
          <p:cNvPr id="38" name="Rectangle 3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a:extLst>
              <a:ext uri="{FF2B5EF4-FFF2-40B4-BE49-F238E27FC236}">
                <a16:creationId xmlns:a16="http://schemas.microsoft.com/office/drawing/2014/main" id="{73335BB3-0D06-4B34-A358-3A74662632B8}"/>
              </a:ext>
            </a:extLst>
          </p:cNvPr>
          <p:cNvSpPr>
            <a:spLocks noGrp="1"/>
          </p:cNvSpPr>
          <p:nvPr>
            <p:ph type="subTitle" idx="1"/>
          </p:nvPr>
        </p:nvSpPr>
        <p:spPr>
          <a:xfrm>
            <a:off x="438481" y="1853408"/>
            <a:ext cx="7653095" cy="4185607"/>
          </a:xfrm>
        </p:spPr>
        <p:txBody>
          <a:bodyPr>
            <a:normAutofit fontScale="85000" lnSpcReduction="10000"/>
          </a:bodyPr>
          <a:lstStyle/>
          <a:p>
            <a:pPr marL="342900" indent="-342900" algn="l">
              <a:buFont typeface="Arial" panose="020B0604020202020204" pitchFamily="34" charset="0"/>
              <a:buChar char="•"/>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US" dirty="0">
                <a:solidFill>
                  <a:srgbClr val="FFFFFF"/>
                </a:solidFill>
              </a:rPr>
              <a:t>Review </a:t>
            </a:r>
            <a:r>
              <a:rPr lang="en-US" dirty="0" err="1">
                <a:solidFill>
                  <a:srgbClr val="FFFFFF"/>
                </a:solidFill>
              </a:rPr>
              <a:t>PyloriTek</a:t>
            </a:r>
            <a:r>
              <a:rPr lang="en-US" dirty="0">
                <a:solidFill>
                  <a:srgbClr val="FFFFFF"/>
                </a:solidFill>
              </a:rPr>
              <a:t> Annual Competency power point training in MTS.</a:t>
            </a:r>
          </a:p>
          <a:p>
            <a:pPr marL="342900" indent="-342900" algn="l">
              <a:buFont typeface="Arial" panose="020B0604020202020204" pitchFamily="34" charset="0"/>
              <a:buChar char="•"/>
            </a:pPr>
            <a:r>
              <a:rPr lang="en-US" dirty="0">
                <a:solidFill>
                  <a:srgbClr val="FFFFFF"/>
                </a:solidFill>
              </a:rPr>
              <a:t>Complete </a:t>
            </a:r>
            <a:r>
              <a:rPr lang="en-US" dirty="0" err="1">
                <a:solidFill>
                  <a:srgbClr val="FFFFFF"/>
                </a:solidFill>
              </a:rPr>
              <a:t>PyloriTek</a:t>
            </a:r>
            <a:r>
              <a:rPr lang="en-US" dirty="0">
                <a:solidFill>
                  <a:srgbClr val="FFFFFF"/>
                </a:solidFill>
              </a:rPr>
              <a:t> competency quiz in MTS (passing score &gt;80%).</a:t>
            </a:r>
          </a:p>
          <a:p>
            <a:pPr marL="342900" indent="-342900" algn="l">
              <a:buFont typeface="Arial" panose="020B0604020202020204" pitchFamily="34" charset="0"/>
              <a:buChar char="•"/>
            </a:pPr>
            <a:r>
              <a:rPr lang="en-US" dirty="0">
                <a:solidFill>
                  <a:srgbClr val="FFFFFF"/>
                </a:solidFill>
              </a:rPr>
              <a:t>Direct observation by the Ancillary Testing Coordinator of unknown samples. A meeting will be scheduled for all operators in late April or early May.</a:t>
            </a:r>
          </a:p>
          <a:p>
            <a:pPr marL="342900" indent="-342900" algn="l">
              <a:buFont typeface="Arial" panose="020B0604020202020204" pitchFamily="34" charset="0"/>
              <a:buChar char="•"/>
            </a:pPr>
            <a:r>
              <a:rPr lang="en-US" dirty="0">
                <a:solidFill>
                  <a:srgbClr val="FFFFFF"/>
                </a:solidFill>
              </a:rPr>
              <a:t>After completing the above tasks, print, fill out the top portion of the Competency Assessment (MTS), and return to Ancillary Testing Coordinator before assigned due date.</a:t>
            </a:r>
          </a:p>
          <a:p>
            <a:pPr marL="342900" indent="-342900" algn="l">
              <a:buFont typeface="Arial" panose="020B0604020202020204" pitchFamily="34" charset="0"/>
              <a:buChar char="•"/>
            </a:pPr>
            <a:r>
              <a:rPr lang="en-US" sz="2400" b="1" dirty="0"/>
              <a:t>NOTE: If you are competent in multiple point of care tests, only one signed copy of Competency Assessment needs to be turned in at the completion of all point of care annual requirements</a:t>
            </a:r>
            <a:r>
              <a:rPr lang="en-US" sz="2400" dirty="0"/>
              <a:t>. </a:t>
            </a:r>
          </a:p>
          <a:p>
            <a:pPr marL="342900" indent="-342900" algn="l">
              <a:buFont typeface="Arial" panose="020B0604020202020204" pitchFamily="34" charset="0"/>
              <a:buChar char="•"/>
            </a:pPr>
            <a:endParaRPr lang="en-US" dirty="0">
              <a:solidFill>
                <a:srgbClr val="FFFFFF"/>
              </a:solidFill>
            </a:endParaRPr>
          </a:p>
        </p:txBody>
      </p:sp>
      <p:pic>
        <p:nvPicPr>
          <p:cNvPr id="6" name="Picture 5">
            <a:extLst>
              <a:ext uri="{FF2B5EF4-FFF2-40B4-BE49-F238E27FC236}">
                <a16:creationId xmlns:a16="http://schemas.microsoft.com/office/drawing/2014/main" id="{855829A5-067C-B23B-00DA-9AB535FF9462}"/>
              </a:ext>
            </a:extLst>
          </p:cNvPr>
          <p:cNvPicPr>
            <a:picLocks noChangeAspect="1"/>
          </p:cNvPicPr>
          <p:nvPr/>
        </p:nvPicPr>
        <p:blipFill>
          <a:blip r:embed="rId2"/>
          <a:stretch>
            <a:fillRect/>
          </a:stretch>
        </p:blipFill>
        <p:spPr>
          <a:xfrm>
            <a:off x="8106774" y="1132394"/>
            <a:ext cx="3831101" cy="5004592"/>
          </a:xfrm>
          <a:prstGeom prst="rect">
            <a:avLst/>
          </a:prstGeom>
        </p:spPr>
      </p:pic>
    </p:spTree>
    <p:extLst>
      <p:ext uri="{BB962C8B-B14F-4D97-AF65-F5344CB8AC3E}">
        <p14:creationId xmlns:p14="http://schemas.microsoft.com/office/powerpoint/2010/main" val="657109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621410"/>
          </a:xfrm>
        </p:spPr>
        <p:txBody>
          <a:bodyPr>
            <a:normAutofit fontScale="90000"/>
          </a:bodyPr>
          <a:lstStyle/>
          <a:p>
            <a:pPr algn="l"/>
            <a:r>
              <a:rPr lang="en-US" sz="4800" dirty="0">
                <a:solidFill>
                  <a:srgbClr val="FFFFFF"/>
                </a:solidFill>
              </a:rPr>
              <a:t>Policies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655994"/>
            <a:ext cx="10841193" cy="4383023"/>
          </a:xfrm>
        </p:spPr>
        <p:txBody>
          <a:bodyPr>
            <a:normAutofit/>
          </a:bodyPr>
          <a:lstStyle/>
          <a:p>
            <a:pPr marL="342900" indent="-342900" algn="l">
              <a:buFont typeface="Arial" panose="020B0604020202020204" pitchFamily="34" charset="0"/>
              <a:buChar char="•"/>
            </a:pPr>
            <a:r>
              <a:rPr lang="en-US" dirty="0">
                <a:solidFill>
                  <a:srgbClr val="FFFFFF"/>
                </a:solidFill>
              </a:rPr>
              <a:t>Providers should place a lab order in CPRS for HELICOBACTER PYLORI (POC) BIOPSY GASTRIC MUCOUS MEMBRANE. </a:t>
            </a:r>
            <a:r>
              <a:rPr lang="en-US" b="1" dirty="0">
                <a:solidFill>
                  <a:srgbClr val="FFFFFF"/>
                </a:solidFill>
              </a:rPr>
              <a:t>No testing should occur without a doctor’s order.</a:t>
            </a:r>
          </a:p>
          <a:p>
            <a:pPr marL="342900" indent="-342900" algn="l">
              <a:buFont typeface="Arial" panose="020B0604020202020204" pitchFamily="34" charset="0"/>
              <a:buChar char="•"/>
            </a:pPr>
            <a:endParaRPr lang="en-US" b="1" dirty="0">
              <a:solidFill>
                <a:srgbClr val="FFFFFF"/>
              </a:solidFill>
            </a:endParaRPr>
          </a:p>
          <a:p>
            <a:pPr marL="342900" indent="-342900" algn="l">
              <a:buFont typeface="Arial" panose="020B0604020202020204" pitchFamily="34" charset="0"/>
              <a:buChar char="•"/>
            </a:pPr>
            <a:endParaRPr lang="en-US" b="1" dirty="0">
              <a:solidFill>
                <a:srgbClr val="FFFFFF"/>
              </a:solidFill>
            </a:endParaRPr>
          </a:p>
          <a:p>
            <a:pPr algn="l"/>
            <a:endParaRPr lang="en-US" b="1" dirty="0">
              <a:solidFill>
                <a:srgbClr val="FFFFFF"/>
              </a:solidFill>
            </a:endParaRPr>
          </a:p>
          <a:p>
            <a:pPr marL="342900" indent="-342900" algn="l">
              <a:buFont typeface="Arial" panose="020B0604020202020204" pitchFamily="34" charset="0"/>
              <a:buChar char="•"/>
            </a:pPr>
            <a:r>
              <a:rPr lang="en-US" dirty="0">
                <a:solidFill>
                  <a:srgbClr val="FFFFFF"/>
                </a:solidFill>
              </a:rPr>
              <a:t>All patient results need to be entered into the patient’s electronic record utilizing Fast Bypass in VISTA.</a:t>
            </a:r>
          </a:p>
          <a:p>
            <a:pPr marL="342900" indent="-342900" algn="l">
              <a:buFont typeface="Arial" panose="020B0604020202020204" pitchFamily="34" charset="0"/>
              <a:buChar char="•"/>
            </a:pPr>
            <a:r>
              <a:rPr lang="en-US" dirty="0">
                <a:solidFill>
                  <a:srgbClr val="FFFFFF"/>
                </a:solidFill>
              </a:rPr>
              <a:t>Only one brand of kits will be used for testing. Pathology &amp; Laboratory Medicine will perform initial external quality control for each lot number of reagents prior to release and maintain documentation of quality control testing.</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1CF6F0-0AC9-41ED-8EB0-E726B0DD000E}"/>
              </a:ext>
            </a:extLst>
          </p:cNvPr>
          <p:cNvPicPr>
            <a:picLocks noChangeAspect="1"/>
          </p:cNvPicPr>
          <p:nvPr/>
        </p:nvPicPr>
        <p:blipFill>
          <a:blip r:embed="rId2"/>
          <a:stretch>
            <a:fillRect/>
          </a:stretch>
        </p:blipFill>
        <p:spPr>
          <a:xfrm>
            <a:off x="858801" y="2713290"/>
            <a:ext cx="10658475" cy="714851"/>
          </a:xfrm>
          <a:prstGeom prst="rect">
            <a:avLst/>
          </a:prstGeom>
        </p:spPr>
      </p:pic>
    </p:spTree>
    <p:extLst>
      <p:ext uri="{BB962C8B-B14F-4D97-AF65-F5344CB8AC3E}">
        <p14:creationId xmlns:p14="http://schemas.microsoft.com/office/powerpoint/2010/main" val="5148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b="1" u="sng" dirty="0">
                <a:solidFill>
                  <a:srgbClr val="FFFFFF"/>
                </a:solidFill>
              </a:rPr>
              <a:t>Patient Preparation:</a:t>
            </a:r>
          </a:p>
          <a:p>
            <a:pPr marL="342900" indent="-342900" algn="l">
              <a:buFont typeface="Arial" panose="020B0604020202020204" pitchFamily="34" charset="0"/>
              <a:buChar char="•"/>
            </a:pPr>
            <a:r>
              <a:rPr lang="en-US" dirty="0">
                <a:solidFill>
                  <a:srgbClr val="FFFFFF"/>
                </a:solidFill>
              </a:rPr>
              <a:t>Patient should refrain from taking antibiotics and/or bismuth for 14-28 days prior to the gastroscopy procedure.</a:t>
            </a:r>
          </a:p>
          <a:p>
            <a:pPr marL="342900" indent="-342900" algn="l">
              <a:buFont typeface="Arial" panose="020B0604020202020204" pitchFamily="34" charset="0"/>
              <a:buChar char="•"/>
            </a:pPr>
            <a:r>
              <a:rPr lang="en-US" dirty="0">
                <a:solidFill>
                  <a:srgbClr val="FFFFFF"/>
                </a:solidFill>
              </a:rPr>
              <a:t>Proton pump inhibitors should be avoided for 7-14 days prior to the procedure.</a:t>
            </a:r>
          </a:p>
          <a:p>
            <a:pPr marL="342900" indent="-342900" algn="l">
              <a:buFont typeface="Arial" panose="020B0604020202020204" pitchFamily="34" charset="0"/>
              <a:buChar char="•"/>
            </a:pPr>
            <a:r>
              <a:rPr lang="en-US" dirty="0">
                <a:solidFill>
                  <a:srgbClr val="FFFFFF"/>
                </a:solidFill>
              </a:rPr>
              <a:t>These drugs have been shown to reduce urease activity of H. pylori and to reduce the density and number of organisms, thereby increasing the chance of a false negative test result.</a:t>
            </a:r>
          </a:p>
          <a:p>
            <a:pPr algn="l"/>
            <a:r>
              <a:rPr lang="en-US" b="1" u="sng" dirty="0">
                <a:solidFill>
                  <a:srgbClr val="FFFFFF"/>
                </a:solidFill>
              </a:rPr>
              <a:t>Type:</a:t>
            </a:r>
          </a:p>
          <a:p>
            <a:pPr marL="342900" indent="-342900" algn="l">
              <a:buFont typeface="Arial" panose="020B0604020202020204" pitchFamily="34" charset="0"/>
              <a:buChar char="•"/>
            </a:pPr>
            <a:r>
              <a:rPr lang="en-US" dirty="0">
                <a:solidFill>
                  <a:srgbClr val="FFFFFF"/>
                </a:solidFill>
              </a:rPr>
              <a:t>Gastric specimen</a:t>
            </a:r>
          </a:p>
          <a:p>
            <a:pPr marL="342900" indent="-342900" algn="l">
              <a:buFont typeface="Arial" panose="020B0604020202020204" pitchFamily="34" charset="0"/>
              <a:buChar char="•"/>
            </a:pPr>
            <a:r>
              <a:rPr lang="en-US" dirty="0">
                <a:solidFill>
                  <a:srgbClr val="FFFFFF"/>
                </a:solidFill>
              </a:rPr>
              <a:t>One biopsy is required but up to three biopsies from one patient can be placed on one Reaction Pad of one </a:t>
            </a:r>
            <a:r>
              <a:rPr lang="en-US" dirty="0" err="1">
                <a:solidFill>
                  <a:srgbClr val="FFFFFF"/>
                </a:solidFill>
              </a:rPr>
              <a:t>PyloriTek</a:t>
            </a:r>
            <a:r>
              <a:rPr lang="en-US" dirty="0">
                <a:solidFill>
                  <a:srgbClr val="FFFFFF"/>
                </a:solidFill>
              </a:rPr>
              <a:t> Reagent Strip.</a:t>
            </a:r>
          </a:p>
          <a:p>
            <a:pPr marL="342900" indent="-342900" algn="l">
              <a:buFont typeface="Arial" panose="020B0604020202020204" pitchFamily="34" charset="0"/>
              <a:buChar char="•"/>
            </a:pPr>
            <a:endParaRPr lang="en-US"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04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767443" y="818985"/>
            <a:ext cx="10499272" cy="45719"/>
          </a:xfrm>
        </p:spPr>
        <p:txBody>
          <a:bodyPr>
            <a:normAutofit fontScale="90000"/>
          </a:bodyPr>
          <a:lstStyle/>
          <a:p>
            <a:pPr algn="l"/>
            <a:r>
              <a:rPr lang="en-US" sz="4800" dirty="0">
                <a:solidFill>
                  <a:srgbClr val="FFFFFF"/>
                </a:solidFill>
              </a:rPr>
              <a:t>Policies – Specimen Cont.</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990600"/>
            <a:ext cx="10841193" cy="5048417"/>
          </a:xfrm>
        </p:spPr>
        <p:txBody>
          <a:bodyPr>
            <a:normAutofit/>
          </a:bodyPr>
          <a:lstStyle/>
          <a:p>
            <a:pPr algn="l"/>
            <a:r>
              <a:rPr lang="en-US" sz="2800" b="1" u="sng" dirty="0">
                <a:solidFill>
                  <a:srgbClr val="FFFFFF"/>
                </a:solidFill>
              </a:rPr>
              <a:t>Handling Conditions:</a:t>
            </a:r>
          </a:p>
          <a:p>
            <a:pPr marL="342900" indent="-342900" algn="l">
              <a:buFont typeface="Arial" panose="020B0604020202020204" pitchFamily="34" charset="0"/>
              <a:buChar char="•"/>
            </a:pPr>
            <a:r>
              <a:rPr lang="en-US" sz="2800" dirty="0">
                <a:solidFill>
                  <a:srgbClr val="FFFFFF"/>
                </a:solidFill>
              </a:rPr>
              <a:t>Gastric biopsy must be transferred directly from the forceps to the Reaction Pad of the </a:t>
            </a:r>
            <a:r>
              <a:rPr lang="en-US" sz="2800" dirty="0" err="1">
                <a:solidFill>
                  <a:srgbClr val="FFFFFF"/>
                </a:solidFill>
              </a:rPr>
              <a:t>PyloriTek</a:t>
            </a:r>
            <a:r>
              <a:rPr lang="en-US" sz="2800" dirty="0">
                <a:solidFill>
                  <a:srgbClr val="FFFFFF"/>
                </a:solidFill>
              </a:rPr>
              <a:t> Reagent Strip in a timely manner to minimize loss of urease activity.</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Do Not place biopsy on gauze or filter paper prior to testing. This can increase the chances of a false negative result.</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Avoid contamination of biopsy specimens with formalin. Formalin can inhibit H. pylori urease activity and lead to false negative results.</a:t>
            </a:r>
          </a:p>
          <a:p>
            <a:pPr marL="342900" indent="-342900" algn="l">
              <a:buFont typeface="Arial" panose="020B0604020202020204" pitchFamily="34" charset="0"/>
              <a:buChar char="•"/>
            </a:pPr>
            <a:endParaRPr lang="en-US" sz="2800" dirty="0">
              <a:solidFill>
                <a:srgbClr val="FFFFFF"/>
              </a:solidFill>
            </a:endParaRPr>
          </a:p>
          <a:p>
            <a:pPr algn="l"/>
            <a:endParaRPr lang="en-US" b="1"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4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a:bodyPr>
          <a:lstStyle/>
          <a:p>
            <a:pPr algn="l"/>
            <a:r>
              <a:rPr lang="en-US" sz="4800" dirty="0">
                <a:solidFill>
                  <a:srgbClr val="FFFFFF"/>
                </a:solidFill>
              </a:rPr>
              <a:t>SUPPLIES NEEDED</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85000" lnSpcReduction="20000"/>
          </a:bodyPr>
          <a:lstStyle/>
          <a:p>
            <a:pPr marL="342900" indent="-342900" algn="l">
              <a:buFont typeface="Arial" panose="020B0604020202020204" pitchFamily="34" charset="0"/>
              <a:buChar char="•"/>
            </a:pPr>
            <a:r>
              <a:rPr lang="en-US" sz="2800" dirty="0" err="1">
                <a:solidFill>
                  <a:srgbClr val="FFFFFF"/>
                </a:solidFill>
              </a:rPr>
              <a:t>PyloriTek</a:t>
            </a:r>
            <a:r>
              <a:rPr lang="en-US" sz="2800" dirty="0">
                <a:solidFill>
                  <a:srgbClr val="FFFFFF"/>
                </a:solidFill>
              </a:rPr>
              <a:t> Test Kit – Supplied by Lab and contains:</a:t>
            </a:r>
          </a:p>
          <a:p>
            <a:pPr marL="1371600" lvl="2" indent="-457200" algn="l">
              <a:buFont typeface="Wingdings" panose="05000000000000000000" pitchFamily="2" charset="2"/>
              <a:buChar char="Ø"/>
            </a:pPr>
            <a:r>
              <a:rPr lang="en-US" sz="2200" dirty="0">
                <a:solidFill>
                  <a:srgbClr val="FFFFFF"/>
                </a:solidFill>
              </a:rPr>
              <a:t>Reagent Strips</a:t>
            </a:r>
          </a:p>
          <a:p>
            <a:pPr marL="1371600" lvl="2" indent="-457200" algn="l">
              <a:buFont typeface="Wingdings" panose="05000000000000000000" pitchFamily="2" charset="2"/>
              <a:buChar char="Ø"/>
            </a:pPr>
            <a:r>
              <a:rPr lang="en-US" sz="2200" dirty="0">
                <a:solidFill>
                  <a:srgbClr val="FFFFFF"/>
                </a:solidFill>
              </a:rPr>
              <a:t>Hydration Reagent</a:t>
            </a:r>
          </a:p>
          <a:p>
            <a:pPr marL="1371600" lvl="2" indent="-457200" algn="l">
              <a:buFont typeface="Wingdings" panose="05000000000000000000" pitchFamily="2" charset="2"/>
              <a:buChar char="Ø"/>
            </a:pPr>
            <a:r>
              <a:rPr lang="en-US" sz="2200" dirty="0">
                <a:solidFill>
                  <a:srgbClr val="FFFFFF"/>
                </a:solidFill>
              </a:rPr>
              <a:t>Disposable Reaction Pouches</a:t>
            </a:r>
          </a:p>
          <a:p>
            <a:pPr marL="800100" lvl="1" indent="-342900" algn="l">
              <a:buFont typeface="Wingdings" panose="05000000000000000000" pitchFamily="2" charset="2"/>
              <a:buChar char="Ø"/>
            </a:pPr>
            <a:endParaRPr lang="en-US" sz="2400" dirty="0">
              <a:solidFill>
                <a:srgbClr val="FFFFFF"/>
              </a:solidFill>
            </a:endParaRPr>
          </a:p>
          <a:p>
            <a:pPr marL="342900" indent="-342900" algn="l">
              <a:buFont typeface="Arial" panose="020B0604020202020204" pitchFamily="34" charset="0"/>
              <a:buChar char="•"/>
            </a:pPr>
            <a:r>
              <a:rPr lang="en-US" sz="2800" dirty="0">
                <a:solidFill>
                  <a:srgbClr val="FFFFFF"/>
                </a:solidFill>
              </a:rPr>
              <a:t>Timer</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Wooden applicator stick or plastic pick</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Gloves</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External Quality Control – Supplied and performed by Laboratory</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399640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290625"/>
            <a:ext cx="9879849" cy="857458"/>
          </a:xfrm>
        </p:spPr>
        <p:txBody>
          <a:bodyPr>
            <a:normAutofit fontScale="90000"/>
          </a:bodyPr>
          <a:lstStyle/>
          <a:p>
            <a:pPr algn="l"/>
            <a:r>
              <a:rPr lang="en-US" sz="4800" dirty="0">
                <a:solidFill>
                  <a:srgbClr val="FFFFFF"/>
                </a:solidFill>
              </a:rPr>
              <a:t>SUPPLIES – Test Kit Storage Requirements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1440395"/>
            <a:ext cx="7545543" cy="4598622"/>
          </a:xfrm>
        </p:spPr>
        <p:txBody>
          <a:bodyPr>
            <a:normAutofit fontScale="92500" lnSpcReduction="20000"/>
          </a:bodyPr>
          <a:lstStyle/>
          <a:p>
            <a:pPr marL="342900" indent="-342900" algn="l">
              <a:buFont typeface="Arial" panose="020B0604020202020204" pitchFamily="34" charset="0"/>
              <a:buChar char="•"/>
            </a:pPr>
            <a:r>
              <a:rPr lang="en-US" sz="2800" dirty="0">
                <a:solidFill>
                  <a:srgbClr val="FFFFFF"/>
                </a:solidFill>
              </a:rPr>
              <a:t>Store unopened </a:t>
            </a:r>
            <a:r>
              <a:rPr lang="en-US" sz="2800" dirty="0" err="1">
                <a:solidFill>
                  <a:srgbClr val="FFFFFF"/>
                </a:solidFill>
              </a:rPr>
              <a:t>PyloriTek</a:t>
            </a:r>
            <a:r>
              <a:rPr lang="en-US" sz="2800" dirty="0">
                <a:solidFill>
                  <a:srgbClr val="FFFFFF"/>
                </a:solidFill>
              </a:rPr>
              <a:t> Test Kit in P&amp;LMS Microbiology refrigerator at 2-7C until kit is to be used.</a:t>
            </a:r>
          </a:p>
          <a:p>
            <a:pPr marL="342900" indent="-342900" algn="l">
              <a:buFont typeface="Arial" panose="020B0604020202020204" pitchFamily="34" charset="0"/>
              <a:buChar char="•"/>
            </a:pPr>
            <a:r>
              <a:rPr lang="en-US" sz="2800" dirty="0">
                <a:solidFill>
                  <a:srgbClr val="FFFFFF"/>
                </a:solidFill>
              </a:rPr>
              <a:t>Allow kit components to come to room temp 15-30C prior to opening and use.</a:t>
            </a:r>
          </a:p>
          <a:p>
            <a:pPr marL="342900" indent="-342900" algn="l">
              <a:buFont typeface="Arial" panose="020B0604020202020204" pitchFamily="34" charset="0"/>
              <a:buChar char="•"/>
            </a:pPr>
            <a:r>
              <a:rPr lang="en-US" sz="2800" dirty="0">
                <a:solidFill>
                  <a:srgbClr val="FFFFFF"/>
                </a:solidFill>
              </a:rPr>
              <a:t>Once opened, store kit components at room temp (15-30C) in Ambulatory Surgery.</a:t>
            </a:r>
          </a:p>
          <a:p>
            <a:pPr marL="342900" indent="-342900" algn="l">
              <a:buFont typeface="Arial" panose="020B0604020202020204" pitchFamily="34" charset="0"/>
              <a:buChar char="•"/>
            </a:pPr>
            <a:r>
              <a:rPr lang="en-US" sz="2800" dirty="0">
                <a:solidFill>
                  <a:srgbClr val="FFFFFF"/>
                </a:solidFill>
              </a:rPr>
              <a:t>Write opened date on bottle. </a:t>
            </a:r>
            <a:r>
              <a:rPr lang="en-US" sz="2800" dirty="0" err="1">
                <a:solidFill>
                  <a:srgbClr val="FFFFFF"/>
                </a:solidFill>
              </a:rPr>
              <a:t>PyloriTek</a:t>
            </a:r>
            <a:r>
              <a:rPr lang="en-US" sz="2800" dirty="0">
                <a:solidFill>
                  <a:srgbClr val="FFFFFF"/>
                </a:solidFill>
              </a:rPr>
              <a:t> Reagent Strips must be used within 3 months of first opening the bottle or before the kit expiration, whichever occurs first.</a:t>
            </a:r>
          </a:p>
          <a:p>
            <a:pPr marL="342900" indent="-342900" algn="l">
              <a:buFont typeface="Arial" panose="020B0604020202020204" pitchFamily="34" charset="0"/>
              <a:buChar char="•"/>
            </a:pPr>
            <a:r>
              <a:rPr lang="en-US" sz="2800" dirty="0">
                <a:solidFill>
                  <a:srgbClr val="FFFFFF"/>
                </a:solidFill>
              </a:rPr>
              <a:t>Do NOT store test strips near sources of heat, ammonia, or formaldehyde.</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AC72E3-BF25-4B93-99DA-7A7457F1EC06}"/>
              </a:ext>
            </a:extLst>
          </p:cNvPr>
          <p:cNvPicPr>
            <a:picLocks noChangeAspect="1"/>
          </p:cNvPicPr>
          <p:nvPr/>
        </p:nvPicPr>
        <p:blipFill>
          <a:blip r:embed="rId2"/>
          <a:stretch>
            <a:fillRect/>
          </a:stretch>
        </p:blipFill>
        <p:spPr>
          <a:xfrm>
            <a:off x="8312986" y="1322614"/>
            <a:ext cx="3744857" cy="3976726"/>
          </a:xfrm>
          <a:prstGeom prst="rect">
            <a:avLst/>
          </a:prstGeom>
        </p:spPr>
      </p:pic>
    </p:spTree>
    <p:extLst>
      <p:ext uri="{BB962C8B-B14F-4D97-AF65-F5344CB8AC3E}">
        <p14:creationId xmlns:p14="http://schemas.microsoft.com/office/powerpoint/2010/main" val="258175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1386865" y="818985"/>
            <a:ext cx="9879849" cy="621410"/>
          </a:xfrm>
        </p:spPr>
        <p:txBody>
          <a:bodyPr>
            <a:normAutofit fontScale="90000"/>
          </a:bodyPr>
          <a:lstStyle/>
          <a:p>
            <a:pPr algn="l"/>
            <a:r>
              <a:rPr lang="en-US" sz="4800" dirty="0">
                <a:solidFill>
                  <a:srgbClr val="FFFFFF"/>
                </a:solidFill>
              </a:rPr>
              <a:t>PROCEDURES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767443" y="2043779"/>
            <a:ext cx="10841193" cy="3995238"/>
          </a:xfrm>
        </p:spPr>
        <p:txBody>
          <a:bodyPr>
            <a:normAutofit/>
          </a:bodyPr>
          <a:lstStyle/>
          <a:p>
            <a:pPr marL="342900" indent="-342900" algn="l">
              <a:buFont typeface="Arial" panose="020B0604020202020204" pitchFamily="34" charset="0"/>
              <a:buChar char="•"/>
            </a:pPr>
            <a:r>
              <a:rPr lang="en-US" sz="2800" dirty="0">
                <a:solidFill>
                  <a:srgbClr val="FFFFFF"/>
                </a:solidFill>
              </a:rPr>
              <a:t>All</a:t>
            </a:r>
            <a:r>
              <a:rPr lang="en-US" dirty="0">
                <a:solidFill>
                  <a:srgbClr val="FFFFFF"/>
                </a:solidFill>
              </a:rPr>
              <a:t> </a:t>
            </a:r>
            <a:r>
              <a:rPr lang="en-US" sz="2800" dirty="0" err="1">
                <a:solidFill>
                  <a:srgbClr val="FFFFFF"/>
                </a:solidFill>
              </a:rPr>
              <a:t>PyloriTek</a:t>
            </a:r>
            <a:r>
              <a:rPr lang="en-US" sz="2800" dirty="0">
                <a:solidFill>
                  <a:srgbClr val="FFFFFF"/>
                </a:solidFill>
              </a:rPr>
              <a:t> H. pylori standard operating procedures reside on the Pathology &amp; Laboratory SharePoint page.</a:t>
            </a:r>
          </a:p>
          <a:p>
            <a:pPr algn="l"/>
            <a:endParaRPr lang="en-US" sz="2800" dirty="0">
              <a:solidFill>
                <a:srgbClr val="FFFFFF"/>
              </a:solidFill>
            </a:endParaRPr>
          </a:p>
          <a:p>
            <a:pPr marL="342900" indent="-342900" algn="l">
              <a:buFont typeface="Arial" panose="020B0604020202020204" pitchFamily="34" charset="0"/>
              <a:buChar char="•"/>
            </a:pPr>
            <a:r>
              <a:rPr lang="en-US" sz="2800" dirty="0">
                <a:solidFill>
                  <a:srgbClr val="FFFFFF"/>
                </a:solidFill>
              </a:rPr>
              <a:t>MCP 113-02 “Ancillary (Waived) Testing” is found on the Main and Pathology &amp; Laboratory SharePoint pages. </a:t>
            </a: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846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A745CD-EEED-4F96-9BA9-4A95EF7BC950}"/>
              </a:ext>
            </a:extLst>
          </p:cNvPr>
          <p:cNvSpPr>
            <a:spLocks noGrp="1"/>
          </p:cNvSpPr>
          <p:nvPr>
            <p:ph type="ctrTitle"/>
          </p:nvPr>
        </p:nvSpPr>
        <p:spPr>
          <a:xfrm>
            <a:off x="455520" y="19034"/>
            <a:ext cx="8326172" cy="1421361"/>
          </a:xfrm>
        </p:spPr>
        <p:txBody>
          <a:bodyPr>
            <a:normAutofit/>
          </a:bodyPr>
          <a:lstStyle/>
          <a:p>
            <a:pPr algn="l"/>
            <a:r>
              <a:rPr lang="en-US" sz="4800" dirty="0">
                <a:solidFill>
                  <a:srgbClr val="FFFFFF"/>
                </a:solidFill>
              </a:rPr>
              <a:t>QUALITY CONTROL – Internal Controls</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F7CF862-B1C1-4359-866D-B62DF9633FCC}"/>
              </a:ext>
            </a:extLst>
          </p:cNvPr>
          <p:cNvSpPr>
            <a:spLocks noGrp="1"/>
          </p:cNvSpPr>
          <p:nvPr>
            <p:ph type="subTitle" idx="1"/>
          </p:nvPr>
        </p:nvSpPr>
        <p:spPr>
          <a:xfrm>
            <a:off x="426974" y="1440396"/>
            <a:ext cx="7602032" cy="4598622"/>
          </a:xfrm>
        </p:spPr>
        <p:txBody>
          <a:bodyPr>
            <a:normAutofit/>
          </a:bodyPr>
          <a:lstStyle/>
          <a:p>
            <a:pPr marL="342900" indent="-342900" algn="l">
              <a:buFont typeface="Arial" panose="020B0604020202020204" pitchFamily="34" charset="0"/>
              <a:buChar char="•"/>
            </a:pPr>
            <a:r>
              <a:rPr lang="en-US" dirty="0">
                <a:solidFill>
                  <a:srgbClr val="FFFFFF"/>
                </a:solidFill>
              </a:rPr>
              <a:t>A positive and negative control incorporated into each </a:t>
            </a:r>
            <a:r>
              <a:rPr lang="en-US" dirty="0" err="1">
                <a:solidFill>
                  <a:srgbClr val="FFFFFF"/>
                </a:solidFill>
              </a:rPr>
              <a:t>PyloriTek</a:t>
            </a:r>
            <a:r>
              <a:rPr lang="en-US" dirty="0">
                <a:solidFill>
                  <a:srgbClr val="FFFFFF"/>
                </a:solidFill>
              </a:rPr>
              <a:t> Reagent Strips. These procedural controls verify that the Hydration Reagent was added and that the test system is working.</a:t>
            </a:r>
          </a:p>
          <a:p>
            <a:pPr algn="l"/>
            <a:r>
              <a:rPr lang="en-US" u="sng" dirty="0">
                <a:solidFill>
                  <a:srgbClr val="FFFFFF"/>
                </a:solidFill>
              </a:rPr>
              <a:t>Internal Positive Control</a:t>
            </a:r>
          </a:p>
          <a:p>
            <a:pPr marL="342900" indent="-342900" algn="l">
              <a:buFont typeface="Arial" panose="020B0604020202020204" pitchFamily="34" charset="0"/>
              <a:buChar char="•"/>
            </a:pPr>
            <a:r>
              <a:rPr lang="en-US" dirty="0">
                <a:solidFill>
                  <a:srgbClr val="FFFFFF"/>
                </a:solidFill>
              </a:rPr>
              <a:t>Unreacted Positive Control appears as a red spot located on the Reaction Pad in the upper left-hand corner.</a:t>
            </a:r>
          </a:p>
          <a:p>
            <a:pPr marL="342900" indent="-342900" algn="l">
              <a:buFont typeface="Arial" panose="020B0604020202020204" pitchFamily="34" charset="0"/>
              <a:buChar char="•"/>
            </a:pPr>
            <a:r>
              <a:rPr lang="en-US" dirty="0">
                <a:solidFill>
                  <a:srgbClr val="FFFFFF"/>
                </a:solidFill>
              </a:rPr>
              <a:t>If the red Positive Control Spot is not visible – DO NOT use strip.</a:t>
            </a:r>
          </a:p>
          <a:p>
            <a:pPr marL="342900" indent="-342900" algn="l">
              <a:buFont typeface="Arial" panose="020B0604020202020204" pitchFamily="34" charset="0"/>
              <a:buChar char="•"/>
            </a:pPr>
            <a:r>
              <a:rPr lang="en-US" dirty="0">
                <a:solidFill>
                  <a:srgbClr val="FFFFFF"/>
                </a:solidFill>
              </a:rPr>
              <a:t>If positive Control does not develop after 60 minutes, test is invalid and should not be reported. See SOP Point-of-Care H. Pylori testing for troubleshooting steps.</a:t>
            </a:r>
          </a:p>
          <a:p>
            <a:pPr algn="l"/>
            <a:endParaRPr lang="en-US" dirty="0">
              <a:solidFill>
                <a:srgbClr val="FFFFFF"/>
              </a:solidFill>
            </a:endParaRPr>
          </a:p>
          <a:p>
            <a:pPr marL="342900" indent="-342900" algn="l">
              <a:buFont typeface="Arial" panose="020B0604020202020204" pitchFamily="34" charset="0"/>
              <a:buChar char="•"/>
            </a:pPr>
            <a:endParaRPr lang="en-US" dirty="0">
              <a:solidFill>
                <a:srgbClr val="FFFFFF"/>
              </a:solidFill>
            </a:endParaRP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663AABD-2DCE-4924-B681-382F4D5B4E9C}"/>
              </a:ext>
            </a:extLst>
          </p:cNvPr>
          <p:cNvPicPr>
            <a:picLocks noChangeAspect="1"/>
          </p:cNvPicPr>
          <p:nvPr/>
        </p:nvPicPr>
        <p:blipFill>
          <a:blip r:embed="rId2"/>
          <a:stretch>
            <a:fillRect/>
          </a:stretch>
        </p:blipFill>
        <p:spPr>
          <a:xfrm>
            <a:off x="8885208" y="215413"/>
            <a:ext cx="3172635" cy="2842652"/>
          </a:xfrm>
          <a:prstGeom prst="rect">
            <a:avLst/>
          </a:prstGeom>
        </p:spPr>
      </p:pic>
      <p:pic>
        <p:nvPicPr>
          <p:cNvPr id="7" name="Picture 6">
            <a:extLst>
              <a:ext uri="{FF2B5EF4-FFF2-40B4-BE49-F238E27FC236}">
                <a16:creationId xmlns:a16="http://schemas.microsoft.com/office/drawing/2014/main" id="{D92265F8-8432-4CB6-AD4A-FF51E2994F87}"/>
              </a:ext>
            </a:extLst>
          </p:cNvPr>
          <p:cNvPicPr>
            <a:picLocks noChangeAspect="1"/>
          </p:cNvPicPr>
          <p:nvPr/>
        </p:nvPicPr>
        <p:blipFill>
          <a:blip r:embed="rId3"/>
          <a:stretch>
            <a:fillRect/>
          </a:stretch>
        </p:blipFill>
        <p:spPr>
          <a:xfrm>
            <a:off x="8985625" y="3364955"/>
            <a:ext cx="2971800" cy="3095625"/>
          </a:xfrm>
          <a:prstGeom prst="rect">
            <a:avLst/>
          </a:prstGeom>
        </p:spPr>
      </p:pic>
    </p:spTree>
    <p:extLst>
      <p:ext uri="{BB962C8B-B14F-4D97-AF65-F5344CB8AC3E}">
        <p14:creationId xmlns:p14="http://schemas.microsoft.com/office/powerpoint/2010/main" val="2885181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1373</Words>
  <Application>Microsoft Office PowerPoint</Application>
  <PresentationFormat>Widescreen</PresentationFormat>
  <Paragraphs>112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(W1)</vt:lpstr>
      <vt:lpstr>Calibri</vt:lpstr>
      <vt:lpstr>Calibri Light</vt:lpstr>
      <vt:lpstr>Wingdings</vt:lpstr>
      <vt:lpstr>Office Theme</vt:lpstr>
      <vt:lpstr>PYLORITEK H. PYLORI ANNUAL COMPETENCY</vt:lpstr>
      <vt:lpstr>OUTLINE</vt:lpstr>
      <vt:lpstr>Policies</vt:lpstr>
      <vt:lpstr>Policies - Specimen</vt:lpstr>
      <vt:lpstr>Policies – Specimen Cont.</vt:lpstr>
      <vt:lpstr>SUPPLIES NEEDED</vt:lpstr>
      <vt:lpstr>SUPPLIES – Test Kit Storage Requirements</vt:lpstr>
      <vt:lpstr>PROCEDURES</vt:lpstr>
      <vt:lpstr>QUALITY CONTROL – Internal Controls</vt:lpstr>
      <vt:lpstr>QUALITY CONTROL – Internal Controls</vt:lpstr>
      <vt:lpstr>PATIENT TESTING – HANDLING PROCEDURES</vt:lpstr>
      <vt:lpstr>PATIENT TESTING – SAFETY PRECAUTIONS</vt:lpstr>
      <vt:lpstr>PATIENT TESTING - PROCEDURE</vt:lpstr>
      <vt:lpstr>PATIENT TESTING</vt:lpstr>
      <vt:lpstr>PATIENT TESTING</vt:lpstr>
      <vt:lpstr>PATIENT TESTING</vt:lpstr>
      <vt:lpstr>PATIENT TESTING - RESULTS</vt:lpstr>
      <vt:lpstr>PATIENT TESTING - RESULTS</vt:lpstr>
      <vt:lpstr>PATIENT TESTING – LIMITATIONS</vt:lpstr>
      <vt:lpstr>COMPETENCY REQUIREMENTS</vt:lpstr>
      <vt:lpstr>ANNUAL PYLORITEK COMPETENCY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PYLORITEK H. PYLORI ANNUAL COMPETENCY</dc:title>
  <dc:creator>Skelly, Erin</dc:creator>
  <cp:lastModifiedBy>Skelly, Erin</cp:lastModifiedBy>
  <cp:revision>11</cp:revision>
  <dcterms:created xsi:type="dcterms:W3CDTF">2023-02-17T18:01:58Z</dcterms:created>
  <dcterms:modified xsi:type="dcterms:W3CDTF">2025-01-28T15:35:18Z</dcterms:modified>
</cp:coreProperties>
</file>