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9" r:id="rId4"/>
    <p:sldId id="260" r:id="rId5"/>
    <p:sldId id="261" r:id="rId6"/>
    <p:sldId id="262" r:id="rId7"/>
    <p:sldId id="263" r:id="rId8"/>
    <p:sldId id="265" r:id="rId9"/>
    <p:sldId id="264"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9" d="100"/>
          <a:sy n="59" d="100"/>
        </p:scale>
        <p:origin x="78" y="1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11D46A-7D4D-43C7-B9CF-603757D18D2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D1AEAEB-30D6-4BC3-A765-C94FBA6ACBE7}">
      <dgm:prSet phldrT="[Text]"/>
      <dgm:spPr/>
      <dgm:t>
        <a:bodyPr/>
        <a:lstStyle/>
        <a:p>
          <a:r>
            <a:rPr lang="en-US" dirty="0"/>
            <a:t>Policies</a:t>
          </a:r>
        </a:p>
      </dgm:t>
    </dgm:pt>
    <dgm:pt modelId="{6D204919-7CC8-4690-B8C0-8E27F99FA3AA}" type="parTrans" cxnId="{C88DAC0C-9A37-4AD2-9A99-1E09A042772C}">
      <dgm:prSet/>
      <dgm:spPr/>
      <dgm:t>
        <a:bodyPr/>
        <a:lstStyle/>
        <a:p>
          <a:endParaRPr lang="en-US"/>
        </a:p>
      </dgm:t>
    </dgm:pt>
    <dgm:pt modelId="{4E73BA2C-BD32-4B60-B56E-F519F773F52E}" type="sibTrans" cxnId="{C88DAC0C-9A37-4AD2-9A99-1E09A042772C}">
      <dgm:prSet/>
      <dgm:spPr/>
      <dgm:t>
        <a:bodyPr/>
        <a:lstStyle/>
        <a:p>
          <a:endParaRPr lang="en-US"/>
        </a:p>
      </dgm:t>
    </dgm:pt>
    <dgm:pt modelId="{5FBB5C85-DB1D-4DA7-8145-B5A5256320FC}">
      <dgm:prSet phldrT="[Text]"/>
      <dgm:spPr/>
      <dgm:t>
        <a:bodyPr/>
        <a:lstStyle/>
        <a:p>
          <a:r>
            <a:rPr lang="en-US" dirty="0"/>
            <a:t>Supplies and Procedures</a:t>
          </a:r>
        </a:p>
      </dgm:t>
    </dgm:pt>
    <dgm:pt modelId="{C3861657-37B9-42AC-B59F-CB1D9851E4C8}" type="parTrans" cxnId="{54A79C5F-0024-4591-A459-00284807A812}">
      <dgm:prSet/>
      <dgm:spPr/>
      <dgm:t>
        <a:bodyPr/>
        <a:lstStyle/>
        <a:p>
          <a:endParaRPr lang="en-US"/>
        </a:p>
      </dgm:t>
    </dgm:pt>
    <dgm:pt modelId="{0A6F910A-3F52-4D94-9212-99C5A12AE894}" type="sibTrans" cxnId="{54A79C5F-0024-4591-A459-00284807A812}">
      <dgm:prSet/>
      <dgm:spPr/>
      <dgm:t>
        <a:bodyPr/>
        <a:lstStyle/>
        <a:p>
          <a:endParaRPr lang="en-US"/>
        </a:p>
      </dgm:t>
    </dgm:pt>
    <dgm:pt modelId="{1D949D7A-050D-4206-A9AD-52E70EF04FA3}">
      <dgm:prSet phldrT="[Text]"/>
      <dgm:spPr/>
      <dgm:t>
        <a:bodyPr/>
        <a:lstStyle/>
        <a:p>
          <a:r>
            <a:rPr lang="en-US" dirty="0"/>
            <a:t>Quality Control</a:t>
          </a:r>
        </a:p>
      </dgm:t>
    </dgm:pt>
    <dgm:pt modelId="{8CBB6ED3-AEDF-472E-857D-1BB45C7710BB}" type="parTrans" cxnId="{85CCDEAF-E5F0-47CD-843B-8403929EBEBE}">
      <dgm:prSet/>
      <dgm:spPr/>
      <dgm:t>
        <a:bodyPr/>
        <a:lstStyle/>
        <a:p>
          <a:endParaRPr lang="en-US"/>
        </a:p>
      </dgm:t>
    </dgm:pt>
    <dgm:pt modelId="{7CE0C667-DB54-4948-AA71-93D9AC2E16B8}" type="sibTrans" cxnId="{85CCDEAF-E5F0-47CD-843B-8403929EBEBE}">
      <dgm:prSet/>
      <dgm:spPr/>
      <dgm:t>
        <a:bodyPr/>
        <a:lstStyle/>
        <a:p>
          <a:endParaRPr lang="en-US"/>
        </a:p>
      </dgm:t>
    </dgm:pt>
    <dgm:pt modelId="{57FD57DB-D090-4CC2-8976-2B03C7FD721C}">
      <dgm:prSet phldrT="[Text]"/>
      <dgm:spPr/>
      <dgm:t>
        <a:bodyPr/>
        <a:lstStyle/>
        <a:p>
          <a:r>
            <a:rPr lang="en-US" dirty="0"/>
            <a:t>Patient Testing</a:t>
          </a:r>
        </a:p>
      </dgm:t>
    </dgm:pt>
    <dgm:pt modelId="{EC5A15D6-B42E-4E76-9291-F817E0DDCDEB}" type="parTrans" cxnId="{1AB2B0A9-6DB6-4142-A185-2051C20BF75F}">
      <dgm:prSet/>
      <dgm:spPr/>
      <dgm:t>
        <a:bodyPr/>
        <a:lstStyle/>
        <a:p>
          <a:endParaRPr lang="en-US"/>
        </a:p>
      </dgm:t>
    </dgm:pt>
    <dgm:pt modelId="{D77DDAA0-DF49-40CC-8C62-21313682EAD3}" type="sibTrans" cxnId="{1AB2B0A9-6DB6-4142-A185-2051C20BF75F}">
      <dgm:prSet/>
      <dgm:spPr/>
      <dgm:t>
        <a:bodyPr/>
        <a:lstStyle/>
        <a:p>
          <a:endParaRPr lang="en-US"/>
        </a:p>
      </dgm:t>
    </dgm:pt>
    <dgm:pt modelId="{83E6FF4A-4C3A-4D74-80FD-A05E463468A2}">
      <dgm:prSet phldrT="[Text]"/>
      <dgm:spPr/>
      <dgm:t>
        <a:bodyPr/>
        <a:lstStyle/>
        <a:p>
          <a:r>
            <a:rPr lang="en-US" dirty="0"/>
            <a:t>Competency Requirements</a:t>
          </a:r>
        </a:p>
      </dgm:t>
    </dgm:pt>
    <dgm:pt modelId="{9C81A5F1-A0A3-46FF-BDB7-8F7195FD2651}" type="parTrans" cxnId="{56CA8963-7E98-43C3-B97C-7780D67FBCDE}">
      <dgm:prSet/>
      <dgm:spPr/>
      <dgm:t>
        <a:bodyPr/>
        <a:lstStyle/>
        <a:p>
          <a:endParaRPr lang="en-US"/>
        </a:p>
      </dgm:t>
    </dgm:pt>
    <dgm:pt modelId="{46584CF8-FA19-4EAC-94C1-7A8FC4F50536}" type="sibTrans" cxnId="{56CA8963-7E98-43C3-B97C-7780D67FBCDE}">
      <dgm:prSet/>
      <dgm:spPr/>
      <dgm:t>
        <a:bodyPr/>
        <a:lstStyle/>
        <a:p>
          <a:endParaRPr lang="en-US"/>
        </a:p>
      </dgm:t>
    </dgm:pt>
    <dgm:pt modelId="{58EBFCCA-06ED-4654-9C13-B2422181E142}" type="pres">
      <dgm:prSet presAssocID="{EF11D46A-7D4D-43C7-B9CF-603757D18D23}" presName="linear" presStyleCnt="0">
        <dgm:presLayoutVars>
          <dgm:animLvl val="lvl"/>
          <dgm:resizeHandles val="exact"/>
        </dgm:presLayoutVars>
      </dgm:prSet>
      <dgm:spPr/>
    </dgm:pt>
    <dgm:pt modelId="{B481D54B-AA4B-4FD9-B54B-A7AC9B1ADBB4}" type="pres">
      <dgm:prSet presAssocID="{3D1AEAEB-30D6-4BC3-A765-C94FBA6ACBE7}" presName="parentText" presStyleLbl="node1" presStyleIdx="0" presStyleCnt="5" custLinFactNeighborY="87931">
        <dgm:presLayoutVars>
          <dgm:chMax val="0"/>
          <dgm:bulletEnabled val="1"/>
        </dgm:presLayoutVars>
      </dgm:prSet>
      <dgm:spPr/>
    </dgm:pt>
    <dgm:pt modelId="{57795DCD-A893-42C4-9B3A-A03662E153EA}" type="pres">
      <dgm:prSet presAssocID="{4E73BA2C-BD32-4B60-B56E-F519F773F52E}" presName="spacer" presStyleCnt="0"/>
      <dgm:spPr/>
    </dgm:pt>
    <dgm:pt modelId="{10550D91-BAD6-485D-9E1D-35FD9C577008}" type="pres">
      <dgm:prSet presAssocID="{5FBB5C85-DB1D-4DA7-8145-B5A5256320FC}" presName="parentText" presStyleLbl="node1" presStyleIdx="1" presStyleCnt="5" custLinFactNeighborX="183" custLinFactNeighborY="-26345">
        <dgm:presLayoutVars>
          <dgm:chMax val="0"/>
          <dgm:bulletEnabled val="1"/>
        </dgm:presLayoutVars>
      </dgm:prSet>
      <dgm:spPr/>
    </dgm:pt>
    <dgm:pt modelId="{AE5E0FBD-9DC3-4150-9474-AE72F43706FD}" type="pres">
      <dgm:prSet presAssocID="{0A6F910A-3F52-4D94-9212-99C5A12AE894}" presName="spacer" presStyleCnt="0"/>
      <dgm:spPr/>
    </dgm:pt>
    <dgm:pt modelId="{31D35B21-B587-45A8-98D3-1B7101024AF8}" type="pres">
      <dgm:prSet presAssocID="{1D949D7A-050D-4206-A9AD-52E70EF04FA3}" presName="parentText" presStyleLbl="node1" presStyleIdx="2" presStyleCnt="5" custLinFactY="-3326" custLinFactNeighborX="733" custLinFactNeighborY="-100000">
        <dgm:presLayoutVars>
          <dgm:chMax val="0"/>
          <dgm:bulletEnabled val="1"/>
        </dgm:presLayoutVars>
      </dgm:prSet>
      <dgm:spPr/>
    </dgm:pt>
    <dgm:pt modelId="{2C484517-DD54-4927-A829-74EB1F5E4EE5}" type="pres">
      <dgm:prSet presAssocID="{7CE0C667-DB54-4948-AA71-93D9AC2E16B8}" presName="spacer" presStyleCnt="0"/>
      <dgm:spPr/>
    </dgm:pt>
    <dgm:pt modelId="{E4F6494E-23C8-4D7E-BCBE-9EB266C00DAD}" type="pres">
      <dgm:prSet presAssocID="{57FD57DB-D090-4CC2-8976-2B03C7FD721C}" presName="parentText" presStyleLbl="node1" presStyleIdx="3" presStyleCnt="5" custLinFactY="-15420" custLinFactNeighborX="183" custLinFactNeighborY="-100000">
        <dgm:presLayoutVars>
          <dgm:chMax val="0"/>
          <dgm:bulletEnabled val="1"/>
        </dgm:presLayoutVars>
      </dgm:prSet>
      <dgm:spPr/>
    </dgm:pt>
    <dgm:pt modelId="{B7A5C814-4E57-4CA7-B7CA-4DDDFFD95CF4}" type="pres">
      <dgm:prSet presAssocID="{D77DDAA0-DF49-40CC-8C62-21313682EAD3}" presName="spacer" presStyleCnt="0"/>
      <dgm:spPr/>
    </dgm:pt>
    <dgm:pt modelId="{AF4DFF29-E31E-4934-99E7-57D085726023}" type="pres">
      <dgm:prSet presAssocID="{83E6FF4A-4C3A-4D74-80FD-A05E463468A2}" presName="parentText" presStyleLbl="node1" presStyleIdx="4" presStyleCnt="5" custLinFactY="-27105" custLinFactNeighborX="183" custLinFactNeighborY="-100000">
        <dgm:presLayoutVars>
          <dgm:chMax val="0"/>
          <dgm:bulletEnabled val="1"/>
        </dgm:presLayoutVars>
      </dgm:prSet>
      <dgm:spPr/>
    </dgm:pt>
  </dgm:ptLst>
  <dgm:cxnLst>
    <dgm:cxn modelId="{C88DAC0C-9A37-4AD2-9A99-1E09A042772C}" srcId="{EF11D46A-7D4D-43C7-B9CF-603757D18D23}" destId="{3D1AEAEB-30D6-4BC3-A765-C94FBA6ACBE7}" srcOrd="0" destOrd="0" parTransId="{6D204919-7CC8-4690-B8C0-8E27F99FA3AA}" sibTransId="{4E73BA2C-BD32-4B60-B56E-F519F773F52E}"/>
    <dgm:cxn modelId="{DEC9CF1C-5176-4190-9677-9EABEEE3CB0F}" type="presOf" srcId="{1D949D7A-050D-4206-A9AD-52E70EF04FA3}" destId="{31D35B21-B587-45A8-98D3-1B7101024AF8}" srcOrd="0" destOrd="0" presId="urn:microsoft.com/office/officeart/2005/8/layout/vList2"/>
    <dgm:cxn modelId="{D3146435-2D73-413D-A58A-56DD3D4D41EC}" type="presOf" srcId="{83E6FF4A-4C3A-4D74-80FD-A05E463468A2}" destId="{AF4DFF29-E31E-4934-99E7-57D085726023}" srcOrd="0" destOrd="0" presId="urn:microsoft.com/office/officeart/2005/8/layout/vList2"/>
    <dgm:cxn modelId="{54A79C5F-0024-4591-A459-00284807A812}" srcId="{EF11D46A-7D4D-43C7-B9CF-603757D18D23}" destId="{5FBB5C85-DB1D-4DA7-8145-B5A5256320FC}" srcOrd="1" destOrd="0" parTransId="{C3861657-37B9-42AC-B59F-CB1D9851E4C8}" sibTransId="{0A6F910A-3F52-4D94-9212-99C5A12AE894}"/>
    <dgm:cxn modelId="{A736BD5F-D5A6-4316-84B3-5228D0B643D3}" type="presOf" srcId="{57FD57DB-D090-4CC2-8976-2B03C7FD721C}" destId="{E4F6494E-23C8-4D7E-BCBE-9EB266C00DAD}" srcOrd="0" destOrd="0" presId="urn:microsoft.com/office/officeart/2005/8/layout/vList2"/>
    <dgm:cxn modelId="{56CA8963-7E98-43C3-B97C-7780D67FBCDE}" srcId="{EF11D46A-7D4D-43C7-B9CF-603757D18D23}" destId="{83E6FF4A-4C3A-4D74-80FD-A05E463468A2}" srcOrd="4" destOrd="0" parTransId="{9C81A5F1-A0A3-46FF-BDB7-8F7195FD2651}" sibTransId="{46584CF8-FA19-4EAC-94C1-7A8FC4F50536}"/>
    <dgm:cxn modelId="{BA2A7782-6580-4370-AD71-1313FB66721B}" type="presOf" srcId="{3D1AEAEB-30D6-4BC3-A765-C94FBA6ACBE7}" destId="{B481D54B-AA4B-4FD9-B54B-A7AC9B1ADBB4}" srcOrd="0" destOrd="0" presId="urn:microsoft.com/office/officeart/2005/8/layout/vList2"/>
    <dgm:cxn modelId="{1AB2B0A9-6DB6-4142-A185-2051C20BF75F}" srcId="{EF11D46A-7D4D-43C7-B9CF-603757D18D23}" destId="{57FD57DB-D090-4CC2-8976-2B03C7FD721C}" srcOrd="3" destOrd="0" parTransId="{EC5A15D6-B42E-4E76-9291-F817E0DDCDEB}" sibTransId="{D77DDAA0-DF49-40CC-8C62-21313682EAD3}"/>
    <dgm:cxn modelId="{85CCDEAF-E5F0-47CD-843B-8403929EBEBE}" srcId="{EF11D46A-7D4D-43C7-B9CF-603757D18D23}" destId="{1D949D7A-050D-4206-A9AD-52E70EF04FA3}" srcOrd="2" destOrd="0" parTransId="{8CBB6ED3-AEDF-472E-857D-1BB45C7710BB}" sibTransId="{7CE0C667-DB54-4948-AA71-93D9AC2E16B8}"/>
    <dgm:cxn modelId="{0648FED0-1D00-44B2-A98B-C81060F2799E}" type="presOf" srcId="{5FBB5C85-DB1D-4DA7-8145-B5A5256320FC}" destId="{10550D91-BAD6-485D-9E1D-35FD9C577008}" srcOrd="0" destOrd="0" presId="urn:microsoft.com/office/officeart/2005/8/layout/vList2"/>
    <dgm:cxn modelId="{041B19D2-EE86-4216-80F7-5C6F8F085F52}" type="presOf" srcId="{EF11D46A-7D4D-43C7-B9CF-603757D18D23}" destId="{58EBFCCA-06ED-4654-9C13-B2422181E142}" srcOrd="0" destOrd="0" presId="urn:microsoft.com/office/officeart/2005/8/layout/vList2"/>
    <dgm:cxn modelId="{8A47FC63-937A-4FF6-BE7F-E0C643BADB2E}" type="presParOf" srcId="{58EBFCCA-06ED-4654-9C13-B2422181E142}" destId="{B481D54B-AA4B-4FD9-B54B-A7AC9B1ADBB4}" srcOrd="0" destOrd="0" presId="urn:microsoft.com/office/officeart/2005/8/layout/vList2"/>
    <dgm:cxn modelId="{E7ED55F3-1E98-4550-AFFC-D07333A4418C}" type="presParOf" srcId="{58EBFCCA-06ED-4654-9C13-B2422181E142}" destId="{57795DCD-A893-42C4-9B3A-A03662E153EA}" srcOrd="1" destOrd="0" presId="urn:microsoft.com/office/officeart/2005/8/layout/vList2"/>
    <dgm:cxn modelId="{3776FA85-7241-45D3-BAD0-04B5DEC2AA4E}" type="presParOf" srcId="{58EBFCCA-06ED-4654-9C13-B2422181E142}" destId="{10550D91-BAD6-485D-9E1D-35FD9C577008}" srcOrd="2" destOrd="0" presId="urn:microsoft.com/office/officeart/2005/8/layout/vList2"/>
    <dgm:cxn modelId="{57AF65B7-E50E-401A-B50E-7C67121FB039}" type="presParOf" srcId="{58EBFCCA-06ED-4654-9C13-B2422181E142}" destId="{AE5E0FBD-9DC3-4150-9474-AE72F43706FD}" srcOrd="3" destOrd="0" presId="urn:microsoft.com/office/officeart/2005/8/layout/vList2"/>
    <dgm:cxn modelId="{E84CC3AD-D708-46A0-9D4B-306F564F4359}" type="presParOf" srcId="{58EBFCCA-06ED-4654-9C13-B2422181E142}" destId="{31D35B21-B587-45A8-98D3-1B7101024AF8}" srcOrd="4" destOrd="0" presId="urn:microsoft.com/office/officeart/2005/8/layout/vList2"/>
    <dgm:cxn modelId="{798903BF-001A-4C9A-BB91-7AAD677CC9DD}" type="presParOf" srcId="{58EBFCCA-06ED-4654-9C13-B2422181E142}" destId="{2C484517-DD54-4927-A829-74EB1F5E4EE5}" srcOrd="5" destOrd="0" presId="urn:microsoft.com/office/officeart/2005/8/layout/vList2"/>
    <dgm:cxn modelId="{B5515243-E7DA-4B04-9C1B-F656CBCC8C29}" type="presParOf" srcId="{58EBFCCA-06ED-4654-9C13-B2422181E142}" destId="{E4F6494E-23C8-4D7E-BCBE-9EB266C00DAD}" srcOrd="6" destOrd="0" presId="urn:microsoft.com/office/officeart/2005/8/layout/vList2"/>
    <dgm:cxn modelId="{71D4BAAA-C25A-4773-81C1-639E0B2E701E}" type="presParOf" srcId="{58EBFCCA-06ED-4654-9C13-B2422181E142}" destId="{B7A5C814-4E57-4CA7-B7CA-4DDDFFD95CF4}" srcOrd="7" destOrd="0" presId="urn:microsoft.com/office/officeart/2005/8/layout/vList2"/>
    <dgm:cxn modelId="{560DCCEA-D8A5-4443-8490-E36CCC3B243F}" type="presParOf" srcId="{58EBFCCA-06ED-4654-9C13-B2422181E142}" destId="{AF4DFF29-E31E-4934-99E7-57D085726023}"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81D54B-AA4B-4FD9-B54B-A7AC9B1ADBB4}">
      <dsp:nvSpPr>
        <dsp:cNvPr id="0" name=""/>
        <dsp:cNvSpPr/>
      </dsp:nvSpPr>
      <dsp:spPr>
        <a:xfrm>
          <a:off x="0" y="111967"/>
          <a:ext cx="10189028" cy="79852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dirty="0"/>
            <a:t>Policies</a:t>
          </a:r>
        </a:p>
      </dsp:txBody>
      <dsp:txXfrm>
        <a:off x="38981" y="150948"/>
        <a:ext cx="10111066" cy="720562"/>
      </dsp:txXfrm>
    </dsp:sp>
    <dsp:sp modelId="{10550D91-BAD6-485D-9E1D-35FD9C577008}">
      <dsp:nvSpPr>
        <dsp:cNvPr id="0" name=""/>
        <dsp:cNvSpPr/>
      </dsp:nvSpPr>
      <dsp:spPr>
        <a:xfrm>
          <a:off x="0" y="896102"/>
          <a:ext cx="10189028" cy="79852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dirty="0"/>
            <a:t>Supplies and Procedures</a:t>
          </a:r>
        </a:p>
      </dsp:txBody>
      <dsp:txXfrm>
        <a:off x="38981" y="935083"/>
        <a:ext cx="10111066" cy="720562"/>
      </dsp:txXfrm>
    </dsp:sp>
    <dsp:sp modelId="{31D35B21-B587-45A8-98D3-1B7101024AF8}">
      <dsp:nvSpPr>
        <dsp:cNvPr id="0" name=""/>
        <dsp:cNvSpPr/>
      </dsp:nvSpPr>
      <dsp:spPr>
        <a:xfrm>
          <a:off x="0" y="1694624"/>
          <a:ext cx="10189028" cy="79852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dirty="0"/>
            <a:t>Quality Control</a:t>
          </a:r>
        </a:p>
      </dsp:txBody>
      <dsp:txXfrm>
        <a:off x="38981" y="1733605"/>
        <a:ext cx="10111066" cy="720562"/>
      </dsp:txXfrm>
    </dsp:sp>
    <dsp:sp modelId="{E4F6494E-23C8-4D7E-BCBE-9EB266C00DAD}">
      <dsp:nvSpPr>
        <dsp:cNvPr id="0" name=""/>
        <dsp:cNvSpPr/>
      </dsp:nvSpPr>
      <dsp:spPr>
        <a:xfrm>
          <a:off x="0" y="2497375"/>
          <a:ext cx="10189028" cy="79852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dirty="0"/>
            <a:t>Patient Testing</a:t>
          </a:r>
        </a:p>
      </dsp:txBody>
      <dsp:txXfrm>
        <a:off x="38981" y="2536356"/>
        <a:ext cx="10111066" cy="720562"/>
      </dsp:txXfrm>
    </dsp:sp>
    <dsp:sp modelId="{AF4DFF29-E31E-4934-99E7-57D085726023}">
      <dsp:nvSpPr>
        <dsp:cNvPr id="0" name=""/>
        <dsp:cNvSpPr/>
      </dsp:nvSpPr>
      <dsp:spPr>
        <a:xfrm>
          <a:off x="0" y="3303392"/>
          <a:ext cx="10189028" cy="79852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dirty="0"/>
            <a:t>Competency Requirements</a:t>
          </a:r>
        </a:p>
      </dsp:txBody>
      <dsp:txXfrm>
        <a:off x="38981" y="3342373"/>
        <a:ext cx="10111066" cy="72056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781201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0239A3-CF69-472B-ACFE-3F47FF4A9030}"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1787684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0239A3-CF69-472B-ACFE-3F47FF4A9030}"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3225766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0239A3-CF69-472B-ACFE-3F47FF4A9030}"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9E62C-79F9-4F19-ACB8-42933A033961}"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5585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0239A3-CF69-472B-ACFE-3F47FF4A9030}"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2788362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70239A3-CF69-472B-ACFE-3F47FF4A9030}" type="datetimeFigureOut">
              <a:rPr lang="en-US" smtClean="0"/>
              <a:t>1/28/2025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7632634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70239A3-CF69-472B-ACFE-3F47FF4A9030}" type="datetimeFigureOut">
              <a:rPr lang="en-US" smtClean="0"/>
              <a:t>1/28/2025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426184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0239A3-CF69-472B-ACFE-3F47FF4A9030}"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26447207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0239A3-CF69-472B-ACFE-3F47FF4A9030}"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1590664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Slide">
    <p:bg>
      <p:bgRef idx="1003">
        <a:schemeClr val="bg2"/>
      </p:bgRef>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24EB7A8-37E0-455D-9EDE-07C5626807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itle 6">
            <a:extLst>
              <a:ext uri="{FF2B5EF4-FFF2-40B4-BE49-F238E27FC236}">
                <a16:creationId xmlns:a16="http://schemas.microsoft.com/office/drawing/2014/main" id="{629ADAD7-8AE7-4A58-B8FD-269BFEE741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9651096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0239A3-CF69-472B-ACFE-3F47FF4A9030}"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2098724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0239A3-CF69-472B-ACFE-3F47FF4A9030}"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3556338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0239A3-CF69-472B-ACFE-3F47FF4A9030}"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3521667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0239A3-CF69-472B-ACFE-3F47FF4A9030}" type="datetimeFigureOut">
              <a:rPr lang="en-US" smtClean="0"/>
              <a:t>1/28/2025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168443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0239A3-CF69-472B-ACFE-3F47FF4A9030}" type="datetimeFigureOut">
              <a:rPr lang="en-US" smtClean="0"/>
              <a:t>1/28/2025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1164767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0239A3-CF69-472B-ACFE-3F47FF4A9030}" type="datetimeFigureOut">
              <a:rPr lang="en-US" smtClean="0"/>
              <a:t>1/28/2025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1339387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0239A3-CF69-472B-ACFE-3F47FF4A9030}"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1428215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0239A3-CF69-472B-ACFE-3F47FF4A9030}"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3334555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0">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70239A3-CF69-472B-ACFE-3F47FF4A9030}" type="datetimeFigureOut">
              <a:rPr lang="en-US" smtClean="0"/>
              <a:t>1/28/2025</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619E62C-79F9-4F19-ACB8-42933A033961}" type="slidenum">
              <a:rPr lang="en-US" smtClean="0"/>
              <a:t>‹#›</a:t>
            </a:fld>
            <a:endParaRPr lang="en-US"/>
          </a:p>
        </p:txBody>
      </p:sp>
    </p:spTree>
    <p:extLst>
      <p:ext uri="{BB962C8B-B14F-4D97-AF65-F5344CB8AC3E}">
        <p14:creationId xmlns:p14="http://schemas.microsoft.com/office/powerpoint/2010/main" val="2452870650"/>
      </p:ext>
    </p:extLst>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 id="2147483649" r:id="rId18"/>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hyperlink" Target="mailto:erin.skelly@va.gov"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83EB4-74DF-4EA5-B158-4DC8216E2DDB}"/>
              </a:ext>
            </a:extLst>
          </p:cNvPr>
          <p:cNvSpPr>
            <a:spLocks noGrp="1"/>
          </p:cNvSpPr>
          <p:nvPr>
            <p:ph type="ctrTitle"/>
          </p:nvPr>
        </p:nvSpPr>
        <p:spPr>
          <a:xfrm>
            <a:off x="2253342" y="1122363"/>
            <a:ext cx="8414657" cy="1655762"/>
          </a:xfrm>
        </p:spPr>
        <p:txBody>
          <a:bodyPr/>
          <a:lstStyle/>
          <a:p>
            <a:r>
              <a:rPr lang="en-US" dirty="0"/>
              <a:t>Point of care urine drug screen annual competency</a:t>
            </a:r>
          </a:p>
        </p:txBody>
      </p:sp>
      <p:sp>
        <p:nvSpPr>
          <p:cNvPr id="3" name="Subtitle 2">
            <a:extLst>
              <a:ext uri="{FF2B5EF4-FFF2-40B4-BE49-F238E27FC236}">
                <a16:creationId xmlns:a16="http://schemas.microsoft.com/office/drawing/2014/main" id="{4974FCFB-1064-4CDC-A173-F4B4CFB0E6C9}"/>
              </a:ext>
            </a:extLst>
          </p:cNvPr>
          <p:cNvSpPr>
            <a:spLocks noGrp="1"/>
          </p:cNvSpPr>
          <p:nvPr>
            <p:ph type="subTitle" idx="1"/>
          </p:nvPr>
        </p:nvSpPr>
        <p:spPr/>
        <p:txBody>
          <a:bodyPr/>
          <a:lstStyle/>
          <a:p>
            <a:r>
              <a:rPr lang="en-US" dirty="0"/>
              <a:t>Erie </a:t>
            </a:r>
            <a:r>
              <a:rPr lang="en-US" dirty="0" err="1"/>
              <a:t>va</a:t>
            </a:r>
            <a:r>
              <a:rPr lang="en-US" dirty="0"/>
              <a:t> medical center</a:t>
            </a:r>
          </a:p>
          <a:p>
            <a:r>
              <a:rPr lang="en-US" dirty="0"/>
              <a:t>Pathology and laboratory medicine</a:t>
            </a:r>
          </a:p>
        </p:txBody>
      </p:sp>
      <p:pic>
        <p:nvPicPr>
          <p:cNvPr id="5" name="Picture 4">
            <a:extLst>
              <a:ext uri="{FF2B5EF4-FFF2-40B4-BE49-F238E27FC236}">
                <a16:creationId xmlns:a16="http://schemas.microsoft.com/office/drawing/2014/main" id="{BAF2C9FC-871F-43EE-8479-B275B8F0EF91}"/>
              </a:ext>
            </a:extLst>
          </p:cNvPr>
          <p:cNvPicPr>
            <a:picLocks noChangeAspect="1"/>
          </p:cNvPicPr>
          <p:nvPr/>
        </p:nvPicPr>
        <p:blipFill>
          <a:blip r:embed="rId2"/>
          <a:stretch>
            <a:fillRect/>
          </a:stretch>
        </p:blipFill>
        <p:spPr>
          <a:xfrm>
            <a:off x="7675109" y="2956981"/>
            <a:ext cx="2992890" cy="2778656"/>
          </a:xfrm>
          <a:prstGeom prst="rect">
            <a:avLst/>
          </a:prstGeom>
        </p:spPr>
      </p:pic>
    </p:spTree>
    <p:extLst>
      <p:ext uri="{BB962C8B-B14F-4D97-AF65-F5344CB8AC3E}">
        <p14:creationId xmlns:p14="http://schemas.microsoft.com/office/powerpoint/2010/main" val="3436370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D68BB-8C41-1B7C-A27A-529BCB86C448}"/>
              </a:ext>
            </a:extLst>
          </p:cNvPr>
          <p:cNvSpPr>
            <a:spLocks noGrp="1"/>
          </p:cNvSpPr>
          <p:nvPr>
            <p:ph type="title"/>
          </p:nvPr>
        </p:nvSpPr>
        <p:spPr>
          <a:xfrm>
            <a:off x="1141412" y="179615"/>
            <a:ext cx="9905998" cy="1222904"/>
          </a:xfrm>
        </p:spPr>
        <p:txBody>
          <a:bodyPr/>
          <a:lstStyle/>
          <a:p>
            <a:r>
              <a:rPr lang="en-US" dirty="0"/>
              <a:t>Patient testing</a:t>
            </a:r>
          </a:p>
        </p:txBody>
      </p:sp>
      <p:sp>
        <p:nvSpPr>
          <p:cNvPr id="3" name="Content Placeholder 2">
            <a:extLst>
              <a:ext uri="{FF2B5EF4-FFF2-40B4-BE49-F238E27FC236}">
                <a16:creationId xmlns:a16="http://schemas.microsoft.com/office/drawing/2014/main" id="{45938113-FF28-6438-8ACA-141DC8A4B2F7}"/>
              </a:ext>
            </a:extLst>
          </p:cNvPr>
          <p:cNvSpPr>
            <a:spLocks noGrp="1"/>
          </p:cNvSpPr>
          <p:nvPr>
            <p:ph idx="1"/>
          </p:nvPr>
        </p:nvSpPr>
        <p:spPr>
          <a:xfrm>
            <a:off x="881744" y="1191986"/>
            <a:ext cx="11152414" cy="5486399"/>
          </a:xfrm>
        </p:spPr>
        <p:txBody>
          <a:bodyPr>
            <a:normAutofit/>
          </a:bodyPr>
          <a:lstStyle/>
          <a:p>
            <a:pPr marL="0" indent="0">
              <a:buNone/>
            </a:pPr>
            <a:r>
              <a:rPr lang="en-US" sz="2200" b="1" u="sng" dirty="0"/>
              <a:t>Patient Identification</a:t>
            </a:r>
            <a:endParaRPr lang="en-US" sz="2200" dirty="0"/>
          </a:p>
          <a:p>
            <a:r>
              <a:rPr lang="en-US" sz="2200" dirty="0"/>
              <a:t>Confirm patient identification using two full hospital approved identifiers (full name and full social security number or full date of birth) before specimen is collected.</a:t>
            </a:r>
          </a:p>
          <a:p>
            <a:r>
              <a:rPr lang="en-US" sz="2200" dirty="0"/>
              <a:t>The two full patient identifiers must be utilized throughout the testing process (i.e. collection of sample in cup, test kit, result log, and VISTA entry).</a:t>
            </a:r>
          </a:p>
          <a:p>
            <a:pPr marL="0" indent="0">
              <a:buNone/>
            </a:pPr>
            <a:r>
              <a:rPr lang="en-US" sz="2200" b="1" u="sng" dirty="0"/>
              <a:t>Safety</a:t>
            </a:r>
          </a:p>
          <a:p>
            <a:r>
              <a:rPr lang="en-US" sz="2200" dirty="0"/>
              <a:t>Wear appropriate Personal Protective Equipment (gloves) when collecting and running each test.</a:t>
            </a:r>
          </a:p>
          <a:p>
            <a:r>
              <a:rPr lang="en-US" sz="2200" dirty="0"/>
              <a:t>Specimens and controls should be considered potentially hazardous and handled as an infectious agent.</a:t>
            </a:r>
          </a:p>
          <a:p>
            <a:r>
              <a:rPr lang="en-US" sz="2200" dirty="0"/>
              <a:t>Disinfect work surface after testing.</a:t>
            </a:r>
          </a:p>
          <a:p>
            <a:r>
              <a:rPr lang="en-US" sz="2200" dirty="0"/>
              <a:t>Discard all material in proper biohazard container.</a:t>
            </a:r>
          </a:p>
          <a:p>
            <a:endParaRPr lang="en-US" dirty="0"/>
          </a:p>
          <a:p>
            <a:endParaRPr lang="en-US" dirty="0"/>
          </a:p>
        </p:txBody>
      </p:sp>
    </p:spTree>
    <p:extLst>
      <p:ext uri="{BB962C8B-B14F-4D97-AF65-F5344CB8AC3E}">
        <p14:creationId xmlns:p14="http://schemas.microsoft.com/office/powerpoint/2010/main" val="909641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CEF31-D679-D35B-E52F-520AF5AB8A66}"/>
              </a:ext>
            </a:extLst>
          </p:cNvPr>
          <p:cNvSpPr>
            <a:spLocks noGrp="1"/>
          </p:cNvSpPr>
          <p:nvPr>
            <p:ph type="title"/>
          </p:nvPr>
        </p:nvSpPr>
        <p:spPr>
          <a:xfrm>
            <a:off x="1141413" y="228600"/>
            <a:ext cx="9905998" cy="1420586"/>
          </a:xfrm>
        </p:spPr>
        <p:txBody>
          <a:bodyPr/>
          <a:lstStyle/>
          <a:p>
            <a:r>
              <a:rPr lang="en-US" dirty="0"/>
              <a:t>Patient testing</a:t>
            </a:r>
          </a:p>
        </p:txBody>
      </p:sp>
      <p:sp>
        <p:nvSpPr>
          <p:cNvPr id="3" name="Content Placeholder 2">
            <a:extLst>
              <a:ext uri="{FF2B5EF4-FFF2-40B4-BE49-F238E27FC236}">
                <a16:creationId xmlns:a16="http://schemas.microsoft.com/office/drawing/2014/main" id="{F37919DA-D63C-D809-075E-7033C81F5842}"/>
              </a:ext>
            </a:extLst>
          </p:cNvPr>
          <p:cNvSpPr>
            <a:spLocks noGrp="1"/>
          </p:cNvSpPr>
          <p:nvPr>
            <p:ph idx="1"/>
          </p:nvPr>
        </p:nvSpPr>
        <p:spPr>
          <a:xfrm>
            <a:off x="1141412" y="1306286"/>
            <a:ext cx="9905999" cy="4484915"/>
          </a:xfrm>
        </p:spPr>
        <p:txBody>
          <a:bodyPr>
            <a:normAutofit fontScale="92500"/>
          </a:bodyPr>
          <a:lstStyle/>
          <a:p>
            <a:pPr marL="0" indent="0">
              <a:buNone/>
            </a:pPr>
            <a:r>
              <a:rPr lang="en-US" b="1" u="sng" dirty="0"/>
              <a:t>Sample Collection</a:t>
            </a:r>
          </a:p>
          <a:p>
            <a:r>
              <a:rPr lang="en-US" dirty="0"/>
              <a:t>Freshly voided urine specimen must be collected in a clean dry container. Recommended minimum volume is 20 </a:t>
            </a:r>
            <a:r>
              <a:rPr lang="en-US" dirty="0" err="1"/>
              <a:t>mL.</a:t>
            </a:r>
            <a:endParaRPr lang="en-US" dirty="0"/>
          </a:p>
          <a:p>
            <a:r>
              <a:rPr lang="en-US" dirty="0"/>
              <a:t>Precautions should be taken to minimize the possibility of specimen adulteration.</a:t>
            </a:r>
          </a:p>
          <a:p>
            <a:r>
              <a:rPr lang="en-US" dirty="0"/>
              <a:t>Urine is expected to be translucent and light yellow with small number of bubbles. The presence of adulterants is suspected in specimens that are unusually bubbly, cloudy, clear, dark, or contain undissolved solids. </a:t>
            </a:r>
          </a:p>
          <a:p>
            <a:r>
              <a:rPr lang="en-US" dirty="0"/>
              <a:t>Temperature of the urine can be checked 30 seconds to 4 minutes after collection. Temp should fall between 90-100 F (32-37 C)</a:t>
            </a:r>
          </a:p>
          <a:p>
            <a:endParaRPr lang="en-US" dirty="0"/>
          </a:p>
        </p:txBody>
      </p:sp>
    </p:spTree>
    <p:extLst>
      <p:ext uri="{BB962C8B-B14F-4D97-AF65-F5344CB8AC3E}">
        <p14:creationId xmlns:p14="http://schemas.microsoft.com/office/powerpoint/2010/main" val="813152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12"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3A83E693-278F-FABF-A2FD-536DAFDEEF0D}"/>
              </a:ext>
            </a:extLst>
          </p:cNvPr>
          <p:cNvSpPr>
            <a:spLocks noGrp="1"/>
          </p:cNvSpPr>
          <p:nvPr>
            <p:ph type="title"/>
          </p:nvPr>
        </p:nvSpPr>
        <p:spPr>
          <a:xfrm>
            <a:off x="1141413" y="0"/>
            <a:ext cx="4459286" cy="1093788"/>
          </a:xfrm>
        </p:spPr>
        <p:txBody>
          <a:bodyPr>
            <a:normAutofit/>
          </a:bodyPr>
          <a:lstStyle/>
          <a:p>
            <a:r>
              <a:rPr lang="en-US" sz="3200" dirty="0"/>
              <a:t>Patient testing</a:t>
            </a:r>
          </a:p>
        </p:txBody>
      </p:sp>
      <p:sp>
        <p:nvSpPr>
          <p:cNvPr id="3" name="Content Placeholder 2">
            <a:extLst>
              <a:ext uri="{FF2B5EF4-FFF2-40B4-BE49-F238E27FC236}">
                <a16:creationId xmlns:a16="http://schemas.microsoft.com/office/drawing/2014/main" id="{83B01B07-B5B5-8E23-2B88-B62FB62213F6}"/>
              </a:ext>
            </a:extLst>
          </p:cNvPr>
          <p:cNvSpPr>
            <a:spLocks noGrp="1"/>
          </p:cNvSpPr>
          <p:nvPr>
            <p:ph idx="1"/>
          </p:nvPr>
        </p:nvSpPr>
        <p:spPr>
          <a:xfrm>
            <a:off x="800100" y="1003300"/>
            <a:ext cx="5862140" cy="5272882"/>
          </a:xfrm>
        </p:spPr>
        <p:txBody>
          <a:bodyPr>
            <a:normAutofit fontScale="92500" lnSpcReduction="20000"/>
          </a:bodyPr>
          <a:lstStyle/>
          <a:p>
            <a:r>
              <a:rPr lang="en-US" sz="2000" dirty="0"/>
              <a:t>Remove test device from pouch and test as soon as possible.</a:t>
            </a:r>
          </a:p>
          <a:p>
            <a:r>
              <a:rPr lang="en-US" sz="2000" dirty="0"/>
              <a:t>Detach the bottom cover and dip sample pads into the urine for approximately 10 seconds.</a:t>
            </a:r>
          </a:p>
          <a:p>
            <a:r>
              <a:rPr lang="en-US" sz="2000" dirty="0"/>
              <a:t>Remove test device from sample, replace cover, and lay on a flat surface.</a:t>
            </a:r>
          </a:p>
          <a:p>
            <a:r>
              <a:rPr lang="en-US" sz="2000" dirty="0"/>
              <a:t>DO NOT dip device beyond the marked line printed on the front of device, it may cause invalid results.</a:t>
            </a:r>
          </a:p>
          <a:p>
            <a:r>
              <a:rPr lang="en-US" sz="2000" dirty="0"/>
              <a:t>Set timer for 5 minutes. Read results of test at 5 minutes. </a:t>
            </a:r>
            <a:r>
              <a:rPr lang="en-US" sz="2000" b="1" dirty="0"/>
              <a:t>DO NOT read after 5 minutes.</a:t>
            </a:r>
          </a:p>
          <a:p>
            <a:r>
              <a:rPr lang="en-US" sz="2000" dirty="0"/>
              <a:t>Record all results on log and enter into VISTA utilizing FASTBYPASS.</a:t>
            </a:r>
          </a:p>
          <a:p>
            <a:r>
              <a:rPr lang="en-US" sz="2000" dirty="0"/>
              <a:t>Fax log sheets to the Ancillary Testing Coordinator after each day of patient testing.</a:t>
            </a:r>
          </a:p>
          <a:p>
            <a:endParaRPr lang="en-US" sz="2000" dirty="0"/>
          </a:p>
        </p:txBody>
      </p:sp>
      <p:pic>
        <p:nvPicPr>
          <p:cNvPr id="5" name="Picture 4">
            <a:extLst>
              <a:ext uri="{FF2B5EF4-FFF2-40B4-BE49-F238E27FC236}">
                <a16:creationId xmlns:a16="http://schemas.microsoft.com/office/drawing/2014/main" id="{333ACE07-7323-FA73-9A47-70CD75A5A7F8}"/>
              </a:ext>
            </a:extLst>
          </p:cNvPr>
          <p:cNvPicPr>
            <a:picLocks noChangeAspect="1"/>
          </p:cNvPicPr>
          <p:nvPr/>
        </p:nvPicPr>
        <p:blipFill>
          <a:blip r:embed="rId4"/>
          <a:stretch>
            <a:fillRect/>
          </a:stretch>
        </p:blipFill>
        <p:spPr>
          <a:xfrm>
            <a:off x="6719390" y="1415370"/>
            <a:ext cx="5456279" cy="3659187"/>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14" name="Group 13">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5"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16"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7"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8"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9"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0"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1"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2"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3"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4"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5"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6"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n-US"/>
            </a:p>
          </p:txBody>
        </p:sp>
        <p:sp>
          <p:nvSpPr>
            <p:cNvPr id="27"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8"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9"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0"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1"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32"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3"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4"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5"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6"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7"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8"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9"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0"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1"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grpSp>
    </p:spTree>
    <p:extLst>
      <p:ext uri="{BB962C8B-B14F-4D97-AF65-F5344CB8AC3E}">
        <p14:creationId xmlns:p14="http://schemas.microsoft.com/office/powerpoint/2010/main" val="1290371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B4AB9-040C-3E6C-4FFB-F02C8C27E002}"/>
              </a:ext>
            </a:extLst>
          </p:cNvPr>
          <p:cNvSpPr>
            <a:spLocks noGrp="1"/>
          </p:cNvSpPr>
          <p:nvPr>
            <p:ph type="title"/>
          </p:nvPr>
        </p:nvSpPr>
        <p:spPr>
          <a:xfrm>
            <a:off x="1141413" y="212272"/>
            <a:ext cx="9905998" cy="854528"/>
          </a:xfrm>
        </p:spPr>
        <p:txBody>
          <a:bodyPr>
            <a:normAutofit/>
          </a:bodyPr>
          <a:lstStyle/>
          <a:p>
            <a:r>
              <a:rPr lang="en-US"/>
              <a:t>Patient testing – result interpretation</a:t>
            </a:r>
            <a:endParaRPr lang="en-US" dirty="0"/>
          </a:p>
        </p:txBody>
      </p:sp>
      <p:sp>
        <p:nvSpPr>
          <p:cNvPr id="3" name="Content Placeholder 2">
            <a:extLst>
              <a:ext uri="{FF2B5EF4-FFF2-40B4-BE49-F238E27FC236}">
                <a16:creationId xmlns:a16="http://schemas.microsoft.com/office/drawing/2014/main" id="{4FD400D5-CAFA-5534-1B17-F897D9974956}"/>
              </a:ext>
            </a:extLst>
          </p:cNvPr>
          <p:cNvSpPr>
            <a:spLocks noGrp="1"/>
          </p:cNvSpPr>
          <p:nvPr>
            <p:ph idx="1"/>
          </p:nvPr>
        </p:nvSpPr>
        <p:spPr>
          <a:xfrm>
            <a:off x="1141412" y="3594100"/>
            <a:ext cx="9905999" cy="3051628"/>
          </a:xfrm>
        </p:spPr>
        <p:txBody>
          <a:bodyPr>
            <a:normAutofit/>
          </a:bodyPr>
          <a:lstStyle/>
          <a:p>
            <a:r>
              <a:rPr lang="en-US" sz="2000" dirty="0"/>
              <a:t>False negative and false positive results can occur with </a:t>
            </a:r>
            <a:r>
              <a:rPr lang="en-US" sz="2000" dirty="0" err="1"/>
              <a:t>iScreen</a:t>
            </a:r>
            <a:r>
              <a:rPr lang="en-US" sz="2000" dirty="0"/>
              <a:t> testing. </a:t>
            </a:r>
          </a:p>
          <a:p>
            <a:r>
              <a:rPr lang="en-US" sz="2000" dirty="0"/>
              <a:t>False positives are most likely caused by cross reactants (i.e. certain foods, medicines, diet plan drugs, and nutritional supplements).</a:t>
            </a:r>
          </a:p>
          <a:p>
            <a:r>
              <a:rPr lang="en-US" sz="2000" dirty="0"/>
              <a:t>False negative can be caused by diluted specimens and adulterants</a:t>
            </a:r>
          </a:p>
          <a:p>
            <a:r>
              <a:rPr lang="en-US" sz="2000" dirty="0"/>
              <a:t>To confirm questionable results, an order should be placed for Gas Chromatography/Mass Spectrometry (GCMS) and specimen sent to the lab.</a:t>
            </a:r>
          </a:p>
        </p:txBody>
      </p:sp>
      <p:pic>
        <p:nvPicPr>
          <p:cNvPr id="7" name="Picture 6">
            <a:extLst>
              <a:ext uri="{FF2B5EF4-FFF2-40B4-BE49-F238E27FC236}">
                <a16:creationId xmlns:a16="http://schemas.microsoft.com/office/drawing/2014/main" id="{4DD5BA40-7C32-E73D-35D3-F561457AFBBE}"/>
              </a:ext>
            </a:extLst>
          </p:cNvPr>
          <p:cNvPicPr>
            <a:picLocks noChangeAspect="1"/>
          </p:cNvPicPr>
          <p:nvPr/>
        </p:nvPicPr>
        <p:blipFill>
          <a:blip r:embed="rId2"/>
          <a:stretch>
            <a:fillRect/>
          </a:stretch>
        </p:blipFill>
        <p:spPr>
          <a:xfrm>
            <a:off x="1435100" y="1435100"/>
            <a:ext cx="9258300" cy="1993900"/>
          </a:xfrm>
          <a:prstGeom prst="rect">
            <a:avLst/>
          </a:prstGeom>
        </p:spPr>
      </p:pic>
    </p:spTree>
    <p:extLst>
      <p:ext uri="{BB962C8B-B14F-4D97-AF65-F5344CB8AC3E}">
        <p14:creationId xmlns:p14="http://schemas.microsoft.com/office/powerpoint/2010/main" val="2306520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DBD96-1098-C8BB-5146-D6F52EE4AAC1}"/>
              </a:ext>
            </a:extLst>
          </p:cNvPr>
          <p:cNvSpPr>
            <a:spLocks noGrp="1"/>
          </p:cNvSpPr>
          <p:nvPr>
            <p:ph type="title"/>
          </p:nvPr>
        </p:nvSpPr>
        <p:spPr/>
        <p:txBody>
          <a:bodyPr/>
          <a:lstStyle/>
          <a:p>
            <a:r>
              <a:rPr lang="en-US" dirty="0"/>
              <a:t>Competency Requirements</a:t>
            </a:r>
          </a:p>
        </p:txBody>
      </p:sp>
      <p:sp>
        <p:nvSpPr>
          <p:cNvPr id="3" name="Content Placeholder 2">
            <a:extLst>
              <a:ext uri="{FF2B5EF4-FFF2-40B4-BE49-F238E27FC236}">
                <a16:creationId xmlns:a16="http://schemas.microsoft.com/office/drawing/2014/main" id="{39DCBF1F-256D-ACCA-2575-69FA596304C5}"/>
              </a:ext>
            </a:extLst>
          </p:cNvPr>
          <p:cNvSpPr>
            <a:spLocks noGrp="1"/>
          </p:cNvSpPr>
          <p:nvPr>
            <p:ph idx="1"/>
          </p:nvPr>
        </p:nvSpPr>
        <p:spPr/>
        <p:txBody>
          <a:bodyPr/>
          <a:lstStyle/>
          <a:p>
            <a:r>
              <a:rPr lang="en-US" dirty="0"/>
              <a:t>All operators must be authorized to perform testing. Authorization is granted at time of initial training with the Ancillary Testing Coordinator.</a:t>
            </a:r>
          </a:p>
          <a:p>
            <a:r>
              <a:rPr lang="en-US" dirty="0"/>
              <a:t>Annual competency assessment is required after initial training.</a:t>
            </a:r>
          </a:p>
          <a:p>
            <a:r>
              <a:rPr lang="en-US" dirty="0"/>
              <a:t>Only staff that have documented initial training and subsequent annual competency with the Ancillary Testing Coordinator are deemed competent to perform point of care urine drug screen testing.</a:t>
            </a:r>
          </a:p>
        </p:txBody>
      </p:sp>
    </p:spTree>
    <p:extLst>
      <p:ext uri="{BB962C8B-B14F-4D97-AF65-F5344CB8AC3E}">
        <p14:creationId xmlns:p14="http://schemas.microsoft.com/office/powerpoint/2010/main" val="944686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13"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99834E9C-F7E2-A422-5171-AC4AAC310DA2}"/>
              </a:ext>
            </a:extLst>
          </p:cNvPr>
          <p:cNvSpPr>
            <a:spLocks noGrp="1"/>
          </p:cNvSpPr>
          <p:nvPr>
            <p:ph type="title"/>
          </p:nvPr>
        </p:nvSpPr>
        <p:spPr>
          <a:xfrm>
            <a:off x="1141413" y="618518"/>
            <a:ext cx="4459286" cy="816583"/>
          </a:xfrm>
        </p:spPr>
        <p:txBody>
          <a:bodyPr>
            <a:normAutofit fontScale="90000"/>
          </a:bodyPr>
          <a:lstStyle/>
          <a:p>
            <a:r>
              <a:rPr lang="en-US" sz="3200" dirty="0"/>
              <a:t>Annual </a:t>
            </a:r>
            <a:r>
              <a:rPr lang="en-US" sz="3200" dirty="0" err="1"/>
              <a:t>uds</a:t>
            </a:r>
            <a:r>
              <a:rPr lang="en-US" sz="3200" dirty="0"/>
              <a:t> competency requirements</a:t>
            </a:r>
          </a:p>
        </p:txBody>
      </p:sp>
      <p:sp>
        <p:nvSpPr>
          <p:cNvPr id="3" name="Content Placeholder 2">
            <a:extLst>
              <a:ext uri="{FF2B5EF4-FFF2-40B4-BE49-F238E27FC236}">
                <a16:creationId xmlns:a16="http://schemas.microsoft.com/office/drawing/2014/main" id="{83839132-DA6F-E8D8-2335-FF2A1755FD60}"/>
              </a:ext>
            </a:extLst>
          </p:cNvPr>
          <p:cNvSpPr>
            <a:spLocks noGrp="1"/>
          </p:cNvSpPr>
          <p:nvPr>
            <p:ph idx="1"/>
          </p:nvPr>
        </p:nvSpPr>
        <p:spPr>
          <a:xfrm>
            <a:off x="1141412" y="1611313"/>
            <a:ext cx="5682695" cy="4603220"/>
          </a:xfrm>
        </p:spPr>
        <p:txBody>
          <a:bodyPr>
            <a:noAutofit/>
          </a:bodyPr>
          <a:lstStyle/>
          <a:p>
            <a:pPr>
              <a:lnSpc>
                <a:spcPct val="110000"/>
              </a:lnSpc>
            </a:pPr>
            <a:r>
              <a:rPr lang="en-US" sz="1800" dirty="0"/>
              <a:t>Review Point of Care Urine Drug Screen Annual Competency power point in MTS.</a:t>
            </a:r>
          </a:p>
          <a:p>
            <a:pPr>
              <a:lnSpc>
                <a:spcPct val="110000"/>
              </a:lnSpc>
            </a:pPr>
            <a:r>
              <a:rPr lang="en-US" sz="1800" dirty="0"/>
              <a:t>Complete competency quiz in MTS (passing score &gt;80%</a:t>
            </a:r>
          </a:p>
          <a:p>
            <a:pPr>
              <a:lnSpc>
                <a:spcPct val="110000"/>
              </a:lnSpc>
            </a:pPr>
            <a:r>
              <a:rPr lang="en-US" sz="1800" dirty="0"/>
              <a:t>Direct observation by Ancillary Testing Coordinator of either quality control or unknown patient samples. Contact Erin Skelly (</a:t>
            </a:r>
            <a:r>
              <a:rPr lang="en-US" sz="1800" u="sng" dirty="0">
                <a:hlinkClick r:id="rId4">
                  <a:extLst>
                    <a:ext uri="{A12FA001-AC4F-418D-AE19-62706E023703}">
                      <ahyp:hlinkClr xmlns:ahyp="http://schemas.microsoft.com/office/drawing/2018/hyperlinkcolor" val="tx"/>
                    </a:ext>
                  </a:extLst>
                </a:hlinkClick>
              </a:rPr>
              <a:t>erin.skelly@va.gov</a:t>
            </a:r>
            <a:r>
              <a:rPr lang="en-US" sz="1800" dirty="0"/>
              <a:t>) to schedule.</a:t>
            </a:r>
          </a:p>
          <a:p>
            <a:pPr>
              <a:lnSpc>
                <a:spcPct val="110000"/>
              </a:lnSpc>
            </a:pPr>
            <a:r>
              <a:rPr lang="en-US" sz="1800" dirty="0"/>
              <a:t>After completing the above tasks, fill out top portion of Competency Assessment Checklist </a:t>
            </a:r>
            <a:r>
              <a:rPr lang="en-US" sz="1800"/>
              <a:t>(email), </a:t>
            </a:r>
            <a:r>
              <a:rPr lang="en-US" sz="1800" dirty="0"/>
              <a:t>and return to the Ancillary Testing Coordinator before assigned due date.</a:t>
            </a:r>
          </a:p>
          <a:p>
            <a:pPr>
              <a:lnSpc>
                <a:spcPct val="110000"/>
              </a:lnSpc>
            </a:pPr>
            <a:r>
              <a:rPr lang="en-US" sz="1800" dirty="0"/>
              <a:t>NOTE: If you are an operator of multiple point of care tests, only one signed copy of the Competency Assessment needs to be turned in at the completion of all point of care annual requirements.</a:t>
            </a:r>
          </a:p>
        </p:txBody>
      </p:sp>
      <p:grpSp>
        <p:nvGrpSpPr>
          <p:cNvPr id="15" name="Group 14">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6"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17"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8"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9"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0"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1"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2"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3"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4"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5"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6"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7"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n-US"/>
            </a:p>
          </p:txBody>
        </p:sp>
        <p:sp>
          <p:nvSpPr>
            <p:cNvPr id="28"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9"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0"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1"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2"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33"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4"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5"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6"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7"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8"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9"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0"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1"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2"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grpSp>
      <p:pic>
        <p:nvPicPr>
          <p:cNvPr id="5" name="Picture 4">
            <a:extLst>
              <a:ext uri="{FF2B5EF4-FFF2-40B4-BE49-F238E27FC236}">
                <a16:creationId xmlns:a16="http://schemas.microsoft.com/office/drawing/2014/main" id="{3E555E97-82E9-5B6D-2879-31A204BC116B}"/>
              </a:ext>
            </a:extLst>
          </p:cNvPr>
          <p:cNvPicPr>
            <a:picLocks noChangeAspect="1"/>
          </p:cNvPicPr>
          <p:nvPr/>
        </p:nvPicPr>
        <p:blipFill>
          <a:blip r:embed="rId5"/>
          <a:stretch>
            <a:fillRect/>
          </a:stretch>
        </p:blipFill>
        <p:spPr>
          <a:xfrm>
            <a:off x="7211737" y="562769"/>
            <a:ext cx="4287432" cy="5600700"/>
          </a:xfrm>
          <a:prstGeom prst="rect">
            <a:avLst/>
          </a:prstGeom>
        </p:spPr>
      </p:pic>
    </p:spTree>
    <p:extLst>
      <p:ext uri="{BB962C8B-B14F-4D97-AF65-F5344CB8AC3E}">
        <p14:creationId xmlns:p14="http://schemas.microsoft.com/office/powerpoint/2010/main" val="1551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56A12-E7E3-4DF7-97F1-8D51B03F9122}"/>
              </a:ext>
            </a:extLst>
          </p:cNvPr>
          <p:cNvSpPr>
            <a:spLocks noGrp="1"/>
          </p:cNvSpPr>
          <p:nvPr>
            <p:ph type="ctrTitle"/>
          </p:nvPr>
        </p:nvSpPr>
        <p:spPr>
          <a:xfrm>
            <a:off x="1876424" y="410548"/>
            <a:ext cx="8791575" cy="914400"/>
          </a:xfrm>
        </p:spPr>
        <p:txBody>
          <a:bodyPr>
            <a:normAutofit/>
          </a:bodyPr>
          <a:lstStyle/>
          <a:p>
            <a:r>
              <a:rPr lang="en-US" dirty="0"/>
              <a:t>outline</a:t>
            </a:r>
          </a:p>
        </p:txBody>
      </p:sp>
      <p:graphicFrame>
        <p:nvGraphicFramePr>
          <p:cNvPr id="4" name="Diagram 3">
            <a:extLst>
              <a:ext uri="{FF2B5EF4-FFF2-40B4-BE49-F238E27FC236}">
                <a16:creationId xmlns:a16="http://schemas.microsoft.com/office/drawing/2014/main" id="{F525EE45-6290-4858-BDE6-AF533BACAC00}"/>
              </a:ext>
            </a:extLst>
          </p:cNvPr>
          <p:cNvGraphicFramePr/>
          <p:nvPr>
            <p:extLst>
              <p:ext uri="{D42A27DB-BD31-4B8C-83A1-F6EECF244321}">
                <p14:modId xmlns:p14="http://schemas.microsoft.com/office/powerpoint/2010/main" val="3741268218"/>
              </p:ext>
            </p:extLst>
          </p:nvPr>
        </p:nvGraphicFramePr>
        <p:xfrm>
          <a:off x="1642188" y="1734374"/>
          <a:ext cx="10189028" cy="4442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4152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90C1D-C3E6-4E03-A362-86B76C3CABB3}"/>
              </a:ext>
            </a:extLst>
          </p:cNvPr>
          <p:cNvSpPr>
            <a:spLocks noGrp="1"/>
          </p:cNvSpPr>
          <p:nvPr>
            <p:ph type="title"/>
          </p:nvPr>
        </p:nvSpPr>
        <p:spPr>
          <a:xfrm>
            <a:off x="1141456" y="609600"/>
            <a:ext cx="9905955" cy="1144555"/>
          </a:xfrm>
        </p:spPr>
        <p:txBody>
          <a:bodyPr/>
          <a:lstStyle/>
          <a:p>
            <a:r>
              <a:rPr lang="en-US" dirty="0"/>
              <a:t>Policies</a:t>
            </a:r>
          </a:p>
        </p:txBody>
      </p:sp>
      <p:sp>
        <p:nvSpPr>
          <p:cNvPr id="3" name="Text Placeholder 2">
            <a:extLst>
              <a:ext uri="{FF2B5EF4-FFF2-40B4-BE49-F238E27FC236}">
                <a16:creationId xmlns:a16="http://schemas.microsoft.com/office/drawing/2014/main" id="{726C58D5-6BFC-43DA-8AC0-E6DD8772AC0D}"/>
              </a:ext>
            </a:extLst>
          </p:cNvPr>
          <p:cNvSpPr>
            <a:spLocks noGrp="1"/>
          </p:cNvSpPr>
          <p:nvPr>
            <p:ph type="body" sz="half" idx="2"/>
          </p:nvPr>
        </p:nvSpPr>
        <p:spPr>
          <a:xfrm>
            <a:off x="1141410" y="1530221"/>
            <a:ext cx="9904459" cy="4260978"/>
          </a:xfrm>
        </p:spPr>
        <p:txBody>
          <a:bodyPr>
            <a:normAutofit lnSpcReduction="10000"/>
          </a:bodyPr>
          <a:lstStyle/>
          <a:p>
            <a:pPr marL="342900" indent="-342900">
              <a:buFont typeface="Arial" panose="020B0604020202020204" pitchFamily="34" charset="0"/>
              <a:buChar char="•"/>
            </a:pPr>
            <a:r>
              <a:rPr lang="en-US" sz="2400" dirty="0">
                <a:latin typeface="Calibri" panose="020F0502020204030204" pitchFamily="34" charset="0"/>
                <a:cs typeface="Calibri" panose="020F0502020204030204" pitchFamily="34" charset="0"/>
              </a:rPr>
              <a:t>Point of Care UDS testing is a preliminary screening test that detects drugs of abuse at specified detection levels.</a:t>
            </a:r>
          </a:p>
          <a:p>
            <a:pPr marL="342900" indent="-342900">
              <a:buFont typeface="Arial" panose="020B0604020202020204" pitchFamily="34" charset="0"/>
              <a:buChar char="•"/>
            </a:pPr>
            <a:r>
              <a:rPr lang="en-US" sz="2400" dirty="0">
                <a:latin typeface="Calibri" panose="020F0502020204030204" pitchFamily="34" charset="0"/>
                <a:cs typeface="Calibri" panose="020F0502020204030204" pitchFamily="34" charset="0"/>
              </a:rPr>
              <a:t>Only one brand of kits will be utilized for testing. Each testing area will have its own log that will be kept in Pathology &amp; Laboratory Medicine.</a:t>
            </a:r>
          </a:p>
          <a:p>
            <a:pPr marL="342900" indent="-342900">
              <a:buFont typeface="Arial" panose="020B0604020202020204" pitchFamily="34" charset="0"/>
              <a:buChar char="•"/>
            </a:pPr>
            <a:r>
              <a:rPr lang="en-US" sz="2400" dirty="0">
                <a:latin typeface="Calibri" panose="020F0502020204030204" pitchFamily="34" charset="0"/>
                <a:cs typeface="Calibri" panose="020F0502020204030204" pitchFamily="34" charset="0"/>
              </a:rPr>
              <a:t>Patient test results will be manually entered into the patient’s electronic record through VISTA.</a:t>
            </a:r>
          </a:p>
          <a:p>
            <a:pPr marL="342900" indent="-342900">
              <a:buFont typeface="Arial" panose="020B0604020202020204" pitchFamily="34" charset="0"/>
              <a:buChar char="•"/>
            </a:pPr>
            <a:r>
              <a:rPr lang="en-US" sz="2400" b="1" dirty="0">
                <a:latin typeface="Calibri" panose="020F0502020204030204" pitchFamily="34" charset="0"/>
                <a:cs typeface="Calibri" panose="020F0502020204030204" pitchFamily="34" charset="0"/>
              </a:rPr>
              <a:t>NOTE: </a:t>
            </a:r>
            <a:r>
              <a:rPr lang="en-US" sz="2400" dirty="0">
                <a:latin typeface="Calibri" panose="020F0502020204030204" pitchFamily="34" charset="0"/>
                <a:cs typeface="Calibri" panose="020F0502020204030204" pitchFamily="34" charset="0"/>
              </a:rPr>
              <a:t>To confirm samples with questionable bands, or to confirm positive results, a more specific method such as Gas Chromatography/Mass Spectrometry (GCMS) should be used</a:t>
            </a:r>
            <a:r>
              <a:rPr lang="en-US" dirty="0">
                <a:latin typeface="Calibri" panose="020F0502020204030204" pitchFamily="34" charset="0"/>
                <a:cs typeface="Calibri" panose="020F0502020204030204" pitchFamily="34" charset="0"/>
              </a:rPr>
              <a:t>.</a:t>
            </a:r>
            <a:endParaRPr lang="en-US" b="1"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799512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F45F-E08A-4A69-8CCF-E7FD875D71C8}"/>
              </a:ext>
            </a:extLst>
          </p:cNvPr>
          <p:cNvSpPr>
            <a:spLocks noGrp="1"/>
          </p:cNvSpPr>
          <p:nvPr>
            <p:ph type="ctrTitle"/>
          </p:nvPr>
        </p:nvSpPr>
        <p:spPr>
          <a:xfrm>
            <a:off x="2481943" y="293299"/>
            <a:ext cx="8213271" cy="947672"/>
          </a:xfrm>
        </p:spPr>
        <p:txBody>
          <a:bodyPr>
            <a:normAutofit/>
          </a:bodyPr>
          <a:lstStyle/>
          <a:p>
            <a:r>
              <a:rPr lang="en-US" dirty="0"/>
              <a:t> Analyte detection Limits</a:t>
            </a:r>
          </a:p>
        </p:txBody>
      </p:sp>
      <p:pic>
        <p:nvPicPr>
          <p:cNvPr id="3" name="Picture 2">
            <a:extLst>
              <a:ext uri="{FF2B5EF4-FFF2-40B4-BE49-F238E27FC236}">
                <a16:creationId xmlns:a16="http://schemas.microsoft.com/office/drawing/2014/main" id="{90C0A62C-0CA4-17E5-0F59-FFF6CE733FAE}"/>
              </a:ext>
            </a:extLst>
          </p:cNvPr>
          <p:cNvPicPr>
            <a:picLocks noChangeAspect="1"/>
          </p:cNvPicPr>
          <p:nvPr/>
        </p:nvPicPr>
        <p:blipFill>
          <a:blip r:embed="rId2"/>
          <a:stretch>
            <a:fillRect/>
          </a:stretch>
        </p:blipFill>
        <p:spPr>
          <a:xfrm rot="10800000">
            <a:off x="1485899" y="1362971"/>
            <a:ext cx="9731829" cy="4988841"/>
          </a:xfrm>
          <a:prstGeom prst="rect">
            <a:avLst/>
          </a:prstGeom>
        </p:spPr>
      </p:pic>
    </p:spTree>
    <p:extLst>
      <p:ext uri="{BB962C8B-B14F-4D97-AF65-F5344CB8AC3E}">
        <p14:creationId xmlns:p14="http://schemas.microsoft.com/office/powerpoint/2010/main" val="3161706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D0493-B881-4F57-B552-781AE62E840C}"/>
              </a:ext>
            </a:extLst>
          </p:cNvPr>
          <p:cNvSpPr>
            <a:spLocks noGrp="1"/>
          </p:cNvSpPr>
          <p:nvPr>
            <p:ph type="title"/>
          </p:nvPr>
        </p:nvSpPr>
        <p:spPr>
          <a:xfrm>
            <a:off x="1141412" y="618518"/>
            <a:ext cx="5894387" cy="1046996"/>
          </a:xfrm>
        </p:spPr>
        <p:txBody>
          <a:bodyPr anchor="b">
            <a:normAutofit/>
          </a:bodyPr>
          <a:lstStyle/>
          <a:p>
            <a:r>
              <a:rPr lang="en-US" dirty="0"/>
              <a:t>Supplies needed</a:t>
            </a:r>
          </a:p>
        </p:txBody>
      </p:sp>
      <p:sp>
        <p:nvSpPr>
          <p:cNvPr id="3" name="Content Placeholder 2">
            <a:extLst>
              <a:ext uri="{FF2B5EF4-FFF2-40B4-BE49-F238E27FC236}">
                <a16:creationId xmlns:a16="http://schemas.microsoft.com/office/drawing/2014/main" id="{2A95AFB0-8DA4-4E79-9DEF-1B2F1FCF7B66}"/>
              </a:ext>
            </a:extLst>
          </p:cNvPr>
          <p:cNvSpPr>
            <a:spLocks noGrp="1"/>
          </p:cNvSpPr>
          <p:nvPr>
            <p:ph idx="1"/>
          </p:nvPr>
        </p:nvSpPr>
        <p:spPr>
          <a:xfrm>
            <a:off x="1141412" y="1861457"/>
            <a:ext cx="5894388" cy="3929744"/>
          </a:xfrm>
        </p:spPr>
        <p:txBody>
          <a:bodyPr>
            <a:normAutofit/>
          </a:bodyPr>
          <a:lstStyle/>
          <a:p>
            <a:pPr>
              <a:lnSpc>
                <a:spcPct val="110000"/>
              </a:lnSpc>
            </a:pPr>
            <a:r>
              <a:rPr lang="en-US" sz="2200" dirty="0"/>
              <a:t>Timer</a:t>
            </a:r>
          </a:p>
          <a:p>
            <a:pPr>
              <a:lnSpc>
                <a:spcPct val="110000"/>
              </a:lnSpc>
            </a:pPr>
            <a:r>
              <a:rPr lang="en-US" sz="2200" dirty="0"/>
              <a:t>Thermometer</a:t>
            </a:r>
          </a:p>
          <a:p>
            <a:pPr>
              <a:lnSpc>
                <a:spcPct val="110000"/>
              </a:lnSpc>
            </a:pPr>
            <a:r>
              <a:rPr lang="en-US" sz="2200" dirty="0"/>
              <a:t>Gloves</a:t>
            </a:r>
          </a:p>
          <a:p>
            <a:pPr>
              <a:lnSpc>
                <a:spcPct val="110000"/>
              </a:lnSpc>
            </a:pPr>
            <a:r>
              <a:rPr lang="en-US" sz="2200" dirty="0" err="1"/>
              <a:t>iScreen</a:t>
            </a:r>
            <a:r>
              <a:rPr lang="en-US" sz="2200" dirty="0"/>
              <a:t> Urine Test DX Drug Screen Dip Card – Supplied by lab and store at 4-30C </a:t>
            </a:r>
          </a:p>
          <a:p>
            <a:pPr>
              <a:lnSpc>
                <a:spcPct val="110000"/>
              </a:lnSpc>
            </a:pPr>
            <a:r>
              <a:rPr lang="en-US" sz="2200" dirty="0" err="1"/>
              <a:t>iScreen</a:t>
            </a:r>
            <a:r>
              <a:rPr lang="en-US" sz="2200" dirty="0"/>
              <a:t> Urine Drug Control Kit – supplied and stored in lab (-20 to   -10C freezer). Once opened, controls expire after 6 months.</a:t>
            </a:r>
          </a:p>
        </p:txBody>
      </p:sp>
      <p:pic>
        <p:nvPicPr>
          <p:cNvPr id="6" name="Picture 5">
            <a:extLst>
              <a:ext uri="{FF2B5EF4-FFF2-40B4-BE49-F238E27FC236}">
                <a16:creationId xmlns:a16="http://schemas.microsoft.com/office/drawing/2014/main" id="{AC918C02-0BD2-4709-1A79-C10C0DDB1050}"/>
              </a:ext>
            </a:extLst>
          </p:cNvPr>
          <p:cNvPicPr>
            <a:picLocks noChangeAspect="1"/>
          </p:cNvPicPr>
          <p:nvPr/>
        </p:nvPicPr>
        <p:blipFill rotWithShape="1">
          <a:blip r:embed="rId3"/>
          <a:srcRect t="14795" r="-2" b="-2"/>
          <a:stretch/>
        </p:blipFill>
        <p:spPr>
          <a:xfrm>
            <a:off x="7625389" y="950869"/>
            <a:ext cx="3425199" cy="4840332"/>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Tree>
    <p:extLst>
      <p:ext uri="{BB962C8B-B14F-4D97-AF65-F5344CB8AC3E}">
        <p14:creationId xmlns:p14="http://schemas.microsoft.com/office/powerpoint/2010/main" val="4269328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41DD1-4485-44A7-9DD9-CDA8BFD0378E}"/>
              </a:ext>
            </a:extLst>
          </p:cNvPr>
          <p:cNvSpPr>
            <a:spLocks noGrp="1"/>
          </p:cNvSpPr>
          <p:nvPr>
            <p:ph type="title"/>
          </p:nvPr>
        </p:nvSpPr>
        <p:spPr/>
        <p:txBody>
          <a:bodyPr/>
          <a:lstStyle/>
          <a:p>
            <a:r>
              <a:rPr lang="en-US" dirty="0"/>
              <a:t>Procedures</a:t>
            </a:r>
          </a:p>
        </p:txBody>
      </p:sp>
      <p:sp>
        <p:nvSpPr>
          <p:cNvPr id="3" name="Content Placeholder 2">
            <a:extLst>
              <a:ext uri="{FF2B5EF4-FFF2-40B4-BE49-F238E27FC236}">
                <a16:creationId xmlns:a16="http://schemas.microsoft.com/office/drawing/2014/main" id="{BABD6E45-2309-4AE9-BDE6-F7C9ECB02043}"/>
              </a:ext>
            </a:extLst>
          </p:cNvPr>
          <p:cNvSpPr>
            <a:spLocks noGrp="1"/>
          </p:cNvSpPr>
          <p:nvPr>
            <p:ph idx="1"/>
          </p:nvPr>
        </p:nvSpPr>
        <p:spPr/>
        <p:txBody>
          <a:bodyPr>
            <a:normAutofit/>
          </a:bodyPr>
          <a:lstStyle/>
          <a:p>
            <a:r>
              <a:rPr lang="en-US" sz="2800" dirty="0"/>
              <a:t>All Point of Care UDS standard operating procedures reside on the Pathology &amp; Laboratory SharePoint page.</a:t>
            </a:r>
          </a:p>
          <a:p>
            <a:endParaRPr lang="en-US" sz="2800" dirty="0"/>
          </a:p>
          <a:p>
            <a:r>
              <a:rPr lang="en-US" sz="2800" dirty="0"/>
              <a:t>MCP 113-02 “Ancillary (Waived) Testing” is found on the main Erie and Pathology &amp; Laboratory SharePoint pages.</a:t>
            </a:r>
          </a:p>
        </p:txBody>
      </p:sp>
    </p:spTree>
    <p:extLst>
      <p:ext uri="{BB962C8B-B14F-4D97-AF65-F5344CB8AC3E}">
        <p14:creationId xmlns:p14="http://schemas.microsoft.com/office/powerpoint/2010/main" val="2962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12"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E0370AD-3D19-487A-A9C6-8EDC57217997}"/>
              </a:ext>
            </a:extLst>
          </p:cNvPr>
          <p:cNvSpPr>
            <a:spLocks noGrp="1"/>
          </p:cNvSpPr>
          <p:nvPr>
            <p:ph type="title"/>
          </p:nvPr>
        </p:nvSpPr>
        <p:spPr>
          <a:xfrm>
            <a:off x="1141413" y="261258"/>
            <a:ext cx="4459286" cy="1121456"/>
          </a:xfrm>
        </p:spPr>
        <p:txBody>
          <a:bodyPr>
            <a:normAutofit/>
          </a:bodyPr>
          <a:lstStyle/>
          <a:p>
            <a:r>
              <a:rPr lang="en-US" sz="3200" dirty="0"/>
              <a:t>Quality control</a:t>
            </a:r>
          </a:p>
        </p:txBody>
      </p:sp>
      <p:sp>
        <p:nvSpPr>
          <p:cNvPr id="3" name="Content Placeholder 2">
            <a:extLst>
              <a:ext uri="{FF2B5EF4-FFF2-40B4-BE49-F238E27FC236}">
                <a16:creationId xmlns:a16="http://schemas.microsoft.com/office/drawing/2014/main" id="{A41E38EB-AEC0-42EB-87FC-918514720150}"/>
              </a:ext>
            </a:extLst>
          </p:cNvPr>
          <p:cNvSpPr>
            <a:spLocks noGrp="1"/>
          </p:cNvSpPr>
          <p:nvPr>
            <p:ph idx="1"/>
          </p:nvPr>
        </p:nvSpPr>
        <p:spPr>
          <a:xfrm>
            <a:off x="1141412" y="1093788"/>
            <a:ext cx="6242095" cy="5120746"/>
          </a:xfrm>
        </p:spPr>
        <p:txBody>
          <a:bodyPr>
            <a:normAutofit fontScale="92500" lnSpcReduction="10000"/>
          </a:bodyPr>
          <a:lstStyle/>
          <a:p>
            <a:pPr marL="0" indent="0">
              <a:buNone/>
            </a:pPr>
            <a:endParaRPr lang="en-US" sz="2000" dirty="0"/>
          </a:p>
          <a:p>
            <a:pPr marL="182880"/>
            <a:r>
              <a:rPr lang="en-US" dirty="0"/>
              <a:t>Room temperature needs to be taken in the area where supplies are stored and testing is taking place. Record all temps on a log (see “Point of Care Urine Drug Screen Testing” SOP Attachment A).</a:t>
            </a:r>
          </a:p>
          <a:p>
            <a:pPr marL="182880"/>
            <a:r>
              <a:rPr lang="en-US" dirty="0"/>
              <a:t>A copy of temperature logs are sent monthly to the Ancillary Testing Coordinator.</a:t>
            </a:r>
          </a:p>
          <a:p>
            <a:pPr marL="182880"/>
            <a:r>
              <a:rPr lang="en-US" dirty="0"/>
              <a:t>Testing should be performed at room temperature (18-30 C).</a:t>
            </a:r>
          </a:p>
          <a:p>
            <a:pPr marL="182880"/>
            <a:r>
              <a:rPr lang="en-US" dirty="0"/>
              <a:t>Test kits and controls should not be used past expiration date printed on the packaging or open expiration date, whichever comes 1st.</a:t>
            </a:r>
          </a:p>
          <a:p>
            <a:pPr marL="182880"/>
            <a:endParaRPr lang="en-US" sz="2000" dirty="0"/>
          </a:p>
          <a:p>
            <a:pPr marL="0" indent="0">
              <a:buNone/>
            </a:pPr>
            <a:endParaRPr lang="en-US" sz="2000" dirty="0"/>
          </a:p>
        </p:txBody>
      </p:sp>
      <p:pic>
        <p:nvPicPr>
          <p:cNvPr id="5" name="Picture 4">
            <a:extLst>
              <a:ext uri="{FF2B5EF4-FFF2-40B4-BE49-F238E27FC236}">
                <a16:creationId xmlns:a16="http://schemas.microsoft.com/office/drawing/2014/main" id="{959AB0E5-0187-B7FD-37B8-1B74190FD855}"/>
              </a:ext>
            </a:extLst>
          </p:cNvPr>
          <p:cNvPicPr>
            <a:picLocks noChangeAspect="1"/>
          </p:cNvPicPr>
          <p:nvPr/>
        </p:nvPicPr>
        <p:blipFill>
          <a:blip r:embed="rId4"/>
          <a:stretch>
            <a:fillRect/>
          </a:stretch>
        </p:blipFill>
        <p:spPr>
          <a:xfrm>
            <a:off x="7593057" y="702027"/>
            <a:ext cx="3959222" cy="5428997"/>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14" name="Group 13">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5"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16"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7"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8"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9"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0"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1"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2"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3"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4"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5"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6"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n-US"/>
            </a:p>
          </p:txBody>
        </p:sp>
        <p:sp>
          <p:nvSpPr>
            <p:cNvPr id="27"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8"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9"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0"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1"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32"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3"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4"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5"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6"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7"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8"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9"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0"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1"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grpSp>
    </p:spTree>
    <p:extLst>
      <p:ext uri="{BB962C8B-B14F-4D97-AF65-F5344CB8AC3E}">
        <p14:creationId xmlns:p14="http://schemas.microsoft.com/office/powerpoint/2010/main" val="125846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48"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5E984FE4-7613-0766-14AE-22279C480F77}"/>
              </a:ext>
            </a:extLst>
          </p:cNvPr>
          <p:cNvSpPr>
            <a:spLocks noGrp="1"/>
          </p:cNvSpPr>
          <p:nvPr>
            <p:ph type="title"/>
          </p:nvPr>
        </p:nvSpPr>
        <p:spPr>
          <a:xfrm>
            <a:off x="1141413" y="602189"/>
            <a:ext cx="5359242" cy="1142020"/>
          </a:xfrm>
        </p:spPr>
        <p:txBody>
          <a:bodyPr>
            <a:normAutofit fontScale="90000"/>
          </a:bodyPr>
          <a:lstStyle/>
          <a:p>
            <a:r>
              <a:rPr lang="en-US" sz="3200" dirty="0"/>
              <a:t>QUALITY CONTROL – INTERNAL PROCEDURAL CONTROL</a:t>
            </a:r>
          </a:p>
        </p:txBody>
      </p:sp>
      <p:sp>
        <p:nvSpPr>
          <p:cNvPr id="3" name="Content Placeholder 2">
            <a:extLst>
              <a:ext uri="{FF2B5EF4-FFF2-40B4-BE49-F238E27FC236}">
                <a16:creationId xmlns:a16="http://schemas.microsoft.com/office/drawing/2014/main" id="{03A7FD6B-C629-F4B8-5F4B-6EC54192DA2C}"/>
              </a:ext>
            </a:extLst>
          </p:cNvPr>
          <p:cNvSpPr>
            <a:spLocks noGrp="1"/>
          </p:cNvSpPr>
          <p:nvPr>
            <p:ph idx="1"/>
          </p:nvPr>
        </p:nvSpPr>
        <p:spPr>
          <a:xfrm>
            <a:off x="1141412" y="1816101"/>
            <a:ext cx="5540217" cy="4398432"/>
          </a:xfrm>
        </p:spPr>
        <p:txBody>
          <a:bodyPr>
            <a:normAutofit/>
          </a:bodyPr>
          <a:lstStyle/>
          <a:p>
            <a:pPr>
              <a:lnSpc>
                <a:spcPct val="110000"/>
              </a:lnSpc>
            </a:pPr>
            <a:r>
              <a:rPr lang="en-US" sz="1800" dirty="0"/>
              <a:t>Internal positive control: a red line appearing in the control region (C)</a:t>
            </a:r>
          </a:p>
          <a:p>
            <a:pPr lvl="1">
              <a:lnSpc>
                <a:spcPct val="110000"/>
              </a:lnSpc>
              <a:buFont typeface="Wingdings" panose="05000000000000000000" pitchFamily="2" charset="2"/>
              <a:buChar char="Ø"/>
            </a:pPr>
            <a:r>
              <a:rPr lang="en-US" sz="1800" dirty="0"/>
              <a:t> Confirms sufficient specimen volume and correct procedural technique.</a:t>
            </a:r>
          </a:p>
          <a:p>
            <a:pPr lvl="1">
              <a:lnSpc>
                <a:spcPct val="110000"/>
              </a:lnSpc>
              <a:buFont typeface="Wingdings" panose="05000000000000000000" pitchFamily="2" charset="2"/>
              <a:buChar char="Ø"/>
            </a:pPr>
            <a:r>
              <a:rPr lang="en-US" sz="1800" dirty="0"/>
              <a:t>Verifies that the reagents in the test are working properly.</a:t>
            </a:r>
          </a:p>
          <a:p>
            <a:pPr>
              <a:lnSpc>
                <a:spcPct val="110000"/>
              </a:lnSpc>
            </a:pPr>
            <a:r>
              <a:rPr lang="en-US" sz="1800" dirty="0"/>
              <a:t>The internal control result is to be recorded on the patient result log sheet (see SOP “Point of Care Urine Drug Screen Testing” Attachment B).</a:t>
            </a:r>
          </a:p>
          <a:p>
            <a:pPr>
              <a:lnSpc>
                <a:spcPct val="110000"/>
              </a:lnSpc>
            </a:pPr>
            <a:r>
              <a:rPr lang="en-US" sz="1800" dirty="0"/>
              <a:t>If no line appears in the control region, the test result is invalid and will need to be repeated using a new test kit.</a:t>
            </a:r>
          </a:p>
        </p:txBody>
      </p:sp>
      <p:pic>
        <p:nvPicPr>
          <p:cNvPr id="6" name="Picture 5">
            <a:extLst>
              <a:ext uri="{FF2B5EF4-FFF2-40B4-BE49-F238E27FC236}">
                <a16:creationId xmlns:a16="http://schemas.microsoft.com/office/drawing/2014/main" id="{587BB64B-EB91-2875-FA10-E483D1F87D87}"/>
              </a:ext>
            </a:extLst>
          </p:cNvPr>
          <p:cNvPicPr>
            <a:picLocks noChangeAspect="1"/>
          </p:cNvPicPr>
          <p:nvPr/>
        </p:nvPicPr>
        <p:blipFill>
          <a:blip r:embed="rId4"/>
          <a:stretch>
            <a:fillRect/>
          </a:stretch>
        </p:blipFill>
        <p:spPr>
          <a:xfrm>
            <a:off x="7545229" y="511629"/>
            <a:ext cx="4322921" cy="5596015"/>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50" name="Group 49">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51"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52"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3"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4"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5"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6"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7"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8"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9"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0"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1"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2"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n-US"/>
            </a:p>
          </p:txBody>
        </p:sp>
        <p:sp>
          <p:nvSpPr>
            <p:cNvPr id="63"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4"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5"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6"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7"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68"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9"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0"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1"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2"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3"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4"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5"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6"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7"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grpSp>
    </p:spTree>
    <p:extLst>
      <p:ext uri="{BB962C8B-B14F-4D97-AF65-F5344CB8AC3E}">
        <p14:creationId xmlns:p14="http://schemas.microsoft.com/office/powerpoint/2010/main" val="204681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381E1-0A74-4DE8-A2D0-38059CA16209}"/>
              </a:ext>
            </a:extLst>
          </p:cNvPr>
          <p:cNvSpPr>
            <a:spLocks noGrp="1"/>
          </p:cNvSpPr>
          <p:nvPr>
            <p:ph type="title"/>
          </p:nvPr>
        </p:nvSpPr>
        <p:spPr>
          <a:xfrm>
            <a:off x="1141412" y="362309"/>
            <a:ext cx="6294558" cy="1138687"/>
          </a:xfrm>
        </p:spPr>
        <p:txBody>
          <a:bodyPr anchor="b">
            <a:normAutofit/>
          </a:bodyPr>
          <a:lstStyle/>
          <a:p>
            <a:r>
              <a:rPr lang="en-US" dirty="0"/>
              <a:t>Quality control – external qc</a:t>
            </a:r>
          </a:p>
        </p:txBody>
      </p:sp>
      <p:sp>
        <p:nvSpPr>
          <p:cNvPr id="3" name="Content Placeholder 2">
            <a:extLst>
              <a:ext uri="{FF2B5EF4-FFF2-40B4-BE49-F238E27FC236}">
                <a16:creationId xmlns:a16="http://schemas.microsoft.com/office/drawing/2014/main" id="{0F506A8D-883E-4769-95B8-89958CB859D8}"/>
              </a:ext>
            </a:extLst>
          </p:cNvPr>
          <p:cNvSpPr>
            <a:spLocks noGrp="1"/>
          </p:cNvSpPr>
          <p:nvPr>
            <p:ph idx="1"/>
          </p:nvPr>
        </p:nvSpPr>
        <p:spPr>
          <a:xfrm>
            <a:off x="836253" y="1384300"/>
            <a:ext cx="7094296" cy="5111391"/>
          </a:xfrm>
        </p:spPr>
        <p:txBody>
          <a:bodyPr>
            <a:normAutofit fontScale="92500"/>
          </a:bodyPr>
          <a:lstStyle/>
          <a:p>
            <a:r>
              <a:rPr lang="en-US" dirty="0"/>
              <a:t>2 levels (positive &amp; negative) quality controls should be run:</a:t>
            </a:r>
          </a:p>
          <a:p>
            <a:pPr lvl="1">
              <a:buFont typeface="Wingdings" panose="05000000000000000000" pitchFamily="2" charset="2"/>
              <a:buChar char="Ø"/>
            </a:pPr>
            <a:r>
              <a:rPr lang="en-US" dirty="0"/>
              <a:t>Monthly</a:t>
            </a:r>
          </a:p>
          <a:p>
            <a:pPr lvl="1">
              <a:buFont typeface="Wingdings" panose="05000000000000000000" pitchFamily="2" charset="2"/>
              <a:buChar char="Ø"/>
            </a:pPr>
            <a:r>
              <a:rPr lang="en-US" dirty="0"/>
              <a:t>Each new lot</a:t>
            </a:r>
          </a:p>
          <a:p>
            <a:pPr lvl="1">
              <a:buFont typeface="Wingdings" panose="05000000000000000000" pitchFamily="2" charset="2"/>
              <a:buChar char="Ø"/>
            </a:pPr>
            <a:r>
              <a:rPr lang="en-US" dirty="0"/>
              <a:t>Each new shipment</a:t>
            </a:r>
          </a:p>
          <a:p>
            <a:pPr lvl="1">
              <a:buFont typeface="Wingdings" panose="05000000000000000000" pitchFamily="2" charset="2"/>
              <a:buChar char="Ø"/>
            </a:pPr>
            <a:r>
              <a:rPr lang="en-US" dirty="0"/>
              <a:t>Each new operator (initial training)</a:t>
            </a:r>
          </a:p>
          <a:p>
            <a:r>
              <a:rPr lang="en-US" dirty="0"/>
              <a:t>QC results are to be recorded on the log sheet (SOP “Point of Care Urine Drug Screen Testing” Attachment B)</a:t>
            </a:r>
          </a:p>
          <a:p>
            <a:r>
              <a:rPr lang="en-US" dirty="0"/>
              <a:t>If external quality controls do not work – patient testing should not occur on that box. Contact the Ancillary testing Coordinator</a:t>
            </a:r>
          </a:p>
          <a:p>
            <a:endParaRPr lang="en-US" dirty="0"/>
          </a:p>
        </p:txBody>
      </p:sp>
      <p:pic>
        <p:nvPicPr>
          <p:cNvPr id="6" name="Picture 5" descr="A picture containing text, bottle, indoor, sweet&#10;&#10;Description automatically generated">
            <a:extLst>
              <a:ext uri="{FF2B5EF4-FFF2-40B4-BE49-F238E27FC236}">
                <a16:creationId xmlns:a16="http://schemas.microsoft.com/office/drawing/2014/main" id="{56C3DA08-8ACB-4516-ACA8-47AC49D87A00}"/>
              </a:ext>
            </a:extLst>
          </p:cNvPr>
          <p:cNvPicPr>
            <a:picLocks noChangeAspect="1"/>
          </p:cNvPicPr>
          <p:nvPr/>
        </p:nvPicPr>
        <p:blipFill rotWithShape="1">
          <a:blip r:embed="rId3">
            <a:extLst>
              <a:ext uri="{28A0092B-C50C-407E-A947-70E740481C1C}">
                <a14:useLocalDpi xmlns:a14="http://schemas.microsoft.com/office/drawing/2010/main" val="0"/>
              </a:ext>
            </a:extLst>
          </a:blip>
          <a:srcRect l="11262" r="4318"/>
          <a:stretch/>
        </p:blipFill>
        <p:spPr>
          <a:xfrm>
            <a:off x="7930549" y="1015567"/>
            <a:ext cx="3425199" cy="4840332"/>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Tree>
    <p:extLst>
      <p:ext uri="{BB962C8B-B14F-4D97-AF65-F5344CB8AC3E}">
        <p14:creationId xmlns:p14="http://schemas.microsoft.com/office/powerpoint/2010/main" val="20694232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733</TotalTime>
  <Words>1077</Words>
  <Application>Microsoft Office PowerPoint</Application>
  <PresentationFormat>Widescreen</PresentationFormat>
  <Paragraphs>83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Tw Cen MT</vt:lpstr>
      <vt:lpstr>Wingdings</vt:lpstr>
      <vt:lpstr>Circuit</vt:lpstr>
      <vt:lpstr>Point of care urine drug screen annual competency</vt:lpstr>
      <vt:lpstr>outline</vt:lpstr>
      <vt:lpstr>Policies</vt:lpstr>
      <vt:lpstr> Analyte detection Limits</vt:lpstr>
      <vt:lpstr>Supplies needed</vt:lpstr>
      <vt:lpstr>Procedures</vt:lpstr>
      <vt:lpstr>Quality control</vt:lpstr>
      <vt:lpstr>QUALITY CONTROL – INTERNAL PROCEDURAL CONTROL</vt:lpstr>
      <vt:lpstr>Quality control – external qc</vt:lpstr>
      <vt:lpstr>Patient testing</vt:lpstr>
      <vt:lpstr>Patient testing</vt:lpstr>
      <vt:lpstr>Patient testing</vt:lpstr>
      <vt:lpstr>Patient testing – result interpretation</vt:lpstr>
      <vt:lpstr>Competency Requirements</vt:lpstr>
      <vt:lpstr>Annual uds competency requirements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T-dip urine drug screen annual competency</dc:title>
  <dc:creator>Skelly, Erin</dc:creator>
  <cp:lastModifiedBy>Skelly, Erin</cp:lastModifiedBy>
  <cp:revision>11</cp:revision>
  <dcterms:created xsi:type="dcterms:W3CDTF">2023-03-03T16:40:35Z</dcterms:created>
  <dcterms:modified xsi:type="dcterms:W3CDTF">2025-01-28T15:56:26Z</dcterms:modified>
</cp:coreProperties>
</file>