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1" r:id="rId1"/>
  </p:sldMasterIdLst>
  <p:notesMasterIdLst>
    <p:notesMasterId r:id="rId69"/>
  </p:notesMasterIdLst>
  <p:handoutMasterIdLst>
    <p:handoutMasterId r:id="rId70"/>
  </p:handoutMasterIdLst>
  <p:sldIdLst>
    <p:sldId id="256" r:id="rId2"/>
    <p:sldId id="456" r:id="rId3"/>
    <p:sldId id="302" r:id="rId4"/>
    <p:sldId id="303" r:id="rId5"/>
    <p:sldId id="304" r:id="rId6"/>
    <p:sldId id="282" r:id="rId7"/>
    <p:sldId id="341" r:id="rId8"/>
    <p:sldId id="447" r:id="rId9"/>
    <p:sldId id="349" r:id="rId10"/>
    <p:sldId id="360" r:id="rId11"/>
    <p:sldId id="367" r:id="rId12"/>
    <p:sldId id="368" r:id="rId13"/>
    <p:sldId id="369" r:id="rId14"/>
    <p:sldId id="312" r:id="rId15"/>
    <p:sldId id="443" r:id="rId16"/>
    <p:sldId id="317" r:id="rId17"/>
    <p:sldId id="318" r:id="rId18"/>
    <p:sldId id="311" r:id="rId19"/>
    <p:sldId id="307" r:id="rId20"/>
    <p:sldId id="313" r:id="rId21"/>
    <p:sldId id="376" r:id="rId22"/>
    <p:sldId id="448" r:id="rId23"/>
    <p:sldId id="350" r:id="rId24"/>
    <p:sldId id="418" r:id="rId25"/>
    <p:sldId id="345" r:id="rId26"/>
    <p:sldId id="414" r:id="rId27"/>
    <p:sldId id="314" r:id="rId28"/>
    <p:sldId id="420" r:id="rId29"/>
    <p:sldId id="380" r:id="rId30"/>
    <p:sldId id="315" r:id="rId31"/>
    <p:sldId id="379" r:id="rId32"/>
    <p:sldId id="377" r:id="rId33"/>
    <p:sldId id="381" r:id="rId34"/>
    <p:sldId id="442" r:id="rId35"/>
    <p:sldId id="440" r:id="rId36"/>
    <p:sldId id="460" r:id="rId37"/>
    <p:sldId id="439" r:id="rId38"/>
    <p:sldId id="438" r:id="rId39"/>
    <p:sldId id="437" r:id="rId40"/>
    <p:sldId id="454" r:id="rId41"/>
    <p:sldId id="431" r:id="rId42"/>
    <p:sldId id="430" r:id="rId43"/>
    <p:sldId id="427" r:id="rId44"/>
    <p:sldId id="426" r:id="rId45"/>
    <p:sldId id="458" r:id="rId46"/>
    <p:sldId id="393" r:id="rId47"/>
    <p:sldId id="455" r:id="rId48"/>
    <p:sldId id="333" r:id="rId49"/>
    <p:sldId id="366" r:id="rId50"/>
    <p:sldId id="348" r:id="rId51"/>
    <p:sldId id="459" r:id="rId52"/>
    <p:sldId id="405" r:id="rId53"/>
    <p:sldId id="397" r:id="rId54"/>
    <p:sldId id="386" r:id="rId55"/>
    <p:sldId id="402" r:id="rId56"/>
    <p:sldId id="387" r:id="rId57"/>
    <p:sldId id="388" r:id="rId58"/>
    <p:sldId id="389" r:id="rId59"/>
    <p:sldId id="463" r:id="rId60"/>
    <p:sldId id="334" r:id="rId61"/>
    <p:sldId id="335" r:id="rId62"/>
    <p:sldId id="461" r:id="rId63"/>
    <p:sldId id="337" r:id="rId64"/>
    <p:sldId id="340" r:id="rId65"/>
    <p:sldId id="365" r:id="rId66"/>
    <p:sldId id="355" r:id="rId67"/>
    <p:sldId id="462" r:id="rId68"/>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76" autoAdjust="0"/>
  </p:normalViewPr>
  <p:slideViewPr>
    <p:cSldViewPr>
      <p:cViewPr>
        <p:scale>
          <a:sx n="66" d="100"/>
          <a:sy n="66" d="100"/>
        </p:scale>
        <p:origin x="-1692" y="-666"/>
      </p:cViewPr>
      <p:guideLst>
        <p:guide orient="horz" pos="2160"/>
        <p:guide pos="2880"/>
      </p:guideLst>
    </p:cSldViewPr>
  </p:slideViewPr>
  <p:outlineViewPr>
    <p:cViewPr>
      <p:scale>
        <a:sx n="33" d="100"/>
        <a:sy n="33" d="100"/>
      </p:scale>
      <p:origin x="0" y="3372"/>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970939" y="0"/>
            <a:ext cx="3037840" cy="464820"/>
          </a:xfrm>
          <a:prstGeom prst="rect">
            <a:avLst/>
          </a:prstGeom>
        </p:spPr>
        <p:txBody>
          <a:bodyPr vert="horz" lIns="92446" tIns="46223" rIns="92446" bIns="46223" rtlCol="0"/>
          <a:lstStyle>
            <a:lvl1pPr algn="r">
              <a:defRPr sz="1200"/>
            </a:lvl1pPr>
          </a:lstStyle>
          <a:p>
            <a:fld id="{CBA3AA59-2831-456A-B45B-409FE11109C9}" type="datetimeFigureOut">
              <a:rPr lang="en-US" smtClean="0"/>
              <a:pPr/>
              <a:t>7/18/2016</a:t>
            </a:fld>
            <a:endParaRPr lang="en-US"/>
          </a:p>
        </p:txBody>
      </p:sp>
      <p:sp>
        <p:nvSpPr>
          <p:cNvPr id="4" name="Footer Placeholder 3"/>
          <p:cNvSpPr>
            <a:spLocks noGrp="1"/>
          </p:cNvSpPr>
          <p:nvPr>
            <p:ph type="ftr" sz="quarter" idx="2"/>
          </p:nvPr>
        </p:nvSpPr>
        <p:spPr>
          <a:xfrm>
            <a:off x="1" y="8829967"/>
            <a:ext cx="3037840" cy="464820"/>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970939" y="8829967"/>
            <a:ext cx="3037840" cy="464820"/>
          </a:xfrm>
          <a:prstGeom prst="rect">
            <a:avLst/>
          </a:prstGeom>
        </p:spPr>
        <p:txBody>
          <a:bodyPr vert="horz" lIns="92446" tIns="46223" rIns="92446" bIns="46223" rtlCol="0" anchor="b"/>
          <a:lstStyle>
            <a:lvl1pPr algn="r">
              <a:defRPr sz="1200"/>
            </a:lvl1pPr>
          </a:lstStyle>
          <a:p>
            <a:fld id="{E4B357D9-472F-459F-BE9C-A651A10DB2F0}" type="slidenum">
              <a:rPr lang="en-US" smtClean="0"/>
              <a:pPr/>
              <a:t>‹#›</a:t>
            </a:fld>
            <a:endParaRPr lang="en-US"/>
          </a:p>
        </p:txBody>
      </p:sp>
    </p:spTree>
    <p:extLst>
      <p:ext uri="{BB962C8B-B14F-4D97-AF65-F5344CB8AC3E}">
        <p14:creationId xmlns:p14="http://schemas.microsoft.com/office/powerpoint/2010/main" val="14350684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2446" tIns="46223" rIns="92446" bIns="46223" rtlCol="0"/>
          <a:lstStyle>
            <a:lvl1pPr algn="l">
              <a:defRPr sz="1200"/>
            </a:lvl1pPr>
          </a:lstStyle>
          <a:p>
            <a:pPr>
              <a:defRPr/>
            </a:pPr>
            <a:endParaRPr lang="en-US"/>
          </a:p>
        </p:txBody>
      </p:sp>
      <p:sp>
        <p:nvSpPr>
          <p:cNvPr id="3" name="Date Placeholder 2"/>
          <p:cNvSpPr>
            <a:spLocks noGrp="1"/>
          </p:cNvSpPr>
          <p:nvPr>
            <p:ph type="dt" idx="1"/>
          </p:nvPr>
        </p:nvSpPr>
        <p:spPr>
          <a:xfrm>
            <a:off x="3970939" y="0"/>
            <a:ext cx="3037840" cy="464820"/>
          </a:xfrm>
          <a:prstGeom prst="rect">
            <a:avLst/>
          </a:prstGeom>
        </p:spPr>
        <p:txBody>
          <a:bodyPr vert="horz" lIns="92446" tIns="46223" rIns="92446" bIns="46223" rtlCol="0"/>
          <a:lstStyle>
            <a:lvl1pPr algn="r">
              <a:defRPr sz="1200"/>
            </a:lvl1pPr>
          </a:lstStyle>
          <a:p>
            <a:pPr>
              <a:defRPr/>
            </a:pPr>
            <a:fld id="{E1F43EBB-8042-402F-9620-EF290B4C7A98}" type="datetimeFigureOut">
              <a:rPr lang="en-US"/>
              <a:pPr>
                <a:defRPr/>
              </a:pPr>
              <a:t>7/18/2016</a:t>
            </a:fld>
            <a:endParaRPr lang="en-US"/>
          </a:p>
        </p:txBody>
      </p:sp>
      <p:sp>
        <p:nvSpPr>
          <p:cNvPr id="4" name="Slide Image Placeholder 3"/>
          <p:cNvSpPr>
            <a:spLocks noGrp="1" noRot="1" noChangeAspect="1"/>
          </p:cNvSpPr>
          <p:nvPr>
            <p:ph type="sldImg" idx="2"/>
          </p:nvPr>
        </p:nvSpPr>
        <p:spPr>
          <a:xfrm>
            <a:off x="1181100" y="696913"/>
            <a:ext cx="4649788" cy="3486150"/>
          </a:xfrm>
          <a:prstGeom prst="rect">
            <a:avLst/>
          </a:prstGeom>
          <a:noFill/>
          <a:ln w="12700">
            <a:solidFill>
              <a:prstClr val="black"/>
            </a:solidFill>
          </a:ln>
        </p:spPr>
        <p:txBody>
          <a:bodyPr vert="horz" lIns="92446" tIns="46223" rIns="92446" bIns="46223" rtlCol="0" anchor="ctr"/>
          <a:lstStyle/>
          <a:p>
            <a:pPr lvl="0"/>
            <a:endParaRPr lang="en-US" noProof="0" smtClean="0"/>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2446" tIns="46223" rIns="92446" bIns="46223"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1" y="8829967"/>
            <a:ext cx="3037840" cy="464820"/>
          </a:xfrm>
          <a:prstGeom prst="rect">
            <a:avLst/>
          </a:prstGeom>
        </p:spPr>
        <p:txBody>
          <a:bodyPr vert="horz" lIns="92446" tIns="46223" rIns="92446" bIns="46223"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2446" tIns="46223" rIns="92446" bIns="46223" rtlCol="0" anchor="b"/>
          <a:lstStyle>
            <a:lvl1pPr algn="r">
              <a:defRPr sz="1200"/>
            </a:lvl1pPr>
          </a:lstStyle>
          <a:p>
            <a:pPr>
              <a:defRPr/>
            </a:pPr>
            <a:fld id="{296F1F57-6BE1-4A49-91CC-1E979EAFCAAF}" type="slidenum">
              <a:rPr lang="en-US"/>
              <a:pPr>
                <a:defRPr/>
              </a:pPr>
              <a:t>‹#›</a:t>
            </a:fld>
            <a:endParaRPr lang="en-US"/>
          </a:p>
        </p:txBody>
      </p:sp>
    </p:spTree>
    <p:extLst>
      <p:ext uri="{BB962C8B-B14F-4D97-AF65-F5344CB8AC3E}">
        <p14:creationId xmlns:p14="http://schemas.microsoft.com/office/powerpoint/2010/main" val="30577609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bwMode="auto">
          <a:noFill/>
          <a:ln>
            <a:solidFill>
              <a:srgbClr val="000000"/>
            </a:solidFill>
            <a:miter lim="800000"/>
            <a:headEnd/>
            <a:tailEnd/>
          </a:ln>
        </p:spPr>
      </p:sp>
      <p:sp>
        <p:nvSpPr>
          <p:cNvPr id="880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880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4C8D273-03EB-4CD6-9BE3-B4B84B3256C0}" type="slidenum">
              <a:rPr lang="en-US" smtClean="0"/>
              <a:pPr/>
              <a:t>30</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96F1F57-6BE1-4A49-91CC-1E979EAFCAAF}" type="slidenum">
              <a:rPr lang="en-US" smtClean="0"/>
              <a:pPr>
                <a:defRPr/>
              </a:pPr>
              <a:t>64</a:t>
            </a:fld>
            <a:endParaRPr lang="en-US"/>
          </a:p>
        </p:txBody>
      </p:sp>
    </p:spTree>
    <p:extLst>
      <p:ext uri="{BB962C8B-B14F-4D97-AF65-F5344CB8AC3E}">
        <p14:creationId xmlns:p14="http://schemas.microsoft.com/office/powerpoint/2010/main" val="1481245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927100"/>
            <a:ext cx="8991600" cy="4495800"/>
            <a:chOff x="0" y="584"/>
            <a:chExt cx="5664" cy="2832"/>
          </a:xfrm>
        </p:grpSpPr>
        <p:sp>
          <p:nvSpPr>
            <p:cNvPr id="5" name="AutoShape 3"/>
            <p:cNvSpPr>
              <a:spLocks noChangeArrowheads="1"/>
            </p:cNvSpPr>
            <p:nvPr userDrawn="1"/>
          </p:nvSpPr>
          <p:spPr bwMode="auto">
            <a:xfrm>
              <a:off x="432" y="1304"/>
              <a:ext cx="4656" cy="2112"/>
            </a:xfrm>
            <a:prstGeom prst="roundRect">
              <a:avLst>
                <a:gd name="adj" fmla="val 16667"/>
              </a:avLst>
            </a:prstGeom>
            <a:noFill/>
            <a:ln w="50800">
              <a:solidFill>
                <a:schemeClr val="bg2"/>
              </a:solidFill>
              <a:round/>
              <a:headEnd/>
              <a:tailEnd/>
            </a:ln>
          </p:spPr>
          <p:txBody>
            <a:bodyPr wrap="none" anchor="ctr"/>
            <a:lstStyle/>
            <a:p>
              <a:pPr algn="ctr" eaLnBrk="1" hangingPunct="1"/>
              <a:endParaRPr lang="en-US" sz="2400">
                <a:latin typeface="Times New Roman" pitchFamily="18" charset="0"/>
              </a:endParaRPr>
            </a:p>
          </p:txBody>
        </p:sp>
        <p:sp>
          <p:nvSpPr>
            <p:cNvPr id="6" name="Rectangle 4"/>
            <p:cNvSpPr>
              <a:spLocks noChangeArrowheads="1"/>
            </p:cNvSpPr>
            <p:nvPr userDrawn="1"/>
          </p:nvSpPr>
          <p:spPr bwMode="blackWhite">
            <a:xfrm>
              <a:off x="144" y="584"/>
              <a:ext cx="4512" cy="624"/>
            </a:xfrm>
            <a:prstGeom prst="rect">
              <a:avLst/>
            </a:prstGeom>
            <a:solidFill>
              <a:schemeClr val="bg1"/>
            </a:solidFill>
            <a:ln w="57150">
              <a:solidFill>
                <a:schemeClr val="bg2"/>
              </a:solidFill>
              <a:miter lim="800000"/>
              <a:headEnd/>
              <a:tailEnd/>
            </a:ln>
          </p:spPr>
          <p:txBody>
            <a:bodyPr wrap="none" anchor="ctr"/>
            <a:lstStyle/>
            <a:p>
              <a:pPr algn="ctr" eaLnBrk="1" hangingPunct="1"/>
              <a:endParaRPr lang="en-US" sz="2400">
                <a:latin typeface="Times New Roman" pitchFamily="18" charset="0"/>
              </a:endParaRPr>
            </a:p>
          </p:txBody>
        </p:sp>
        <p:sp>
          <p:nvSpPr>
            <p:cNvPr id="7" name="AutoShape 5"/>
            <p:cNvSpPr>
              <a:spLocks noChangeArrowheads="1"/>
            </p:cNvSpPr>
            <p:nvPr userDrawn="1"/>
          </p:nvSpPr>
          <p:spPr bwMode="blackWhite">
            <a:xfrm>
              <a:off x="0" y="872"/>
              <a:ext cx="5664" cy="1152"/>
            </a:xfrm>
            <a:custGeom>
              <a:avLst/>
              <a:gdLst>
                <a:gd name="T0" fmla="*/ 0 w 4917"/>
                <a:gd name="T1" fmla="*/ 0 h 1000"/>
                <a:gd name="T2" fmla="*/ 31984 w 4917"/>
                <a:gd name="T3" fmla="*/ 0 h 1000"/>
                <a:gd name="T4" fmla="*/ 35611 w 4917"/>
                <a:gd name="T5" fmla="*/ 3629 h 1000"/>
                <a:gd name="T6" fmla="*/ 31991 w 4917"/>
                <a:gd name="T7" fmla="*/ 7246 h 1000"/>
                <a:gd name="T8" fmla="*/ 0 w 4917"/>
                <a:gd name="T9" fmla="*/ 7246 h 1000"/>
                <a:gd name="T10" fmla="*/ 0 60000 65536"/>
                <a:gd name="T11" fmla="*/ 0 60000 65536"/>
                <a:gd name="T12" fmla="*/ 0 60000 65536"/>
                <a:gd name="T13" fmla="*/ 0 60000 65536"/>
                <a:gd name="T14" fmla="*/ 0 60000 65536"/>
                <a:gd name="T15" fmla="*/ 0 w 4917"/>
                <a:gd name="T16" fmla="*/ 0 h 1000"/>
                <a:gd name="T17" fmla="*/ 2459 w 4917"/>
                <a:gd name="T18" fmla="*/ 1000 h 1000"/>
              </a:gdLst>
              <a:ahLst/>
              <a:cxnLst>
                <a:cxn ang="T10">
                  <a:pos x="T0" y="T1"/>
                </a:cxn>
                <a:cxn ang="T11">
                  <a:pos x="T2" y="T3"/>
                </a:cxn>
                <a:cxn ang="T12">
                  <a:pos x="T4" y="T5"/>
                </a:cxn>
                <a:cxn ang="T13">
                  <a:pos x="T6" y="T7"/>
                </a:cxn>
                <a:cxn ang="T14">
                  <a:pos x="T8" y="T9"/>
                </a:cxn>
              </a:cxnLst>
              <a:rect l="T15" t="T16" r="T17" b="T18"/>
              <a:pathLst>
                <a:path w="4917" h="1000">
                  <a:moveTo>
                    <a:pt x="0" y="0"/>
                  </a:moveTo>
                  <a:lnTo>
                    <a:pt x="4416" y="0"/>
                  </a:lnTo>
                  <a:cubicBezTo>
                    <a:pt x="4693" y="0"/>
                    <a:pt x="4917" y="223"/>
                    <a:pt x="4917" y="500"/>
                  </a:cubicBezTo>
                  <a:cubicBezTo>
                    <a:pt x="4917" y="776"/>
                    <a:pt x="4693" y="999"/>
                    <a:pt x="4417" y="1000"/>
                  </a:cubicBezTo>
                  <a:lnTo>
                    <a:pt x="0" y="1000"/>
                  </a:lnTo>
                  <a:lnTo>
                    <a:pt x="0" y="0"/>
                  </a:lnTo>
                  <a:close/>
                </a:path>
              </a:pathLst>
            </a:custGeom>
            <a:solidFill>
              <a:schemeClr val="folHlink"/>
            </a:solidFill>
            <a:ln w="9525">
              <a:noFill/>
              <a:miter lim="800000"/>
              <a:headEnd/>
              <a:tailEnd/>
            </a:ln>
          </p:spPr>
          <p:txBody>
            <a:bodyPr/>
            <a:lstStyle/>
            <a:p>
              <a:endParaRPr lang="en-US"/>
            </a:p>
          </p:txBody>
        </p:sp>
        <p:sp>
          <p:nvSpPr>
            <p:cNvPr id="8" name="Line 6"/>
            <p:cNvSpPr>
              <a:spLocks noChangeShapeType="1"/>
            </p:cNvSpPr>
            <p:nvPr userDrawn="1"/>
          </p:nvSpPr>
          <p:spPr bwMode="auto">
            <a:xfrm>
              <a:off x="0" y="1928"/>
              <a:ext cx="5232" cy="0"/>
            </a:xfrm>
            <a:prstGeom prst="line">
              <a:avLst/>
            </a:prstGeom>
            <a:noFill/>
            <a:ln w="50800">
              <a:solidFill>
                <a:schemeClr val="bg1"/>
              </a:solidFill>
              <a:round/>
              <a:headEnd/>
              <a:tailEnd/>
            </a:ln>
          </p:spPr>
          <p:txBody>
            <a:bodyPr/>
            <a:lstStyle/>
            <a:p>
              <a:endParaRPr lang="en-US"/>
            </a:p>
          </p:txBody>
        </p:sp>
      </p:grpSp>
      <p:sp>
        <p:nvSpPr>
          <p:cNvPr id="81927" name="Rectangle 7"/>
          <p:cNvSpPr>
            <a:spLocks noGrp="1" noChangeArrowheads="1"/>
          </p:cNvSpPr>
          <p:nvPr>
            <p:ph type="ctrTitle"/>
          </p:nvPr>
        </p:nvSpPr>
        <p:spPr>
          <a:xfrm>
            <a:off x="228600" y="1427163"/>
            <a:ext cx="8077200" cy="1609725"/>
          </a:xfrm>
        </p:spPr>
        <p:txBody>
          <a:bodyPr/>
          <a:lstStyle>
            <a:lvl1pPr>
              <a:defRPr sz="4600"/>
            </a:lvl1pPr>
          </a:lstStyle>
          <a:p>
            <a:r>
              <a:rPr lang="en-US"/>
              <a:t>Click to edit Master title style</a:t>
            </a:r>
          </a:p>
        </p:txBody>
      </p:sp>
      <p:sp>
        <p:nvSpPr>
          <p:cNvPr id="81928" name="Rectangle 8"/>
          <p:cNvSpPr>
            <a:spLocks noGrp="1" noChangeArrowheads="1"/>
          </p:cNvSpPr>
          <p:nvPr>
            <p:ph type="subTitle" idx="1"/>
          </p:nvPr>
        </p:nvSpPr>
        <p:spPr>
          <a:xfrm>
            <a:off x="1066800" y="3441700"/>
            <a:ext cx="6629400" cy="1676400"/>
          </a:xfrm>
        </p:spPr>
        <p:txBody>
          <a:bodyPr/>
          <a:lstStyle>
            <a:lvl1pPr marL="0" indent="0">
              <a:buFont typeface="Wingdings" pitchFamily="2" charset="2"/>
              <a:buNone/>
              <a:defRPr/>
            </a:lvl1pPr>
          </a:lstStyle>
          <a:p>
            <a:r>
              <a:rPr lang="en-US"/>
              <a:t>Click to edit Master subtitle style</a:t>
            </a:r>
          </a:p>
        </p:txBody>
      </p:sp>
      <p:sp>
        <p:nvSpPr>
          <p:cNvPr id="9" name="Rectangle 9"/>
          <p:cNvSpPr>
            <a:spLocks noGrp="1" noChangeArrowheads="1"/>
          </p:cNvSpPr>
          <p:nvPr>
            <p:ph type="dt" sz="half" idx="10"/>
          </p:nvPr>
        </p:nvSpPr>
        <p:spPr>
          <a:xfrm>
            <a:off x="457200" y="6248400"/>
            <a:ext cx="2133600" cy="471488"/>
          </a:xfrm>
        </p:spPr>
        <p:txBody>
          <a:bodyPr/>
          <a:lstStyle>
            <a:lvl1pPr>
              <a:defRPr/>
            </a:lvl1pPr>
          </a:lstStyle>
          <a:p>
            <a:pPr>
              <a:defRPr/>
            </a:pPr>
            <a:endParaRPr lang="en-US"/>
          </a:p>
        </p:txBody>
      </p:sp>
      <p:sp>
        <p:nvSpPr>
          <p:cNvPr id="10" name="Rectangle 10"/>
          <p:cNvSpPr>
            <a:spLocks noGrp="1" noChangeArrowheads="1"/>
          </p:cNvSpPr>
          <p:nvPr>
            <p:ph type="ftr" sz="quarter" idx="11"/>
          </p:nvPr>
        </p:nvSpPr>
        <p:spPr>
          <a:xfrm>
            <a:off x="3124200" y="6253163"/>
            <a:ext cx="2895600" cy="457200"/>
          </a:xfrm>
        </p:spPr>
        <p:txBody>
          <a:bodyPr/>
          <a:lstStyle>
            <a:lvl1pPr>
              <a:defRPr/>
            </a:lvl1pPr>
          </a:lstStyle>
          <a:p>
            <a:pPr>
              <a:defRPr/>
            </a:pPr>
            <a:endParaRPr lang="en-US"/>
          </a:p>
        </p:txBody>
      </p:sp>
      <p:sp>
        <p:nvSpPr>
          <p:cNvPr id="11" name="Rectangle 11"/>
          <p:cNvSpPr>
            <a:spLocks noGrp="1" noChangeArrowheads="1"/>
          </p:cNvSpPr>
          <p:nvPr>
            <p:ph type="sldNum" sz="quarter" idx="12"/>
          </p:nvPr>
        </p:nvSpPr>
        <p:spPr>
          <a:xfrm>
            <a:off x="6553200" y="6248400"/>
            <a:ext cx="2133600" cy="471488"/>
          </a:xfrm>
        </p:spPr>
        <p:txBody>
          <a:bodyPr/>
          <a:lstStyle>
            <a:lvl1pPr>
              <a:defRPr/>
            </a:lvl1pPr>
          </a:lstStyle>
          <a:p>
            <a:pPr>
              <a:defRPr/>
            </a:pPr>
            <a:fld id="{004BAC9B-0874-44D2-A321-02AD40EA6BC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89E60628-85B9-4B12-8048-35CF389CA3A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0013" y="228600"/>
            <a:ext cx="2084387"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95263" y="228600"/>
            <a:ext cx="610235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9C7E2EA2-7937-4296-846A-CEA102320B6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1D062B6E-00F5-4877-BE7C-36CC9445EF3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2601DEFB-17B7-48E2-99D2-5E94326FF98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5AC7C48A-9445-48AE-B266-15CA4D3C5C1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8"/>
          <p:cNvSpPr>
            <a:spLocks noGrp="1" noChangeArrowheads="1"/>
          </p:cNvSpPr>
          <p:nvPr>
            <p:ph type="dt" sz="half" idx="10"/>
          </p:nvPr>
        </p:nvSpPr>
        <p:spPr>
          <a:ln/>
        </p:spPr>
        <p:txBody>
          <a:bodyPr/>
          <a:lstStyle>
            <a:lvl1pPr>
              <a:defRPr/>
            </a:lvl1pPr>
          </a:lstStyle>
          <a:p>
            <a:pPr>
              <a:defRPr/>
            </a:pPr>
            <a:endParaRPr lang="en-US"/>
          </a:p>
        </p:txBody>
      </p:sp>
      <p:sp>
        <p:nvSpPr>
          <p:cNvPr id="8" name="Rectangle 9"/>
          <p:cNvSpPr>
            <a:spLocks noGrp="1" noChangeArrowheads="1"/>
          </p:cNvSpPr>
          <p:nvPr>
            <p:ph type="ftr" sz="quarter" idx="11"/>
          </p:nvPr>
        </p:nvSpPr>
        <p:spPr>
          <a:ln/>
        </p:spPr>
        <p:txBody>
          <a:bodyPr/>
          <a:lstStyle>
            <a:lvl1pPr>
              <a:defRPr/>
            </a:lvl1pPr>
          </a:lstStyle>
          <a:p>
            <a:pPr>
              <a:defRPr/>
            </a:pPr>
            <a:endParaRPr lang="en-US"/>
          </a:p>
        </p:txBody>
      </p:sp>
      <p:sp>
        <p:nvSpPr>
          <p:cNvPr id="9" name="Rectangle 10"/>
          <p:cNvSpPr>
            <a:spLocks noGrp="1" noChangeArrowheads="1"/>
          </p:cNvSpPr>
          <p:nvPr>
            <p:ph type="sldNum" sz="quarter" idx="12"/>
          </p:nvPr>
        </p:nvSpPr>
        <p:spPr>
          <a:ln/>
        </p:spPr>
        <p:txBody>
          <a:bodyPr/>
          <a:lstStyle>
            <a:lvl1pPr>
              <a:defRPr/>
            </a:lvl1pPr>
          </a:lstStyle>
          <a:p>
            <a:pPr>
              <a:defRPr/>
            </a:pPr>
            <a:fld id="{79E14CDB-0429-4AA1-B462-6F9796EBE24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8"/>
          <p:cNvSpPr>
            <a:spLocks noGrp="1" noChangeArrowheads="1"/>
          </p:cNvSpPr>
          <p:nvPr>
            <p:ph type="dt" sz="half" idx="10"/>
          </p:nvPr>
        </p:nvSpPr>
        <p:spPr>
          <a:ln/>
        </p:spPr>
        <p:txBody>
          <a:bodyPr/>
          <a:lstStyle>
            <a:lvl1pPr>
              <a:defRPr/>
            </a:lvl1pPr>
          </a:lstStyle>
          <a:p>
            <a:pPr>
              <a:defRPr/>
            </a:pPr>
            <a:endParaRPr lang="en-US"/>
          </a:p>
        </p:txBody>
      </p:sp>
      <p:sp>
        <p:nvSpPr>
          <p:cNvPr id="4" name="Rectangle 9"/>
          <p:cNvSpPr>
            <a:spLocks noGrp="1" noChangeArrowheads="1"/>
          </p:cNvSpPr>
          <p:nvPr>
            <p:ph type="ftr" sz="quarter" idx="11"/>
          </p:nvPr>
        </p:nvSpPr>
        <p:spPr>
          <a:ln/>
        </p:spPr>
        <p:txBody>
          <a:bodyPr/>
          <a:lstStyle>
            <a:lvl1pPr>
              <a:defRPr/>
            </a:lvl1pPr>
          </a:lstStyle>
          <a:p>
            <a:pPr>
              <a:defRPr/>
            </a:pPr>
            <a:endParaRPr lang="en-US"/>
          </a:p>
        </p:txBody>
      </p:sp>
      <p:sp>
        <p:nvSpPr>
          <p:cNvPr id="5" name="Rectangle 10"/>
          <p:cNvSpPr>
            <a:spLocks noGrp="1" noChangeArrowheads="1"/>
          </p:cNvSpPr>
          <p:nvPr>
            <p:ph type="sldNum" sz="quarter" idx="12"/>
          </p:nvPr>
        </p:nvSpPr>
        <p:spPr>
          <a:ln/>
        </p:spPr>
        <p:txBody>
          <a:bodyPr/>
          <a:lstStyle>
            <a:lvl1pPr>
              <a:defRPr/>
            </a:lvl1pPr>
          </a:lstStyle>
          <a:p>
            <a:pPr>
              <a:defRPr/>
            </a:pPr>
            <a:fld id="{EDFEC386-2E4F-4C74-A9BE-5CA187EAD04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n-US"/>
          </a:p>
        </p:txBody>
      </p:sp>
      <p:sp>
        <p:nvSpPr>
          <p:cNvPr id="3" name="Rectangle 9"/>
          <p:cNvSpPr>
            <a:spLocks noGrp="1" noChangeArrowheads="1"/>
          </p:cNvSpPr>
          <p:nvPr>
            <p:ph type="ftr" sz="quarter" idx="11"/>
          </p:nvPr>
        </p:nvSpPr>
        <p:spPr>
          <a:ln/>
        </p:spPr>
        <p:txBody>
          <a:bodyPr/>
          <a:lstStyle>
            <a:lvl1pPr>
              <a:defRPr/>
            </a:lvl1pPr>
          </a:lstStyle>
          <a:p>
            <a:pPr>
              <a:defRPr/>
            </a:pPr>
            <a:endParaRPr lang="en-US"/>
          </a:p>
        </p:txBody>
      </p:sp>
      <p:sp>
        <p:nvSpPr>
          <p:cNvPr id="4" name="Rectangle 10"/>
          <p:cNvSpPr>
            <a:spLocks noGrp="1" noChangeArrowheads="1"/>
          </p:cNvSpPr>
          <p:nvPr>
            <p:ph type="sldNum" sz="quarter" idx="12"/>
          </p:nvPr>
        </p:nvSpPr>
        <p:spPr>
          <a:ln/>
        </p:spPr>
        <p:txBody>
          <a:bodyPr/>
          <a:lstStyle>
            <a:lvl1pPr>
              <a:defRPr/>
            </a:lvl1pPr>
          </a:lstStyle>
          <a:p>
            <a:pPr>
              <a:defRPr/>
            </a:pPr>
            <a:fld id="{F60162B5-1705-43CA-8360-89F25DB0A18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BF423FDA-B458-4844-898B-0D6AA1B1298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04813605-7EEA-4BBD-B78B-116D33F0B1A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p:spPr>
          <p:txBody>
            <a:bodyPr wrap="none" anchor="ctr"/>
            <a:lstStyle/>
            <a:p>
              <a:pPr algn="ctr" eaLnBrk="1" hangingPunct="1"/>
              <a:endParaRPr lang="en-US" sz="2400">
                <a:latin typeface="Times New Roman"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161 w 7000"/>
                <a:gd name="T3" fmla="*/ 0 h 1000"/>
                <a:gd name="T4" fmla="*/ 174 w 7000"/>
                <a:gd name="T5" fmla="*/ 13 h 1000"/>
                <a:gd name="T6" fmla="*/ 161 w 7000"/>
                <a:gd name="T7" fmla="*/ 25 h 1000"/>
                <a:gd name="T8" fmla="*/ 0 w 7000"/>
                <a:gd name="T9" fmla="*/ 25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w="9525">
              <a:noFill/>
              <a:miter lim="800000"/>
              <a:headEnd/>
              <a:tailEnd/>
            </a:ln>
          </p:spPr>
          <p:txBody>
            <a:bodyPr/>
            <a:lstStyle/>
            <a:p>
              <a:endParaRPr lang="en-US"/>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p:spPr>
          <p:txBody>
            <a:bodyPr/>
            <a:lstStyle/>
            <a:p>
              <a:endParaRPr lang="en-US"/>
            </a:p>
          </p:txBody>
        </p:sp>
      </p:grpSp>
      <p:sp>
        <p:nvSpPr>
          <p:cNvPr id="1027"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0904"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80905"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vl1pPr>
          </a:lstStyle>
          <a:p>
            <a:pPr>
              <a:defRPr/>
            </a:pPr>
            <a:endParaRPr lang="en-US"/>
          </a:p>
        </p:txBody>
      </p:sp>
      <p:sp>
        <p:nvSpPr>
          <p:cNvPr id="80906"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pPr>
              <a:defRPr/>
            </a:pPr>
            <a:fld id="{F6AB8EB1-B18A-4620-ABE1-A1A9B821C6B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10" r:id="rId1"/>
    <p:sldLayoutId id="2147483900" r:id="rId2"/>
    <p:sldLayoutId id="2147483901" r:id="rId3"/>
    <p:sldLayoutId id="2147483902" r:id="rId4"/>
    <p:sldLayoutId id="2147483903" r:id="rId5"/>
    <p:sldLayoutId id="2147483904" r:id="rId6"/>
    <p:sldLayoutId id="2147483905" r:id="rId7"/>
    <p:sldLayoutId id="2147483906" r:id="rId8"/>
    <p:sldLayoutId id="2147483907" r:id="rId9"/>
    <p:sldLayoutId id="2147483908" r:id="rId10"/>
    <p:sldLayoutId id="2147483909" r:id="rId11"/>
  </p:sldLayoutIdLst>
  <p:timing>
    <p:tnLst>
      <p:par>
        <p:cTn id="1" dur="indefinite" restart="never" nodeType="tmRoot"/>
      </p:par>
    </p:tn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smtClean="0"/>
              <a:t>Safety in the Laboratory</a:t>
            </a:r>
          </a:p>
        </p:txBody>
      </p:sp>
      <p:sp>
        <p:nvSpPr>
          <p:cNvPr id="3075" name="Rectangle 3"/>
          <p:cNvSpPr>
            <a:spLocks noGrp="1" noChangeArrowheads="1"/>
          </p:cNvSpPr>
          <p:nvPr>
            <p:ph type="subTitle" idx="1"/>
          </p:nvPr>
        </p:nvSpPr>
        <p:spPr/>
        <p:txBody>
          <a:bodyPr/>
          <a:lstStyle/>
          <a:p>
            <a:pPr eaLnBrk="1" hangingPunct="1"/>
            <a:r>
              <a:rPr lang="en-US" dirty="0" smtClean="0"/>
              <a:t>Safety is everyone's responsibility. Working together we can make a safe environment.</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00B0F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smtClean="0"/>
              <a:t>Bloodborne Pathogens</a:t>
            </a:r>
            <a:endParaRPr lang="en-US" dirty="0"/>
          </a:p>
        </p:txBody>
      </p:sp>
      <p:sp>
        <p:nvSpPr>
          <p:cNvPr id="13315" name="Content Placeholder 2"/>
          <p:cNvSpPr>
            <a:spLocks noGrp="1"/>
          </p:cNvSpPr>
          <p:nvPr>
            <p:ph idx="1"/>
          </p:nvPr>
        </p:nvSpPr>
        <p:spPr/>
        <p:txBody>
          <a:bodyPr/>
          <a:lstStyle/>
          <a:p>
            <a:pPr marL="0" indent="0">
              <a:buFont typeface="Wingdings" pitchFamily="2" charset="2"/>
              <a:buNone/>
            </a:pPr>
            <a:r>
              <a:rPr lang="en-US" sz="2800" smtClean="0"/>
              <a:t>Bloodborne pathogens are pathogenic microorganisms that, when present in human blood, can cause disease. They include, but are not limited to, hepatitis B virus (HBV), hepatitis C virus (HCV), and human immunodeficiency virus (HIV).</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00B0F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smtClean="0"/>
              <a:t>Bloodborne Pathogens</a:t>
            </a:r>
            <a:endParaRPr lang="en-US" dirty="0"/>
          </a:p>
        </p:txBody>
      </p:sp>
      <p:sp>
        <p:nvSpPr>
          <p:cNvPr id="3" name="Content Placeholder 2"/>
          <p:cNvSpPr>
            <a:spLocks noGrp="1"/>
          </p:cNvSpPr>
          <p:nvPr>
            <p:ph idx="1"/>
          </p:nvPr>
        </p:nvSpPr>
        <p:spPr/>
        <p:txBody>
          <a:bodyPr/>
          <a:lstStyle/>
          <a:p>
            <a:pPr marL="0" indent="0">
              <a:buFont typeface="Wingdings" pitchFamily="2" charset="2"/>
              <a:buNone/>
              <a:defRPr/>
            </a:pPr>
            <a:r>
              <a:rPr lang="en-US" sz="2400" b="1" u="sng" dirty="0" smtClean="0"/>
              <a:t>HBV Infection</a:t>
            </a:r>
          </a:p>
          <a:p>
            <a:pPr>
              <a:buClrTx/>
              <a:defRPr/>
            </a:pPr>
            <a:r>
              <a:rPr lang="en-US" sz="1800" dirty="0" smtClean="0"/>
              <a:t>Recognized by the Centers for CDC as a major occupational hazard for health care workers.</a:t>
            </a:r>
          </a:p>
          <a:p>
            <a:pPr>
              <a:buClr>
                <a:schemeClr val="tx1"/>
              </a:buClr>
              <a:defRPr/>
            </a:pPr>
            <a:r>
              <a:rPr lang="en-US" sz="1800" dirty="0" smtClean="0"/>
              <a:t>Risk for HBV infection comes from </a:t>
            </a:r>
            <a:r>
              <a:rPr lang="en-US" sz="1800" dirty="0" err="1" smtClean="0"/>
              <a:t>needlesticks</a:t>
            </a:r>
            <a:r>
              <a:rPr lang="en-US" sz="1800" dirty="0" smtClean="0"/>
              <a:t> with contaminated needles.</a:t>
            </a:r>
          </a:p>
          <a:p>
            <a:pPr>
              <a:buClr>
                <a:schemeClr val="tx1"/>
              </a:buClr>
              <a:defRPr/>
            </a:pPr>
            <a:r>
              <a:rPr lang="en-US" sz="1800" dirty="0" smtClean="0"/>
              <a:t>An important preventative measure to reduce the potential for HBV transmission is the use of gloves. </a:t>
            </a:r>
          </a:p>
          <a:p>
            <a:pPr>
              <a:buClr>
                <a:schemeClr val="tx1"/>
              </a:buClr>
              <a:defRPr/>
            </a:pPr>
            <a:r>
              <a:rPr lang="en-US" sz="1800" dirty="0" smtClean="0"/>
              <a:t>HBV is a vaccine-preventable disease.</a:t>
            </a:r>
          </a:p>
          <a:p>
            <a:pPr>
              <a:buClr>
                <a:schemeClr val="tx1"/>
              </a:buClr>
              <a:defRPr/>
            </a:pPr>
            <a:r>
              <a:rPr lang="en-US" sz="1800" dirty="0" smtClean="0"/>
              <a:t>OSHA regulations require all health care personnel at risk for exposure to HBV receive a hepatitis B vaccination.</a:t>
            </a:r>
          </a:p>
          <a:p>
            <a:pPr>
              <a:buClr>
                <a:schemeClr val="tx1"/>
              </a:buClr>
              <a:defRPr/>
            </a:pPr>
            <a:r>
              <a:rPr lang="en-US" sz="1800" dirty="0" smtClean="0"/>
              <a:t>HBV vaccination program is conducted in accordance with each facilities Exposure Control Plan and administered through Employee Health section. All at risk employees exposed to </a:t>
            </a:r>
            <a:r>
              <a:rPr lang="en-US" sz="1800" dirty="0" err="1" smtClean="0"/>
              <a:t>bloodborne</a:t>
            </a:r>
            <a:r>
              <a:rPr lang="en-US" sz="1800" dirty="0" smtClean="0"/>
              <a:t> pathogens must either consent or decline the HBV vaccination.</a:t>
            </a:r>
            <a:endParaRPr lang="en-US" sz="2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00B0F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smtClean="0"/>
              <a:t>Bloodborne Pathogens</a:t>
            </a:r>
            <a:endParaRPr lang="en-US" dirty="0"/>
          </a:p>
        </p:txBody>
      </p:sp>
      <p:sp>
        <p:nvSpPr>
          <p:cNvPr id="3" name="Content Placeholder 2"/>
          <p:cNvSpPr>
            <a:spLocks noGrp="1"/>
          </p:cNvSpPr>
          <p:nvPr>
            <p:ph idx="1"/>
          </p:nvPr>
        </p:nvSpPr>
        <p:spPr/>
        <p:txBody>
          <a:bodyPr/>
          <a:lstStyle/>
          <a:p>
            <a:pPr marL="0" indent="0">
              <a:buFont typeface="Wingdings" pitchFamily="2" charset="2"/>
              <a:buNone/>
              <a:defRPr/>
            </a:pPr>
            <a:r>
              <a:rPr lang="en-US" sz="2400" b="1" u="sng" dirty="0" smtClean="0"/>
              <a:t>HCV Infection</a:t>
            </a:r>
            <a:endParaRPr lang="en-US" sz="2400" b="1" u="sng" dirty="0"/>
          </a:p>
          <a:p>
            <a:pPr>
              <a:buClrTx/>
              <a:defRPr/>
            </a:pPr>
            <a:r>
              <a:rPr lang="en-US" sz="2000" dirty="0" smtClean="0"/>
              <a:t>Vaccine not available.</a:t>
            </a:r>
            <a:endParaRPr lang="en-US" sz="2000" strike="sngStrike" dirty="0" smtClean="0">
              <a:solidFill>
                <a:srgbClr val="00B050"/>
              </a:solidFill>
            </a:endParaRPr>
          </a:p>
          <a:p>
            <a:pPr>
              <a:buClrTx/>
              <a:defRPr/>
            </a:pPr>
            <a:r>
              <a:rPr lang="en-US" sz="2000" dirty="0" smtClean="0"/>
              <a:t>Needlestick injuries and a lapse in the application of standard precautions may cause a higher prevalence of infection in health care professionals. </a:t>
            </a:r>
            <a:endParaRPr lang="en-US" sz="2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00B0F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smtClean="0"/>
              <a:t>Bloodborne Pathogens</a:t>
            </a:r>
            <a:endParaRPr lang="en-US" dirty="0"/>
          </a:p>
        </p:txBody>
      </p:sp>
      <p:sp>
        <p:nvSpPr>
          <p:cNvPr id="3" name="Content Placeholder 2"/>
          <p:cNvSpPr>
            <a:spLocks noGrp="1"/>
          </p:cNvSpPr>
          <p:nvPr>
            <p:ph idx="1"/>
          </p:nvPr>
        </p:nvSpPr>
        <p:spPr/>
        <p:txBody>
          <a:bodyPr/>
          <a:lstStyle/>
          <a:p>
            <a:pPr marL="0" indent="0">
              <a:buFont typeface="Wingdings" pitchFamily="2" charset="2"/>
              <a:buNone/>
              <a:defRPr/>
            </a:pPr>
            <a:r>
              <a:rPr lang="en-US" sz="2400" b="1" u="sng" dirty="0" smtClean="0"/>
              <a:t>HIV Infection</a:t>
            </a:r>
          </a:p>
          <a:p>
            <a:pPr>
              <a:buClrTx/>
              <a:defRPr/>
            </a:pPr>
            <a:r>
              <a:rPr lang="en-US" sz="1800" dirty="0" smtClean="0"/>
              <a:t>Is the primary etiologic agent of the acquired immunodeficiency syndrome (AIDS) and AIDS related complex.</a:t>
            </a:r>
          </a:p>
          <a:p>
            <a:pPr>
              <a:buClrTx/>
              <a:defRPr/>
            </a:pPr>
            <a:r>
              <a:rPr lang="en-US" sz="1800" dirty="0" smtClean="0"/>
              <a:t>Reported cases of transmission of HIV to health care professionals usually follows a needlestick injury with contaminated blood. </a:t>
            </a:r>
          </a:p>
          <a:p>
            <a:pPr>
              <a:buClrTx/>
              <a:defRPr/>
            </a:pPr>
            <a:r>
              <a:rPr lang="en-US" sz="1800" dirty="0" smtClean="0"/>
              <a:t>Vaccine has not been developed. </a:t>
            </a:r>
          </a:p>
          <a:p>
            <a:pPr>
              <a:buClrTx/>
              <a:defRPr/>
            </a:pPr>
            <a:r>
              <a:rPr lang="en-US" sz="1800" dirty="0" smtClean="0"/>
              <a:t>Most exposures do not result in infection, factors effecting the risk of exposure include: the type of exposure, the amount of blood involved, the amount of virus in the patient’s blood at the time, whether post exposure treatment was given. </a:t>
            </a:r>
          </a:p>
          <a:p>
            <a:pPr>
              <a:defRPr/>
            </a:pPr>
            <a:endParaRPr lang="en-US" sz="1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gradFill>
            <a:gsLst>
              <a:gs pos="0">
                <a:srgbClr val="00B0F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smtClean="0"/>
              <a:t>Tuberculosis</a:t>
            </a:r>
          </a:p>
        </p:txBody>
      </p:sp>
      <p:sp>
        <p:nvSpPr>
          <p:cNvPr id="17411" name="Content Placeholder 2"/>
          <p:cNvSpPr>
            <a:spLocks noGrp="1"/>
          </p:cNvSpPr>
          <p:nvPr>
            <p:ph idx="1"/>
          </p:nvPr>
        </p:nvSpPr>
        <p:spPr/>
        <p:txBody>
          <a:bodyPr/>
          <a:lstStyle/>
          <a:p>
            <a:pPr>
              <a:buClrTx/>
              <a:defRPr/>
            </a:pPr>
            <a:r>
              <a:rPr lang="en-US" sz="2000" dirty="0"/>
              <a:t>Tuberculosis (TB) is a disease caused by germs that are spread from person to person through the air. TB usually affects the lungs, but it can also affect other parts of the body, such as the brain, the kidneys, or the </a:t>
            </a:r>
            <a:r>
              <a:rPr lang="en-US" sz="2000" dirty="0" smtClean="0"/>
              <a:t>spine.</a:t>
            </a:r>
          </a:p>
          <a:p>
            <a:pPr>
              <a:buClrTx/>
              <a:defRPr/>
            </a:pPr>
            <a:r>
              <a:rPr lang="en-US" sz="2000" dirty="0"/>
              <a:t>TB germs are put into the air when a person with TB disease of the lungs or throat coughs, sneezes, speaks, or sings. These germs can stay in the air for several hours, depending on the </a:t>
            </a:r>
            <a:r>
              <a:rPr lang="en-US" sz="2000" dirty="0" smtClean="0"/>
              <a:t>environment</a:t>
            </a:r>
          </a:p>
          <a:p>
            <a:pPr>
              <a:buClrTx/>
              <a:defRPr/>
            </a:pPr>
            <a:r>
              <a:rPr lang="en-US" sz="2000" dirty="0"/>
              <a:t>The general symptoms of TB disease include feelings of sickness or weakness, weight loss, fever, and night sweats. The symptoms of TB disease of the lungs also include coughing, chest pain, and the coughing up of blood. Symptoms of TB disease in other parts of the body depend on the area affected.</a:t>
            </a:r>
            <a:endParaRPr lang="en-US" sz="20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gradFill>
            <a:gsLst>
              <a:gs pos="0">
                <a:srgbClr val="00B0F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smtClean="0"/>
              <a:t>Standard Precautions</a:t>
            </a:r>
          </a:p>
        </p:txBody>
      </p:sp>
      <p:sp>
        <p:nvSpPr>
          <p:cNvPr id="17411" name="Content Placeholder 2"/>
          <p:cNvSpPr>
            <a:spLocks noGrp="1"/>
          </p:cNvSpPr>
          <p:nvPr>
            <p:ph idx="1"/>
          </p:nvPr>
        </p:nvSpPr>
        <p:spPr/>
        <p:txBody>
          <a:bodyPr/>
          <a:lstStyle/>
          <a:p>
            <a:pPr marL="0" indent="0">
              <a:buClrTx/>
              <a:buFont typeface="Wingdings" pitchFamily="2" charset="2"/>
              <a:buNone/>
              <a:defRPr/>
            </a:pPr>
            <a:r>
              <a:rPr lang="en-US" sz="2000" b="1" dirty="0" smtClean="0">
                <a:cs typeface="Arial" charset="0"/>
              </a:rPr>
              <a:t>Standard Precautions</a:t>
            </a:r>
            <a:r>
              <a:rPr lang="en-US" sz="2000" dirty="0" smtClean="0">
                <a:cs typeface="Arial" charset="0"/>
              </a:rPr>
              <a:t> </a:t>
            </a:r>
            <a:r>
              <a:rPr lang="en-US" sz="1600" dirty="0" smtClean="0">
                <a:cs typeface="Arial" charset="0"/>
              </a:rPr>
              <a:t>is an infection control process designed to reduce transmission of infectious agents between patients, hospital personnel and others. Standard precautions includes contact with blood, any body fluid, secretion/excretion, skin rash, mucous membrane, area of non-intact skin, contaminated item. The most common transmission routes that impact laboratory personnel are: </a:t>
            </a:r>
          </a:p>
          <a:p>
            <a:pPr>
              <a:buClrTx/>
              <a:defRPr/>
            </a:pPr>
            <a:r>
              <a:rPr lang="en-US" sz="1600" b="1" dirty="0" smtClean="0">
                <a:cs typeface="Arial" charset="0"/>
              </a:rPr>
              <a:t>Parenteral</a:t>
            </a:r>
            <a:r>
              <a:rPr lang="en-US" sz="1600" dirty="0" smtClean="0">
                <a:cs typeface="Arial" charset="0"/>
              </a:rPr>
              <a:t> exposures are those where blood or other infectious materials come in contact with: non-intact skin (skin with scratches, cuts, rashes, etc.); mucus membranes (such as the eyes, nose or mouth); cuts or puncture wounds (e.g. contaminated </a:t>
            </a:r>
            <a:r>
              <a:rPr lang="en-US" sz="1600" dirty="0" err="1" smtClean="0">
                <a:cs typeface="Arial" charset="0"/>
              </a:rPr>
              <a:t>needlesticks</a:t>
            </a:r>
            <a:r>
              <a:rPr lang="en-US" sz="1600" dirty="0" smtClean="0">
                <a:cs typeface="Arial" charset="0"/>
              </a:rPr>
              <a:t>)</a:t>
            </a:r>
          </a:p>
          <a:p>
            <a:pPr>
              <a:buClrTx/>
              <a:defRPr/>
            </a:pPr>
            <a:r>
              <a:rPr lang="en-US" sz="1600" b="1" dirty="0" smtClean="0">
                <a:cs typeface="Arial" charset="0"/>
              </a:rPr>
              <a:t>Respiratory </a:t>
            </a:r>
            <a:r>
              <a:rPr lang="en-US" sz="1600" dirty="0" smtClean="0">
                <a:cs typeface="Arial" charset="0"/>
              </a:rPr>
              <a:t>pathogens are those that can cause infection if inhaled. The risk of infection depends on the type and concentration of pathogen and on the health status of the exposed individual. Within the laboratory, aerosols are the primary hazard for respiratory transmission.</a:t>
            </a:r>
          </a:p>
          <a:p>
            <a:pPr>
              <a:buClrTx/>
              <a:defRPr/>
            </a:pPr>
            <a:r>
              <a:rPr lang="en-US" sz="1600" b="1" dirty="0" smtClean="0">
                <a:cs typeface="Arial" charset="0"/>
              </a:rPr>
              <a:t>Contact</a:t>
            </a:r>
            <a:r>
              <a:rPr lang="en-US" sz="1600" dirty="0" smtClean="0">
                <a:cs typeface="Arial" charset="0"/>
              </a:rPr>
              <a:t> transmission involves either </a:t>
            </a:r>
            <a:r>
              <a:rPr lang="en-US" sz="1600" b="1" dirty="0" smtClean="0">
                <a:cs typeface="Arial" charset="0"/>
              </a:rPr>
              <a:t>direct</a:t>
            </a:r>
            <a:r>
              <a:rPr lang="en-US" sz="1600" dirty="0" smtClean="0">
                <a:cs typeface="Arial" charset="0"/>
              </a:rPr>
              <a:t> or </a:t>
            </a:r>
            <a:r>
              <a:rPr lang="en-US" sz="1600" b="1" dirty="0" smtClean="0">
                <a:cs typeface="Arial" charset="0"/>
              </a:rPr>
              <a:t>indirect</a:t>
            </a:r>
            <a:r>
              <a:rPr lang="en-US" sz="1600" dirty="0" smtClean="0">
                <a:cs typeface="Arial" charset="0"/>
              </a:rPr>
              <a:t> contact and transfer of infectious agents. Indirect contact involves an intermediate object, such as contaminated surfaces or gloves. Proper use of gloves and keeping </a:t>
            </a:r>
            <a:r>
              <a:rPr lang="en-US" sz="1600" dirty="0" err="1" smtClean="0">
                <a:cs typeface="Arial" charset="0"/>
              </a:rPr>
              <a:t>benchtops</a:t>
            </a:r>
            <a:r>
              <a:rPr lang="en-US" sz="1600" dirty="0" smtClean="0">
                <a:cs typeface="Arial" charset="0"/>
              </a:rPr>
              <a:t>, instruments, computers, telephones and other surfaces clean can reduce the chance of infection due to contact transmission. </a:t>
            </a:r>
          </a:p>
          <a:p>
            <a:pPr marL="0" indent="0">
              <a:buClrTx/>
              <a:buFont typeface="Wingdings" pitchFamily="2" charset="2"/>
              <a:buNone/>
              <a:defRPr/>
            </a:pPr>
            <a:endParaRPr lang="en-US" sz="2000" dirty="0" smtClean="0"/>
          </a:p>
        </p:txBody>
      </p:sp>
    </p:spTree>
    <p:extLst>
      <p:ext uri="{BB962C8B-B14F-4D97-AF65-F5344CB8AC3E}">
        <p14:creationId xmlns:p14="http://schemas.microsoft.com/office/powerpoint/2010/main" val="42662662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gradFill>
            <a:gsLst>
              <a:gs pos="0">
                <a:srgbClr val="00B0F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smtClean="0"/>
              <a:t>Body Fluids </a:t>
            </a:r>
          </a:p>
        </p:txBody>
      </p:sp>
      <p:sp>
        <p:nvSpPr>
          <p:cNvPr id="18435" name="Content Placeholder 2"/>
          <p:cNvSpPr>
            <a:spLocks noGrp="1"/>
          </p:cNvSpPr>
          <p:nvPr>
            <p:ph idx="1"/>
          </p:nvPr>
        </p:nvSpPr>
        <p:spPr>
          <a:xfrm>
            <a:off x="762000" y="1600200"/>
            <a:ext cx="7924800" cy="4419600"/>
          </a:xfrm>
        </p:spPr>
        <p:txBody>
          <a:bodyPr/>
          <a:lstStyle/>
          <a:p>
            <a:pPr>
              <a:buClrTx/>
            </a:pPr>
            <a:r>
              <a:rPr lang="en-US" sz="2800" dirty="0" smtClean="0"/>
              <a:t>Body Fluids that can cause infection:</a:t>
            </a:r>
          </a:p>
          <a:p>
            <a:pPr lvl="1">
              <a:buClrTx/>
            </a:pPr>
            <a:r>
              <a:rPr lang="en-US" sz="2000" dirty="0" smtClean="0"/>
              <a:t>Human Blood</a:t>
            </a:r>
          </a:p>
          <a:p>
            <a:pPr lvl="1">
              <a:buClrTx/>
            </a:pPr>
            <a:r>
              <a:rPr lang="en-US" sz="2000" dirty="0" smtClean="0"/>
              <a:t>Semen</a:t>
            </a:r>
          </a:p>
          <a:p>
            <a:pPr lvl="1">
              <a:buClrTx/>
            </a:pPr>
            <a:r>
              <a:rPr lang="en-US" sz="2000" dirty="0" smtClean="0"/>
              <a:t>Vaginal secretions</a:t>
            </a:r>
          </a:p>
          <a:p>
            <a:pPr lvl="1">
              <a:buClrTx/>
            </a:pPr>
            <a:r>
              <a:rPr lang="en-US" sz="2000" dirty="0" smtClean="0"/>
              <a:t>Body fluids (cerebrospinal, synovial, pleural, peritoneal, pericardial fluid)</a:t>
            </a:r>
          </a:p>
          <a:p>
            <a:pPr lvl="1">
              <a:buClrTx/>
            </a:pPr>
            <a:r>
              <a:rPr lang="en-US" sz="2000" dirty="0" smtClean="0"/>
              <a:t>Amniotic fluid</a:t>
            </a:r>
          </a:p>
          <a:p>
            <a:pPr lvl="1">
              <a:buClrTx/>
            </a:pPr>
            <a:r>
              <a:rPr lang="en-US" sz="2000" dirty="0" smtClean="0"/>
              <a:t>Unfixed tissue or organs other than intact skin from living or dead humans.</a:t>
            </a:r>
          </a:p>
          <a:p>
            <a:pPr lvl="1">
              <a:buClrTx/>
            </a:pPr>
            <a:r>
              <a:rPr lang="en-US" sz="2000" dirty="0" smtClean="0"/>
              <a:t>Cell or tissue cultures that contain HIV or HBV</a:t>
            </a:r>
          </a:p>
          <a:p>
            <a:pPr lvl="1">
              <a:buClrTx/>
            </a:pPr>
            <a:r>
              <a:rPr lang="en-US" sz="2000" dirty="0" smtClean="0"/>
              <a:t>Organ cultures, culture media, or similar solutions.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gradFill>
            <a:gsLst>
              <a:gs pos="0">
                <a:srgbClr val="00B0F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smtClean="0"/>
              <a:t>Ways of Exposure</a:t>
            </a:r>
          </a:p>
        </p:txBody>
      </p:sp>
      <p:sp>
        <p:nvSpPr>
          <p:cNvPr id="19459" name="Content Placeholder 2"/>
          <p:cNvSpPr>
            <a:spLocks noGrp="1"/>
          </p:cNvSpPr>
          <p:nvPr>
            <p:ph idx="1"/>
          </p:nvPr>
        </p:nvSpPr>
        <p:spPr/>
        <p:txBody>
          <a:bodyPr/>
          <a:lstStyle/>
          <a:p>
            <a:pPr>
              <a:buClrTx/>
            </a:pPr>
            <a:r>
              <a:rPr lang="en-US" sz="2400" smtClean="0"/>
              <a:t>Through mucous membranes, such as your eyes, nose and mouth. Often indirect transmission, such as touching a contaminated object or surface and transferring the infectious material to the mucous membranes.</a:t>
            </a:r>
          </a:p>
          <a:p>
            <a:pPr>
              <a:buClrTx/>
            </a:pPr>
            <a:r>
              <a:rPr lang="en-US" sz="2400" smtClean="0"/>
              <a:t>Through a cut or sore on your skin.</a:t>
            </a:r>
          </a:p>
          <a:p>
            <a:pPr>
              <a:buClrTx/>
            </a:pPr>
            <a:r>
              <a:rPr lang="en-US" sz="2400" smtClean="0"/>
              <a:t>An accidental injury by a sharp object contaminated with infectious materials. Sharps include needles, scalpels, broken glass or anything that can pierce a person’s skin. </a:t>
            </a:r>
            <a:endParaRPr lang="en-US"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gradFill>
            <a:gsLst>
              <a:gs pos="0">
                <a:srgbClr val="92D05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smtClean="0"/>
              <a:t>How to protect yourself</a:t>
            </a:r>
          </a:p>
        </p:txBody>
      </p:sp>
      <p:sp>
        <p:nvSpPr>
          <p:cNvPr id="21507" name="Content Placeholder 2"/>
          <p:cNvSpPr>
            <a:spLocks noGrp="1"/>
          </p:cNvSpPr>
          <p:nvPr>
            <p:ph idx="1"/>
          </p:nvPr>
        </p:nvSpPr>
        <p:spPr/>
        <p:txBody>
          <a:bodyPr/>
          <a:lstStyle/>
          <a:p>
            <a:pPr marL="0" indent="0">
              <a:buFont typeface="Wingdings" pitchFamily="2" charset="2"/>
              <a:buNone/>
            </a:pPr>
            <a:r>
              <a:rPr lang="en-US" sz="2800" b="1" u="sng" dirty="0" smtClean="0"/>
              <a:t>There are five main elements of protection against exposure to </a:t>
            </a:r>
            <a:r>
              <a:rPr lang="en-US" sz="2800" b="1" u="sng" dirty="0" err="1" smtClean="0"/>
              <a:t>bloodborne</a:t>
            </a:r>
            <a:r>
              <a:rPr lang="en-US" sz="2800" b="1" u="sng" dirty="0" smtClean="0"/>
              <a:t> pathogens:</a:t>
            </a:r>
          </a:p>
          <a:p>
            <a:pPr marL="0" indent="0">
              <a:buFont typeface="Wingdings" pitchFamily="2" charset="2"/>
              <a:buNone/>
            </a:pPr>
            <a:endParaRPr lang="en-US" sz="2800" b="1" dirty="0" smtClean="0"/>
          </a:p>
          <a:p>
            <a:pPr marL="457200" lvl="1" indent="0">
              <a:buFont typeface="Wingdings" pitchFamily="2" charset="2"/>
              <a:buNone/>
            </a:pPr>
            <a:r>
              <a:rPr lang="en-US" dirty="0" smtClean="0"/>
              <a:t>1. Standard</a:t>
            </a:r>
            <a:r>
              <a:rPr lang="en-US" dirty="0" smtClean="0">
                <a:solidFill>
                  <a:srgbClr val="0070C0"/>
                </a:solidFill>
              </a:rPr>
              <a:t> </a:t>
            </a:r>
            <a:r>
              <a:rPr lang="en-US" dirty="0" smtClean="0"/>
              <a:t>Precautions</a:t>
            </a:r>
          </a:p>
          <a:p>
            <a:pPr marL="457200" lvl="1" indent="0">
              <a:buFont typeface="Wingdings" pitchFamily="2" charset="2"/>
              <a:buNone/>
            </a:pPr>
            <a:r>
              <a:rPr lang="en-US" dirty="0" smtClean="0"/>
              <a:t>2. Personal Protective Equipment (PPE)</a:t>
            </a:r>
          </a:p>
          <a:p>
            <a:pPr marL="457200" lvl="1" indent="0">
              <a:buFont typeface="Wingdings" pitchFamily="2" charset="2"/>
              <a:buNone/>
            </a:pPr>
            <a:r>
              <a:rPr lang="en-US" dirty="0" smtClean="0"/>
              <a:t>3. Housekeeping</a:t>
            </a:r>
          </a:p>
          <a:p>
            <a:pPr marL="457200" lvl="1" indent="0">
              <a:buFont typeface="Wingdings" pitchFamily="2" charset="2"/>
              <a:buNone/>
            </a:pPr>
            <a:r>
              <a:rPr lang="en-US" dirty="0" smtClean="0"/>
              <a:t>4. Engineering Controls </a:t>
            </a:r>
          </a:p>
          <a:p>
            <a:pPr marL="457200" lvl="1" indent="0">
              <a:buFont typeface="Wingdings" pitchFamily="2" charset="2"/>
              <a:buNone/>
            </a:pPr>
            <a:r>
              <a:rPr lang="en-US" dirty="0" smtClean="0"/>
              <a:t>5. Work Practice Controls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gradFill>
            <a:gsLst>
              <a:gs pos="0">
                <a:srgbClr val="92D05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smtClean="0"/>
              <a:t>1. </a:t>
            </a:r>
            <a:r>
              <a:rPr lang="en-US" sz="2400" strike="sngStrike" dirty="0" smtClean="0"/>
              <a:t>Universal</a:t>
            </a:r>
            <a:r>
              <a:rPr lang="en-US" dirty="0" smtClean="0"/>
              <a:t> Standard Precautions</a:t>
            </a:r>
          </a:p>
        </p:txBody>
      </p:sp>
      <p:sp>
        <p:nvSpPr>
          <p:cNvPr id="22531" name="Content Placeholder 2"/>
          <p:cNvSpPr>
            <a:spLocks noGrp="1"/>
          </p:cNvSpPr>
          <p:nvPr>
            <p:ph idx="1"/>
          </p:nvPr>
        </p:nvSpPr>
        <p:spPr/>
        <p:txBody>
          <a:bodyPr/>
          <a:lstStyle/>
          <a:p>
            <a:pPr marL="0" indent="0">
              <a:buFont typeface="Wingdings" pitchFamily="2" charset="2"/>
              <a:buNone/>
            </a:pPr>
            <a:r>
              <a:rPr lang="en-US" b="1" u="sng" dirty="0" smtClean="0"/>
              <a:t>Standard Precautions</a:t>
            </a:r>
            <a:r>
              <a:rPr lang="en-US" dirty="0" smtClean="0"/>
              <a:t>: treating all blood and body fluids as if they are known to be infected with blood borne pathogens. </a:t>
            </a:r>
          </a:p>
          <a:p>
            <a:pPr marL="0" indent="0" algn="ctr">
              <a:buFont typeface="Wingdings" pitchFamily="2" charset="2"/>
              <a:buNone/>
            </a:pPr>
            <a:r>
              <a:rPr lang="en-US" dirty="0" smtClean="0"/>
              <a:t>   </a:t>
            </a:r>
            <a:endParaRPr lang="en-US" sz="2400" b="1" strike="sngStrike" dirty="0" smtClean="0">
              <a:solidFill>
                <a:srgbClr val="00B05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smtClean="0"/>
              <a:t>Safety in the Laboratory</a:t>
            </a:r>
          </a:p>
        </p:txBody>
      </p:sp>
      <p:sp>
        <p:nvSpPr>
          <p:cNvPr id="3075" name="Rectangle 3"/>
          <p:cNvSpPr>
            <a:spLocks noGrp="1" noChangeArrowheads="1"/>
          </p:cNvSpPr>
          <p:nvPr>
            <p:ph type="subTitle" idx="1"/>
          </p:nvPr>
        </p:nvSpPr>
        <p:spPr/>
        <p:txBody>
          <a:bodyPr/>
          <a:lstStyle/>
          <a:p>
            <a:pPr eaLnBrk="1" hangingPunct="1"/>
            <a:r>
              <a:rPr lang="en-US" dirty="0" smtClean="0">
                <a:solidFill>
                  <a:srgbClr val="0070C0"/>
                </a:solidFill>
              </a:rPr>
              <a:t>Safety training takes place during new employee orientation, when required by the medical center and annually by the lab.</a:t>
            </a:r>
          </a:p>
        </p:txBody>
      </p:sp>
    </p:spTree>
    <p:extLst>
      <p:ext uri="{BB962C8B-B14F-4D97-AF65-F5344CB8AC3E}">
        <p14:creationId xmlns:p14="http://schemas.microsoft.com/office/powerpoint/2010/main" val="3562049437"/>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gradFill>
            <a:gsLst>
              <a:gs pos="0">
                <a:srgbClr val="92D05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sz="4000" dirty="0" smtClean="0"/>
              <a:t>2. Personal Protective Equipment</a:t>
            </a:r>
          </a:p>
        </p:txBody>
      </p:sp>
      <p:sp>
        <p:nvSpPr>
          <p:cNvPr id="23555" name="Content Placeholder 2"/>
          <p:cNvSpPr>
            <a:spLocks noGrp="1"/>
          </p:cNvSpPr>
          <p:nvPr>
            <p:ph idx="1"/>
          </p:nvPr>
        </p:nvSpPr>
        <p:spPr/>
        <p:txBody>
          <a:bodyPr/>
          <a:lstStyle/>
          <a:p>
            <a:pPr marL="0" indent="0">
              <a:buFont typeface="Wingdings" pitchFamily="2" charset="2"/>
              <a:buNone/>
            </a:pPr>
            <a:r>
              <a:rPr lang="en-US" sz="2800" b="1" dirty="0" smtClean="0"/>
              <a:t>PPE</a:t>
            </a:r>
            <a:r>
              <a:rPr lang="en-US" sz="2800" dirty="0" smtClean="0"/>
              <a:t> ( Personal Protective Equipment) - </a:t>
            </a:r>
            <a:r>
              <a:rPr lang="en-US" sz="2000" dirty="0" smtClean="0"/>
              <a:t>equipment that protects you from contact with potentially infectious materials may include gloves, masks, gowns, aprons, lab coats (i.e. blue coats specially designated to be worn as protective body clothing), face shields, goggles. Personal protective equipment must not allow potentially infectious materials to contact your street clothes, skin or mucous membranes. PPE is applied before you perform the tasks that require it, and never worn in clean areas such as hallways, elevators, lab break room or lab bathroom. </a:t>
            </a:r>
          </a:p>
          <a:p>
            <a:pPr marL="0" indent="0">
              <a:buFont typeface="Wingdings" pitchFamily="2" charset="2"/>
              <a:buNone/>
            </a:pPr>
            <a:r>
              <a:rPr lang="en-US" sz="2000" b="1" dirty="0" smtClean="0"/>
              <a:t>PPE must be appropriate for the task and shall be worn according to the Laboratory Task Assessment. The VISN Risk Task Assessment is a guide that outlines the PPE and Engineering Controls for various lab section areas. Laboratory Task Assessment is posted in every section of the laboratory.  </a:t>
            </a:r>
          </a:p>
          <a:p>
            <a:pPr marL="0" indent="0">
              <a:buFont typeface="Wingdings" pitchFamily="2" charset="2"/>
              <a:buNone/>
            </a:pPr>
            <a:endParaRPr lang="en-US" sz="1800" b="1" dirty="0" smtClean="0">
              <a:solidFill>
                <a:srgbClr val="C00000"/>
              </a:solidFill>
            </a:endParaRPr>
          </a:p>
          <a:p>
            <a:pPr marL="0" indent="0">
              <a:buFont typeface="Wingdings" pitchFamily="2" charset="2"/>
              <a:buNone/>
            </a:pPr>
            <a:r>
              <a:rPr lang="en-US" sz="1800" dirty="0" smtClean="0"/>
              <a:t>		</a:t>
            </a:r>
            <a:endParaRPr lang="en-US" b="1" u="sng"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gradFill>
            <a:gsLst>
              <a:gs pos="0">
                <a:srgbClr val="92D05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smtClean="0"/>
              <a:t>2. PPE - Attire</a:t>
            </a:r>
          </a:p>
        </p:txBody>
      </p:sp>
      <p:sp>
        <p:nvSpPr>
          <p:cNvPr id="24579" name="Content Placeholder 2"/>
          <p:cNvSpPr>
            <a:spLocks noGrp="1"/>
          </p:cNvSpPr>
          <p:nvPr>
            <p:ph idx="1"/>
          </p:nvPr>
        </p:nvSpPr>
        <p:spPr/>
        <p:txBody>
          <a:bodyPr/>
          <a:lstStyle/>
          <a:p>
            <a:pPr marL="0" indent="0">
              <a:buFont typeface="Wingdings" pitchFamily="2" charset="2"/>
              <a:buNone/>
            </a:pPr>
            <a:r>
              <a:rPr lang="en-US" sz="2800" b="1" dirty="0" smtClean="0"/>
              <a:t>1</a:t>
            </a:r>
            <a:r>
              <a:rPr lang="en-US" sz="2800" dirty="0" smtClean="0"/>
              <a:t>. </a:t>
            </a:r>
            <a:r>
              <a:rPr lang="en-US" sz="2800" b="1" u="sng" dirty="0" smtClean="0"/>
              <a:t>Attire</a:t>
            </a:r>
            <a:r>
              <a:rPr lang="en-US" sz="2800" b="1" dirty="0" smtClean="0"/>
              <a:t>:</a:t>
            </a:r>
          </a:p>
          <a:p>
            <a:pPr marL="0" indent="0">
              <a:buFont typeface="Wingdings" pitchFamily="2" charset="2"/>
              <a:buNone/>
            </a:pPr>
            <a:r>
              <a:rPr lang="en-US" b="1" dirty="0" smtClean="0"/>
              <a:t>	</a:t>
            </a:r>
            <a:r>
              <a:rPr lang="en-US" sz="1800" b="1" dirty="0" smtClean="0"/>
              <a:t>a) </a:t>
            </a:r>
            <a:r>
              <a:rPr lang="en-US" sz="1800" dirty="0" smtClean="0"/>
              <a:t>Cover legs (i.e. wear long pants; no shorts or skirts.)</a:t>
            </a:r>
          </a:p>
          <a:p>
            <a:pPr marL="0" indent="0">
              <a:buFont typeface="Wingdings" pitchFamily="2" charset="2"/>
              <a:buNone/>
            </a:pPr>
            <a:r>
              <a:rPr lang="en-US" sz="1800" b="1" dirty="0" smtClean="0"/>
              <a:t>	b) </a:t>
            </a:r>
            <a:r>
              <a:rPr lang="en-US" sz="1800" dirty="0" smtClean="0"/>
              <a:t>Cover feet - shoes should cover the entire foot. 			Shoes with closed toes/back and non-slip soles should be 	worn. </a:t>
            </a:r>
          </a:p>
          <a:p>
            <a:pPr marL="0" indent="0">
              <a:buFont typeface="Wingdings" pitchFamily="2" charset="2"/>
              <a:buNone/>
            </a:pPr>
            <a:r>
              <a:rPr lang="en-US" sz="1800" b="1" dirty="0" smtClean="0"/>
              <a:t>	c) </a:t>
            </a:r>
            <a:r>
              <a:rPr lang="en-US" sz="1800" dirty="0" smtClean="0"/>
              <a:t>Hair – must be secured back and off the shoulders in 		such a manner as to prevent it from coming into contact 		with contaminated materials or surfaces and moving 			instrumentation.</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gradFill>
            <a:gsLst>
              <a:gs pos="0">
                <a:srgbClr val="92D05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smtClean="0"/>
              <a:t>2. PPE - Gloves</a:t>
            </a:r>
          </a:p>
        </p:txBody>
      </p:sp>
      <p:sp>
        <p:nvSpPr>
          <p:cNvPr id="24579" name="Content Placeholder 2"/>
          <p:cNvSpPr>
            <a:spLocks noGrp="1"/>
          </p:cNvSpPr>
          <p:nvPr>
            <p:ph idx="1"/>
          </p:nvPr>
        </p:nvSpPr>
        <p:spPr/>
        <p:txBody>
          <a:bodyPr/>
          <a:lstStyle/>
          <a:p>
            <a:pPr marL="0" indent="0">
              <a:buNone/>
            </a:pPr>
            <a:r>
              <a:rPr lang="en-US" sz="2800" b="1" dirty="0" smtClean="0"/>
              <a:t>2. </a:t>
            </a:r>
            <a:r>
              <a:rPr lang="en-US" sz="2800" b="1" u="sng" dirty="0"/>
              <a:t>Gloves</a:t>
            </a:r>
            <a:r>
              <a:rPr lang="en-US" sz="2800" b="1" dirty="0"/>
              <a:t>:</a:t>
            </a:r>
            <a:r>
              <a:rPr lang="en-US" sz="2800" dirty="0"/>
              <a:t> </a:t>
            </a:r>
          </a:p>
          <a:p>
            <a:pPr marL="0" indent="0">
              <a:buNone/>
            </a:pPr>
            <a:r>
              <a:rPr lang="en-US" sz="2000" dirty="0"/>
              <a:t>	</a:t>
            </a:r>
            <a:r>
              <a:rPr lang="en-US" sz="1800" b="1" dirty="0"/>
              <a:t>a) </a:t>
            </a:r>
            <a:r>
              <a:rPr lang="en-US" sz="1800" dirty="0"/>
              <a:t>You must wear gloves when you anticipate hand 			contact with blood, potentially infectious materials, 			mucous membranes, or non intact skin or hazardous chemicals.</a:t>
            </a:r>
          </a:p>
          <a:p>
            <a:pPr marL="0" indent="0" eaLnBrk="1" hangingPunct="1">
              <a:lnSpc>
                <a:spcPct val="90000"/>
              </a:lnSpc>
              <a:buNone/>
            </a:pPr>
            <a:r>
              <a:rPr lang="en-US" sz="1800" dirty="0"/>
              <a:t>	</a:t>
            </a:r>
            <a:r>
              <a:rPr lang="en-US" sz="1800" b="1" dirty="0"/>
              <a:t>b) </a:t>
            </a:r>
            <a:r>
              <a:rPr lang="en-US" sz="1800" dirty="0"/>
              <a:t>Mandatory when performing phlebotomy procedures.</a:t>
            </a:r>
          </a:p>
          <a:p>
            <a:pPr marL="457200" lvl="1" indent="0" eaLnBrk="1" hangingPunct="1">
              <a:lnSpc>
                <a:spcPct val="90000"/>
              </a:lnSpc>
              <a:buNone/>
            </a:pPr>
            <a:r>
              <a:rPr lang="en-US" sz="1800" dirty="0"/>
              <a:t>	Change gloves in between each </a:t>
            </a:r>
            <a:r>
              <a:rPr lang="en-US" sz="1800" dirty="0" smtClean="0"/>
              <a:t>patient. </a:t>
            </a:r>
            <a:r>
              <a:rPr lang="en-US" sz="1800" dirty="0" smtClean="0">
                <a:solidFill>
                  <a:srgbClr val="0070C0"/>
                </a:solidFill>
              </a:rPr>
              <a:t>Wash hands between 	each patient.</a:t>
            </a:r>
            <a:endParaRPr lang="en-US" sz="1800" dirty="0"/>
          </a:p>
          <a:p>
            <a:pPr marL="457200" lvl="1" indent="0" eaLnBrk="1" hangingPunct="1">
              <a:lnSpc>
                <a:spcPct val="90000"/>
              </a:lnSpc>
              <a:buNone/>
            </a:pPr>
            <a:r>
              <a:rPr lang="en-US" sz="1800" dirty="0"/>
              <a:t>	</a:t>
            </a:r>
            <a:r>
              <a:rPr lang="en-US" sz="1800" b="1" dirty="0"/>
              <a:t>c) </a:t>
            </a:r>
            <a:r>
              <a:rPr lang="en-US" sz="1800" dirty="0"/>
              <a:t>Disposable gloves are for single use only, do not wash or 	disinfect gloves for reuse. Gloves shall be disposed of into regular 	trash unless visibly contaminated with blood and other body fluids. </a:t>
            </a:r>
          </a:p>
          <a:p>
            <a:pPr marL="0" indent="0">
              <a:buNone/>
            </a:pPr>
            <a:r>
              <a:rPr lang="en-US" sz="1800" b="1" dirty="0"/>
              <a:t>	d) </a:t>
            </a:r>
            <a:r>
              <a:rPr lang="en-US" sz="1800" dirty="0"/>
              <a:t>An individual experiencing dermatitis problems should 		see the </a:t>
            </a:r>
            <a:r>
              <a:rPr lang="en-US" sz="1800" dirty="0" smtClean="0"/>
              <a:t>supervisor </a:t>
            </a:r>
            <a:r>
              <a:rPr lang="en-US" sz="1800" dirty="0"/>
              <a:t>who will then be referred to the 			Employee Health 	Physician.</a:t>
            </a:r>
            <a:endParaRPr lang="en-US" sz="1800" b="1" dirty="0"/>
          </a:p>
        </p:txBody>
      </p:sp>
    </p:spTree>
    <p:extLst>
      <p:ext uri="{BB962C8B-B14F-4D97-AF65-F5344CB8AC3E}">
        <p14:creationId xmlns:p14="http://schemas.microsoft.com/office/powerpoint/2010/main" val="13851454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gradFill>
            <a:gsLst>
              <a:gs pos="0">
                <a:srgbClr val="92D05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smtClean="0"/>
              <a:t>2. PPE – Lab Coat</a:t>
            </a:r>
          </a:p>
        </p:txBody>
      </p:sp>
      <p:sp>
        <p:nvSpPr>
          <p:cNvPr id="21507" name="Content Placeholder 2"/>
          <p:cNvSpPr>
            <a:spLocks noGrp="1"/>
          </p:cNvSpPr>
          <p:nvPr>
            <p:ph idx="1"/>
          </p:nvPr>
        </p:nvSpPr>
        <p:spPr/>
        <p:txBody>
          <a:bodyPr/>
          <a:lstStyle/>
          <a:p>
            <a:pPr marL="0" indent="0">
              <a:buFont typeface="Wingdings" pitchFamily="2" charset="2"/>
              <a:buNone/>
              <a:defRPr/>
            </a:pPr>
            <a:r>
              <a:rPr lang="en-US" sz="2800" b="1" dirty="0"/>
              <a:t>3</a:t>
            </a:r>
            <a:r>
              <a:rPr lang="en-US" sz="2800" b="1" dirty="0" smtClean="0"/>
              <a:t>. </a:t>
            </a:r>
            <a:r>
              <a:rPr lang="en-US" sz="2800" b="1" u="sng" dirty="0" smtClean="0"/>
              <a:t>Lab Coat</a:t>
            </a:r>
            <a:r>
              <a:rPr lang="en-US" sz="2800" b="1" dirty="0" smtClean="0"/>
              <a:t>:</a:t>
            </a:r>
          </a:p>
          <a:p>
            <a:pPr marL="0" indent="0">
              <a:buFont typeface="Wingdings" pitchFamily="2" charset="2"/>
              <a:buNone/>
              <a:defRPr/>
            </a:pPr>
            <a:r>
              <a:rPr lang="en-US" sz="2800" dirty="0"/>
              <a:t>	</a:t>
            </a:r>
            <a:r>
              <a:rPr lang="en-US" sz="1600" b="1" dirty="0" smtClean="0"/>
              <a:t>a) </a:t>
            </a:r>
            <a:r>
              <a:rPr lang="en-US" sz="1600" dirty="0" smtClean="0"/>
              <a:t>Must be worn buttoned at all times;</a:t>
            </a:r>
          </a:p>
          <a:p>
            <a:pPr marL="0" indent="0">
              <a:buFont typeface="Wingdings" pitchFamily="2" charset="2"/>
              <a:buNone/>
              <a:defRPr/>
            </a:pPr>
            <a:r>
              <a:rPr lang="en-US" sz="1600" b="1" dirty="0" smtClean="0"/>
              <a:t>	b) </a:t>
            </a:r>
            <a:r>
              <a:rPr lang="en-US" sz="1600" dirty="0" smtClean="0"/>
              <a:t>Only to be worn in the technical/analytical areas (are not to be 	worn outside of the lab i.e. break room, administrative offices, rest 	rooms.)</a:t>
            </a:r>
          </a:p>
          <a:p>
            <a:pPr marL="0" indent="0">
              <a:buFont typeface="Wingdings" pitchFamily="2" charset="2"/>
              <a:buNone/>
              <a:defRPr/>
            </a:pPr>
            <a:r>
              <a:rPr lang="en-US" sz="1600" dirty="0" smtClean="0"/>
              <a:t>	</a:t>
            </a:r>
            <a:r>
              <a:rPr lang="en-US" sz="1600" b="1" dirty="0" smtClean="0"/>
              <a:t>c) </a:t>
            </a:r>
            <a:r>
              <a:rPr lang="en-US" sz="1600" dirty="0" smtClean="0"/>
              <a:t>Blue disposable lab coats</a:t>
            </a:r>
            <a:r>
              <a:rPr lang="en-US" sz="1600" dirty="0" smtClean="0">
                <a:solidFill>
                  <a:srgbClr val="FF0000"/>
                </a:solidFill>
              </a:rPr>
              <a:t> </a:t>
            </a:r>
            <a:r>
              <a:rPr lang="en-US" sz="1600" dirty="0" smtClean="0"/>
              <a:t>are to be changed frequently or 		immediately if contaminated.</a:t>
            </a:r>
            <a:endParaRPr lang="en-US" sz="1600" b="1" dirty="0" smtClean="0"/>
          </a:p>
          <a:p>
            <a:pPr marL="609600" indent="-609600" eaLnBrk="1" hangingPunct="1">
              <a:lnSpc>
                <a:spcPct val="80000"/>
              </a:lnSpc>
              <a:buFont typeface="Wingdings" pitchFamily="2" charset="2"/>
              <a:buNone/>
              <a:defRPr/>
            </a:pPr>
            <a:r>
              <a:rPr lang="en-US" sz="1600" b="1" dirty="0" smtClean="0"/>
              <a:t>Removal of Laboratory Coat for Reuse</a:t>
            </a:r>
            <a:endParaRPr lang="en-US" sz="1600" dirty="0" smtClean="0"/>
          </a:p>
          <a:p>
            <a:pPr marL="609600" indent="-609600" eaLnBrk="1" hangingPunct="1">
              <a:lnSpc>
                <a:spcPct val="80000"/>
              </a:lnSpc>
              <a:buFont typeface="Wingdings" pitchFamily="2" charset="2"/>
              <a:buNone/>
              <a:defRPr/>
            </a:pPr>
            <a:r>
              <a:rPr lang="en-US" sz="1600" dirty="0" smtClean="0"/>
              <a:t>	1.Remove gloves first using proper removal technique as previously described.</a:t>
            </a:r>
          </a:p>
          <a:p>
            <a:pPr marL="609600" indent="-609600" eaLnBrk="1" hangingPunct="1">
              <a:lnSpc>
                <a:spcPct val="80000"/>
              </a:lnSpc>
              <a:buFont typeface="Wingdings" pitchFamily="2" charset="2"/>
              <a:buNone/>
              <a:defRPr/>
            </a:pPr>
            <a:r>
              <a:rPr lang="en-US" sz="1600" dirty="0" smtClean="0"/>
              <a:t>	2.Unbutton coat, remove and hang in appropriate area.</a:t>
            </a:r>
          </a:p>
          <a:p>
            <a:pPr marL="609600" indent="-609600" eaLnBrk="1" hangingPunct="1">
              <a:lnSpc>
                <a:spcPct val="80000"/>
              </a:lnSpc>
              <a:buFont typeface="Wingdings" pitchFamily="2" charset="2"/>
              <a:buNone/>
              <a:defRPr/>
            </a:pPr>
            <a:r>
              <a:rPr lang="en-US" sz="1600" b="1" dirty="0" smtClean="0"/>
              <a:t>Removal of Laboratory Coat for Disposal</a:t>
            </a:r>
            <a:r>
              <a:rPr lang="en-US" sz="1600" dirty="0" smtClean="0"/>
              <a:t>	</a:t>
            </a:r>
          </a:p>
          <a:p>
            <a:pPr marL="609600" indent="-609600" eaLnBrk="1" hangingPunct="1">
              <a:lnSpc>
                <a:spcPct val="80000"/>
              </a:lnSpc>
              <a:buNone/>
              <a:defRPr/>
            </a:pPr>
            <a:r>
              <a:rPr lang="en-US" sz="1600" dirty="0" smtClean="0"/>
              <a:t>	1.Remove gloves first using proper removal technique as previously described.</a:t>
            </a:r>
          </a:p>
          <a:p>
            <a:pPr marL="609600" indent="-609600" eaLnBrk="1" hangingPunct="1">
              <a:lnSpc>
                <a:spcPct val="80000"/>
              </a:lnSpc>
              <a:buFont typeface="Wingdings" pitchFamily="2" charset="2"/>
              <a:buNone/>
              <a:defRPr/>
            </a:pPr>
            <a:r>
              <a:rPr lang="en-US" sz="1600" dirty="0" smtClean="0"/>
              <a:t>	2.Unbutton coat and remove.  Check all pockets, turn garment inside out and roll.</a:t>
            </a:r>
          </a:p>
          <a:p>
            <a:pPr marL="609600" indent="-609600" eaLnBrk="1" hangingPunct="1">
              <a:lnSpc>
                <a:spcPct val="80000"/>
              </a:lnSpc>
              <a:buFont typeface="Wingdings" pitchFamily="2" charset="2"/>
              <a:buNone/>
              <a:defRPr/>
            </a:pPr>
            <a:r>
              <a:rPr lang="en-US" sz="1600" dirty="0" smtClean="0"/>
              <a:t>	3.Place rolled coat into the regular waste disposal container</a:t>
            </a:r>
            <a:r>
              <a:rPr lang="en-US" sz="1600" dirty="0" smtClean="0">
                <a:solidFill>
                  <a:srgbClr val="FF0000"/>
                </a:solidFill>
              </a:rPr>
              <a:t>.</a:t>
            </a:r>
          </a:p>
          <a:p>
            <a:pPr marL="0" indent="0">
              <a:buFont typeface="Wingdings" pitchFamily="2" charset="2"/>
              <a:buNone/>
              <a:defRPr/>
            </a:pPr>
            <a:endParaRPr lang="en-US" sz="1800" dirty="0" smtClean="0"/>
          </a:p>
          <a:p>
            <a:pPr marL="0" indent="0">
              <a:buFont typeface="Wingdings" pitchFamily="2" charset="2"/>
              <a:buNone/>
              <a:defRPr/>
            </a:pPr>
            <a:r>
              <a:rPr lang="en-US" sz="1800" dirty="0" smtClean="0"/>
              <a:t>	</a:t>
            </a:r>
            <a:endParaRPr lang="en-US"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gradFill>
            <a:gsLst>
              <a:gs pos="0">
                <a:srgbClr val="92D050"/>
              </a:gs>
              <a:gs pos="50000">
                <a:schemeClr val="accent1">
                  <a:shade val="67500"/>
                  <a:satMod val="115000"/>
                </a:schemeClr>
              </a:gs>
              <a:gs pos="100000">
                <a:schemeClr val="accent1">
                  <a:shade val="100000"/>
                  <a:satMod val="115000"/>
                </a:schemeClr>
              </a:gs>
            </a:gsLst>
            <a:lin ang="5400000" scaled="0"/>
          </a:gradFill>
        </p:spPr>
        <p:txBody>
          <a:bodyPr/>
          <a:lstStyle/>
          <a:p>
            <a:pPr eaLnBrk="1" hangingPunct="1"/>
            <a:r>
              <a:rPr lang="en-US" dirty="0" smtClean="0"/>
              <a:t>2. PPE - Aprons</a:t>
            </a:r>
          </a:p>
        </p:txBody>
      </p:sp>
      <p:sp>
        <p:nvSpPr>
          <p:cNvPr id="71683" name="Rectangle 3"/>
          <p:cNvSpPr>
            <a:spLocks noGrp="1" noChangeArrowheads="1"/>
          </p:cNvSpPr>
          <p:nvPr>
            <p:ph idx="1"/>
          </p:nvPr>
        </p:nvSpPr>
        <p:spPr/>
        <p:txBody>
          <a:bodyPr/>
          <a:lstStyle/>
          <a:p>
            <a:pPr eaLnBrk="1" hangingPunct="1">
              <a:lnSpc>
                <a:spcPct val="80000"/>
              </a:lnSpc>
              <a:buFont typeface="Wingdings" pitchFamily="2" charset="2"/>
              <a:buNone/>
            </a:pPr>
            <a:r>
              <a:rPr lang="en-US" sz="2000" b="1" dirty="0" smtClean="0"/>
              <a:t>Donning:</a:t>
            </a:r>
          </a:p>
          <a:p>
            <a:pPr eaLnBrk="1" hangingPunct="1">
              <a:lnSpc>
                <a:spcPct val="80000"/>
              </a:lnSpc>
              <a:buFont typeface="Wingdings" pitchFamily="2" charset="2"/>
              <a:buNone/>
            </a:pPr>
            <a:r>
              <a:rPr lang="en-US" sz="1800" dirty="0" smtClean="0"/>
              <a:t>1.	Don apron, tie if necessary.</a:t>
            </a:r>
          </a:p>
          <a:p>
            <a:pPr eaLnBrk="1" hangingPunct="1">
              <a:lnSpc>
                <a:spcPct val="80000"/>
              </a:lnSpc>
              <a:buFont typeface="Wingdings" pitchFamily="2" charset="2"/>
              <a:buNone/>
            </a:pPr>
            <a:r>
              <a:rPr lang="en-US" sz="1800" dirty="0" smtClean="0"/>
              <a:t>2.	Don gloves using proper gloving procedure previously described.</a:t>
            </a:r>
          </a:p>
          <a:p>
            <a:pPr eaLnBrk="1" hangingPunct="1">
              <a:lnSpc>
                <a:spcPct val="80000"/>
              </a:lnSpc>
              <a:buFont typeface="Wingdings" pitchFamily="2" charset="2"/>
              <a:buNone/>
            </a:pPr>
            <a:endParaRPr lang="en-US" sz="2000" b="1" dirty="0" smtClean="0"/>
          </a:p>
          <a:p>
            <a:pPr eaLnBrk="1" hangingPunct="1">
              <a:lnSpc>
                <a:spcPct val="80000"/>
              </a:lnSpc>
              <a:buFont typeface="Wingdings" pitchFamily="2" charset="2"/>
              <a:buNone/>
            </a:pPr>
            <a:r>
              <a:rPr lang="en-US" sz="2000" b="1" dirty="0" smtClean="0"/>
              <a:t>Removal of Apron:</a:t>
            </a:r>
            <a:r>
              <a:rPr lang="en-US" sz="2000" dirty="0" smtClean="0"/>
              <a:t>	</a:t>
            </a:r>
          </a:p>
          <a:p>
            <a:pPr eaLnBrk="1" hangingPunct="1">
              <a:lnSpc>
                <a:spcPct val="80000"/>
              </a:lnSpc>
              <a:buFont typeface="Wingdings" pitchFamily="2" charset="2"/>
              <a:buNone/>
            </a:pPr>
            <a:r>
              <a:rPr lang="en-US" sz="1800" dirty="0" smtClean="0"/>
              <a:t>1.	Remove gloves first, using proper </a:t>
            </a:r>
            <a:r>
              <a:rPr lang="en-US" sz="1800" dirty="0" err="1" smtClean="0"/>
              <a:t>degloving</a:t>
            </a:r>
            <a:r>
              <a:rPr lang="en-US" sz="1800" dirty="0" smtClean="0"/>
              <a:t> procedure previously described.</a:t>
            </a:r>
          </a:p>
          <a:p>
            <a:pPr eaLnBrk="1" hangingPunct="1">
              <a:lnSpc>
                <a:spcPct val="80000"/>
              </a:lnSpc>
              <a:buFont typeface="Wingdings" pitchFamily="2" charset="2"/>
              <a:buNone/>
            </a:pPr>
            <a:r>
              <a:rPr lang="en-US" sz="1800" dirty="0" smtClean="0"/>
              <a:t>2.	Remove apron by grasping apron on inside, and rolling it down with clean side out.  Avoid exposure to the face and mucous membranes when </a:t>
            </a:r>
            <a:r>
              <a:rPr lang="en-US" sz="1800" dirty="0" err="1" smtClean="0"/>
              <a:t>degarbing</a:t>
            </a:r>
            <a:r>
              <a:rPr lang="en-US" sz="1800" dirty="0" smtClean="0"/>
              <a:t>. 		</a:t>
            </a:r>
          </a:p>
          <a:p>
            <a:pPr eaLnBrk="1" hangingPunct="1">
              <a:lnSpc>
                <a:spcPct val="80000"/>
              </a:lnSpc>
              <a:buFont typeface="Wingdings" pitchFamily="2" charset="2"/>
              <a:buNone/>
            </a:pPr>
            <a:r>
              <a:rPr lang="en-US" sz="1800" dirty="0" smtClean="0"/>
              <a:t>3.	Discard apron into regular trash.  Aprons that are visibly contaminated with blood or other body fluids shall be discarded into </a:t>
            </a:r>
            <a:r>
              <a:rPr lang="en-US" sz="1800" dirty="0" err="1" smtClean="0"/>
              <a:t>biohazardous</a:t>
            </a:r>
            <a:r>
              <a:rPr lang="en-US" sz="1800" dirty="0" smtClean="0"/>
              <a:t> waste.</a:t>
            </a:r>
          </a:p>
          <a:p>
            <a:pPr eaLnBrk="1" hangingPunct="1">
              <a:lnSpc>
                <a:spcPct val="80000"/>
              </a:lnSpc>
              <a:buFont typeface="Wingdings" pitchFamily="2" charset="2"/>
              <a:buNone/>
            </a:pPr>
            <a:r>
              <a:rPr lang="en-US" sz="1800" dirty="0" smtClean="0"/>
              <a:t>4.	Wash hands using proper hand washing technique.</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152400" y="228600"/>
            <a:ext cx="8015288" cy="914400"/>
          </a:xfrm>
          <a:gradFill>
            <a:gsLst>
              <a:gs pos="0">
                <a:srgbClr val="92D05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smtClean="0"/>
              <a:t>2. PPE – Eye Protection</a:t>
            </a:r>
          </a:p>
        </p:txBody>
      </p:sp>
      <p:sp>
        <p:nvSpPr>
          <p:cNvPr id="31747" name="Content Placeholder 2"/>
          <p:cNvSpPr>
            <a:spLocks noGrp="1"/>
          </p:cNvSpPr>
          <p:nvPr>
            <p:ph idx="1"/>
          </p:nvPr>
        </p:nvSpPr>
        <p:spPr/>
        <p:txBody>
          <a:bodyPr/>
          <a:lstStyle/>
          <a:p>
            <a:pPr marL="0" indent="0">
              <a:buFont typeface="Wingdings" pitchFamily="2" charset="2"/>
              <a:buNone/>
            </a:pPr>
            <a:r>
              <a:rPr lang="en-US" sz="2800" b="1" dirty="0" smtClean="0"/>
              <a:t>4. </a:t>
            </a:r>
            <a:r>
              <a:rPr lang="en-US" sz="2800" b="1" u="sng" dirty="0" smtClean="0"/>
              <a:t>Eye protection:</a:t>
            </a:r>
            <a:r>
              <a:rPr lang="en-US" sz="2800" b="1" dirty="0" smtClean="0"/>
              <a:t> </a:t>
            </a:r>
          </a:p>
          <a:p>
            <a:pPr marL="0" indent="0">
              <a:buFont typeface="Wingdings" pitchFamily="2" charset="2"/>
              <a:buNone/>
            </a:pPr>
            <a:r>
              <a:rPr lang="en-US" sz="2800" b="1" dirty="0" smtClean="0"/>
              <a:t>	</a:t>
            </a:r>
            <a:r>
              <a:rPr lang="en-US" sz="1800" b="1" dirty="0" smtClean="0"/>
              <a:t>a) </a:t>
            </a:r>
            <a:r>
              <a:rPr lang="en-US" sz="1800" dirty="0" smtClean="0"/>
              <a:t>Benchtop shields and face shields are available if the task</a:t>
            </a:r>
          </a:p>
          <a:p>
            <a:pPr marL="0" indent="0">
              <a:buFont typeface="Wingdings" pitchFamily="2" charset="2"/>
              <a:buNone/>
            </a:pPr>
            <a:r>
              <a:rPr lang="en-US" sz="1800" dirty="0">
                <a:solidFill>
                  <a:srgbClr val="0070C0"/>
                </a:solidFill>
              </a:rPr>
              <a:t> </a:t>
            </a:r>
            <a:r>
              <a:rPr lang="en-US" sz="1800" dirty="0" smtClean="0">
                <a:solidFill>
                  <a:srgbClr val="0070C0"/>
                </a:solidFill>
              </a:rPr>
              <a:t>                  </a:t>
            </a:r>
            <a:r>
              <a:rPr lang="en-US" sz="1800" dirty="0" smtClean="0"/>
              <a:t>being performed requires them per RTA grid.</a:t>
            </a:r>
          </a:p>
          <a:p>
            <a:pPr marL="0" indent="0">
              <a:buFont typeface="Wingdings" pitchFamily="2" charset="2"/>
              <a:buNone/>
            </a:pPr>
            <a:r>
              <a:rPr lang="en-US" sz="1800" b="1" dirty="0"/>
              <a:t>	</a:t>
            </a:r>
            <a:r>
              <a:rPr lang="en-US" sz="1800" b="1" dirty="0" smtClean="0"/>
              <a:t>b) Safety goggles must be worn when working with 	chemicals.</a:t>
            </a:r>
          </a:p>
          <a:p>
            <a:pPr marL="0" indent="0">
              <a:buFont typeface="Wingdings" pitchFamily="2" charset="2"/>
              <a:buNone/>
            </a:pPr>
            <a:r>
              <a:rPr lang="en-US" sz="1800" b="1" dirty="0" smtClean="0"/>
              <a:t>	c) </a:t>
            </a:r>
            <a:r>
              <a:rPr lang="en-US" sz="1800" dirty="0" smtClean="0"/>
              <a:t>Full-face shields must be worn in addition to eye protection 	when conducting a procedure that may result in a violent reaction. </a:t>
            </a:r>
          </a:p>
          <a:p>
            <a:pPr marL="0" indent="0">
              <a:buNone/>
            </a:pPr>
            <a:endParaRPr lang="en-US" sz="1800" b="1" u="sng" dirty="0" smtClean="0"/>
          </a:p>
          <a:p>
            <a:pPr marL="0" indent="0" algn="ctr">
              <a:buNone/>
            </a:pPr>
            <a:r>
              <a:rPr lang="en-US" sz="1800" u="sng" strike="sngStrike" dirty="0" smtClean="0">
                <a:solidFill>
                  <a:srgbClr val="00B050"/>
                </a:solidFill>
              </a:rPr>
              <a:t>.</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gradFill>
            <a:gsLst>
              <a:gs pos="0">
                <a:srgbClr val="92D050"/>
              </a:gs>
              <a:gs pos="50000">
                <a:schemeClr val="accent1">
                  <a:shade val="67500"/>
                  <a:satMod val="115000"/>
                </a:schemeClr>
              </a:gs>
              <a:gs pos="100000">
                <a:schemeClr val="accent1">
                  <a:shade val="100000"/>
                  <a:satMod val="115000"/>
                </a:schemeClr>
              </a:gs>
            </a:gsLst>
            <a:lin ang="5400000" scaled="0"/>
          </a:gradFill>
        </p:spPr>
        <p:txBody>
          <a:bodyPr/>
          <a:lstStyle/>
          <a:p>
            <a:pPr eaLnBrk="1" hangingPunct="1"/>
            <a:r>
              <a:rPr lang="en-US" sz="4000" dirty="0" smtClean="0">
                <a:solidFill>
                  <a:schemeClr val="bg1"/>
                </a:solidFill>
              </a:rPr>
              <a:t>2. PPE - N95 Respirator</a:t>
            </a:r>
          </a:p>
        </p:txBody>
      </p:sp>
      <p:sp>
        <p:nvSpPr>
          <p:cNvPr id="72707" name="Rectangle 3"/>
          <p:cNvSpPr>
            <a:spLocks noGrp="1" noChangeArrowheads="1"/>
          </p:cNvSpPr>
          <p:nvPr>
            <p:ph idx="1"/>
          </p:nvPr>
        </p:nvSpPr>
        <p:spPr/>
        <p:txBody>
          <a:bodyPr/>
          <a:lstStyle/>
          <a:p>
            <a:pPr eaLnBrk="1" hangingPunct="1">
              <a:lnSpc>
                <a:spcPct val="80000"/>
              </a:lnSpc>
              <a:buNone/>
            </a:pPr>
            <a:r>
              <a:rPr lang="en-US" sz="1800" b="1" dirty="0"/>
              <a:t>5. </a:t>
            </a:r>
            <a:r>
              <a:rPr lang="en-US" sz="1800" b="1" u="sng" dirty="0"/>
              <a:t>Masks/Respiratory Protection: </a:t>
            </a:r>
          </a:p>
          <a:p>
            <a:pPr eaLnBrk="1" hangingPunct="1">
              <a:lnSpc>
                <a:spcPct val="80000"/>
              </a:lnSpc>
              <a:buNone/>
            </a:pPr>
            <a:r>
              <a:rPr lang="en-US" sz="1800" b="1" dirty="0" smtClean="0"/>
              <a:t>	N95 Respirator </a:t>
            </a:r>
            <a:r>
              <a:rPr lang="en-US" sz="1800" dirty="0" smtClean="0"/>
              <a:t>used on patient floors when entering Airborne Precaution rooms. Available when the procedure requires it and is found in cabinet outside of patient room. </a:t>
            </a:r>
          </a:p>
          <a:p>
            <a:pPr eaLnBrk="1" hangingPunct="1">
              <a:lnSpc>
                <a:spcPct val="80000"/>
              </a:lnSpc>
              <a:buNone/>
            </a:pPr>
            <a:r>
              <a:rPr lang="en-US" sz="1800" dirty="0"/>
              <a:t>	</a:t>
            </a:r>
            <a:r>
              <a:rPr lang="en-US" sz="1800" dirty="0" smtClean="0"/>
              <a:t>Before using one must be fit-tested through Greg Haslow, Industrial Hygienist. </a:t>
            </a:r>
            <a:endParaRPr lang="en-US" sz="1800" dirty="0" smtClean="0">
              <a:solidFill>
                <a:srgbClr val="0070C0"/>
              </a:solidFill>
            </a:endParaRPr>
          </a:p>
          <a:p>
            <a:pPr eaLnBrk="1" hangingPunct="1">
              <a:lnSpc>
                <a:spcPct val="80000"/>
              </a:lnSpc>
              <a:buNone/>
            </a:pPr>
            <a:r>
              <a:rPr lang="en-US" sz="1400" b="1" dirty="0" smtClean="0"/>
              <a:t>Donning: </a:t>
            </a:r>
          </a:p>
          <a:p>
            <a:pPr eaLnBrk="1" hangingPunct="1">
              <a:lnSpc>
                <a:spcPct val="80000"/>
              </a:lnSpc>
              <a:buNone/>
            </a:pPr>
            <a:r>
              <a:rPr lang="en-US" sz="1400" dirty="0" smtClean="0"/>
              <a:t>1.  </a:t>
            </a:r>
            <a:r>
              <a:rPr lang="en-US" sz="1200" dirty="0" smtClean="0"/>
              <a:t>Open the respirator carefully, using minimal handling of the inside of the respirator.</a:t>
            </a:r>
          </a:p>
          <a:p>
            <a:pPr eaLnBrk="1" hangingPunct="1">
              <a:lnSpc>
                <a:spcPct val="80000"/>
              </a:lnSpc>
              <a:buNone/>
            </a:pPr>
            <a:r>
              <a:rPr lang="en-US" sz="1200" dirty="0" smtClean="0"/>
              <a:t>2.   Pull the lower portion of the headband strap so that it hangs longer than the upper portion of the strap.</a:t>
            </a:r>
          </a:p>
          <a:p>
            <a:pPr eaLnBrk="1" hangingPunct="1">
              <a:lnSpc>
                <a:spcPct val="80000"/>
              </a:lnSpc>
              <a:buNone/>
            </a:pPr>
            <a:r>
              <a:rPr lang="en-US" sz="1200" dirty="0" smtClean="0"/>
              <a:t>3.   The upper portion of the strap should be against the nose clip.  Remove any twists in the strap.</a:t>
            </a:r>
          </a:p>
          <a:p>
            <a:pPr eaLnBrk="1" hangingPunct="1">
              <a:lnSpc>
                <a:spcPct val="80000"/>
              </a:lnSpc>
              <a:buNone/>
            </a:pPr>
            <a:r>
              <a:rPr lang="en-US" sz="1200" dirty="0" smtClean="0"/>
              <a:t>4.   Hook the respirator under the chin and stretch the lower portion of the strap over the head.  Position the strap around neck.</a:t>
            </a:r>
          </a:p>
          <a:p>
            <a:pPr eaLnBrk="1" hangingPunct="1">
              <a:lnSpc>
                <a:spcPct val="80000"/>
              </a:lnSpc>
              <a:buNone/>
            </a:pPr>
            <a:r>
              <a:rPr lang="en-US" sz="1200" dirty="0" smtClean="0"/>
              <a:t>5.   Pull the portion of the strap that is against the nose clip over the head.  Position it high on the head and above the ears.  Adjust the straps so that there is equal tension on all four straps.</a:t>
            </a:r>
          </a:p>
          <a:p>
            <a:pPr eaLnBrk="1" hangingPunct="1">
              <a:lnSpc>
                <a:spcPct val="80000"/>
              </a:lnSpc>
              <a:buNone/>
            </a:pPr>
            <a:r>
              <a:rPr lang="en-US" sz="1200" dirty="0" smtClean="0"/>
              <a:t>6.   Using fingers, shape the nose clip so that the respirator seals the nose.</a:t>
            </a:r>
          </a:p>
          <a:p>
            <a:pPr eaLnBrk="1" hangingPunct="1">
              <a:lnSpc>
                <a:spcPct val="80000"/>
              </a:lnSpc>
              <a:buNone/>
            </a:pPr>
            <a:r>
              <a:rPr lang="en-US" sz="1200" dirty="0" smtClean="0"/>
              <a:t>7.   To check the fit, place both hands completely over the respirator and exhale forcefully.  A positive pressure should be felt under the respirator.  If air escapes around the nose, readjust the nose clip.  If air leaks at the respirator edges, adjust the straps to achieve a better fit.</a:t>
            </a:r>
          </a:p>
          <a:p>
            <a:pPr eaLnBrk="1" hangingPunct="1">
              <a:lnSpc>
                <a:spcPct val="80000"/>
              </a:lnSpc>
              <a:buNone/>
            </a:pPr>
            <a:r>
              <a:rPr lang="en-US" sz="1200" dirty="0" smtClean="0"/>
              <a:t>	</a:t>
            </a:r>
            <a:r>
              <a:rPr lang="en-US" sz="1200" b="1" dirty="0" smtClean="0"/>
              <a:t>NOTE:</a:t>
            </a:r>
            <a:r>
              <a:rPr lang="en-US" sz="1200" dirty="0" smtClean="0"/>
              <a:t>  If you are unable to achieve a proper fit, DO NOT enter the contaminated area.</a:t>
            </a:r>
          </a:p>
          <a:p>
            <a:pPr eaLnBrk="1" hangingPunct="1">
              <a:lnSpc>
                <a:spcPct val="90000"/>
              </a:lnSpc>
              <a:buNone/>
            </a:pPr>
            <a:r>
              <a:rPr lang="en-US" sz="1400" b="1" dirty="0" smtClean="0"/>
              <a:t>Removal of Respirator</a:t>
            </a:r>
            <a:r>
              <a:rPr lang="en-US" sz="1400" dirty="0" smtClean="0"/>
              <a:t>	</a:t>
            </a:r>
          </a:p>
          <a:p>
            <a:pPr eaLnBrk="1" hangingPunct="1">
              <a:lnSpc>
                <a:spcPct val="90000"/>
              </a:lnSpc>
              <a:buNone/>
            </a:pPr>
            <a:r>
              <a:rPr lang="en-US" sz="1400" dirty="0" smtClean="0"/>
              <a:t>1.	</a:t>
            </a:r>
            <a:r>
              <a:rPr lang="en-US" sz="1200" dirty="0" smtClean="0"/>
              <a:t>Release the portion of the strap that is against the nose clip and bring down over the front face.</a:t>
            </a:r>
          </a:p>
          <a:p>
            <a:pPr eaLnBrk="1" hangingPunct="1">
              <a:lnSpc>
                <a:spcPct val="90000"/>
              </a:lnSpc>
              <a:buNone/>
            </a:pPr>
            <a:r>
              <a:rPr lang="en-US" sz="1200" dirty="0" smtClean="0"/>
              <a:t>2.	Unhook the respirator from under the chin and pull respirator forward.</a:t>
            </a:r>
          </a:p>
          <a:p>
            <a:pPr eaLnBrk="1" hangingPunct="1">
              <a:lnSpc>
                <a:spcPct val="90000"/>
              </a:lnSpc>
              <a:buNone/>
            </a:pPr>
            <a:r>
              <a:rPr lang="en-US" sz="1200" dirty="0" smtClean="0"/>
              <a:t>3.	Grasp the strap located at the back of the neck and pull forward over the head.</a:t>
            </a:r>
          </a:p>
          <a:p>
            <a:pPr eaLnBrk="1" hangingPunct="1">
              <a:lnSpc>
                <a:spcPct val="90000"/>
              </a:lnSpc>
              <a:buNone/>
            </a:pPr>
            <a:r>
              <a:rPr lang="en-US" sz="1200" dirty="0" smtClean="0"/>
              <a:t>4.	Close the respirator carefully, handling only on the outside and dispose of in appropriate container.</a:t>
            </a:r>
          </a:p>
          <a:p>
            <a:pPr eaLnBrk="1" hangingPunct="1">
              <a:buNone/>
            </a:pPr>
            <a:endParaRPr lang="en-US" sz="1400" dirty="0" smtClean="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gradFill>
            <a:gsLst>
              <a:gs pos="0">
                <a:srgbClr val="92D05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smtClean="0"/>
              <a:t>3. Housekeeping</a:t>
            </a:r>
          </a:p>
        </p:txBody>
      </p:sp>
      <p:sp>
        <p:nvSpPr>
          <p:cNvPr id="33795" name="Content Placeholder 2"/>
          <p:cNvSpPr>
            <a:spLocks noGrp="1"/>
          </p:cNvSpPr>
          <p:nvPr>
            <p:ph idx="1"/>
          </p:nvPr>
        </p:nvSpPr>
        <p:spPr/>
        <p:txBody>
          <a:bodyPr/>
          <a:lstStyle/>
          <a:p>
            <a:pPr>
              <a:buClrTx/>
            </a:pPr>
            <a:r>
              <a:rPr lang="en-US" sz="2400" dirty="0" smtClean="0"/>
              <a:t>The work site shall be maintained in a clean and sanitary condition: </a:t>
            </a:r>
            <a:r>
              <a:rPr lang="en-US" sz="1800" dirty="0" smtClean="0"/>
              <a:t>to minimize exposure to blood and other potentially infectious material. Work surfaces shall be decontaminated at the beginning and the end of each tour of duty, or immediately, or as soon as feasible, upon visible contamination or after any spillage. </a:t>
            </a:r>
            <a:endParaRPr lang="en-US" sz="2400" dirty="0" smtClean="0"/>
          </a:p>
          <a:p>
            <a:pPr>
              <a:buClrTx/>
            </a:pPr>
            <a:r>
              <a:rPr lang="en-US" sz="2400" dirty="0" smtClean="0"/>
              <a:t>Cleaning and decontaminating all infected surfaces: </a:t>
            </a:r>
            <a:r>
              <a:rPr lang="en-US" sz="1800" dirty="0" err="1" smtClean="0"/>
              <a:t>CaviWipes</a:t>
            </a:r>
            <a:r>
              <a:rPr lang="en-US" sz="1800" dirty="0" smtClean="0"/>
              <a:t> are located throughout the laboratory and should be used at the end of your tour or when needed.</a:t>
            </a:r>
          </a:p>
          <a:p>
            <a:pPr>
              <a:buClrTx/>
            </a:pPr>
            <a:r>
              <a:rPr lang="en-US" sz="2400" dirty="0" smtClean="0"/>
              <a:t>Disposing of Blood and body fluids properly: </a:t>
            </a:r>
            <a:r>
              <a:rPr lang="en-US" sz="1800" dirty="0" smtClean="0"/>
              <a:t>Regulated waste includes liquid or </a:t>
            </a:r>
            <a:r>
              <a:rPr lang="en-US" sz="1800" dirty="0" err="1" smtClean="0"/>
              <a:t>semiliquid</a:t>
            </a:r>
            <a:r>
              <a:rPr lang="en-US" sz="1800" dirty="0" smtClean="0"/>
              <a:t> blood and other potentially infectious material along with other contaminated items. Such waste is placed in biohazard or red-colored containers or plastic bags.</a:t>
            </a:r>
            <a:endParaRPr lang="en-US" sz="2400" dirty="0" smtClean="0"/>
          </a:p>
          <a:p>
            <a:pPr>
              <a:buClrTx/>
            </a:pPr>
            <a:endParaRPr lang="en-US" sz="1800"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92D050"/>
              </a:gs>
              <a:gs pos="50000">
                <a:schemeClr val="accent1">
                  <a:shade val="67500"/>
                  <a:satMod val="115000"/>
                </a:schemeClr>
              </a:gs>
              <a:gs pos="100000">
                <a:schemeClr val="accent1">
                  <a:shade val="100000"/>
                  <a:satMod val="115000"/>
                </a:schemeClr>
              </a:gs>
            </a:gsLst>
            <a:lin ang="5400000" scaled="0"/>
          </a:gradFill>
        </p:spPr>
        <p:txBody>
          <a:bodyPr/>
          <a:lstStyle/>
          <a:p>
            <a:r>
              <a:rPr lang="en-US" dirty="0" smtClean="0"/>
              <a:t>3. Housekeeping</a:t>
            </a:r>
            <a:endParaRPr lang="en-US" dirty="0"/>
          </a:p>
        </p:txBody>
      </p:sp>
      <p:sp>
        <p:nvSpPr>
          <p:cNvPr id="3" name="Content Placeholder 2"/>
          <p:cNvSpPr>
            <a:spLocks noGrp="1"/>
          </p:cNvSpPr>
          <p:nvPr>
            <p:ph idx="1"/>
          </p:nvPr>
        </p:nvSpPr>
        <p:spPr/>
        <p:txBody>
          <a:bodyPr/>
          <a:lstStyle/>
          <a:p>
            <a:pPr>
              <a:buNone/>
            </a:pPr>
            <a:r>
              <a:rPr lang="en-US" dirty="0" smtClean="0"/>
              <a:t>Regulated Waste:</a:t>
            </a:r>
          </a:p>
          <a:p>
            <a:pPr>
              <a:buNone/>
            </a:pPr>
            <a:r>
              <a:rPr lang="en-US" dirty="0" smtClean="0"/>
              <a:t>	</a:t>
            </a:r>
            <a:r>
              <a:rPr lang="en-US" sz="2400" b="1" u="sng" dirty="0" smtClean="0"/>
              <a:t>Sharps </a:t>
            </a:r>
            <a:r>
              <a:rPr lang="en-US" sz="2400" dirty="0" smtClean="0"/>
              <a:t>–  </a:t>
            </a:r>
            <a:r>
              <a:rPr lang="en-US" sz="1800" dirty="0" smtClean="0"/>
              <a:t>dispose all needles, knives, blades, broken glass or 			anything resembling such. Never try to retrieve anything 		from these containers. Do not go above fill line</a:t>
            </a:r>
            <a:r>
              <a:rPr lang="en-US" sz="1800" dirty="0" smtClean="0">
                <a:solidFill>
                  <a:srgbClr val="0070C0"/>
                </a:solidFill>
              </a:rPr>
              <a:t>.</a:t>
            </a:r>
            <a:endParaRPr lang="en-US" sz="1800" strike="sngStrike" dirty="0" smtClean="0">
              <a:solidFill>
                <a:srgbClr val="00B050"/>
              </a:solidFill>
            </a:endParaRPr>
          </a:p>
          <a:p>
            <a:pPr>
              <a:buNone/>
            </a:pPr>
            <a:r>
              <a:rPr lang="en-US" sz="1800" b="1" dirty="0" smtClean="0"/>
              <a:t>	</a:t>
            </a:r>
            <a:r>
              <a:rPr lang="en-US" sz="2400" b="1" u="sng" dirty="0" smtClean="0"/>
              <a:t>Biohazard containers </a:t>
            </a:r>
            <a:r>
              <a:rPr lang="en-US" sz="1800" dirty="0" smtClean="0"/>
              <a:t>– Do not remove red bags from the 			container.  Emptied daily by EMS. </a:t>
            </a:r>
          </a:p>
          <a:p>
            <a:pPr>
              <a:buNone/>
            </a:pPr>
            <a:r>
              <a:rPr lang="en-US" sz="1800" b="1" dirty="0" smtClean="0">
                <a:solidFill>
                  <a:srgbClr val="FF0000"/>
                </a:solidFill>
              </a:rPr>
              <a:t>	</a:t>
            </a:r>
            <a:endParaRPr lang="en-US" sz="2400" b="1" dirty="0">
              <a:solidFill>
                <a:srgbClr val="FF0000"/>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92D05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smtClean="0"/>
              <a:t>3. Housekeeping</a:t>
            </a:r>
            <a:endParaRPr lang="en-US" dirty="0"/>
          </a:p>
        </p:txBody>
      </p:sp>
      <p:sp>
        <p:nvSpPr>
          <p:cNvPr id="3" name="Content Placeholder 2"/>
          <p:cNvSpPr>
            <a:spLocks noGrp="1"/>
          </p:cNvSpPr>
          <p:nvPr>
            <p:ph idx="1"/>
          </p:nvPr>
        </p:nvSpPr>
        <p:spPr/>
        <p:txBody>
          <a:bodyPr/>
          <a:lstStyle/>
          <a:p>
            <a:pPr>
              <a:buClrTx/>
              <a:buSzPct val="150000"/>
              <a:buFont typeface="Arial" pitchFamily="34" charset="0"/>
              <a:buChar char="●"/>
              <a:defRPr/>
            </a:pPr>
            <a:r>
              <a:rPr lang="en-US" sz="2000" dirty="0" smtClean="0"/>
              <a:t>Technical areas are considered “contaminated”.  All surfaces may be touched with gloved hands.  All telephones, doorknobs and handles, computer terminals and other surfaces would be considered contaminated.  Persons entering these areas with ungloved hands to use telephones, computer, or other equipment would be responsible for gloving.  Before leaving area, individual would be responsible for washing their hands.  Contaminated phones and keyboards have the “glove’ sticker attached. NOTE: There may be a phone or keyboard viewed as “clean” in an area where specimens are not handled and will have a “no glove” label attached.</a:t>
            </a:r>
          </a:p>
          <a:p>
            <a:pPr marL="0" indent="0">
              <a:buFont typeface="Wingdings" pitchFamily="2" charset="2"/>
              <a:buNone/>
              <a:defRPr/>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gradFill>
            <a:gsLst>
              <a:gs pos="0">
                <a:srgbClr val="7030A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smtClean="0"/>
              <a:t>Regulatory Agencies</a:t>
            </a:r>
          </a:p>
        </p:txBody>
      </p:sp>
      <p:sp>
        <p:nvSpPr>
          <p:cNvPr id="4099" name="Content Placeholder 2"/>
          <p:cNvSpPr>
            <a:spLocks noGrp="1"/>
          </p:cNvSpPr>
          <p:nvPr>
            <p:ph idx="1"/>
          </p:nvPr>
        </p:nvSpPr>
        <p:spPr/>
        <p:txBody>
          <a:bodyPr/>
          <a:lstStyle/>
          <a:p>
            <a:pPr marL="0" indent="0" algn="ctr">
              <a:buFont typeface="Wingdings" pitchFamily="2" charset="2"/>
              <a:buNone/>
            </a:pPr>
            <a:r>
              <a:rPr lang="en-US" smtClean="0"/>
              <a:t>In order to minimize the Risk of PLMS personnel handling and performing testing on specimens, which are potentially infectious certain guidelines shall be observed.</a:t>
            </a:r>
          </a:p>
          <a:p>
            <a:pPr marL="0" indent="0" algn="ctr">
              <a:buFont typeface="Wingdings" pitchFamily="2" charset="2"/>
              <a:buNone/>
            </a:pPr>
            <a:endParaRPr lang="en-US" smtClean="0"/>
          </a:p>
          <a:p>
            <a:pPr marL="0" indent="0" algn="ctr">
              <a:buFont typeface="Wingdings" pitchFamily="2" charset="2"/>
              <a:buNone/>
            </a:pPr>
            <a:r>
              <a:rPr lang="en-US" smtClean="0"/>
              <a:t>These guidelines have been established           in accordance with the regulations of:</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gradFill>
            <a:gsLst>
              <a:gs pos="0">
                <a:srgbClr val="92D05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smtClean="0"/>
              <a:t>4. Engineering Controls</a:t>
            </a:r>
          </a:p>
        </p:txBody>
      </p:sp>
      <p:sp>
        <p:nvSpPr>
          <p:cNvPr id="32771" name="Content Placeholder 2"/>
          <p:cNvSpPr>
            <a:spLocks noGrp="1"/>
          </p:cNvSpPr>
          <p:nvPr>
            <p:ph idx="1"/>
          </p:nvPr>
        </p:nvSpPr>
        <p:spPr/>
        <p:txBody>
          <a:bodyPr/>
          <a:lstStyle/>
          <a:p>
            <a:pPr marL="0" indent="0">
              <a:buFont typeface="Wingdings" pitchFamily="2" charset="2"/>
              <a:buNone/>
              <a:defRPr/>
            </a:pPr>
            <a:r>
              <a:rPr lang="en-US" b="1" u="sng" dirty="0" smtClean="0"/>
              <a:t>Engineering Controls </a:t>
            </a:r>
            <a:r>
              <a:rPr lang="en-US" dirty="0" smtClean="0"/>
              <a:t>- </a:t>
            </a:r>
            <a:r>
              <a:rPr lang="en-US" sz="2400" b="1" dirty="0">
                <a:cs typeface="Arial" charset="0"/>
              </a:rPr>
              <a:t>are items that reduce employee exposure either by eliminating or isolating the hazard. Examples of engineering controls include:</a:t>
            </a:r>
            <a:endParaRPr lang="en-US" sz="2400" dirty="0">
              <a:cs typeface="Arial" charset="0"/>
            </a:endParaRPr>
          </a:p>
          <a:p>
            <a:pPr>
              <a:buClrTx/>
              <a:defRPr/>
            </a:pPr>
            <a:r>
              <a:rPr lang="en-US" sz="2000" dirty="0" smtClean="0"/>
              <a:t>Hospital ventilation, air conditioning;</a:t>
            </a:r>
          </a:p>
          <a:p>
            <a:pPr>
              <a:buClrTx/>
              <a:defRPr/>
            </a:pPr>
            <a:r>
              <a:rPr lang="en-US" sz="2000" dirty="0"/>
              <a:t>F</a:t>
            </a:r>
            <a:r>
              <a:rPr lang="en-US" sz="2000" dirty="0" smtClean="0"/>
              <a:t>ume hoods, biological safety cabinets;</a:t>
            </a:r>
          </a:p>
          <a:p>
            <a:pPr>
              <a:buClrTx/>
              <a:defRPr/>
            </a:pPr>
            <a:r>
              <a:rPr lang="en-US" sz="2000" dirty="0" smtClean="0"/>
              <a:t>Sharps disposal containers;</a:t>
            </a:r>
          </a:p>
          <a:p>
            <a:pPr>
              <a:buClrTx/>
              <a:defRPr/>
            </a:pPr>
            <a:r>
              <a:rPr lang="en-US" sz="2000" dirty="0" smtClean="0"/>
              <a:t>Self-sheathing needles;</a:t>
            </a:r>
          </a:p>
          <a:p>
            <a:pPr>
              <a:buClrTx/>
              <a:defRPr/>
            </a:pPr>
            <a:r>
              <a:rPr lang="en-US" sz="2000" dirty="0" smtClean="0"/>
              <a:t>Forceps;</a:t>
            </a:r>
          </a:p>
          <a:p>
            <a:pPr>
              <a:buClrTx/>
              <a:defRPr/>
            </a:pPr>
            <a:r>
              <a:rPr lang="en-US" sz="2000" dirty="0" smtClean="0"/>
              <a:t>Hand washing facilities;</a:t>
            </a:r>
          </a:p>
          <a:p>
            <a:pPr>
              <a:buClrTx/>
              <a:defRPr/>
            </a:pPr>
            <a:r>
              <a:rPr lang="en-US" sz="2000" dirty="0" smtClean="0"/>
              <a:t>Eye wash stations;</a:t>
            </a:r>
          </a:p>
          <a:p>
            <a:pPr>
              <a:buClrTx/>
              <a:defRPr/>
            </a:pPr>
            <a:endParaRPr lang="en-US" sz="2000" dirty="0" smtClean="0"/>
          </a:p>
          <a:p>
            <a:pPr marL="0" indent="0">
              <a:buFont typeface="Wingdings" pitchFamily="2" charset="2"/>
              <a:buNone/>
              <a:defRPr/>
            </a:pPr>
            <a:endParaRPr lang="en-US" sz="2000" dirty="0" smtClean="0"/>
          </a:p>
          <a:p>
            <a:pPr>
              <a:defRPr/>
            </a:pPr>
            <a:endParaRPr lang="en-US" sz="2000"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92D05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smtClean="0"/>
              <a:t>5. Work Practice Controls</a:t>
            </a:r>
            <a:endParaRPr lang="en-US" dirty="0"/>
          </a:p>
        </p:txBody>
      </p:sp>
      <p:sp>
        <p:nvSpPr>
          <p:cNvPr id="37891" name="Content Placeholder 2"/>
          <p:cNvSpPr>
            <a:spLocks noGrp="1"/>
          </p:cNvSpPr>
          <p:nvPr>
            <p:ph idx="1"/>
          </p:nvPr>
        </p:nvSpPr>
        <p:spPr/>
        <p:txBody>
          <a:bodyPr/>
          <a:lstStyle/>
          <a:p>
            <a:r>
              <a:rPr lang="en-US" sz="2000" b="1" dirty="0" smtClean="0">
                <a:cs typeface="Arial" charset="0"/>
              </a:rPr>
              <a:t>Proper handling of sharps</a:t>
            </a:r>
            <a:r>
              <a:rPr lang="en-US" sz="2000" dirty="0" smtClean="0">
                <a:cs typeface="Arial" charset="0"/>
              </a:rPr>
              <a:t> - </a:t>
            </a:r>
            <a:r>
              <a:rPr lang="en-US" sz="1800" dirty="0" smtClean="0">
                <a:cs typeface="Arial" charset="0"/>
              </a:rPr>
              <a:t>Manual manipulation of needles is generally prohibited - do not recap, bend, break, or remove from syringes. Needles and other sharps must be discarded immediately into approved puncture-resistant containers. It's important not to overfill sharps containers - overfilled containers lead to </a:t>
            </a:r>
            <a:r>
              <a:rPr lang="en-US" sz="1800" dirty="0" err="1" smtClean="0">
                <a:cs typeface="Arial" charset="0"/>
              </a:rPr>
              <a:t>needlestick</a:t>
            </a:r>
            <a:r>
              <a:rPr lang="en-US" sz="1800" dirty="0" smtClean="0">
                <a:cs typeface="Arial" charset="0"/>
              </a:rPr>
              <a:t> incidents. Containers must be closed and emptied when fill line reached.</a:t>
            </a:r>
          </a:p>
          <a:p>
            <a:r>
              <a:rPr lang="en-US" sz="2000" b="1" dirty="0" smtClean="0">
                <a:cs typeface="Arial" charset="0"/>
              </a:rPr>
              <a:t>Proper handling of specimens- </a:t>
            </a:r>
            <a:r>
              <a:rPr lang="en-US" sz="2000" dirty="0">
                <a:cs typeface="Arial" charset="0"/>
              </a:rPr>
              <a:t> </a:t>
            </a:r>
            <a:r>
              <a:rPr lang="en-US" sz="1800" dirty="0" smtClean="0">
                <a:cs typeface="Arial" charset="0"/>
              </a:rPr>
              <a:t>Use standard precautions with all specimens.</a:t>
            </a:r>
          </a:p>
          <a:p>
            <a:r>
              <a:rPr lang="en-US" sz="2000" b="1" dirty="0" smtClean="0">
                <a:cs typeface="Arial" charset="0"/>
              </a:rPr>
              <a:t>Proper housekeeping</a:t>
            </a:r>
            <a:r>
              <a:rPr lang="en-US" sz="2000" dirty="0" smtClean="0">
                <a:cs typeface="Arial" charset="0"/>
              </a:rPr>
              <a:t> - </a:t>
            </a:r>
            <a:r>
              <a:rPr lang="en-US" sz="1800" dirty="0" smtClean="0">
                <a:cs typeface="Arial" charset="0"/>
              </a:rPr>
              <a:t>Disinfect work surfaces with a suitable disinfectant once per shift and immediately when visibly soiled. Absorbent bench covers should be changed daily or when visibly contaminated. </a:t>
            </a:r>
          </a:p>
          <a:p>
            <a:r>
              <a:rPr lang="en-US" sz="2000" b="1" dirty="0" smtClean="0">
                <a:cs typeface="Arial" charset="0"/>
              </a:rPr>
              <a:t>Proper laboratory etiquette</a:t>
            </a:r>
            <a:r>
              <a:rPr lang="en-US" sz="2000" dirty="0" smtClean="0">
                <a:cs typeface="Arial" charset="0"/>
              </a:rPr>
              <a:t> - </a:t>
            </a:r>
            <a:r>
              <a:rPr lang="en-US" sz="1800" dirty="0" smtClean="0">
                <a:cs typeface="Arial" charset="0"/>
              </a:rPr>
              <a:t>No eating, drinking, smoking, applying cosmetics or lip balm or manipulating contact lenses. Avoid touching face (includes no pencils or pens in mouth). Restrain long hair (longer than shoulder length) and loose, flowing clothing or jewelry.</a:t>
            </a:r>
          </a:p>
          <a:p>
            <a:pPr>
              <a:buClrTx/>
            </a:pPr>
            <a:endParaRPr lang="en-US" sz="2000"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92D05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sz="3200" dirty="0" smtClean="0"/>
              <a:t>5. Work Practice Controls - </a:t>
            </a:r>
            <a:r>
              <a:rPr lang="en-US" sz="3200" dirty="0" err="1" smtClean="0"/>
              <a:t>Handwashing</a:t>
            </a:r>
            <a:endParaRPr lang="en-US" sz="3200" dirty="0"/>
          </a:p>
        </p:txBody>
      </p:sp>
      <p:sp>
        <p:nvSpPr>
          <p:cNvPr id="38915" name="Content Placeholder 2"/>
          <p:cNvSpPr>
            <a:spLocks noGrp="1"/>
          </p:cNvSpPr>
          <p:nvPr>
            <p:ph idx="1"/>
          </p:nvPr>
        </p:nvSpPr>
        <p:spPr/>
        <p:txBody>
          <a:bodyPr/>
          <a:lstStyle/>
          <a:p>
            <a:pPr marL="0" lvl="0" indent="0" algn="ctr">
              <a:buClr>
                <a:srgbClr val="996666"/>
              </a:buClr>
              <a:buNone/>
              <a:defRPr/>
            </a:pPr>
            <a:r>
              <a:rPr lang="en-US" sz="2400" b="1" dirty="0">
                <a:solidFill>
                  <a:srgbClr val="000000"/>
                </a:solidFill>
              </a:rPr>
              <a:t>Handwashing is the single most important procedure for preventing exposure to and transmission of infectious agents. </a:t>
            </a:r>
          </a:p>
          <a:p>
            <a:pPr marL="0" lvl="0" indent="0">
              <a:buClr>
                <a:srgbClr val="996666"/>
              </a:buClr>
              <a:buNone/>
              <a:defRPr/>
            </a:pPr>
            <a:r>
              <a:rPr lang="en-US" sz="2000" dirty="0">
                <a:solidFill>
                  <a:srgbClr val="000000"/>
                </a:solidFill>
              </a:rPr>
              <a:t>Hands should be washed frequently throughout the day:</a:t>
            </a:r>
          </a:p>
          <a:p>
            <a:pPr lvl="0">
              <a:buClr>
                <a:srgbClr val="996666"/>
              </a:buClr>
              <a:buFont typeface="Arial" pitchFamily="34" charset="0"/>
              <a:buChar char="•"/>
              <a:defRPr/>
            </a:pPr>
            <a:r>
              <a:rPr lang="en-US" sz="2000" dirty="0">
                <a:solidFill>
                  <a:srgbClr val="000000"/>
                </a:solidFill>
              </a:rPr>
              <a:t>Whenever there is visible contamination with blood or body fluids,</a:t>
            </a:r>
          </a:p>
          <a:p>
            <a:pPr lvl="0">
              <a:buClr>
                <a:srgbClr val="996666"/>
              </a:buClr>
              <a:buFont typeface="Arial" pitchFamily="34" charset="0"/>
              <a:buChar char="•"/>
              <a:defRPr/>
            </a:pPr>
            <a:r>
              <a:rPr lang="en-US" sz="2000" dirty="0">
                <a:solidFill>
                  <a:srgbClr val="000000"/>
                </a:solidFill>
              </a:rPr>
              <a:t>After completion of work, </a:t>
            </a:r>
          </a:p>
          <a:p>
            <a:pPr lvl="0">
              <a:buClr>
                <a:srgbClr val="996666"/>
              </a:buClr>
              <a:buFont typeface="Arial" pitchFamily="34" charset="0"/>
              <a:buChar char="•"/>
              <a:defRPr/>
            </a:pPr>
            <a:r>
              <a:rPr lang="en-US" sz="2000" dirty="0">
                <a:solidFill>
                  <a:srgbClr val="000000"/>
                </a:solidFill>
              </a:rPr>
              <a:t>After glove removal and between glove changes,</a:t>
            </a:r>
          </a:p>
          <a:p>
            <a:pPr lvl="0">
              <a:buClr>
                <a:srgbClr val="996666"/>
              </a:buClr>
              <a:buFont typeface="Arial" pitchFamily="34" charset="0"/>
              <a:buChar char="•"/>
              <a:defRPr/>
            </a:pPr>
            <a:r>
              <a:rPr lang="en-US" sz="2000" dirty="0">
                <a:solidFill>
                  <a:srgbClr val="000000"/>
                </a:solidFill>
              </a:rPr>
              <a:t>Before leaving the laboratory, </a:t>
            </a:r>
          </a:p>
          <a:p>
            <a:pPr lvl="0">
              <a:buClr>
                <a:srgbClr val="996666"/>
              </a:buClr>
              <a:buFont typeface="Arial" pitchFamily="34" charset="0"/>
              <a:buChar char="•"/>
              <a:defRPr/>
            </a:pPr>
            <a:r>
              <a:rPr lang="en-US" sz="2000" dirty="0">
                <a:solidFill>
                  <a:srgbClr val="000000"/>
                </a:solidFill>
              </a:rPr>
              <a:t>Before and after eating, drinking, smoking or applying cosmetics, and using the lavatory, </a:t>
            </a:r>
          </a:p>
          <a:p>
            <a:pPr lvl="0">
              <a:buClr>
                <a:srgbClr val="996666"/>
              </a:buClr>
              <a:buFont typeface="Arial" pitchFamily="34" charset="0"/>
              <a:buChar char="•"/>
              <a:defRPr/>
            </a:pPr>
            <a:r>
              <a:rPr lang="en-US" sz="2000" dirty="0">
                <a:solidFill>
                  <a:srgbClr val="000000"/>
                </a:solidFill>
              </a:rPr>
              <a:t>Before and after all other activities that entail hand contact with mucous membranes, eyes, or breaks in skin.</a:t>
            </a:r>
          </a:p>
          <a:p>
            <a:pPr marL="0" indent="0">
              <a:buFont typeface="Wingdings" pitchFamily="2" charset="2"/>
              <a:buNone/>
            </a:pPr>
            <a:endParaRPr lang="en-US"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gradFill>
            <a:gsLst>
              <a:gs pos="0">
                <a:srgbClr val="92D050"/>
              </a:gs>
              <a:gs pos="100000">
                <a:schemeClr val="accent1">
                  <a:shade val="67500"/>
                  <a:satMod val="115000"/>
                </a:schemeClr>
              </a:gs>
              <a:gs pos="100000">
                <a:schemeClr val="accent1">
                  <a:shade val="100000"/>
                  <a:satMod val="115000"/>
                </a:schemeClr>
              </a:gs>
            </a:gsLst>
            <a:lin ang="5400000" scaled="0"/>
          </a:gradFill>
        </p:spPr>
        <p:txBody>
          <a:bodyPr/>
          <a:lstStyle/>
          <a:p>
            <a:pPr eaLnBrk="1" hangingPunct="1">
              <a:defRPr/>
            </a:pPr>
            <a:r>
              <a:rPr lang="en-US" smtClean="0"/>
              <a:t>5. Handwashing </a:t>
            </a:r>
            <a:r>
              <a:rPr lang="en-US" dirty="0" smtClean="0"/>
              <a:t>Procedure</a:t>
            </a:r>
          </a:p>
        </p:txBody>
      </p:sp>
      <p:sp>
        <p:nvSpPr>
          <p:cNvPr id="39939" name="Rectangle 3"/>
          <p:cNvSpPr>
            <a:spLocks noGrp="1" noChangeArrowheads="1"/>
          </p:cNvSpPr>
          <p:nvPr>
            <p:ph idx="1"/>
          </p:nvPr>
        </p:nvSpPr>
        <p:spPr/>
        <p:txBody>
          <a:bodyPr/>
          <a:lstStyle/>
          <a:p>
            <a:pPr lvl="0">
              <a:buClr>
                <a:srgbClr val="996666"/>
              </a:buClr>
              <a:buNone/>
              <a:defRPr/>
            </a:pPr>
            <a:r>
              <a:rPr lang="en-US" sz="1400" b="1" u="sng" dirty="0">
                <a:solidFill>
                  <a:srgbClr val="000000"/>
                </a:solidFill>
              </a:rPr>
              <a:t>Soap and water technique</a:t>
            </a:r>
          </a:p>
          <a:p>
            <a:pPr lvl="1">
              <a:buClr>
                <a:srgbClr val="99CCFF"/>
              </a:buClr>
              <a:buNone/>
              <a:defRPr/>
            </a:pPr>
            <a:r>
              <a:rPr lang="en-US" sz="1400" dirty="0">
                <a:solidFill>
                  <a:srgbClr val="000000"/>
                </a:solidFill>
                <a:ea typeface="+mn-ea"/>
                <a:cs typeface="+mn-cs"/>
              </a:rPr>
              <a:t>1. This method is always used if hands are visibly soiled</a:t>
            </a:r>
          </a:p>
          <a:p>
            <a:pPr lvl="1">
              <a:buClr>
                <a:srgbClr val="99CCFF"/>
              </a:buClr>
              <a:buNone/>
              <a:defRPr/>
            </a:pPr>
            <a:r>
              <a:rPr lang="en-US" sz="1400" dirty="0">
                <a:solidFill>
                  <a:srgbClr val="000000"/>
                </a:solidFill>
                <a:ea typeface="+mn-ea"/>
                <a:cs typeface="+mn-cs"/>
              </a:rPr>
              <a:t>2. Wet hands wrists thoroughly under running water.</a:t>
            </a:r>
          </a:p>
          <a:p>
            <a:pPr lvl="1">
              <a:buClr>
                <a:srgbClr val="99CCFF"/>
              </a:buClr>
              <a:buNone/>
              <a:defRPr/>
            </a:pPr>
            <a:r>
              <a:rPr lang="en-US" sz="1400" dirty="0">
                <a:solidFill>
                  <a:srgbClr val="000000"/>
                </a:solidFill>
                <a:ea typeface="+mn-ea"/>
                <a:cs typeface="+mn-cs"/>
              </a:rPr>
              <a:t>3. Apply germicidal soap and rub hands vigorously for at least 15 seconds, including between the fingers and around and over the fingernails.</a:t>
            </a:r>
          </a:p>
          <a:p>
            <a:pPr lvl="1">
              <a:buClr>
                <a:srgbClr val="99CCFF"/>
              </a:buClr>
              <a:buNone/>
              <a:defRPr/>
            </a:pPr>
            <a:r>
              <a:rPr lang="en-US" sz="1400" dirty="0">
                <a:solidFill>
                  <a:srgbClr val="000000"/>
                </a:solidFill>
                <a:ea typeface="+mn-ea"/>
                <a:cs typeface="+mn-cs"/>
              </a:rPr>
              <a:t>4. Rinse hands thoroughly under running water in a downward flow from wrist to fingertips.</a:t>
            </a:r>
          </a:p>
          <a:p>
            <a:pPr lvl="1">
              <a:buClr>
                <a:srgbClr val="99CCFF"/>
              </a:buClr>
              <a:buNone/>
              <a:defRPr/>
            </a:pPr>
            <a:r>
              <a:rPr lang="en-US" sz="1400" dirty="0">
                <a:solidFill>
                  <a:srgbClr val="000000"/>
                </a:solidFill>
                <a:ea typeface="+mn-ea"/>
                <a:cs typeface="+mn-cs"/>
              </a:rPr>
              <a:t>5. Dry hands with a paper towel.  Use the paper towel to turn off the faucet handles.</a:t>
            </a:r>
          </a:p>
          <a:p>
            <a:pPr lvl="1">
              <a:buFont typeface="Wingdings" pitchFamily="2" charset="2"/>
              <a:buNone/>
              <a:defRPr/>
            </a:pPr>
            <a:r>
              <a:rPr lang="en-US" sz="1400" dirty="0" smtClean="0">
                <a:ea typeface="+mn-ea"/>
                <a:cs typeface="+mn-cs"/>
              </a:rPr>
              <a:t>.</a:t>
            </a:r>
          </a:p>
          <a:p>
            <a:pPr lvl="1">
              <a:buFont typeface="Wingdings" pitchFamily="2" charset="2"/>
              <a:buNone/>
              <a:defRPr/>
            </a:pPr>
            <a:r>
              <a:rPr lang="en-US" sz="1400" b="1" u="sng" dirty="0" smtClean="0">
                <a:ea typeface="+mn-ea"/>
                <a:cs typeface="+mn-cs"/>
              </a:rPr>
              <a:t>Waterless handwashing product</a:t>
            </a:r>
          </a:p>
          <a:p>
            <a:pPr lvl="1">
              <a:buFont typeface="Wingdings" pitchFamily="2" charset="2"/>
              <a:buNone/>
              <a:defRPr/>
            </a:pPr>
            <a:r>
              <a:rPr lang="en-US" sz="1400" dirty="0" smtClean="0">
                <a:ea typeface="+mn-ea"/>
                <a:cs typeface="+mn-cs"/>
              </a:rPr>
              <a:t>1. When decontaminating hands with an alcohol based hand rub, apply product to palm of one hand and rub hands together, covering all surfaces of hands and fingers, until hands are dry. Hand sanitizers (gel, foam) are available throughout the lab (dispensers available at each phlebotomy station) .</a:t>
            </a:r>
          </a:p>
          <a:p>
            <a:pPr marL="609600" indent="-609600" eaLnBrk="1" hangingPunct="1">
              <a:lnSpc>
                <a:spcPct val="80000"/>
              </a:lnSpc>
              <a:buClr>
                <a:schemeClr val="tx1"/>
              </a:buClr>
              <a:buFont typeface="Wingdings" pitchFamily="2" charset="2"/>
              <a:buNone/>
              <a:defRPr/>
            </a:pPr>
            <a:r>
              <a:rPr lang="en-US" sz="1800" dirty="0" smtClean="0"/>
              <a:t>	</a:t>
            </a:r>
            <a:r>
              <a:rPr lang="en-US" sz="1400" dirty="0" smtClean="0">
                <a:solidFill>
                  <a:srgbClr val="0070C0"/>
                </a:solidFill>
              </a:rPr>
              <a:t>Note: Do not use waterless </a:t>
            </a:r>
            <a:r>
              <a:rPr lang="en-US" sz="1400" dirty="0" err="1" smtClean="0">
                <a:solidFill>
                  <a:srgbClr val="0070C0"/>
                </a:solidFill>
              </a:rPr>
              <a:t>handwashing</a:t>
            </a:r>
            <a:r>
              <a:rPr lang="en-US" sz="1400" dirty="0" smtClean="0">
                <a:solidFill>
                  <a:srgbClr val="0070C0"/>
                </a:solidFill>
              </a:rPr>
              <a:t> procedure if exposure to</a:t>
            </a:r>
            <a:r>
              <a:rPr lang="en-US" sz="1400" i="1" dirty="0" smtClean="0">
                <a:solidFill>
                  <a:srgbClr val="0070C0"/>
                </a:solidFill>
              </a:rPr>
              <a:t> </a:t>
            </a:r>
            <a:r>
              <a:rPr lang="en-US" sz="1400" i="1" dirty="0" err="1" smtClean="0">
                <a:solidFill>
                  <a:srgbClr val="0070C0"/>
                </a:solidFill>
              </a:rPr>
              <a:t>Bacilllus</a:t>
            </a:r>
            <a:r>
              <a:rPr lang="en-US" sz="1400" i="1" dirty="0" smtClean="0">
                <a:solidFill>
                  <a:srgbClr val="0070C0"/>
                </a:solidFill>
              </a:rPr>
              <a:t> </a:t>
            </a:r>
            <a:r>
              <a:rPr lang="en-US" sz="1400" dirty="0" smtClean="0">
                <a:solidFill>
                  <a:srgbClr val="0070C0"/>
                </a:solidFill>
              </a:rPr>
              <a:t>or </a:t>
            </a:r>
            <a:r>
              <a:rPr lang="en-US" sz="1400" i="1" dirty="0" smtClean="0">
                <a:solidFill>
                  <a:srgbClr val="0070C0"/>
                </a:solidFill>
              </a:rPr>
              <a:t>Clostridium </a:t>
            </a:r>
            <a:r>
              <a:rPr lang="en-US" sz="1400" dirty="0" smtClean="0">
                <a:solidFill>
                  <a:srgbClr val="0070C0"/>
                </a:solidFill>
              </a:rPr>
              <a:t>is suspected or proven.  The physical action of washing and rinsing hands under such circumstances is recommended because the agents in waterless </a:t>
            </a:r>
            <a:r>
              <a:rPr lang="en-US" sz="1400" dirty="0" err="1" smtClean="0">
                <a:solidFill>
                  <a:srgbClr val="0070C0"/>
                </a:solidFill>
              </a:rPr>
              <a:t>handwashing</a:t>
            </a:r>
            <a:r>
              <a:rPr lang="en-US" sz="1400" dirty="0" smtClean="0">
                <a:solidFill>
                  <a:srgbClr val="0070C0"/>
                </a:solidFill>
              </a:rPr>
              <a:t> products have poor activity against spores.</a:t>
            </a: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gradFill>
            <a:gsLst>
              <a:gs pos="0">
                <a:srgbClr val="FFFF00">
                  <a:lumMod val="100000"/>
                </a:srgbClr>
              </a:gs>
              <a:gs pos="100000">
                <a:schemeClr val="accent1">
                  <a:shade val="67500"/>
                  <a:satMod val="115000"/>
                </a:schemeClr>
              </a:gs>
              <a:gs pos="100000">
                <a:srgbClr val="FFC000"/>
              </a:gs>
            </a:gsLst>
            <a:lin ang="5400000" scaled="0"/>
          </a:gradFill>
        </p:spPr>
        <p:txBody>
          <a:bodyPr/>
          <a:lstStyle/>
          <a:p>
            <a:pPr>
              <a:defRPr/>
            </a:pPr>
            <a:r>
              <a:rPr lang="en-US" dirty="0" smtClean="0"/>
              <a:t>Chemical Safety</a:t>
            </a:r>
          </a:p>
        </p:txBody>
      </p:sp>
      <p:sp>
        <p:nvSpPr>
          <p:cNvPr id="43011" name="Content Placeholder 2"/>
          <p:cNvSpPr>
            <a:spLocks noGrp="1"/>
          </p:cNvSpPr>
          <p:nvPr>
            <p:ph idx="1"/>
          </p:nvPr>
        </p:nvSpPr>
        <p:spPr/>
        <p:txBody>
          <a:bodyPr/>
          <a:lstStyle/>
          <a:p>
            <a:pPr marL="0" indent="0">
              <a:buNone/>
            </a:pPr>
            <a:r>
              <a:rPr lang="en-US" b="1" u="sng" dirty="0" smtClean="0"/>
              <a:t>Chemical Hygiene Plan </a:t>
            </a:r>
            <a:r>
              <a:rPr lang="en-US" dirty="0" smtClean="0"/>
              <a:t> - </a:t>
            </a:r>
            <a:r>
              <a:rPr lang="en-US" sz="2000" dirty="0" smtClean="0"/>
              <a:t>to educate laboratory workers about the health hazards associated with hazardous chemicals. To ensure and promote a safe work environment and protect employees, patients, and visitors from exposure to hazards associated with the use and storage of chemicals in the clinical laboratory areas. </a:t>
            </a:r>
          </a:p>
          <a:p>
            <a:pPr marL="0" indent="0" algn="ctr">
              <a:buNone/>
            </a:pPr>
            <a:r>
              <a:rPr lang="en-US" sz="2000" dirty="0" smtClean="0"/>
              <a:t>The </a:t>
            </a:r>
            <a:r>
              <a:rPr lang="en-US" sz="2000" dirty="0"/>
              <a:t>chemical hazards </a:t>
            </a:r>
            <a:r>
              <a:rPr lang="en-US" sz="2000" dirty="0" smtClean="0"/>
              <a:t>are </a:t>
            </a:r>
            <a:r>
              <a:rPr lang="en-US" sz="2000" dirty="0"/>
              <a:t>determined from the </a:t>
            </a:r>
            <a:r>
              <a:rPr lang="en-US" sz="2000" dirty="0" smtClean="0"/>
              <a:t>SDS</a:t>
            </a:r>
            <a:r>
              <a:rPr lang="en-US" sz="2000" dirty="0"/>
              <a:t>, labels, and other appropriate references. </a:t>
            </a:r>
            <a:r>
              <a:rPr lang="en-US" sz="2000" dirty="0" smtClean="0"/>
              <a:t> SDS </a:t>
            </a:r>
            <a:r>
              <a:rPr lang="en-US" sz="2000" dirty="0"/>
              <a:t>files are available to every employee. </a:t>
            </a:r>
            <a:endParaRPr lang="en-US" sz="2000" dirty="0" smtClean="0"/>
          </a:p>
          <a:p>
            <a:pPr marL="0" indent="0">
              <a:buNone/>
            </a:pPr>
            <a:r>
              <a:rPr lang="en-US" sz="2000" dirty="0" smtClean="0">
                <a:solidFill>
                  <a:srgbClr val="0070C0"/>
                </a:solidFill>
              </a:rPr>
              <a:t>Each year the staff will review the CHP and take a quiz.</a:t>
            </a:r>
            <a:endParaRPr lang="en-US" sz="2000" dirty="0">
              <a:solidFill>
                <a:srgbClr val="0070C0"/>
              </a:solidFill>
            </a:endParaRPr>
          </a:p>
          <a:p>
            <a:pPr marL="0" indent="0">
              <a:buNone/>
            </a:pPr>
            <a:r>
              <a:rPr lang="en-US" sz="1800" b="1" strike="sngStrike" dirty="0" smtClean="0">
                <a:solidFill>
                  <a:srgbClr val="00B050"/>
                </a:solidFill>
              </a:rPr>
              <a:t> </a:t>
            </a:r>
          </a:p>
        </p:txBody>
      </p:sp>
    </p:spTree>
    <p:extLst>
      <p:ext uri="{BB962C8B-B14F-4D97-AF65-F5344CB8AC3E}">
        <p14:creationId xmlns:p14="http://schemas.microsoft.com/office/powerpoint/2010/main" val="337977717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gradFill>
            <a:gsLst>
              <a:gs pos="0">
                <a:srgbClr val="FFFF00">
                  <a:lumMod val="100000"/>
                </a:srgbClr>
              </a:gs>
              <a:gs pos="100000">
                <a:schemeClr val="accent1">
                  <a:shade val="67500"/>
                  <a:satMod val="115000"/>
                </a:schemeClr>
              </a:gs>
              <a:gs pos="100000">
                <a:srgbClr val="FFC000"/>
              </a:gs>
            </a:gsLst>
            <a:lin ang="5400000" scaled="0"/>
          </a:gradFill>
        </p:spPr>
        <p:txBody>
          <a:bodyPr/>
          <a:lstStyle/>
          <a:p>
            <a:pPr>
              <a:defRPr/>
            </a:pPr>
            <a:r>
              <a:rPr lang="en-US" dirty="0" smtClean="0"/>
              <a:t>Chemical Labeling</a:t>
            </a:r>
          </a:p>
        </p:txBody>
      </p:sp>
      <p:sp>
        <p:nvSpPr>
          <p:cNvPr id="3" name="Content Placeholder 2"/>
          <p:cNvSpPr>
            <a:spLocks noGrp="1"/>
          </p:cNvSpPr>
          <p:nvPr>
            <p:ph idx="1"/>
          </p:nvPr>
        </p:nvSpPr>
        <p:spPr>
          <a:xfrm>
            <a:off x="533400" y="1524000"/>
            <a:ext cx="7924800" cy="4419600"/>
          </a:xfrm>
        </p:spPr>
        <p:txBody>
          <a:bodyPr/>
          <a:lstStyle/>
          <a:p>
            <a:pPr marL="0" indent="0">
              <a:buFont typeface="Wingdings" pitchFamily="2" charset="2"/>
              <a:buNone/>
              <a:defRPr/>
            </a:pPr>
            <a:r>
              <a:rPr lang="en-US" sz="2400" b="1" dirty="0" smtClean="0"/>
              <a:t>Labels are required for all chemicals, including solids, liquids and gases. All types of containers are required to be labeled, including bottles, canisters, drums and gas tanks. </a:t>
            </a:r>
          </a:p>
          <a:p>
            <a:pPr marL="0" indent="0" algn="ctr">
              <a:buFont typeface="Wingdings" pitchFamily="2" charset="2"/>
              <a:buNone/>
              <a:defRPr/>
            </a:pPr>
            <a:r>
              <a:rPr lang="en-US" sz="2400" b="1" i="1" dirty="0" smtClean="0"/>
              <a:t>The goal of hazard labeling is to provide immediate warning of hazards. </a:t>
            </a:r>
          </a:p>
          <a:p>
            <a:pPr marL="0" indent="0" algn="ctr">
              <a:buFont typeface="Wingdings" pitchFamily="2" charset="2"/>
              <a:buNone/>
              <a:defRPr/>
            </a:pPr>
            <a:endParaRPr lang="en-US" sz="1800" b="1" i="1" dirty="0" smtClean="0">
              <a:solidFill>
                <a:srgbClr val="FF0000"/>
              </a:solidFill>
            </a:endParaRPr>
          </a:p>
          <a:p>
            <a:pPr marL="0" indent="0">
              <a:buNone/>
              <a:defRPr/>
            </a:pPr>
            <a:r>
              <a:rPr lang="en-US" sz="1600" b="1" u="sng" dirty="0">
                <a:solidFill>
                  <a:srgbClr val="00B050"/>
                </a:solidFill>
              </a:rPr>
              <a:t>Currently all Chemicals are to be labeled as follows:</a:t>
            </a:r>
            <a:endParaRPr lang="en-US" sz="1600" dirty="0">
              <a:solidFill>
                <a:srgbClr val="00B050"/>
              </a:solidFill>
            </a:endParaRPr>
          </a:p>
          <a:p>
            <a:pPr marL="0" indent="0">
              <a:buNone/>
              <a:defRPr/>
            </a:pPr>
            <a:r>
              <a:rPr lang="en-US" sz="1600" dirty="0">
                <a:solidFill>
                  <a:srgbClr val="00B050"/>
                </a:solidFill>
              </a:rPr>
              <a:t>	1. The identity and concentration of hazardous chemical.</a:t>
            </a:r>
          </a:p>
          <a:p>
            <a:pPr marL="0" indent="0">
              <a:buNone/>
              <a:defRPr/>
            </a:pPr>
            <a:r>
              <a:rPr lang="en-US" sz="1600" dirty="0">
                <a:solidFill>
                  <a:srgbClr val="00B050"/>
                </a:solidFill>
              </a:rPr>
              <a:t>	2. Date Received, Opened, Expiration date.</a:t>
            </a:r>
          </a:p>
          <a:p>
            <a:pPr marL="0" indent="0">
              <a:buNone/>
              <a:defRPr/>
            </a:pPr>
            <a:r>
              <a:rPr lang="en-US" sz="1600" dirty="0">
                <a:solidFill>
                  <a:srgbClr val="00B050"/>
                </a:solidFill>
              </a:rPr>
              <a:t>	3. NFPA label.</a:t>
            </a:r>
          </a:p>
          <a:p>
            <a:pPr marL="0" indent="0">
              <a:buNone/>
              <a:defRPr/>
            </a:pPr>
            <a:r>
              <a:rPr lang="en-US" sz="1600" dirty="0">
                <a:solidFill>
                  <a:srgbClr val="00B050"/>
                </a:solidFill>
              </a:rPr>
              <a:t>	4. First aid label (what to do if accident occurs).</a:t>
            </a:r>
          </a:p>
          <a:p>
            <a:pPr marL="0" indent="0">
              <a:buNone/>
              <a:defRPr/>
            </a:pPr>
            <a:r>
              <a:rPr lang="en-US" sz="1600" dirty="0">
                <a:solidFill>
                  <a:srgbClr val="00B050"/>
                </a:solidFill>
              </a:rPr>
              <a:t>	5. Type of hazard (i.e. corrosive, irritant, carcinogen, toxic).</a:t>
            </a:r>
          </a:p>
          <a:p>
            <a:pPr>
              <a:defRPr/>
            </a:pPr>
            <a:endParaRPr lang="en-US" dirty="0"/>
          </a:p>
        </p:txBody>
      </p:sp>
    </p:spTree>
    <p:extLst>
      <p:ext uri="{BB962C8B-B14F-4D97-AF65-F5344CB8AC3E}">
        <p14:creationId xmlns:p14="http://schemas.microsoft.com/office/powerpoint/2010/main" val="155138871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gradFill>
            <a:gsLst>
              <a:gs pos="0">
                <a:srgbClr val="FFFF00">
                  <a:lumMod val="100000"/>
                </a:srgbClr>
              </a:gs>
              <a:gs pos="100000">
                <a:schemeClr val="accent1">
                  <a:shade val="67500"/>
                  <a:satMod val="115000"/>
                </a:schemeClr>
              </a:gs>
              <a:gs pos="100000">
                <a:srgbClr val="FFC000"/>
              </a:gs>
            </a:gsLst>
            <a:lin ang="5400000" scaled="0"/>
          </a:gradFill>
        </p:spPr>
        <p:txBody>
          <a:bodyPr/>
          <a:lstStyle/>
          <a:p>
            <a:pPr>
              <a:defRPr/>
            </a:pPr>
            <a:r>
              <a:rPr lang="en-US" dirty="0" smtClean="0"/>
              <a:t>Chemical Labeling</a:t>
            </a:r>
          </a:p>
        </p:txBody>
      </p:sp>
      <p:sp>
        <p:nvSpPr>
          <p:cNvPr id="3" name="Content Placeholder 2"/>
          <p:cNvSpPr>
            <a:spLocks noGrp="1"/>
          </p:cNvSpPr>
          <p:nvPr>
            <p:ph idx="1"/>
          </p:nvPr>
        </p:nvSpPr>
        <p:spPr>
          <a:xfrm>
            <a:off x="533400" y="1524000"/>
            <a:ext cx="7924800" cy="4419600"/>
          </a:xfrm>
        </p:spPr>
        <p:txBody>
          <a:bodyPr/>
          <a:lstStyle/>
          <a:p>
            <a:pPr marL="0" indent="0">
              <a:buNone/>
            </a:pPr>
            <a:r>
              <a:rPr lang="en-US" sz="1800" b="1" dirty="0" smtClean="0"/>
              <a:t>	</a:t>
            </a:r>
            <a:r>
              <a:rPr lang="en-US" sz="2400" b="1" dirty="0" smtClean="0">
                <a:solidFill>
                  <a:srgbClr val="0070C0"/>
                </a:solidFill>
              </a:rPr>
              <a:t>Primary chemical containers </a:t>
            </a:r>
          </a:p>
          <a:p>
            <a:pPr marL="0" indent="0">
              <a:buNone/>
            </a:pPr>
            <a:r>
              <a:rPr lang="en-US" sz="1800" dirty="0" smtClean="0">
                <a:solidFill>
                  <a:srgbClr val="0070C0"/>
                </a:solidFill>
              </a:rPr>
              <a:t>	shall </a:t>
            </a:r>
            <a:r>
              <a:rPr lang="en-US" sz="1800" dirty="0">
                <a:solidFill>
                  <a:srgbClr val="0070C0"/>
                </a:solidFill>
              </a:rPr>
              <a:t>be affixed with a legible manufacturer label.  Note that </a:t>
            </a:r>
            <a:r>
              <a:rPr lang="en-US" sz="1800" dirty="0" smtClean="0">
                <a:solidFill>
                  <a:srgbClr val="0070C0"/>
                </a:solidFill>
              </a:rPr>
              <a:t>	distributors </a:t>
            </a:r>
            <a:r>
              <a:rPr lang="en-US" sz="1800" dirty="0">
                <a:solidFill>
                  <a:srgbClr val="0070C0"/>
                </a:solidFill>
              </a:rPr>
              <a:t>may ship products labeled by manufacturers under the </a:t>
            </a:r>
            <a:r>
              <a:rPr lang="en-US" sz="1800" dirty="0" smtClean="0">
                <a:solidFill>
                  <a:srgbClr val="0070C0"/>
                </a:solidFill>
              </a:rPr>
              <a:t>	old </a:t>
            </a:r>
            <a:r>
              <a:rPr lang="en-US" sz="1800" dirty="0">
                <a:solidFill>
                  <a:srgbClr val="0070C0"/>
                </a:solidFill>
              </a:rPr>
              <a:t>system until December 1, 2015. </a:t>
            </a:r>
            <a:r>
              <a:rPr lang="en-US" sz="1800" baseline="30000" dirty="0">
                <a:solidFill>
                  <a:srgbClr val="0070C0"/>
                </a:solidFill>
              </a:rPr>
              <a:t>*</a:t>
            </a:r>
            <a:endParaRPr lang="en-US" sz="1800" dirty="0">
              <a:solidFill>
                <a:srgbClr val="0070C0"/>
              </a:solidFill>
            </a:endParaRPr>
          </a:p>
          <a:p>
            <a:pPr marL="0" indent="0">
              <a:buNone/>
            </a:pPr>
            <a:r>
              <a:rPr lang="en-US" sz="1800" dirty="0" smtClean="0">
                <a:solidFill>
                  <a:srgbClr val="0070C0"/>
                </a:solidFill>
              </a:rPr>
              <a:t>The </a:t>
            </a:r>
            <a:r>
              <a:rPr lang="en-US" sz="1800" dirty="0">
                <a:solidFill>
                  <a:srgbClr val="0070C0"/>
                </a:solidFill>
              </a:rPr>
              <a:t>following is included on the label:</a:t>
            </a:r>
          </a:p>
          <a:p>
            <a:pPr>
              <a:buFont typeface="Wingdings" panose="05000000000000000000" pitchFamily="2" charset="2"/>
              <a:buChar char="v"/>
            </a:pPr>
            <a:r>
              <a:rPr lang="en-US" sz="1800" dirty="0" smtClean="0">
                <a:solidFill>
                  <a:srgbClr val="0070C0"/>
                </a:solidFill>
              </a:rPr>
              <a:t>Product identifier</a:t>
            </a:r>
          </a:p>
          <a:p>
            <a:pPr>
              <a:buFont typeface="Wingdings" panose="05000000000000000000" pitchFamily="2" charset="2"/>
              <a:buChar char="v"/>
            </a:pPr>
            <a:r>
              <a:rPr lang="en-US" sz="1800" dirty="0" smtClean="0">
                <a:solidFill>
                  <a:srgbClr val="0070C0"/>
                </a:solidFill>
              </a:rPr>
              <a:t>Signal </a:t>
            </a:r>
            <a:r>
              <a:rPr lang="en-US" sz="1800" dirty="0">
                <a:solidFill>
                  <a:srgbClr val="0070C0"/>
                </a:solidFill>
              </a:rPr>
              <a:t>word </a:t>
            </a:r>
            <a:r>
              <a:rPr lang="en-US" sz="1800" baseline="30000" dirty="0">
                <a:solidFill>
                  <a:srgbClr val="0070C0"/>
                </a:solidFill>
              </a:rPr>
              <a:t>*</a:t>
            </a:r>
            <a:endParaRPr lang="en-US" sz="1800" dirty="0">
              <a:solidFill>
                <a:srgbClr val="0070C0"/>
              </a:solidFill>
            </a:endParaRPr>
          </a:p>
          <a:p>
            <a:pPr>
              <a:buFont typeface="Wingdings" panose="05000000000000000000" pitchFamily="2" charset="2"/>
              <a:buChar char="v"/>
            </a:pPr>
            <a:r>
              <a:rPr lang="en-US" sz="1800" dirty="0" smtClean="0">
                <a:solidFill>
                  <a:srgbClr val="0070C0"/>
                </a:solidFill>
              </a:rPr>
              <a:t>Hazard </a:t>
            </a:r>
            <a:r>
              <a:rPr lang="en-US" sz="1800" dirty="0">
                <a:solidFill>
                  <a:srgbClr val="0070C0"/>
                </a:solidFill>
              </a:rPr>
              <a:t>statement(s)</a:t>
            </a:r>
          </a:p>
          <a:p>
            <a:pPr>
              <a:buFont typeface="Wingdings" panose="05000000000000000000" pitchFamily="2" charset="2"/>
              <a:buChar char="v"/>
            </a:pPr>
            <a:r>
              <a:rPr lang="en-US" sz="1800" dirty="0" smtClean="0">
                <a:solidFill>
                  <a:srgbClr val="0070C0"/>
                </a:solidFill>
              </a:rPr>
              <a:t>Pictogram(s</a:t>
            </a:r>
            <a:r>
              <a:rPr lang="en-US" sz="1800" dirty="0">
                <a:solidFill>
                  <a:srgbClr val="0070C0"/>
                </a:solidFill>
              </a:rPr>
              <a:t>) </a:t>
            </a:r>
            <a:r>
              <a:rPr lang="en-US" sz="1800" baseline="30000" dirty="0">
                <a:solidFill>
                  <a:srgbClr val="0070C0"/>
                </a:solidFill>
              </a:rPr>
              <a:t>*</a:t>
            </a:r>
            <a:endParaRPr lang="en-US" sz="1800" dirty="0">
              <a:solidFill>
                <a:srgbClr val="0070C0"/>
              </a:solidFill>
            </a:endParaRPr>
          </a:p>
          <a:p>
            <a:pPr>
              <a:buFont typeface="Wingdings" panose="05000000000000000000" pitchFamily="2" charset="2"/>
              <a:buChar char="v"/>
            </a:pPr>
            <a:r>
              <a:rPr lang="en-US" sz="1800" dirty="0" smtClean="0">
                <a:solidFill>
                  <a:srgbClr val="0070C0"/>
                </a:solidFill>
              </a:rPr>
              <a:t>Precautionary </a:t>
            </a:r>
            <a:r>
              <a:rPr lang="en-US" sz="1800" dirty="0">
                <a:solidFill>
                  <a:srgbClr val="0070C0"/>
                </a:solidFill>
              </a:rPr>
              <a:t>statement(s)</a:t>
            </a:r>
          </a:p>
          <a:p>
            <a:pPr>
              <a:buFont typeface="Wingdings" panose="05000000000000000000" pitchFamily="2" charset="2"/>
              <a:buChar char="v"/>
            </a:pPr>
            <a:r>
              <a:rPr lang="en-US" sz="1800" dirty="0" smtClean="0">
                <a:solidFill>
                  <a:srgbClr val="0070C0"/>
                </a:solidFill>
              </a:rPr>
              <a:t>Name, address and telephone number of the chemical manufacturer, importer or other responsible party.</a:t>
            </a:r>
          </a:p>
          <a:p>
            <a:pPr marL="0" indent="0" algn="ctr">
              <a:buFont typeface="Wingdings" pitchFamily="2" charset="2"/>
              <a:buNone/>
              <a:defRPr/>
            </a:pPr>
            <a:endParaRPr lang="en-US" sz="1800" b="1" i="1" dirty="0" smtClean="0">
              <a:solidFill>
                <a:srgbClr val="FF0000"/>
              </a:solidFill>
            </a:endParaRPr>
          </a:p>
          <a:p>
            <a:pPr>
              <a:defRPr/>
            </a:pPr>
            <a:endParaRPr lang="en-US" dirty="0"/>
          </a:p>
        </p:txBody>
      </p:sp>
    </p:spTree>
    <p:extLst>
      <p:ext uri="{BB962C8B-B14F-4D97-AF65-F5344CB8AC3E}">
        <p14:creationId xmlns:p14="http://schemas.microsoft.com/office/powerpoint/2010/main" val="279472319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gradFill>
            <a:gsLst>
              <a:gs pos="0">
                <a:srgbClr val="FFFF00">
                  <a:lumMod val="100000"/>
                </a:srgbClr>
              </a:gs>
              <a:gs pos="100000">
                <a:schemeClr val="accent1">
                  <a:shade val="67500"/>
                  <a:satMod val="115000"/>
                </a:schemeClr>
              </a:gs>
              <a:gs pos="100000">
                <a:srgbClr val="FFC000"/>
              </a:gs>
            </a:gsLst>
            <a:lin ang="5400000" scaled="0"/>
          </a:gradFill>
        </p:spPr>
        <p:txBody>
          <a:bodyPr/>
          <a:lstStyle/>
          <a:p>
            <a:pPr>
              <a:defRPr/>
            </a:pPr>
            <a:r>
              <a:rPr lang="en-US" dirty="0" smtClean="0"/>
              <a:t>NFPA </a:t>
            </a:r>
            <a:r>
              <a:rPr lang="en-US" sz="2800" dirty="0" smtClean="0"/>
              <a:t>(National Fire Protection Association) </a:t>
            </a:r>
          </a:p>
        </p:txBody>
      </p:sp>
      <p:sp>
        <p:nvSpPr>
          <p:cNvPr id="46083" name="Content Placeholder 2"/>
          <p:cNvSpPr>
            <a:spLocks noGrp="1"/>
          </p:cNvSpPr>
          <p:nvPr>
            <p:ph idx="1"/>
          </p:nvPr>
        </p:nvSpPr>
        <p:spPr/>
        <p:txBody>
          <a:bodyPr/>
          <a:lstStyle/>
          <a:p>
            <a:pPr>
              <a:buClrTx/>
            </a:pPr>
            <a:r>
              <a:rPr lang="en-US" sz="2000" smtClean="0"/>
              <a:t>The National Fire Protection Agency (NFPA) has developed a chemical hazard warning system to guide fire and rescue personnel in the even of an emergency.</a:t>
            </a:r>
          </a:p>
          <a:p>
            <a:pPr lvl="1">
              <a:buClrTx/>
            </a:pPr>
            <a:r>
              <a:rPr lang="en-US" sz="1600" b="1" smtClean="0"/>
              <a:t>Left Quadrant – Health Hazard (Blue) – </a:t>
            </a:r>
            <a:r>
              <a:rPr lang="en-US" sz="1600" smtClean="0"/>
              <a:t>Indicates that the material may, directly or indirectly , cause permanent or temporary injury as a result of acute exposure by physical contact, inhalation, or ingestion. </a:t>
            </a:r>
          </a:p>
          <a:p>
            <a:pPr lvl="1">
              <a:buClrTx/>
            </a:pPr>
            <a:r>
              <a:rPr lang="en-US" sz="1600" b="1" smtClean="0"/>
              <a:t>Top Quadrant – Flammability (Red) – </a:t>
            </a:r>
            <a:r>
              <a:rPr lang="en-US" sz="1600" smtClean="0"/>
              <a:t>assesses the relative susceptibility of materials to fireburst, based on the form or condition of the material and its surrounding environment. </a:t>
            </a:r>
          </a:p>
          <a:p>
            <a:pPr lvl="1">
              <a:buClrTx/>
            </a:pPr>
            <a:r>
              <a:rPr lang="en-US" sz="1600" b="1" smtClean="0"/>
              <a:t>Right Quadrant – Reactivity, Instability (Yellow) – </a:t>
            </a:r>
            <a:r>
              <a:rPr lang="en-US" sz="1600" smtClean="0"/>
              <a:t>Advises that the material may be susceptible to explosion, whether through self-reaction, polymerization, or exposure to certain conditions or substances. </a:t>
            </a:r>
          </a:p>
          <a:p>
            <a:pPr lvl="1">
              <a:buClrTx/>
            </a:pPr>
            <a:r>
              <a:rPr lang="en-US" sz="1600" b="1" smtClean="0"/>
              <a:t>Bottom Quadrant – Special hazard (White) – </a:t>
            </a:r>
            <a:r>
              <a:rPr lang="en-US" sz="1600" smtClean="0"/>
              <a:t>Covers special properties and other hazards associated with a particular material: Oxidizer, No water, Acid, Alkali, Corrosive, Radioactive. </a:t>
            </a:r>
            <a:endParaRPr lang="en-US" sz="1600" b="1" smtClean="0"/>
          </a:p>
        </p:txBody>
      </p:sp>
    </p:spTree>
    <p:extLst>
      <p:ext uri="{BB962C8B-B14F-4D97-AF65-F5344CB8AC3E}">
        <p14:creationId xmlns:p14="http://schemas.microsoft.com/office/powerpoint/2010/main" val="216026557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gradFill>
            <a:gsLst>
              <a:gs pos="0">
                <a:srgbClr val="FFFF00">
                  <a:lumMod val="100000"/>
                </a:srgbClr>
              </a:gs>
              <a:gs pos="100000">
                <a:schemeClr val="accent1">
                  <a:shade val="67500"/>
                  <a:satMod val="115000"/>
                </a:schemeClr>
              </a:gs>
              <a:gs pos="100000">
                <a:srgbClr val="FFC000"/>
              </a:gs>
            </a:gsLst>
            <a:lin ang="5400000" scaled="0"/>
          </a:gradFill>
        </p:spPr>
        <p:txBody>
          <a:bodyPr/>
          <a:lstStyle/>
          <a:p>
            <a:pPr>
              <a:defRPr/>
            </a:pPr>
            <a:r>
              <a:rPr lang="en-US" dirty="0" smtClean="0"/>
              <a:t>NFPA </a:t>
            </a:r>
            <a:r>
              <a:rPr lang="en-US" sz="2800" dirty="0" smtClean="0"/>
              <a:t>(National Fire Protection Association)</a:t>
            </a:r>
          </a:p>
        </p:txBody>
      </p:sp>
      <p:pic>
        <p:nvPicPr>
          <p:cNvPr id="47107" name="Picture 2" descr="C:\Documents and Settings\L\My Documents\My Pictures\safety\nfpa.gif"/>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1524000" y="1828800"/>
            <a:ext cx="5638800" cy="3886200"/>
          </a:xfrm>
          <a:noFill/>
        </p:spPr>
      </p:pic>
    </p:spTree>
    <p:extLst>
      <p:ext uri="{BB962C8B-B14F-4D97-AF65-F5344CB8AC3E}">
        <p14:creationId xmlns:p14="http://schemas.microsoft.com/office/powerpoint/2010/main" val="349272325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FFFF0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smtClean="0"/>
              <a:t>Formaldehyde</a:t>
            </a:r>
            <a:endParaRPr lang="en-US" dirty="0"/>
          </a:p>
        </p:txBody>
      </p:sp>
      <p:sp>
        <p:nvSpPr>
          <p:cNvPr id="48131" name="Content Placeholder 2"/>
          <p:cNvSpPr>
            <a:spLocks noGrp="1"/>
          </p:cNvSpPr>
          <p:nvPr>
            <p:ph idx="1"/>
          </p:nvPr>
        </p:nvSpPr>
        <p:spPr>
          <a:xfrm>
            <a:off x="609600" y="1524000"/>
            <a:ext cx="7924800" cy="4419600"/>
          </a:xfrm>
        </p:spPr>
        <p:txBody>
          <a:bodyPr/>
          <a:lstStyle/>
          <a:p>
            <a:pPr marL="0" indent="0">
              <a:buFont typeface="Wingdings" pitchFamily="2" charset="2"/>
              <a:buNone/>
            </a:pPr>
            <a:r>
              <a:rPr lang="en-US" sz="2000" b="1" u="sng" smtClean="0"/>
              <a:t>Formaldehyde</a:t>
            </a:r>
            <a:r>
              <a:rPr lang="en-US" sz="1800" smtClean="0"/>
              <a:t> is a highly flammable gas or combustible liquid. It  is a suspect carcinogen in humans. Formaldehyde has been linked to cancers of the lung, nose and throat. It is also considered a possible mutagen and teratogen, meaning it has been shown to impair DNA in laboratory experiments and may contribute to congenital defects. Formaldehyde is a strong sensitizer, irritant and corrosive, so the liquid or vapor can cause eye and skin burns. The eyes are especially vulnerable to the corrosive effects of formaldehyde. An air concentration of 2 ppm is quickly irritating to the eyes, causing redness, pain and blurred vision, while 20 ppm can cause permanent clouding of the cornea or blindness after only one exposure. </a:t>
            </a:r>
          </a:p>
          <a:p>
            <a:pPr marL="0" indent="0">
              <a:buFont typeface="Wingdings" pitchFamily="2" charset="2"/>
              <a:buNone/>
            </a:pPr>
            <a:r>
              <a:rPr lang="en-US" sz="1800" smtClean="0"/>
              <a:t>Exposure to formaldehyde can cause acute or chronic health effects. The degree of impact is related to the level and duration of exposure. Persons with a history of skin, eye, liver, kidney or respiratory disorders may be at increased risk from exposure, even at lower levels. </a:t>
            </a:r>
          </a:p>
          <a:p>
            <a:pPr marL="0" indent="0">
              <a:buFont typeface="Wingdings" pitchFamily="2" charset="2"/>
              <a:buNone/>
            </a:pPr>
            <a:endParaRPr lang="en-US" sz="1800" smtClean="0"/>
          </a:p>
          <a:p>
            <a:pPr marL="0" indent="0">
              <a:buFont typeface="Wingdings" pitchFamily="2" charset="2"/>
              <a:buNone/>
            </a:pPr>
            <a:endParaRPr lang="en-US" sz="1800" smtClean="0"/>
          </a:p>
        </p:txBody>
      </p:sp>
    </p:spTree>
    <p:extLst>
      <p:ext uri="{BB962C8B-B14F-4D97-AF65-F5344CB8AC3E}">
        <p14:creationId xmlns:p14="http://schemas.microsoft.com/office/powerpoint/2010/main" val="42801673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gradFill>
            <a:gsLst>
              <a:gs pos="0">
                <a:srgbClr val="7030A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smtClean="0"/>
              <a:t>Regulatory Agencies</a:t>
            </a:r>
          </a:p>
        </p:txBody>
      </p:sp>
      <p:sp>
        <p:nvSpPr>
          <p:cNvPr id="5123" name="Content Placeholder 2"/>
          <p:cNvSpPr>
            <a:spLocks noGrp="1"/>
          </p:cNvSpPr>
          <p:nvPr>
            <p:ph idx="1"/>
          </p:nvPr>
        </p:nvSpPr>
        <p:spPr>
          <a:xfrm>
            <a:off x="609600" y="1524000"/>
            <a:ext cx="7924800" cy="4419600"/>
          </a:xfrm>
        </p:spPr>
        <p:txBody>
          <a:bodyPr/>
          <a:lstStyle/>
          <a:p>
            <a:pPr marL="0" indent="0">
              <a:buFont typeface="Wingdings" pitchFamily="2" charset="2"/>
              <a:buNone/>
              <a:defRPr/>
            </a:pPr>
            <a:r>
              <a:rPr lang="en-US" dirty="0" smtClean="0"/>
              <a:t>        </a:t>
            </a:r>
            <a:r>
              <a:rPr lang="en-US" b="1" u="sng" dirty="0" smtClean="0"/>
              <a:t>OSHA</a:t>
            </a:r>
            <a:r>
              <a:rPr lang="en-US" dirty="0" smtClean="0"/>
              <a:t> - </a:t>
            </a:r>
            <a:r>
              <a:rPr lang="en-US" sz="2000" b="1" dirty="0" smtClean="0"/>
              <a:t>Occupational Safety and Health 	Administration.</a:t>
            </a:r>
            <a:r>
              <a:rPr lang="en-US" sz="2000" dirty="0" smtClean="0"/>
              <a:t> </a:t>
            </a:r>
          </a:p>
          <a:p>
            <a:pPr lvl="2">
              <a:buClrTx/>
              <a:defRPr/>
            </a:pPr>
            <a:r>
              <a:rPr lang="en-US" sz="2000" dirty="0" smtClean="0"/>
              <a:t>Applies to business with &gt;1 employee.</a:t>
            </a:r>
          </a:p>
          <a:p>
            <a:pPr lvl="2">
              <a:buClrTx/>
              <a:defRPr/>
            </a:pPr>
            <a:r>
              <a:rPr lang="en-US" sz="2000" dirty="0" smtClean="0"/>
              <a:t>Enforces standards and recommendations of National Inst. Of Occupational Safety &amp; Health.</a:t>
            </a:r>
          </a:p>
          <a:p>
            <a:pPr lvl="2">
              <a:buClrTx/>
              <a:defRPr/>
            </a:pPr>
            <a:r>
              <a:rPr lang="en-US" sz="2000" dirty="0" smtClean="0"/>
              <a:t>Concerned with worker safety.</a:t>
            </a:r>
          </a:p>
          <a:p>
            <a:pPr lvl="2">
              <a:buClrTx/>
              <a:defRPr/>
            </a:pPr>
            <a:r>
              <a:rPr lang="en-US" sz="2000" dirty="0" smtClean="0"/>
              <a:t>Fines employers for not complying with set forth standards and regulations. </a:t>
            </a:r>
          </a:p>
          <a:p>
            <a:pPr lvl="2">
              <a:buClrTx/>
              <a:buNone/>
              <a:defRPr/>
            </a:pPr>
            <a:r>
              <a:rPr lang="en-US" sz="1400" b="1" u="sng" dirty="0" smtClean="0">
                <a:latin typeface="Arial Black" pitchFamily="34" charset="0"/>
              </a:rPr>
              <a:t>OSHA Code of Federal Regulations.  Occupational exposure to hazardous chemicals in laboratories Title 29, 1910.1450. the </a:t>
            </a:r>
            <a:r>
              <a:rPr lang="en-US" sz="1400" b="1" u="sng" dirty="0">
                <a:latin typeface="Arial Black" pitchFamily="34" charset="0"/>
              </a:rPr>
              <a:t>above link to the OSHA Laboratory Standard is incorporated into the “Chemical Hygiene Plan</a:t>
            </a:r>
            <a:r>
              <a:rPr lang="en-US" sz="1400" b="1" u="sng" dirty="0" smtClean="0">
                <a:latin typeface="Arial Black" pitchFamily="34" charset="0"/>
              </a:rPr>
              <a:t>”. </a:t>
            </a:r>
          </a:p>
          <a:p>
            <a:pPr lvl="2">
              <a:buClrTx/>
              <a:buNone/>
              <a:defRPr/>
            </a:pPr>
            <a:endParaRPr lang="en-US" sz="2000"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gradFill>
            <a:gsLst>
              <a:gs pos="0">
                <a:srgbClr val="FFFF00">
                  <a:lumMod val="100000"/>
                </a:srgbClr>
              </a:gs>
              <a:gs pos="100000">
                <a:schemeClr val="accent1">
                  <a:shade val="67500"/>
                  <a:satMod val="115000"/>
                </a:schemeClr>
              </a:gs>
              <a:gs pos="100000">
                <a:srgbClr val="FFC000"/>
              </a:gs>
            </a:gsLst>
            <a:lin ang="5400000" scaled="0"/>
          </a:gradFill>
        </p:spPr>
        <p:txBody>
          <a:bodyPr/>
          <a:lstStyle/>
          <a:p>
            <a:pPr>
              <a:defRPr/>
            </a:pPr>
            <a:r>
              <a:rPr lang="en-US" dirty="0" smtClean="0"/>
              <a:t>Labels Denoting Hazards</a:t>
            </a:r>
          </a:p>
        </p:txBody>
      </p:sp>
      <p:sp>
        <p:nvSpPr>
          <p:cNvPr id="49155" name="Content Placeholder 2"/>
          <p:cNvSpPr>
            <a:spLocks noGrp="1"/>
          </p:cNvSpPr>
          <p:nvPr>
            <p:ph idx="1"/>
          </p:nvPr>
        </p:nvSpPr>
        <p:spPr>
          <a:xfrm>
            <a:off x="457200" y="1524000"/>
            <a:ext cx="7924800" cy="4419600"/>
          </a:xfrm>
        </p:spPr>
        <p:txBody>
          <a:bodyPr/>
          <a:lstStyle/>
          <a:p>
            <a:pPr>
              <a:buFont typeface="Wingdings" pitchFamily="2" charset="2"/>
              <a:buNone/>
              <a:defRPr/>
            </a:pPr>
            <a:endParaRPr lang="en-US" sz="2000" dirty="0" smtClean="0"/>
          </a:p>
          <a:p>
            <a:pPr marL="0" indent="0">
              <a:buFont typeface="Wingdings" pitchFamily="2" charset="2"/>
              <a:buNone/>
              <a:defRPr/>
            </a:pPr>
            <a:endParaRPr lang="en-US" sz="2400" dirty="0" smtClean="0"/>
          </a:p>
        </p:txBody>
      </p:sp>
      <p:pic>
        <p:nvPicPr>
          <p:cNvPr id="51204"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447800"/>
            <a:ext cx="29718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05"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143375" y="1828800"/>
            <a:ext cx="1800225"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7181563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gradFill>
            <a:gsLst>
              <a:gs pos="0">
                <a:srgbClr val="FFFF00">
                  <a:lumMod val="100000"/>
                </a:srgbClr>
              </a:gs>
              <a:gs pos="100000">
                <a:schemeClr val="accent1">
                  <a:shade val="67500"/>
                  <a:satMod val="115000"/>
                </a:schemeClr>
              </a:gs>
              <a:gs pos="100000">
                <a:srgbClr val="FFC000"/>
              </a:gs>
            </a:gsLst>
            <a:lin ang="5400000" scaled="0"/>
          </a:gradFill>
        </p:spPr>
        <p:txBody>
          <a:bodyPr/>
          <a:lstStyle/>
          <a:p>
            <a:pPr>
              <a:defRPr/>
            </a:pPr>
            <a:r>
              <a:rPr lang="en-US" dirty="0" smtClean="0"/>
              <a:t>Pictogram</a:t>
            </a:r>
          </a:p>
        </p:txBody>
      </p:sp>
      <p:sp>
        <p:nvSpPr>
          <p:cNvPr id="49155" name="Content Placeholder 2"/>
          <p:cNvSpPr>
            <a:spLocks noGrp="1"/>
          </p:cNvSpPr>
          <p:nvPr>
            <p:ph idx="1"/>
          </p:nvPr>
        </p:nvSpPr>
        <p:spPr>
          <a:xfrm>
            <a:off x="457200" y="1524000"/>
            <a:ext cx="7924800" cy="4419600"/>
          </a:xfrm>
        </p:spPr>
        <p:txBody>
          <a:bodyPr/>
          <a:lstStyle/>
          <a:p>
            <a:pPr>
              <a:defRPr/>
            </a:pPr>
            <a:r>
              <a:rPr lang="en-US" sz="1600" dirty="0" smtClean="0"/>
              <a:t>Flame (flammable or reactive)                                                      </a:t>
            </a:r>
          </a:p>
          <a:p>
            <a:pPr>
              <a:defRPr/>
            </a:pPr>
            <a:r>
              <a:rPr lang="en-US" sz="1600" dirty="0" smtClean="0"/>
              <a:t>Flame over circle (oxidizers)</a:t>
            </a:r>
          </a:p>
          <a:p>
            <a:pPr>
              <a:defRPr/>
            </a:pPr>
            <a:r>
              <a:rPr lang="en-US" sz="1600" dirty="0" smtClean="0"/>
              <a:t>Corrosion (corrosive to skin, </a:t>
            </a:r>
          </a:p>
          <a:p>
            <a:pPr>
              <a:buFont typeface="Wingdings" pitchFamily="2" charset="2"/>
              <a:buNone/>
              <a:defRPr/>
            </a:pPr>
            <a:r>
              <a:rPr lang="en-US" sz="1600" dirty="0" smtClean="0"/>
              <a:t>	eyes or metal)</a:t>
            </a:r>
          </a:p>
          <a:p>
            <a:pPr>
              <a:defRPr/>
            </a:pPr>
            <a:r>
              <a:rPr lang="en-US" sz="1600" dirty="0" smtClean="0"/>
              <a:t>Gas Cylinder (pressurized gas)</a:t>
            </a:r>
          </a:p>
          <a:p>
            <a:pPr>
              <a:defRPr/>
            </a:pPr>
            <a:r>
              <a:rPr lang="en-US" sz="1600" dirty="0" smtClean="0"/>
              <a:t>Exploding bomb (explosives)</a:t>
            </a:r>
          </a:p>
          <a:p>
            <a:pPr>
              <a:defRPr/>
            </a:pPr>
            <a:r>
              <a:rPr lang="en-US" sz="1600" dirty="0" smtClean="0"/>
              <a:t>Exclamation Mark (health </a:t>
            </a:r>
          </a:p>
          <a:p>
            <a:pPr>
              <a:buFont typeface="Wingdings" pitchFamily="2" charset="2"/>
              <a:buNone/>
              <a:defRPr/>
            </a:pPr>
            <a:r>
              <a:rPr lang="en-US" sz="1600" dirty="0" smtClean="0"/>
              <a:t>	warnings)</a:t>
            </a:r>
          </a:p>
          <a:p>
            <a:pPr>
              <a:defRPr/>
            </a:pPr>
            <a:r>
              <a:rPr lang="en-US" sz="1600" dirty="0" smtClean="0"/>
              <a:t>Skull &amp; Crossbones (acutely toxic)</a:t>
            </a:r>
          </a:p>
          <a:p>
            <a:pPr>
              <a:defRPr/>
            </a:pPr>
            <a:r>
              <a:rPr lang="en-US" sz="1600" dirty="0" smtClean="0"/>
              <a:t>Health Hazard (serious health </a:t>
            </a:r>
          </a:p>
          <a:p>
            <a:pPr>
              <a:buFont typeface="Wingdings" pitchFamily="2" charset="2"/>
              <a:buNone/>
              <a:defRPr/>
            </a:pPr>
            <a:r>
              <a:rPr lang="en-US" sz="1600" dirty="0" smtClean="0"/>
              <a:t>	hazards)</a:t>
            </a:r>
          </a:p>
          <a:p>
            <a:pPr>
              <a:defRPr/>
            </a:pPr>
            <a:r>
              <a:rPr lang="en-US" sz="1600" dirty="0" smtClean="0"/>
              <a:t>Environment </a:t>
            </a:r>
          </a:p>
          <a:p>
            <a:pPr>
              <a:buFont typeface="Wingdings" pitchFamily="2" charset="2"/>
              <a:buNone/>
              <a:defRPr/>
            </a:pPr>
            <a:r>
              <a:rPr lang="en-US" sz="1600" dirty="0" smtClean="0"/>
              <a:t>	(environmental toxicity – not </a:t>
            </a:r>
          </a:p>
          <a:p>
            <a:pPr>
              <a:buFont typeface="Wingdings" pitchFamily="2" charset="2"/>
              <a:buNone/>
              <a:defRPr/>
            </a:pPr>
            <a:r>
              <a:rPr lang="en-US" sz="1600" dirty="0" smtClean="0"/>
              <a:t>	mandatory)</a:t>
            </a:r>
          </a:p>
          <a:p>
            <a:pPr marL="0" indent="0">
              <a:buFont typeface="Wingdings" pitchFamily="2" charset="2"/>
              <a:buNone/>
              <a:defRPr/>
            </a:pPr>
            <a:endParaRPr lang="en-US" sz="2400" dirty="0" smtClean="0"/>
          </a:p>
        </p:txBody>
      </p:sp>
      <p:pic>
        <p:nvPicPr>
          <p:cNvPr id="55300" name="Content Placeholder 3" descr="Pictograms.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038600" y="1295400"/>
            <a:ext cx="449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5932544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gradFill>
            <a:gsLst>
              <a:gs pos="0">
                <a:srgbClr val="FFFF00">
                  <a:lumMod val="100000"/>
                </a:srgbClr>
              </a:gs>
              <a:gs pos="100000">
                <a:schemeClr val="accent1">
                  <a:shade val="67500"/>
                  <a:satMod val="115000"/>
                </a:schemeClr>
              </a:gs>
              <a:gs pos="100000">
                <a:srgbClr val="FFC000"/>
              </a:gs>
            </a:gsLst>
            <a:lin ang="5400000" scaled="0"/>
          </a:gradFill>
        </p:spPr>
        <p:txBody>
          <a:bodyPr/>
          <a:lstStyle/>
          <a:p>
            <a:pPr>
              <a:defRPr/>
            </a:pPr>
            <a:r>
              <a:rPr lang="en-US" dirty="0" smtClean="0"/>
              <a:t>Signal Words</a:t>
            </a:r>
          </a:p>
        </p:txBody>
      </p:sp>
      <p:sp>
        <p:nvSpPr>
          <p:cNvPr id="49155" name="Content Placeholder 2"/>
          <p:cNvSpPr>
            <a:spLocks noGrp="1"/>
          </p:cNvSpPr>
          <p:nvPr>
            <p:ph idx="1"/>
          </p:nvPr>
        </p:nvSpPr>
        <p:spPr>
          <a:xfrm>
            <a:off x="457200" y="1524000"/>
            <a:ext cx="7924800" cy="4419600"/>
          </a:xfrm>
        </p:spPr>
        <p:txBody>
          <a:bodyPr/>
          <a:lstStyle/>
          <a:p>
            <a:pPr algn="ctr">
              <a:buFont typeface="Wingdings" pitchFamily="2" charset="2"/>
              <a:buNone/>
              <a:defRPr/>
            </a:pPr>
            <a:endParaRPr lang="en-US" sz="1800" b="1" dirty="0" smtClean="0"/>
          </a:p>
          <a:p>
            <a:pPr marL="0" indent="0">
              <a:buFont typeface="Wingdings" pitchFamily="2" charset="2"/>
              <a:buNone/>
              <a:defRPr/>
            </a:pPr>
            <a:r>
              <a:rPr lang="en-US" sz="2400" dirty="0" smtClean="0"/>
              <a:t>In the </a:t>
            </a:r>
            <a:r>
              <a:rPr lang="en-US" sz="2400" b="1" dirty="0" smtClean="0"/>
              <a:t>GHS</a:t>
            </a:r>
            <a:r>
              <a:rPr lang="en-US" sz="2400" dirty="0" smtClean="0"/>
              <a:t>, two </a:t>
            </a:r>
            <a:r>
              <a:rPr lang="en-US" sz="2400" b="1" u="sng" dirty="0" smtClean="0"/>
              <a:t>signal words</a:t>
            </a:r>
            <a:r>
              <a:rPr lang="en-US" sz="2400" u="sng" dirty="0" smtClean="0"/>
              <a:t> </a:t>
            </a:r>
            <a:r>
              <a:rPr lang="en-US" sz="2400" dirty="0" smtClean="0"/>
              <a:t>are used to emphasize hazards and indicate the relative level of severity of the hazard.</a:t>
            </a:r>
            <a:br>
              <a:rPr lang="en-US" sz="2400" dirty="0" smtClean="0"/>
            </a:br>
            <a:r>
              <a:rPr lang="en-US" sz="2400" dirty="0" smtClean="0"/>
              <a:t/>
            </a:r>
            <a:br>
              <a:rPr lang="en-US" sz="2400" dirty="0" smtClean="0"/>
            </a:br>
            <a:r>
              <a:rPr lang="en-US" sz="2400" b="1" dirty="0" smtClean="0"/>
              <a:t>"Danger"</a:t>
            </a:r>
            <a:r>
              <a:rPr lang="en-US" sz="2400" dirty="0" smtClean="0"/>
              <a:t> is used for more severe hazards.</a:t>
            </a:r>
            <a:br>
              <a:rPr lang="en-US" sz="2400" dirty="0" smtClean="0"/>
            </a:br>
            <a:r>
              <a:rPr lang="en-US" sz="2400" dirty="0" smtClean="0"/>
              <a:t/>
            </a:r>
            <a:br>
              <a:rPr lang="en-US" sz="2400" dirty="0" smtClean="0"/>
            </a:br>
            <a:r>
              <a:rPr lang="en-US" sz="2400" b="1" dirty="0" smtClean="0"/>
              <a:t>"Warning"</a:t>
            </a:r>
            <a:r>
              <a:rPr lang="en-US" sz="2400" dirty="0" smtClean="0"/>
              <a:t> is used for less severe hazards.</a:t>
            </a:r>
          </a:p>
          <a:p>
            <a:pPr marL="0" indent="0">
              <a:buFont typeface="Wingdings" pitchFamily="2" charset="2"/>
              <a:buNone/>
              <a:defRPr/>
            </a:pPr>
            <a:endParaRPr lang="en-US" sz="2400" dirty="0" smtClean="0"/>
          </a:p>
        </p:txBody>
      </p:sp>
    </p:spTree>
    <p:extLst>
      <p:ext uri="{BB962C8B-B14F-4D97-AF65-F5344CB8AC3E}">
        <p14:creationId xmlns:p14="http://schemas.microsoft.com/office/powerpoint/2010/main" val="378162103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gradFill>
            <a:gsLst>
              <a:gs pos="0">
                <a:srgbClr val="FFFF00">
                  <a:lumMod val="100000"/>
                </a:srgbClr>
              </a:gs>
              <a:gs pos="100000">
                <a:schemeClr val="accent1">
                  <a:shade val="67500"/>
                  <a:satMod val="115000"/>
                </a:schemeClr>
              </a:gs>
              <a:gs pos="100000">
                <a:srgbClr val="FFC000"/>
              </a:gs>
            </a:gsLst>
            <a:lin ang="5400000" scaled="0"/>
          </a:gradFill>
        </p:spPr>
        <p:txBody>
          <a:bodyPr/>
          <a:lstStyle/>
          <a:p>
            <a:pPr>
              <a:defRPr/>
            </a:pPr>
            <a:r>
              <a:rPr lang="en-US" dirty="0" smtClean="0"/>
              <a:t>Chemical Labeling</a:t>
            </a:r>
          </a:p>
        </p:txBody>
      </p:sp>
      <p:sp>
        <p:nvSpPr>
          <p:cNvPr id="59395" name="Content Placeholder 2"/>
          <p:cNvSpPr>
            <a:spLocks noGrp="1"/>
          </p:cNvSpPr>
          <p:nvPr>
            <p:ph idx="1"/>
          </p:nvPr>
        </p:nvSpPr>
        <p:spPr>
          <a:xfrm>
            <a:off x="457200" y="1524000"/>
            <a:ext cx="7924800" cy="4419600"/>
          </a:xfrm>
        </p:spPr>
        <p:txBody>
          <a:bodyPr/>
          <a:lstStyle/>
          <a:p>
            <a:pPr algn="ctr">
              <a:buFont typeface="Wingdings" pitchFamily="2" charset="2"/>
              <a:buNone/>
            </a:pPr>
            <a:endParaRPr lang="en-US" sz="1800" dirty="0" smtClean="0"/>
          </a:p>
          <a:p>
            <a:pPr algn="ctr">
              <a:buFont typeface="Wingdings" pitchFamily="2" charset="2"/>
              <a:buNone/>
            </a:pPr>
            <a:r>
              <a:rPr lang="en-US" sz="1800" dirty="0" smtClean="0"/>
              <a:t>When portions of chemicals are removed from the original bottles, or if new solutions are created in the laboratory, these containers must be labeled with </a:t>
            </a:r>
            <a:r>
              <a:rPr lang="en-US" sz="1800" b="1" dirty="0" smtClean="0"/>
              <a:t>secondary labels</a:t>
            </a:r>
            <a:r>
              <a:rPr lang="en-US" sz="1800" dirty="0" smtClean="0"/>
              <a:t>, or "workplace" labels. </a:t>
            </a:r>
          </a:p>
          <a:p>
            <a:pPr algn="ctr">
              <a:buFont typeface="Wingdings" pitchFamily="2" charset="2"/>
              <a:buNone/>
            </a:pPr>
            <a:endParaRPr lang="en-US" sz="1800" dirty="0" smtClean="0"/>
          </a:p>
          <a:p>
            <a:pPr>
              <a:buFont typeface="Wingdings" pitchFamily="2" charset="2"/>
              <a:buNone/>
            </a:pPr>
            <a:r>
              <a:rPr lang="en-US" sz="1800" dirty="0" smtClean="0"/>
              <a:t>	Secondary labels do not have to be GHS labels,</a:t>
            </a:r>
            <a:r>
              <a:rPr lang="en-US" sz="1800" strike="sngStrike" dirty="0" smtClean="0"/>
              <a:t> </a:t>
            </a:r>
            <a:r>
              <a:rPr lang="en-US" sz="1800" dirty="0" smtClean="0"/>
              <a:t>but must include:</a:t>
            </a:r>
          </a:p>
          <a:p>
            <a:pPr>
              <a:buFont typeface="Wingdings" panose="05000000000000000000" pitchFamily="2" charset="2"/>
              <a:buChar char="v"/>
            </a:pPr>
            <a:r>
              <a:rPr lang="en-US" sz="1800" dirty="0" smtClean="0">
                <a:solidFill>
                  <a:srgbClr val="0070C0"/>
                </a:solidFill>
              </a:rPr>
              <a:t>the</a:t>
            </a:r>
            <a:r>
              <a:rPr lang="en-US" sz="1800" dirty="0" smtClean="0"/>
              <a:t> </a:t>
            </a:r>
            <a:r>
              <a:rPr lang="en-US" sz="1800" dirty="0" smtClean="0">
                <a:solidFill>
                  <a:srgbClr val="0070C0"/>
                </a:solidFill>
              </a:rPr>
              <a:t>identity of the hazardous chemical</a:t>
            </a:r>
          </a:p>
          <a:p>
            <a:pPr>
              <a:buFont typeface="Wingdings" panose="05000000000000000000" pitchFamily="2" charset="2"/>
              <a:buChar char="v"/>
            </a:pPr>
            <a:r>
              <a:rPr lang="en-US" sz="1800" dirty="0" smtClean="0">
                <a:solidFill>
                  <a:srgbClr val="0070C0"/>
                </a:solidFill>
              </a:rPr>
              <a:t>the date filled</a:t>
            </a:r>
          </a:p>
          <a:p>
            <a:pPr>
              <a:buFont typeface="Wingdings" panose="05000000000000000000" pitchFamily="2" charset="2"/>
              <a:buChar char="v"/>
            </a:pPr>
            <a:r>
              <a:rPr lang="en-US" sz="1800" dirty="0" smtClean="0">
                <a:solidFill>
                  <a:srgbClr val="0070C0"/>
                </a:solidFill>
              </a:rPr>
              <a:t>precautionary/hazard warning label; a hazard rating system, i.e. NFPA, HMIS, etc</a:t>
            </a:r>
            <a:r>
              <a:rPr lang="en-US" sz="1800" dirty="0">
                <a:solidFill>
                  <a:srgbClr val="0070C0"/>
                </a:solidFill>
              </a:rPr>
              <a:t>.</a:t>
            </a:r>
            <a:r>
              <a:rPr lang="en-US" sz="1800" dirty="0" smtClean="0">
                <a:solidFill>
                  <a:srgbClr val="0070C0"/>
                </a:solidFill>
              </a:rPr>
              <a:t> </a:t>
            </a:r>
          </a:p>
          <a:p>
            <a:pPr>
              <a:buFont typeface="Wingdings" panose="05000000000000000000" pitchFamily="2" charset="2"/>
              <a:buChar char="v"/>
            </a:pPr>
            <a:r>
              <a:rPr lang="en-US" sz="1800" dirty="0" smtClean="0">
                <a:solidFill>
                  <a:srgbClr val="0070C0"/>
                </a:solidFill>
              </a:rPr>
              <a:t>what to do if accidental contact occurs. </a:t>
            </a:r>
            <a:r>
              <a:rPr lang="en-US" sz="1800" dirty="0" smtClean="0"/>
              <a:t> </a:t>
            </a:r>
            <a:endParaRPr lang="en-US" sz="1800" strike="sngStrike" dirty="0" smtClean="0">
              <a:solidFill>
                <a:srgbClr val="00B050"/>
              </a:solidFill>
            </a:endParaRPr>
          </a:p>
        </p:txBody>
      </p:sp>
    </p:spTree>
    <p:extLst>
      <p:ext uri="{BB962C8B-B14F-4D97-AF65-F5344CB8AC3E}">
        <p14:creationId xmlns:p14="http://schemas.microsoft.com/office/powerpoint/2010/main" val="351379147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gradFill>
            <a:gsLst>
              <a:gs pos="0">
                <a:srgbClr val="FFFF00">
                  <a:lumMod val="100000"/>
                </a:srgbClr>
              </a:gs>
              <a:gs pos="100000">
                <a:schemeClr val="accent1">
                  <a:shade val="67500"/>
                  <a:satMod val="115000"/>
                </a:schemeClr>
              </a:gs>
              <a:gs pos="100000">
                <a:srgbClr val="FFC000"/>
              </a:gs>
            </a:gsLst>
            <a:lin ang="5400000" scaled="0"/>
          </a:gradFill>
        </p:spPr>
        <p:txBody>
          <a:bodyPr/>
          <a:lstStyle/>
          <a:p>
            <a:pPr>
              <a:defRPr/>
            </a:pPr>
            <a:r>
              <a:rPr lang="en-US" sz="3600" dirty="0" smtClean="0"/>
              <a:t>Safety Data Sheet (SDS)</a:t>
            </a:r>
          </a:p>
        </p:txBody>
      </p:sp>
      <p:sp>
        <p:nvSpPr>
          <p:cNvPr id="3" name="Content Placeholder 2"/>
          <p:cNvSpPr>
            <a:spLocks noGrp="1"/>
          </p:cNvSpPr>
          <p:nvPr>
            <p:ph idx="1"/>
          </p:nvPr>
        </p:nvSpPr>
        <p:spPr/>
        <p:txBody>
          <a:bodyPr/>
          <a:lstStyle/>
          <a:p>
            <a:pPr>
              <a:buClrTx/>
              <a:defRPr/>
            </a:pPr>
            <a:r>
              <a:rPr lang="en-US" sz="2400" b="1" dirty="0" smtClean="0"/>
              <a:t>Safety Data Sheets (SDS)</a:t>
            </a:r>
            <a:r>
              <a:rPr lang="en-US" sz="2400" dirty="0" smtClean="0"/>
              <a:t> </a:t>
            </a:r>
            <a:r>
              <a:rPr lang="en-US" sz="2400" b="1" dirty="0" smtClean="0"/>
              <a:t>(previously called Material Safety Data Sheets (MSDS) </a:t>
            </a:r>
            <a:r>
              <a:rPr lang="en-US" sz="2400" dirty="0" smtClean="0"/>
              <a:t>are safety documents which provide detailed information about the physical and health hazards of chemicals. </a:t>
            </a:r>
          </a:p>
          <a:p>
            <a:pPr>
              <a:buClrTx/>
              <a:defRPr/>
            </a:pPr>
            <a:r>
              <a:rPr lang="en-US" sz="2400" dirty="0" smtClean="0"/>
              <a:t>Manufacturers are required to create SDS’ for every hazardous product they produce, and send one with the first shipment of product to a buyer. </a:t>
            </a:r>
          </a:p>
          <a:p>
            <a:pPr>
              <a:buClrTx/>
              <a:defRPr/>
            </a:pPr>
            <a:r>
              <a:rPr lang="en-US" sz="2400" dirty="0" smtClean="0"/>
              <a:t>A laboratory must obtain a SDS for all hazardous chemicals used in the laboratory, and a paper or electronic version of the SDS must be available to employees at any time they are working with the chemical. </a:t>
            </a:r>
          </a:p>
          <a:p>
            <a:pPr marL="0" indent="0">
              <a:buFont typeface="Wingdings" pitchFamily="2" charset="2"/>
              <a:buNone/>
              <a:defRPr/>
            </a:pPr>
            <a:endParaRPr lang="en-US" dirty="0"/>
          </a:p>
        </p:txBody>
      </p:sp>
    </p:spTree>
    <p:extLst>
      <p:ext uri="{BB962C8B-B14F-4D97-AF65-F5344CB8AC3E}">
        <p14:creationId xmlns:p14="http://schemas.microsoft.com/office/powerpoint/2010/main" val="12935333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gradFill>
            <a:gsLst>
              <a:gs pos="0">
                <a:srgbClr val="FFFF00">
                  <a:lumMod val="100000"/>
                </a:srgbClr>
              </a:gs>
              <a:gs pos="100000">
                <a:schemeClr val="accent1">
                  <a:shade val="67500"/>
                  <a:satMod val="115000"/>
                </a:schemeClr>
              </a:gs>
              <a:gs pos="100000">
                <a:srgbClr val="FFC000"/>
              </a:gs>
            </a:gsLst>
            <a:lin ang="5400000" scaled="0"/>
          </a:gradFill>
        </p:spPr>
        <p:txBody>
          <a:bodyPr/>
          <a:lstStyle/>
          <a:p>
            <a:pPr>
              <a:defRPr/>
            </a:pPr>
            <a:r>
              <a:rPr lang="en-US" sz="3600" dirty="0" smtClean="0"/>
              <a:t>Safety Data Sheet (SDS)</a:t>
            </a:r>
          </a:p>
        </p:txBody>
      </p:sp>
      <p:sp>
        <p:nvSpPr>
          <p:cNvPr id="3" name="Content Placeholder 2"/>
          <p:cNvSpPr>
            <a:spLocks noGrp="1"/>
          </p:cNvSpPr>
          <p:nvPr>
            <p:ph idx="1"/>
          </p:nvPr>
        </p:nvSpPr>
        <p:spPr/>
        <p:txBody>
          <a:bodyPr/>
          <a:lstStyle/>
          <a:p>
            <a:pPr>
              <a:buClrTx/>
              <a:defRPr/>
            </a:pPr>
            <a:r>
              <a:rPr lang="en-US" sz="2400" b="1" dirty="0" smtClean="0"/>
              <a:t>Our M(SDS) can be located online through the CEOSH online inventory page or hard copy’s are found on the safety bench.</a:t>
            </a:r>
          </a:p>
          <a:p>
            <a:pPr>
              <a:buClrTx/>
              <a:defRPr/>
            </a:pPr>
            <a:r>
              <a:rPr lang="en-US" sz="2400" b="1" dirty="0" smtClean="0"/>
              <a:t>Chemical inventory is completed semi-annually. This list can be found on our lab shared drive or a hard copy is placed in the M(SDS) books on the safety bench.</a:t>
            </a:r>
            <a:endParaRPr lang="en-US" dirty="0"/>
          </a:p>
        </p:txBody>
      </p:sp>
    </p:spTree>
    <p:extLst>
      <p:ext uri="{BB962C8B-B14F-4D97-AF65-F5344CB8AC3E}">
        <p14:creationId xmlns:p14="http://schemas.microsoft.com/office/powerpoint/2010/main" val="29646770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FFFF0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smtClean="0"/>
              <a:t>Flammable Cabinet</a:t>
            </a:r>
            <a:endParaRPr lang="en-US" dirty="0"/>
          </a:p>
        </p:txBody>
      </p:sp>
      <p:sp>
        <p:nvSpPr>
          <p:cNvPr id="3" name="Content Placeholder 2"/>
          <p:cNvSpPr>
            <a:spLocks noGrp="1"/>
          </p:cNvSpPr>
          <p:nvPr>
            <p:ph idx="1"/>
          </p:nvPr>
        </p:nvSpPr>
        <p:spPr/>
        <p:txBody>
          <a:bodyPr/>
          <a:lstStyle/>
          <a:p>
            <a:pPr marL="0" indent="0">
              <a:buFont typeface="Wingdings" pitchFamily="2" charset="2"/>
              <a:buNone/>
              <a:defRPr/>
            </a:pPr>
            <a:r>
              <a:rPr lang="en-US" sz="2400" b="1" dirty="0" smtClean="0"/>
              <a:t>Proper storage of flammables and combustibles includes: </a:t>
            </a:r>
          </a:p>
          <a:p>
            <a:pPr>
              <a:buClrTx/>
              <a:defRPr/>
            </a:pPr>
            <a:r>
              <a:rPr lang="en-US" sz="1800" dirty="0" smtClean="0"/>
              <a:t>Store away from heat, light and ignition sources</a:t>
            </a:r>
          </a:p>
          <a:p>
            <a:pPr>
              <a:buClrTx/>
              <a:defRPr/>
            </a:pPr>
            <a:r>
              <a:rPr lang="en-US" sz="1800" dirty="0" smtClean="0"/>
              <a:t>Store away from incompatible materials (reactive substances and oxidizers)</a:t>
            </a:r>
          </a:p>
          <a:p>
            <a:pPr>
              <a:buClrTx/>
              <a:defRPr/>
            </a:pPr>
            <a:r>
              <a:rPr lang="en-US" sz="1800" dirty="0" smtClean="0"/>
              <a:t>Store in approved flammable liquid storage cabinets</a:t>
            </a:r>
          </a:p>
          <a:p>
            <a:pPr>
              <a:buClrTx/>
              <a:buFont typeface="Arial" panose="020B0604020202020204" pitchFamily="34" charset="0"/>
              <a:buChar char="•"/>
              <a:defRPr/>
            </a:pPr>
            <a:r>
              <a:rPr lang="en-US" sz="1800" dirty="0" smtClean="0"/>
              <a:t>Flammable cabinet located in room 6222</a:t>
            </a:r>
            <a:r>
              <a:rPr lang="en-US" dirty="0" smtClean="0"/>
              <a:t/>
            </a:r>
            <a:br>
              <a:rPr lang="en-US" dirty="0" smtClean="0"/>
            </a:br>
            <a:endParaRPr lang="en-US" dirty="0" smtClean="0"/>
          </a:p>
          <a:p>
            <a:pPr marL="0" indent="0">
              <a:buFont typeface="Wingdings" pitchFamily="2" charset="2"/>
              <a:buNone/>
              <a:defRPr/>
            </a:pP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3800" y="4127372"/>
            <a:ext cx="1831975" cy="1892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FFFF0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smtClean="0"/>
              <a:t>Acid and Base Cabinet</a:t>
            </a:r>
            <a:endParaRPr lang="en-US" dirty="0"/>
          </a:p>
        </p:txBody>
      </p:sp>
      <p:sp>
        <p:nvSpPr>
          <p:cNvPr id="3" name="Content Placeholder 2"/>
          <p:cNvSpPr>
            <a:spLocks noGrp="1"/>
          </p:cNvSpPr>
          <p:nvPr>
            <p:ph idx="1"/>
          </p:nvPr>
        </p:nvSpPr>
        <p:spPr/>
        <p:txBody>
          <a:bodyPr/>
          <a:lstStyle/>
          <a:p>
            <a:pPr marL="0" indent="0">
              <a:buFont typeface="Wingdings" pitchFamily="2" charset="2"/>
              <a:buNone/>
              <a:defRPr/>
            </a:pPr>
            <a:r>
              <a:rPr lang="en-US" sz="2400" b="1" dirty="0" smtClean="0"/>
              <a:t>Proper storage of acids and bases: </a:t>
            </a:r>
          </a:p>
          <a:p>
            <a:pPr>
              <a:buClrTx/>
              <a:defRPr/>
            </a:pPr>
            <a:r>
              <a:rPr lang="en-US" sz="1800" dirty="0" smtClean="0"/>
              <a:t>Store below head height</a:t>
            </a:r>
          </a:p>
          <a:p>
            <a:pPr>
              <a:buClrTx/>
              <a:defRPr/>
            </a:pPr>
            <a:r>
              <a:rPr lang="en-US" sz="1800" dirty="0" smtClean="0"/>
              <a:t>Can store acid chemicals in an acid cabinet, base chemicals in a base cabinet or on a low shelf</a:t>
            </a:r>
          </a:p>
          <a:p>
            <a:pPr>
              <a:buClrTx/>
              <a:defRPr/>
            </a:pPr>
            <a:r>
              <a:rPr lang="en-US" sz="1800" dirty="0" smtClean="0"/>
              <a:t>Store away from incompatible materials.  DO NOT STORE ACIDS AND BASES TOGETHER. </a:t>
            </a:r>
          </a:p>
          <a:p>
            <a:pPr>
              <a:buClrTx/>
              <a:defRPr/>
            </a:pPr>
            <a:r>
              <a:rPr lang="en-US" sz="1800" dirty="0" smtClean="0"/>
              <a:t>These are located in the Urinalysis department.</a:t>
            </a:r>
          </a:p>
          <a:p>
            <a:pPr>
              <a:buClrTx/>
              <a:defRPr/>
            </a:pPr>
            <a:endParaRPr lang="en-US" sz="1800" dirty="0" smtClean="0"/>
          </a:p>
          <a:p>
            <a:pPr marL="0" indent="0">
              <a:buClrTx/>
              <a:buNone/>
              <a:defRPr/>
            </a:pPr>
            <a:r>
              <a:rPr lang="en-US" dirty="0" smtClean="0"/>
              <a:t/>
            </a:r>
            <a:br>
              <a:rPr lang="en-US" dirty="0" smtClean="0"/>
            </a:br>
            <a:endParaRPr lang="en-US" dirty="0"/>
          </a:p>
        </p:txBody>
      </p:sp>
    </p:spTree>
    <p:extLst>
      <p:ext uri="{BB962C8B-B14F-4D97-AF65-F5344CB8AC3E}">
        <p14:creationId xmlns:p14="http://schemas.microsoft.com/office/powerpoint/2010/main" val="69437184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gradFill>
            <a:gsLst>
              <a:gs pos="1000">
                <a:srgbClr val="FFFF00"/>
              </a:gs>
              <a:gs pos="0">
                <a:schemeClr val="accent1">
                  <a:shade val="30000"/>
                  <a:satMod val="115000"/>
                </a:schemeClr>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smtClean="0"/>
              <a:t>Spill Response</a:t>
            </a:r>
          </a:p>
        </p:txBody>
      </p:sp>
      <p:sp>
        <p:nvSpPr>
          <p:cNvPr id="61443" name="Content Placeholder 2"/>
          <p:cNvSpPr>
            <a:spLocks noGrp="1"/>
          </p:cNvSpPr>
          <p:nvPr>
            <p:ph idx="1"/>
          </p:nvPr>
        </p:nvSpPr>
        <p:spPr>
          <a:xfrm>
            <a:off x="533400" y="1600200"/>
            <a:ext cx="7924800" cy="4419600"/>
          </a:xfrm>
        </p:spPr>
        <p:txBody>
          <a:bodyPr/>
          <a:lstStyle/>
          <a:p>
            <a:pPr marL="0" indent="0">
              <a:buNone/>
            </a:pPr>
            <a:r>
              <a:rPr lang="en-US" sz="2800" b="1" u="sng" dirty="0" err="1" smtClean="0">
                <a:cs typeface="Arial" charset="0"/>
              </a:rPr>
              <a:t>Biohazardous</a:t>
            </a:r>
            <a:r>
              <a:rPr lang="en-US" sz="1400" b="1" u="sng" dirty="0" smtClean="0">
                <a:cs typeface="Arial" charset="0"/>
              </a:rPr>
              <a:t> </a:t>
            </a:r>
            <a:r>
              <a:rPr lang="en-US" sz="2800" b="1" u="sng" dirty="0" smtClean="0">
                <a:cs typeface="Arial" charset="0"/>
              </a:rPr>
              <a:t>spill</a:t>
            </a:r>
            <a:r>
              <a:rPr lang="en-US" sz="2000" b="1" u="sng" dirty="0" smtClean="0">
                <a:cs typeface="Arial" charset="0"/>
              </a:rPr>
              <a:t> </a:t>
            </a:r>
            <a:r>
              <a:rPr lang="en-US" sz="2000" b="1" dirty="0" smtClean="0">
                <a:cs typeface="Arial" charset="0"/>
              </a:rPr>
              <a:t>- an unplanned release of potentially infectious material into the work environment </a:t>
            </a:r>
            <a:r>
              <a:rPr lang="en-US" sz="1600" b="1" dirty="0" smtClean="0">
                <a:cs typeface="Arial" charset="0"/>
              </a:rPr>
              <a:t>(Refer to Procedure for Blood and Body Fluid Spill SA-113- 019):</a:t>
            </a:r>
          </a:p>
          <a:p>
            <a:pPr marL="0" indent="0">
              <a:buFont typeface="Wingdings" pitchFamily="2" charset="2"/>
              <a:buNone/>
            </a:pPr>
            <a:r>
              <a:rPr lang="en-US" sz="1800" dirty="0" smtClean="0">
                <a:cs typeface="Arial" charset="0"/>
              </a:rPr>
              <a:t>To clean up a </a:t>
            </a:r>
            <a:r>
              <a:rPr lang="en-US" sz="1800" dirty="0" err="1" smtClean="0">
                <a:cs typeface="Arial" charset="0"/>
              </a:rPr>
              <a:t>biohazardous</a:t>
            </a:r>
            <a:r>
              <a:rPr lang="en-US" sz="1800" dirty="0" smtClean="0">
                <a:cs typeface="Arial" charset="0"/>
              </a:rPr>
              <a:t> spill, follow this general procedure: </a:t>
            </a:r>
            <a:endParaRPr lang="en-US" sz="1400" b="1" dirty="0" smtClean="0">
              <a:cs typeface="Arial" charset="0"/>
            </a:endParaRPr>
          </a:p>
          <a:p>
            <a:pPr marL="0" indent="0">
              <a:buClrTx/>
              <a:buSzPct val="160000"/>
              <a:buFont typeface="Wingdings" pitchFamily="2" charset="2"/>
              <a:buNone/>
            </a:pPr>
            <a:r>
              <a:rPr lang="en-US" sz="1800" dirty="0" smtClean="0">
                <a:cs typeface="Arial" charset="0"/>
              </a:rPr>
              <a:t>	</a:t>
            </a:r>
            <a:r>
              <a:rPr lang="en-US" sz="1800" b="1" dirty="0" smtClean="0">
                <a:cs typeface="Arial" charset="0"/>
              </a:rPr>
              <a:t>a) </a:t>
            </a:r>
            <a:r>
              <a:rPr lang="en-US" sz="1800" dirty="0" smtClean="0">
                <a:cs typeface="Arial" charset="0"/>
              </a:rPr>
              <a:t>Wear appropriate PPE: gloves, lab coat and eye protection.</a:t>
            </a:r>
          </a:p>
          <a:p>
            <a:pPr marL="0" indent="0">
              <a:buClr>
                <a:srgbClr val="FF00FF"/>
              </a:buClr>
              <a:buSzPct val="160000"/>
              <a:buFont typeface="Wingdings" pitchFamily="2" charset="2"/>
              <a:buNone/>
            </a:pPr>
            <a:r>
              <a:rPr lang="en-US" sz="1800" dirty="0" smtClean="0">
                <a:cs typeface="Arial" charset="0"/>
              </a:rPr>
              <a:t>	</a:t>
            </a:r>
            <a:r>
              <a:rPr lang="en-US" sz="1800" b="1" dirty="0" smtClean="0">
                <a:cs typeface="Arial" charset="0"/>
              </a:rPr>
              <a:t>b) </a:t>
            </a:r>
            <a:r>
              <a:rPr lang="en-US" sz="1800" dirty="0" smtClean="0">
                <a:cs typeface="Arial" charset="0"/>
              </a:rPr>
              <a:t>Contain spill with absorbent materials.</a:t>
            </a:r>
          </a:p>
          <a:p>
            <a:pPr marL="0" indent="0">
              <a:buClr>
                <a:srgbClr val="FF00FF"/>
              </a:buClr>
              <a:buSzPct val="160000"/>
              <a:buFont typeface="Wingdings" pitchFamily="2" charset="2"/>
              <a:buNone/>
            </a:pPr>
            <a:r>
              <a:rPr lang="en-US" sz="1800" dirty="0" smtClean="0">
                <a:cs typeface="Arial" charset="0"/>
              </a:rPr>
              <a:t>	</a:t>
            </a:r>
            <a:r>
              <a:rPr lang="en-US" sz="1800" b="1" dirty="0" smtClean="0">
                <a:cs typeface="Arial" charset="0"/>
              </a:rPr>
              <a:t>c) </a:t>
            </a:r>
            <a:r>
              <a:rPr lang="en-US" sz="1800" dirty="0" smtClean="0">
                <a:cs typeface="Arial" charset="0"/>
              </a:rPr>
              <a:t>Wet spill with disinfectant. To minimize aerosols, pour 	disinfectant around the perimeter of spill and work toward the 	center. Let sit for the required contact time.</a:t>
            </a:r>
          </a:p>
          <a:p>
            <a:pPr marL="0" indent="0">
              <a:buClr>
                <a:srgbClr val="FF00FF"/>
              </a:buClr>
              <a:buSzPct val="160000"/>
              <a:buFont typeface="Wingdings" pitchFamily="2" charset="2"/>
              <a:buNone/>
            </a:pPr>
            <a:r>
              <a:rPr lang="en-US" sz="1800" dirty="0" smtClean="0">
                <a:cs typeface="Arial" charset="0"/>
              </a:rPr>
              <a:t>	</a:t>
            </a:r>
            <a:r>
              <a:rPr lang="en-US" sz="1800" b="1" dirty="0" smtClean="0">
                <a:cs typeface="Arial" charset="0"/>
              </a:rPr>
              <a:t>d) </a:t>
            </a:r>
            <a:r>
              <a:rPr lang="en-US" sz="1800" dirty="0" smtClean="0">
                <a:cs typeface="Arial" charset="0"/>
              </a:rPr>
              <a:t>Remove absorbent material and broken glassware using 	mechanical means - dustpan and broom and deposit into a 	biohazard bag or sharps container.</a:t>
            </a:r>
          </a:p>
          <a:p>
            <a:pPr marL="0" indent="0">
              <a:buClr>
                <a:srgbClr val="FF00FF"/>
              </a:buClr>
              <a:buSzPct val="160000"/>
              <a:buFont typeface="Wingdings" pitchFamily="2" charset="2"/>
              <a:buNone/>
            </a:pPr>
            <a:r>
              <a:rPr lang="en-US" sz="1800" dirty="0" smtClean="0">
                <a:cs typeface="Arial" charset="0"/>
              </a:rPr>
              <a:t>	</a:t>
            </a:r>
            <a:r>
              <a:rPr lang="en-US" sz="1800" b="1" dirty="0" smtClean="0">
                <a:cs typeface="Arial" charset="0"/>
              </a:rPr>
              <a:t>e) </a:t>
            </a:r>
            <a:r>
              <a:rPr lang="en-US" sz="1800" dirty="0" smtClean="0">
                <a:cs typeface="Arial" charset="0"/>
              </a:rPr>
              <a:t>If a second cleaning is necessary, apply disinfectant a second 	time and blot up after sufficient contact time. </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gradFill>
            <a:gsLst>
              <a:gs pos="1000">
                <a:srgbClr val="FFFF00"/>
              </a:gs>
              <a:gs pos="0">
                <a:schemeClr val="accent1">
                  <a:shade val="30000"/>
                  <a:satMod val="115000"/>
                </a:schemeClr>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smtClean="0"/>
              <a:t>Spill Response</a:t>
            </a:r>
          </a:p>
        </p:txBody>
      </p:sp>
      <p:sp>
        <p:nvSpPr>
          <p:cNvPr id="56323" name="Content Placeholder 2"/>
          <p:cNvSpPr>
            <a:spLocks noGrp="1"/>
          </p:cNvSpPr>
          <p:nvPr>
            <p:ph idx="1"/>
          </p:nvPr>
        </p:nvSpPr>
        <p:spPr>
          <a:xfrm>
            <a:off x="609600" y="1447800"/>
            <a:ext cx="7924800" cy="4419600"/>
          </a:xfrm>
        </p:spPr>
        <p:txBody>
          <a:bodyPr/>
          <a:lstStyle/>
          <a:p>
            <a:pPr marL="0" indent="0">
              <a:buFont typeface="Wingdings" pitchFamily="2" charset="2"/>
              <a:buNone/>
              <a:defRPr/>
            </a:pPr>
            <a:r>
              <a:rPr lang="en-US" sz="2800" b="1" u="sng" dirty="0" smtClean="0"/>
              <a:t>Procedure for Chemical Spill </a:t>
            </a:r>
            <a:r>
              <a:rPr lang="en-US" sz="2000" b="1" u="sng" dirty="0" smtClean="0"/>
              <a:t>(refer to Chemical </a:t>
            </a:r>
            <a:r>
              <a:rPr lang="en-US" sz="2000" b="1" u="sng" dirty="0" err="1" smtClean="0"/>
              <a:t>Hygene</a:t>
            </a:r>
            <a:r>
              <a:rPr lang="en-US" sz="2000" b="1" u="sng" dirty="0" smtClean="0"/>
              <a:t> plan and local medical center policy)</a:t>
            </a:r>
          </a:p>
          <a:p>
            <a:pPr marL="0" indent="0">
              <a:buFont typeface="Wingdings" pitchFamily="2" charset="2"/>
              <a:buNone/>
              <a:defRPr/>
            </a:pPr>
            <a:r>
              <a:rPr lang="en-US" sz="2000" dirty="0" smtClean="0"/>
              <a:t>Only the specific amount of chemicals needed for a certain procedure should be on a bench. All large containers should be stored in safety cabinets.</a:t>
            </a:r>
          </a:p>
          <a:p>
            <a:pPr lvl="1">
              <a:buClrTx/>
              <a:defRPr/>
            </a:pPr>
            <a:r>
              <a:rPr lang="en-US" sz="1800" b="1" dirty="0" smtClean="0"/>
              <a:t>Minor spills</a:t>
            </a:r>
            <a:r>
              <a:rPr lang="en-US" sz="1800" dirty="0" smtClean="0"/>
              <a:t> are small spills of chemicals that do not pose a hazard. Minor spills may be cleaned up immediately by laboratory personnel wearing appropriate personal protective equipment.</a:t>
            </a:r>
            <a:r>
              <a:rPr lang="en-US" sz="1800" dirty="0" smtClean="0">
                <a:ea typeface="+mn-ea"/>
                <a:cs typeface="+mn-cs"/>
              </a:rPr>
              <a:t> To clean up a small spill, go to nearest spill response kit and follow stated procedures.</a:t>
            </a:r>
            <a:r>
              <a:rPr lang="en-US" sz="1800" b="1" dirty="0" smtClean="0"/>
              <a:t> </a:t>
            </a:r>
            <a:endParaRPr lang="en-US" sz="1800" dirty="0" smtClean="0">
              <a:ea typeface="+mn-ea"/>
              <a:cs typeface="+mn-cs"/>
            </a:endParaRPr>
          </a:p>
          <a:p>
            <a:pPr lvl="1">
              <a:buClrTx/>
              <a:defRPr/>
            </a:pPr>
            <a:r>
              <a:rPr lang="en-US" sz="1800" dirty="0" smtClean="0">
                <a:ea typeface="+mn-ea"/>
                <a:cs typeface="+mn-cs"/>
              </a:rPr>
              <a:t>Should a </a:t>
            </a:r>
            <a:r>
              <a:rPr lang="en-US" sz="1800" b="1" dirty="0" smtClean="0">
                <a:ea typeface="+mn-ea"/>
                <a:cs typeface="+mn-cs"/>
              </a:rPr>
              <a:t>large spill </a:t>
            </a:r>
            <a:r>
              <a:rPr lang="en-US" sz="1800" dirty="0" smtClean="0">
                <a:ea typeface="+mn-ea"/>
                <a:cs typeface="+mn-cs"/>
              </a:rPr>
              <a:t>occur, immediately notify Supervisor/Director/ Leader and follow site specific procedures.</a:t>
            </a:r>
            <a:r>
              <a:rPr lang="en-US" sz="1800" dirty="0" smtClean="0"/>
              <a:t> In general, spills of carcinogenic, reactive, toxic or reproductive hazard chemicals should only be cleaned up by specially trained personnel using specialized equipment. </a:t>
            </a:r>
          </a:p>
          <a:p>
            <a:pPr lvl="1">
              <a:buClrTx/>
              <a:defRPr/>
            </a:pPr>
            <a:endParaRPr lang="en-US" sz="1800" dirty="0" smtClean="0">
              <a:ea typeface="+mn-ea"/>
              <a:cs typeface="+mn-cs"/>
            </a:endParaRPr>
          </a:p>
          <a:p>
            <a:pPr marL="0" indent="0">
              <a:buFont typeface="Wingdings" pitchFamily="2" charset="2"/>
              <a:buNone/>
              <a:defRPr/>
            </a:pPr>
            <a:endParaRPr lang="en-US" sz="2800" b="1" u="sng"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gradFill>
            <a:gsLst>
              <a:gs pos="0">
                <a:srgbClr val="7030A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smtClean="0"/>
              <a:t>Regulatory Agencies</a:t>
            </a:r>
          </a:p>
        </p:txBody>
      </p:sp>
      <p:sp>
        <p:nvSpPr>
          <p:cNvPr id="3" name="Content Placeholder 2"/>
          <p:cNvSpPr>
            <a:spLocks noGrp="1"/>
          </p:cNvSpPr>
          <p:nvPr>
            <p:ph idx="1"/>
          </p:nvPr>
        </p:nvSpPr>
        <p:spPr/>
        <p:txBody>
          <a:bodyPr/>
          <a:lstStyle/>
          <a:p>
            <a:pPr marL="0" indent="0">
              <a:buFont typeface="Wingdings" pitchFamily="2" charset="2"/>
              <a:buNone/>
              <a:defRPr/>
            </a:pPr>
            <a:r>
              <a:rPr lang="en-US" dirty="0" smtClean="0"/>
              <a:t>    </a:t>
            </a:r>
            <a:r>
              <a:rPr lang="en-US" b="1" u="sng" dirty="0" smtClean="0"/>
              <a:t>CAP</a:t>
            </a:r>
            <a:r>
              <a:rPr lang="en-US" dirty="0" smtClean="0"/>
              <a:t> – </a:t>
            </a:r>
            <a:r>
              <a:rPr lang="en-US" sz="2000" b="1" dirty="0" smtClean="0"/>
              <a:t>College of American Pathologists. </a:t>
            </a:r>
            <a:endParaRPr lang="en-US" sz="2000" dirty="0" smtClean="0"/>
          </a:p>
          <a:p>
            <a:pPr lvl="1">
              <a:buClrTx/>
              <a:defRPr/>
            </a:pPr>
            <a:r>
              <a:rPr lang="en-US" sz="2000" dirty="0" smtClean="0"/>
              <a:t>Sets forth rules on Administration, Computer Services, safety &amp; individual Lab section’s policies, procedures and quality control. </a:t>
            </a:r>
          </a:p>
          <a:p>
            <a:pPr marL="457200" lvl="1" indent="0">
              <a:buClrTx/>
              <a:buNone/>
              <a:defRPr/>
            </a:pPr>
            <a:endParaRPr lang="en-US" sz="2000" dirty="0"/>
          </a:p>
          <a:p>
            <a:pPr marL="457200" lvl="1" indent="0">
              <a:buFont typeface="Wingdings" pitchFamily="2" charset="2"/>
              <a:buNone/>
              <a:defRPr/>
            </a:pPr>
            <a:r>
              <a:rPr lang="en-US" sz="3200" b="1" u="sng" dirty="0" smtClean="0"/>
              <a:t>JC</a:t>
            </a:r>
            <a:r>
              <a:rPr lang="en-US" sz="3200" b="1" dirty="0" smtClean="0"/>
              <a:t> </a:t>
            </a:r>
            <a:r>
              <a:rPr lang="en-US" sz="3200" dirty="0" smtClean="0"/>
              <a:t>– </a:t>
            </a:r>
            <a:r>
              <a:rPr lang="en-US" sz="2000" b="1" dirty="0" smtClean="0"/>
              <a:t>Joint Commission.</a:t>
            </a:r>
            <a:endParaRPr lang="en-US" sz="3200" b="1" dirty="0" smtClean="0"/>
          </a:p>
          <a:p>
            <a:pPr lvl="1">
              <a:buClrTx/>
              <a:defRPr/>
            </a:pPr>
            <a:r>
              <a:rPr lang="en-US" sz="2000" dirty="0" smtClean="0"/>
              <a:t>Safety, Education, Training of employees.</a:t>
            </a:r>
          </a:p>
          <a:p>
            <a:pPr lvl="1">
              <a:buClrTx/>
              <a:defRPr/>
            </a:pPr>
            <a:r>
              <a:rPr lang="en-US" sz="2000" dirty="0" smtClean="0"/>
              <a:t>Patient care.</a:t>
            </a:r>
          </a:p>
          <a:p>
            <a:pPr lvl="1">
              <a:buClrTx/>
              <a:defRPr/>
            </a:pPr>
            <a:r>
              <a:rPr lang="en-US" sz="2000" dirty="0" smtClean="0"/>
              <a:t>Quality assurance.</a:t>
            </a:r>
          </a:p>
          <a:p>
            <a:pPr marL="457200" lvl="1" indent="0">
              <a:buFont typeface="Wingdings" pitchFamily="2" charset="2"/>
              <a:buNone/>
              <a:defRPr/>
            </a:pPr>
            <a:r>
              <a:rPr lang="en-US" sz="2000" dirty="0"/>
              <a:t>	</a:t>
            </a:r>
            <a:endParaRPr lang="en-US" sz="2000" dirty="0" smtClean="0"/>
          </a:p>
          <a:p>
            <a:pPr marL="914400" lvl="1" indent="-457200">
              <a:buFont typeface="Wingdings" pitchFamily="2" charset="2"/>
              <a:buAutoNum type="alphaLcPeriod"/>
              <a:defRPr/>
            </a:pPr>
            <a:endParaRPr lang="en-US" sz="2000" dirty="0"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gradFill>
            <a:gsLst>
              <a:gs pos="1000">
                <a:srgbClr val="FFFF00"/>
              </a:gs>
              <a:gs pos="0">
                <a:schemeClr val="accent1">
                  <a:shade val="30000"/>
                  <a:satMod val="115000"/>
                </a:schemeClr>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smtClean="0"/>
              <a:t>Waste Disposal</a:t>
            </a:r>
          </a:p>
        </p:txBody>
      </p:sp>
      <p:sp>
        <p:nvSpPr>
          <p:cNvPr id="63491" name="Content Placeholder 2"/>
          <p:cNvSpPr>
            <a:spLocks noGrp="1"/>
          </p:cNvSpPr>
          <p:nvPr>
            <p:ph idx="1"/>
          </p:nvPr>
        </p:nvSpPr>
        <p:spPr/>
        <p:txBody>
          <a:bodyPr/>
          <a:lstStyle/>
          <a:p>
            <a:pPr marL="0" indent="0" algn="ctr">
              <a:buClrTx/>
              <a:buNone/>
            </a:pPr>
            <a:r>
              <a:rPr lang="en-US" sz="2000" dirty="0" smtClean="0"/>
              <a:t>Chemical and biohazard waste should not go down the drain unless approved by the medical center.</a:t>
            </a:r>
          </a:p>
          <a:p>
            <a:pPr marL="0" indent="0" algn="ctr">
              <a:buClrTx/>
              <a:buNone/>
            </a:pPr>
            <a:endParaRPr lang="en-US" sz="2000" dirty="0" smtClean="0">
              <a:solidFill>
                <a:srgbClr val="0070C0"/>
              </a:solidFill>
            </a:endParaRPr>
          </a:p>
          <a:p>
            <a:pPr marL="0" indent="0">
              <a:buClrTx/>
              <a:buNone/>
            </a:pPr>
            <a:r>
              <a:rPr lang="en-US" sz="2000" dirty="0" smtClean="0"/>
              <a:t>Specimen containers, evacuated blood collection tubes and sample cups that have been contaminated with blood and other potentially infectious material (i.e. tissue, plasma, other blood components) shall be carefully placed in big red (biohazard) containers or bags.  </a:t>
            </a:r>
            <a:endParaRPr lang="en-US" sz="2000" dirty="0">
              <a:solidFill>
                <a:srgbClr val="0070C0"/>
              </a:solidFill>
            </a:endParaRPr>
          </a:p>
          <a:p>
            <a:pPr marL="0" indent="0">
              <a:buClrTx/>
              <a:buNone/>
            </a:pPr>
            <a:endParaRPr lang="en-US" sz="2000" dirty="0" smtClean="0">
              <a:solidFill>
                <a:srgbClr val="0070C0"/>
              </a:solidFill>
            </a:endParaRPr>
          </a:p>
          <a:p>
            <a:pPr marL="0" indent="0">
              <a:buClrTx/>
              <a:buNone/>
            </a:pPr>
            <a:r>
              <a:rPr lang="en-US" sz="2000" dirty="0" smtClean="0"/>
              <a:t>Any item with the biohazard label on it is required to be disposed of in the red biohazard containers.  </a:t>
            </a:r>
          </a:p>
          <a:p>
            <a:pPr>
              <a:buClrTx/>
              <a:buFont typeface="Wingdings" pitchFamily="2" charset="2"/>
              <a:buChar char="§"/>
            </a:pPr>
            <a:endParaRPr lang="en-US" sz="2000" dirty="0"/>
          </a:p>
          <a:p>
            <a:pPr marL="0" indent="0">
              <a:buClrTx/>
              <a:buNone/>
            </a:pPr>
            <a:r>
              <a:rPr lang="en-US" sz="2000" dirty="0" smtClean="0"/>
              <a:t>Lids are closed on the biohazard floor and tabletop waste container when not in use.</a:t>
            </a:r>
          </a:p>
          <a:p>
            <a:pPr marL="0" indent="0">
              <a:buClrTx/>
              <a:buNone/>
            </a:pPr>
            <a:endParaRPr lang="en-US" sz="2000" dirty="0" smtClean="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gradFill>
            <a:gsLst>
              <a:gs pos="1000">
                <a:srgbClr val="FFFF00"/>
              </a:gs>
              <a:gs pos="0">
                <a:schemeClr val="accent1">
                  <a:shade val="30000"/>
                  <a:satMod val="115000"/>
                </a:schemeClr>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smtClean="0"/>
              <a:t>Waste Disposal</a:t>
            </a:r>
          </a:p>
        </p:txBody>
      </p:sp>
      <p:sp>
        <p:nvSpPr>
          <p:cNvPr id="63491" name="Content Placeholder 2"/>
          <p:cNvSpPr>
            <a:spLocks noGrp="1"/>
          </p:cNvSpPr>
          <p:nvPr>
            <p:ph idx="1"/>
          </p:nvPr>
        </p:nvSpPr>
        <p:spPr/>
        <p:txBody>
          <a:bodyPr/>
          <a:lstStyle/>
          <a:p>
            <a:pPr marL="0" indent="0">
              <a:buClrTx/>
              <a:buNone/>
            </a:pPr>
            <a:endParaRPr lang="en-US" sz="2000" dirty="0" smtClean="0"/>
          </a:p>
          <a:p>
            <a:pPr marL="0" indent="0">
              <a:buClrTx/>
              <a:buNone/>
            </a:pPr>
            <a:r>
              <a:rPr lang="en-US" sz="2000" dirty="0" smtClean="0"/>
              <a:t>General </a:t>
            </a:r>
            <a:r>
              <a:rPr lang="en-US" sz="2000" dirty="0"/>
              <a:t>waste (i.e. paper, paper towels, gloves, cardboard, </a:t>
            </a:r>
            <a:r>
              <a:rPr lang="en-US" sz="2000" dirty="0" smtClean="0"/>
              <a:t>which </a:t>
            </a:r>
            <a:r>
              <a:rPr lang="en-US" sz="2000" dirty="0"/>
              <a:t>are not visibly contaminated with blood/body </a:t>
            </a:r>
            <a:r>
              <a:rPr lang="en-US" sz="2000" dirty="0" smtClean="0"/>
              <a:t>fluids) </a:t>
            </a:r>
            <a:r>
              <a:rPr lang="en-US" sz="2000" dirty="0"/>
              <a:t>are considered non infectious waste and shall be disposed of in clear plastic bags which are housed in general waste containers. </a:t>
            </a:r>
          </a:p>
          <a:p>
            <a:pPr marL="0" indent="0">
              <a:buClrTx/>
              <a:buNone/>
            </a:pPr>
            <a:endParaRPr lang="en-US" sz="2000" dirty="0" smtClean="0"/>
          </a:p>
        </p:txBody>
      </p:sp>
    </p:spTree>
    <p:extLst>
      <p:ext uri="{BB962C8B-B14F-4D97-AF65-F5344CB8AC3E}">
        <p14:creationId xmlns:p14="http://schemas.microsoft.com/office/powerpoint/2010/main" val="254061173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FFFF0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smtClean="0"/>
              <a:t>Chemical Waste Disposal</a:t>
            </a:r>
            <a:endParaRPr lang="en-US" dirty="0"/>
          </a:p>
        </p:txBody>
      </p:sp>
      <p:sp>
        <p:nvSpPr>
          <p:cNvPr id="64515" name="Content Placeholder 2"/>
          <p:cNvSpPr>
            <a:spLocks noGrp="1"/>
          </p:cNvSpPr>
          <p:nvPr>
            <p:ph idx="1"/>
          </p:nvPr>
        </p:nvSpPr>
        <p:spPr>
          <a:xfrm>
            <a:off x="762000" y="1600200"/>
            <a:ext cx="7924800" cy="4419600"/>
          </a:xfrm>
        </p:spPr>
        <p:txBody>
          <a:bodyPr/>
          <a:lstStyle/>
          <a:p>
            <a:pPr>
              <a:buFont typeface="Wingdings" pitchFamily="2" charset="2"/>
              <a:buNone/>
            </a:pPr>
            <a:r>
              <a:rPr lang="en-US" sz="1800" b="1" u="sng" dirty="0" smtClean="0"/>
              <a:t>Hazardous chemical waste</a:t>
            </a:r>
            <a:r>
              <a:rPr lang="en-US" sz="1800" b="1" dirty="0" smtClean="0"/>
              <a:t> </a:t>
            </a:r>
            <a:r>
              <a:rPr lang="en-US" sz="1800" dirty="0" smtClean="0"/>
              <a:t>– any material that poses a health or physical hazard. These are materials, which on intense or continued exposure could cause temporary incapacitation or possible residual injury unless prompt medical treatment is given. These chemicals pose a potential danger to one’s health and safety because of the chemical(s) inherent properties. Any chemical that possesses one or more of the following characteristics: ignitability, </a:t>
            </a:r>
            <a:r>
              <a:rPr lang="en-US" sz="1800" dirty="0" err="1" smtClean="0"/>
              <a:t>corrositivity</a:t>
            </a:r>
            <a:r>
              <a:rPr lang="en-US" sz="1800" dirty="0" smtClean="0"/>
              <a:t>, reactivity, or toxicity is considered hazardous and should not be disposed of in the sewer system. </a:t>
            </a:r>
          </a:p>
          <a:p>
            <a:pPr>
              <a:buFont typeface="Wingdings" pitchFamily="2" charset="2"/>
              <a:buNone/>
            </a:pPr>
            <a:endParaRPr lang="en-US" sz="1800" dirty="0" smtClean="0"/>
          </a:p>
          <a:p>
            <a:pPr>
              <a:buNone/>
            </a:pPr>
            <a:r>
              <a:rPr lang="en-US" sz="1800" dirty="0" smtClean="0">
                <a:solidFill>
                  <a:srgbClr val="0070C0"/>
                </a:solidFill>
              </a:rPr>
              <a:t>	.</a:t>
            </a:r>
            <a:r>
              <a:rPr lang="en-US" sz="1800" dirty="0" smtClean="0"/>
              <a:t> </a:t>
            </a:r>
            <a:r>
              <a:rPr lang="en-US" sz="1800" dirty="0"/>
              <a:t>All waste streams have been evaluated by the VISN GEMS committee and proper waste collection </a:t>
            </a:r>
            <a:r>
              <a:rPr lang="en-US" sz="1800" dirty="0" smtClean="0"/>
              <a:t>implemented. </a:t>
            </a:r>
          </a:p>
          <a:p>
            <a:pPr>
              <a:buFont typeface="Wingdings" pitchFamily="2" charset="2"/>
              <a:buNone/>
            </a:pPr>
            <a:r>
              <a:rPr lang="en-US" sz="1800" dirty="0" smtClean="0"/>
              <a:t>Hazardous waste </a:t>
            </a:r>
            <a:r>
              <a:rPr lang="en-US" sz="1800" dirty="0"/>
              <a:t>(</a:t>
            </a:r>
            <a:r>
              <a:rPr lang="en-US" sz="1800" dirty="0" smtClean="0"/>
              <a:t>certain flexes from VISTAs, Cepheid reagents, etc.) go in black hazardous waste bins.</a:t>
            </a:r>
          </a:p>
          <a:p>
            <a:pPr algn="ctr">
              <a:buFont typeface="Wingdings" pitchFamily="2" charset="2"/>
              <a:buNone/>
            </a:pPr>
            <a:r>
              <a:rPr lang="en-US" sz="1800" dirty="0" smtClean="0"/>
              <a:t>	</a:t>
            </a:r>
            <a:r>
              <a:rPr lang="en-US" sz="1800" b="1" dirty="0" smtClean="0"/>
              <a:t>Always consult SDS for proper waste disposal or address questions to the laboratory safety officer.</a:t>
            </a:r>
          </a:p>
          <a:p>
            <a:pPr>
              <a:buFont typeface="Wingdings" pitchFamily="2" charset="2"/>
              <a:buNone/>
            </a:pPr>
            <a:endParaRPr lang="en-US" sz="1800" dirty="0" smtClean="0"/>
          </a:p>
          <a:p>
            <a:endParaRPr lang="en-US" dirty="0" smtClean="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FFFF0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smtClean="0"/>
              <a:t>Ergonomics</a:t>
            </a:r>
            <a:endParaRPr lang="en-US" dirty="0"/>
          </a:p>
        </p:txBody>
      </p:sp>
      <p:sp>
        <p:nvSpPr>
          <p:cNvPr id="66563" name="Content Placeholder 2"/>
          <p:cNvSpPr>
            <a:spLocks noGrp="1"/>
          </p:cNvSpPr>
          <p:nvPr>
            <p:ph idx="1"/>
          </p:nvPr>
        </p:nvSpPr>
        <p:spPr/>
        <p:txBody>
          <a:bodyPr/>
          <a:lstStyle/>
          <a:p>
            <a:pPr>
              <a:buFont typeface="Wingdings" pitchFamily="2" charset="2"/>
              <a:buNone/>
            </a:pPr>
            <a:endParaRPr lang="en-US" sz="1800" dirty="0" smtClean="0"/>
          </a:p>
          <a:p>
            <a:pPr>
              <a:buNone/>
            </a:pPr>
            <a:r>
              <a:rPr lang="en-US" sz="1800" b="1" u="sng" dirty="0"/>
              <a:t>Laboratory Ergonomic Stressors include: </a:t>
            </a:r>
            <a:r>
              <a:rPr lang="en-US" sz="1800" u="sng" dirty="0"/>
              <a:t>routine laboratory activity (pipetting, use of Biological Safety Cabinets (BCS) and Fume Hoods , microscopy, microtomy, lifting, and materials Handling), functionality of the workspace (including laboratory floor matting, bright lighting, and noise generation), and equipment design (computer keyboards and displays, workstations and chairs</a:t>
            </a:r>
            <a:r>
              <a:rPr lang="en-US" sz="1800" u="sng" dirty="0" smtClean="0"/>
              <a:t>).</a:t>
            </a:r>
          </a:p>
          <a:p>
            <a:pPr>
              <a:buNone/>
            </a:pPr>
            <a:endParaRPr lang="en-US" sz="1800" u="sng" dirty="0"/>
          </a:p>
          <a:p>
            <a:pPr>
              <a:buNone/>
            </a:pPr>
            <a:r>
              <a:rPr lang="en-US" sz="1800" dirty="0" smtClean="0"/>
              <a:t>Ergonomic inspections are performed annually. Please bring any ergonomic concerns directly to the lab safety officer.</a:t>
            </a:r>
            <a:endParaRPr lang="en-US" sz="1800"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FFC00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smtClean="0"/>
              <a:t>Accident / Incident Exposure</a:t>
            </a:r>
            <a:endParaRPr lang="en-US" dirty="0"/>
          </a:p>
        </p:txBody>
      </p:sp>
      <p:sp>
        <p:nvSpPr>
          <p:cNvPr id="68611" name="Content Placeholder 2"/>
          <p:cNvSpPr>
            <a:spLocks noGrp="1"/>
          </p:cNvSpPr>
          <p:nvPr>
            <p:ph idx="1"/>
          </p:nvPr>
        </p:nvSpPr>
        <p:spPr/>
        <p:txBody>
          <a:bodyPr/>
          <a:lstStyle/>
          <a:p>
            <a:pPr marL="0" indent="0">
              <a:buFont typeface="Wingdings" pitchFamily="2" charset="2"/>
              <a:buNone/>
            </a:pPr>
            <a:r>
              <a:rPr lang="en-US" sz="2800" dirty="0" smtClean="0"/>
              <a:t>If you have an accident/incident, report it immediately to your supervisor and then go to Employee Health (days 08:00a.m. – 04:30p.m.) or the Urgent Care for evaluation and treatment if appropriate. Prophylaxis treatment for exposure to HIV should be started within 2 hours of exposure. </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FFC00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smtClean="0"/>
              <a:t>ASISTS</a:t>
            </a:r>
            <a:endParaRPr lang="en-US" dirty="0"/>
          </a:p>
        </p:txBody>
      </p:sp>
      <p:sp>
        <p:nvSpPr>
          <p:cNvPr id="3" name="Content Placeholder 2"/>
          <p:cNvSpPr>
            <a:spLocks noGrp="1"/>
          </p:cNvSpPr>
          <p:nvPr>
            <p:ph idx="1"/>
          </p:nvPr>
        </p:nvSpPr>
        <p:spPr/>
        <p:txBody>
          <a:bodyPr/>
          <a:lstStyle/>
          <a:p>
            <a:pPr>
              <a:buFont typeface="Wingdings" pitchFamily="2" charset="2"/>
              <a:buNone/>
              <a:defRPr/>
            </a:pPr>
            <a:r>
              <a:rPr lang="en-US" sz="1800" dirty="0" smtClean="0"/>
              <a:t>An accident is an unanticipated occurrence, which has or could have caused personal injury. For both the prevention of similar accidents and for complete documentation of the employee injury, accidents (injurious or non-injurious) must be reported in accordance with established procedures:</a:t>
            </a:r>
          </a:p>
          <a:p>
            <a:pPr lvl="1">
              <a:buClrTx/>
              <a:defRPr/>
            </a:pPr>
            <a:r>
              <a:rPr lang="en-US" sz="1400" dirty="0" smtClean="0">
                <a:ea typeface="+mn-ea"/>
                <a:cs typeface="+mn-cs"/>
              </a:rPr>
              <a:t>Employee notifies Supervisor of injury.</a:t>
            </a:r>
          </a:p>
          <a:p>
            <a:pPr lvl="1">
              <a:buClrTx/>
              <a:defRPr/>
            </a:pPr>
            <a:r>
              <a:rPr lang="en-US" sz="1400" dirty="0" smtClean="0">
                <a:ea typeface="+mn-ea"/>
                <a:cs typeface="+mn-cs"/>
              </a:rPr>
              <a:t>Supervisor directs employee to the Employee Health Clinician or the Urgent Care. If the Supervisor is unavailable the employee is to go directly to the Employee Health Clinician or the Urgent Care.</a:t>
            </a:r>
          </a:p>
          <a:p>
            <a:pPr lvl="1">
              <a:buClrTx/>
              <a:defRPr/>
            </a:pPr>
            <a:r>
              <a:rPr lang="en-US" sz="1400" dirty="0" smtClean="0">
                <a:ea typeface="+mn-ea"/>
                <a:cs typeface="+mn-cs"/>
              </a:rPr>
              <a:t>The accident will be documented in ASISTS. </a:t>
            </a:r>
          </a:p>
          <a:p>
            <a:pPr lvl="1">
              <a:buClrTx/>
              <a:defRPr/>
            </a:pPr>
            <a:r>
              <a:rPr lang="en-US" sz="1400" dirty="0" smtClean="0">
                <a:ea typeface="+mn-ea"/>
                <a:cs typeface="+mn-cs"/>
              </a:rPr>
              <a:t>After treatment, employee will fill out CA-1 form. </a:t>
            </a:r>
          </a:p>
          <a:p>
            <a:pPr>
              <a:buFont typeface="Wingdings" pitchFamily="2" charset="2"/>
              <a:buNone/>
              <a:defRPr/>
            </a:pPr>
            <a:r>
              <a:rPr lang="en-US" sz="1800" dirty="0" smtClean="0"/>
              <a:t> </a:t>
            </a:r>
          </a:p>
          <a:p>
            <a:pPr>
              <a:buFont typeface="Wingdings" pitchFamily="2" charset="2"/>
              <a:buNone/>
              <a:defRPr/>
            </a:pPr>
            <a:r>
              <a:rPr lang="en-US" sz="2000" b="1" dirty="0" smtClean="0"/>
              <a:t>All accidents are reported in the facility computer system program entitled, “Automated Safety Incident Surveillance Tracking System (ASISTS).  Incidents should be entered within 48 hours of occurrence.</a:t>
            </a:r>
          </a:p>
          <a:p>
            <a:pPr>
              <a:buFont typeface="Wingdings" pitchFamily="2" charset="2"/>
              <a:buNone/>
              <a:defRPr/>
            </a:pPr>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gradFill>
            <a:gsLst>
              <a:gs pos="1000">
                <a:srgbClr val="FFC000"/>
              </a:gs>
              <a:gs pos="0">
                <a:schemeClr val="accent1">
                  <a:shade val="30000"/>
                  <a:satMod val="115000"/>
                </a:schemeClr>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smtClean="0"/>
              <a:t>Laboratory Accidents</a:t>
            </a:r>
          </a:p>
        </p:txBody>
      </p:sp>
      <p:sp>
        <p:nvSpPr>
          <p:cNvPr id="70659" name="Content Placeholder 2"/>
          <p:cNvSpPr>
            <a:spLocks noGrp="1"/>
          </p:cNvSpPr>
          <p:nvPr>
            <p:ph idx="1"/>
          </p:nvPr>
        </p:nvSpPr>
        <p:spPr/>
        <p:txBody>
          <a:bodyPr/>
          <a:lstStyle/>
          <a:p>
            <a:pPr marL="0" indent="0">
              <a:buFont typeface="Wingdings" pitchFamily="2" charset="2"/>
              <a:buNone/>
            </a:pPr>
            <a:r>
              <a:rPr lang="en-US" sz="2000" b="1" smtClean="0"/>
              <a:t>Eye (Blood/Body Fluid Splash):</a:t>
            </a:r>
          </a:p>
          <a:p>
            <a:pPr marL="0" indent="0">
              <a:buFont typeface="Wingdings" pitchFamily="2" charset="2"/>
              <a:buNone/>
            </a:pPr>
            <a:r>
              <a:rPr lang="en-US" sz="2000" b="1" smtClean="0"/>
              <a:t>	</a:t>
            </a:r>
            <a:r>
              <a:rPr lang="en-US" sz="1800" smtClean="0"/>
              <a:t>1. Proceed to eyewash.</a:t>
            </a:r>
          </a:p>
          <a:p>
            <a:pPr marL="0" indent="0">
              <a:buFont typeface="Wingdings" pitchFamily="2" charset="2"/>
              <a:buNone/>
            </a:pPr>
            <a:r>
              <a:rPr lang="en-US" sz="1800" b="1" smtClean="0"/>
              <a:t>	</a:t>
            </a:r>
            <a:r>
              <a:rPr lang="en-US" sz="1800" smtClean="0"/>
              <a:t>2. Flush for 15 minutes.</a:t>
            </a:r>
          </a:p>
          <a:p>
            <a:pPr marL="0" indent="0">
              <a:buFont typeface="Wingdings" pitchFamily="2" charset="2"/>
              <a:buNone/>
            </a:pPr>
            <a:r>
              <a:rPr lang="en-US" sz="1800" b="1" smtClean="0"/>
              <a:t>	</a:t>
            </a:r>
            <a:r>
              <a:rPr lang="en-US" sz="1800" smtClean="0"/>
              <a:t>3. Notify Supervisor &amp; report to Employee Health.</a:t>
            </a:r>
          </a:p>
          <a:p>
            <a:pPr marL="0" indent="0">
              <a:buFont typeface="Wingdings" pitchFamily="2" charset="2"/>
              <a:buNone/>
            </a:pPr>
            <a:r>
              <a:rPr lang="en-US" sz="1800" b="1" smtClean="0"/>
              <a:t>	</a:t>
            </a:r>
            <a:r>
              <a:rPr lang="en-US" sz="1800" smtClean="0"/>
              <a:t>4. Complete Accident report.</a:t>
            </a:r>
          </a:p>
          <a:p>
            <a:pPr marL="0" indent="0">
              <a:buFont typeface="Wingdings" pitchFamily="2" charset="2"/>
              <a:buNone/>
            </a:pPr>
            <a:r>
              <a:rPr lang="en-US" sz="2000" b="1" smtClean="0"/>
              <a:t>Needlestick/Cut = Bloodborne Pathogen Exposure:</a:t>
            </a:r>
          </a:p>
          <a:p>
            <a:pPr marL="0" indent="0">
              <a:buFont typeface="Wingdings" pitchFamily="2" charset="2"/>
              <a:buNone/>
            </a:pPr>
            <a:r>
              <a:rPr lang="en-US" sz="2000" b="1" smtClean="0"/>
              <a:t>	</a:t>
            </a:r>
            <a:r>
              <a:rPr lang="en-US" sz="1800" smtClean="0"/>
              <a:t>1. Proceed to sink.</a:t>
            </a:r>
          </a:p>
          <a:p>
            <a:pPr marL="0" indent="0">
              <a:buFont typeface="Wingdings" pitchFamily="2" charset="2"/>
              <a:buNone/>
            </a:pPr>
            <a:r>
              <a:rPr lang="en-US" sz="1800" b="1" smtClean="0"/>
              <a:t>	</a:t>
            </a:r>
            <a:r>
              <a:rPr lang="en-US" sz="1800" smtClean="0"/>
              <a:t>2. Force bleeding.</a:t>
            </a:r>
          </a:p>
          <a:p>
            <a:pPr marL="0" indent="0">
              <a:buFont typeface="Wingdings" pitchFamily="2" charset="2"/>
              <a:buNone/>
            </a:pPr>
            <a:r>
              <a:rPr lang="en-US" sz="1800" b="1" smtClean="0"/>
              <a:t>	</a:t>
            </a:r>
            <a:r>
              <a:rPr lang="en-US" sz="1800" smtClean="0"/>
              <a:t>3. Flush and cleanse.</a:t>
            </a:r>
          </a:p>
          <a:p>
            <a:pPr marL="0" indent="0">
              <a:buFont typeface="Wingdings" pitchFamily="2" charset="2"/>
              <a:buNone/>
            </a:pPr>
            <a:r>
              <a:rPr lang="en-US" sz="1800" smtClean="0"/>
              <a:t>	4. Notify supervisor, report to Employee Health.</a:t>
            </a:r>
            <a:endParaRPr lang="en-US" sz="2000" smtClean="0"/>
          </a:p>
          <a:p>
            <a:pPr marL="0" indent="0">
              <a:buFont typeface="Wingdings" pitchFamily="2" charset="2"/>
              <a:buNone/>
            </a:pPr>
            <a:r>
              <a:rPr lang="en-US" sz="1800" b="1" smtClean="0"/>
              <a:t>	</a:t>
            </a:r>
            <a:endParaRPr lang="en-US" sz="2000" b="1" smtClean="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gradFill>
            <a:gsLst>
              <a:gs pos="1000">
                <a:srgbClr val="FFC000"/>
              </a:gs>
              <a:gs pos="0">
                <a:schemeClr val="accent1">
                  <a:shade val="30000"/>
                  <a:satMod val="115000"/>
                </a:schemeClr>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smtClean="0"/>
              <a:t>Laboratory Accidents</a:t>
            </a:r>
          </a:p>
        </p:txBody>
      </p:sp>
      <p:sp>
        <p:nvSpPr>
          <p:cNvPr id="71683" name="Content Placeholder 2"/>
          <p:cNvSpPr>
            <a:spLocks noGrp="1"/>
          </p:cNvSpPr>
          <p:nvPr>
            <p:ph idx="1"/>
          </p:nvPr>
        </p:nvSpPr>
        <p:spPr/>
        <p:txBody>
          <a:bodyPr/>
          <a:lstStyle/>
          <a:p>
            <a:pPr marL="0" indent="0">
              <a:buFont typeface="Wingdings" pitchFamily="2" charset="2"/>
              <a:buNone/>
            </a:pPr>
            <a:r>
              <a:rPr lang="en-US" sz="2000" b="1" u="sng" dirty="0" smtClean="0"/>
              <a:t>Chemical Splash:</a:t>
            </a:r>
          </a:p>
          <a:p>
            <a:pPr marL="0" indent="0">
              <a:buFont typeface="Wingdings" pitchFamily="2" charset="2"/>
              <a:buNone/>
            </a:pPr>
            <a:r>
              <a:rPr lang="en-US" sz="2000" dirty="0" smtClean="0"/>
              <a:t>	</a:t>
            </a:r>
            <a:r>
              <a:rPr lang="en-US" sz="1800" dirty="0" smtClean="0"/>
              <a:t>1. Proceed to eyewash.</a:t>
            </a:r>
          </a:p>
          <a:p>
            <a:pPr marL="0" indent="0">
              <a:buFont typeface="Wingdings" pitchFamily="2" charset="2"/>
              <a:buNone/>
            </a:pPr>
            <a:r>
              <a:rPr lang="en-US" sz="1800" dirty="0" smtClean="0"/>
              <a:t>	2. flush for 15 minutes.</a:t>
            </a:r>
          </a:p>
          <a:p>
            <a:pPr marL="0" indent="0">
              <a:buFont typeface="Wingdings" pitchFamily="2" charset="2"/>
              <a:buNone/>
            </a:pPr>
            <a:r>
              <a:rPr lang="en-US" sz="1800" dirty="0" smtClean="0"/>
              <a:t>	3. Consult M(SDS).</a:t>
            </a:r>
            <a:endParaRPr lang="en-US" sz="2000" dirty="0" smtClean="0"/>
          </a:p>
          <a:p>
            <a:pPr marL="0" indent="0">
              <a:buFont typeface="Wingdings" pitchFamily="2" charset="2"/>
              <a:buNone/>
            </a:pPr>
            <a:r>
              <a:rPr lang="en-US" sz="2000" dirty="0" smtClean="0"/>
              <a:t>	</a:t>
            </a:r>
            <a:r>
              <a:rPr lang="en-US" sz="1800" dirty="0" smtClean="0"/>
              <a:t>4. Notify supervisor, report to Employee Health, bring M(SDS).</a:t>
            </a:r>
          </a:p>
          <a:p>
            <a:pPr marL="0" indent="0">
              <a:buFont typeface="Wingdings" pitchFamily="2" charset="2"/>
              <a:buNone/>
            </a:pPr>
            <a:r>
              <a:rPr lang="en-US" sz="1800" dirty="0" smtClean="0"/>
              <a:t>	5. Complete accident report. </a:t>
            </a:r>
          </a:p>
          <a:p>
            <a:pPr marL="0" indent="0">
              <a:buFont typeface="Wingdings" pitchFamily="2" charset="2"/>
              <a:buNone/>
            </a:pPr>
            <a:r>
              <a:rPr lang="en-US" sz="2000" b="1" u="sng" dirty="0" smtClean="0"/>
              <a:t>Skin – Chemical Splash/Spill:</a:t>
            </a:r>
          </a:p>
          <a:p>
            <a:pPr marL="0" indent="0">
              <a:buFont typeface="Wingdings" pitchFamily="2" charset="2"/>
              <a:buNone/>
            </a:pPr>
            <a:r>
              <a:rPr lang="en-US" sz="1800" dirty="0" smtClean="0"/>
              <a:t>	1. Proceed to safety shower.</a:t>
            </a:r>
          </a:p>
          <a:p>
            <a:pPr marL="0" indent="0">
              <a:buFont typeface="Wingdings" pitchFamily="2" charset="2"/>
              <a:buNone/>
            </a:pPr>
            <a:r>
              <a:rPr lang="en-US" sz="1800" dirty="0" smtClean="0"/>
              <a:t>	2. Flush/dilute with copious amounts of water.</a:t>
            </a:r>
          </a:p>
          <a:p>
            <a:pPr marL="0" indent="0">
              <a:buFont typeface="Wingdings" pitchFamily="2" charset="2"/>
              <a:buNone/>
            </a:pPr>
            <a:r>
              <a:rPr lang="en-US" sz="1800" dirty="0" smtClean="0"/>
              <a:t>	3. Consult M(SDS).</a:t>
            </a:r>
          </a:p>
          <a:p>
            <a:pPr marL="0" indent="0">
              <a:buFont typeface="Wingdings" pitchFamily="2" charset="2"/>
              <a:buNone/>
            </a:pPr>
            <a:r>
              <a:rPr lang="en-US" sz="1800" dirty="0" smtClean="0"/>
              <a:t>	4. Notify supervisor and report to Employee Health. </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1000">
                <a:srgbClr val="FFC000"/>
              </a:gs>
              <a:gs pos="0">
                <a:schemeClr val="accent1">
                  <a:shade val="30000"/>
                  <a:satMod val="115000"/>
                </a:schemeClr>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sz="4000" dirty="0" smtClean="0"/>
              <a:t>Safety Shower / Eyewash Station</a:t>
            </a:r>
            <a:endParaRPr lang="en-US" sz="4000" dirty="0"/>
          </a:p>
        </p:txBody>
      </p:sp>
      <p:sp>
        <p:nvSpPr>
          <p:cNvPr id="72707" name="Content Placeholder 2"/>
          <p:cNvSpPr>
            <a:spLocks noGrp="1"/>
          </p:cNvSpPr>
          <p:nvPr>
            <p:ph idx="1"/>
          </p:nvPr>
        </p:nvSpPr>
        <p:spPr>
          <a:xfrm>
            <a:off x="609600" y="1600200"/>
            <a:ext cx="7924800" cy="4648200"/>
          </a:xfrm>
        </p:spPr>
        <p:txBody>
          <a:bodyPr/>
          <a:lstStyle/>
          <a:p>
            <a:pPr marL="0" indent="0">
              <a:buFont typeface="Wingdings" pitchFamily="2" charset="2"/>
              <a:buNone/>
            </a:pPr>
            <a:r>
              <a:rPr lang="en-US" sz="1800" b="1" dirty="0" smtClean="0"/>
              <a:t>REMEMBER YOUR VISION MAY BE IMPAIRED AND YOU MAY BE PANICKED WHEN YOU NEED THESE FACILITIES. KEEP THIS IN MIND WHEN LEARNING THE LOCATION AND USE OF THE SAFETY SHOWER AND EYEWASH STATION.  Instructions are posted at each station.</a:t>
            </a:r>
          </a:p>
          <a:p>
            <a:pPr marL="0" indent="0">
              <a:buFont typeface="Wingdings" pitchFamily="2" charset="2"/>
              <a:buNone/>
            </a:pPr>
            <a:r>
              <a:rPr lang="en-US" sz="1800" dirty="0" smtClean="0"/>
              <a:t>Time is of the essence and a few seconds may mean the difference between permanent injury and full recovery. </a:t>
            </a:r>
          </a:p>
          <a:p>
            <a:pPr marL="0" indent="0">
              <a:buFont typeface="Wingdings" pitchFamily="2" charset="2"/>
              <a:buNone/>
            </a:pPr>
            <a:r>
              <a:rPr lang="en-US" sz="1800" dirty="0" smtClean="0"/>
              <a:t>For a chemical splash to the eyes, immediately flush with water while holding your eyelids open. Continue drenching for at least 15 minutes. Contact lenses should be washed from the eyes under flushing conditions, but if not, remove the lenses as soon as possible. </a:t>
            </a:r>
          </a:p>
          <a:p>
            <a:pPr marL="0" indent="0">
              <a:buFont typeface="Wingdings" pitchFamily="2" charset="2"/>
              <a:buNone/>
            </a:pPr>
            <a:endParaRPr lang="en-US" sz="1800" dirty="0" smtClean="0"/>
          </a:p>
          <a:p>
            <a:pPr marL="0" indent="0">
              <a:buFont typeface="Wingdings" pitchFamily="2" charset="2"/>
              <a:buNone/>
            </a:pPr>
            <a:r>
              <a:rPr lang="en-US" sz="1800" dirty="0" smtClean="0"/>
              <a:t>For a chemical spill on the body, immediately remove any contaminated clothing and begin drenching the area with water as soon as possible. Continue drenching for at least 15 minutes. </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Safety Shower/Eye Wash Station Locations</a:t>
            </a:r>
            <a:endParaRPr lang="en-US" sz="3600" dirty="0"/>
          </a:p>
        </p:txBody>
      </p:sp>
      <p:sp>
        <p:nvSpPr>
          <p:cNvPr id="3" name="Content Placeholder 2"/>
          <p:cNvSpPr>
            <a:spLocks noGrp="1"/>
          </p:cNvSpPr>
          <p:nvPr>
            <p:ph idx="1"/>
          </p:nvPr>
        </p:nvSpPr>
        <p:spPr/>
        <p:txBody>
          <a:bodyPr/>
          <a:lstStyle/>
          <a:p>
            <a:r>
              <a:rPr lang="en-US" dirty="0" smtClean="0"/>
              <a:t>Safety shower and temporary eyewash station #1 are located in the main lab.</a:t>
            </a:r>
          </a:p>
          <a:p>
            <a:r>
              <a:rPr lang="en-US" dirty="0" smtClean="0"/>
              <a:t>Temporary eyewash station #2 located in Histology.</a:t>
            </a:r>
          </a:p>
          <a:p>
            <a:r>
              <a:rPr lang="en-US" dirty="0" smtClean="0"/>
              <a:t>Temporary eyewash station #3 located just outside of microbiology.</a:t>
            </a:r>
            <a:endParaRPr lang="en-US" dirty="0"/>
          </a:p>
        </p:txBody>
      </p:sp>
    </p:spTree>
    <p:extLst>
      <p:ext uri="{BB962C8B-B14F-4D97-AF65-F5344CB8AC3E}">
        <p14:creationId xmlns:p14="http://schemas.microsoft.com/office/powerpoint/2010/main" val="33783236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gradFill>
            <a:gsLst>
              <a:gs pos="0">
                <a:srgbClr val="7030A0"/>
              </a:gs>
              <a:gs pos="50000">
                <a:schemeClr val="accent1">
                  <a:shade val="67500"/>
                  <a:satMod val="115000"/>
                </a:schemeClr>
              </a:gs>
              <a:gs pos="100000">
                <a:schemeClr val="accent1">
                  <a:shade val="100000"/>
                  <a:satMod val="115000"/>
                </a:schemeClr>
              </a:gs>
            </a:gsLst>
            <a:lin ang="5400000" scaled="0"/>
          </a:gradFill>
        </p:spPr>
        <p:txBody>
          <a:bodyPr/>
          <a:lstStyle/>
          <a:p>
            <a:pPr eaLnBrk="1" hangingPunct="1">
              <a:defRPr/>
            </a:pPr>
            <a:r>
              <a:rPr lang="en-US" dirty="0" smtClean="0"/>
              <a:t>Safety Policies</a:t>
            </a:r>
          </a:p>
        </p:txBody>
      </p:sp>
      <p:sp>
        <p:nvSpPr>
          <p:cNvPr id="4099" name="Rectangle 3"/>
          <p:cNvSpPr>
            <a:spLocks noGrp="1" noChangeArrowheads="1"/>
          </p:cNvSpPr>
          <p:nvPr>
            <p:ph idx="1"/>
          </p:nvPr>
        </p:nvSpPr>
        <p:spPr/>
        <p:txBody>
          <a:bodyPr/>
          <a:lstStyle/>
          <a:p>
            <a:pPr marL="609600" indent="-609600" eaLnBrk="1" hangingPunct="1">
              <a:lnSpc>
                <a:spcPct val="90000"/>
              </a:lnSpc>
              <a:buClrTx/>
              <a:defRPr/>
            </a:pPr>
            <a:r>
              <a:rPr lang="en-US" sz="2600" dirty="0" smtClean="0"/>
              <a:t>Currently VISN and local safety policies and procedures can be found on </a:t>
            </a:r>
            <a:r>
              <a:rPr lang="en-US" sz="2600" dirty="0" err="1" smtClean="0"/>
              <a:t>Proquis</a:t>
            </a:r>
            <a:r>
              <a:rPr lang="en-US" sz="2600" dirty="0" smtClean="0"/>
              <a:t>. Hard copy of Safety policies and procedures are located in the safety binder on the safety cart.</a:t>
            </a:r>
          </a:p>
          <a:p>
            <a:pPr marL="0" indent="0" eaLnBrk="1" hangingPunct="1">
              <a:lnSpc>
                <a:spcPct val="90000"/>
              </a:lnSpc>
              <a:buFont typeface="Wingdings" pitchFamily="2" charset="2"/>
              <a:buNone/>
              <a:defRPr/>
            </a:pPr>
            <a:endParaRPr lang="en-US" sz="2600" dirty="0" smtClean="0"/>
          </a:p>
          <a:p>
            <a:pPr marL="609600" indent="-609600" eaLnBrk="1" hangingPunct="1">
              <a:lnSpc>
                <a:spcPct val="90000"/>
              </a:lnSpc>
              <a:buClrTx/>
              <a:defRPr/>
            </a:pPr>
            <a:r>
              <a:rPr lang="en-US" sz="2600" dirty="0" smtClean="0"/>
              <a:t>It is each person’s responsibility to know how to readily access the policies and procedures.  </a:t>
            </a:r>
          </a:p>
          <a:p>
            <a:pPr marL="609600" indent="-609600" eaLnBrk="1" hangingPunct="1">
              <a:lnSpc>
                <a:spcPct val="90000"/>
              </a:lnSpc>
              <a:buFont typeface="Wingdings" pitchFamily="2" charset="2"/>
              <a:buNone/>
              <a:defRPr/>
            </a:pPr>
            <a:endParaRPr lang="en-US" sz="2600" strike="sngStrike" dirty="0" smtClean="0">
              <a:solidFill>
                <a:srgbClr val="00B050"/>
              </a:solidFill>
            </a:endParaRPr>
          </a:p>
          <a:p>
            <a:pPr marL="0" indent="0" eaLnBrk="1" hangingPunct="1">
              <a:lnSpc>
                <a:spcPct val="90000"/>
              </a:lnSpc>
              <a:buClrTx/>
              <a:buNone/>
              <a:defRPr/>
            </a:pPr>
            <a:endParaRPr lang="en-US" sz="2600" strike="sngStrike" dirty="0" smtClean="0">
              <a:solidFill>
                <a:srgbClr val="00B050"/>
              </a:solidFill>
            </a:endParaRPr>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gradFill>
            <a:gsLst>
              <a:gs pos="1000">
                <a:srgbClr val="C00000"/>
              </a:gs>
              <a:gs pos="0">
                <a:schemeClr val="accent1">
                  <a:shade val="30000"/>
                  <a:satMod val="115000"/>
                </a:schemeClr>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smtClean="0"/>
              <a:t>Fire Safety</a:t>
            </a:r>
          </a:p>
        </p:txBody>
      </p:sp>
      <p:sp>
        <p:nvSpPr>
          <p:cNvPr id="74755" name="Content Placeholder 2"/>
          <p:cNvSpPr>
            <a:spLocks noGrp="1"/>
          </p:cNvSpPr>
          <p:nvPr>
            <p:ph idx="1"/>
          </p:nvPr>
        </p:nvSpPr>
        <p:spPr/>
        <p:txBody>
          <a:bodyPr/>
          <a:lstStyle/>
          <a:p>
            <a:pPr marL="0" indent="0">
              <a:buFont typeface="Wingdings" pitchFamily="2" charset="2"/>
              <a:buNone/>
            </a:pPr>
            <a:r>
              <a:rPr lang="en-US" sz="2000" b="1" u="sng" smtClean="0"/>
              <a:t>Based on fuel type there are four major classes of fires:</a:t>
            </a:r>
          </a:p>
          <a:p>
            <a:pPr marL="0" indent="0">
              <a:buFont typeface="Wingdings" pitchFamily="2" charset="2"/>
              <a:buNone/>
            </a:pPr>
            <a:r>
              <a:rPr lang="en-US" smtClean="0"/>
              <a:t>	Class A: </a:t>
            </a:r>
            <a:r>
              <a:rPr lang="en-US" sz="1800" smtClean="0"/>
              <a:t>Ordinary combustibles such as wood, cloth, paper, 	cardboard, many plastics, rubber, dust, etc. This is the most 	common type. </a:t>
            </a:r>
          </a:p>
          <a:p>
            <a:pPr marL="0" indent="0">
              <a:buFont typeface="Wingdings" pitchFamily="2" charset="2"/>
              <a:buNone/>
            </a:pPr>
            <a:r>
              <a:rPr lang="en-US" sz="1800" smtClean="0"/>
              <a:t>	</a:t>
            </a:r>
            <a:r>
              <a:rPr lang="en-US" smtClean="0"/>
              <a:t>Class B: </a:t>
            </a:r>
            <a:r>
              <a:rPr lang="en-US" sz="1800" smtClean="0"/>
              <a:t>Flammable liquids such as oils, gasoline, solvents, 	paints or grease. Only the surface vapors burn because oxygen 	cannot penetrate the Depth of the fluid.</a:t>
            </a:r>
          </a:p>
          <a:p>
            <a:pPr marL="0" indent="0">
              <a:buFont typeface="Wingdings" pitchFamily="2" charset="2"/>
              <a:buNone/>
            </a:pPr>
            <a:r>
              <a:rPr lang="en-US" sz="1800" smtClean="0"/>
              <a:t>	</a:t>
            </a:r>
            <a:r>
              <a:rPr lang="en-US" smtClean="0"/>
              <a:t>Class C: </a:t>
            </a:r>
            <a:r>
              <a:rPr lang="en-US" sz="1800" smtClean="0"/>
              <a:t>Energized electrical equipment such as wiring, 	fuse boxes and motors. 	</a:t>
            </a:r>
          </a:p>
          <a:p>
            <a:pPr marL="0" indent="0">
              <a:buFont typeface="Wingdings" pitchFamily="2" charset="2"/>
              <a:buNone/>
            </a:pPr>
            <a:r>
              <a:rPr lang="en-US" sz="1800" smtClean="0"/>
              <a:t>	</a:t>
            </a:r>
            <a:r>
              <a:rPr lang="en-US" smtClean="0"/>
              <a:t>Class D: </a:t>
            </a:r>
            <a:r>
              <a:rPr lang="en-US" sz="1800" smtClean="0"/>
              <a:t>Combustible metals such as sodium, magnesium, 	aluminum or titanium.</a:t>
            </a:r>
            <a:endParaRPr lang="en-US" smtClean="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gradFill>
            <a:gsLst>
              <a:gs pos="1000">
                <a:srgbClr val="C00000"/>
              </a:gs>
              <a:gs pos="0">
                <a:schemeClr val="accent1">
                  <a:shade val="30000"/>
                  <a:satMod val="115000"/>
                </a:schemeClr>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smtClean="0"/>
              <a:t>Fire Safety</a:t>
            </a:r>
          </a:p>
        </p:txBody>
      </p:sp>
      <p:sp>
        <p:nvSpPr>
          <p:cNvPr id="75779" name="Content Placeholder 2"/>
          <p:cNvSpPr>
            <a:spLocks noGrp="1"/>
          </p:cNvSpPr>
          <p:nvPr>
            <p:ph idx="1"/>
          </p:nvPr>
        </p:nvSpPr>
        <p:spPr/>
        <p:txBody>
          <a:bodyPr/>
          <a:lstStyle/>
          <a:p>
            <a:pPr marL="0" indent="0">
              <a:buFont typeface="Wingdings" pitchFamily="2" charset="2"/>
              <a:buNone/>
            </a:pPr>
            <a:r>
              <a:rPr lang="en-US" sz="2800" b="1" u="sng" dirty="0" smtClean="0"/>
              <a:t>The Fire Alarm system consists of 4 main components:</a:t>
            </a:r>
          </a:p>
          <a:p>
            <a:pPr marL="0" indent="0">
              <a:buFont typeface="Wingdings" pitchFamily="2" charset="2"/>
              <a:buNone/>
            </a:pPr>
            <a:endParaRPr lang="en-US" sz="2800" b="1" u="sng" dirty="0" smtClean="0"/>
          </a:p>
          <a:p>
            <a:pPr lvl="1">
              <a:buClrTx/>
            </a:pPr>
            <a:r>
              <a:rPr lang="en-US" sz="2400" dirty="0" smtClean="0"/>
              <a:t>Fire alarm pull station – Located by each exit of the laboratory. </a:t>
            </a:r>
          </a:p>
          <a:p>
            <a:pPr lvl="1">
              <a:buClrTx/>
            </a:pPr>
            <a:r>
              <a:rPr lang="en-US" sz="2400" dirty="0" smtClean="0"/>
              <a:t>Indicators such as Voice announcements, bells and lights.</a:t>
            </a:r>
          </a:p>
          <a:p>
            <a:pPr lvl="1">
              <a:buClrTx/>
            </a:pPr>
            <a:r>
              <a:rPr lang="en-US" sz="2400" dirty="0" smtClean="0"/>
              <a:t>Smoke detectors.</a:t>
            </a:r>
          </a:p>
          <a:p>
            <a:pPr lvl="1">
              <a:buClrTx/>
            </a:pPr>
            <a:r>
              <a:rPr lang="en-US" sz="2400" dirty="0" smtClean="0"/>
              <a:t>Water flow devices (sprinklers).</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RACE Procedure</a:t>
            </a:r>
            <a:endParaRPr lang="en-US" dirty="0"/>
          </a:p>
        </p:txBody>
      </p:sp>
      <p:sp>
        <p:nvSpPr>
          <p:cNvPr id="3" name="Content Placeholder 2"/>
          <p:cNvSpPr>
            <a:spLocks noGrp="1"/>
          </p:cNvSpPr>
          <p:nvPr>
            <p:ph idx="1"/>
          </p:nvPr>
        </p:nvSpPr>
        <p:spPr/>
        <p:txBody>
          <a:bodyPr/>
          <a:lstStyle/>
          <a:p>
            <a:pPr marL="914400" lvl="2" indent="0">
              <a:buNone/>
            </a:pPr>
            <a:r>
              <a:rPr lang="en-US" b="1" dirty="0" smtClean="0"/>
              <a:t>When </a:t>
            </a:r>
            <a:r>
              <a:rPr lang="en-US" b="1" dirty="0"/>
              <a:t>a Fire is Discovered: </a:t>
            </a:r>
            <a:r>
              <a:rPr lang="en-US" dirty="0"/>
              <a:t>Follow the RACE procedure. The Supervisor or designee of the area shall take charge by: </a:t>
            </a:r>
          </a:p>
          <a:p>
            <a:r>
              <a:rPr lang="en-US" sz="1800" b="1" dirty="0"/>
              <a:t>R </a:t>
            </a:r>
            <a:r>
              <a:rPr lang="en-US" sz="1800" dirty="0"/>
              <a:t>-Rescue – apprise personnel to warn each other. Remove any patients and </a:t>
            </a:r>
            <a:r>
              <a:rPr lang="en-US" sz="1800" dirty="0" smtClean="0"/>
              <a:t>visitors </a:t>
            </a:r>
            <a:r>
              <a:rPr lang="en-US" sz="1800" dirty="0"/>
              <a:t>and the fire zone area. </a:t>
            </a:r>
          </a:p>
          <a:p>
            <a:r>
              <a:rPr lang="en-US" sz="1800" b="1" dirty="0"/>
              <a:t>A </a:t>
            </a:r>
            <a:r>
              <a:rPr lang="en-US" sz="1800" dirty="0"/>
              <a:t>-Direct someone to activate the nearest fire alarm pull box. </a:t>
            </a:r>
          </a:p>
          <a:p>
            <a:r>
              <a:rPr lang="en-US" sz="1800" b="1" dirty="0"/>
              <a:t>C </a:t>
            </a:r>
            <a:r>
              <a:rPr lang="en-US" sz="1800" dirty="0"/>
              <a:t>-Confine the fire by closing all doors and windows. </a:t>
            </a:r>
          </a:p>
          <a:p>
            <a:r>
              <a:rPr lang="en-US" sz="1800" b="1" dirty="0"/>
              <a:t>E </a:t>
            </a:r>
            <a:r>
              <a:rPr lang="en-US" sz="1800" dirty="0"/>
              <a:t>-Evacuate the area -direct personnel, patients and visitors to evacuate out of </a:t>
            </a:r>
            <a:r>
              <a:rPr lang="en-US" sz="1800" dirty="0" smtClean="0"/>
              <a:t>the </a:t>
            </a:r>
            <a:r>
              <a:rPr lang="en-US" sz="1800" dirty="0"/>
              <a:t>fire zone area. This is referred to as a horizontal evacuation. The </a:t>
            </a:r>
            <a:r>
              <a:rPr lang="en-US" sz="1800" dirty="0" smtClean="0"/>
              <a:t>gathering </a:t>
            </a:r>
            <a:r>
              <a:rPr lang="en-US" sz="1800" dirty="0"/>
              <a:t>point for a horizontal evacuation is 6W, nursing education </a:t>
            </a:r>
          </a:p>
        </p:txBody>
      </p:sp>
    </p:spTree>
    <p:extLst>
      <p:ext uri="{BB962C8B-B14F-4D97-AF65-F5344CB8AC3E}">
        <p14:creationId xmlns:p14="http://schemas.microsoft.com/office/powerpoint/2010/main" val="257847520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gradFill>
            <a:gsLst>
              <a:gs pos="1000">
                <a:srgbClr val="C00000"/>
              </a:gs>
              <a:gs pos="0">
                <a:schemeClr val="accent1">
                  <a:shade val="30000"/>
                  <a:satMod val="115000"/>
                </a:schemeClr>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smtClean="0"/>
              <a:t>Fire Safety</a:t>
            </a:r>
          </a:p>
        </p:txBody>
      </p:sp>
      <p:sp>
        <p:nvSpPr>
          <p:cNvPr id="77827" name="Content Placeholder 2"/>
          <p:cNvSpPr>
            <a:spLocks noGrp="1"/>
          </p:cNvSpPr>
          <p:nvPr>
            <p:ph idx="1"/>
          </p:nvPr>
        </p:nvSpPr>
        <p:spPr/>
        <p:txBody>
          <a:bodyPr/>
          <a:lstStyle/>
          <a:p>
            <a:endParaRPr lang="en-US" sz="1800" dirty="0"/>
          </a:p>
          <a:p>
            <a:r>
              <a:rPr lang="en-US" sz="1800" b="1" dirty="0"/>
              <a:t>Location of Alarm Boxes </a:t>
            </a:r>
            <a:endParaRPr lang="en-US" sz="1800" dirty="0"/>
          </a:p>
          <a:p>
            <a:pPr marL="0" indent="0">
              <a:buNone/>
            </a:pPr>
            <a:r>
              <a:rPr lang="en-US" sz="1800" dirty="0"/>
              <a:t> </a:t>
            </a:r>
            <a:r>
              <a:rPr lang="en-US" sz="1800" dirty="0" smtClean="0"/>
              <a:t>         On </a:t>
            </a:r>
            <a:r>
              <a:rPr lang="en-US" sz="1800" dirty="0"/>
              <a:t>the wall by stairwell #3 and #</a:t>
            </a:r>
            <a:r>
              <a:rPr lang="en-US" sz="1800" dirty="0" smtClean="0"/>
              <a:t>2</a:t>
            </a:r>
            <a:endParaRPr lang="en-US" sz="1800" dirty="0"/>
          </a:p>
          <a:p>
            <a:r>
              <a:rPr lang="en-US" sz="1800" b="1" dirty="0"/>
              <a:t>Location of Fire Extinguishers </a:t>
            </a:r>
            <a:r>
              <a:rPr lang="en-US" sz="1800" dirty="0" smtClean="0"/>
              <a:t> </a:t>
            </a:r>
            <a:endParaRPr lang="en-US" sz="1800" dirty="0"/>
          </a:p>
          <a:p>
            <a:pPr marL="0" indent="0">
              <a:buNone/>
            </a:pPr>
            <a:r>
              <a:rPr lang="en-US" sz="1800" dirty="0"/>
              <a:t> </a:t>
            </a:r>
            <a:r>
              <a:rPr lang="en-US" sz="1800" dirty="0" smtClean="0"/>
              <a:t>         Back </a:t>
            </a:r>
            <a:r>
              <a:rPr lang="en-US" sz="1800" dirty="0"/>
              <a:t>wall in Microbiology </a:t>
            </a:r>
          </a:p>
          <a:p>
            <a:pPr marL="0" indent="0">
              <a:buNone/>
            </a:pPr>
            <a:r>
              <a:rPr lang="en-US" sz="1800" dirty="0"/>
              <a:t> </a:t>
            </a:r>
            <a:r>
              <a:rPr lang="en-US" sz="1800" dirty="0" smtClean="0"/>
              <a:t>         Back </a:t>
            </a:r>
            <a:r>
              <a:rPr lang="en-US" sz="1800" dirty="0"/>
              <a:t>wall in Histology </a:t>
            </a:r>
            <a:endParaRPr lang="en-US" sz="1800" dirty="0" smtClean="0"/>
          </a:p>
          <a:p>
            <a:pPr marL="0" indent="0">
              <a:buNone/>
            </a:pPr>
            <a:r>
              <a:rPr lang="en-US" sz="1800" dirty="0"/>
              <a:t> </a:t>
            </a:r>
            <a:r>
              <a:rPr lang="en-US" sz="1800" dirty="0" smtClean="0"/>
              <a:t>         </a:t>
            </a:r>
            <a:r>
              <a:rPr lang="en-US" sz="1800" dirty="0"/>
              <a:t>Main lab behind closet door by eyewash station </a:t>
            </a:r>
          </a:p>
          <a:p>
            <a:pPr marL="0" indent="0">
              <a:buNone/>
            </a:pPr>
            <a:r>
              <a:rPr lang="en-US" sz="1800" dirty="0"/>
              <a:t> </a:t>
            </a:r>
            <a:r>
              <a:rPr lang="en-US" sz="1800" dirty="0" smtClean="0"/>
              <a:t>         </a:t>
            </a:r>
            <a:r>
              <a:rPr lang="en-US" sz="1800" dirty="0"/>
              <a:t>Storage wall by refrigerator #7 </a:t>
            </a:r>
          </a:p>
          <a:p>
            <a:pPr marL="0" indent="0">
              <a:buNone/>
            </a:pPr>
            <a:endParaRPr lang="en-US" sz="1800"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Title 1"/>
          <p:cNvSpPr>
            <a:spLocks noGrp="1"/>
          </p:cNvSpPr>
          <p:nvPr>
            <p:ph type="title"/>
          </p:nvPr>
        </p:nvSpPr>
        <p:spPr>
          <a:gradFill>
            <a:gsLst>
              <a:gs pos="1000">
                <a:srgbClr val="C00000"/>
              </a:gs>
              <a:gs pos="0">
                <a:schemeClr val="accent1">
                  <a:shade val="30000"/>
                  <a:satMod val="115000"/>
                </a:schemeClr>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smtClean="0"/>
              <a:t>Fire Safety</a:t>
            </a:r>
          </a:p>
        </p:txBody>
      </p:sp>
      <p:sp>
        <p:nvSpPr>
          <p:cNvPr id="80898" name="Content Placeholder 2"/>
          <p:cNvSpPr>
            <a:spLocks noGrp="1"/>
          </p:cNvSpPr>
          <p:nvPr>
            <p:ph idx="1"/>
          </p:nvPr>
        </p:nvSpPr>
        <p:spPr/>
        <p:txBody>
          <a:bodyPr/>
          <a:lstStyle/>
          <a:p>
            <a:endParaRPr lang="en-US" sz="2400" dirty="0"/>
          </a:p>
          <a:p>
            <a:r>
              <a:rPr lang="en-US" sz="2400" b="1" dirty="0"/>
              <a:t>To Participate in an Emergency or Drill: </a:t>
            </a:r>
            <a:endParaRPr lang="en-US" sz="2400" dirty="0"/>
          </a:p>
          <a:p>
            <a:pPr marL="0" indent="0">
              <a:buNone/>
            </a:pPr>
            <a:r>
              <a:rPr lang="en-US" sz="2400" dirty="0"/>
              <a:t> </a:t>
            </a:r>
            <a:r>
              <a:rPr lang="en-US" sz="2400" dirty="0" smtClean="0"/>
              <a:t>   </a:t>
            </a:r>
            <a:r>
              <a:rPr lang="en-US" sz="2400" dirty="0"/>
              <a:t>All personnel shall: </a:t>
            </a:r>
          </a:p>
          <a:p>
            <a:pPr marL="0" indent="0">
              <a:buNone/>
            </a:pPr>
            <a:r>
              <a:rPr lang="en-US" sz="2400" dirty="0"/>
              <a:t> </a:t>
            </a:r>
            <a:r>
              <a:rPr lang="en-US" sz="2400" dirty="0" smtClean="0"/>
              <a:t>   1</a:t>
            </a:r>
            <a:r>
              <a:rPr lang="en-US" sz="2400" dirty="0"/>
              <a:t>. Stop what they are doing. </a:t>
            </a:r>
          </a:p>
          <a:p>
            <a:pPr marL="0" indent="0">
              <a:buNone/>
            </a:pPr>
            <a:r>
              <a:rPr lang="en-US" sz="2400" dirty="0"/>
              <a:t> </a:t>
            </a:r>
            <a:r>
              <a:rPr lang="en-US" sz="2400" dirty="0" smtClean="0"/>
              <a:t>   2</a:t>
            </a:r>
            <a:r>
              <a:rPr lang="en-US" sz="2400" dirty="0"/>
              <a:t>. Listen to the voice announcement. </a:t>
            </a:r>
          </a:p>
          <a:p>
            <a:pPr marL="0" indent="0">
              <a:buNone/>
            </a:pPr>
            <a:r>
              <a:rPr lang="en-US" sz="2400" dirty="0"/>
              <a:t> </a:t>
            </a:r>
            <a:r>
              <a:rPr lang="en-US" sz="2400" dirty="0" smtClean="0"/>
              <a:t>   3</a:t>
            </a:r>
            <a:r>
              <a:rPr lang="en-US" sz="2400" dirty="0"/>
              <a:t>. Determine the type of emergency so that you can </a:t>
            </a:r>
          </a:p>
          <a:p>
            <a:pPr marL="0" indent="0">
              <a:buNone/>
            </a:pPr>
            <a:r>
              <a:rPr lang="en-US" sz="2400" dirty="0" smtClean="0"/>
              <a:t>        respond appropriately. </a:t>
            </a:r>
            <a:endParaRPr lang="en-US" sz="2400" dirty="0"/>
          </a:p>
          <a:p>
            <a:pPr marL="0" indent="0">
              <a:buNone/>
            </a:pPr>
            <a:r>
              <a:rPr lang="en-US" sz="2400" dirty="0"/>
              <a:t> </a:t>
            </a:r>
            <a:r>
              <a:rPr lang="en-US" sz="2400" dirty="0" smtClean="0"/>
              <a:t>   4</a:t>
            </a:r>
            <a:r>
              <a:rPr lang="en-US" sz="2400" dirty="0"/>
              <a:t>. Notify the laboratory manager or designee of the </a:t>
            </a:r>
          </a:p>
          <a:p>
            <a:pPr marL="0" indent="0">
              <a:buNone/>
            </a:pPr>
            <a:r>
              <a:rPr lang="en-US" sz="2400" dirty="0" smtClean="0"/>
              <a:t>        type of emergency. </a:t>
            </a:r>
            <a:endParaRPr lang="en-US" sz="2400" dirty="0"/>
          </a:p>
          <a:p>
            <a:pPr marL="0" indent="0">
              <a:buFont typeface="Wingdings" pitchFamily="2" charset="2"/>
              <a:buNone/>
            </a:pPr>
            <a:endParaRPr lang="en-US" sz="2400" b="1" dirty="0" smtClean="0">
              <a:solidFill>
                <a:srgbClr val="FF0000"/>
              </a:solidFill>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gradFill>
            <a:gsLst>
              <a:gs pos="1000">
                <a:srgbClr val="C00000"/>
              </a:gs>
              <a:gs pos="0">
                <a:schemeClr val="accent1">
                  <a:shade val="30000"/>
                  <a:satMod val="115000"/>
                </a:schemeClr>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smtClean="0"/>
              <a:t>Fire Evacuation Routes</a:t>
            </a:r>
          </a:p>
        </p:txBody>
      </p:sp>
      <p:sp>
        <p:nvSpPr>
          <p:cNvPr id="81923" name="Content Placeholder 2"/>
          <p:cNvSpPr>
            <a:spLocks noGrp="1"/>
          </p:cNvSpPr>
          <p:nvPr>
            <p:ph idx="1"/>
          </p:nvPr>
        </p:nvSpPr>
        <p:spPr/>
        <p:txBody>
          <a:bodyPr/>
          <a:lstStyle/>
          <a:p>
            <a:endParaRPr lang="en-US" sz="2000" dirty="0"/>
          </a:p>
          <a:p>
            <a:r>
              <a:rPr lang="en-US" sz="1800" dirty="0"/>
              <a:t>If a vertical evacuation takes place, employees will evacuate by using the stairwells, specifically the one closest to their work area if not blocked by fire. Elevators are not to be used during a fire except in certain circumstances when directed by Fire Department personnel. Employees when leaving the building will proceed to the pre-determined point of rendezvous. </a:t>
            </a:r>
          </a:p>
          <a:p>
            <a:r>
              <a:rPr lang="en-US" sz="1800" dirty="0" smtClean="0"/>
              <a:t> </a:t>
            </a:r>
            <a:r>
              <a:rPr lang="en-US" sz="1800" dirty="0">
                <a:solidFill>
                  <a:srgbClr val="00B050"/>
                </a:solidFill>
              </a:rPr>
              <a:t>If neither stairwell is blocked, use stairwell #3 in back of lab and rendezvous on 5th floor stairwell landing</a:t>
            </a:r>
            <a:r>
              <a:rPr lang="en-US" sz="1800" dirty="0"/>
              <a:t>. Once here we will reassess need to either continue to evacuate vertically or if a horizontal evacuation at that point would be sufficient. </a:t>
            </a:r>
          </a:p>
          <a:p>
            <a:r>
              <a:rPr lang="en-US" sz="1800" dirty="0" smtClean="0">
                <a:solidFill>
                  <a:srgbClr val="00B050"/>
                </a:solidFill>
              </a:rPr>
              <a:t> </a:t>
            </a:r>
            <a:r>
              <a:rPr lang="en-US" sz="1800" dirty="0">
                <a:solidFill>
                  <a:srgbClr val="00B050"/>
                </a:solidFill>
              </a:rPr>
              <a:t>If stairwell #3 is blocked, use stairwell #2 just outside of the lab, and rendezvous on the 5th floor stairwell landing.</a:t>
            </a:r>
            <a:r>
              <a:rPr lang="en-US" sz="1800" dirty="0"/>
              <a:t> Once here we will reassess need to either continue to evacuate vertically or if a horizontal evacuation at that point would be </a:t>
            </a:r>
            <a:r>
              <a:rPr lang="en-US" sz="1800" dirty="0" smtClean="0"/>
              <a:t>sufficient.</a:t>
            </a:r>
            <a:endParaRPr lang="en-US" sz="1800" dirty="0"/>
          </a:p>
          <a:p>
            <a:pPr>
              <a:buFont typeface="Wingdings" pitchFamily="2" charset="2"/>
              <a:buNone/>
            </a:pPr>
            <a:endParaRPr lang="en-US" sz="2000" dirty="0" smtClean="0">
              <a:solidFill>
                <a:srgbClr val="FF0000"/>
              </a:solidFill>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a:gradFill>
            <a:gsLst>
              <a:gs pos="1000">
                <a:srgbClr val="C00000"/>
              </a:gs>
              <a:gs pos="0">
                <a:schemeClr val="accent1">
                  <a:shade val="30000"/>
                  <a:satMod val="115000"/>
                </a:schemeClr>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smtClean="0"/>
              <a:t>Disaster preparedness</a:t>
            </a:r>
          </a:p>
        </p:txBody>
      </p:sp>
      <p:sp>
        <p:nvSpPr>
          <p:cNvPr id="3" name="Content Placeholder 2"/>
          <p:cNvSpPr>
            <a:spLocks noGrp="1"/>
          </p:cNvSpPr>
          <p:nvPr>
            <p:ph idx="1"/>
          </p:nvPr>
        </p:nvSpPr>
        <p:spPr/>
        <p:txBody>
          <a:bodyPr/>
          <a:lstStyle/>
          <a:p>
            <a:pPr marL="0" indent="0" algn="ctr">
              <a:buFont typeface="Wingdings" pitchFamily="2" charset="2"/>
              <a:buNone/>
              <a:defRPr/>
            </a:pPr>
            <a:r>
              <a:rPr lang="en-US" sz="2800" dirty="0" smtClean="0"/>
              <a:t>Emergency Codes:</a:t>
            </a:r>
          </a:p>
          <a:p>
            <a:pPr marL="0" indent="0">
              <a:buFont typeface="Wingdings" pitchFamily="2" charset="2"/>
              <a:buNone/>
              <a:defRPr/>
            </a:pPr>
            <a:r>
              <a:rPr lang="en-US" sz="2400" dirty="0" smtClean="0">
                <a:solidFill>
                  <a:srgbClr val="FF0000"/>
                </a:solidFill>
              </a:rPr>
              <a:t>Code Red: Fire</a:t>
            </a:r>
          </a:p>
          <a:p>
            <a:pPr marL="0" indent="0">
              <a:buFont typeface="Wingdings" pitchFamily="2" charset="2"/>
              <a:buNone/>
              <a:defRPr/>
            </a:pPr>
            <a:r>
              <a:rPr lang="en-US" sz="2400" dirty="0" smtClean="0">
                <a:solidFill>
                  <a:schemeClr val="accent2">
                    <a:lumMod val="50000"/>
                  </a:schemeClr>
                </a:solidFill>
              </a:rPr>
              <a:t>Code Blue: Medical Emergency</a:t>
            </a:r>
          </a:p>
          <a:p>
            <a:pPr marL="0" indent="0">
              <a:buFont typeface="Wingdings" pitchFamily="2" charset="2"/>
              <a:buNone/>
              <a:defRPr/>
            </a:pPr>
            <a:r>
              <a:rPr lang="en-US" sz="2400" dirty="0" smtClean="0"/>
              <a:t>Code Adam: Missing Child</a:t>
            </a:r>
          </a:p>
          <a:p>
            <a:pPr marL="0" indent="0">
              <a:buFont typeface="Wingdings" pitchFamily="2" charset="2"/>
              <a:buNone/>
              <a:defRPr/>
            </a:pPr>
            <a:r>
              <a:rPr lang="en-US" sz="2400" dirty="0" smtClean="0">
                <a:solidFill>
                  <a:srgbClr val="FFC000"/>
                </a:solidFill>
              </a:rPr>
              <a:t>Code Yellow: Hazardous Spill</a:t>
            </a:r>
          </a:p>
          <a:p>
            <a:pPr marL="0" indent="0">
              <a:buFont typeface="Wingdings" pitchFamily="2" charset="2"/>
              <a:buNone/>
              <a:defRPr/>
            </a:pPr>
            <a:r>
              <a:rPr lang="en-US" sz="2400" u="sng" dirty="0" smtClean="0">
                <a:solidFill>
                  <a:schemeClr val="tx2">
                    <a:lumMod val="50000"/>
                  </a:schemeClr>
                </a:solidFill>
              </a:rPr>
              <a:t>Active Threat: Person w/ weapon</a:t>
            </a:r>
          </a:p>
          <a:p>
            <a:pPr marL="0" indent="0">
              <a:buFont typeface="Wingdings" pitchFamily="2" charset="2"/>
              <a:buNone/>
              <a:defRPr/>
            </a:pPr>
            <a:r>
              <a:rPr lang="en-US" sz="2400" dirty="0" smtClean="0"/>
              <a:t>Code Black: Bomb Threat</a:t>
            </a:r>
          </a:p>
          <a:p>
            <a:pPr marL="0" indent="0">
              <a:buFont typeface="Wingdings" pitchFamily="2" charset="2"/>
              <a:buNone/>
              <a:defRPr/>
            </a:pPr>
            <a:r>
              <a:rPr lang="en-US" sz="2400" dirty="0" smtClean="0">
                <a:solidFill>
                  <a:srgbClr val="FF6600"/>
                </a:solidFill>
              </a:rPr>
              <a:t>Code Orange: Violence</a:t>
            </a:r>
          </a:p>
          <a:p>
            <a:pPr marL="0" indent="0">
              <a:buFont typeface="Wingdings" pitchFamily="2" charset="2"/>
              <a:buNone/>
              <a:defRPr/>
            </a:pPr>
            <a:r>
              <a:rPr lang="en-US" sz="2400" dirty="0" smtClean="0">
                <a:solidFill>
                  <a:srgbClr val="00B050"/>
                </a:solidFill>
              </a:rPr>
              <a:t>Code Green (33): Internal Disaster</a:t>
            </a:r>
          </a:p>
          <a:p>
            <a:pPr marL="0" indent="0">
              <a:buFont typeface="Wingdings" pitchFamily="2" charset="2"/>
              <a:buNone/>
              <a:defRPr/>
            </a:pPr>
            <a:r>
              <a:rPr lang="en-US" sz="2400" dirty="0" smtClean="0">
                <a:solidFill>
                  <a:srgbClr val="00B050"/>
                </a:solidFill>
              </a:rPr>
              <a:t>Code Green (55): External Disaster</a:t>
            </a:r>
            <a:endParaRPr lang="en-US" sz="2400" dirty="0">
              <a:solidFill>
                <a:srgbClr val="00B050"/>
              </a:solidFill>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Disaster preparedness</a:t>
            </a:r>
          </a:p>
        </p:txBody>
      </p:sp>
      <p:sp>
        <p:nvSpPr>
          <p:cNvPr id="3" name="Content Placeholder 2"/>
          <p:cNvSpPr>
            <a:spLocks noGrp="1"/>
          </p:cNvSpPr>
          <p:nvPr>
            <p:ph idx="1"/>
          </p:nvPr>
        </p:nvSpPr>
        <p:spPr/>
        <p:txBody>
          <a:bodyPr/>
          <a:lstStyle/>
          <a:p>
            <a:pPr marL="0" indent="0" algn="ctr">
              <a:buNone/>
            </a:pPr>
            <a:r>
              <a:rPr lang="en-US" u="sng" dirty="0" smtClean="0"/>
              <a:t>Important Numbers:</a:t>
            </a:r>
          </a:p>
          <a:p>
            <a:pPr marL="0" indent="0">
              <a:buNone/>
            </a:pPr>
            <a:r>
              <a:rPr lang="en-US" sz="2000" dirty="0" smtClean="0"/>
              <a:t>VA Police:                           32030</a:t>
            </a:r>
          </a:p>
          <a:p>
            <a:pPr marL="0" indent="0">
              <a:buNone/>
            </a:pPr>
            <a:r>
              <a:rPr lang="en-US" sz="2000" dirty="0" smtClean="0"/>
              <a:t>Infection Control:                32036</a:t>
            </a:r>
          </a:p>
          <a:p>
            <a:pPr marL="0" indent="0">
              <a:buNone/>
            </a:pPr>
            <a:r>
              <a:rPr lang="en-US" sz="2000" dirty="0" smtClean="0"/>
              <a:t>Industrial Hygienist:            32133</a:t>
            </a:r>
          </a:p>
          <a:p>
            <a:pPr marL="0" indent="0">
              <a:buNone/>
            </a:pPr>
            <a:r>
              <a:rPr lang="en-US" sz="2000" dirty="0" smtClean="0"/>
              <a:t>Safety:                                 32750</a:t>
            </a:r>
          </a:p>
          <a:p>
            <a:pPr marL="0" indent="0">
              <a:buNone/>
            </a:pPr>
            <a:r>
              <a:rPr lang="en-US" sz="2000" dirty="0" smtClean="0"/>
              <a:t>Emp. Health:                       34759</a:t>
            </a:r>
          </a:p>
          <a:p>
            <a:pPr marL="0" indent="0">
              <a:buNone/>
            </a:pPr>
            <a:r>
              <a:rPr lang="en-US" sz="2000" dirty="0" smtClean="0"/>
              <a:t>Engineering:                        32200</a:t>
            </a:r>
          </a:p>
          <a:p>
            <a:pPr marL="0" indent="0">
              <a:buNone/>
            </a:pPr>
            <a:r>
              <a:rPr lang="en-US" sz="2000" dirty="0" smtClean="0"/>
              <a:t>Housekeeping:                    32050</a:t>
            </a:r>
          </a:p>
          <a:p>
            <a:pPr marL="0" indent="0">
              <a:buNone/>
            </a:pPr>
            <a:r>
              <a:rPr lang="en-US" sz="2000" dirty="0" smtClean="0"/>
              <a:t>Boiler Plant:                         32250</a:t>
            </a:r>
          </a:p>
          <a:p>
            <a:pPr marL="0" indent="0">
              <a:buNone/>
            </a:pPr>
            <a:r>
              <a:rPr lang="en-US" sz="2000" dirty="0" smtClean="0"/>
              <a:t>Overhead w/ CLC:               35000</a:t>
            </a:r>
          </a:p>
          <a:p>
            <a:pPr marL="0" indent="0">
              <a:buNone/>
            </a:pPr>
            <a:r>
              <a:rPr lang="en-US" sz="2000" dirty="0" smtClean="0"/>
              <a:t>Overhead without CLC:       35100</a:t>
            </a:r>
            <a:endParaRPr lang="en-US" sz="2000" dirty="0"/>
          </a:p>
        </p:txBody>
      </p:sp>
    </p:spTree>
    <p:extLst>
      <p:ext uri="{BB962C8B-B14F-4D97-AF65-F5344CB8AC3E}">
        <p14:creationId xmlns:p14="http://schemas.microsoft.com/office/powerpoint/2010/main" val="15304873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gradFill>
            <a:gsLst>
              <a:gs pos="0">
                <a:srgbClr val="00206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smtClean="0">
                <a:solidFill>
                  <a:schemeClr val="tx1"/>
                </a:solidFill>
              </a:rPr>
              <a:t>Basic Safety Rules</a:t>
            </a:r>
          </a:p>
        </p:txBody>
      </p:sp>
      <p:sp>
        <p:nvSpPr>
          <p:cNvPr id="9219" name="Content Placeholder 2"/>
          <p:cNvSpPr>
            <a:spLocks noGrp="1"/>
          </p:cNvSpPr>
          <p:nvPr>
            <p:ph idx="1"/>
          </p:nvPr>
        </p:nvSpPr>
        <p:spPr/>
        <p:txBody>
          <a:bodyPr/>
          <a:lstStyle/>
          <a:p>
            <a:pPr marL="0" indent="0">
              <a:buFont typeface="Wingdings" pitchFamily="2" charset="2"/>
              <a:buNone/>
            </a:pPr>
            <a:r>
              <a:rPr lang="en-US" b="1" u="sng" dirty="0" smtClean="0"/>
              <a:t>Food, Drink, Cosmetics:</a:t>
            </a:r>
          </a:p>
          <a:p>
            <a:pPr marL="0" indent="0">
              <a:buFont typeface="Wingdings" pitchFamily="2" charset="2"/>
              <a:buNone/>
            </a:pPr>
            <a:r>
              <a:rPr lang="en-US" dirty="0" smtClean="0"/>
              <a:t>	</a:t>
            </a:r>
            <a:r>
              <a:rPr lang="en-US" sz="2800" dirty="0" smtClean="0"/>
              <a:t>Eating, drinking, chewing gum, smoking, </a:t>
            </a:r>
            <a:r>
              <a:rPr lang="en-US" sz="2800" strike="sngStrike" dirty="0" smtClean="0">
                <a:solidFill>
                  <a:srgbClr val="0070C0"/>
                </a:solidFill>
              </a:rPr>
              <a:t> </a:t>
            </a:r>
            <a:r>
              <a:rPr lang="en-US" sz="2800" dirty="0" smtClean="0"/>
              <a:t>the application of cosmetics and manipulation of contact lenses are forbidden in laboratory area. Such activities should be done only in well-defined, designated non-technical areas. Do not store food in the same refrigerator with chemicals, biohazards or radioactive materials.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gradFill>
            <a:gsLst>
              <a:gs pos="0">
                <a:srgbClr val="00206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smtClean="0">
                <a:solidFill>
                  <a:schemeClr val="tx1"/>
                </a:solidFill>
              </a:rPr>
              <a:t>Basic Safety Rules</a:t>
            </a:r>
          </a:p>
        </p:txBody>
      </p:sp>
      <p:sp>
        <p:nvSpPr>
          <p:cNvPr id="9219" name="Content Placeholder 2"/>
          <p:cNvSpPr>
            <a:spLocks noGrp="1"/>
          </p:cNvSpPr>
          <p:nvPr>
            <p:ph idx="1"/>
          </p:nvPr>
        </p:nvSpPr>
        <p:spPr/>
        <p:txBody>
          <a:bodyPr/>
          <a:lstStyle/>
          <a:p>
            <a:pPr marL="0" indent="0">
              <a:buFont typeface="Wingdings" pitchFamily="2" charset="2"/>
              <a:buNone/>
            </a:pPr>
            <a:r>
              <a:rPr lang="en-US" b="1" u="sng" dirty="0" smtClean="0"/>
              <a:t>Personal Items:</a:t>
            </a:r>
          </a:p>
          <a:p>
            <a:pPr>
              <a:buFont typeface="Wingdings" panose="05000000000000000000" pitchFamily="2" charset="2"/>
              <a:buChar char="v"/>
            </a:pPr>
            <a:r>
              <a:rPr lang="en-US" sz="2800" dirty="0" smtClean="0"/>
              <a:t>Personal </a:t>
            </a:r>
            <a:r>
              <a:rPr lang="en-US" sz="2800" dirty="0"/>
              <a:t>electronic devices are not to be used in the technical work </a:t>
            </a:r>
            <a:r>
              <a:rPr lang="en-US" sz="2800" dirty="0" smtClean="0"/>
              <a:t>areas.</a:t>
            </a:r>
          </a:p>
          <a:p>
            <a:pPr>
              <a:buFont typeface="Wingdings" panose="05000000000000000000" pitchFamily="2" charset="2"/>
              <a:buChar char="v"/>
            </a:pPr>
            <a:r>
              <a:rPr lang="en-US" sz="2800" dirty="0"/>
              <a:t>Do not store personal belongings, i.e. purse, backpack, coat, boots, coffee mugs, sweaters, prepackaged foods, medications, etc. in the technical work areas.  These items should be stored in staff </a:t>
            </a:r>
            <a:r>
              <a:rPr lang="en-US" sz="2800" dirty="0" smtClean="0"/>
              <a:t>lockers</a:t>
            </a:r>
            <a:r>
              <a:rPr lang="en-US" sz="2800" dirty="0"/>
              <a:t> </a:t>
            </a:r>
            <a:r>
              <a:rPr lang="en-US" sz="2800" dirty="0" smtClean="0"/>
              <a:t>located in the breakroom.</a:t>
            </a:r>
            <a:endParaRPr lang="en-US" sz="2800" dirty="0"/>
          </a:p>
          <a:p>
            <a:pPr>
              <a:buFont typeface="Wingdings" panose="05000000000000000000" pitchFamily="2" charset="2"/>
              <a:buChar char="v"/>
            </a:pPr>
            <a:endParaRPr lang="en-US" sz="2800" dirty="0" smtClean="0"/>
          </a:p>
        </p:txBody>
      </p:sp>
    </p:spTree>
    <p:extLst>
      <p:ext uri="{BB962C8B-B14F-4D97-AF65-F5344CB8AC3E}">
        <p14:creationId xmlns:p14="http://schemas.microsoft.com/office/powerpoint/2010/main" val="14075273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00206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smtClean="0">
                <a:solidFill>
                  <a:schemeClr val="tx1"/>
                </a:solidFill>
              </a:rPr>
              <a:t>Basic Safety Rules</a:t>
            </a:r>
            <a:endParaRPr lang="en-US" dirty="0">
              <a:solidFill>
                <a:schemeClr val="tx1"/>
              </a:solidFill>
            </a:endParaRPr>
          </a:p>
        </p:txBody>
      </p:sp>
      <p:sp>
        <p:nvSpPr>
          <p:cNvPr id="11267" name="Content Placeholder 2"/>
          <p:cNvSpPr>
            <a:spLocks noGrp="1"/>
          </p:cNvSpPr>
          <p:nvPr>
            <p:ph idx="1"/>
          </p:nvPr>
        </p:nvSpPr>
        <p:spPr/>
        <p:txBody>
          <a:bodyPr/>
          <a:lstStyle/>
          <a:p>
            <a:pPr>
              <a:buClr>
                <a:schemeClr val="tx1"/>
              </a:buClr>
              <a:buFont typeface="Wingdings" pitchFamily="2" charset="2"/>
              <a:buChar char="v"/>
            </a:pPr>
            <a:r>
              <a:rPr lang="en-US" sz="2000" dirty="0" smtClean="0"/>
              <a:t>All sharps should be placed in designated sharps containers. Any item that can create sharp edges if broken should be placed into a sharps container.</a:t>
            </a:r>
          </a:p>
          <a:p>
            <a:pPr>
              <a:buClr>
                <a:schemeClr val="tx1"/>
              </a:buClr>
              <a:buFont typeface="Wingdings" pitchFamily="2" charset="2"/>
              <a:buChar char="v"/>
            </a:pPr>
            <a:r>
              <a:rPr lang="en-US" sz="2000" dirty="0" smtClean="0"/>
              <a:t>Sharps containers have a fill line and should be removed from service if it is full.</a:t>
            </a:r>
          </a:p>
          <a:p>
            <a:pPr>
              <a:buClr>
                <a:schemeClr val="tx1"/>
              </a:buClr>
              <a:buFont typeface="Wingdings" pitchFamily="2" charset="2"/>
              <a:buChar char="v"/>
            </a:pPr>
            <a:r>
              <a:rPr lang="en-US" sz="2000" dirty="0" smtClean="0"/>
              <a:t>NEVER try to retrieve anything that is placed in a sharps container. </a:t>
            </a:r>
          </a:p>
          <a:p>
            <a:pPr>
              <a:buClr>
                <a:schemeClr val="tx1"/>
              </a:buClr>
              <a:buFont typeface="Wingdings" pitchFamily="2" charset="2"/>
              <a:buChar char="v"/>
            </a:pPr>
            <a:r>
              <a:rPr lang="en-US" sz="2000" dirty="0" smtClean="0"/>
              <a:t>Mouth pipetting is strictly forbidden.</a:t>
            </a:r>
          </a:p>
          <a:p>
            <a:pPr>
              <a:buClr>
                <a:schemeClr val="tx1"/>
              </a:buClr>
              <a:buFont typeface="Wingdings" pitchFamily="2" charset="2"/>
              <a:buChar char="v"/>
            </a:pPr>
            <a:r>
              <a:rPr lang="en-US" sz="2000" dirty="0" smtClean="0"/>
              <a:t>Before leaving the work area, remove all personal protective equipment. </a:t>
            </a:r>
          </a:p>
          <a:p>
            <a:pPr>
              <a:buClr>
                <a:schemeClr val="tx1"/>
              </a:buClr>
              <a:buFont typeface="Wingdings" pitchFamily="2" charset="2"/>
              <a:buChar char="v"/>
            </a:pPr>
            <a:r>
              <a:rPr lang="en-US" sz="2000" dirty="0" smtClean="0"/>
              <a:t>Report accidents/injuries promptly.</a:t>
            </a:r>
          </a:p>
          <a:p>
            <a:pPr>
              <a:buClr>
                <a:schemeClr val="tx1"/>
              </a:buClr>
              <a:buFont typeface="Wingdings" pitchFamily="2" charset="2"/>
              <a:buChar char="v"/>
            </a:pPr>
            <a:r>
              <a:rPr lang="en-US" sz="2000" dirty="0" smtClean="0"/>
              <a:t>Handwashing is the single most important procedure for preventing exposure to and transmission of infectious agents. </a:t>
            </a:r>
          </a:p>
          <a:p>
            <a:pPr>
              <a:buClr>
                <a:schemeClr val="tx1"/>
              </a:buClr>
              <a:buFont typeface="Wingdings" pitchFamily="2" charset="2"/>
              <a:buChar char="v"/>
            </a:pPr>
            <a:endParaRPr lang="en-US" sz="24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4005</TotalTime>
  <Words>4447</Words>
  <Application>Microsoft Office PowerPoint</Application>
  <PresentationFormat>On-screen Show (4:3)</PresentationFormat>
  <Paragraphs>441</Paragraphs>
  <Slides>67</Slides>
  <Notes>2</Notes>
  <HiddenSlides>0</HiddenSlides>
  <MMClips>0</MMClips>
  <ScaleCrop>false</ScaleCrop>
  <HeadingPairs>
    <vt:vector size="4" baseType="variant">
      <vt:variant>
        <vt:lpstr>Theme</vt:lpstr>
      </vt:variant>
      <vt:variant>
        <vt:i4>1</vt:i4>
      </vt:variant>
      <vt:variant>
        <vt:lpstr>Slide Titles</vt:lpstr>
      </vt:variant>
      <vt:variant>
        <vt:i4>67</vt:i4>
      </vt:variant>
    </vt:vector>
  </HeadingPairs>
  <TitlesOfParts>
    <vt:vector size="68" baseType="lpstr">
      <vt:lpstr>Radial</vt:lpstr>
      <vt:lpstr>Safety in the Laboratory</vt:lpstr>
      <vt:lpstr>Safety in the Laboratory</vt:lpstr>
      <vt:lpstr>Regulatory Agencies</vt:lpstr>
      <vt:lpstr>Regulatory Agencies</vt:lpstr>
      <vt:lpstr>Regulatory Agencies</vt:lpstr>
      <vt:lpstr>Safety Policies</vt:lpstr>
      <vt:lpstr>Basic Safety Rules</vt:lpstr>
      <vt:lpstr>Basic Safety Rules</vt:lpstr>
      <vt:lpstr>Basic Safety Rules</vt:lpstr>
      <vt:lpstr>Bloodborne Pathogens</vt:lpstr>
      <vt:lpstr>Bloodborne Pathogens</vt:lpstr>
      <vt:lpstr>Bloodborne Pathogens</vt:lpstr>
      <vt:lpstr>Bloodborne Pathogens</vt:lpstr>
      <vt:lpstr>Tuberculosis</vt:lpstr>
      <vt:lpstr>Standard Precautions</vt:lpstr>
      <vt:lpstr>Body Fluids </vt:lpstr>
      <vt:lpstr>Ways of Exposure</vt:lpstr>
      <vt:lpstr>How to protect yourself</vt:lpstr>
      <vt:lpstr>1. Universal Standard Precautions</vt:lpstr>
      <vt:lpstr>2. Personal Protective Equipment</vt:lpstr>
      <vt:lpstr>2. PPE - Attire</vt:lpstr>
      <vt:lpstr>2. PPE - Gloves</vt:lpstr>
      <vt:lpstr>2. PPE – Lab Coat</vt:lpstr>
      <vt:lpstr>2. PPE - Aprons</vt:lpstr>
      <vt:lpstr>2. PPE – Eye Protection</vt:lpstr>
      <vt:lpstr>2. PPE - N95 Respirator</vt:lpstr>
      <vt:lpstr>3. Housekeeping</vt:lpstr>
      <vt:lpstr>3. Housekeeping</vt:lpstr>
      <vt:lpstr>3. Housekeeping</vt:lpstr>
      <vt:lpstr>4. Engineering Controls</vt:lpstr>
      <vt:lpstr>5. Work Practice Controls</vt:lpstr>
      <vt:lpstr>5. Work Practice Controls - Handwashing</vt:lpstr>
      <vt:lpstr>5. Handwashing Procedure</vt:lpstr>
      <vt:lpstr>Chemical Safety</vt:lpstr>
      <vt:lpstr>Chemical Labeling</vt:lpstr>
      <vt:lpstr>Chemical Labeling</vt:lpstr>
      <vt:lpstr>NFPA (National Fire Protection Association) </vt:lpstr>
      <vt:lpstr>NFPA (National Fire Protection Association)</vt:lpstr>
      <vt:lpstr>Formaldehyde</vt:lpstr>
      <vt:lpstr>Labels Denoting Hazards</vt:lpstr>
      <vt:lpstr>Pictogram</vt:lpstr>
      <vt:lpstr>Signal Words</vt:lpstr>
      <vt:lpstr>Chemical Labeling</vt:lpstr>
      <vt:lpstr>Safety Data Sheet (SDS)</vt:lpstr>
      <vt:lpstr>Safety Data Sheet (SDS)</vt:lpstr>
      <vt:lpstr>Flammable Cabinet</vt:lpstr>
      <vt:lpstr>Acid and Base Cabinet</vt:lpstr>
      <vt:lpstr>Spill Response</vt:lpstr>
      <vt:lpstr>Spill Response</vt:lpstr>
      <vt:lpstr>Waste Disposal</vt:lpstr>
      <vt:lpstr>Waste Disposal</vt:lpstr>
      <vt:lpstr>Chemical Waste Disposal</vt:lpstr>
      <vt:lpstr>Ergonomics</vt:lpstr>
      <vt:lpstr>Accident / Incident Exposure</vt:lpstr>
      <vt:lpstr>ASISTS</vt:lpstr>
      <vt:lpstr>Laboratory Accidents</vt:lpstr>
      <vt:lpstr>Laboratory Accidents</vt:lpstr>
      <vt:lpstr>Safety Shower / Eyewash Station</vt:lpstr>
      <vt:lpstr>Safety Shower/Eye Wash Station Locations</vt:lpstr>
      <vt:lpstr>Fire Safety</vt:lpstr>
      <vt:lpstr>Fire Safety</vt:lpstr>
      <vt:lpstr>RACE Procedure</vt:lpstr>
      <vt:lpstr>Fire Safety</vt:lpstr>
      <vt:lpstr>Fire Safety</vt:lpstr>
      <vt:lpstr>Fire Evacuation Routes</vt:lpstr>
      <vt:lpstr>Disaster preparedness</vt:lpstr>
      <vt:lpstr>Disaster preparedness</vt:lpstr>
    </vt:vector>
  </TitlesOfParts>
  <Company>Department of Veterans Affairs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Safety in the Laboratory</dc:title>
  <dc:creator>Vhachsuser</dc:creator>
  <cp:lastModifiedBy>Stephen Richey</cp:lastModifiedBy>
  <cp:revision>435</cp:revision>
  <cp:lastPrinted>2014-08-16T21:34:41Z</cp:lastPrinted>
  <dcterms:created xsi:type="dcterms:W3CDTF">2004-03-02T16:55:58Z</dcterms:created>
  <dcterms:modified xsi:type="dcterms:W3CDTF">2016-07-18T13:36:45Z</dcterms:modified>
</cp:coreProperties>
</file>