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0" r:id="rId4"/>
    <p:sldId id="262" r:id="rId5"/>
    <p:sldId id="264" r:id="rId6"/>
    <p:sldId id="266" r:id="rId7"/>
    <p:sldId id="268" r:id="rId8"/>
    <p:sldId id="270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954D0-4A1A-4AA3-BB46-1DB920329591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F78A6-5B2D-4361-9386-964DF51E3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41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00953B-DC7F-4621-8E82-8D2CF3A70E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8EAA-0184-4F5B-9694-FDD12001A237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E962-271E-4991-9F69-F9A402D1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92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8EAA-0184-4F5B-9694-FDD12001A237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E962-271E-4991-9F69-F9A402D1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96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8EAA-0184-4F5B-9694-FDD12001A237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E962-271E-4991-9F69-F9A402D1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796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8EAA-0184-4F5B-9694-FDD12001A237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E962-271E-4991-9F69-F9A402D1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8EAA-0184-4F5B-9694-FDD12001A237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E962-271E-4991-9F69-F9A402D1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524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8EAA-0184-4F5B-9694-FDD12001A237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E962-271E-4991-9F69-F9A402D1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13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8EAA-0184-4F5B-9694-FDD12001A237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E962-271E-4991-9F69-F9A402D1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5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8EAA-0184-4F5B-9694-FDD12001A237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E962-271E-4991-9F69-F9A402D1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19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8EAA-0184-4F5B-9694-FDD12001A237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E962-271E-4991-9F69-F9A402D1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39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8EAA-0184-4F5B-9694-FDD12001A237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E962-271E-4991-9F69-F9A402D1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58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28EAA-0184-4F5B-9694-FDD12001A237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4E962-271E-4991-9F69-F9A402D1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225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28EAA-0184-4F5B-9694-FDD12001A237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4E962-271E-4991-9F69-F9A402D1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7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free-clipart.com/Business/barcode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20764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NON-LABORATORY STAFF</a:t>
            </a:r>
            <a:r>
              <a:rPr lang="en-US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BLOOD CULTURE PHELBOTOMY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OSCAR G. JOHNSON </a:t>
            </a:r>
          </a:p>
          <a:p>
            <a:r>
              <a:rPr lang="en-US" sz="2400" dirty="0" smtClean="0"/>
              <a:t>VA MEDICAL CENTER</a:t>
            </a:r>
          </a:p>
          <a:p>
            <a:r>
              <a:rPr lang="en-US" sz="2400" dirty="0" smtClean="0"/>
              <a:t>NOVEMBER 2015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9451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>
          <a:xfrm>
            <a:off x="152400" y="838200"/>
            <a:ext cx="8610600" cy="5715000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sz="2800" dirty="0" smtClean="0"/>
              <a:t>Concentration of organisms in most cases of bacteremia is low, especially if the patient is on antimicrobial therapy</a:t>
            </a:r>
          </a:p>
          <a:p>
            <a:pPr marL="0" indent="0">
              <a:buNone/>
            </a:pPr>
            <a:endParaRPr lang="en-US" altLang="en-US" sz="23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One set of blood cultures is defined as two SPS tubes</a:t>
            </a:r>
            <a:endParaRPr lang="en-US" altLang="en-US" b="1" u="sng" dirty="0" smtClean="0">
              <a:solidFill>
                <a:srgbClr val="FF0000"/>
              </a:solidFill>
            </a:endParaRPr>
          </a:p>
          <a:p>
            <a:endParaRPr lang="en-US" altLang="en-US" sz="2300" dirty="0" smtClean="0"/>
          </a:p>
          <a:p>
            <a:pPr marL="0" indent="0">
              <a:buNone/>
            </a:pPr>
            <a:endParaRPr lang="en-US" altLang="en-US" sz="2300" dirty="0" smtClean="0"/>
          </a:p>
          <a:p>
            <a:r>
              <a:rPr lang="en-US" altLang="en-US" sz="2300" dirty="0" smtClean="0"/>
              <a:t>Draw blood into SPS (glass, rubber-toped tubes)</a:t>
            </a:r>
          </a:p>
          <a:p>
            <a:pPr lvl="1"/>
            <a:r>
              <a:rPr lang="en-US" altLang="en-US" sz="2200" b="1" u="sng" dirty="0" smtClean="0">
                <a:solidFill>
                  <a:srgbClr val="FF0000"/>
                </a:solidFill>
              </a:rPr>
              <a:t>8-10 mL per tube </a:t>
            </a:r>
            <a:r>
              <a:rPr lang="en-US" altLang="en-US" sz="2200" dirty="0" smtClean="0"/>
              <a:t>recommended  </a:t>
            </a:r>
            <a:r>
              <a:rPr lang="en-US" altLang="en-US" sz="2000" dirty="0" smtClean="0"/>
              <a:t>(16-20 mL/set cultures)</a:t>
            </a:r>
          </a:p>
          <a:p>
            <a:pPr marL="457200" lvl="1" indent="0">
              <a:buNone/>
            </a:pPr>
            <a:endParaRPr lang="en-US" altLang="en-US" sz="2000" dirty="0" smtClean="0"/>
          </a:p>
          <a:p>
            <a:pPr lvl="1"/>
            <a:r>
              <a:rPr lang="en-US" altLang="en-US" sz="2000" dirty="0" smtClean="0"/>
              <a:t>Creates blood-to-medium ratios of 1:5 to 1:10</a:t>
            </a:r>
          </a:p>
          <a:p>
            <a:pPr marL="457200" lvl="1" indent="0">
              <a:buNone/>
            </a:pPr>
            <a:endParaRPr lang="en-US" altLang="en-US" sz="1800" dirty="0" smtClean="0"/>
          </a:p>
          <a:p>
            <a:pPr lvl="2"/>
            <a:r>
              <a:rPr lang="en-US" altLang="en-US" sz="2100" dirty="0" err="1" smtClean="0"/>
              <a:t>Underfill</a:t>
            </a:r>
            <a:r>
              <a:rPr lang="en-US" altLang="en-US" sz="2100" dirty="0" smtClean="0"/>
              <a:t> consequences (&lt;6.5 mL): </a:t>
            </a:r>
          </a:p>
          <a:p>
            <a:pPr lvl="3"/>
            <a:r>
              <a:rPr lang="en-US" altLang="en-US" sz="1900" dirty="0" smtClean="0"/>
              <a:t>Pathogen may not be present</a:t>
            </a:r>
          </a:p>
          <a:p>
            <a:pPr marL="1371600" lvl="3" indent="0">
              <a:buNone/>
            </a:pPr>
            <a:endParaRPr lang="en-US" altLang="en-US" sz="1800" dirty="0" smtClean="0"/>
          </a:p>
          <a:p>
            <a:pPr lvl="2"/>
            <a:r>
              <a:rPr lang="en-US" altLang="en-US" sz="2100" dirty="0" smtClean="0"/>
              <a:t>Overfill consequences (&gt;10 mL): </a:t>
            </a:r>
          </a:p>
          <a:p>
            <a:pPr lvl="3"/>
            <a:r>
              <a:rPr lang="en-US" altLang="en-US" sz="1900" dirty="0" smtClean="0"/>
              <a:t>Insufficient space for nutrients </a:t>
            </a:r>
          </a:p>
          <a:p>
            <a:pPr lvl="3">
              <a:buFont typeface="Wingdings 2" pitchFamily="18" charset="2"/>
              <a:buNone/>
            </a:pPr>
            <a:r>
              <a:rPr lang="en-US" altLang="en-US" sz="1900" dirty="0" smtClean="0"/>
              <a:t>	and chemicals to support</a:t>
            </a:r>
          </a:p>
          <a:p>
            <a:pPr lvl="3">
              <a:buFont typeface="Wingdings 2" pitchFamily="18" charset="2"/>
              <a:buNone/>
            </a:pPr>
            <a:r>
              <a:rPr lang="en-US" altLang="en-US" sz="1900" dirty="0" smtClean="0"/>
              <a:t>     pathogen growth</a:t>
            </a:r>
          </a:p>
          <a:p>
            <a:pPr lvl="3">
              <a:buFont typeface="Wingdings 2" pitchFamily="18" charset="2"/>
              <a:buNone/>
            </a:pPr>
            <a:r>
              <a:rPr lang="en-US" altLang="en-US" sz="1800" dirty="0" smtClean="0"/>
              <a:t>	</a:t>
            </a:r>
            <a:endParaRPr lang="en-US" altLang="en-US" dirty="0" smtClean="0"/>
          </a:p>
          <a:p>
            <a:pPr lvl="4">
              <a:buFont typeface="Wingdings 2" pitchFamily="18" charset="2"/>
              <a:buNone/>
            </a:pPr>
            <a:r>
              <a:rPr lang="en-US" altLang="en-US" dirty="0" smtClean="0"/>
              <a:t>           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algn="ctr"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Volume of Blood Cultures</a:t>
            </a:r>
            <a:endParaRPr lang="en-US" dirty="0"/>
          </a:p>
        </p:txBody>
      </p:sp>
      <p:pic>
        <p:nvPicPr>
          <p:cNvPr id="5" name="Content Placeholder 4" descr="vacutainer"/>
          <p:cNvPicPr>
            <a:picLocks noChangeAspect="1" noChangeArrowheads="1"/>
          </p:cNvPicPr>
          <p:nvPr/>
        </p:nvPicPr>
        <p:blipFill>
          <a:blip r:embed="rId2"/>
          <a:srcRect l="9474" r="9474"/>
          <a:stretch>
            <a:fillRect/>
          </a:stretch>
        </p:blipFill>
        <p:spPr>
          <a:xfrm>
            <a:off x="6477000" y="2895600"/>
            <a:ext cx="2117725" cy="3429000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  <a:alpha val="2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6538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458200" cy="4953000"/>
          </a:xfrm>
        </p:spPr>
        <p:txBody>
          <a:bodyPr/>
          <a:lstStyle/>
          <a:p>
            <a:pPr eaLnBrk="1" hangingPunct="1"/>
            <a:r>
              <a:rPr lang="en-US" altLang="en-US" sz="2000" dirty="0" smtClean="0"/>
              <a:t>Cleanse hands and don appropriate PPE</a:t>
            </a:r>
          </a:p>
          <a:p>
            <a:pPr eaLnBrk="1" hangingPunct="1"/>
            <a:r>
              <a:rPr lang="en-US" altLang="en-US" sz="2000" dirty="0" smtClean="0"/>
              <a:t>2 forms of patient identification</a:t>
            </a:r>
          </a:p>
          <a:p>
            <a:pPr eaLnBrk="1" hangingPunct="1"/>
            <a:r>
              <a:rPr lang="en-US" altLang="en-US" sz="2000" dirty="0" smtClean="0"/>
              <a:t>Choose phlebotomy site(s)</a:t>
            </a:r>
          </a:p>
          <a:p>
            <a:pPr lvl="1" eaLnBrk="1" hangingPunct="1"/>
            <a:r>
              <a:rPr lang="en-US" altLang="en-US" sz="1600" dirty="0" smtClean="0"/>
              <a:t>Tourniquet applied to select site, released once determined</a:t>
            </a:r>
          </a:p>
          <a:p>
            <a:pPr lvl="2" eaLnBrk="1" hangingPunct="1"/>
            <a:r>
              <a:rPr lang="en-US" altLang="en-US" sz="1600" i="1" dirty="0" smtClean="0"/>
              <a:t>NEVER LEAVE THE TOURNIQUET ON FOR LONGER THAN 1 MINUTE</a:t>
            </a:r>
          </a:p>
          <a:p>
            <a:pPr lvl="1" eaLnBrk="1" hangingPunct="1"/>
            <a:r>
              <a:rPr lang="en-US" altLang="en-US" sz="1600" dirty="0" smtClean="0"/>
              <a:t>Preferred </a:t>
            </a:r>
            <a:r>
              <a:rPr lang="en-US" altLang="en-US" sz="1600" dirty="0" err="1" smtClean="0"/>
              <a:t>veinipuncture</a:t>
            </a:r>
            <a:r>
              <a:rPr lang="en-US" altLang="en-US" sz="1600" dirty="0" smtClean="0"/>
              <a:t> sites</a:t>
            </a:r>
          </a:p>
          <a:p>
            <a:pPr marL="457200" lvl="1" indent="0" eaLnBrk="1" hangingPunct="1">
              <a:buNone/>
            </a:pPr>
            <a:endParaRPr lang="en-US" altLang="en-US" sz="1500" dirty="0" smtClean="0"/>
          </a:p>
          <a:p>
            <a:pPr eaLnBrk="1" hangingPunct="1"/>
            <a:r>
              <a:rPr lang="en-US" altLang="en-US" sz="2000" dirty="0" smtClean="0"/>
              <a:t>Assemble needle</a:t>
            </a:r>
          </a:p>
          <a:p>
            <a:pPr marL="0" indent="0" eaLnBrk="1" hangingPunct="1">
              <a:buNone/>
            </a:pPr>
            <a:endParaRPr lang="en-US" altLang="en-US" sz="1100" dirty="0" smtClean="0"/>
          </a:p>
          <a:p>
            <a:pPr eaLnBrk="1" hangingPunct="1"/>
            <a:r>
              <a:rPr lang="en-US" altLang="en-US" sz="2000" dirty="0" smtClean="0"/>
              <a:t>Cleanse rubber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altLang="en-US" sz="2000" dirty="0" smtClean="0"/>
              <a:t>      tops of SPS tubes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altLang="en-US" sz="2000" dirty="0"/>
              <a:t> </a:t>
            </a:r>
            <a:r>
              <a:rPr lang="en-US" altLang="en-US" sz="2000" dirty="0" smtClean="0"/>
              <a:t>     with </a:t>
            </a:r>
            <a:r>
              <a:rPr lang="en-US" altLang="en-US" sz="2000" dirty="0" err="1" smtClean="0"/>
              <a:t>Chloraprep</a:t>
            </a:r>
            <a:r>
              <a:rPr lang="en-US" altLang="en-US" sz="2000" dirty="0" smtClean="0"/>
              <a:t> One-Step 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altLang="en-US" sz="2000" dirty="0" smtClean="0"/>
              <a:t>      Applicator (or Iodine is 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altLang="en-US" sz="2000" dirty="0"/>
              <a:t> </a:t>
            </a:r>
            <a:r>
              <a:rPr lang="en-US" altLang="en-US" sz="2000" dirty="0" smtClean="0"/>
              <a:t>     acceptable)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91600" cy="9906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3500" dirty="0" smtClean="0">
                <a:solidFill>
                  <a:schemeClr val="accent1">
                    <a:lumMod val="75000"/>
                  </a:schemeClr>
                </a:solidFill>
              </a:rPr>
              <a:t>  Blood Culture Phlebotomy Preparation</a:t>
            </a:r>
            <a:endParaRPr lang="en-US" sz="3500" dirty="0"/>
          </a:p>
        </p:txBody>
      </p:sp>
      <p:pic>
        <p:nvPicPr>
          <p:cNvPr id="21508" name="Picture 4" descr="untitled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" t="2000" r="16499" b="16000"/>
          <a:stretch>
            <a:fillRect/>
          </a:stretch>
        </p:blipFill>
        <p:spPr bwMode="auto">
          <a:xfrm>
            <a:off x="4648200" y="2667000"/>
            <a:ext cx="4495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3352800" y="2819400"/>
            <a:ext cx="3543300" cy="167640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192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4995863"/>
          </a:xfrm>
        </p:spPr>
        <p:txBody>
          <a:bodyPr/>
          <a:lstStyle/>
          <a:p>
            <a:r>
              <a:rPr lang="en-US" altLang="en-US" b="1" u="sng" smtClean="0">
                <a:solidFill>
                  <a:srgbClr val="FF0000"/>
                </a:solidFill>
              </a:rPr>
              <a:t>ChloraPrep One-Step Frepp Applicator</a:t>
            </a:r>
          </a:p>
          <a:p>
            <a:pPr lvl="1"/>
            <a:r>
              <a:rPr lang="en-US" altLang="en-US" smtClean="0"/>
              <a:t>2% chlorhexidine gluconate, 70% isopropyl alcohol</a:t>
            </a:r>
          </a:p>
          <a:p>
            <a:pPr lvl="1"/>
            <a:r>
              <a:rPr lang="en-US" altLang="en-US" smtClean="0"/>
              <a:t>Sterilizes area up to 2.5 in. x 2.5 in.</a:t>
            </a:r>
          </a:p>
          <a:p>
            <a:pPr lvl="1"/>
            <a:r>
              <a:rPr lang="en-US" altLang="en-US" smtClean="0"/>
              <a:t>Latex free</a:t>
            </a:r>
          </a:p>
          <a:p>
            <a:pPr lvl="1"/>
            <a:r>
              <a:rPr lang="en-US" altLang="en-US" smtClean="0"/>
              <a:t>Discard after single use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Cleansing the Site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2532" name="Picture 7" descr="http://medtraining.org/ltac3/Account/media/phlebCulture/oneSte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352800"/>
            <a:ext cx="3584575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352800"/>
            <a:ext cx="372745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019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"/>
          <p:cNvSpPr>
            <a:spLocks noGrp="1"/>
          </p:cNvSpPr>
          <p:nvPr>
            <p:ph idx="1"/>
          </p:nvPr>
        </p:nvSpPr>
        <p:spPr>
          <a:xfrm>
            <a:off x="381000" y="762000"/>
            <a:ext cx="8763000" cy="4602163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altLang="en-US" sz="2600" smtClean="0"/>
              <a:t>Pinch wings to break ampule and release antiseptic</a:t>
            </a:r>
          </a:p>
          <a:p>
            <a:pPr lvl="2"/>
            <a:r>
              <a:rPr lang="en-US" altLang="en-US" smtClean="0"/>
              <a:t>Do not touch sponge</a:t>
            </a:r>
          </a:p>
          <a:p>
            <a:pPr lvl="2"/>
            <a:r>
              <a:rPr lang="en-US" altLang="en-US" smtClean="0"/>
              <a:t>Wet sponge by repeatedly pressing and releasing sponge against site until liquid visible on skin</a:t>
            </a:r>
          </a:p>
          <a:p>
            <a:pPr lvl="2"/>
            <a:r>
              <a:rPr lang="en-US" altLang="en-US" smtClean="0"/>
              <a:t>Use repeated back-and-forth strokes of applicator for approx. 30 sec</a:t>
            </a:r>
          </a:p>
          <a:p>
            <a:pPr lvl="2"/>
            <a:r>
              <a:rPr lang="en-US" altLang="en-US" smtClean="0"/>
              <a:t>Do not re-palpate site; touch above actual entry site to anchor vein</a:t>
            </a:r>
          </a:p>
          <a:p>
            <a:pPr lvl="1"/>
            <a:r>
              <a:rPr lang="en-US" altLang="en-US" sz="2700" b="1" u="sng" smtClean="0">
                <a:solidFill>
                  <a:srgbClr val="FF0000"/>
                </a:solidFill>
              </a:rPr>
              <a:t>Allow site to air dry for approximately 1 min</a:t>
            </a:r>
          </a:p>
          <a:p>
            <a:pPr lvl="3"/>
            <a:r>
              <a:rPr lang="en-US" altLang="en-US" sz="2100" smtClean="0"/>
              <a:t>Do not blot or wipe away</a:t>
            </a:r>
          </a:p>
          <a:p>
            <a:pPr lvl="3"/>
            <a:r>
              <a:rPr lang="en-US" altLang="en-US" sz="2100" b="1" u="sng" smtClean="0">
                <a:solidFill>
                  <a:schemeClr val="accent2"/>
                </a:solidFill>
              </a:rPr>
              <a:t>Critical</a:t>
            </a:r>
            <a:r>
              <a:rPr lang="en-US" altLang="en-US" sz="2100" b="1" smtClean="0">
                <a:solidFill>
                  <a:srgbClr val="FF0000"/>
                </a:solidFill>
              </a:rPr>
              <a:t>!</a:t>
            </a:r>
            <a:r>
              <a:rPr lang="en-US" altLang="en-US" sz="2100" smtClean="0"/>
              <a:t> If needle enters vein before prep has dried, normal flora of skin may not have been killed, and can enter culture</a:t>
            </a:r>
          </a:p>
          <a:p>
            <a:pPr lvl="3"/>
            <a:r>
              <a:rPr lang="en-US" altLang="en-US" sz="2100" smtClean="0"/>
              <a:t>Most </a:t>
            </a:r>
            <a:r>
              <a:rPr lang="en-US" altLang="en-US" sz="2100" b="1" i="1" smtClean="0">
                <a:solidFill>
                  <a:srgbClr val="FF0000"/>
                </a:solidFill>
              </a:rPr>
              <a:t>common</a:t>
            </a:r>
            <a:r>
              <a:rPr lang="en-US" altLang="en-US" sz="2100" smtClean="0"/>
              <a:t>  cause of contamination </a:t>
            </a:r>
            <a:endParaRPr lang="en-US" altLang="en-US" sz="2100" b="1" smtClean="0">
              <a:solidFill>
                <a:srgbClr val="FF0000"/>
              </a:solidFill>
            </a:endParaRPr>
          </a:p>
          <a:p>
            <a:endParaRPr lang="en-US" alt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990600"/>
          </a:xfrm>
        </p:spPr>
        <p:txBody>
          <a:bodyPr/>
          <a:lstStyle/>
          <a:p>
            <a:pPr algn="ctr"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Cleansing the Site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(cont.)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2815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783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500" dirty="0" smtClean="0"/>
              <a:t>Place SPS tube into needle, pressing down to penetrate septa and obtain blood flow</a:t>
            </a:r>
          </a:p>
          <a:p>
            <a:pPr marL="0" indent="0">
              <a:buNone/>
              <a:defRPr/>
            </a:pPr>
            <a:endParaRPr lang="en-US" sz="2500" dirty="0" smtClean="0"/>
          </a:p>
          <a:p>
            <a:pPr>
              <a:defRPr/>
            </a:pPr>
            <a:r>
              <a:rPr lang="en-US" sz="2500" dirty="0" smtClean="0"/>
              <a:t>Monitor blood flow closely to assure proper flow is obtained and to avoid backflow of tube contents into tubing</a:t>
            </a:r>
          </a:p>
          <a:p>
            <a:pPr marL="0" indent="0">
              <a:buNone/>
              <a:defRPr/>
            </a:pPr>
            <a:endParaRPr lang="en-US" sz="2500" dirty="0" smtClean="0"/>
          </a:p>
          <a:p>
            <a:pPr>
              <a:defRPr/>
            </a:pPr>
            <a:r>
              <a:rPr lang="en-US" sz="2500" dirty="0" smtClean="0"/>
              <a:t>Release tourniquet as soon as blood starts to flow 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2500" dirty="0" smtClean="0"/>
              <a:t>     into bottle, or within 1 min </a:t>
            </a:r>
          </a:p>
          <a:p>
            <a:pPr>
              <a:buFont typeface="Wingdings 3" pitchFamily="18" charset="2"/>
              <a:buNone/>
              <a:defRPr/>
            </a:pPr>
            <a:endParaRPr lang="en-US" sz="2500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3300" dirty="0" smtClean="0">
                <a:solidFill>
                  <a:schemeClr val="accent1">
                    <a:lumMod val="75000"/>
                  </a:schemeClr>
                </a:solidFill>
              </a:rPr>
              <a:t>Direct Draws Into SPS Tubes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3404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1"/>
          <p:cNvSpPr>
            <a:spLocks noGrp="1"/>
          </p:cNvSpPr>
          <p:nvPr>
            <p:ph idx="1"/>
          </p:nvPr>
        </p:nvSpPr>
        <p:spPr>
          <a:xfrm>
            <a:off x="152400" y="838200"/>
            <a:ext cx="8610600" cy="5715000"/>
          </a:xfrm>
        </p:spPr>
        <p:txBody>
          <a:bodyPr/>
          <a:lstStyle/>
          <a:p>
            <a:pPr>
              <a:defRPr/>
            </a:pPr>
            <a:r>
              <a:rPr lang="en-US" sz="2500" b="1" dirty="0" smtClean="0"/>
              <a:t>Choose site(s)</a:t>
            </a:r>
          </a:p>
          <a:p>
            <a:pPr>
              <a:defRPr/>
            </a:pPr>
            <a:r>
              <a:rPr lang="en-US" sz="2500" b="1" dirty="0" smtClean="0"/>
              <a:t>Assemble equipment</a:t>
            </a:r>
          </a:p>
          <a:p>
            <a:pPr>
              <a:defRPr/>
            </a:pPr>
            <a:r>
              <a:rPr lang="en-US" sz="2500" b="1" dirty="0" smtClean="0"/>
              <a:t>Sterilize tops of SPS Tubes and site(s)</a:t>
            </a:r>
          </a:p>
          <a:p>
            <a:pPr lvl="1">
              <a:defRPr/>
            </a:pPr>
            <a:r>
              <a:rPr lang="en-US" sz="2100" dirty="0" err="1" smtClean="0"/>
              <a:t>ChloraPrep</a:t>
            </a:r>
            <a:r>
              <a:rPr lang="en-US" sz="2100" dirty="0" smtClean="0"/>
              <a:t> One-Step </a:t>
            </a:r>
            <a:r>
              <a:rPr lang="en-US" sz="2100" dirty="0" err="1" smtClean="0"/>
              <a:t>Frepp</a:t>
            </a:r>
            <a:r>
              <a:rPr lang="en-US" sz="2100" dirty="0" smtClean="0"/>
              <a:t> Applicator </a:t>
            </a:r>
          </a:p>
          <a:p>
            <a:pPr lvl="2">
              <a:defRPr/>
            </a:pPr>
            <a:r>
              <a:rPr lang="en-US" sz="1900" dirty="0" smtClean="0"/>
              <a:t>One for tubes, one for site</a:t>
            </a:r>
          </a:p>
          <a:p>
            <a:pPr lvl="1">
              <a:defRPr/>
            </a:pPr>
            <a:r>
              <a:rPr lang="en-US" sz="2100" dirty="0" smtClean="0"/>
              <a:t>Scrub site for 30 sec, allow 1 min for drying</a:t>
            </a:r>
            <a:endParaRPr lang="en-US" sz="2500" dirty="0" smtClean="0"/>
          </a:p>
          <a:p>
            <a:pPr>
              <a:defRPr/>
            </a:pPr>
            <a:r>
              <a:rPr lang="en-US" sz="2500" b="1" dirty="0" smtClean="0"/>
              <a:t>Perform </a:t>
            </a:r>
            <a:r>
              <a:rPr lang="en-US" sz="2500" b="1" dirty="0" err="1" smtClean="0"/>
              <a:t>Veinipuncture</a:t>
            </a:r>
            <a:endParaRPr lang="en-US" sz="2500" b="1" dirty="0" smtClean="0"/>
          </a:p>
          <a:p>
            <a:pPr lvl="1">
              <a:defRPr/>
            </a:pPr>
            <a:r>
              <a:rPr lang="en-US" sz="2100" u="sng" dirty="0" smtClean="0"/>
              <a:t>ALWAYS</a:t>
            </a:r>
            <a:r>
              <a:rPr lang="en-US" sz="2100" dirty="0" smtClean="0"/>
              <a:t> draw blood cultures first, following Order of Draw</a:t>
            </a:r>
          </a:p>
          <a:p>
            <a:pPr lvl="1">
              <a:defRPr/>
            </a:pPr>
            <a:r>
              <a:rPr lang="en-US" sz="2100" dirty="0" smtClean="0"/>
              <a:t>Draw into SPS tubes</a:t>
            </a:r>
          </a:p>
          <a:p>
            <a:pPr lvl="1">
              <a:defRPr/>
            </a:pPr>
            <a:r>
              <a:rPr lang="en-US" sz="2100" dirty="0" smtClean="0"/>
              <a:t>8-10 mL blood per tube</a:t>
            </a:r>
          </a:p>
          <a:p>
            <a:pPr>
              <a:defRPr/>
            </a:pPr>
            <a:r>
              <a:rPr lang="en-US" sz="2500" b="1" dirty="0" smtClean="0"/>
              <a:t>Label Tubes</a:t>
            </a:r>
          </a:p>
          <a:p>
            <a:pPr lvl="1">
              <a:defRPr/>
            </a:pPr>
            <a:r>
              <a:rPr lang="en-US" sz="2100" dirty="0" smtClean="0"/>
              <a:t>  Gently invert tubes 5-10 times</a:t>
            </a:r>
          </a:p>
          <a:p>
            <a:pPr lvl="1">
              <a:buFont typeface="Verdana" pitchFamily="34" charset="0"/>
              <a:buNone/>
              <a:defRPr/>
            </a:pPr>
            <a:endParaRPr lang="en-US" dirty="0" smtClean="0"/>
          </a:p>
          <a:p>
            <a:pPr lvl="1">
              <a:buFont typeface="Verdana" pitchFamily="34" charset="0"/>
              <a:buNone/>
              <a:defRPr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pPr algn="ctr">
              <a:defRPr/>
            </a:pPr>
            <a:r>
              <a:rPr lang="en-US" sz="3500" dirty="0" smtClean="0">
                <a:solidFill>
                  <a:schemeClr val="accent1">
                    <a:lumMod val="75000"/>
                  </a:schemeClr>
                </a:solidFill>
              </a:rPr>
              <a:t>Blood Culture </a:t>
            </a:r>
            <a:r>
              <a:rPr lang="en-US" sz="3500" dirty="0" err="1" smtClean="0">
                <a:solidFill>
                  <a:schemeClr val="accent1">
                    <a:lumMod val="75000"/>
                  </a:schemeClr>
                </a:solidFill>
              </a:rPr>
              <a:t>Venipuncture</a:t>
            </a:r>
            <a:r>
              <a:rPr lang="en-US" sz="3500" dirty="0" smtClean="0">
                <a:solidFill>
                  <a:schemeClr val="accent1">
                    <a:lumMod val="75000"/>
                  </a:schemeClr>
                </a:solidFill>
              </a:rPr>
              <a:t> Overview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89540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11700"/>
          </a:xfrm>
        </p:spPr>
        <p:txBody>
          <a:bodyPr/>
          <a:lstStyle/>
          <a:p>
            <a:r>
              <a:rPr lang="en-US" altLang="en-US" dirty="0" smtClean="0"/>
              <a:t>Verify patient name and SSN</a:t>
            </a:r>
          </a:p>
          <a:p>
            <a:r>
              <a:rPr lang="en-US" altLang="en-US" dirty="0" smtClean="0"/>
              <a:t>Initial and note date &amp; time of draw</a:t>
            </a:r>
          </a:p>
          <a:p>
            <a:r>
              <a:rPr lang="en-US" altLang="en-US" dirty="0" smtClean="0"/>
              <a:t>Indicate on each label the # of sets</a:t>
            </a:r>
          </a:p>
          <a:p>
            <a:endParaRPr lang="en-US" altLang="en-US" sz="300" dirty="0" smtClean="0"/>
          </a:p>
          <a:p>
            <a:pPr lvl="1"/>
            <a:r>
              <a:rPr lang="en-US" altLang="en-US" sz="2200" i="1" dirty="0" smtClean="0"/>
              <a:t>Example:</a:t>
            </a:r>
            <a:r>
              <a:rPr lang="en-US" altLang="en-US" sz="2200" dirty="0" smtClean="0"/>
              <a:t> Culture set #1 drawn from Right Antecubital </a:t>
            </a:r>
          </a:p>
          <a:p>
            <a:pPr lvl="1">
              <a:buFont typeface="Verdana" pitchFamily="34" charset="0"/>
              <a:buNone/>
            </a:pPr>
            <a:r>
              <a:rPr lang="en-US" altLang="en-US" sz="2200" dirty="0" smtClean="0"/>
              <a:t>   by AB on </a:t>
            </a:r>
          </a:p>
          <a:p>
            <a:pPr lvl="1">
              <a:buFont typeface="Verdana" pitchFamily="34" charset="0"/>
              <a:buNone/>
            </a:pPr>
            <a:r>
              <a:rPr lang="en-US" altLang="en-US" sz="2200" dirty="0" smtClean="0"/>
              <a:t>   11/5/15</a:t>
            </a:r>
          </a:p>
          <a:p>
            <a:pPr lvl="1">
              <a:buFont typeface="Verdana" pitchFamily="34" charset="0"/>
              <a:buNone/>
            </a:pPr>
            <a:r>
              <a:rPr lang="en-US" altLang="en-US" sz="2200" dirty="0" smtClean="0"/>
              <a:t>   at 0800 </a:t>
            </a:r>
          </a:p>
          <a:p>
            <a:pPr lvl="1">
              <a:buFont typeface="Verdana" pitchFamily="34" charset="0"/>
              <a:buNone/>
            </a:pPr>
            <a:endParaRPr lang="en-US" altLang="en-US" sz="2200" dirty="0" smtClean="0"/>
          </a:p>
          <a:p>
            <a:pPr lvl="1">
              <a:buFont typeface="Verdana" pitchFamily="34" charset="0"/>
              <a:buNone/>
            </a:pPr>
            <a:r>
              <a:rPr lang="en-US" altLang="en-US" sz="2200" dirty="0" smtClean="0"/>
              <a:t>   </a:t>
            </a:r>
            <a:r>
              <a:rPr lang="en-US" altLang="en-US" sz="2200" i="1" dirty="0" smtClean="0"/>
              <a:t>Label should </a:t>
            </a:r>
          </a:p>
          <a:p>
            <a:pPr lvl="1">
              <a:buFont typeface="Verdana" pitchFamily="34" charset="0"/>
              <a:buNone/>
            </a:pPr>
            <a:r>
              <a:rPr lang="en-US" altLang="en-US" sz="2200" i="1" dirty="0" smtClean="0"/>
              <a:t>   look like:</a:t>
            </a:r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Labeling Blood Cultures</a:t>
            </a:r>
            <a:endParaRPr lang="en-US" dirty="0"/>
          </a:p>
        </p:txBody>
      </p:sp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4191000" y="3810000"/>
            <a:ext cx="12192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900"/>
          </a:p>
        </p:txBody>
      </p:sp>
      <p:pic>
        <p:nvPicPr>
          <p:cNvPr id="29701" name="Picture 4" descr="C:\Documents and Settings\vhairohewita\Local Settings\Temporary Internet Files\Content.IE5\10K8MGE8\MC90043525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0" t="7385" r="6000" b="7385"/>
          <a:stretch>
            <a:fillRect/>
          </a:stretch>
        </p:blipFill>
        <p:spPr bwMode="auto">
          <a:xfrm>
            <a:off x="3657600" y="3810000"/>
            <a:ext cx="5181600" cy="280352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2" name="Picture 10" descr="barcode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191000"/>
            <a:ext cx="3276600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3" name="TextBox 10"/>
          <p:cNvSpPr txBox="1">
            <a:spLocks noChangeArrowheads="1"/>
          </p:cNvSpPr>
          <p:nvPr/>
        </p:nvSpPr>
        <p:spPr bwMode="auto">
          <a:xfrm>
            <a:off x="2971800" y="4191000"/>
            <a:ext cx="4876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29704" name="TextBox 11"/>
          <p:cNvSpPr txBox="1">
            <a:spLocks noChangeArrowheads="1"/>
          </p:cNvSpPr>
          <p:nvPr/>
        </p:nvSpPr>
        <p:spPr bwMode="auto">
          <a:xfrm>
            <a:off x="3733800" y="3810000"/>
            <a:ext cx="4495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500"/>
              <a:t>ZZZTEST, PATIENT </a:t>
            </a:r>
          </a:p>
        </p:txBody>
      </p:sp>
      <p:sp>
        <p:nvSpPr>
          <p:cNvPr id="29705" name="TextBox 12"/>
          <p:cNvSpPr txBox="1">
            <a:spLocks noChangeArrowheads="1"/>
          </p:cNvSpPr>
          <p:nvPr/>
        </p:nvSpPr>
        <p:spPr bwMode="auto">
          <a:xfrm>
            <a:off x="3733800" y="5534025"/>
            <a:ext cx="4572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500"/>
              <a:t>111223333</a:t>
            </a:r>
          </a:p>
          <a:p>
            <a:pPr eaLnBrk="1" hangingPunct="1"/>
            <a:r>
              <a:rPr lang="en-US" altLang="en-US" sz="2500"/>
              <a:t>OCT 10, 1910</a:t>
            </a:r>
          </a:p>
          <a:p>
            <a:pPr eaLnBrk="1" hangingPunct="1"/>
            <a:endParaRPr lang="en-US" altLang="en-US" sz="2800"/>
          </a:p>
        </p:txBody>
      </p:sp>
      <p:pic>
        <p:nvPicPr>
          <p:cNvPr id="29706" name="Picture 10" descr="C:\Documents and Settings\vhairohewita\Local Settings\Temporary Internet Files\Content.IE5\65GKY4N3\MM900185588[1]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86400"/>
            <a:ext cx="58102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7" name="Picture 11" descr="C:\Documents and Settings\vhairohewita\Local Settings\Temporary Internet Files\Content.IE5\65GKY4N3\MM900185588[1]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10000"/>
            <a:ext cx="58102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8" name="TextBox 11"/>
          <p:cNvSpPr txBox="1">
            <a:spLocks noChangeArrowheads="1"/>
          </p:cNvSpPr>
          <p:nvPr/>
        </p:nvSpPr>
        <p:spPr bwMode="auto">
          <a:xfrm>
            <a:off x="7086600" y="4343400"/>
            <a:ext cx="17526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dirty="0" smtClean="0">
                <a:solidFill>
                  <a:srgbClr val="FF0000"/>
                </a:solidFill>
                <a:latin typeface="Lucida Handwriting" pitchFamily="66" charset="0"/>
              </a:rPr>
              <a:t>AB</a:t>
            </a:r>
            <a:endParaRPr lang="en-US" altLang="en-US" sz="2800" b="1" dirty="0">
              <a:solidFill>
                <a:srgbClr val="FF0000"/>
              </a:solidFill>
              <a:latin typeface="Lucida Handwriting" pitchFamily="66" charset="0"/>
            </a:endParaRPr>
          </a:p>
          <a:p>
            <a:pPr algn="ctr" eaLnBrk="1" hangingPunct="1"/>
            <a:r>
              <a:rPr lang="en-US" altLang="en-US" sz="2400" b="1" dirty="0" smtClean="0">
                <a:solidFill>
                  <a:srgbClr val="FF0000"/>
                </a:solidFill>
                <a:latin typeface="Lucida Handwriting" pitchFamily="66" charset="0"/>
              </a:rPr>
              <a:t>11/5/15</a:t>
            </a:r>
            <a:endParaRPr lang="en-US" altLang="en-US" sz="2400" b="1" dirty="0">
              <a:solidFill>
                <a:srgbClr val="FF0000"/>
              </a:solidFill>
              <a:latin typeface="Lucida Handwriting" pitchFamily="66" charset="0"/>
            </a:endParaRPr>
          </a:p>
          <a:p>
            <a:pPr algn="ctr" eaLnBrk="1" hangingPunct="1"/>
            <a:r>
              <a:rPr lang="en-US" altLang="en-US" sz="2400" b="1" dirty="0">
                <a:solidFill>
                  <a:srgbClr val="FF0000"/>
                </a:solidFill>
                <a:latin typeface="Lucida Handwriting" pitchFamily="66" charset="0"/>
              </a:rPr>
              <a:t>0800</a:t>
            </a:r>
          </a:p>
          <a:p>
            <a:pPr algn="ctr" eaLnBrk="1" hangingPunct="1"/>
            <a:r>
              <a:rPr lang="en-US" altLang="en-US" sz="2400" b="1" dirty="0">
                <a:solidFill>
                  <a:srgbClr val="FF0000"/>
                </a:solidFill>
                <a:latin typeface="Lucida Handwriting" pitchFamily="66" charset="0"/>
              </a:rPr>
              <a:t>#1</a:t>
            </a:r>
          </a:p>
        </p:txBody>
      </p:sp>
    </p:spTree>
    <p:extLst>
      <p:ext uri="{BB962C8B-B14F-4D97-AF65-F5344CB8AC3E}">
        <p14:creationId xmlns:p14="http://schemas.microsoft.com/office/powerpoint/2010/main" val="417733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072063"/>
          </a:xfrm>
        </p:spPr>
        <p:txBody>
          <a:bodyPr>
            <a:normAutofit/>
          </a:bodyPr>
          <a:lstStyle/>
          <a:p>
            <a:pPr lvl="1" eaLnBrk="1" hangingPunct="1"/>
            <a:r>
              <a:rPr lang="en-US" altLang="en-US" sz="2200" b="1" i="1" u="sng" dirty="0" smtClean="0"/>
              <a:t>Option #1</a:t>
            </a:r>
            <a:r>
              <a:rPr lang="en-US" altLang="en-US" sz="2200" dirty="0" smtClean="0"/>
              <a:t> – One set from each arm (no IV in place)</a:t>
            </a:r>
          </a:p>
          <a:p>
            <a:pPr lvl="1" eaLnBrk="1" hangingPunct="1"/>
            <a:r>
              <a:rPr lang="en-US" altLang="en-US" sz="2200" b="1" i="1" u="sng" dirty="0" smtClean="0"/>
              <a:t>Option #2</a:t>
            </a:r>
            <a:r>
              <a:rPr lang="en-US" altLang="en-US" sz="2200" dirty="0" smtClean="0"/>
              <a:t> – One set from arm without IV, one set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n-US" altLang="en-US" sz="2200" dirty="0" smtClean="0"/>
              <a:t>			     from arm with non-antibiotic IV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n-US" altLang="en-US" sz="2200" dirty="0"/>
              <a:t>	</a:t>
            </a:r>
            <a:r>
              <a:rPr lang="en-US" altLang="en-US" sz="2200" dirty="0" smtClean="0"/>
              <a:t>		     </a:t>
            </a:r>
            <a:r>
              <a:rPr lang="en-US" altLang="en-US" sz="2000" b="1" i="1" dirty="0" smtClean="0">
                <a:solidFill>
                  <a:srgbClr val="FF0000"/>
                </a:solidFill>
              </a:rPr>
              <a:t>(Most likely scenario for UC)</a:t>
            </a:r>
          </a:p>
          <a:p>
            <a:pPr lvl="1" eaLnBrk="1" hangingPunct="1"/>
            <a:r>
              <a:rPr lang="en-US" altLang="en-US" sz="2200" b="1" i="1" u="sng" dirty="0" smtClean="0"/>
              <a:t>Option #3</a:t>
            </a:r>
            <a:r>
              <a:rPr lang="en-US" altLang="en-US" sz="2200" b="1" u="sng" dirty="0" smtClean="0"/>
              <a:t> </a:t>
            </a:r>
            <a:r>
              <a:rPr lang="en-US" altLang="en-US" sz="2200" dirty="0" smtClean="0"/>
              <a:t>– One set from arm without IV, one set</a:t>
            </a:r>
          </a:p>
          <a:p>
            <a:pPr lvl="1" eaLnBrk="1" hangingPunct="1">
              <a:buFont typeface="Verdana" pitchFamily="34" charset="0"/>
              <a:buNone/>
            </a:pPr>
            <a:r>
              <a:rPr lang="en-US" altLang="en-US" sz="2200" dirty="0" smtClean="0"/>
              <a:t>                           from central or PICC line</a:t>
            </a:r>
          </a:p>
          <a:p>
            <a:pPr lvl="1" eaLnBrk="1" hangingPunct="1"/>
            <a:endParaRPr lang="en-US" altLang="en-US" sz="1100" dirty="0" smtClean="0"/>
          </a:p>
          <a:p>
            <a:pPr lvl="1" algn="ctr" eaLnBrk="1" hangingPunct="1">
              <a:buFont typeface="Verdana" pitchFamily="34" charset="0"/>
              <a:buNone/>
            </a:pPr>
            <a:r>
              <a:rPr lang="en-US" altLang="en-US" dirty="0" smtClean="0"/>
              <a:t>	        *</a:t>
            </a:r>
            <a:r>
              <a:rPr lang="en-US" altLang="en-US" b="1" u="sng" dirty="0" smtClean="0"/>
              <a:t>Taking two blood culture sets from the </a:t>
            </a:r>
          </a:p>
          <a:p>
            <a:pPr lvl="1" algn="ctr" eaLnBrk="1" hangingPunct="1">
              <a:buFont typeface="Verdana" pitchFamily="34" charset="0"/>
              <a:buNone/>
            </a:pPr>
            <a:r>
              <a:rPr lang="en-US" altLang="en-US" b="1" dirty="0" smtClean="0">
                <a:solidFill>
                  <a:schemeClr val="accent2"/>
                </a:solidFill>
              </a:rPr>
              <a:t>             </a:t>
            </a:r>
            <a:r>
              <a:rPr lang="en-US" altLang="en-US" b="1" u="sng" dirty="0" smtClean="0">
                <a:solidFill>
                  <a:schemeClr val="accent2"/>
                </a:solidFill>
              </a:rPr>
              <a:t>SAME SITE </a:t>
            </a:r>
            <a:r>
              <a:rPr lang="en-US" altLang="en-US" b="1" u="sng" dirty="0" smtClean="0"/>
              <a:t>at the </a:t>
            </a:r>
            <a:r>
              <a:rPr lang="en-US" altLang="en-US" b="1" u="sng" dirty="0" smtClean="0">
                <a:solidFill>
                  <a:schemeClr val="accent2"/>
                </a:solidFill>
              </a:rPr>
              <a:t>SAME TIME </a:t>
            </a:r>
            <a:endParaRPr lang="en-US" altLang="en-US" b="1" u="sng" dirty="0">
              <a:solidFill>
                <a:schemeClr val="accent2"/>
              </a:solidFill>
            </a:endParaRPr>
          </a:p>
          <a:p>
            <a:pPr lvl="1" algn="ctr" eaLnBrk="1" hangingPunct="1">
              <a:buFont typeface="Verdana" pitchFamily="34" charset="0"/>
              <a:buNone/>
            </a:pPr>
            <a:r>
              <a:rPr lang="en-US" altLang="en-US" b="1" dirty="0" smtClean="0">
                <a:solidFill>
                  <a:schemeClr val="accent2"/>
                </a:solidFill>
              </a:rPr>
              <a:t>             </a:t>
            </a:r>
            <a:r>
              <a:rPr lang="en-US" altLang="en-US" b="1" u="sng" dirty="0" smtClean="0"/>
              <a:t>is not recommended</a:t>
            </a:r>
            <a:r>
              <a:rPr lang="en-US" altLang="en-US" dirty="0" smtClean="0"/>
              <a:t>*</a:t>
            </a:r>
          </a:p>
          <a:p>
            <a:pPr lvl="1">
              <a:buFont typeface="Verdana" pitchFamily="34" charset="0"/>
              <a:buNone/>
            </a:pPr>
            <a:r>
              <a:rPr lang="en-US" altLang="en-US" sz="1900" dirty="0" smtClean="0"/>
              <a:t>	</a:t>
            </a:r>
            <a:endParaRPr lang="en-US" altLang="en-US" b="1" dirty="0" smtClean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3500" dirty="0" smtClean="0">
                <a:solidFill>
                  <a:schemeClr val="accent1">
                    <a:lumMod val="75000"/>
                  </a:schemeClr>
                </a:solidFill>
              </a:rPr>
              <a:t>Options for Collecting </a:t>
            </a:r>
            <a:br>
              <a:rPr lang="en-US" sz="35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500" dirty="0" smtClean="0">
                <a:solidFill>
                  <a:schemeClr val="accent1">
                    <a:lumMod val="75000"/>
                  </a:schemeClr>
                </a:solidFill>
              </a:rPr>
              <a:t>Two Sets of Cultures</a:t>
            </a:r>
            <a:endParaRPr lang="en-US" sz="35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36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511</Words>
  <Application>Microsoft Office PowerPoint</Application>
  <PresentationFormat>On-screen Show (4:3)</PresentationFormat>
  <Paragraphs>109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NON-LABORATORY STAFF  BLOOD CULTURE PHELBOTOMY  </vt:lpstr>
      <vt:lpstr>Volume of Blood Cultures</vt:lpstr>
      <vt:lpstr>  Blood Culture Phlebotomy Preparation</vt:lpstr>
      <vt:lpstr>Cleansing the Site</vt:lpstr>
      <vt:lpstr>Cleansing the Site (cont.)</vt:lpstr>
      <vt:lpstr>Direct Draws Into SPS Tubes</vt:lpstr>
      <vt:lpstr>Blood Culture Venipuncture Overview </vt:lpstr>
      <vt:lpstr>Labeling Blood Cultures</vt:lpstr>
      <vt:lpstr>Options for Collecting  Two Sets of Cultures</vt:lpstr>
    </vt:vector>
  </TitlesOfParts>
  <Company>Veteran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URGENT CARE  BLOOD CULTURE PHELBOTOMY  REFRESHER</dc:title>
  <dc:creator>Belaire, Audrey</dc:creator>
  <cp:lastModifiedBy>Department of Veterans Affairs</cp:lastModifiedBy>
  <cp:revision>9</cp:revision>
  <dcterms:created xsi:type="dcterms:W3CDTF">2015-11-12T18:46:46Z</dcterms:created>
  <dcterms:modified xsi:type="dcterms:W3CDTF">2017-01-30T21:07:34Z</dcterms:modified>
</cp:coreProperties>
</file>