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2" r:id="rId5"/>
    <p:sldId id="264" r:id="rId6"/>
    <p:sldId id="273" r:id="rId7"/>
    <p:sldId id="266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54D0-4A1A-4AA3-BB46-1DB92032959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F78A6-5B2D-4361-9386-964DF51E3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0953B-DC7F-4621-8E82-8D2CF3A70E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9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6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3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8EAA-0184-4F5B-9694-FDD12001A23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E962-271E-4991-9F69-F9A402D1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7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free-clipart.com/Business/barcod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NON-LABORATORY STAFF </a:t>
            </a:r>
            <a:br>
              <a:rPr lang="en-US" dirty="0"/>
            </a:br>
            <a:r>
              <a:rPr lang="en-US" b="1" u="sng" dirty="0"/>
              <a:t>BLOOD CULTURE PHELBOTOMY </a:t>
            </a:r>
            <a:br>
              <a:rPr lang="en-US" dirty="0"/>
            </a:b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/>
              <a:t>OSCAR G. JOHNSON </a:t>
            </a:r>
          </a:p>
          <a:p>
            <a:r>
              <a:rPr lang="en-US" sz="2400" dirty="0"/>
              <a:t>VA MEDICAL CENTER</a:t>
            </a:r>
          </a:p>
          <a:p>
            <a:r>
              <a:rPr lang="en-US" sz="2400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199945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720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200" b="1" i="1" u="sng" dirty="0"/>
              <a:t>Option #1</a:t>
            </a:r>
            <a:r>
              <a:rPr lang="en-US" altLang="en-US" sz="2200" dirty="0"/>
              <a:t> – One set from each arm (no IV in place)</a:t>
            </a:r>
          </a:p>
          <a:p>
            <a:pPr lvl="1" eaLnBrk="1" hangingPunct="1"/>
            <a:r>
              <a:rPr lang="en-US" altLang="en-US" sz="2200" b="1" i="1" u="sng" dirty="0"/>
              <a:t>Option #2</a:t>
            </a:r>
            <a:r>
              <a:rPr lang="en-US" altLang="en-US" sz="2200" dirty="0"/>
              <a:t> – One set from arm without IV, one set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en-US" sz="2200" dirty="0"/>
              <a:t>			     from arm with non-antibiotic IV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en-US" sz="2200" dirty="0"/>
              <a:t>			     </a:t>
            </a:r>
            <a:r>
              <a:rPr lang="en-US" altLang="en-US" sz="2000" b="1" i="1" dirty="0">
                <a:solidFill>
                  <a:srgbClr val="FF0000"/>
                </a:solidFill>
              </a:rPr>
              <a:t>(Most likely scenario for UC)</a:t>
            </a:r>
          </a:p>
          <a:p>
            <a:pPr lvl="1" eaLnBrk="1" hangingPunct="1"/>
            <a:r>
              <a:rPr lang="en-US" altLang="en-US" sz="2200" b="1" i="1" u="sng" dirty="0"/>
              <a:t>Option #3</a:t>
            </a:r>
            <a:r>
              <a:rPr lang="en-US" altLang="en-US" sz="2200" b="1" u="sng" dirty="0"/>
              <a:t> </a:t>
            </a:r>
            <a:r>
              <a:rPr lang="en-US" altLang="en-US" sz="2200" dirty="0"/>
              <a:t>– One set from arm without IV, one set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en-US" sz="2200" dirty="0"/>
              <a:t>                           from central or PICC line</a:t>
            </a:r>
          </a:p>
          <a:p>
            <a:pPr lvl="1" eaLnBrk="1" hangingPunct="1"/>
            <a:endParaRPr lang="en-US" altLang="en-US" sz="1100" dirty="0"/>
          </a:p>
          <a:p>
            <a:pPr lvl="1" algn="ctr" eaLnBrk="1" hangingPunct="1">
              <a:buFont typeface="Verdana" pitchFamily="34" charset="0"/>
              <a:buNone/>
            </a:pPr>
            <a:r>
              <a:rPr lang="en-US" altLang="en-US" dirty="0"/>
              <a:t>	        *</a:t>
            </a:r>
            <a:r>
              <a:rPr lang="en-US" altLang="en-US" b="1" u="sng" dirty="0"/>
              <a:t>Taking two blood culture sets from the </a:t>
            </a:r>
          </a:p>
          <a:p>
            <a:pPr lvl="1" algn="ctr" eaLnBrk="1" hangingPunct="1">
              <a:buFont typeface="Verdana" pitchFamily="34" charset="0"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            </a:t>
            </a:r>
            <a:r>
              <a:rPr lang="en-US" altLang="en-US" b="1" u="sng" dirty="0">
                <a:solidFill>
                  <a:schemeClr val="accent2"/>
                </a:solidFill>
              </a:rPr>
              <a:t>SAME SITE </a:t>
            </a:r>
            <a:r>
              <a:rPr lang="en-US" altLang="en-US" b="1" u="sng" dirty="0"/>
              <a:t>at the </a:t>
            </a:r>
            <a:r>
              <a:rPr lang="en-US" altLang="en-US" b="1" u="sng" dirty="0">
                <a:solidFill>
                  <a:schemeClr val="accent2"/>
                </a:solidFill>
              </a:rPr>
              <a:t>SAME TIME </a:t>
            </a:r>
          </a:p>
          <a:p>
            <a:pPr lvl="1" algn="ctr" eaLnBrk="1" hangingPunct="1">
              <a:buFont typeface="Verdana" pitchFamily="34" charset="0"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            </a:t>
            </a:r>
            <a:r>
              <a:rPr lang="en-US" altLang="en-US" b="1" u="sng" dirty="0"/>
              <a:t>is not recommended</a:t>
            </a:r>
            <a:r>
              <a:rPr lang="en-US" altLang="en-US" dirty="0"/>
              <a:t>*</a:t>
            </a:r>
          </a:p>
          <a:p>
            <a:pPr lvl="1">
              <a:buFont typeface="Verdana" pitchFamily="34" charset="0"/>
              <a:buNone/>
            </a:pPr>
            <a:r>
              <a:rPr lang="en-US" altLang="en-US" sz="1900" dirty="0"/>
              <a:t>	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Options for Collecting </a:t>
            </a:r>
            <a:br>
              <a:rPr lang="en-US" sz="3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Two Sets of Cultures</a:t>
            </a:r>
          </a:p>
        </p:txBody>
      </p:sp>
    </p:spTree>
    <p:extLst>
      <p:ext uri="{BB962C8B-B14F-4D97-AF65-F5344CB8AC3E}">
        <p14:creationId xmlns:p14="http://schemas.microsoft.com/office/powerpoint/2010/main" val="244936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Concentration of organisms in most cases of bacteremia is low, especially if the patient is on antimicrobial therapy</a:t>
            </a:r>
          </a:p>
          <a:p>
            <a:pPr marL="0" indent="0">
              <a:buNone/>
            </a:pPr>
            <a:endParaRPr lang="en-US" altLang="en-US" sz="23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One set of blood cultures is defined as one FN and one FA bottle</a:t>
            </a:r>
            <a:endParaRPr lang="en-US" altLang="en-US" sz="2300" dirty="0"/>
          </a:p>
          <a:p>
            <a:pPr marL="0" indent="0">
              <a:buNone/>
            </a:pPr>
            <a:endParaRPr lang="en-US" altLang="en-US" sz="2300" dirty="0"/>
          </a:p>
          <a:p>
            <a:r>
              <a:rPr lang="en-US" altLang="en-US" sz="2300" dirty="0"/>
              <a:t>Draw blood into FA(aerobic)green top and FN (anaerobic)  bottles</a:t>
            </a:r>
          </a:p>
          <a:p>
            <a:pPr lvl="1"/>
            <a:r>
              <a:rPr lang="en-US" altLang="en-US" sz="2200" b="1" u="sng" dirty="0">
                <a:solidFill>
                  <a:srgbClr val="FF0000"/>
                </a:solidFill>
              </a:rPr>
              <a:t>8-10 mL per tube </a:t>
            </a:r>
            <a:r>
              <a:rPr lang="en-US" altLang="en-US" sz="2200" dirty="0"/>
              <a:t>recommended  </a:t>
            </a:r>
            <a:r>
              <a:rPr lang="en-US" altLang="en-US" sz="2000" dirty="0"/>
              <a:t>(16-20 mL/set cultures)</a:t>
            </a:r>
          </a:p>
          <a:p>
            <a:pPr marL="457200" lvl="1" indent="0">
              <a:buNone/>
            </a:pPr>
            <a:endParaRPr lang="en-US" altLang="en-US" sz="2000" dirty="0"/>
          </a:p>
          <a:p>
            <a:pPr lvl="1"/>
            <a:r>
              <a:rPr lang="en-US" altLang="en-US" sz="2000" dirty="0"/>
              <a:t>Creates blood-to-medium ratios of 1:5 to 1:10</a:t>
            </a:r>
          </a:p>
          <a:p>
            <a:pPr marL="457200" lvl="1" indent="0">
              <a:buNone/>
            </a:pPr>
            <a:endParaRPr lang="en-US" altLang="en-US" sz="1800" dirty="0"/>
          </a:p>
          <a:p>
            <a:pPr lvl="2"/>
            <a:r>
              <a:rPr lang="en-US" altLang="en-US" sz="2100" dirty="0"/>
              <a:t>Underfill consequences (&lt;6.5 mL):    </a:t>
            </a:r>
          </a:p>
          <a:p>
            <a:pPr lvl="3"/>
            <a:r>
              <a:rPr lang="en-US" altLang="en-US" sz="1900" dirty="0"/>
              <a:t>Pathogen may not be present</a:t>
            </a:r>
          </a:p>
          <a:p>
            <a:pPr marL="1371600" lvl="3" indent="0">
              <a:buNone/>
            </a:pPr>
            <a:endParaRPr lang="en-US" altLang="en-US" sz="1800" dirty="0"/>
          </a:p>
          <a:p>
            <a:pPr lvl="2"/>
            <a:r>
              <a:rPr lang="en-US" altLang="en-US" sz="2100" dirty="0"/>
              <a:t>Overfill consequences (&gt;10 mL): </a:t>
            </a:r>
          </a:p>
          <a:p>
            <a:pPr lvl="3"/>
            <a:r>
              <a:rPr lang="en-US" altLang="en-US" sz="1900" dirty="0"/>
              <a:t>Insufficient space for nutrients </a:t>
            </a:r>
          </a:p>
          <a:p>
            <a:pPr lvl="3">
              <a:buFont typeface="Wingdings 2" pitchFamily="18" charset="2"/>
              <a:buNone/>
            </a:pPr>
            <a:r>
              <a:rPr lang="en-US" altLang="en-US" sz="1900" dirty="0"/>
              <a:t>	and chemicals to support</a:t>
            </a:r>
          </a:p>
          <a:p>
            <a:pPr lvl="3">
              <a:buFont typeface="Wingdings 2" pitchFamily="18" charset="2"/>
              <a:buNone/>
            </a:pPr>
            <a:r>
              <a:rPr lang="en-US" altLang="en-US" sz="1900" dirty="0"/>
              <a:t>     pathogen growth</a:t>
            </a:r>
          </a:p>
          <a:p>
            <a:pPr lvl="3">
              <a:buFont typeface="Wingdings 2" pitchFamily="18" charset="2"/>
              <a:buNone/>
            </a:pPr>
            <a:r>
              <a:rPr lang="en-US" altLang="en-US" sz="1800" dirty="0"/>
              <a:t>	</a:t>
            </a:r>
            <a:endParaRPr lang="en-US" altLang="en-US" dirty="0"/>
          </a:p>
          <a:p>
            <a:pPr lvl="4">
              <a:buFont typeface="Wingdings 2" pitchFamily="18" charset="2"/>
              <a:buNone/>
            </a:pPr>
            <a:r>
              <a:rPr lang="en-US" altLang="en-US" dirty="0"/>
              <a:t>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Volume of Blood Cultures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4AC4C9-F140-C6C3-EEBA-41284989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80427" y="3419098"/>
            <a:ext cx="1219200" cy="2801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869F21-BF5A-E9CD-870C-3EF1C175D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75993" y="3429001"/>
            <a:ext cx="1382206" cy="2776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281CC-7ACE-37D0-9412-618C5C5093FF}"/>
              </a:ext>
            </a:extLst>
          </p:cNvPr>
          <p:cNvSpPr txBox="1"/>
          <p:nvPr/>
        </p:nvSpPr>
        <p:spPr>
          <a:xfrm>
            <a:off x="5486400" y="6251091"/>
            <a:ext cx="93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 (aerobic)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0224-0EF8-D5E1-F681-4CBB1D1E1E73}"/>
              </a:ext>
            </a:extLst>
          </p:cNvPr>
          <p:cNvSpPr txBox="1"/>
          <p:nvPr/>
        </p:nvSpPr>
        <p:spPr>
          <a:xfrm>
            <a:off x="7028132" y="6256113"/>
            <a:ext cx="1170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FN (anaerobic)</a:t>
            </a:r>
          </a:p>
        </p:txBody>
      </p:sp>
    </p:spTree>
    <p:extLst>
      <p:ext uri="{BB962C8B-B14F-4D97-AF65-F5344CB8AC3E}">
        <p14:creationId xmlns:p14="http://schemas.microsoft.com/office/powerpoint/2010/main" val="6538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Cleanse hands and don appropriate PPE</a:t>
            </a:r>
          </a:p>
          <a:p>
            <a:pPr eaLnBrk="1" hangingPunct="1"/>
            <a:r>
              <a:rPr lang="en-US" altLang="en-US" sz="2000" dirty="0"/>
              <a:t>2 forms of patient identification</a:t>
            </a:r>
          </a:p>
          <a:p>
            <a:pPr eaLnBrk="1" hangingPunct="1"/>
            <a:r>
              <a:rPr lang="en-US" altLang="en-US" sz="2000" dirty="0"/>
              <a:t>Choose phlebotomy site(s)</a:t>
            </a:r>
          </a:p>
          <a:p>
            <a:pPr lvl="1" eaLnBrk="1" hangingPunct="1"/>
            <a:r>
              <a:rPr lang="en-US" altLang="en-US" sz="1600" dirty="0"/>
              <a:t>Tourniquet applied to select site, released once determined</a:t>
            </a:r>
          </a:p>
          <a:p>
            <a:pPr lvl="2" eaLnBrk="1" hangingPunct="1"/>
            <a:r>
              <a:rPr lang="en-US" altLang="en-US" sz="1600" i="1" dirty="0"/>
              <a:t>NEVER LEAVE THE TOURNIQUET ON FOR LONGER THAN 1 MINUTE</a:t>
            </a:r>
          </a:p>
          <a:p>
            <a:pPr lvl="1" eaLnBrk="1" hangingPunct="1"/>
            <a:r>
              <a:rPr lang="en-US" altLang="en-US" sz="1600" dirty="0"/>
              <a:t>Preferred </a:t>
            </a:r>
            <a:r>
              <a:rPr lang="en-US" altLang="en-US" sz="1600" dirty="0" err="1"/>
              <a:t>veinipuncture</a:t>
            </a:r>
            <a:r>
              <a:rPr lang="en-US" altLang="en-US" sz="1600" dirty="0"/>
              <a:t> sites</a:t>
            </a:r>
          </a:p>
          <a:p>
            <a:pPr marL="457200" lvl="1" indent="0" eaLnBrk="1" hangingPunct="1">
              <a:buNone/>
            </a:pPr>
            <a:endParaRPr lang="en-US" altLang="en-US" sz="1500" dirty="0"/>
          </a:p>
          <a:p>
            <a:pPr eaLnBrk="1" hangingPunct="1"/>
            <a:r>
              <a:rPr lang="en-US" altLang="en-US" sz="2000" dirty="0"/>
              <a:t>Assemble </a:t>
            </a:r>
            <a:r>
              <a:rPr lang="en-US" altLang="en-US" sz="2000" dirty="0" err="1"/>
              <a:t>Kurin</a:t>
            </a:r>
            <a:r>
              <a:rPr lang="en-US" altLang="en-US" sz="2000" dirty="0"/>
              <a:t> device</a:t>
            </a:r>
          </a:p>
          <a:p>
            <a:pPr marL="0" indent="0" eaLnBrk="1" hangingPunct="1">
              <a:buNone/>
            </a:pPr>
            <a:endParaRPr lang="en-US" altLang="en-US" sz="1100" dirty="0"/>
          </a:p>
          <a:p>
            <a:pPr eaLnBrk="1" hangingPunct="1"/>
            <a:r>
              <a:rPr lang="en-US" altLang="en-US" sz="2000" dirty="0"/>
              <a:t>Cleanse rubber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000" dirty="0"/>
              <a:t>      tops of FA/FN bottles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000" dirty="0"/>
              <a:t>      with </a:t>
            </a:r>
            <a:r>
              <a:rPr lang="en-US" altLang="en-US" sz="2000" dirty="0" err="1"/>
              <a:t>Chloraprep</a:t>
            </a:r>
            <a:r>
              <a:rPr lang="en-US" altLang="en-US" sz="2000" dirty="0"/>
              <a:t> One-Step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000" dirty="0"/>
              <a:t>      Applicator (or Iodine is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000" dirty="0"/>
              <a:t>      acceptable)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  Blood Culture Phlebotomy Preparation</a:t>
            </a:r>
            <a:endParaRPr lang="en-US" sz="3500" dirty="0"/>
          </a:p>
        </p:txBody>
      </p:sp>
      <p:pic>
        <p:nvPicPr>
          <p:cNvPr id="21508" name="Picture 4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2000" r="16499" b="16000"/>
          <a:stretch>
            <a:fillRect/>
          </a:stretch>
        </p:blipFill>
        <p:spPr bwMode="auto">
          <a:xfrm>
            <a:off x="4648200" y="266700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52800" y="2819400"/>
            <a:ext cx="3543300" cy="1676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2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995863"/>
          </a:xfrm>
        </p:spPr>
        <p:txBody>
          <a:bodyPr/>
          <a:lstStyle/>
          <a:p>
            <a:r>
              <a:rPr lang="en-US" altLang="en-US" b="1" u="sng">
                <a:solidFill>
                  <a:srgbClr val="FF0000"/>
                </a:solidFill>
              </a:rPr>
              <a:t>ChloraPrep One-Step Frepp Applicator</a:t>
            </a:r>
          </a:p>
          <a:p>
            <a:pPr lvl="1"/>
            <a:r>
              <a:rPr lang="en-US" altLang="en-US"/>
              <a:t>2% chlorhexidine gluconate, 70% isopropyl alcohol</a:t>
            </a:r>
          </a:p>
          <a:p>
            <a:pPr lvl="1"/>
            <a:r>
              <a:rPr lang="en-US" altLang="en-US"/>
              <a:t>Sterilizes area up to 2.5 in. x 2.5 in.</a:t>
            </a:r>
          </a:p>
          <a:p>
            <a:pPr lvl="1"/>
            <a:r>
              <a:rPr lang="en-US" altLang="en-US"/>
              <a:t>Latex free</a:t>
            </a:r>
          </a:p>
          <a:p>
            <a:pPr lvl="1"/>
            <a:r>
              <a:rPr lang="en-US" altLang="en-US"/>
              <a:t>Discard after single use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Cleansing the Site</a:t>
            </a:r>
          </a:p>
        </p:txBody>
      </p:sp>
      <p:pic>
        <p:nvPicPr>
          <p:cNvPr id="22532" name="Picture 7" descr="http://medtraining.org/ltac3/Account/media/phlebCulture/oneSt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584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727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9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763000" cy="46021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600"/>
              <a:t>Pinch wings to break ampule and release antiseptic</a:t>
            </a:r>
          </a:p>
          <a:p>
            <a:pPr lvl="2"/>
            <a:r>
              <a:rPr lang="en-US" altLang="en-US"/>
              <a:t>Do not touch sponge</a:t>
            </a:r>
          </a:p>
          <a:p>
            <a:pPr lvl="2"/>
            <a:r>
              <a:rPr lang="en-US" altLang="en-US"/>
              <a:t>Wet sponge by repeatedly pressing and releasing sponge against site until liquid visible on skin</a:t>
            </a:r>
          </a:p>
          <a:p>
            <a:pPr lvl="2"/>
            <a:r>
              <a:rPr lang="en-US" altLang="en-US"/>
              <a:t>Use repeated back-and-forth strokes of applicator for approx. 30 sec</a:t>
            </a:r>
          </a:p>
          <a:p>
            <a:pPr lvl="2"/>
            <a:r>
              <a:rPr lang="en-US" altLang="en-US"/>
              <a:t>Do not re-palpate site; touch above actual entry site to anchor vein</a:t>
            </a:r>
          </a:p>
          <a:p>
            <a:pPr lvl="1"/>
            <a:r>
              <a:rPr lang="en-US" altLang="en-US" sz="2700" b="1" u="sng">
                <a:solidFill>
                  <a:srgbClr val="FF0000"/>
                </a:solidFill>
              </a:rPr>
              <a:t>Allow site to air dry for approximately 1 min</a:t>
            </a:r>
          </a:p>
          <a:p>
            <a:pPr lvl="3"/>
            <a:r>
              <a:rPr lang="en-US" altLang="en-US" sz="2100"/>
              <a:t>Do not blot or wipe away</a:t>
            </a:r>
          </a:p>
          <a:p>
            <a:pPr lvl="3"/>
            <a:r>
              <a:rPr lang="en-US" altLang="en-US" sz="2100" b="1" u="sng">
                <a:solidFill>
                  <a:schemeClr val="accent2"/>
                </a:solidFill>
              </a:rPr>
              <a:t>Critical</a:t>
            </a:r>
            <a:r>
              <a:rPr lang="en-US" altLang="en-US" sz="2100" b="1">
                <a:solidFill>
                  <a:srgbClr val="FF0000"/>
                </a:solidFill>
              </a:rPr>
              <a:t>!</a:t>
            </a:r>
            <a:r>
              <a:rPr lang="en-US" altLang="en-US" sz="2100"/>
              <a:t> If needle enters vein before prep has dried, normal flora of skin may not have been killed, and can enter culture</a:t>
            </a:r>
          </a:p>
          <a:p>
            <a:pPr lvl="3"/>
            <a:r>
              <a:rPr lang="en-US" altLang="en-US" sz="2100"/>
              <a:t>Most </a:t>
            </a:r>
            <a:r>
              <a:rPr lang="en-US" altLang="en-US" sz="2100" b="1" i="1">
                <a:solidFill>
                  <a:srgbClr val="FF0000"/>
                </a:solidFill>
              </a:rPr>
              <a:t>common</a:t>
            </a:r>
            <a:r>
              <a:rPr lang="en-US" altLang="en-US" sz="2100"/>
              <a:t>  cause of contamination </a:t>
            </a:r>
            <a:endParaRPr lang="en-US" altLang="en-US" sz="2100" b="1">
              <a:solidFill>
                <a:srgbClr val="FF0000"/>
              </a:solidFill>
            </a:endParaRPr>
          </a:p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Cleansing the Site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(cont.)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815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455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8F22-47D1-2B08-C571-7FF2420D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Kurin Lock</a:t>
            </a:r>
          </a:p>
        </p:txBody>
      </p:sp>
      <p:pic>
        <p:nvPicPr>
          <p:cNvPr id="5" name="Content Placeholder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683A7EC9-F5D4-F5BF-796D-048C15617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949" y="846369"/>
            <a:ext cx="5510653" cy="5166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D49EF-0BBE-AA3B-FB97-5298C9CEDEBB}"/>
              </a:ext>
            </a:extLst>
          </p:cNvPr>
          <p:cNvSpPr txBox="1"/>
          <p:nvPr/>
        </p:nvSpPr>
        <p:spPr>
          <a:xfrm>
            <a:off x="381000" y="3657600"/>
            <a:ext cx="2533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Tips:</a:t>
            </a:r>
          </a:p>
          <a:p>
            <a:r>
              <a:rPr lang="en-US" sz="1200" dirty="0"/>
              <a:t>-Before performing draw, mark fill line on bottle to ensure proper fill volume</a:t>
            </a:r>
          </a:p>
          <a:p>
            <a:endParaRPr lang="en-US" sz="1200" dirty="0"/>
          </a:p>
          <a:p>
            <a:r>
              <a:rPr lang="en-US" sz="1200" dirty="0"/>
              <a:t>-Perform venipuncture using wings of butterfly, not needle safety mechanism, to avoid needle closing during collection</a:t>
            </a:r>
          </a:p>
          <a:p>
            <a:endParaRPr lang="en-US" sz="1200" dirty="0"/>
          </a:p>
          <a:p>
            <a:r>
              <a:rPr lang="en-US" sz="1200" dirty="0"/>
              <a:t>-Wait for blood to flow </a:t>
            </a:r>
            <a:r>
              <a:rPr lang="en-US" sz="1200"/>
              <a:t>into channel of </a:t>
            </a:r>
            <a:r>
              <a:rPr lang="en-US" sz="1200" dirty="0" err="1"/>
              <a:t>Kurin</a:t>
            </a:r>
            <a:r>
              <a:rPr lang="en-US" sz="1200" dirty="0"/>
              <a:t> lock before attaching bottle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559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7200" y="1339850"/>
            <a:ext cx="8229600" cy="41783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500" dirty="0"/>
              <a:t>Place culture bottle into needle hub, pressing down to penetrate septa and obtain blood flow after flow has entered channel on </a:t>
            </a:r>
            <a:r>
              <a:rPr lang="en-US" sz="2500" dirty="0" err="1"/>
              <a:t>Kurin</a:t>
            </a:r>
            <a:r>
              <a:rPr lang="en-US" sz="2500" dirty="0"/>
              <a:t> lock device</a:t>
            </a: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r>
              <a:rPr lang="en-US" sz="2500" dirty="0"/>
              <a:t>Monitor blood flow closely to assure proper flow is obtained and to avoid backflow of bottle contents into tubing</a:t>
            </a: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r>
              <a:rPr lang="en-US" sz="2500" dirty="0"/>
              <a:t>Release tourniquet as soon as blood starts to flow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2500" dirty="0"/>
              <a:t>     into bottle, or within 1 min </a:t>
            </a:r>
          </a:p>
          <a:p>
            <a:pPr>
              <a:buFont typeface="Wingdings 3" pitchFamily="18" charset="2"/>
              <a:buNone/>
              <a:defRPr/>
            </a:pPr>
            <a:endParaRPr lang="en-US" sz="2500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Direct Draws Into FA/FN Bottles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04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715000"/>
          </a:xfrm>
        </p:spPr>
        <p:txBody>
          <a:bodyPr/>
          <a:lstStyle/>
          <a:p>
            <a:pPr>
              <a:defRPr/>
            </a:pPr>
            <a:r>
              <a:rPr lang="en-US" sz="2500" b="1" dirty="0"/>
              <a:t>Choose site(s)</a:t>
            </a:r>
          </a:p>
          <a:p>
            <a:pPr>
              <a:defRPr/>
            </a:pPr>
            <a:r>
              <a:rPr lang="en-US" sz="2500" b="1" dirty="0"/>
              <a:t>Assemble equipment</a:t>
            </a:r>
          </a:p>
          <a:p>
            <a:pPr>
              <a:defRPr/>
            </a:pPr>
            <a:r>
              <a:rPr lang="en-US" sz="2500" b="1" dirty="0"/>
              <a:t>Sterilize tops of culture bottles and site(s)</a:t>
            </a:r>
          </a:p>
          <a:p>
            <a:pPr lvl="1">
              <a:defRPr/>
            </a:pPr>
            <a:r>
              <a:rPr lang="en-US" sz="2100" dirty="0" err="1"/>
              <a:t>ChloraPrep</a:t>
            </a:r>
            <a:r>
              <a:rPr lang="en-US" sz="2100" dirty="0"/>
              <a:t> One-Step </a:t>
            </a:r>
            <a:r>
              <a:rPr lang="en-US" sz="2100" dirty="0" err="1"/>
              <a:t>Frepp</a:t>
            </a:r>
            <a:r>
              <a:rPr lang="en-US" sz="2100" dirty="0"/>
              <a:t> Applicator </a:t>
            </a:r>
          </a:p>
          <a:p>
            <a:pPr lvl="2">
              <a:defRPr/>
            </a:pPr>
            <a:r>
              <a:rPr lang="en-US" sz="1900" dirty="0"/>
              <a:t>One for bottles, one for site</a:t>
            </a:r>
          </a:p>
          <a:p>
            <a:pPr lvl="1">
              <a:defRPr/>
            </a:pPr>
            <a:r>
              <a:rPr lang="en-US" sz="2100" dirty="0"/>
              <a:t>Scrub site for 30 sec, allow 1 min for drying</a:t>
            </a:r>
            <a:endParaRPr lang="en-US" sz="2500" dirty="0"/>
          </a:p>
          <a:p>
            <a:pPr>
              <a:defRPr/>
            </a:pPr>
            <a:r>
              <a:rPr lang="en-US" sz="2500" b="1" dirty="0"/>
              <a:t>Perform </a:t>
            </a:r>
            <a:r>
              <a:rPr lang="en-US" sz="2500" b="1" dirty="0" err="1"/>
              <a:t>Veinipuncture</a:t>
            </a:r>
            <a:endParaRPr lang="en-US" sz="2500" b="1" dirty="0"/>
          </a:p>
          <a:p>
            <a:pPr lvl="1">
              <a:defRPr/>
            </a:pPr>
            <a:r>
              <a:rPr lang="en-US" sz="2100" u="sng" dirty="0"/>
              <a:t>ALWAYS</a:t>
            </a:r>
            <a:r>
              <a:rPr lang="en-US" sz="2100" dirty="0"/>
              <a:t> draw blood cultures first, following Order of Draw</a:t>
            </a:r>
          </a:p>
          <a:p>
            <a:pPr lvl="1">
              <a:defRPr/>
            </a:pPr>
            <a:r>
              <a:rPr lang="en-US" sz="2100" dirty="0"/>
              <a:t>Draw into FA/FN culture bottles</a:t>
            </a:r>
          </a:p>
          <a:p>
            <a:pPr lvl="1">
              <a:defRPr/>
            </a:pPr>
            <a:r>
              <a:rPr lang="en-US" sz="2100" dirty="0"/>
              <a:t>8-10 mL blood per bottle</a:t>
            </a:r>
          </a:p>
          <a:p>
            <a:pPr>
              <a:defRPr/>
            </a:pPr>
            <a:r>
              <a:rPr lang="en-US" sz="2500" b="1" dirty="0"/>
              <a:t>Label Bottles</a:t>
            </a:r>
          </a:p>
          <a:p>
            <a:pPr lvl="1">
              <a:defRPr/>
            </a:pPr>
            <a:r>
              <a:rPr lang="en-US" sz="2100" dirty="0"/>
              <a:t>  Gently invert tubes 5-10 times</a:t>
            </a:r>
          </a:p>
          <a:p>
            <a:pPr lvl="1">
              <a:buFont typeface="Verdana" pitchFamily="34" charset="0"/>
              <a:buNone/>
              <a:defRPr/>
            </a:pPr>
            <a:endParaRPr lang="en-US" dirty="0"/>
          </a:p>
          <a:p>
            <a:pPr lvl="1">
              <a:buFont typeface="Verdana" pitchFamily="34" charset="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pPr algn="ctr">
              <a:defRPr/>
            </a:pP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Blood Culture </a:t>
            </a:r>
            <a:r>
              <a:rPr lang="en-US" sz="3500" dirty="0" err="1">
                <a:solidFill>
                  <a:schemeClr val="accent1">
                    <a:lumMod val="75000"/>
                  </a:schemeClr>
                </a:solidFill>
              </a:rPr>
              <a:t>Venipuncture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 Overview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9540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11700"/>
          </a:xfrm>
        </p:spPr>
        <p:txBody>
          <a:bodyPr/>
          <a:lstStyle/>
          <a:p>
            <a:r>
              <a:rPr lang="en-US" altLang="en-US" dirty="0"/>
              <a:t>Verify patient name and SSN</a:t>
            </a:r>
          </a:p>
          <a:p>
            <a:r>
              <a:rPr lang="en-US" altLang="en-US" dirty="0"/>
              <a:t>Initial and note date &amp; time of draw</a:t>
            </a:r>
          </a:p>
          <a:p>
            <a:r>
              <a:rPr lang="en-US" altLang="en-US" dirty="0"/>
              <a:t>Indicate on each label the # of sets</a:t>
            </a:r>
          </a:p>
          <a:p>
            <a:endParaRPr lang="en-US" altLang="en-US" sz="300" dirty="0"/>
          </a:p>
          <a:p>
            <a:pPr lvl="1"/>
            <a:r>
              <a:rPr lang="en-US" altLang="en-US" sz="2200" i="1" dirty="0"/>
              <a:t>Example:</a:t>
            </a:r>
            <a:r>
              <a:rPr lang="en-US" altLang="en-US" sz="2200" dirty="0"/>
              <a:t> Culture set #1 drawn from Right Antecubital </a:t>
            </a:r>
          </a:p>
          <a:p>
            <a:pPr lvl="1">
              <a:buFont typeface="Verdana" pitchFamily="34" charset="0"/>
              <a:buNone/>
            </a:pPr>
            <a:r>
              <a:rPr lang="en-US" altLang="en-US" sz="2200" dirty="0"/>
              <a:t>   by AB on </a:t>
            </a:r>
          </a:p>
          <a:p>
            <a:pPr lvl="1">
              <a:buFont typeface="Verdana" pitchFamily="34" charset="0"/>
              <a:buNone/>
            </a:pPr>
            <a:r>
              <a:rPr lang="en-US" altLang="en-US" sz="2200" dirty="0"/>
              <a:t>   11/5/15</a:t>
            </a:r>
          </a:p>
          <a:p>
            <a:pPr lvl="1">
              <a:buFont typeface="Verdana" pitchFamily="34" charset="0"/>
              <a:buNone/>
            </a:pPr>
            <a:r>
              <a:rPr lang="en-US" altLang="en-US" sz="2200" dirty="0"/>
              <a:t>   at 0800 </a:t>
            </a:r>
          </a:p>
          <a:p>
            <a:pPr lvl="1">
              <a:buFont typeface="Verdana" pitchFamily="34" charset="0"/>
              <a:buNone/>
            </a:pPr>
            <a:endParaRPr lang="en-US" altLang="en-US" sz="2200" dirty="0"/>
          </a:p>
          <a:p>
            <a:pPr lvl="1">
              <a:buFont typeface="Verdana" pitchFamily="34" charset="0"/>
              <a:buNone/>
            </a:pPr>
            <a:r>
              <a:rPr lang="en-US" altLang="en-US" sz="2200" dirty="0"/>
              <a:t>   </a:t>
            </a:r>
            <a:r>
              <a:rPr lang="en-US" altLang="en-US" sz="2200" i="1" dirty="0"/>
              <a:t>Label should </a:t>
            </a:r>
          </a:p>
          <a:p>
            <a:pPr lvl="1">
              <a:buFont typeface="Verdana" pitchFamily="34" charset="0"/>
              <a:buNone/>
            </a:pPr>
            <a:r>
              <a:rPr lang="en-US" altLang="en-US" sz="2200" i="1" dirty="0"/>
              <a:t>   look like: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Labeling Blood Cultures</a:t>
            </a:r>
            <a:endParaRPr lang="en-US" dirty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191000" y="3810000"/>
            <a:ext cx="1219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900"/>
          </a:p>
        </p:txBody>
      </p:sp>
      <p:pic>
        <p:nvPicPr>
          <p:cNvPr id="29701" name="Picture 4" descr="C:\Documents and Settings\vhairohewita\Local Settings\Temporary Internet Files\Content.IE5\10K8MGE8\MC90043525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7385" r="6000" b="7385"/>
          <a:stretch>
            <a:fillRect/>
          </a:stretch>
        </p:blipFill>
        <p:spPr bwMode="auto">
          <a:xfrm>
            <a:off x="3657600" y="3810000"/>
            <a:ext cx="5181600" cy="28035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10" descr="barcod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3276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2971800" y="4191000"/>
            <a:ext cx="487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3733800" y="3810000"/>
            <a:ext cx="4495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/>
              <a:t>ZZZTEST, PATIENT 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3733800" y="55340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500"/>
              <a:t>111223333</a:t>
            </a:r>
          </a:p>
          <a:p>
            <a:pPr eaLnBrk="1" hangingPunct="1"/>
            <a:r>
              <a:rPr lang="en-US" altLang="en-US" sz="2500"/>
              <a:t>OCT 10, 1910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29706" name="Picture 10" descr="C:\Documents and Settings\vhairohewita\Local Settings\Temporary Internet Files\Content.IE5\65GKY4N3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C:\Documents and Settings\vhairohewita\Local Settings\Temporary Internet Files\Content.IE5\65GKY4N3\MM90018558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Box 11"/>
          <p:cNvSpPr txBox="1">
            <a:spLocks noChangeArrowheads="1"/>
          </p:cNvSpPr>
          <p:nvPr/>
        </p:nvSpPr>
        <p:spPr bwMode="auto">
          <a:xfrm>
            <a:off x="7086600" y="4343400"/>
            <a:ext cx="1752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Lucida Handwriting" pitchFamily="66" charset="0"/>
              </a:rPr>
              <a:t>AB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Lucida Handwriting" pitchFamily="66" charset="0"/>
              </a:rPr>
              <a:t>11/5/15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Lucida Handwriting" pitchFamily="66" charset="0"/>
              </a:rPr>
              <a:t>0800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Lucida Handwriting" pitchFamily="66" charset="0"/>
              </a:rPr>
              <a:t>#1-R.Ant</a:t>
            </a:r>
          </a:p>
        </p:txBody>
      </p:sp>
    </p:spTree>
    <p:extLst>
      <p:ext uri="{BB962C8B-B14F-4D97-AF65-F5344CB8AC3E}">
        <p14:creationId xmlns:p14="http://schemas.microsoft.com/office/powerpoint/2010/main" val="4177334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689</Words>
  <Application>Microsoft Office PowerPoint</Application>
  <PresentationFormat>On-screen Show (4:3)</PresentationFormat>
  <Paragraphs>117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Handwriting</vt:lpstr>
      <vt:lpstr>Verdana</vt:lpstr>
      <vt:lpstr>Wingdings 2</vt:lpstr>
      <vt:lpstr>Wingdings 3</vt:lpstr>
      <vt:lpstr>Office Theme</vt:lpstr>
      <vt:lpstr>NON-LABORATORY STAFF  BLOOD CULTURE PHELBOTOMY  </vt:lpstr>
      <vt:lpstr>Volume of Blood Cultures</vt:lpstr>
      <vt:lpstr>  Blood Culture Phlebotomy Preparation</vt:lpstr>
      <vt:lpstr>Cleansing the Site</vt:lpstr>
      <vt:lpstr>Cleansing the Site (cont.)</vt:lpstr>
      <vt:lpstr>Kurin Lock</vt:lpstr>
      <vt:lpstr>Direct Draws Into FA/FN Bottles</vt:lpstr>
      <vt:lpstr>Blood Culture Venipuncture Overview </vt:lpstr>
      <vt:lpstr>Labeling Blood Cultures</vt:lpstr>
      <vt:lpstr>Options for Collecting  Two Sets of Cultures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URGENT CARE  BLOOD CULTURE PHELBOTOMY  REFRESHER</dc:title>
  <dc:creator>Belaire, Audrey</dc:creator>
  <cp:lastModifiedBy>Spaude, Jodi M. VHAIRO</cp:lastModifiedBy>
  <cp:revision>12</cp:revision>
  <dcterms:created xsi:type="dcterms:W3CDTF">2015-11-12T18:46:46Z</dcterms:created>
  <dcterms:modified xsi:type="dcterms:W3CDTF">2024-05-31T13:18:02Z</dcterms:modified>
</cp:coreProperties>
</file>