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2"/>
  </p:notesMasterIdLst>
  <p:handoutMasterIdLst>
    <p:handoutMasterId r:id="rId23"/>
  </p:handoutMasterIdLst>
  <p:sldIdLst>
    <p:sldId id="275" r:id="rId5"/>
    <p:sldId id="260" r:id="rId6"/>
    <p:sldId id="267" r:id="rId7"/>
    <p:sldId id="269" r:id="rId8"/>
    <p:sldId id="270" r:id="rId9"/>
    <p:sldId id="256" r:id="rId10"/>
    <p:sldId id="273" r:id="rId11"/>
    <p:sldId id="279" r:id="rId12"/>
    <p:sldId id="278" r:id="rId13"/>
    <p:sldId id="274" r:id="rId14"/>
    <p:sldId id="280" r:id="rId15"/>
    <p:sldId id="281" r:id="rId16"/>
    <p:sldId id="284" r:id="rId17"/>
    <p:sldId id="282" r:id="rId18"/>
    <p:sldId id="283" r:id="rId19"/>
    <p:sldId id="285"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5" autoAdjust="0"/>
  </p:normalViewPr>
  <p:slideViewPr>
    <p:cSldViewPr snapToGrid="0">
      <p:cViewPr varScale="1">
        <p:scale>
          <a:sx n="80" d="100"/>
          <a:sy n="80" d="100"/>
        </p:scale>
        <p:origin x="58" y="18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F2DA5-205F-41E3-8CC0-87F7B7CC2972}" type="doc">
      <dgm:prSet loTypeId="urn:microsoft.com/office/officeart/2005/8/layout/chevron2" loCatId="process" qsTypeId="urn:microsoft.com/office/officeart/2005/8/quickstyle/simple4" qsCatId="simple" csTypeId="urn:microsoft.com/office/officeart/2005/8/colors/accent5_2" csCatId="accent5" phldr="1"/>
      <dgm:spPr/>
      <dgm:t>
        <a:bodyPr/>
        <a:lstStyle/>
        <a:p>
          <a:endParaRPr lang="en-US"/>
        </a:p>
      </dgm:t>
    </dgm:pt>
    <dgm:pt modelId="{A8B9C881-37B5-437C-B128-FDE5D02940CA}">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Benchtop Shields</a:t>
          </a:r>
        </a:p>
      </dgm:t>
    </dgm:pt>
    <dgm:pt modelId="{AB258A25-BB4F-4A59-ABB1-E51CBF776504}" type="parTrans" cxnId="{20CEA39E-763F-4927-A3D3-54007939EFCD}">
      <dgm:prSet/>
      <dgm:spPr/>
      <dgm:t>
        <a:bodyPr/>
        <a:lstStyle/>
        <a:p>
          <a:endParaRPr lang="en-US"/>
        </a:p>
      </dgm:t>
    </dgm:pt>
    <dgm:pt modelId="{602B0839-464F-414B-BEF8-E717CC6B5502}" type="sibTrans" cxnId="{20CEA39E-763F-4927-A3D3-54007939EFCD}">
      <dgm:prSet/>
      <dgm:spPr/>
      <dgm:t>
        <a:bodyPr/>
        <a:lstStyle/>
        <a:p>
          <a:endParaRPr lang="en-US"/>
        </a:p>
      </dgm:t>
    </dgm:pt>
    <dgm:pt modelId="{4BF75371-F16B-4251-BD83-815E0AF79F82}">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Safety Goggles</a:t>
          </a:r>
        </a:p>
      </dgm:t>
    </dgm:pt>
    <dgm:pt modelId="{58105804-1D3A-47AE-9AFE-295A81BBDE23}" type="parTrans" cxnId="{C2B9C807-A245-499D-AD93-B416EE4305E5}">
      <dgm:prSet/>
      <dgm:spPr/>
      <dgm:t>
        <a:bodyPr/>
        <a:lstStyle/>
        <a:p>
          <a:endParaRPr lang="en-US"/>
        </a:p>
      </dgm:t>
    </dgm:pt>
    <dgm:pt modelId="{37B1A3BF-5B31-47DD-BAF2-4AB34A1B5CD3}" type="sibTrans" cxnId="{C2B9C807-A245-499D-AD93-B416EE4305E5}">
      <dgm:prSet/>
      <dgm:spPr/>
      <dgm:t>
        <a:bodyPr/>
        <a:lstStyle/>
        <a:p>
          <a:endParaRPr lang="en-US"/>
        </a:p>
      </dgm:t>
    </dgm:pt>
    <dgm:pt modelId="{EE1A2C0A-5C9B-429E-A90B-A210FD309E0F}">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Full Face Shields</a:t>
          </a:r>
        </a:p>
      </dgm:t>
    </dgm:pt>
    <dgm:pt modelId="{B1EE7F3D-C845-44E5-BC7C-AA2F843592A0}" type="parTrans" cxnId="{6FDEA646-064F-4D34-A46E-AD01BEF97BBB}">
      <dgm:prSet/>
      <dgm:spPr/>
      <dgm:t>
        <a:bodyPr/>
        <a:lstStyle/>
        <a:p>
          <a:endParaRPr lang="en-US"/>
        </a:p>
      </dgm:t>
    </dgm:pt>
    <dgm:pt modelId="{48F7C180-6BED-4A7F-93B6-7C7C9B29C5E2}" type="sibTrans" cxnId="{6FDEA646-064F-4D34-A46E-AD01BEF97BBB}">
      <dgm:prSet/>
      <dgm:spPr/>
      <dgm:t>
        <a:bodyPr/>
        <a:lstStyle/>
        <a:p>
          <a:endParaRPr lang="en-US"/>
        </a:p>
      </dgm:t>
    </dgm:pt>
    <dgm:pt modelId="{5F2B3552-5C12-4A9A-9F6F-6F782A3D5599}">
      <dgm:prSet/>
      <dgm:spPr>
        <a:ln>
          <a:solidFill>
            <a:schemeClr val="accent3">
              <a:lumMod val="75000"/>
            </a:schemeClr>
          </a:solidFill>
        </a:ln>
      </dgm:spPr>
      <dgm:t>
        <a:bodyPr/>
        <a:lstStyle/>
        <a:p>
          <a:r>
            <a:rPr lang="en-US" dirty="0"/>
            <a:t>Safety Goggles must be worn when working with chemicals</a:t>
          </a:r>
        </a:p>
      </dgm:t>
    </dgm:pt>
    <dgm:pt modelId="{9CDC52B4-B86F-4424-8DD7-655E8A44A838}" type="parTrans" cxnId="{19B0C244-2767-48F7-83FC-58317637A65B}">
      <dgm:prSet/>
      <dgm:spPr/>
      <dgm:t>
        <a:bodyPr/>
        <a:lstStyle/>
        <a:p>
          <a:endParaRPr lang="en-US"/>
        </a:p>
      </dgm:t>
    </dgm:pt>
    <dgm:pt modelId="{CC568EC2-551B-40BE-8CB6-0FB4B88D7F62}" type="sibTrans" cxnId="{19B0C244-2767-48F7-83FC-58317637A65B}">
      <dgm:prSet/>
      <dgm:spPr/>
      <dgm:t>
        <a:bodyPr/>
        <a:lstStyle/>
        <a:p>
          <a:endParaRPr lang="en-US"/>
        </a:p>
      </dgm:t>
    </dgm:pt>
    <dgm:pt modelId="{30DB8B41-6870-473B-A9F5-2236928056B6}">
      <dgm:prSet/>
      <dgm:spPr>
        <a:ln>
          <a:solidFill>
            <a:schemeClr val="accent3">
              <a:lumMod val="75000"/>
            </a:schemeClr>
          </a:solidFill>
        </a:ln>
      </dgm:spPr>
      <dgm:t>
        <a:bodyPr/>
        <a:lstStyle/>
        <a:p>
          <a:r>
            <a:rPr lang="en-US" dirty="0"/>
            <a:t>Full-face shields must be worn in addition to eye protection when conducting a procedure that may result in a violent reaction.</a:t>
          </a:r>
        </a:p>
      </dgm:t>
    </dgm:pt>
    <dgm:pt modelId="{0CFA084F-81FE-4DBC-8A65-E03DDD91E52D}" type="parTrans" cxnId="{95BEACAC-6927-40E9-93DC-5DB0B0DEF20E}">
      <dgm:prSet/>
      <dgm:spPr/>
      <dgm:t>
        <a:bodyPr/>
        <a:lstStyle/>
        <a:p>
          <a:endParaRPr lang="en-US"/>
        </a:p>
      </dgm:t>
    </dgm:pt>
    <dgm:pt modelId="{5CD72BC2-47A7-41C5-949B-AFF42F90EE4A}" type="sibTrans" cxnId="{95BEACAC-6927-40E9-93DC-5DB0B0DEF20E}">
      <dgm:prSet/>
      <dgm:spPr/>
      <dgm:t>
        <a:bodyPr/>
        <a:lstStyle/>
        <a:p>
          <a:endParaRPr lang="en-US"/>
        </a:p>
      </dgm:t>
    </dgm:pt>
    <dgm:pt modelId="{761E0DAC-6FDB-4BAF-8B69-ED8807764BFB}">
      <dgm:prSet custT="1"/>
      <dgm:spPr>
        <a:ln>
          <a:solidFill>
            <a:schemeClr val="accent3">
              <a:lumMod val="75000"/>
            </a:schemeClr>
          </a:solidFill>
        </a:ln>
      </dgm:spPr>
      <dgm:t>
        <a:bodyPr/>
        <a:lstStyle/>
        <a:p>
          <a:r>
            <a:rPr lang="en-US" sz="1600" dirty="0"/>
            <a:t>Benchtop shields and face shields are available if the task being performed requires them per the RTA grid.</a:t>
          </a:r>
        </a:p>
      </dgm:t>
    </dgm:pt>
    <dgm:pt modelId="{853187E4-4CB7-4913-A2D3-32D5E98FA3EC}" type="parTrans" cxnId="{97A3CF46-C830-498C-8DD1-E47BEBAE4BBD}">
      <dgm:prSet/>
      <dgm:spPr/>
      <dgm:t>
        <a:bodyPr/>
        <a:lstStyle/>
        <a:p>
          <a:endParaRPr lang="en-US"/>
        </a:p>
      </dgm:t>
    </dgm:pt>
    <dgm:pt modelId="{D9D87236-1A40-4D18-BCE8-FD69792F4E97}" type="sibTrans" cxnId="{97A3CF46-C830-498C-8DD1-E47BEBAE4BBD}">
      <dgm:prSet/>
      <dgm:spPr/>
      <dgm:t>
        <a:bodyPr/>
        <a:lstStyle/>
        <a:p>
          <a:endParaRPr lang="en-US"/>
        </a:p>
      </dgm:t>
    </dgm:pt>
    <dgm:pt modelId="{86A9E8A8-3522-43FF-A8F6-708098898FD8}">
      <dgm:prSet/>
      <dgm:spPr>
        <a:ln>
          <a:solidFill>
            <a:schemeClr val="accent3">
              <a:lumMod val="75000"/>
            </a:schemeClr>
          </a:solidFill>
        </a:ln>
      </dgm:spPr>
      <dgm:t>
        <a:bodyPr/>
        <a:lstStyle/>
        <a:p>
          <a:r>
            <a:rPr lang="en-US" dirty="0"/>
            <a:t>When performing gram stains</a:t>
          </a:r>
        </a:p>
      </dgm:t>
    </dgm:pt>
    <dgm:pt modelId="{78C9183D-F863-4865-816B-EAEF11203B98}" type="parTrans" cxnId="{E0607CB8-FD3B-4C63-8DAE-7B2E070CC6EC}">
      <dgm:prSet/>
      <dgm:spPr/>
    </dgm:pt>
    <dgm:pt modelId="{FE49C095-3516-4FA7-8FA8-2CFCCBF2CA1A}" type="sibTrans" cxnId="{E0607CB8-FD3B-4C63-8DAE-7B2E070CC6EC}">
      <dgm:prSet/>
      <dgm:spPr/>
    </dgm:pt>
    <dgm:pt modelId="{91758E0E-AEB3-40EB-9EB6-7F6653D5C620}" type="pres">
      <dgm:prSet presAssocID="{11FF2DA5-205F-41E3-8CC0-87F7B7CC2972}" presName="linearFlow" presStyleCnt="0">
        <dgm:presLayoutVars>
          <dgm:dir/>
          <dgm:animLvl val="lvl"/>
          <dgm:resizeHandles val="exact"/>
        </dgm:presLayoutVars>
      </dgm:prSet>
      <dgm:spPr/>
    </dgm:pt>
    <dgm:pt modelId="{8EFBDDA8-DF89-4B98-A84B-F5416F5AC0F4}" type="pres">
      <dgm:prSet presAssocID="{A8B9C881-37B5-437C-B128-FDE5D02940CA}" presName="composite" presStyleCnt="0"/>
      <dgm:spPr/>
    </dgm:pt>
    <dgm:pt modelId="{1FA26EA1-F3D8-439C-8F8D-A7D3FC608CB4}" type="pres">
      <dgm:prSet presAssocID="{A8B9C881-37B5-437C-B128-FDE5D02940CA}" presName="parentText" presStyleLbl="alignNode1" presStyleIdx="0" presStyleCnt="3">
        <dgm:presLayoutVars>
          <dgm:chMax val="1"/>
          <dgm:bulletEnabled val="1"/>
        </dgm:presLayoutVars>
      </dgm:prSet>
      <dgm:spPr/>
    </dgm:pt>
    <dgm:pt modelId="{6C0240E5-3FF3-4ECB-AABA-D2C90A03AC30}" type="pres">
      <dgm:prSet presAssocID="{A8B9C881-37B5-437C-B128-FDE5D02940CA}" presName="descendantText" presStyleLbl="alignAcc1" presStyleIdx="0" presStyleCnt="3">
        <dgm:presLayoutVars>
          <dgm:bulletEnabled val="1"/>
        </dgm:presLayoutVars>
      </dgm:prSet>
      <dgm:spPr/>
    </dgm:pt>
    <dgm:pt modelId="{6BDE6844-3DDE-43A3-BFA0-E6396EEBF70A}" type="pres">
      <dgm:prSet presAssocID="{602B0839-464F-414B-BEF8-E717CC6B5502}" presName="sp" presStyleCnt="0"/>
      <dgm:spPr/>
    </dgm:pt>
    <dgm:pt modelId="{3C5B85BA-63F2-47E0-A255-2B61C0EB210B}" type="pres">
      <dgm:prSet presAssocID="{4BF75371-F16B-4251-BD83-815E0AF79F82}" presName="composite" presStyleCnt="0"/>
      <dgm:spPr/>
    </dgm:pt>
    <dgm:pt modelId="{A3F50D88-3429-4B6E-91BD-CA704F34BFE9}" type="pres">
      <dgm:prSet presAssocID="{4BF75371-F16B-4251-BD83-815E0AF79F82}" presName="parentText" presStyleLbl="alignNode1" presStyleIdx="1" presStyleCnt="3">
        <dgm:presLayoutVars>
          <dgm:chMax val="1"/>
          <dgm:bulletEnabled val="1"/>
        </dgm:presLayoutVars>
      </dgm:prSet>
      <dgm:spPr/>
    </dgm:pt>
    <dgm:pt modelId="{F793912E-23DD-4BA2-A821-253089884E42}" type="pres">
      <dgm:prSet presAssocID="{4BF75371-F16B-4251-BD83-815E0AF79F82}" presName="descendantText" presStyleLbl="alignAcc1" presStyleIdx="1" presStyleCnt="3">
        <dgm:presLayoutVars>
          <dgm:bulletEnabled val="1"/>
        </dgm:presLayoutVars>
      </dgm:prSet>
      <dgm:spPr/>
    </dgm:pt>
    <dgm:pt modelId="{0965AC41-2146-4EDC-A844-89FC85589680}" type="pres">
      <dgm:prSet presAssocID="{37B1A3BF-5B31-47DD-BAF2-4AB34A1B5CD3}" presName="sp" presStyleCnt="0"/>
      <dgm:spPr/>
    </dgm:pt>
    <dgm:pt modelId="{FEFEE3C6-D665-4153-8DFF-CB9210649843}" type="pres">
      <dgm:prSet presAssocID="{EE1A2C0A-5C9B-429E-A90B-A210FD309E0F}" presName="composite" presStyleCnt="0"/>
      <dgm:spPr/>
    </dgm:pt>
    <dgm:pt modelId="{73589184-C17A-4F3B-AC9D-00E19EE9B1C6}" type="pres">
      <dgm:prSet presAssocID="{EE1A2C0A-5C9B-429E-A90B-A210FD309E0F}" presName="parentText" presStyleLbl="alignNode1" presStyleIdx="2" presStyleCnt="3">
        <dgm:presLayoutVars>
          <dgm:chMax val="1"/>
          <dgm:bulletEnabled val="1"/>
        </dgm:presLayoutVars>
      </dgm:prSet>
      <dgm:spPr/>
    </dgm:pt>
    <dgm:pt modelId="{061CBB38-AA02-48E8-B214-44C58215A8FE}" type="pres">
      <dgm:prSet presAssocID="{EE1A2C0A-5C9B-429E-A90B-A210FD309E0F}" presName="descendantText" presStyleLbl="alignAcc1" presStyleIdx="2" presStyleCnt="3">
        <dgm:presLayoutVars>
          <dgm:bulletEnabled val="1"/>
        </dgm:presLayoutVars>
      </dgm:prSet>
      <dgm:spPr/>
    </dgm:pt>
  </dgm:ptLst>
  <dgm:cxnLst>
    <dgm:cxn modelId="{C2B9C807-A245-499D-AD93-B416EE4305E5}" srcId="{11FF2DA5-205F-41E3-8CC0-87F7B7CC2972}" destId="{4BF75371-F16B-4251-BD83-815E0AF79F82}" srcOrd="1" destOrd="0" parTransId="{58105804-1D3A-47AE-9AFE-295A81BBDE23}" sibTransId="{37B1A3BF-5B31-47DD-BAF2-4AB34A1B5CD3}"/>
    <dgm:cxn modelId="{472F7310-93BC-46BD-B7C0-4FED676BD56A}" type="presOf" srcId="{761E0DAC-6FDB-4BAF-8B69-ED8807764BFB}" destId="{6C0240E5-3FF3-4ECB-AABA-D2C90A03AC30}" srcOrd="0" destOrd="0" presId="urn:microsoft.com/office/officeart/2005/8/layout/chevron2"/>
    <dgm:cxn modelId="{C13AAB21-5624-471F-A95F-3DA1D64D6996}" type="presOf" srcId="{30DB8B41-6870-473B-A9F5-2236928056B6}" destId="{061CBB38-AA02-48E8-B214-44C58215A8FE}" srcOrd="0" destOrd="0" presId="urn:microsoft.com/office/officeart/2005/8/layout/chevron2"/>
    <dgm:cxn modelId="{BC561363-8C4F-44E0-B732-377C19D76D6C}" type="presOf" srcId="{86A9E8A8-3522-43FF-A8F6-708098898FD8}" destId="{F793912E-23DD-4BA2-A821-253089884E42}" srcOrd="0" destOrd="1" presId="urn:microsoft.com/office/officeart/2005/8/layout/chevron2"/>
    <dgm:cxn modelId="{19B0C244-2767-48F7-83FC-58317637A65B}" srcId="{4BF75371-F16B-4251-BD83-815E0AF79F82}" destId="{5F2B3552-5C12-4A9A-9F6F-6F782A3D5599}" srcOrd="0" destOrd="0" parTransId="{9CDC52B4-B86F-4424-8DD7-655E8A44A838}" sibTransId="{CC568EC2-551B-40BE-8CB6-0FB4B88D7F62}"/>
    <dgm:cxn modelId="{6FDEA646-064F-4D34-A46E-AD01BEF97BBB}" srcId="{11FF2DA5-205F-41E3-8CC0-87F7B7CC2972}" destId="{EE1A2C0A-5C9B-429E-A90B-A210FD309E0F}" srcOrd="2" destOrd="0" parTransId="{B1EE7F3D-C845-44E5-BC7C-AA2F843592A0}" sibTransId="{48F7C180-6BED-4A7F-93B6-7C7C9B29C5E2}"/>
    <dgm:cxn modelId="{97A3CF46-C830-498C-8DD1-E47BEBAE4BBD}" srcId="{A8B9C881-37B5-437C-B128-FDE5D02940CA}" destId="{761E0DAC-6FDB-4BAF-8B69-ED8807764BFB}" srcOrd="0" destOrd="0" parTransId="{853187E4-4CB7-4913-A2D3-32D5E98FA3EC}" sibTransId="{D9D87236-1A40-4D18-BCE8-FD69792F4E97}"/>
    <dgm:cxn modelId="{89A0B494-0D13-43D7-ACE7-A78C35C344E6}" type="presOf" srcId="{11FF2DA5-205F-41E3-8CC0-87F7B7CC2972}" destId="{91758E0E-AEB3-40EB-9EB6-7F6653D5C620}" srcOrd="0" destOrd="0" presId="urn:microsoft.com/office/officeart/2005/8/layout/chevron2"/>
    <dgm:cxn modelId="{20CEA39E-763F-4927-A3D3-54007939EFCD}" srcId="{11FF2DA5-205F-41E3-8CC0-87F7B7CC2972}" destId="{A8B9C881-37B5-437C-B128-FDE5D02940CA}" srcOrd="0" destOrd="0" parTransId="{AB258A25-BB4F-4A59-ABB1-E51CBF776504}" sibTransId="{602B0839-464F-414B-BEF8-E717CC6B5502}"/>
    <dgm:cxn modelId="{95BEACAC-6927-40E9-93DC-5DB0B0DEF20E}" srcId="{EE1A2C0A-5C9B-429E-A90B-A210FD309E0F}" destId="{30DB8B41-6870-473B-A9F5-2236928056B6}" srcOrd="0" destOrd="0" parTransId="{0CFA084F-81FE-4DBC-8A65-E03DDD91E52D}" sibTransId="{5CD72BC2-47A7-41C5-949B-AFF42F90EE4A}"/>
    <dgm:cxn modelId="{E0607CB8-FD3B-4C63-8DAE-7B2E070CC6EC}" srcId="{4BF75371-F16B-4251-BD83-815E0AF79F82}" destId="{86A9E8A8-3522-43FF-A8F6-708098898FD8}" srcOrd="1" destOrd="0" parTransId="{78C9183D-F863-4865-816B-EAEF11203B98}" sibTransId="{FE49C095-3516-4FA7-8FA8-2CFCCBF2CA1A}"/>
    <dgm:cxn modelId="{24F3FFB9-A3FC-448C-9860-A6C5AD8FE038}" type="presOf" srcId="{EE1A2C0A-5C9B-429E-A90B-A210FD309E0F}" destId="{73589184-C17A-4F3B-AC9D-00E19EE9B1C6}" srcOrd="0" destOrd="0" presId="urn:microsoft.com/office/officeart/2005/8/layout/chevron2"/>
    <dgm:cxn modelId="{D11177DB-F188-49DB-8E0A-14BA3895CA73}" type="presOf" srcId="{5F2B3552-5C12-4A9A-9F6F-6F782A3D5599}" destId="{F793912E-23DD-4BA2-A821-253089884E42}" srcOrd="0" destOrd="0" presId="urn:microsoft.com/office/officeart/2005/8/layout/chevron2"/>
    <dgm:cxn modelId="{4243C0EB-0DEC-44B7-B0F6-5FDDE1A57F7F}" type="presOf" srcId="{4BF75371-F16B-4251-BD83-815E0AF79F82}" destId="{A3F50D88-3429-4B6E-91BD-CA704F34BFE9}" srcOrd="0" destOrd="0" presId="urn:microsoft.com/office/officeart/2005/8/layout/chevron2"/>
    <dgm:cxn modelId="{208B02FD-6E73-46AE-988D-6677E6CF01CD}" type="presOf" srcId="{A8B9C881-37B5-437C-B128-FDE5D02940CA}" destId="{1FA26EA1-F3D8-439C-8F8D-A7D3FC608CB4}" srcOrd="0" destOrd="0" presId="urn:microsoft.com/office/officeart/2005/8/layout/chevron2"/>
    <dgm:cxn modelId="{5658480D-5584-43BE-8B67-EABFA607FB24}" type="presParOf" srcId="{91758E0E-AEB3-40EB-9EB6-7F6653D5C620}" destId="{8EFBDDA8-DF89-4B98-A84B-F5416F5AC0F4}" srcOrd="0" destOrd="0" presId="urn:microsoft.com/office/officeart/2005/8/layout/chevron2"/>
    <dgm:cxn modelId="{D8D9B5E3-900B-4962-B131-EE9748BF06F3}" type="presParOf" srcId="{8EFBDDA8-DF89-4B98-A84B-F5416F5AC0F4}" destId="{1FA26EA1-F3D8-439C-8F8D-A7D3FC608CB4}" srcOrd="0" destOrd="0" presId="urn:microsoft.com/office/officeart/2005/8/layout/chevron2"/>
    <dgm:cxn modelId="{94D03197-A8A4-44AA-8CB8-2D4F278077D9}" type="presParOf" srcId="{8EFBDDA8-DF89-4B98-A84B-F5416F5AC0F4}" destId="{6C0240E5-3FF3-4ECB-AABA-D2C90A03AC30}" srcOrd="1" destOrd="0" presId="urn:microsoft.com/office/officeart/2005/8/layout/chevron2"/>
    <dgm:cxn modelId="{6B0F511D-76AC-4C04-85C0-D3E7CDB09644}" type="presParOf" srcId="{91758E0E-AEB3-40EB-9EB6-7F6653D5C620}" destId="{6BDE6844-3DDE-43A3-BFA0-E6396EEBF70A}" srcOrd="1" destOrd="0" presId="urn:microsoft.com/office/officeart/2005/8/layout/chevron2"/>
    <dgm:cxn modelId="{C6AAC1BF-20AF-4056-B7D8-B8FC67C6257F}" type="presParOf" srcId="{91758E0E-AEB3-40EB-9EB6-7F6653D5C620}" destId="{3C5B85BA-63F2-47E0-A255-2B61C0EB210B}" srcOrd="2" destOrd="0" presId="urn:microsoft.com/office/officeart/2005/8/layout/chevron2"/>
    <dgm:cxn modelId="{8D4C74CE-53CA-4A3A-9E00-12A12C89E7D4}" type="presParOf" srcId="{3C5B85BA-63F2-47E0-A255-2B61C0EB210B}" destId="{A3F50D88-3429-4B6E-91BD-CA704F34BFE9}" srcOrd="0" destOrd="0" presId="urn:microsoft.com/office/officeart/2005/8/layout/chevron2"/>
    <dgm:cxn modelId="{3DFE1488-9A55-486A-9150-FD24B5D8F7DE}" type="presParOf" srcId="{3C5B85BA-63F2-47E0-A255-2B61C0EB210B}" destId="{F793912E-23DD-4BA2-A821-253089884E42}" srcOrd="1" destOrd="0" presId="urn:microsoft.com/office/officeart/2005/8/layout/chevron2"/>
    <dgm:cxn modelId="{0A384385-4713-454D-8744-914F4F2CC2C7}" type="presParOf" srcId="{91758E0E-AEB3-40EB-9EB6-7F6653D5C620}" destId="{0965AC41-2146-4EDC-A844-89FC85589680}" srcOrd="3" destOrd="0" presId="urn:microsoft.com/office/officeart/2005/8/layout/chevron2"/>
    <dgm:cxn modelId="{EE801D2A-31D1-45DF-B3AC-4DC673C5A8B8}" type="presParOf" srcId="{91758E0E-AEB3-40EB-9EB6-7F6653D5C620}" destId="{FEFEE3C6-D665-4153-8DFF-CB9210649843}" srcOrd="4" destOrd="0" presId="urn:microsoft.com/office/officeart/2005/8/layout/chevron2"/>
    <dgm:cxn modelId="{7FC8CD72-10AD-4C57-B42F-8309E72328DD}" type="presParOf" srcId="{FEFEE3C6-D665-4153-8DFF-CB9210649843}" destId="{73589184-C17A-4F3B-AC9D-00E19EE9B1C6}" srcOrd="0" destOrd="0" presId="urn:microsoft.com/office/officeart/2005/8/layout/chevron2"/>
    <dgm:cxn modelId="{C799964D-4689-4782-BC1C-CEF19DB5E258}" type="presParOf" srcId="{FEFEE3C6-D665-4153-8DFF-CB9210649843}" destId="{061CBB38-AA02-48E8-B214-44C58215A8FE}"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26EA1-F3D8-439C-8F8D-A7D3FC608CB4}">
      <dsp:nvSpPr>
        <dsp:cNvPr id="0" name=""/>
        <dsp:cNvSpPr/>
      </dsp:nvSpPr>
      <dsp:spPr>
        <a:xfrm rot="5400000">
          <a:off x="-291390" y="295874"/>
          <a:ext cx="1942600" cy="1359820"/>
        </a:xfrm>
        <a:prstGeom prst="chevron">
          <a:avLst/>
        </a:prstGeom>
        <a:solidFill>
          <a:schemeClr val="accent3">
            <a:tint val="69000"/>
            <a:satMod val="105000"/>
            <a:lumMod val="110000"/>
          </a:schemeClr>
        </a:solidFill>
        <a:ln w="9525" cap="flat" cmpd="sng" algn="ctr">
          <a:solidFill>
            <a:schemeClr val="accent3">
              <a:shade val="6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Benchtop Shields</a:t>
          </a:r>
        </a:p>
      </dsp:txBody>
      <dsp:txXfrm rot="-5400000">
        <a:off x="0" y="684394"/>
        <a:ext cx="1359820" cy="582780"/>
      </dsp:txXfrm>
    </dsp:sp>
    <dsp:sp modelId="{6C0240E5-3FF3-4ECB-AABA-D2C90A03AC30}">
      <dsp:nvSpPr>
        <dsp:cNvPr id="0" name=""/>
        <dsp:cNvSpPr/>
      </dsp:nvSpPr>
      <dsp:spPr>
        <a:xfrm rot="5400000">
          <a:off x="1759190" y="-394885"/>
          <a:ext cx="1262690" cy="2061429"/>
        </a:xfrm>
        <a:prstGeom prst="round2SameRect">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Benchtop shields and face shields are available if the task being performed requires them per the RTA grid.</a:t>
          </a:r>
        </a:p>
      </dsp:txBody>
      <dsp:txXfrm rot="-5400000">
        <a:off x="1359821" y="66123"/>
        <a:ext cx="1999790" cy="1139412"/>
      </dsp:txXfrm>
    </dsp:sp>
    <dsp:sp modelId="{A3F50D88-3429-4B6E-91BD-CA704F34BFE9}">
      <dsp:nvSpPr>
        <dsp:cNvPr id="0" name=""/>
        <dsp:cNvSpPr/>
      </dsp:nvSpPr>
      <dsp:spPr>
        <a:xfrm rot="5400000">
          <a:off x="-291390" y="1985006"/>
          <a:ext cx="1942600" cy="1359820"/>
        </a:xfrm>
        <a:prstGeom prst="chevron">
          <a:avLst/>
        </a:prstGeom>
        <a:solidFill>
          <a:schemeClr val="accent3">
            <a:tint val="69000"/>
            <a:satMod val="105000"/>
            <a:lumMod val="110000"/>
          </a:schemeClr>
        </a:solidFill>
        <a:ln w="9525" cap="flat" cmpd="sng" algn="ctr">
          <a:solidFill>
            <a:schemeClr val="accent3">
              <a:shade val="6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Safety Goggles</a:t>
          </a:r>
        </a:p>
      </dsp:txBody>
      <dsp:txXfrm rot="-5400000">
        <a:off x="0" y="2373526"/>
        <a:ext cx="1359820" cy="582780"/>
      </dsp:txXfrm>
    </dsp:sp>
    <dsp:sp modelId="{F793912E-23DD-4BA2-A821-253089884E42}">
      <dsp:nvSpPr>
        <dsp:cNvPr id="0" name=""/>
        <dsp:cNvSpPr/>
      </dsp:nvSpPr>
      <dsp:spPr>
        <a:xfrm rot="5400000">
          <a:off x="1759190" y="1294247"/>
          <a:ext cx="1262690" cy="2061429"/>
        </a:xfrm>
        <a:prstGeom prst="round2SameRect">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Safety Goggles must be worn when working with chemicals</a:t>
          </a:r>
        </a:p>
        <a:p>
          <a:pPr marL="114300" lvl="1" indent="-114300" algn="l" defTabSz="622300">
            <a:lnSpc>
              <a:spcPct val="90000"/>
            </a:lnSpc>
            <a:spcBef>
              <a:spcPct val="0"/>
            </a:spcBef>
            <a:spcAft>
              <a:spcPct val="15000"/>
            </a:spcAft>
            <a:buChar char="•"/>
          </a:pPr>
          <a:r>
            <a:rPr lang="en-US" sz="1400" kern="1200" dirty="0"/>
            <a:t>When performing gram stains</a:t>
          </a:r>
        </a:p>
      </dsp:txBody>
      <dsp:txXfrm rot="-5400000">
        <a:off x="1359821" y="1755256"/>
        <a:ext cx="1999790" cy="1139412"/>
      </dsp:txXfrm>
    </dsp:sp>
    <dsp:sp modelId="{73589184-C17A-4F3B-AC9D-00E19EE9B1C6}">
      <dsp:nvSpPr>
        <dsp:cNvPr id="0" name=""/>
        <dsp:cNvSpPr/>
      </dsp:nvSpPr>
      <dsp:spPr>
        <a:xfrm rot="5400000">
          <a:off x="-291390" y="3674139"/>
          <a:ext cx="1942600" cy="1359820"/>
        </a:xfrm>
        <a:prstGeom prst="chevron">
          <a:avLst/>
        </a:prstGeom>
        <a:solidFill>
          <a:schemeClr val="accent3">
            <a:tint val="69000"/>
            <a:satMod val="105000"/>
            <a:lumMod val="110000"/>
          </a:schemeClr>
        </a:solidFill>
        <a:ln w="9525" cap="flat" cmpd="sng" algn="ctr">
          <a:solidFill>
            <a:schemeClr val="accent3">
              <a:shade val="6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Full Face Shields</a:t>
          </a:r>
        </a:p>
      </dsp:txBody>
      <dsp:txXfrm rot="-5400000">
        <a:off x="0" y="4062659"/>
        <a:ext cx="1359820" cy="582780"/>
      </dsp:txXfrm>
    </dsp:sp>
    <dsp:sp modelId="{061CBB38-AA02-48E8-B214-44C58215A8FE}">
      <dsp:nvSpPr>
        <dsp:cNvPr id="0" name=""/>
        <dsp:cNvSpPr/>
      </dsp:nvSpPr>
      <dsp:spPr>
        <a:xfrm rot="5400000">
          <a:off x="1759190" y="2983379"/>
          <a:ext cx="1262690" cy="2061429"/>
        </a:xfrm>
        <a:prstGeom prst="round2SameRect">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Full-face shields must be worn in addition to eye protection when conducting a procedure that may result in a violent reaction.</a:t>
          </a:r>
        </a:p>
      </dsp:txBody>
      <dsp:txXfrm rot="-5400000">
        <a:off x="1359821" y="3444388"/>
        <a:ext cx="1999790" cy="11394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8/21/2024</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8/21/2024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178645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14</a:t>
            </a:fld>
            <a:endParaRPr lang="en-US" dirty="0"/>
          </a:p>
        </p:txBody>
      </p:sp>
    </p:spTree>
    <p:extLst>
      <p:ext uri="{BB962C8B-B14F-4D97-AF65-F5344CB8AC3E}">
        <p14:creationId xmlns:p14="http://schemas.microsoft.com/office/powerpoint/2010/main" val="96584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15</a:t>
            </a:fld>
            <a:endParaRPr lang="en-US" dirty="0"/>
          </a:p>
        </p:txBody>
      </p:sp>
    </p:spTree>
    <p:extLst>
      <p:ext uri="{BB962C8B-B14F-4D97-AF65-F5344CB8AC3E}">
        <p14:creationId xmlns:p14="http://schemas.microsoft.com/office/powerpoint/2010/main" val="337958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17</a:t>
            </a:fld>
            <a:endParaRPr lang="en-US" dirty="0"/>
          </a:p>
        </p:txBody>
      </p:sp>
    </p:spTree>
    <p:extLst>
      <p:ext uri="{BB962C8B-B14F-4D97-AF65-F5344CB8AC3E}">
        <p14:creationId xmlns:p14="http://schemas.microsoft.com/office/powerpoint/2010/main" val="263755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392917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6</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7</a:t>
            </a:fld>
            <a:endParaRPr lang="en-US" dirty="0"/>
          </a:p>
        </p:txBody>
      </p:sp>
    </p:spTree>
    <p:extLst>
      <p:ext uri="{BB962C8B-B14F-4D97-AF65-F5344CB8AC3E}">
        <p14:creationId xmlns:p14="http://schemas.microsoft.com/office/powerpoint/2010/main" val="77988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8</a:t>
            </a:fld>
            <a:endParaRPr lang="en-US" dirty="0"/>
          </a:p>
        </p:txBody>
      </p:sp>
    </p:spTree>
    <p:extLst>
      <p:ext uri="{BB962C8B-B14F-4D97-AF65-F5344CB8AC3E}">
        <p14:creationId xmlns:p14="http://schemas.microsoft.com/office/powerpoint/2010/main" val="23029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9</a:t>
            </a:fld>
            <a:endParaRPr lang="en-US" dirty="0"/>
          </a:p>
        </p:txBody>
      </p:sp>
    </p:spTree>
    <p:extLst>
      <p:ext uri="{BB962C8B-B14F-4D97-AF65-F5344CB8AC3E}">
        <p14:creationId xmlns:p14="http://schemas.microsoft.com/office/powerpoint/2010/main" val="172431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10</a:t>
            </a:fld>
            <a:endParaRPr lang="en-US" dirty="0"/>
          </a:p>
        </p:txBody>
      </p:sp>
    </p:spTree>
    <p:extLst>
      <p:ext uri="{BB962C8B-B14F-4D97-AF65-F5344CB8AC3E}">
        <p14:creationId xmlns:p14="http://schemas.microsoft.com/office/powerpoint/2010/main" val="18256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12</a:t>
            </a:fld>
            <a:endParaRPr lang="en-US" dirty="0"/>
          </a:p>
        </p:txBody>
      </p:sp>
    </p:spTree>
    <p:extLst>
      <p:ext uri="{BB962C8B-B14F-4D97-AF65-F5344CB8AC3E}">
        <p14:creationId xmlns:p14="http://schemas.microsoft.com/office/powerpoint/2010/main" val="189781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13</a:t>
            </a:fld>
            <a:endParaRPr lang="en-US" dirty="0"/>
          </a:p>
        </p:txBody>
      </p:sp>
    </p:spTree>
    <p:extLst>
      <p:ext uri="{BB962C8B-B14F-4D97-AF65-F5344CB8AC3E}">
        <p14:creationId xmlns:p14="http://schemas.microsoft.com/office/powerpoint/2010/main" val="3805781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8/21/2024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png"/><Relationship Id="rId7" Type="http://schemas.openxmlformats.org/officeDocument/2006/relationships/image" Target="../media/image15.jfif"/><Relationship Id="rId12"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fif"/><Relationship Id="rId11" Type="http://schemas.openxmlformats.org/officeDocument/2006/relationships/diagramColors" Target="../diagrams/colors1.xml"/><Relationship Id="rId5" Type="http://schemas.openxmlformats.org/officeDocument/2006/relationships/image" Target="../media/image13.jfif"/><Relationship Id="rId10" Type="http://schemas.openxmlformats.org/officeDocument/2006/relationships/diagramQuickStyle" Target="../diagrams/quickStyle1.xml"/><Relationship Id="rId4" Type="http://schemas.openxmlformats.org/officeDocument/2006/relationships/image" Target="../media/image6.png"/><Relationship Id="rId9"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1.jfi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2.jfif"/><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0.jfi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jf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0174"/>
          <a:stretch/>
        </p:blipFill>
        <p:spPr>
          <a:xfrm>
            <a:off x="8860" y="10"/>
            <a:ext cx="6924201" cy="6857990"/>
          </a:xfrm>
          <a:prstGeom prst="rect">
            <a:avLst/>
          </a:prstGeom>
        </p:spPr>
      </p:pic>
      <p:sp>
        <p:nvSpPr>
          <p:cNvPr id="30" name="Rectangle 29">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7570382" y="1358901"/>
            <a:ext cx="3707844" cy="2730498"/>
          </a:xfrm>
        </p:spPr>
        <p:txBody>
          <a:bodyPr>
            <a:normAutofit/>
          </a:bodyPr>
          <a:lstStyle/>
          <a:p>
            <a:r>
              <a:rPr lang="en-US" cap="none"/>
              <a:t>Oscar G. Johnson </a:t>
            </a:r>
            <a:br>
              <a:rPr lang="en-US" cap="none"/>
            </a:br>
            <a:r>
              <a:rPr lang="en-US" cap="none"/>
              <a:t>PLMS Laboratory</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7676707" y="4165601"/>
            <a:ext cx="3487479" cy="789172"/>
          </a:xfrm>
        </p:spPr>
        <p:txBody>
          <a:bodyPr>
            <a:normAutofit/>
          </a:bodyPr>
          <a:lstStyle/>
          <a:p>
            <a:pPr>
              <a:lnSpc>
                <a:spcPct val="110000"/>
              </a:lnSpc>
            </a:pPr>
            <a:r>
              <a:rPr lang="en-US" sz="1700" cap="none"/>
              <a:t>Personal Protective Equipment (PPE) &amp; Standard Precautions Review</a:t>
            </a:r>
          </a:p>
        </p:txBody>
      </p:sp>
    </p:spTree>
    <p:extLst>
      <p:ext uri="{BB962C8B-B14F-4D97-AF65-F5344CB8AC3E}">
        <p14:creationId xmlns:p14="http://schemas.microsoft.com/office/powerpoint/2010/main" val="359282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wdUpDiag">
          <a:fgClr>
            <a:schemeClr val="accent3">
              <a:tint val="69000"/>
              <a:satMod val="105000"/>
              <a:lumMod val="110000"/>
            </a:schemeClr>
          </a:fgClr>
          <a:bgClr>
            <a:schemeClr val="bg1"/>
          </a:bgClr>
        </a:pattFill>
        <a:effectLst/>
      </p:bgPr>
    </p:bg>
    <p:spTree>
      <p:nvGrpSpPr>
        <p:cNvPr id="1" name=""/>
        <p:cNvGrpSpPr/>
        <p:nvPr/>
      </p:nvGrpSpPr>
      <p:grpSpPr>
        <a:xfrm>
          <a:off x="0" y="0"/>
          <a:ext cx="0" cy="0"/>
          <a:chOff x="0" y="0"/>
          <a:chExt cx="0" cy="0"/>
        </a:xfrm>
      </p:grpSpPr>
      <p:pic>
        <p:nvPicPr>
          <p:cNvPr id="85" name="Picture 2">
            <a:extLst>
              <a:ext uri="{FF2B5EF4-FFF2-40B4-BE49-F238E27FC236}">
                <a16:creationId xmlns:a16="http://schemas.microsoft.com/office/drawing/2014/main" id="{F1168660-E713-4688-8E63-A114BED4A2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a:extLst>
              <a:ext uri="{FF2B5EF4-FFF2-40B4-BE49-F238E27FC236}">
                <a16:creationId xmlns:a16="http://schemas.microsoft.com/office/drawing/2014/main" id="{37B99C20-B45B-4294-AA67-B1B673730D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9" name="Rectangle 88">
            <a:extLst>
              <a:ext uri="{FF2B5EF4-FFF2-40B4-BE49-F238E27FC236}">
                <a16:creationId xmlns:a16="http://schemas.microsoft.com/office/drawing/2014/main" id="{BE0D18DC-1215-45CC-B2A5-AF05C5769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2">
            <a:extLst>
              <a:ext uri="{FF2B5EF4-FFF2-40B4-BE49-F238E27FC236}">
                <a16:creationId xmlns:a16="http://schemas.microsoft.com/office/drawing/2014/main" id="{CD0BE370-514A-431B-AA6D-C69E5C4CF5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A86496BD-A67F-43CB-BD00-8A3884A44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8431" y="-3"/>
            <a:ext cx="82296" cy="3419856"/>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person&#10;&#10;Description automatically generated">
            <a:extLst>
              <a:ext uri="{FF2B5EF4-FFF2-40B4-BE49-F238E27FC236}">
                <a16:creationId xmlns:a16="http://schemas.microsoft.com/office/drawing/2014/main" id="{BFA6CCE4-35DE-FBB9-CF14-F38373E2EE6D}"/>
              </a:ext>
            </a:extLst>
          </p:cNvPr>
          <p:cNvPicPr>
            <a:picLocks noChangeAspect="1"/>
          </p:cNvPicPr>
          <p:nvPr/>
        </p:nvPicPr>
        <p:blipFill>
          <a:blip r:embed="rId5"/>
          <a:srcRect r="3" b="15084"/>
          <a:stretch/>
        </p:blipFill>
        <p:spPr>
          <a:xfrm>
            <a:off x="4020464" y="633194"/>
            <a:ext cx="2759928" cy="2557683"/>
          </a:xfrm>
          <a:prstGeom prst="rect">
            <a:avLst/>
          </a:prstGeom>
          <a:effectLst>
            <a:glow rad="127000">
              <a:schemeClr val="accent3">
                <a:lumMod val="75000"/>
              </a:schemeClr>
            </a:glow>
          </a:effectLst>
        </p:spPr>
      </p:pic>
      <p:pic>
        <p:nvPicPr>
          <p:cNvPr id="11" name="Picture 10" descr="A picture containing text&#10;&#10;Description automatically generated">
            <a:extLst>
              <a:ext uri="{FF2B5EF4-FFF2-40B4-BE49-F238E27FC236}">
                <a16:creationId xmlns:a16="http://schemas.microsoft.com/office/drawing/2014/main" id="{FBF318D4-4ACA-98F5-5AD5-99B14058335D}"/>
              </a:ext>
            </a:extLst>
          </p:cNvPr>
          <p:cNvPicPr>
            <a:picLocks noChangeAspect="1"/>
          </p:cNvPicPr>
          <p:nvPr/>
        </p:nvPicPr>
        <p:blipFill>
          <a:blip r:embed="rId6"/>
          <a:srcRect t="26990" r="1" b="27163"/>
          <a:stretch/>
        </p:blipFill>
        <p:spPr>
          <a:xfrm>
            <a:off x="1017180" y="3667124"/>
            <a:ext cx="5527093" cy="2534030"/>
          </a:xfrm>
          <a:prstGeom prst="rect">
            <a:avLst/>
          </a:prstGeom>
          <a:effectLst>
            <a:glow rad="228600">
              <a:schemeClr val="accent3">
                <a:lumMod val="75000"/>
                <a:alpha val="40000"/>
              </a:schemeClr>
            </a:glow>
          </a:effectLst>
        </p:spPr>
      </p:pic>
      <p:cxnSp>
        <p:nvCxnSpPr>
          <p:cNvPr id="95" name="Straight Connector 94">
            <a:extLst>
              <a:ext uri="{FF2B5EF4-FFF2-40B4-BE49-F238E27FC236}">
                <a16:creationId xmlns:a16="http://schemas.microsoft.com/office/drawing/2014/main" id="{F343BB32-6462-4A26-9015-20B82F3F35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87" y="3429000"/>
            <a:ext cx="7421138"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F6644F73-E065-4D6B-9C98-74283A13E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a:extLst>
              <a:ext uri="{FF2B5EF4-FFF2-40B4-BE49-F238E27FC236}">
                <a16:creationId xmlns:a16="http://schemas.microsoft.com/office/drawing/2014/main" id="{CB2B17E1-DFCD-4309-9E2A-E8B535BE91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pic>
        <p:nvPicPr>
          <p:cNvPr id="7" name="Content Placeholder 6" descr="A picture containing text, indoor, person, working&#10;&#10;Description automatically generated">
            <a:extLst>
              <a:ext uri="{FF2B5EF4-FFF2-40B4-BE49-F238E27FC236}">
                <a16:creationId xmlns:a16="http://schemas.microsoft.com/office/drawing/2014/main" id="{8132090A-4B77-EF47-3A11-6AF5ECA874CD}"/>
              </a:ext>
            </a:extLst>
          </p:cNvPr>
          <p:cNvPicPr>
            <a:picLocks noGrp="1" noChangeAspect="1"/>
          </p:cNvPicPr>
          <p:nvPr>
            <p:ph sz="quarter" idx="13"/>
          </p:nvPr>
        </p:nvPicPr>
        <p:blipFill>
          <a:blip r:embed="rId7">
            <a:alphaModFix/>
          </a:blip>
          <a:srcRect l="15361" r="-2" b="-2"/>
          <a:stretch/>
        </p:blipFill>
        <p:spPr>
          <a:xfrm>
            <a:off x="731650" y="656846"/>
            <a:ext cx="2741066" cy="2540203"/>
          </a:xfrm>
          <a:prstGeom prst="rect">
            <a:avLst/>
          </a:prstGeom>
          <a:ln w="12700">
            <a:solidFill>
              <a:schemeClr val="accent3">
                <a:shade val="60000"/>
              </a:schemeClr>
            </a:solidFill>
          </a:ln>
          <a:effectLst>
            <a:glow rad="127000">
              <a:schemeClr val="accent3">
                <a:lumMod val="75000"/>
              </a:schemeClr>
            </a:glow>
          </a:effectLst>
        </p:spPr>
      </p:pic>
      <p:graphicFrame>
        <p:nvGraphicFramePr>
          <p:cNvPr id="15" name="Content Placeholder 14">
            <a:extLst>
              <a:ext uri="{FF2B5EF4-FFF2-40B4-BE49-F238E27FC236}">
                <a16:creationId xmlns:a16="http://schemas.microsoft.com/office/drawing/2014/main" id="{6CB79970-5BB6-09C9-C954-1863915C5EF9}"/>
              </a:ext>
            </a:extLst>
          </p:cNvPr>
          <p:cNvGraphicFramePr>
            <a:graphicFrameLocks noGrp="1"/>
          </p:cNvGraphicFramePr>
          <p:nvPr>
            <p:ph sz="quarter" idx="14"/>
            <p:extLst>
              <p:ext uri="{D42A27DB-BD31-4B8C-83A1-F6EECF244321}">
                <p14:modId xmlns:p14="http://schemas.microsoft.com/office/powerpoint/2010/main" val="673003970"/>
              </p:ext>
            </p:extLst>
          </p:nvPr>
        </p:nvGraphicFramePr>
        <p:xfrm>
          <a:off x="8039100" y="633195"/>
          <a:ext cx="3421250" cy="53298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4212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AF2918A-1C5B-42DB-81F0-39DF7ED15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25F6D9BC-491D-426B-8C90-6B090419E1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ith a stethoscope around the neck&#10;&#10;Description automatically generated with medium confidence">
            <a:extLst>
              <a:ext uri="{FF2B5EF4-FFF2-40B4-BE49-F238E27FC236}">
                <a16:creationId xmlns:a16="http://schemas.microsoft.com/office/drawing/2014/main" id="{63979632-920E-9E4B-5288-DCFE3E6D41AF}"/>
              </a:ext>
            </a:extLst>
          </p:cNvPr>
          <p:cNvPicPr>
            <a:picLocks noChangeAspect="1"/>
          </p:cNvPicPr>
          <p:nvPr/>
        </p:nvPicPr>
        <p:blipFill>
          <a:blip r:embed="rId3"/>
          <a:stretch>
            <a:fillRect/>
          </a:stretch>
        </p:blipFill>
        <p:spPr>
          <a:xfrm>
            <a:off x="8490442" y="618517"/>
            <a:ext cx="2689097" cy="273264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 name="Picture 6">
            <a:extLst>
              <a:ext uri="{FF2B5EF4-FFF2-40B4-BE49-F238E27FC236}">
                <a16:creationId xmlns:a16="http://schemas.microsoft.com/office/drawing/2014/main" id="{E3AC5885-3189-8FA9-918F-9BC7B86EC520}"/>
              </a:ext>
            </a:extLst>
          </p:cNvPr>
          <p:cNvPicPr>
            <a:picLocks noChangeAspect="1"/>
          </p:cNvPicPr>
          <p:nvPr/>
        </p:nvPicPr>
        <p:blipFill>
          <a:blip r:embed="rId4"/>
          <a:stretch>
            <a:fillRect/>
          </a:stretch>
        </p:blipFill>
        <p:spPr>
          <a:xfrm>
            <a:off x="8468667" y="3515755"/>
            <a:ext cx="2732646" cy="273264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6" name="Picture 15">
            <a:extLst>
              <a:ext uri="{FF2B5EF4-FFF2-40B4-BE49-F238E27FC236}">
                <a16:creationId xmlns:a16="http://schemas.microsoft.com/office/drawing/2014/main" id="{B7F1914C-EC2D-465E-A932-04CD9F4E29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D1B234-9F42-3168-E9F0-BCE04117C60A}"/>
              </a:ext>
            </a:extLst>
          </p:cNvPr>
          <p:cNvSpPr>
            <a:spLocks noGrp="1"/>
          </p:cNvSpPr>
          <p:nvPr>
            <p:ph type="title"/>
          </p:nvPr>
        </p:nvSpPr>
        <p:spPr>
          <a:xfrm>
            <a:off x="913776" y="1309817"/>
            <a:ext cx="6564205" cy="1573863"/>
          </a:xfrm>
          <a:custGeom>
            <a:avLst/>
            <a:gdLst>
              <a:gd name="connsiteX0" fmla="*/ 0 w 6564205"/>
              <a:gd name="connsiteY0" fmla="*/ 0 h 1573863"/>
              <a:gd name="connsiteX1" fmla="*/ 728030 w 6564205"/>
              <a:gd name="connsiteY1" fmla="*/ 0 h 1573863"/>
              <a:gd name="connsiteX2" fmla="*/ 1456060 w 6564205"/>
              <a:gd name="connsiteY2" fmla="*/ 0 h 1573863"/>
              <a:gd name="connsiteX3" fmla="*/ 2052806 w 6564205"/>
              <a:gd name="connsiteY3" fmla="*/ 0 h 1573863"/>
              <a:gd name="connsiteX4" fmla="*/ 2715194 w 6564205"/>
              <a:gd name="connsiteY4" fmla="*/ 0 h 1573863"/>
              <a:gd name="connsiteX5" fmla="*/ 3246298 w 6564205"/>
              <a:gd name="connsiteY5" fmla="*/ 0 h 1573863"/>
              <a:gd name="connsiteX6" fmla="*/ 3843044 w 6564205"/>
              <a:gd name="connsiteY6" fmla="*/ 0 h 1573863"/>
              <a:gd name="connsiteX7" fmla="*/ 4571074 w 6564205"/>
              <a:gd name="connsiteY7" fmla="*/ 0 h 1573863"/>
              <a:gd name="connsiteX8" fmla="*/ 5036535 w 6564205"/>
              <a:gd name="connsiteY8" fmla="*/ 0 h 1573863"/>
              <a:gd name="connsiteX9" fmla="*/ 5698923 w 6564205"/>
              <a:gd name="connsiteY9" fmla="*/ 0 h 1573863"/>
              <a:gd name="connsiteX10" fmla="*/ 6564205 w 6564205"/>
              <a:gd name="connsiteY10" fmla="*/ 0 h 1573863"/>
              <a:gd name="connsiteX11" fmla="*/ 6564205 w 6564205"/>
              <a:gd name="connsiteY11" fmla="*/ 524621 h 1573863"/>
              <a:gd name="connsiteX12" fmla="*/ 6564205 w 6564205"/>
              <a:gd name="connsiteY12" fmla="*/ 1049242 h 1573863"/>
              <a:gd name="connsiteX13" fmla="*/ 6564205 w 6564205"/>
              <a:gd name="connsiteY13" fmla="*/ 1573863 h 1573863"/>
              <a:gd name="connsiteX14" fmla="*/ 5836175 w 6564205"/>
              <a:gd name="connsiteY14" fmla="*/ 1573863 h 1573863"/>
              <a:gd name="connsiteX15" fmla="*/ 5239429 w 6564205"/>
              <a:gd name="connsiteY15" fmla="*/ 1573863 h 1573863"/>
              <a:gd name="connsiteX16" fmla="*/ 4642683 w 6564205"/>
              <a:gd name="connsiteY16" fmla="*/ 1573863 h 1573863"/>
              <a:gd name="connsiteX17" fmla="*/ 4045937 w 6564205"/>
              <a:gd name="connsiteY17" fmla="*/ 1573863 h 1573863"/>
              <a:gd name="connsiteX18" fmla="*/ 3449191 w 6564205"/>
              <a:gd name="connsiteY18" fmla="*/ 1573863 h 1573863"/>
              <a:gd name="connsiteX19" fmla="*/ 2918087 w 6564205"/>
              <a:gd name="connsiteY19" fmla="*/ 1573863 h 1573863"/>
              <a:gd name="connsiteX20" fmla="*/ 2255700 w 6564205"/>
              <a:gd name="connsiteY20" fmla="*/ 1573863 h 1573863"/>
              <a:gd name="connsiteX21" fmla="*/ 1658954 w 6564205"/>
              <a:gd name="connsiteY21" fmla="*/ 1573863 h 1573863"/>
              <a:gd name="connsiteX22" fmla="*/ 930924 w 6564205"/>
              <a:gd name="connsiteY22" fmla="*/ 1573863 h 1573863"/>
              <a:gd name="connsiteX23" fmla="*/ 0 w 6564205"/>
              <a:gd name="connsiteY23" fmla="*/ 1573863 h 1573863"/>
              <a:gd name="connsiteX24" fmla="*/ 0 w 6564205"/>
              <a:gd name="connsiteY24" fmla="*/ 1033503 h 1573863"/>
              <a:gd name="connsiteX25" fmla="*/ 0 w 6564205"/>
              <a:gd name="connsiteY25" fmla="*/ 508882 h 1573863"/>
              <a:gd name="connsiteX26" fmla="*/ 0 w 6564205"/>
              <a:gd name="connsiteY26" fmla="*/ 0 h 157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64205" h="1573863" fill="none" extrusionOk="0">
                <a:moveTo>
                  <a:pt x="0" y="0"/>
                </a:moveTo>
                <a:cubicBezTo>
                  <a:pt x="229869" y="-31726"/>
                  <a:pt x="392933" y="31378"/>
                  <a:pt x="728030" y="0"/>
                </a:cubicBezTo>
                <a:cubicBezTo>
                  <a:pt x="1063127" y="-31378"/>
                  <a:pt x="1231301" y="8945"/>
                  <a:pt x="1456060" y="0"/>
                </a:cubicBezTo>
                <a:cubicBezTo>
                  <a:pt x="1680819" y="-8945"/>
                  <a:pt x="1918025" y="41605"/>
                  <a:pt x="2052806" y="0"/>
                </a:cubicBezTo>
                <a:cubicBezTo>
                  <a:pt x="2187587" y="-41605"/>
                  <a:pt x="2518973" y="57834"/>
                  <a:pt x="2715194" y="0"/>
                </a:cubicBezTo>
                <a:cubicBezTo>
                  <a:pt x="2911415" y="-57834"/>
                  <a:pt x="3037755" y="1578"/>
                  <a:pt x="3246298" y="0"/>
                </a:cubicBezTo>
                <a:cubicBezTo>
                  <a:pt x="3454841" y="-1578"/>
                  <a:pt x="3703294" y="45155"/>
                  <a:pt x="3843044" y="0"/>
                </a:cubicBezTo>
                <a:cubicBezTo>
                  <a:pt x="3982794" y="-45155"/>
                  <a:pt x="4264745" y="70468"/>
                  <a:pt x="4571074" y="0"/>
                </a:cubicBezTo>
                <a:cubicBezTo>
                  <a:pt x="4877403" y="-70468"/>
                  <a:pt x="4919942" y="40248"/>
                  <a:pt x="5036535" y="0"/>
                </a:cubicBezTo>
                <a:cubicBezTo>
                  <a:pt x="5153128" y="-40248"/>
                  <a:pt x="5389980" y="58291"/>
                  <a:pt x="5698923" y="0"/>
                </a:cubicBezTo>
                <a:cubicBezTo>
                  <a:pt x="6007866" y="-58291"/>
                  <a:pt x="6176718" y="33744"/>
                  <a:pt x="6564205" y="0"/>
                </a:cubicBezTo>
                <a:cubicBezTo>
                  <a:pt x="6585593" y="217578"/>
                  <a:pt x="6555552" y="317066"/>
                  <a:pt x="6564205" y="524621"/>
                </a:cubicBezTo>
                <a:cubicBezTo>
                  <a:pt x="6572858" y="732176"/>
                  <a:pt x="6550100" y="829415"/>
                  <a:pt x="6564205" y="1049242"/>
                </a:cubicBezTo>
                <a:cubicBezTo>
                  <a:pt x="6578310" y="1269069"/>
                  <a:pt x="6525862" y="1446389"/>
                  <a:pt x="6564205" y="1573863"/>
                </a:cubicBezTo>
                <a:cubicBezTo>
                  <a:pt x="6319620" y="1618839"/>
                  <a:pt x="6054821" y="1561076"/>
                  <a:pt x="5836175" y="1573863"/>
                </a:cubicBezTo>
                <a:cubicBezTo>
                  <a:pt x="5617529" y="1586650"/>
                  <a:pt x="5437258" y="1507707"/>
                  <a:pt x="5239429" y="1573863"/>
                </a:cubicBezTo>
                <a:cubicBezTo>
                  <a:pt x="5041600" y="1640019"/>
                  <a:pt x="4883837" y="1568062"/>
                  <a:pt x="4642683" y="1573863"/>
                </a:cubicBezTo>
                <a:cubicBezTo>
                  <a:pt x="4401529" y="1579664"/>
                  <a:pt x="4343825" y="1544028"/>
                  <a:pt x="4045937" y="1573863"/>
                </a:cubicBezTo>
                <a:cubicBezTo>
                  <a:pt x="3748049" y="1603698"/>
                  <a:pt x="3699329" y="1558267"/>
                  <a:pt x="3449191" y="1573863"/>
                </a:cubicBezTo>
                <a:cubicBezTo>
                  <a:pt x="3199053" y="1589459"/>
                  <a:pt x="3163324" y="1540313"/>
                  <a:pt x="2918087" y="1573863"/>
                </a:cubicBezTo>
                <a:cubicBezTo>
                  <a:pt x="2672850" y="1607413"/>
                  <a:pt x="2538126" y="1537869"/>
                  <a:pt x="2255700" y="1573863"/>
                </a:cubicBezTo>
                <a:cubicBezTo>
                  <a:pt x="1973274" y="1609857"/>
                  <a:pt x="1854345" y="1563246"/>
                  <a:pt x="1658954" y="1573863"/>
                </a:cubicBezTo>
                <a:cubicBezTo>
                  <a:pt x="1463563" y="1584480"/>
                  <a:pt x="1171594" y="1508613"/>
                  <a:pt x="930924" y="1573863"/>
                </a:cubicBezTo>
                <a:cubicBezTo>
                  <a:pt x="690254" y="1639113"/>
                  <a:pt x="318614" y="1507382"/>
                  <a:pt x="0" y="1573863"/>
                </a:cubicBezTo>
                <a:cubicBezTo>
                  <a:pt x="-6555" y="1409882"/>
                  <a:pt x="44793" y="1192768"/>
                  <a:pt x="0" y="1033503"/>
                </a:cubicBezTo>
                <a:cubicBezTo>
                  <a:pt x="-44793" y="874238"/>
                  <a:pt x="22320" y="763240"/>
                  <a:pt x="0" y="508882"/>
                </a:cubicBezTo>
                <a:cubicBezTo>
                  <a:pt x="-22320" y="254524"/>
                  <a:pt x="34167" y="140909"/>
                  <a:pt x="0" y="0"/>
                </a:cubicBezTo>
                <a:close/>
              </a:path>
              <a:path w="6564205" h="1573863" stroke="0" extrusionOk="0">
                <a:moveTo>
                  <a:pt x="0" y="0"/>
                </a:moveTo>
                <a:cubicBezTo>
                  <a:pt x="124408" y="-43011"/>
                  <a:pt x="274409" y="51614"/>
                  <a:pt x="531104" y="0"/>
                </a:cubicBezTo>
                <a:cubicBezTo>
                  <a:pt x="787799" y="-51614"/>
                  <a:pt x="808862" y="13361"/>
                  <a:pt x="930924" y="0"/>
                </a:cubicBezTo>
                <a:cubicBezTo>
                  <a:pt x="1052986" y="-13361"/>
                  <a:pt x="1393059" y="10925"/>
                  <a:pt x="1658954" y="0"/>
                </a:cubicBezTo>
                <a:cubicBezTo>
                  <a:pt x="1924849" y="-10925"/>
                  <a:pt x="2027088" y="46509"/>
                  <a:pt x="2190057" y="0"/>
                </a:cubicBezTo>
                <a:cubicBezTo>
                  <a:pt x="2353026" y="-46509"/>
                  <a:pt x="2513727" y="29277"/>
                  <a:pt x="2721161" y="0"/>
                </a:cubicBezTo>
                <a:cubicBezTo>
                  <a:pt x="2928595" y="-29277"/>
                  <a:pt x="3266484" y="955"/>
                  <a:pt x="3449191" y="0"/>
                </a:cubicBezTo>
                <a:cubicBezTo>
                  <a:pt x="3631898" y="-955"/>
                  <a:pt x="3685995" y="25377"/>
                  <a:pt x="3914653" y="0"/>
                </a:cubicBezTo>
                <a:cubicBezTo>
                  <a:pt x="4143311" y="-25377"/>
                  <a:pt x="4347667" y="61337"/>
                  <a:pt x="4642683" y="0"/>
                </a:cubicBezTo>
                <a:cubicBezTo>
                  <a:pt x="4937699" y="-61337"/>
                  <a:pt x="5068813" y="3647"/>
                  <a:pt x="5370713" y="0"/>
                </a:cubicBezTo>
                <a:cubicBezTo>
                  <a:pt x="5672613" y="-3647"/>
                  <a:pt x="5811161" y="18293"/>
                  <a:pt x="5967459" y="0"/>
                </a:cubicBezTo>
                <a:cubicBezTo>
                  <a:pt x="6123757" y="-18293"/>
                  <a:pt x="6343854" y="9967"/>
                  <a:pt x="6564205" y="0"/>
                </a:cubicBezTo>
                <a:cubicBezTo>
                  <a:pt x="6582020" y="211067"/>
                  <a:pt x="6557514" y="262043"/>
                  <a:pt x="6564205" y="508882"/>
                </a:cubicBezTo>
                <a:cubicBezTo>
                  <a:pt x="6570896" y="755721"/>
                  <a:pt x="6534311" y="876980"/>
                  <a:pt x="6564205" y="986287"/>
                </a:cubicBezTo>
                <a:cubicBezTo>
                  <a:pt x="6594099" y="1095594"/>
                  <a:pt x="6529881" y="1323333"/>
                  <a:pt x="6564205" y="1573863"/>
                </a:cubicBezTo>
                <a:cubicBezTo>
                  <a:pt x="6343037" y="1623244"/>
                  <a:pt x="6234081" y="1546242"/>
                  <a:pt x="5967459" y="1573863"/>
                </a:cubicBezTo>
                <a:cubicBezTo>
                  <a:pt x="5700837" y="1601484"/>
                  <a:pt x="5587162" y="1504072"/>
                  <a:pt x="5370713" y="1573863"/>
                </a:cubicBezTo>
                <a:cubicBezTo>
                  <a:pt x="5154264" y="1643654"/>
                  <a:pt x="4906438" y="1519103"/>
                  <a:pt x="4642683" y="1573863"/>
                </a:cubicBezTo>
                <a:cubicBezTo>
                  <a:pt x="4378928" y="1628623"/>
                  <a:pt x="4325762" y="1545425"/>
                  <a:pt x="4045937" y="1573863"/>
                </a:cubicBezTo>
                <a:cubicBezTo>
                  <a:pt x="3766112" y="1602301"/>
                  <a:pt x="3843476" y="1565732"/>
                  <a:pt x="3646118" y="1573863"/>
                </a:cubicBezTo>
                <a:cubicBezTo>
                  <a:pt x="3448760" y="1581994"/>
                  <a:pt x="3337735" y="1551124"/>
                  <a:pt x="3180656" y="1573863"/>
                </a:cubicBezTo>
                <a:cubicBezTo>
                  <a:pt x="3023577" y="1596602"/>
                  <a:pt x="2603725" y="1509135"/>
                  <a:pt x="2452626" y="1573863"/>
                </a:cubicBezTo>
                <a:cubicBezTo>
                  <a:pt x="2301527" y="1638591"/>
                  <a:pt x="1992993" y="1543107"/>
                  <a:pt x="1855880" y="1573863"/>
                </a:cubicBezTo>
                <a:cubicBezTo>
                  <a:pt x="1718767" y="1604619"/>
                  <a:pt x="1551420" y="1531479"/>
                  <a:pt x="1390418" y="1573863"/>
                </a:cubicBezTo>
                <a:cubicBezTo>
                  <a:pt x="1229416" y="1616247"/>
                  <a:pt x="956512" y="1536883"/>
                  <a:pt x="793672" y="1573863"/>
                </a:cubicBezTo>
                <a:cubicBezTo>
                  <a:pt x="630832" y="1610843"/>
                  <a:pt x="179054" y="1571406"/>
                  <a:pt x="0" y="1573863"/>
                </a:cubicBezTo>
                <a:cubicBezTo>
                  <a:pt x="-21722" y="1466641"/>
                  <a:pt x="36084" y="1221304"/>
                  <a:pt x="0" y="1096458"/>
                </a:cubicBezTo>
                <a:cubicBezTo>
                  <a:pt x="-36084" y="971612"/>
                  <a:pt x="9527" y="800224"/>
                  <a:pt x="0" y="556098"/>
                </a:cubicBezTo>
                <a:cubicBezTo>
                  <a:pt x="-9527" y="311972"/>
                  <a:pt x="23827" y="235527"/>
                  <a:pt x="0" y="0"/>
                </a:cubicBezTo>
                <a:close/>
              </a:path>
            </a:pathLst>
          </a:custGeom>
          <a:ln w="47625">
            <a:extLst>
              <a:ext uri="{C807C97D-BFC1-408E-A445-0C87EB9F89A2}">
                <ask:lineSketchStyleProps xmlns:ask="http://schemas.microsoft.com/office/drawing/2018/sketchyshapes" sd="1219033472">
                  <ask:type>
                    <ask:lineSketchScribble/>
                  </ask:type>
                </ask:lineSketchStyleProps>
              </a:ext>
            </a:extLst>
          </a:ln>
        </p:spPr>
        <p:style>
          <a:lnRef idx="1">
            <a:schemeClr val="accent2"/>
          </a:lnRef>
          <a:fillRef idx="2">
            <a:schemeClr val="accent2"/>
          </a:fillRef>
          <a:effectRef idx="1">
            <a:schemeClr val="accent2"/>
          </a:effectRef>
          <a:fontRef idx="minor">
            <a:schemeClr val="dk1"/>
          </a:fontRef>
        </p:style>
        <p:txBody>
          <a:bodyPr>
            <a:normAutofit/>
          </a:bodyPr>
          <a:lstStyle/>
          <a:p>
            <a:r>
              <a:rPr lang="en-US" cap="none"/>
              <a:t>PPE – N95 Respirator</a:t>
            </a:r>
          </a:p>
        </p:txBody>
      </p:sp>
      <p:sp>
        <p:nvSpPr>
          <p:cNvPr id="3" name="Content Placeholder 2">
            <a:extLst>
              <a:ext uri="{FF2B5EF4-FFF2-40B4-BE49-F238E27FC236}">
                <a16:creationId xmlns:a16="http://schemas.microsoft.com/office/drawing/2014/main" id="{CAF99388-A4B7-ECCE-9C4A-22D8B9CEA439}"/>
              </a:ext>
            </a:extLst>
          </p:cNvPr>
          <p:cNvSpPr>
            <a:spLocks noGrp="1"/>
          </p:cNvSpPr>
          <p:nvPr>
            <p:ph sz="quarter" idx="13"/>
          </p:nvPr>
        </p:nvSpPr>
        <p:spPr>
          <a:xfrm>
            <a:off x="891999" y="3138617"/>
            <a:ext cx="6564207" cy="1890583"/>
          </a:xfrm>
        </p:spPr>
        <p:txBody>
          <a:bodyPr>
            <a:normAutofit/>
          </a:bodyPr>
          <a:lstStyle/>
          <a:p>
            <a:r>
              <a:rPr lang="en-US" b="1" cap="none" dirty="0"/>
              <a:t>N95 Respirator </a:t>
            </a:r>
            <a:r>
              <a:rPr lang="en-US" cap="none" dirty="0"/>
              <a:t>used on patient floors when entering Airborne Precaution rooms. Available when the procedure requires it and is found in cabinet outside of patient room.</a:t>
            </a:r>
          </a:p>
          <a:p>
            <a:pPr marL="0" indent="0">
              <a:buNone/>
            </a:pPr>
            <a:endParaRPr lang="en-US" cap="none" dirty="0"/>
          </a:p>
        </p:txBody>
      </p:sp>
    </p:spTree>
    <p:extLst>
      <p:ext uri="{BB962C8B-B14F-4D97-AF65-F5344CB8AC3E}">
        <p14:creationId xmlns:p14="http://schemas.microsoft.com/office/powerpoint/2010/main" val="207002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eaning items put in gray plastic jar">
            <a:extLst>
              <a:ext uri="{FF2B5EF4-FFF2-40B4-BE49-F238E27FC236}">
                <a16:creationId xmlns:a16="http://schemas.microsoft.com/office/drawing/2014/main" id="{D16B27C4-A9C2-4AC4-9DD3-88F63F48E83C}"/>
              </a:ext>
            </a:extLst>
          </p:cNvPr>
          <p:cNvPicPr>
            <a:picLocks noChangeAspect="1"/>
          </p:cNvPicPr>
          <p:nvPr/>
        </p:nvPicPr>
        <p:blipFill>
          <a:blip r:embed="rId3"/>
          <a:srcRect l="17548" r="17548"/>
          <a:stretch/>
        </p:blipFill>
        <p:spPr>
          <a:xfrm>
            <a:off x="-2625029" y="10"/>
            <a:ext cx="12191980" cy="6857990"/>
          </a:xfrm>
          <a:prstGeom prst="rect">
            <a:avLst/>
          </a:prstGeom>
        </p:spPr>
      </p:pic>
      <p:sp>
        <p:nvSpPr>
          <p:cNvPr id="30" name="Rectangle 29">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7376729" y="114300"/>
            <a:ext cx="4815251" cy="3895726"/>
          </a:xfrm>
          <a:gradFill>
            <a:gsLst>
              <a:gs pos="0">
                <a:schemeClr val="bg1"/>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90000"/>
          </a:bodyPr>
          <a:lstStyle/>
          <a:p>
            <a:pPr marL="285750" indent="-285750" algn="l">
              <a:buFont typeface="Wingdings" panose="05000000000000000000" pitchFamily="2" charset="2"/>
              <a:buChar char="v"/>
            </a:pPr>
            <a:r>
              <a:rPr lang="en-US" sz="1600" cap="none" dirty="0"/>
              <a:t>The work site shall be maintained in a clean and sanitary condition: to minimize exposure to blood and other potentially infectious material. Work surfaces shall be decontaminated at the beginning and the end of each tour of duty, or immediately, or as soon as feasible, upon visible contamination or after any spillage.</a:t>
            </a:r>
            <a:br>
              <a:rPr lang="en-US" sz="1600" cap="none" dirty="0"/>
            </a:br>
            <a:r>
              <a:rPr lang="en-US" sz="1600" cap="none" dirty="0"/>
              <a:t> </a:t>
            </a:r>
            <a:br>
              <a:rPr lang="en-US" sz="1600" cap="none" dirty="0"/>
            </a:br>
            <a:r>
              <a:rPr lang="en-US" sz="1600" cap="none" dirty="0"/>
              <a:t>Cleaning and decontaminating all infected surfaces: </a:t>
            </a:r>
            <a:r>
              <a:rPr lang="en-US" sz="1600" cap="none" dirty="0" err="1"/>
              <a:t>CaviWipes</a:t>
            </a:r>
            <a:r>
              <a:rPr lang="en-US" sz="1600" cap="none" dirty="0"/>
              <a:t> are located throughout the laboratory and should be used at the end of your tour or when needed.</a:t>
            </a:r>
            <a:br>
              <a:rPr lang="en-US" sz="1600" cap="none" dirty="0"/>
            </a:br>
            <a:br>
              <a:rPr lang="en-US" sz="1600" cap="none" dirty="0"/>
            </a:br>
            <a:r>
              <a:rPr lang="en-US" sz="1600" cap="none" dirty="0"/>
              <a:t>Disposing of Blood and body fluids properly: Regulated waste includes liquid or semiliquid blood and other potentially infectious material along with other contaminated items. Such waste is placed in biohazard or red-colored containers or plastic bags.</a:t>
            </a:r>
            <a:br>
              <a:rPr lang="en-US" sz="6000" dirty="0"/>
            </a:br>
            <a:endParaRPr lang="en-US" cap="none" dirty="0"/>
          </a:p>
        </p:txBody>
      </p:sp>
      <p:pic>
        <p:nvPicPr>
          <p:cNvPr id="6" name="Picture 5" descr="Chart&#10;&#10;Description automatically generated with medium confidence">
            <a:extLst>
              <a:ext uri="{FF2B5EF4-FFF2-40B4-BE49-F238E27FC236}">
                <a16:creationId xmlns:a16="http://schemas.microsoft.com/office/drawing/2014/main" id="{17E2F779-DBAD-9D0B-3AC8-CA01649A080B}"/>
              </a:ext>
            </a:extLst>
          </p:cNvPr>
          <p:cNvPicPr>
            <a:picLocks noChangeAspect="1"/>
          </p:cNvPicPr>
          <p:nvPr/>
        </p:nvPicPr>
        <p:blipFill>
          <a:blip r:embed="rId5"/>
          <a:stretch>
            <a:fillRect/>
          </a:stretch>
        </p:blipFill>
        <p:spPr>
          <a:xfrm>
            <a:off x="9870397" y="3428999"/>
            <a:ext cx="1945685" cy="3124321"/>
          </a:xfrm>
          <a:prstGeom prst="rect">
            <a:avLst/>
          </a:prstGeom>
        </p:spPr>
      </p:pic>
      <p:sp>
        <p:nvSpPr>
          <p:cNvPr id="8" name="Subtitle 7">
            <a:extLst>
              <a:ext uri="{FF2B5EF4-FFF2-40B4-BE49-F238E27FC236}">
                <a16:creationId xmlns:a16="http://schemas.microsoft.com/office/drawing/2014/main" id="{349DB9FD-AFC6-4373-BEE9-F7146B6D0D6F}"/>
              </a:ext>
            </a:extLst>
          </p:cNvPr>
          <p:cNvSpPr>
            <a:spLocks noGrp="1"/>
          </p:cNvSpPr>
          <p:nvPr>
            <p:ph type="subTitle" idx="1"/>
          </p:nvPr>
        </p:nvSpPr>
        <p:spPr>
          <a:xfrm>
            <a:off x="354805" y="5010150"/>
            <a:ext cx="6080080" cy="942975"/>
          </a:xfrm>
        </p:spPr>
        <p:txBody>
          <a:bodyPr>
            <a:normAutofit/>
          </a:bodyPr>
          <a:lstStyle/>
          <a:p>
            <a:r>
              <a:rPr lang="en-US" sz="4400" cap="none" dirty="0">
                <a:solidFill>
                  <a:schemeClr val="accent2">
                    <a:lumMod val="60000"/>
                    <a:lumOff val="40000"/>
                  </a:schemeClr>
                </a:solidFill>
              </a:rPr>
              <a:t>Housekeeping</a:t>
            </a:r>
          </a:p>
        </p:txBody>
      </p:sp>
    </p:spTree>
    <p:extLst>
      <p:ext uri="{BB962C8B-B14F-4D97-AF65-F5344CB8AC3E}">
        <p14:creationId xmlns:p14="http://schemas.microsoft.com/office/powerpoint/2010/main" val="329554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7749265" y="1136643"/>
            <a:ext cx="3707844" cy="4962316"/>
          </a:xfrm>
          <a:solidFill>
            <a:schemeClr val="accent3">
              <a:lumMod val="50000"/>
              <a:alpha val="23000"/>
            </a:schemeClr>
          </a:solidFill>
        </p:spPr>
        <p:txBody>
          <a:bodyPr>
            <a:normAutofit fontScale="90000"/>
          </a:bodyPr>
          <a:lstStyle/>
          <a:p>
            <a:pPr marL="342900" lvl="0" indent="-342900" algn="l" eaLnBrk="0" fontAlgn="base" hangingPunct="0">
              <a:spcBef>
                <a:spcPct val="20000"/>
              </a:spcBef>
              <a:spcAft>
                <a:spcPct val="0"/>
              </a:spcAft>
              <a:defRPr/>
            </a:pPr>
            <a:r>
              <a:rPr lang="en-US" sz="1200" kern="0" cap="none" dirty="0">
                <a:latin typeface="Arial"/>
                <a:ea typeface="+mn-ea"/>
                <a:cs typeface="+mn-cs"/>
              </a:rPr>
              <a:t>       </a:t>
            </a:r>
            <a:r>
              <a:rPr lang="en-US" sz="1800" kern="0" cap="none" dirty="0">
                <a:latin typeface="+mn-lt"/>
                <a:ea typeface="+mn-ea"/>
                <a:cs typeface="+mn-cs"/>
              </a:rPr>
              <a:t>Technical areas are considered “contaminated”.  All surfaces may be touched with gloved hands.  All telephones, internal doorknobs and handles, computer terminals and other surfaces would be considered contaminated.  Persons entering these areas with ungloved hands to use telephones, computer, or other equipment would be responsible for gloving.  Before leaving area, individual would be responsible for washing their hands.  Contaminated phones and keyboards have the “glove’ sticker attached. </a:t>
            </a:r>
            <a:br>
              <a:rPr lang="en-US" sz="1800" kern="0" cap="none" dirty="0">
                <a:latin typeface="+mn-lt"/>
                <a:ea typeface="+mn-ea"/>
                <a:cs typeface="+mn-cs"/>
              </a:rPr>
            </a:br>
            <a:br>
              <a:rPr lang="en-US" sz="1800" kern="0" cap="none" dirty="0">
                <a:latin typeface="+mn-lt"/>
                <a:ea typeface="+mn-ea"/>
                <a:cs typeface="+mn-cs"/>
              </a:rPr>
            </a:br>
            <a:r>
              <a:rPr lang="en-US" sz="1800" kern="0" cap="none" dirty="0">
                <a:latin typeface="+mn-lt"/>
                <a:ea typeface="+mn-ea"/>
                <a:cs typeface="+mn-cs"/>
              </a:rPr>
              <a:t>NOTE: There may be a phone or keyboard viewed as “clean” in an area where specimens are not handled and will have a “no glove” label attached.</a:t>
            </a:r>
            <a:br>
              <a:rPr lang="en-US" sz="1800" kern="0" cap="none" dirty="0">
                <a:latin typeface="+mn-lt"/>
                <a:ea typeface="+mn-ea"/>
                <a:cs typeface="+mn-cs"/>
              </a:rPr>
            </a:br>
            <a:endParaRPr lang="en-US" sz="1200" cap="none" dirty="0">
              <a:latin typeface="+mn-lt"/>
            </a:endParaRPr>
          </a:p>
        </p:txBody>
      </p:sp>
      <p:sp>
        <p:nvSpPr>
          <p:cNvPr id="8" name="Subtitle 7">
            <a:extLst>
              <a:ext uri="{FF2B5EF4-FFF2-40B4-BE49-F238E27FC236}">
                <a16:creationId xmlns:a16="http://schemas.microsoft.com/office/drawing/2014/main" id="{349DB9FD-AFC6-4373-BEE9-F7146B6D0D6F}"/>
              </a:ext>
            </a:extLst>
          </p:cNvPr>
          <p:cNvSpPr>
            <a:spLocks noGrp="1"/>
          </p:cNvSpPr>
          <p:nvPr>
            <p:ph type="subTitle" idx="1"/>
          </p:nvPr>
        </p:nvSpPr>
        <p:spPr>
          <a:xfrm>
            <a:off x="7859447" y="317031"/>
            <a:ext cx="3487479" cy="648185"/>
          </a:xfrm>
          <a:solidFill>
            <a:schemeClr val="accent3">
              <a:lumMod val="75000"/>
              <a:alpha val="32000"/>
            </a:schemeClr>
          </a:solidFill>
        </p:spPr>
        <p:txBody>
          <a:bodyPr>
            <a:normAutofit/>
          </a:bodyPr>
          <a:lstStyle/>
          <a:p>
            <a:r>
              <a:rPr lang="en-US" sz="3200" cap="none" dirty="0">
                <a:solidFill>
                  <a:schemeClr val="tx1"/>
                </a:solidFill>
              </a:rPr>
              <a:t>Technical Areas</a:t>
            </a:r>
          </a:p>
        </p:txBody>
      </p:sp>
      <p:pic>
        <p:nvPicPr>
          <p:cNvPr id="3" name="Picture 2">
            <a:extLst>
              <a:ext uri="{FF2B5EF4-FFF2-40B4-BE49-F238E27FC236}">
                <a16:creationId xmlns:a16="http://schemas.microsoft.com/office/drawing/2014/main" id="{6B9AD7D9-C5D8-DE61-FFF5-1B15C7658C27}"/>
              </a:ext>
            </a:extLst>
          </p:cNvPr>
          <p:cNvPicPr>
            <a:picLocks noChangeAspect="1"/>
          </p:cNvPicPr>
          <p:nvPr/>
        </p:nvPicPr>
        <p:blipFill>
          <a:blip r:embed="rId4"/>
          <a:stretch>
            <a:fillRect/>
          </a:stretch>
        </p:blipFill>
        <p:spPr>
          <a:xfrm>
            <a:off x="302990" y="1136643"/>
            <a:ext cx="6353618" cy="4584713"/>
          </a:xfrm>
          <a:prstGeom prst="rect">
            <a:avLst/>
          </a:prstGeom>
        </p:spPr>
      </p:pic>
    </p:spTree>
    <p:extLst>
      <p:ext uri="{BB962C8B-B14F-4D97-AF65-F5344CB8AC3E}">
        <p14:creationId xmlns:p14="http://schemas.microsoft.com/office/powerpoint/2010/main" val="7619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4"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8" name="Rectangle 77">
            <a:extLst>
              <a:ext uri="{FF2B5EF4-FFF2-40B4-BE49-F238E27FC236}">
                <a16:creationId xmlns:a16="http://schemas.microsoft.com/office/drawing/2014/main" id="{D20EF05B-48CD-41DE-82FE-C25A5A300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12">
            <a:extLst>
              <a:ext uri="{FF2B5EF4-FFF2-40B4-BE49-F238E27FC236}">
                <a16:creationId xmlns:a16="http://schemas.microsoft.com/office/drawing/2014/main" id="{C9DFF8EB-B522-4773-B8CF-C10622C1F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82" name="Picture 81">
            <a:extLst>
              <a:ext uri="{FF2B5EF4-FFF2-40B4-BE49-F238E27FC236}">
                <a16:creationId xmlns:a16="http://schemas.microsoft.com/office/drawing/2014/main" id="{6EA99E25-F57B-4182-929C-D5A100153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Placeholder 5">
            <a:extLst>
              <a:ext uri="{FF2B5EF4-FFF2-40B4-BE49-F238E27FC236}">
                <a16:creationId xmlns:a16="http://schemas.microsoft.com/office/drawing/2014/main" id="{2543122C-30CE-4CD2-B15E-CA20AE39CC4D}"/>
              </a:ext>
            </a:extLst>
          </p:cNvPr>
          <p:cNvPicPr>
            <a:picLocks noGrp="1" noChangeAspect="1"/>
          </p:cNvPicPr>
          <p:nvPr>
            <p:ph type="pic" idx="1"/>
          </p:nvPr>
        </p:nvPicPr>
        <p:blipFill>
          <a:blip r:embed="rId5"/>
          <a:srcRect l="9411" r="11993" b="-2"/>
          <a:stretch/>
        </p:blipFill>
        <p:spPr>
          <a:xfrm>
            <a:off x="7756448" y="1349992"/>
            <a:ext cx="3155366" cy="4014710"/>
          </a:xfrm>
          <a:prstGeom prst="rect">
            <a:avLst/>
          </a:prstGeom>
          <a:effectLst>
            <a:glow rad="228600">
              <a:schemeClr val="accent1">
                <a:satMod val="175000"/>
                <a:alpha val="40000"/>
              </a:schemeClr>
            </a:glow>
            <a:softEdge rad="215900"/>
          </a:effectLst>
        </p:spPr>
      </p:pic>
      <p:sp>
        <p:nvSpPr>
          <p:cNvPr id="5" name="Title 4">
            <a:extLst>
              <a:ext uri="{FF2B5EF4-FFF2-40B4-BE49-F238E27FC236}">
                <a16:creationId xmlns:a16="http://schemas.microsoft.com/office/drawing/2014/main" id="{E87A6282-C330-4C80-411D-2763269D600F}"/>
              </a:ext>
            </a:extLst>
          </p:cNvPr>
          <p:cNvSpPr>
            <a:spLocks noGrp="1"/>
          </p:cNvSpPr>
          <p:nvPr>
            <p:ph type="title"/>
          </p:nvPr>
        </p:nvSpPr>
        <p:spPr>
          <a:xfrm>
            <a:off x="685860" y="503693"/>
            <a:ext cx="5910272" cy="846299"/>
          </a:xfrm>
          <a:solidFill>
            <a:srgbClr val="92D050"/>
          </a:solidFill>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r>
              <a:rPr lang="en-US" sz="3600" cap="none" dirty="0">
                <a:solidFill>
                  <a:schemeClr val="tx1"/>
                </a:solidFill>
                <a:latin typeface="+mj-lt"/>
                <a:ea typeface="+mj-ea"/>
                <a:cs typeface="+mj-cs"/>
              </a:rPr>
              <a:t>Handwashing</a:t>
            </a:r>
          </a:p>
        </p:txBody>
      </p:sp>
      <p:sp>
        <p:nvSpPr>
          <p:cNvPr id="8" name="Text Placeholder 7">
            <a:extLst>
              <a:ext uri="{FF2B5EF4-FFF2-40B4-BE49-F238E27FC236}">
                <a16:creationId xmlns:a16="http://schemas.microsoft.com/office/drawing/2014/main" id="{B44FE952-82A8-3AC9-5432-149B5BB3FC9A}"/>
              </a:ext>
            </a:extLst>
          </p:cNvPr>
          <p:cNvSpPr>
            <a:spLocks noGrp="1"/>
          </p:cNvSpPr>
          <p:nvPr>
            <p:ph type="body" sz="half" idx="2"/>
          </p:nvPr>
        </p:nvSpPr>
        <p:spPr>
          <a:xfrm>
            <a:off x="913775" y="1642370"/>
            <a:ext cx="5910274" cy="4148830"/>
          </a:xfrm>
        </p:spPr>
        <p:txBody>
          <a:bodyPr vert="horz" lIns="91440" tIns="45720" rIns="91440" bIns="45720" rtlCol="0">
            <a:normAutofit fontScale="92500" lnSpcReduction="20000"/>
          </a:bodyPr>
          <a:lstStyle/>
          <a:p>
            <a:pPr marL="0" marR="0" lvl="0" indent="0" algn="ctr" defTabSz="914400" rtl="0" eaLnBrk="0" fontAlgn="base" latinLnBrk="0" hangingPunct="0">
              <a:lnSpc>
                <a:spcPct val="100000"/>
              </a:lnSpc>
              <a:spcBef>
                <a:spcPct val="20000"/>
              </a:spcBef>
              <a:spcAft>
                <a:spcPct val="0"/>
              </a:spcAft>
              <a:buClr>
                <a:srgbClr val="996666"/>
              </a:buClr>
              <a:buSzPct val="80000"/>
              <a:buFont typeface="Wingdings" pitchFamily="2" charset="2"/>
              <a:buNone/>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Handwashing is the single most important procedure for preventing exposure to and transmission of infectious agents. </a:t>
            </a:r>
          </a:p>
          <a:p>
            <a:pPr marL="0" marR="0" lvl="0" indent="0" algn="l" defTabSz="914400" rtl="0" eaLnBrk="0" fontAlgn="base" latinLnBrk="0" hangingPunct="0">
              <a:lnSpc>
                <a:spcPct val="100000"/>
              </a:lnSpc>
              <a:spcBef>
                <a:spcPct val="20000"/>
              </a:spcBef>
              <a:spcAft>
                <a:spcPct val="0"/>
              </a:spcAft>
              <a:buClr>
                <a:srgbClr val="996666"/>
              </a:buClr>
              <a:buSzPct val="80000"/>
              <a:buFont typeface="Wingdings" pitchFamily="2" charset="2"/>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Hands should be washed frequently throughout the day:</a:t>
            </a:r>
          </a:p>
          <a:p>
            <a:pPr marL="342900" marR="0" lvl="0" indent="-342900" algn="l" defTabSz="914400" rtl="0" eaLnBrk="0" fontAlgn="base" latinLnBrk="0" hangingPunct="0">
              <a:lnSpc>
                <a:spcPct val="100000"/>
              </a:lnSpc>
              <a:spcBef>
                <a:spcPct val="20000"/>
              </a:spcBef>
              <a:spcAft>
                <a:spcPct val="0"/>
              </a:spcAft>
              <a:buClrTx/>
              <a:buSzPct val="80000"/>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Whenever there is visible contamination with blood or body fluids,</a:t>
            </a:r>
          </a:p>
          <a:p>
            <a:pPr marL="342900" marR="0" lvl="0" indent="-342900" algn="l" defTabSz="914400" rtl="0" eaLnBrk="0" fontAlgn="base" latinLnBrk="0" hangingPunct="0">
              <a:lnSpc>
                <a:spcPct val="100000"/>
              </a:lnSpc>
              <a:spcBef>
                <a:spcPct val="20000"/>
              </a:spcBef>
              <a:spcAft>
                <a:spcPct val="0"/>
              </a:spcAft>
              <a:buClrTx/>
              <a:buSzPct val="80000"/>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After completion of work, </a:t>
            </a:r>
          </a:p>
          <a:p>
            <a:pPr marL="342900" marR="0" lvl="0" indent="-342900" algn="l" defTabSz="914400" rtl="0" eaLnBrk="0" fontAlgn="base" latinLnBrk="0" hangingPunct="0">
              <a:lnSpc>
                <a:spcPct val="100000"/>
              </a:lnSpc>
              <a:spcBef>
                <a:spcPct val="20000"/>
              </a:spcBef>
              <a:spcAft>
                <a:spcPct val="0"/>
              </a:spcAft>
              <a:buClrTx/>
              <a:buSzPct val="80000"/>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After glove removal and between glove changes,</a:t>
            </a:r>
          </a:p>
          <a:p>
            <a:pPr marL="342900" marR="0" lvl="0" indent="-342900" algn="l" defTabSz="914400" rtl="0" eaLnBrk="0" fontAlgn="base" latinLnBrk="0" hangingPunct="0">
              <a:lnSpc>
                <a:spcPct val="100000"/>
              </a:lnSpc>
              <a:spcBef>
                <a:spcPct val="20000"/>
              </a:spcBef>
              <a:spcAft>
                <a:spcPct val="0"/>
              </a:spcAft>
              <a:buClrTx/>
              <a:buSzPct val="80000"/>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Before leaving the laboratory, </a:t>
            </a:r>
          </a:p>
          <a:p>
            <a:pPr marL="342900" marR="0" lvl="0" indent="-342900" algn="l" defTabSz="914400" rtl="0" eaLnBrk="0" fontAlgn="base" latinLnBrk="0" hangingPunct="0">
              <a:lnSpc>
                <a:spcPct val="100000"/>
              </a:lnSpc>
              <a:spcBef>
                <a:spcPct val="20000"/>
              </a:spcBef>
              <a:spcAft>
                <a:spcPct val="0"/>
              </a:spcAft>
              <a:buClrTx/>
              <a:buSzPct val="80000"/>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Before and after eating, drinking, smoking or applying cosmetics, and using the lavatory, </a:t>
            </a:r>
          </a:p>
          <a:p>
            <a:pPr marL="342900" marR="0" lvl="0" indent="-342900" algn="l" defTabSz="914400" rtl="0" eaLnBrk="0" fontAlgn="base" latinLnBrk="0" hangingPunct="0">
              <a:lnSpc>
                <a:spcPct val="100000"/>
              </a:lnSpc>
              <a:spcBef>
                <a:spcPct val="20000"/>
              </a:spcBef>
              <a:spcAft>
                <a:spcPct val="0"/>
              </a:spcAft>
              <a:buClrTx/>
              <a:buSzPct val="80000"/>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Before and after all other activities that entail hand contact with mucous membranes, eyes, or breaks in skin.</a:t>
            </a:r>
          </a:p>
          <a:p>
            <a:pPr marL="114300" algn="l"/>
            <a:endParaRPr lang="en-US" dirty="0"/>
          </a:p>
        </p:txBody>
      </p:sp>
    </p:spTree>
    <p:extLst>
      <p:ext uri="{BB962C8B-B14F-4D97-AF65-F5344CB8AC3E}">
        <p14:creationId xmlns:p14="http://schemas.microsoft.com/office/powerpoint/2010/main" val="41665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4"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8" name="Rectangle 77">
            <a:extLst>
              <a:ext uri="{FF2B5EF4-FFF2-40B4-BE49-F238E27FC236}">
                <a16:creationId xmlns:a16="http://schemas.microsoft.com/office/drawing/2014/main" id="{D20EF05B-48CD-41DE-82FE-C25A5A300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12">
            <a:extLst>
              <a:ext uri="{FF2B5EF4-FFF2-40B4-BE49-F238E27FC236}">
                <a16:creationId xmlns:a16="http://schemas.microsoft.com/office/drawing/2014/main" id="{C9DFF8EB-B522-4773-B8CF-C10622C1F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82" name="Picture 81">
            <a:extLst>
              <a:ext uri="{FF2B5EF4-FFF2-40B4-BE49-F238E27FC236}">
                <a16:creationId xmlns:a16="http://schemas.microsoft.com/office/drawing/2014/main" id="{6EA99E25-F57B-4182-929C-D5A100153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Placeholder 5">
            <a:extLst>
              <a:ext uri="{FF2B5EF4-FFF2-40B4-BE49-F238E27FC236}">
                <a16:creationId xmlns:a16="http://schemas.microsoft.com/office/drawing/2014/main" id="{2543122C-30CE-4CD2-B15E-CA20AE39CC4D}"/>
              </a:ext>
            </a:extLst>
          </p:cNvPr>
          <p:cNvPicPr>
            <a:picLocks noGrp="1" noChangeAspect="1"/>
          </p:cNvPicPr>
          <p:nvPr>
            <p:ph type="pic" idx="1"/>
          </p:nvPr>
        </p:nvPicPr>
        <p:blipFill rotWithShape="1">
          <a:blip r:embed="rId5"/>
          <a:srcRect l="2904" t="3385" r="3919" b="9780"/>
          <a:stretch/>
        </p:blipFill>
        <p:spPr>
          <a:xfrm>
            <a:off x="7600950" y="1485899"/>
            <a:ext cx="3429000" cy="3486151"/>
          </a:xfrm>
          <a:prstGeom prst="rect">
            <a:avLst/>
          </a:prstGeom>
          <a:effectLst>
            <a:glow rad="228600">
              <a:schemeClr val="accent1">
                <a:satMod val="175000"/>
                <a:alpha val="40000"/>
              </a:schemeClr>
            </a:glow>
            <a:softEdge rad="215900"/>
          </a:effectLst>
        </p:spPr>
      </p:pic>
      <p:sp>
        <p:nvSpPr>
          <p:cNvPr id="5" name="Title 4">
            <a:extLst>
              <a:ext uri="{FF2B5EF4-FFF2-40B4-BE49-F238E27FC236}">
                <a16:creationId xmlns:a16="http://schemas.microsoft.com/office/drawing/2014/main" id="{E87A6282-C330-4C80-411D-2763269D600F}"/>
              </a:ext>
            </a:extLst>
          </p:cNvPr>
          <p:cNvSpPr>
            <a:spLocks noGrp="1"/>
          </p:cNvSpPr>
          <p:nvPr>
            <p:ph type="title"/>
          </p:nvPr>
        </p:nvSpPr>
        <p:spPr>
          <a:xfrm>
            <a:off x="685860" y="503693"/>
            <a:ext cx="5910272" cy="846299"/>
          </a:xfrm>
          <a:solidFill>
            <a:schemeClr val="accent1">
              <a:lumMod val="60000"/>
              <a:lumOff val="40000"/>
            </a:schemeClr>
          </a:solidFill>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r>
              <a:rPr lang="en-US" sz="3600" cap="none" dirty="0">
                <a:solidFill>
                  <a:schemeClr val="tx1"/>
                </a:solidFill>
                <a:latin typeface="+mj-lt"/>
                <a:ea typeface="+mj-ea"/>
                <a:cs typeface="+mj-cs"/>
              </a:rPr>
              <a:t>Handwashing Procedure</a:t>
            </a:r>
          </a:p>
        </p:txBody>
      </p:sp>
      <p:sp>
        <p:nvSpPr>
          <p:cNvPr id="8" name="Text Placeholder 7">
            <a:extLst>
              <a:ext uri="{FF2B5EF4-FFF2-40B4-BE49-F238E27FC236}">
                <a16:creationId xmlns:a16="http://schemas.microsoft.com/office/drawing/2014/main" id="{B44FE952-82A8-3AC9-5432-149B5BB3FC9A}"/>
              </a:ext>
            </a:extLst>
          </p:cNvPr>
          <p:cNvSpPr>
            <a:spLocks noGrp="1"/>
          </p:cNvSpPr>
          <p:nvPr>
            <p:ph type="body" sz="half" idx="2"/>
          </p:nvPr>
        </p:nvSpPr>
        <p:spPr>
          <a:xfrm>
            <a:off x="913775" y="1642370"/>
            <a:ext cx="5910274" cy="4148830"/>
          </a:xfrm>
        </p:spPr>
        <p:txBody>
          <a:bodyPr vert="horz" lIns="91440" tIns="45720" rIns="91440" bIns="45720" rtlCol="0">
            <a:normAutofit fontScale="92500" lnSpcReduction="20000"/>
          </a:bodyPr>
          <a:lstStyle/>
          <a:p>
            <a:pPr marL="342900" marR="0" lvl="0" indent="-342900" algn="l" defTabSz="914400" rtl="0" eaLnBrk="0" fontAlgn="base" latinLnBrk="0" hangingPunct="0">
              <a:lnSpc>
                <a:spcPct val="100000"/>
              </a:lnSpc>
              <a:spcBef>
                <a:spcPct val="20000"/>
              </a:spcBef>
              <a:spcAft>
                <a:spcPct val="0"/>
              </a:spcAft>
              <a:buClr>
                <a:srgbClr val="996666"/>
              </a:buClr>
              <a:buSzPct val="80000"/>
              <a:buFont typeface="Wingdings" pitchFamily="2" charset="2"/>
              <a:buNone/>
              <a:tabLst/>
              <a:defRPr/>
            </a:pPr>
            <a:r>
              <a:rPr kumimoji="0" lang="en-US" sz="1400" b="1" i="0" u="sng" strike="noStrike" kern="0" cap="none" spc="0" normalizeH="0" baseline="0" noProof="0" dirty="0">
                <a:ln>
                  <a:noFill/>
                </a:ln>
                <a:solidFill>
                  <a:srgbClr val="000000"/>
                </a:solidFill>
                <a:effectLst/>
                <a:uLnTx/>
                <a:uFillTx/>
                <a:latin typeface="Arial"/>
                <a:ea typeface="+mn-ea"/>
                <a:cs typeface="+mn-cs"/>
              </a:rPr>
              <a:t>Soap and water technique</a:t>
            </a:r>
          </a:p>
          <a:p>
            <a:pPr marL="742950" marR="0" lvl="1" indent="-285750" algn="l" defTabSz="914400" rtl="0" eaLnBrk="0" fontAlgn="base" latinLnBrk="0" hangingPunct="0">
              <a:lnSpc>
                <a:spcPct val="100000"/>
              </a:lnSpc>
              <a:spcBef>
                <a:spcPct val="20000"/>
              </a:spcBef>
              <a:spcAft>
                <a:spcPct val="0"/>
              </a:spcAft>
              <a:buClr>
                <a:srgbClr val="99CCFF"/>
              </a:buClr>
              <a:buSzPct val="70000"/>
              <a:buFont typeface="Wingdings" pitchFamily="2" charset="2"/>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1. This method is always used if hands are visibly soiled</a:t>
            </a:r>
          </a:p>
          <a:p>
            <a:pPr marL="742950" marR="0" lvl="1" indent="-285750" algn="l" defTabSz="914400" rtl="0" eaLnBrk="0" fontAlgn="base" latinLnBrk="0" hangingPunct="0">
              <a:lnSpc>
                <a:spcPct val="100000"/>
              </a:lnSpc>
              <a:spcBef>
                <a:spcPct val="20000"/>
              </a:spcBef>
              <a:spcAft>
                <a:spcPct val="0"/>
              </a:spcAft>
              <a:buClr>
                <a:srgbClr val="99CCFF"/>
              </a:buClr>
              <a:buSzPct val="70000"/>
              <a:buFont typeface="Wingdings" pitchFamily="2" charset="2"/>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2. Wet hands wrists thoroughly under running water.</a:t>
            </a:r>
          </a:p>
          <a:p>
            <a:pPr marL="742950" marR="0" lvl="1" indent="-285750" algn="l" defTabSz="914400" rtl="0" eaLnBrk="0" fontAlgn="base" latinLnBrk="0" hangingPunct="0">
              <a:lnSpc>
                <a:spcPct val="100000"/>
              </a:lnSpc>
              <a:spcBef>
                <a:spcPct val="20000"/>
              </a:spcBef>
              <a:spcAft>
                <a:spcPct val="0"/>
              </a:spcAft>
              <a:buClr>
                <a:srgbClr val="99CCFF"/>
              </a:buClr>
              <a:buSzPct val="70000"/>
              <a:buFont typeface="Wingdings" pitchFamily="2" charset="2"/>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3. Apply germicidal soap and rub hands vigorously for at least 15 seconds, including between the fingers and around and over the fingernails.</a:t>
            </a:r>
          </a:p>
          <a:p>
            <a:pPr marL="742950" marR="0" lvl="1" indent="-285750" algn="l" defTabSz="914400" rtl="0" eaLnBrk="0" fontAlgn="base" latinLnBrk="0" hangingPunct="0">
              <a:lnSpc>
                <a:spcPct val="100000"/>
              </a:lnSpc>
              <a:spcBef>
                <a:spcPct val="20000"/>
              </a:spcBef>
              <a:spcAft>
                <a:spcPct val="0"/>
              </a:spcAft>
              <a:buClr>
                <a:srgbClr val="99CCFF"/>
              </a:buClr>
              <a:buSzPct val="70000"/>
              <a:buFont typeface="Wingdings" pitchFamily="2" charset="2"/>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4. Rinse hands thoroughly under running water in a downward flow from wrist to fingertips.</a:t>
            </a:r>
          </a:p>
          <a:p>
            <a:pPr marL="742950" marR="0" lvl="1" indent="-285750" algn="l" defTabSz="914400" rtl="0" eaLnBrk="0" fontAlgn="base" latinLnBrk="0" hangingPunct="0">
              <a:lnSpc>
                <a:spcPct val="100000"/>
              </a:lnSpc>
              <a:spcBef>
                <a:spcPct val="20000"/>
              </a:spcBef>
              <a:spcAft>
                <a:spcPct val="0"/>
              </a:spcAft>
              <a:buClr>
                <a:srgbClr val="99CCFF"/>
              </a:buClr>
              <a:buSzPct val="70000"/>
              <a:buFont typeface="Wingdings" pitchFamily="2" charset="2"/>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5. Dry hands with a paper towel.  Use the paper towel to turn off the faucet handles.</a:t>
            </a:r>
          </a:p>
          <a:p>
            <a:pPr marL="742950" marR="0" lvl="1" indent="-285750" algn="l" defTabSz="914400" rtl="0" eaLnBrk="0" fontAlgn="base" latinLnBrk="0" hangingPunct="0">
              <a:lnSpc>
                <a:spcPct val="100000"/>
              </a:lnSpc>
              <a:spcBef>
                <a:spcPct val="20000"/>
              </a:spcBef>
              <a:spcAft>
                <a:spcPct val="0"/>
              </a:spcAft>
              <a:buClr>
                <a:srgbClr val="99CCFF"/>
              </a:buClr>
              <a:buSzPct val="70000"/>
              <a:buFont typeface="Wingdings" pitchFamily="2" charset="2"/>
              <a:buNone/>
              <a:tabLst/>
              <a:defRPr/>
            </a:pPr>
            <a:endParaRPr lang="en-US" kern="0" cap="none" dirty="0">
              <a:solidFill>
                <a:srgbClr val="000000"/>
              </a:solidFill>
              <a:latin typeface="Arial"/>
            </a:endParaRPr>
          </a:p>
          <a:p>
            <a:pPr marL="742950" marR="0" lvl="1" indent="-285750" algn="l" defTabSz="914400" rtl="0" eaLnBrk="0" fontAlgn="base" latinLnBrk="0" hangingPunct="0">
              <a:lnSpc>
                <a:spcPct val="100000"/>
              </a:lnSpc>
              <a:spcBef>
                <a:spcPct val="20000"/>
              </a:spcBef>
              <a:spcAft>
                <a:spcPct val="0"/>
              </a:spcAft>
              <a:buClr>
                <a:srgbClr val="99CCFF"/>
              </a:buClr>
              <a:buSzPct val="70000"/>
              <a:buFont typeface="Wingdings" pitchFamily="2" charset="2"/>
              <a:buNone/>
              <a:tabLst/>
              <a:defRPr/>
            </a:pPr>
            <a:r>
              <a:rPr kumimoji="0" lang="en-US" sz="1400" b="1" i="0" u="sng" strike="noStrike" kern="0" cap="none" spc="0" normalizeH="0" baseline="0" noProof="0" dirty="0">
                <a:ln>
                  <a:noFill/>
                </a:ln>
                <a:solidFill>
                  <a:srgbClr val="000000"/>
                </a:solidFill>
                <a:effectLst/>
                <a:uLnTx/>
                <a:uFillTx/>
                <a:latin typeface="Arial"/>
                <a:ea typeface="+mn-ea"/>
                <a:cs typeface="+mn-cs"/>
              </a:rPr>
              <a:t>Waterless handwashing product</a:t>
            </a:r>
          </a:p>
          <a:p>
            <a:pPr marL="742950" marR="0" lvl="1" indent="-285750" algn="l" defTabSz="914400" rtl="0" eaLnBrk="0" fontAlgn="base" latinLnBrk="0" hangingPunct="0">
              <a:lnSpc>
                <a:spcPct val="100000"/>
              </a:lnSpc>
              <a:spcBef>
                <a:spcPct val="20000"/>
              </a:spcBef>
              <a:spcAft>
                <a:spcPct val="0"/>
              </a:spcAft>
              <a:buClr>
                <a:srgbClr val="99CCFF"/>
              </a:buClr>
              <a:buSzPct val="70000"/>
              <a:buFont typeface="Wingdings" pitchFamily="2" charset="2"/>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1. When decontaminating hands with an alcohol based hand rub, apply product to palm of one hand and rub hands together, covering all surfaces of hands and fingers, until hands are dry. Hand sanitizers (gel, foam) are available throughout the lab (dispensers available at each phlebotomy station) .</a:t>
            </a:r>
          </a:p>
          <a:p>
            <a:pPr marL="609600" marR="0" lvl="0" indent="-609600" algn="l" defTabSz="914400" rtl="0" eaLnBrk="1" fontAlgn="base" latinLnBrk="0" hangingPunct="1">
              <a:lnSpc>
                <a:spcPct val="80000"/>
              </a:lnSpc>
              <a:spcBef>
                <a:spcPct val="20000"/>
              </a:spcBef>
              <a:spcAft>
                <a:spcPct val="0"/>
              </a:spcAft>
              <a:buClr>
                <a:srgbClr val="000000"/>
              </a:buClr>
              <a:buSzPct val="80000"/>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	</a:t>
            </a:r>
            <a:r>
              <a:rPr kumimoji="0" lang="en-US" sz="1400" b="0" i="0" u="none" strike="noStrike" kern="0" cap="none" spc="0" normalizeH="0" baseline="0" noProof="0" dirty="0">
                <a:ln>
                  <a:noFill/>
                </a:ln>
                <a:solidFill>
                  <a:srgbClr val="0070C0"/>
                </a:solidFill>
                <a:effectLst/>
                <a:uLnTx/>
                <a:uFillTx/>
                <a:latin typeface="Arial"/>
                <a:ea typeface="+mn-ea"/>
                <a:cs typeface="+mn-cs"/>
              </a:rPr>
              <a:t>Note: Do not use waterless handwashing procedure if exposure to</a:t>
            </a:r>
            <a:r>
              <a:rPr kumimoji="0" lang="en-US" sz="1400" b="0" i="1" u="none" strike="noStrike" kern="0" cap="none" spc="0" normalizeH="0" baseline="0" noProof="0" dirty="0">
                <a:ln>
                  <a:noFill/>
                </a:ln>
                <a:solidFill>
                  <a:srgbClr val="0070C0"/>
                </a:solidFill>
                <a:effectLst/>
                <a:uLnTx/>
                <a:uFillTx/>
                <a:latin typeface="Arial"/>
                <a:ea typeface="+mn-ea"/>
                <a:cs typeface="+mn-cs"/>
              </a:rPr>
              <a:t> </a:t>
            </a:r>
            <a:r>
              <a:rPr kumimoji="0" lang="en-US" sz="1400" b="0" i="1" u="none" strike="noStrike" kern="0" cap="none" spc="0" normalizeH="0" baseline="0" noProof="0" dirty="0" err="1">
                <a:ln>
                  <a:noFill/>
                </a:ln>
                <a:solidFill>
                  <a:srgbClr val="0070C0"/>
                </a:solidFill>
                <a:effectLst/>
                <a:uLnTx/>
                <a:uFillTx/>
                <a:latin typeface="Arial"/>
                <a:ea typeface="+mn-ea"/>
                <a:cs typeface="+mn-cs"/>
              </a:rPr>
              <a:t>Bacilllus</a:t>
            </a:r>
            <a:r>
              <a:rPr kumimoji="0" lang="en-US" sz="1400" b="0" i="1" u="none" strike="noStrike" kern="0" cap="none" spc="0" normalizeH="0" baseline="0" noProof="0" dirty="0">
                <a:ln>
                  <a:noFill/>
                </a:ln>
                <a:solidFill>
                  <a:srgbClr val="0070C0"/>
                </a:solidFill>
                <a:effectLst/>
                <a:uLnTx/>
                <a:uFillTx/>
                <a:latin typeface="Arial"/>
                <a:ea typeface="+mn-ea"/>
                <a:cs typeface="+mn-cs"/>
              </a:rPr>
              <a:t> </a:t>
            </a:r>
            <a:r>
              <a:rPr kumimoji="0" lang="en-US" sz="1400" b="0" i="0" u="none" strike="noStrike" kern="0" cap="none" spc="0" normalizeH="0" baseline="0" noProof="0" dirty="0">
                <a:ln>
                  <a:noFill/>
                </a:ln>
                <a:solidFill>
                  <a:srgbClr val="0070C0"/>
                </a:solidFill>
                <a:effectLst/>
                <a:uLnTx/>
                <a:uFillTx/>
                <a:latin typeface="Arial"/>
                <a:ea typeface="+mn-ea"/>
                <a:cs typeface="+mn-cs"/>
              </a:rPr>
              <a:t>or </a:t>
            </a:r>
            <a:r>
              <a:rPr kumimoji="0" lang="en-US" sz="1400" b="0" i="1" u="none" strike="noStrike" kern="0" cap="none" spc="0" normalizeH="0" baseline="0" noProof="0" dirty="0">
                <a:ln>
                  <a:noFill/>
                </a:ln>
                <a:solidFill>
                  <a:srgbClr val="0070C0"/>
                </a:solidFill>
                <a:effectLst/>
                <a:uLnTx/>
                <a:uFillTx/>
                <a:latin typeface="Arial"/>
                <a:ea typeface="+mn-ea"/>
                <a:cs typeface="+mn-cs"/>
              </a:rPr>
              <a:t>Clostridium </a:t>
            </a:r>
            <a:r>
              <a:rPr kumimoji="0" lang="en-US" sz="1400" b="0" i="0" u="none" strike="noStrike" kern="0" cap="none" spc="0" normalizeH="0" baseline="0" noProof="0" dirty="0">
                <a:ln>
                  <a:noFill/>
                </a:ln>
                <a:solidFill>
                  <a:srgbClr val="0070C0"/>
                </a:solidFill>
                <a:effectLst/>
                <a:uLnTx/>
                <a:uFillTx/>
                <a:latin typeface="Arial"/>
                <a:ea typeface="+mn-ea"/>
                <a:cs typeface="+mn-cs"/>
              </a:rPr>
              <a:t>is suspected or proven.  The physical action of washing and rinsing hands under such circumstances is recommended because the agents in waterless handwashing products have poor activity against spores.</a:t>
            </a:r>
          </a:p>
          <a:p>
            <a:pPr marL="114300" algn="l"/>
            <a:endParaRPr lang="en-US" dirty="0"/>
          </a:p>
        </p:txBody>
      </p:sp>
    </p:spTree>
    <p:extLst>
      <p:ext uri="{BB962C8B-B14F-4D97-AF65-F5344CB8AC3E}">
        <p14:creationId xmlns:p14="http://schemas.microsoft.com/office/powerpoint/2010/main" val="642987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B234-9F42-3168-E9F0-BCE04117C60A}"/>
              </a:ext>
            </a:extLst>
          </p:cNvPr>
          <p:cNvSpPr>
            <a:spLocks noGrp="1"/>
          </p:cNvSpPr>
          <p:nvPr>
            <p:ph type="title"/>
          </p:nvPr>
        </p:nvSpPr>
        <p:spPr>
          <a:xfrm>
            <a:off x="2704457" y="679622"/>
            <a:ext cx="6586004" cy="1037968"/>
          </a:xfrm>
          <a:solidFill>
            <a:schemeClr val="accent2">
              <a:tint val="69000"/>
              <a:satMod val="105000"/>
              <a:lumMod val="110000"/>
              <a:alpha val="40000"/>
            </a:schemeClr>
          </a:solidFill>
        </p:spPr>
        <p:style>
          <a:lnRef idx="1">
            <a:schemeClr val="accent2"/>
          </a:lnRef>
          <a:fillRef idx="2">
            <a:schemeClr val="accent2"/>
          </a:fillRef>
          <a:effectRef idx="1">
            <a:schemeClr val="accent2"/>
          </a:effectRef>
          <a:fontRef idx="minor">
            <a:schemeClr val="dk1"/>
          </a:fontRef>
        </p:style>
        <p:txBody>
          <a:bodyPr>
            <a:normAutofit/>
          </a:bodyPr>
          <a:lstStyle/>
          <a:p>
            <a:r>
              <a:rPr lang="en-US" sz="4400" cap="none" dirty="0"/>
              <a:t>Engineering Controls</a:t>
            </a:r>
          </a:p>
        </p:txBody>
      </p:sp>
      <p:sp>
        <p:nvSpPr>
          <p:cNvPr id="3" name="Content Placeholder 2">
            <a:extLst>
              <a:ext uri="{FF2B5EF4-FFF2-40B4-BE49-F238E27FC236}">
                <a16:creationId xmlns:a16="http://schemas.microsoft.com/office/drawing/2014/main" id="{CAF99388-A4B7-ECCE-9C4A-22D8B9CEA439}"/>
              </a:ext>
            </a:extLst>
          </p:cNvPr>
          <p:cNvSpPr>
            <a:spLocks noGrp="1"/>
          </p:cNvSpPr>
          <p:nvPr>
            <p:ph sz="quarter" idx="13"/>
          </p:nvPr>
        </p:nvSpPr>
        <p:spPr>
          <a:xfrm>
            <a:off x="815546" y="2001795"/>
            <a:ext cx="10363826" cy="3657599"/>
          </a:xfrm>
        </p:spPr>
        <p:txBody>
          <a:bodyPr>
            <a:normAutofit/>
          </a:bodyPr>
          <a:lstStyle/>
          <a:p>
            <a:pPr marL="0" marR="0" lvl="0" indent="0" algn="l" defTabSz="914400" rtl="0" eaLnBrk="0" fontAlgn="base" latinLnBrk="0" hangingPunct="0">
              <a:lnSpc>
                <a:spcPct val="100000"/>
              </a:lnSpc>
              <a:spcBef>
                <a:spcPct val="20000"/>
              </a:spcBef>
              <a:spcAft>
                <a:spcPct val="0"/>
              </a:spcAft>
              <a:buClr>
                <a:srgbClr val="996666"/>
              </a:buClr>
              <a:buSzPct val="80000"/>
              <a:buFont typeface="Wingdings" pitchFamily="2" charset="2"/>
              <a:buNone/>
              <a:tabLst/>
              <a:defRPr/>
            </a:pPr>
            <a:r>
              <a:rPr kumimoji="0" lang="en-US" sz="2800" b="1" i="0" u="sng" strike="noStrike" kern="0" cap="none" spc="0" normalizeH="0" baseline="0" noProof="0" dirty="0">
                <a:ln>
                  <a:noFill/>
                </a:ln>
                <a:solidFill>
                  <a:srgbClr val="000000"/>
                </a:solidFill>
                <a:effectLst/>
                <a:uLnTx/>
                <a:uFillTx/>
                <a:ea typeface="+mn-ea"/>
                <a:cs typeface="+mn-cs"/>
              </a:rPr>
              <a:t>Engineering Controls </a:t>
            </a:r>
            <a:r>
              <a:rPr kumimoji="0" lang="en-US" sz="3200" b="0" i="0" u="none" strike="noStrike" kern="0" cap="none" spc="0" normalizeH="0" baseline="0" noProof="0" dirty="0">
                <a:ln>
                  <a:noFill/>
                </a:ln>
                <a:solidFill>
                  <a:srgbClr val="000000"/>
                </a:solidFill>
                <a:effectLst/>
                <a:uLnTx/>
                <a:uFillTx/>
                <a:ea typeface="+mn-ea"/>
                <a:cs typeface="+mn-cs"/>
              </a:rPr>
              <a:t>- </a:t>
            </a:r>
            <a:r>
              <a:rPr kumimoji="0" lang="en-US" sz="2400" b="1" i="0" u="none" strike="noStrike" kern="0" cap="none" spc="0" normalizeH="0" baseline="0" noProof="0" dirty="0">
                <a:ln>
                  <a:noFill/>
                </a:ln>
                <a:solidFill>
                  <a:srgbClr val="000000"/>
                </a:solidFill>
                <a:effectLst/>
                <a:uLnTx/>
                <a:uFillTx/>
                <a:ea typeface="+mn-ea"/>
                <a:cs typeface="Arial" charset="0"/>
              </a:rPr>
              <a:t>are items that reduce employee exposure either by eliminating or isolating the hazard. Examples of engineering controls include:</a:t>
            </a:r>
            <a:endParaRPr kumimoji="0" lang="en-US" sz="2400" b="0" i="0" u="none" strike="noStrike" kern="0" cap="none" spc="0" normalizeH="0" baseline="0" noProof="0" dirty="0">
              <a:ln>
                <a:noFill/>
              </a:ln>
              <a:solidFill>
                <a:srgbClr val="000000"/>
              </a:solidFill>
              <a:effectLst/>
              <a:uLnTx/>
              <a:uFillTx/>
              <a:ea typeface="+mn-ea"/>
              <a:cs typeface="Arial" charset="0"/>
            </a:endParaRP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Char char="l"/>
              <a:tabLst/>
              <a:defRPr/>
            </a:pPr>
            <a:r>
              <a:rPr kumimoji="0" lang="en-US" sz="2000" b="0" i="0" u="none" strike="noStrike" kern="0" cap="none" spc="0" normalizeH="0" baseline="0" noProof="0" dirty="0">
                <a:ln>
                  <a:noFill/>
                </a:ln>
                <a:solidFill>
                  <a:srgbClr val="000000"/>
                </a:solidFill>
                <a:effectLst/>
                <a:uLnTx/>
                <a:uFillTx/>
                <a:ea typeface="+mn-ea"/>
                <a:cs typeface="+mn-cs"/>
              </a:rPr>
              <a:t>Hospital ventilation, air conditioning</a:t>
            </a: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Char char="l"/>
              <a:tabLst/>
              <a:defRPr/>
            </a:pPr>
            <a:r>
              <a:rPr kumimoji="0" lang="en-US" sz="2000" b="0" i="0" u="none" strike="noStrike" kern="0" cap="none" spc="0" normalizeH="0" baseline="0" noProof="0" dirty="0">
                <a:ln>
                  <a:noFill/>
                </a:ln>
                <a:solidFill>
                  <a:srgbClr val="000000"/>
                </a:solidFill>
                <a:effectLst/>
                <a:uLnTx/>
                <a:uFillTx/>
                <a:ea typeface="+mn-ea"/>
                <a:cs typeface="+mn-cs"/>
              </a:rPr>
              <a:t>Fume hoods, biological safety cabinets</a:t>
            </a: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Char char="l"/>
              <a:tabLst/>
              <a:defRPr/>
            </a:pPr>
            <a:r>
              <a:rPr kumimoji="0" lang="en-US" sz="2000" b="0" i="0" u="none" strike="noStrike" kern="0" cap="none" spc="0" normalizeH="0" baseline="0" noProof="0" dirty="0">
                <a:ln>
                  <a:noFill/>
                </a:ln>
                <a:solidFill>
                  <a:srgbClr val="000000"/>
                </a:solidFill>
                <a:effectLst/>
                <a:uLnTx/>
                <a:uFillTx/>
                <a:ea typeface="+mn-ea"/>
                <a:cs typeface="+mn-cs"/>
              </a:rPr>
              <a:t>Sharps disposal containers</a:t>
            </a: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Char char="l"/>
              <a:tabLst/>
              <a:defRPr/>
            </a:pPr>
            <a:r>
              <a:rPr kumimoji="0" lang="en-US" sz="2000" b="0" i="0" u="none" strike="noStrike" kern="0" cap="none" spc="0" normalizeH="0" baseline="0" noProof="0" dirty="0">
                <a:ln>
                  <a:noFill/>
                </a:ln>
                <a:solidFill>
                  <a:srgbClr val="000000"/>
                </a:solidFill>
                <a:effectLst/>
                <a:uLnTx/>
                <a:uFillTx/>
                <a:ea typeface="+mn-ea"/>
                <a:cs typeface="+mn-cs"/>
              </a:rPr>
              <a:t>Self-sheathing needles</a:t>
            </a: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Char char="l"/>
              <a:tabLst/>
              <a:defRPr/>
            </a:pPr>
            <a:r>
              <a:rPr kumimoji="0" lang="en-US" sz="2000" b="0" i="0" u="none" strike="noStrike" kern="0" cap="none" spc="0" normalizeH="0" baseline="0" noProof="0" dirty="0">
                <a:ln>
                  <a:noFill/>
                </a:ln>
                <a:solidFill>
                  <a:srgbClr val="000000"/>
                </a:solidFill>
                <a:effectLst/>
                <a:uLnTx/>
                <a:uFillTx/>
                <a:ea typeface="+mn-ea"/>
                <a:cs typeface="+mn-cs"/>
              </a:rPr>
              <a:t>Forceps</a:t>
            </a: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Char char="l"/>
              <a:tabLst/>
              <a:defRPr/>
            </a:pPr>
            <a:r>
              <a:rPr kumimoji="0" lang="en-US" sz="2000" b="0" i="0" u="none" strike="noStrike" kern="0" cap="none" spc="0" normalizeH="0" baseline="0" noProof="0" dirty="0">
                <a:ln>
                  <a:noFill/>
                </a:ln>
                <a:solidFill>
                  <a:srgbClr val="000000"/>
                </a:solidFill>
                <a:effectLst/>
                <a:uLnTx/>
                <a:uFillTx/>
                <a:ea typeface="+mn-ea"/>
                <a:cs typeface="+mn-cs"/>
              </a:rPr>
              <a:t>Hand washing facilities</a:t>
            </a: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Char char="l"/>
              <a:tabLst/>
              <a:defRPr/>
            </a:pPr>
            <a:r>
              <a:rPr kumimoji="0" lang="en-US" sz="2000" b="0" i="0" u="none" strike="noStrike" kern="0" cap="none" spc="0" normalizeH="0" baseline="0" noProof="0" dirty="0">
                <a:ln>
                  <a:noFill/>
                </a:ln>
                <a:solidFill>
                  <a:srgbClr val="000000"/>
                </a:solidFill>
                <a:effectLst/>
                <a:uLnTx/>
                <a:uFillTx/>
                <a:ea typeface="+mn-ea"/>
                <a:cs typeface="+mn-cs"/>
              </a:rPr>
              <a:t>Eye wash stations</a:t>
            </a:r>
          </a:p>
          <a:p>
            <a:pPr marL="342900" marR="0" lvl="0" indent="-342900" algn="l" defTabSz="914400" rtl="0" eaLnBrk="0" fontAlgn="base" latinLnBrk="0" hangingPunct="0">
              <a:lnSpc>
                <a:spcPct val="100000"/>
              </a:lnSpc>
              <a:spcBef>
                <a:spcPct val="20000"/>
              </a:spcBef>
              <a:spcAft>
                <a:spcPct val="0"/>
              </a:spcAft>
              <a:buClrTx/>
              <a:buSzPct val="80000"/>
              <a:buFont typeface="Wingdings" pitchFamily="2" charset="2"/>
              <a:buChar char="l"/>
              <a:tabLst/>
              <a:defRPr/>
            </a:pPr>
            <a:endParaRPr kumimoji="0" lang="en-US" sz="2000" b="0" i="0" u="none" strike="noStrike" kern="0" cap="none" spc="0" normalizeH="0" baseline="0" noProof="0" dirty="0">
              <a:ln>
                <a:noFill/>
              </a:ln>
              <a:solidFill>
                <a:srgbClr val="000000"/>
              </a:solidFill>
              <a:effectLst/>
              <a:uLnTx/>
              <a:uFillTx/>
              <a:ea typeface="+mn-ea"/>
              <a:cs typeface="+mn-cs"/>
            </a:endParaRPr>
          </a:p>
          <a:p>
            <a:endParaRPr lang="en-US" cap="none" dirty="0"/>
          </a:p>
        </p:txBody>
      </p:sp>
    </p:spTree>
    <p:extLst>
      <p:ext uri="{BB962C8B-B14F-4D97-AF65-F5344CB8AC3E}">
        <p14:creationId xmlns:p14="http://schemas.microsoft.com/office/powerpoint/2010/main" val="392873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1119080" y="695326"/>
            <a:ext cx="4328819" cy="4618280"/>
          </a:xfrm>
        </p:spPr>
        <p:txBody>
          <a:bodyPr>
            <a:normAutofit fontScale="90000"/>
          </a:bodyPr>
          <a:lstStyle/>
          <a:p>
            <a:pPr lvl="0" algn="l" eaLnBrk="0" fontAlgn="base" hangingPunct="0">
              <a:spcBef>
                <a:spcPct val="20000"/>
              </a:spcBef>
              <a:spcAft>
                <a:spcPct val="0"/>
              </a:spcAft>
              <a:buClr>
                <a:srgbClr val="996666"/>
              </a:buClr>
              <a:buSzPct val="80000"/>
            </a:pPr>
            <a:r>
              <a:rPr lang="en-US" sz="1800" b="1" kern="0" cap="none" dirty="0">
                <a:latin typeface="+mn-lt"/>
                <a:ea typeface="+mn-ea"/>
                <a:cs typeface="Arial" charset="0"/>
              </a:rPr>
              <a:t>Proper handling of sharps</a:t>
            </a:r>
            <a:r>
              <a:rPr lang="en-US" sz="1800" kern="0" cap="none" dirty="0">
                <a:latin typeface="+mn-lt"/>
                <a:ea typeface="+mn-ea"/>
                <a:cs typeface="Arial" charset="0"/>
              </a:rPr>
              <a:t> </a:t>
            </a:r>
            <a:r>
              <a:rPr lang="en-US" sz="1600" kern="0" cap="none" dirty="0">
                <a:latin typeface="+mn-lt"/>
                <a:ea typeface="+mn-ea"/>
                <a:cs typeface="Arial" charset="0"/>
              </a:rPr>
              <a:t>- Manual manipulation of needles is generally prohibited - do not recap, bend, break, or remove from syringes. Needles and other sharps must be discarded immediately into approved puncture-resistant containers. It's important not to overfill sharps containers - overfilled containers lead to needlestick incidents. Containers must be closed and emptied when fill line reached.</a:t>
            </a:r>
            <a:br>
              <a:rPr lang="en-US" sz="1600" kern="0" cap="none" dirty="0">
                <a:latin typeface="+mn-lt"/>
                <a:ea typeface="+mn-ea"/>
                <a:cs typeface="Arial" charset="0"/>
              </a:rPr>
            </a:br>
            <a:br>
              <a:rPr lang="en-US" sz="1600" kern="0" cap="none" dirty="0">
                <a:latin typeface="+mn-lt"/>
                <a:ea typeface="+mn-ea"/>
                <a:cs typeface="Arial" charset="0"/>
              </a:rPr>
            </a:br>
            <a:r>
              <a:rPr lang="en-US" sz="1800" b="1" kern="0" cap="none" dirty="0">
                <a:latin typeface="+mn-lt"/>
                <a:ea typeface="+mn-ea"/>
                <a:cs typeface="Arial" charset="0"/>
              </a:rPr>
              <a:t>Proper handling of specimens- </a:t>
            </a:r>
            <a:r>
              <a:rPr lang="en-US" sz="1800" kern="0" cap="none" dirty="0">
                <a:latin typeface="+mn-lt"/>
                <a:ea typeface="+mn-ea"/>
                <a:cs typeface="Arial" charset="0"/>
              </a:rPr>
              <a:t> </a:t>
            </a:r>
            <a:r>
              <a:rPr lang="en-US" sz="1600" kern="0" cap="none" dirty="0">
                <a:latin typeface="+mn-lt"/>
                <a:ea typeface="+mn-ea"/>
                <a:cs typeface="Arial" charset="0"/>
              </a:rPr>
              <a:t>Use standard precautions with all specimens.</a:t>
            </a:r>
            <a:br>
              <a:rPr lang="en-US" sz="1600" kern="0" cap="none" dirty="0">
                <a:latin typeface="+mn-lt"/>
                <a:ea typeface="+mn-ea"/>
                <a:cs typeface="Arial" charset="0"/>
              </a:rPr>
            </a:br>
            <a:br>
              <a:rPr lang="en-US" sz="1600" kern="0" cap="none" dirty="0">
                <a:latin typeface="+mn-lt"/>
                <a:ea typeface="+mn-ea"/>
                <a:cs typeface="Arial" charset="0"/>
              </a:rPr>
            </a:br>
            <a:r>
              <a:rPr lang="en-US" sz="1800" b="1" kern="0" cap="none" dirty="0">
                <a:latin typeface="+mn-lt"/>
                <a:ea typeface="+mn-ea"/>
                <a:cs typeface="Arial" charset="0"/>
              </a:rPr>
              <a:t>Proper housekeeping</a:t>
            </a:r>
            <a:r>
              <a:rPr lang="en-US" sz="1800" kern="0" cap="none" dirty="0">
                <a:latin typeface="+mn-lt"/>
                <a:ea typeface="+mn-ea"/>
                <a:cs typeface="Arial" charset="0"/>
              </a:rPr>
              <a:t> - </a:t>
            </a:r>
            <a:r>
              <a:rPr lang="en-US" sz="1600" kern="0" cap="none" dirty="0">
                <a:latin typeface="+mn-lt"/>
                <a:ea typeface="+mn-ea"/>
                <a:cs typeface="Arial" charset="0"/>
              </a:rPr>
              <a:t>Disinfect work surfaces with a suitable disinfectant once per shift and immediately when visibly soiled. Absorbent bench covers should be changed daily or when visibly contaminated. </a:t>
            </a:r>
            <a:br>
              <a:rPr lang="en-US" sz="1600" kern="0" cap="none" dirty="0">
                <a:latin typeface="+mn-lt"/>
                <a:ea typeface="+mn-ea"/>
                <a:cs typeface="Arial" charset="0"/>
              </a:rPr>
            </a:br>
            <a:br>
              <a:rPr lang="en-US" sz="1600" kern="0" cap="none" dirty="0">
                <a:latin typeface="+mn-lt"/>
                <a:ea typeface="+mn-ea"/>
                <a:cs typeface="Arial" charset="0"/>
              </a:rPr>
            </a:br>
            <a:r>
              <a:rPr lang="en-US" sz="1800" b="1" kern="0" cap="none" dirty="0">
                <a:latin typeface="+mn-lt"/>
                <a:ea typeface="+mn-ea"/>
                <a:cs typeface="Arial" charset="0"/>
              </a:rPr>
              <a:t>Proper laboratory etiquette</a:t>
            </a:r>
            <a:r>
              <a:rPr lang="en-US" sz="1800" kern="0" cap="none" dirty="0">
                <a:latin typeface="+mn-lt"/>
                <a:ea typeface="+mn-ea"/>
                <a:cs typeface="Arial" charset="0"/>
              </a:rPr>
              <a:t> - </a:t>
            </a:r>
            <a:r>
              <a:rPr lang="en-US" sz="1600" kern="0" cap="none" dirty="0">
                <a:latin typeface="+mn-lt"/>
                <a:ea typeface="+mn-ea"/>
                <a:cs typeface="Arial" charset="0"/>
              </a:rPr>
              <a:t>No eating, drinking, smoking, applying cosmetics or lip balm or manipulating contact lenses. Avoid touching face (includes no pencils or pens in mouth). Restrain long hair (longer than shoulder length) and loose, flowing clothing or jewelry.</a:t>
            </a:r>
            <a:br>
              <a:rPr lang="en-US" sz="1600" kern="0" cap="none" dirty="0">
                <a:latin typeface="+mn-lt"/>
                <a:ea typeface="+mn-ea"/>
                <a:cs typeface="Arial" charset="0"/>
              </a:rPr>
            </a:br>
            <a:r>
              <a:rPr lang="en-US" sz="1200" kern="0" cap="none" dirty="0">
                <a:latin typeface="Arial"/>
                <a:ea typeface="+mn-ea"/>
                <a:cs typeface="+mn-cs"/>
              </a:rPr>
              <a:t> </a:t>
            </a:r>
            <a:endParaRPr lang="en-US" sz="1200" cap="none" dirty="0">
              <a:latin typeface="+mn-lt"/>
            </a:endParaRPr>
          </a:p>
        </p:txBody>
      </p:sp>
      <p:sp>
        <p:nvSpPr>
          <p:cNvPr id="8" name="Subtitle 7">
            <a:extLst>
              <a:ext uri="{FF2B5EF4-FFF2-40B4-BE49-F238E27FC236}">
                <a16:creationId xmlns:a16="http://schemas.microsoft.com/office/drawing/2014/main" id="{349DB9FD-AFC6-4373-BEE9-F7146B6D0D6F}"/>
              </a:ext>
            </a:extLst>
          </p:cNvPr>
          <p:cNvSpPr>
            <a:spLocks noGrp="1"/>
          </p:cNvSpPr>
          <p:nvPr>
            <p:ph type="subTitle" idx="1"/>
          </p:nvPr>
        </p:nvSpPr>
        <p:spPr>
          <a:xfrm>
            <a:off x="4836262" y="5514302"/>
            <a:ext cx="6109904" cy="571500"/>
          </a:xfrm>
        </p:spPr>
        <p:txBody>
          <a:bodyPr>
            <a:normAutofit fontScale="92500" lnSpcReduction="10000"/>
          </a:bodyPr>
          <a:lstStyle/>
          <a:p>
            <a:r>
              <a:rPr lang="en-US" sz="3200" cap="none" dirty="0">
                <a:solidFill>
                  <a:schemeClr val="tx1"/>
                </a:solidFill>
              </a:rPr>
              <a:t>Work Practice Controls</a:t>
            </a:r>
          </a:p>
        </p:txBody>
      </p:sp>
      <p:pic>
        <p:nvPicPr>
          <p:cNvPr id="59" name="Picture 5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61" name="Picture 6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5" name="Picture 4">
            <a:extLst>
              <a:ext uri="{FF2B5EF4-FFF2-40B4-BE49-F238E27FC236}">
                <a16:creationId xmlns:a16="http://schemas.microsoft.com/office/drawing/2014/main" id="{3DFFBAF8-D593-5B78-E2BA-5A4AC2B8565F}"/>
              </a:ext>
            </a:extLst>
          </p:cNvPr>
          <p:cNvPicPr>
            <a:picLocks noChangeAspect="1"/>
          </p:cNvPicPr>
          <p:nvPr/>
        </p:nvPicPr>
        <p:blipFill>
          <a:blip r:embed="rId4"/>
          <a:stretch>
            <a:fillRect/>
          </a:stretch>
        </p:blipFill>
        <p:spPr>
          <a:xfrm>
            <a:off x="7000672" y="1054666"/>
            <a:ext cx="3945494" cy="3945494"/>
          </a:xfrm>
          <a:prstGeom prst="rect">
            <a:avLst/>
          </a:prstGeom>
        </p:spPr>
      </p:pic>
      <p:pic>
        <p:nvPicPr>
          <p:cNvPr id="67" name="Picture 6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4493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5"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06">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134AAF84-3C73-AC0E-4D04-403340696BD8}"/>
              </a:ext>
            </a:extLst>
          </p:cNvPr>
          <p:cNvSpPr>
            <a:spLocks noGrp="1"/>
          </p:cNvSpPr>
          <p:nvPr>
            <p:ph type="title"/>
          </p:nvPr>
        </p:nvSpPr>
        <p:spPr>
          <a:xfrm>
            <a:off x="913775" y="618517"/>
            <a:ext cx="10364451" cy="1596177"/>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r>
              <a:rPr lang="en-US" sz="3600">
                <a:solidFill>
                  <a:schemeClr val="tx1"/>
                </a:solidFill>
                <a:latin typeface="+mj-lt"/>
                <a:ea typeface="+mj-ea"/>
                <a:cs typeface="+mj-cs"/>
              </a:rPr>
              <a:t>How to Protect Yourself</a:t>
            </a:r>
          </a:p>
        </p:txBody>
      </p:sp>
      <p:sp>
        <p:nvSpPr>
          <p:cNvPr id="4" name="Text Placeholder 3">
            <a:extLst>
              <a:ext uri="{FF2B5EF4-FFF2-40B4-BE49-F238E27FC236}">
                <a16:creationId xmlns:a16="http://schemas.microsoft.com/office/drawing/2014/main" id="{038BA689-20E2-4C6E-9788-5A871F3D197B}"/>
              </a:ext>
            </a:extLst>
          </p:cNvPr>
          <p:cNvSpPr>
            <a:spLocks noGrp="1"/>
          </p:cNvSpPr>
          <p:nvPr>
            <p:ph type="body" sz="half" idx="2"/>
          </p:nvPr>
        </p:nvSpPr>
        <p:spPr>
          <a:xfrm>
            <a:off x="913774" y="2367092"/>
            <a:ext cx="6096626" cy="3424107"/>
          </a:xfrm>
        </p:spPr>
        <p:txBody>
          <a:bodyPr vert="horz" lIns="91440" tIns="45720" rIns="91440" bIns="45720" rtlCol="0">
            <a:normAutofit/>
          </a:bodyPr>
          <a:lstStyle/>
          <a:p>
            <a:pPr algn="l"/>
            <a:r>
              <a:rPr lang="en-US" sz="2400" cap="none" dirty="0"/>
              <a:t>There are five main elements of protection against exposure to bloodborne pathogens:</a:t>
            </a:r>
            <a:endParaRPr lang="en-US" sz="2400" b="1" cap="none" dirty="0"/>
          </a:p>
          <a:p>
            <a:pPr marL="457200" lvl="1" indent="-228600">
              <a:buFont typeface="Arial" panose="020B0604020202020204" pitchFamily="34" charset="0"/>
              <a:buChar char="•"/>
            </a:pPr>
            <a:r>
              <a:rPr lang="en-US" sz="2000" cap="none" dirty="0"/>
              <a:t>1. Standard Precautions</a:t>
            </a:r>
          </a:p>
          <a:p>
            <a:pPr marL="457200" lvl="1" indent="-228600">
              <a:buFont typeface="Arial" panose="020B0604020202020204" pitchFamily="34" charset="0"/>
              <a:buChar char="•"/>
            </a:pPr>
            <a:r>
              <a:rPr lang="en-US" sz="2000" cap="none" dirty="0"/>
              <a:t>2. Personal Protective Equipment (PPE)</a:t>
            </a:r>
          </a:p>
          <a:p>
            <a:pPr marL="457200" lvl="1" indent="-228600">
              <a:buFont typeface="Arial" panose="020B0604020202020204" pitchFamily="34" charset="0"/>
              <a:buChar char="•"/>
            </a:pPr>
            <a:r>
              <a:rPr lang="en-US" sz="2000" cap="none" dirty="0"/>
              <a:t>3. Housekeeping</a:t>
            </a:r>
          </a:p>
          <a:p>
            <a:pPr marL="457200" lvl="1" indent="-228600">
              <a:buFont typeface="Arial" panose="020B0604020202020204" pitchFamily="34" charset="0"/>
              <a:buChar char="•"/>
            </a:pPr>
            <a:r>
              <a:rPr lang="en-US" sz="2000" cap="none" dirty="0"/>
              <a:t>4. Engineering Controls </a:t>
            </a:r>
          </a:p>
          <a:p>
            <a:pPr marL="457200" lvl="1" indent="-228600">
              <a:buFont typeface="Arial" panose="020B0604020202020204" pitchFamily="34" charset="0"/>
              <a:buChar char="•"/>
            </a:pPr>
            <a:r>
              <a:rPr lang="en-US" sz="2000" cap="none" dirty="0"/>
              <a:t>5. Work Practice Controls</a:t>
            </a:r>
          </a:p>
          <a:p>
            <a:pPr indent="-228600" algn="l">
              <a:buFont typeface="Arial" panose="020B0604020202020204" pitchFamily="34" charset="0"/>
              <a:buChar char="•"/>
            </a:pPr>
            <a:endParaRPr lang="en-US" dirty="0"/>
          </a:p>
        </p:txBody>
      </p:sp>
      <p:pic>
        <p:nvPicPr>
          <p:cNvPr id="8" name="Picture Placeholder 7" descr="A picture containing person, hospital room&#10;&#10;Description automatically generated">
            <a:extLst>
              <a:ext uri="{FF2B5EF4-FFF2-40B4-BE49-F238E27FC236}">
                <a16:creationId xmlns:a16="http://schemas.microsoft.com/office/drawing/2014/main" id="{EB422DFD-B816-22CE-F586-5666760CCB12}"/>
              </a:ext>
            </a:extLst>
          </p:cNvPr>
          <p:cNvPicPr>
            <a:picLocks noGrp="1" noChangeAspect="1"/>
          </p:cNvPicPr>
          <p:nvPr>
            <p:ph type="pic" idx="1"/>
          </p:nvPr>
        </p:nvPicPr>
        <p:blipFill>
          <a:blip r:embed="rId5"/>
          <a:srcRect t="13237" r="1" b="2768"/>
          <a:stretch/>
        </p:blipFill>
        <p:spPr>
          <a:xfrm>
            <a:off x="6693763" y="2478823"/>
            <a:ext cx="4188522" cy="351820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8461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B234-9F42-3168-E9F0-BCE04117C60A}"/>
              </a:ext>
            </a:extLst>
          </p:cNvPr>
          <p:cNvSpPr>
            <a:spLocks noGrp="1"/>
          </p:cNvSpPr>
          <p:nvPr>
            <p:ph type="title"/>
          </p:nvPr>
        </p:nvSpPr>
        <p:spPr>
          <a:xfrm>
            <a:off x="814921" y="345990"/>
            <a:ext cx="10364451" cy="1037968"/>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en-US" sz="4400" cap="none" dirty="0"/>
              <a:t>Standard Precautions</a:t>
            </a:r>
          </a:p>
        </p:txBody>
      </p:sp>
      <p:sp>
        <p:nvSpPr>
          <p:cNvPr id="3" name="Content Placeholder 2">
            <a:extLst>
              <a:ext uri="{FF2B5EF4-FFF2-40B4-BE49-F238E27FC236}">
                <a16:creationId xmlns:a16="http://schemas.microsoft.com/office/drawing/2014/main" id="{CAF99388-A4B7-ECCE-9C4A-22D8B9CEA439}"/>
              </a:ext>
            </a:extLst>
          </p:cNvPr>
          <p:cNvSpPr>
            <a:spLocks noGrp="1"/>
          </p:cNvSpPr>
          <p:nvPr>
            <p:ph sz="quarter" idx="13"/>
          </p:nvPr>
        </p:nvSpPr>
        <p:spPr>
          <a:xfrm>
            <a:off x="913774" y="1618736"/>
            <a:ext cx="10363826" cy="4893276"/>
          </a:xfrm>
        </p:spPr>
        <p:txBody>
          <a:bodyPr>
            <a:normAutofit fontScale="55000" lnSpcReduction="20000"/>
          </a:bodyPr>
          <a:lstStyle/>
          <a:p>
            <a:pPr marL="0" indent="0">
              <a:buClrTx/>
              <a:buFont typeface="Wingdings" pitchFamily="2" charset="2"/>
              <a:buNone/>
              <a:defRPr/>
            </a:pPr>
            <a:r>
              <a:rPr lang="en-US" sz="3600" b="1" cap="none" dirty="0">
                <a:cs typeface="Arial" panose="020B0604020202020204" pitchFamily="34" charset="0"/>
              </a:rPr>
              <a:t>Standard Precautions</a:t>
            </a:r>
            <a:r>
              <a:rPr lang="en-US" sz="3600" cap="none" dirty="0">
                <a:cs typeface="Arial" panose="020B0604020202020204" pitchFamily="34" charset="0"/>
              </a:rPr>
              <a:t> is an infection control process designed to reduce transmission of infectious agents between patients, hospital personnel and others. Standard precautions includes contact with blood, any body fluid, secretion/excretion, skin rash, mucous membrane, area of non-intact skin, contaminated item. The most common transmission routes that impact laboratory personnel are: </a:t>
            </a:r>
          </a:p>
          <a:p>
            <a:pPr>
              <a:buClrTx/>
              <a:defRPr/>
            </a:pPr>
            <a:r>
              <a:rPr lang="en-US" sz="3600" b="1" cap="none" dirty="0">
                <a:cs typeface="Arial" panose="020B0604020202020204" pitchFamily="34" charset="0"/>
              </a:rPr>
              <a:t>Parenteral</a:t>
            </a:r>
            <a:r>
              <a:rPr lang="en-US" sz="3600" cap="none" dirty="0">
                <a:cs typeface="Arial" panose="020B0604020202020204" pitchFamily="34" charset="0"/>
              </a:rPr>
              <a:t> exposures are those where blood or other infectious materials come in contact with: non-intact skin (skin with scratches, cuts, rashes, etc.); mucus membranes (such as the eyes, nose or mouth); cuts or puncture wounds (e.g. contaminated needlesticks)</a:t>
            </a:r>
          </a:p>
          <a:p>
            <a:pPr>
              <a:buClrTx/>
              <a:defRPr/>
            </a:pPr>
            <a:r>
              <a:rPr lang="en-US" sz="3600" b="1" cap="none" dirty="0">
                <a:cs typeface="Arial" panose="020B0604020202020204" pitchFamily="34" charset="0"/>
              </a:rPr>
              <a:t>Respiratory </a:t>
            </a:r>
            <a:r>
              <a:rPr lang="en-US" sz="3600" cap="none" dirty="0">
                <a:cs typeface="Arial" panose="020B0604020202020204" pitchFamily="34" charset="0"/>
              </a:rPr>
              <a:t>pathogens are those that can cause infection if inhaled. The risk of infection depends on the type and concentration of pathogen and on the health status of the exposed individual. Within the laboratory, aerosols are the primary hazard for respiratory transmission.</a:t>
            </a:r>
          </a:p>
          <a:p>
            <a:pPr>
              <a:buClrTx/>
              <a:defRPr/>
            </a:pPr>
            <a:r>
              <a:rPr lang="en-US" sz="3600" b="1" cap="none" dirty="0">
                <a:cs typeface="Arial" panose="020B0604020202020204" pitchFamily="34" charset="0"/>
              </a:rPr>
              <a:t>Contact</a:t>
            </a:r>
            <a:r>
              <a:rPr lang="en-US" sz="3600" cap="none" dirty="0">
                <a:cs typeface="Arial" panose="020B0604020202020204" pitchFamily="34" charset="0"/>
              </a:rPr>
              <a:t> transmission involves either </a:t>
            </a:r>
            <a:r>
              <a:rPr lang="en-US" sz="3600" b="1" cap="none" dirty="0">
                <a:cs typeface="Arial" panose="020B0604020202020204" pitchFamily="34" charset="0"/>
              </a:rPr>
              <a:t>direct</a:t>
            </a:r>
            <a:r>
              <a:rPr lang="en-US" sz="3600" cap="none" dirty="0">
                <a:cs typeface="Arial" panose="020B0604020202020204" pitchFamily="34" charset="0"/>
              </a:rPr>
              <a:t> or </a:t>
            </a:r>
            <a:r>
              <a:rPr lang="en-US" sz="3600" b="1" cap="none" dirty="0">
                <a:cs typeface="Arial" panose="020B0604020202020204" pitchFamily="34" charset="0"/>
              </a:rPr>
              <a:t>indirect</a:t>
            </a:r>
            <a:r>
              <a:rPr lang="en-US" sz="3600" cap="none" dirty="0">
                <a:cs typeface="Arial" panose="020B0604020202020204" pitchFamily="34" charset="0"/>
              </a:rPr>
              <a:t> contact and transfer of infectious agents. Indirect contact involves an intermediate object, such as contaminated surfaces or gloves. Proper use of gloves and keeping benchtops, instruments, computers, telephones and other surfaces clean can reduce the chance of infection due to contact transmission. </a:t>
            </a:r>
          </a:p>
          <a:p>
            <a:endParaRPr lang="en-US" cap="none" dirty="0"/>
          </a:p>
        </p:txBody>
      </p:sp>
    </p:spTree>
    <p:extLst>
      <p:ext uri="{BB962C8B-B14F-4D97-AF65-F5344CB8AC3E}">
        <p14:creationId xmlns:p14="http://schemas.microsoft.com/office/powerpoint/2010/main" val="106590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B234-9F42-3168-E9F0-BCE04117C60A}"/>
              </a:ext>
            </a:extLst>
          </p:cNvPr>
          <p:cNvSpPr>
            <a:spLocks noGrp="1"/>
          </p:cNvSpPr>
          <p:nvPr>
            <p:ph type="title"/>
          </p:nvPr>
        </p:nvSpPr>
        <p:spPr>
          <a:xfrm>
            <a:off x="814921" y="345990"/>
            <a:ext cx="10364451" cy="1037968"/>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en-US" sz="4400" cap="none" dirty="0"/>
              <a:t>Body Fluids</a:t>
            </a:r>
          </a:p>
        </p:txBody>
      </p:sp>
      <p:sp>
        <p:nvSpPr>
          <p:cNvPr id="3" name="Content Placeholder 2">
            <a:extLst>
              <a:ext uri="{FF2B5EF4-FFF2-40B4-BE49-F238E27FC236}">
                <a16:creationId xmlns:a16="http://schemas.microsoft.com/office/drawing/2014/main" id="{CAF99388-A4B7-ECCE-9C4A-22D8B9CEA439}"/>
              </a:ext>
            </a:extLst>
          </p:cNvPr>
          <p:cNvSpPr>
            <a:spLocks noGrp="1"/>
          </p:cNvSpPr>
          <p:nvPr>
            <p:ph sz="quarter" idx="13"/>
          </p:nvPr>
        </p:nvSpPr>
        <p:spPr>
          <a:xfrm>
            <a:off x="913774" y="1618736"/>
            <a:ext cx="10363826" cy="4893276"/>
          </a:xfrm>
        </p:spPr>
        <p:txBody>
          <a:bodyPr>
            <a:normAutofit/>
          </a:bodyPr>
          <a:lstStyle/>
          <a:p>
            <a:pPr>
              <a:buClrTx/>
            </a:pPr>
            <a:r>
              <a:rPr lang="en-US" sz="3200" cap="none" dirty="0"/>
              <a:t>Body Fluids that can cause infection:</a:t>
            </a:r>
          </a:p>
          <a:p>
            <a:pPr lvl="1">
              <a:buClrTx/>
            </a:pPr>
            <a:r>
              <a:rPr lang="en-US" sz="2400" cap="none" dirty="0"/>
              <a:t>Human Blood</a:t>
            </a:r>
          </a:p>
          <a:p>
            <a:pPr lvl="1">
              <a:buClrTx/>
            </a:pPr>
            <a:r>
              <a:rPr lang="en-US" sz="2400" cap="none" dirty="0"/>
              <a:t>Semen</a:t>
            </a:r>
          </a:p>
          <a:p>
            <a:pPr lvl="1">
              <a:buClrTx/>
            </a:pPr>
            <a:r>
              <a:rPr lang="en-US" sz="2400" cap="none" dirty="0"/>
              <a:t>Vaginal secretions</a:t>
            </a:r>
          </a:p>
          <a:p>
            <a:pPr lvl="1">
              <a:buClrTx/>
            </a:pPr>
            <a:r>
              <a:rPr lang="en-US" sz="2400" cap="none" dirty="0"/>
              <a:t>Body fluids (cerebrospinal, synovial, pleural, peritoneal, pericardial fluid)</a:t>
            </a:r>
          </a:p>
          <a:p>
            <a:pPr lvl="1">
              <a:buClrTx/>
            </a:pPr>
            <a:r>
              <a:rPr lang="en-US" sz="2400" cap="none" dirty="0"/>
              <a:t>Amniotic fluid</a:t>
            </a:r>
          </a:p>
          <a:p>
            <a:pPr lvl="1">
              <a:buClrTx/>
            </a:pPr>
            <a:r>
              <a:rPr lang="en-US" sz="2400" cap="none" dirty="0"/>
              <a:t>Unfixed tissue or organs other than intact skin from living or dead humans.</a:t>
            </a:r>
          </a:p>
          <a:p>
            <a:pPr lvl="1">
              <a:buClrTx/>
            </a:pPr>
            <a:r>
              <a:rPr lang="en-US" sz="2400" cap="none" dirty="0"/>
              <a:t>Cell or tissue cultures that contain HIV or HBV</a:t>
            </a:r>
          </a:p>
          <a:p>
            <a:pPr lvl="1">
              <a:buClrTx/>
            </a:pPr>
            <a:r>
              <a:rPr lang="en-US" sz="2400" cap="none" dirty="0"/>
              <a:t>Organ cultures, culture media, or similar solutions. </a:t>
            </a:r>
          </a:p>
          <a:p>
            <a:endParaRPr lang="en-US" cap="none" dirty="0"/>
          </a:p>
        </p:txBody>
      </p:sp>
      <p:pic>
        <p:nvPicPr>
          <p:cNvPr id="6" name="Picture 5">
            <a:extLst>
              <a:ext uri="{FF2B5EF4-FFF2-40B4-BE49-F238E27FC236}">
                <a16:creationId xmlns:a16="http://schemas.microsoft.com/office/drawing/2014/main" id="{19EDD959-0D68-523F-0294-42AD02DF0337}"/>
              </a:ext>
            </a:extLst>
          </p:cNvPr>
          <p:cNvPicPr>
            <a:picLocks noChangeAspect="1"/>
          </p:cNvPicPr>
          <p:nvPr/>
        </p:nvPicPr>
        <p:blipFill>
          <a:blip r:embed="rId2"/>
          <a:stretch>
            <a:fillRect/>
          </a:stretch>
        </p:blipFill>
        <p:spPr>
          <a:xfrm>
            <a:off x="7977187" y="618917"/>
            <a:ext cx="2638425" cy="2638425"/>
          </a:xfrm>
          <a:prstGeom prst="rect">
            <a:avLst/>
          </a:prstGeom>
        </p:spPr>
      </p:pic>
    </p:spTree>
    <p:extLst>
      <p:ext uri="{BB962C8B-B14F-4D97-AF65-F5344CB8AC3E}">
        <p14:creationId xmlns:p14="http://schemas.microsoft.com/office/powerpoint/2010/main" val="211902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B234-9F42-3168-E9F0-BCE04117C60A}"/>
              </a:ext>
            </a:extLst>
          </p:cNvPr>
          <p:cNvSpPr>
            <a:spLocks noGrp="1"/>
          </p:cNvSpPr>
          <p:nvPr>
            <p:ph type="title"/>
          </p:nvPr>
        </p:nvSpPr>
        <p:spPr>
          <a:xfrm>
            <a:off x="814921" y="345990"/>
            <a:ext cx="10364451" cy="1037968"/>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en-US" sz="4400" cap="none" dirty="0"/>
              <a:t>Ways of Exposure</a:t>
            </a:r>
          </a:p>
        </p:txBody>
      </p:sp>
      <p:sp>
        <p:nvSpPr>
          <p:cNvPr id="3" name="Content Placeholder 2">
            <a:extLst>
              <a:ext uri="{FF2B5EF4-FFF2-40B4-BE49-F238E27FC236}">
                <a16:creationId xmlns:a16="http://schemas.microsoft.com/office/drawing/2014/main" id="{CAF99388-A4B7-ECCE-9C4A-22D8B9CEA439}"/>
              </a:ext>
            </a:extLst>
          </p:cNvPr>
          <p:cNvSpPr>
            <a:spLocks noGrp="1"/>
          </p:cNvSpPr>
          <p:nvPr>
            <p:ph sz="quarter" idx="13"/>
          </p:nvPr>
        </p:nvSpPr>
        <p:spPr>
          <a:xfrm>
            <a:off x="815546" y="2001795"/>
            <a:ext cx="10363826" cy="3657599"/>
          </a:xfrm>
        </p:spPr>
        <p:txBody>
          <a:bodyPr>
            <a:normAutofit/>
          </a:bodyPr>
          <a:lstStyle/>
          <a:p>
            <a:pPr>
              <a:buClrTx/>
            </a:pPr>
            <a:r>
              <a:rPr lang="en-US" sz="2400" cap="none" dirty="0"/>
              <a:t>Through mucous membranes, such as your eyes, nose and mouth. Often indirect transmission, such as touching a contaminated object or surface and transferring the infectious material to the mucous membranes.</a:t>
            </a:r>
          </a:p>
          <a:p>
            <a:pPr>
              <a:buClrTx/>
            </a:pPr>
            <a:r>
              <a:rPr lang="en-US" sz="2400" cap="none" dirty="0"/>
              <a:t>Through a cut or sore on your skin.</a:t>
            </a:r>
          </a:p>
          <a:p>
            <a:pPr>
              <a:buClrTx/>
            </a:pPr>
            <a:r>
              <a:rPr lang="en-US" sz="2400" cap="none" dirty="0"/>
              <a:t>An accidental injury by a sharp object contaminated with infectious materials. Sharps include needles, scalpels, broken glass or anything that can pierce a person’s skin. </a:t>
            </a:r>
          </a:p>
          <a:p>
            <a:endParaRPr lang="en-US" cap="none" dirty="0"/>
          </a:p>
        </p:txBody>
      </p:sp>
    </p:spTree>
    <p:extLst>
      <p:ext uri="{BB962C8B-B14F-4D97-AF65-F5344CB8AC3E}">
        <p14:creationId xmlns:p14="http://schemas.microsoft.com/office/powerpoint/2010/main" val="189534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16B27C4-A9C2-4AC4-9DD3-88F63F48E83C}"/>
              </a:ext>
            </a:extLst>
          </p:cNvPr>
          <p:cNvPicPr>
            <a:picLocks noChangeAspect="1"/>
          </p:cNvPicPr>
          <p:nvPr/>
        </p:nvPicPr>
        <p:blipFill>
          <a:blip r:embed="rId4"/>
          <a:srcRect/>
          <a:stretch/>
        </p:blipFill>
        <p:spPr>
          <a:xfrm>
            <a:off x="7657311" y="490640"/>
            <a:ext cx="4234651" cy="4403517"/>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97968" y="310244"/>
            <a:ext cx="5280026" cy="823232"/>
          </a:xfrm>
          <a:solidFill>
            <a:schemeClr val="accent3">
              <a:lumMod val="40000"/>
              <a:lumOff val="60000"/>
            </a:schemeClr>
          </a:solidFill>
        </p:spPr>
        <p:txBody>
          <a:bodyPr>
            <a:normAutofit/>
          </a:bodyPr>
          <a:lstStyle/>
          <a:p>
            <a:r>
              <a:rPr lang="en-US" sz="4400" dirty="0"/>
              <a:t>What is PPE?</a:t>
            </a:r>
            <a:endParaRPr lang="en-US" dirty="0"/>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1228726"/>
            <a:ext cx="5280027" cy="5319030"/>
          </a:xfrm>
        </p:spPr>
        <p:txBody>
          <a:bodyPr>
            <a:normAutofit fontScale="55000" lnSpcReduction="20000"/>
          </a:bodyPr>
          <a:lstStyle/>
          <a:p>
            <a:pPr marL="0" indent="0">
              <a:buFont typeface="Wingdings" pitchFamily="2" charset="2"/>
              <a:buNone/>
            </a:pPr>
            <a:r>
              <a:rPr lang="en-US" sz="3200" b="1" cap="none" dirty="0">
                <a:solidFill>
                  <a:schemeClr val="tx1"/>
                </a:solidFill>
              </a:rPr>
              <a:t>PPE</a:t>
            </a:r>
            <a:r>
              <a:rPr lang="en-US" sz="3200" cap="none" dirty="0">
                <a:solidFill>
                  <a:schemeClr val="tx1"/>
                </a:solidFill>
              </a:rPr>
              <a:t> ( Personal Protective Equipment) – </a:t>
            </a:r>
          </a:p>
          <a:p>
            <a:pPr marL="0" indent="0">
              <a:buFont typeface="Wingdings" pitchFamily="2" charset="2"/>
              <a:buNone/>
            </a:pPr>
            <a:r>
              <a:rPr lang="en-US" sz="3300" cap="none" dirty="0">
                <a:solidFill>
                  <a:schemeClr val="tx1"/>
                </a:solidFill>
              </a:rPr>
              <a:t>Equipment that protects you from contact with potentially infectious materials may include gloves, masks, gowns, aprons, lab coats (i.e. blue coats specially designated to be worn as protective body clothing), face shields, goggles. Personal protective equipment must not allow potentially infectious materials to contact your street clothes, skin or mucous membranes. PPE is applied before you perform the tasks that require it, and never worn in clean areas such as hallways, elevators, lab break room or lab bathroom. </a:t>
            </a:r>
          </a:p>
          <a:p>
            <a:pPr marL="0" indent="0">
              <a:buFont typeface="Wingdings" pitchFamily="2" charset="2"/>
              <a:buNone/>
            </a:pPr>
            <a:r>
              <a:rPr lang="en-US" sz="2900" b="1" cap="none" dirty="0"/>
              <a:t>PPE must be appropriate for the task and shall be worn according to the Laboratory Task Assessment. The VISN Risk Task Assessment is a guide that outlines the PPE and Engineering Controls for various lab section areas. Laboratory Task Assessment is posted in every section of the laboratory</a:t>
            </a:r>
            <a:endParaRPr lang="en-US" sz="2900" cap="none" dirty="0"/>
          </a:p>
        </p:txBody>
      </p:sp>
    </p:spTree>
    <p:extLst>
      <p:ext uri="{BB962C8B-B14F-4D97-AF65-F5344CB8AC3E}">
        <p14:creationId xmlns:p14="http://schemas.microsoft.com/office/powerpoint/2010/main" val="26420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6"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Rectangle 49">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2">
            <a:extLst>
              <a:ext uri="{FF2B5EF4-FFF2-40B4-BE49-F238E27FC236}">
                <a16:creationId xmlns:a16="http://schemas.microsoft.com/office/drawing/2014/main" id="{240987D2-7FAC-4B65-A97B-0EAADE73BB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a:extLst>
              <a:ext uri="{FF2B5EF4-FFF2-40B4-BE49-F238E27FC236}">
                <a16:creationId xmlns:a16="http://schemas.microsoft.com/office/drawing/2014/main" id="{2543122C-30CE-4CD2-B15E-CA20AE39CC4D}"/>
              </a:ext>
            </a:extLst>
          </p:cNvPr>
          <p:cNvPicPr>
            <a:picLocks noGrp="1" noChangeAspect="1"/>
          </p:cNvPicPr>
          <p:nvPr>
            <p:ph type="pic" idx="1"/>
          </p:nvPr>
        </p:nvPicPr>
        <p:blipFill>
          <a:blip r:embed="rId5"/>
          <a:srcRect t="12859" b="12859"/>
          <a:stretch/>
        </p:blipFill>
        <p:spPr>
          <a:xfrm>
            <a:off x="1257337" y="1143001"/>
            <a:ext cx="4540527" cy="4790660"/>
          </a:xfrm>
          <a:prstGeom prst="rect">
            <a:avLst/>
          </a:prstGeom>
          <a:ln>
            <a:solidFill>
              <a:schemeClr val="accent3">
                <a:lumMod val="75000"/>
              </a:schemeClr>
            </a:solidFill>
          </a:ln>
        </p:spPr>
      </p:pic>
      <p:sp>
        <p:nvSpPr>
          <p:cNvPr id="54" name="Rectangle 53">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5" name="Title 4">
            <a:extLst>
              <a:ext uri="{FF2B5EF4-FFF2-40B4-BE49-F238E27FC236}">
                <a16:creationId xmlns:a16="http://schemas.microsoft.com/office/drawing/2014/main" id="{E87A6282-C330-4C80-411D-2763269D600F}"/>
              </a:ext>
            </a:extLst>
          </p:cNvPr>
          <p:cNvSpPr>
            <a:spLocks noGrp="1"/>
          </p:cNvSpPr>
          <p:nvPr>
            <p:ph type="title"/>
          </p:nvPr>
        </p:nvSpPr>
        <p:spPr>
          <a:xfrm>
            <a:off x="7638222" y="427383"/>
            <a:ext cx="4304326" cy="820391"/>
          </a:xfrm>
        </p:spPr>
        <p:style>
          <a:lnRef idx="1">
            <a:schemeClr val="accent1"/>
          </a:lnRef>
          <a:fillRef idx="2">
            <a:schemeClr val="accent1"/>
          </a:fillRef>
          <a:effectRef idx="1">
            <a:schemeClr val="accent1"/>
          </a:effectRef>
          <a:fontRef idx="minor">
            <a:schemeClr val="dk1"/>
          </a:fontRef>
        </p:style>
        <p:txBody>
          <a:bodyPr>
            <a:normAutofit/>
          </a:bodyPr>
          <a:lstStyle/>
          <a:p>
            <a:r>
              <a:rPr lang="en-US" sz="4800" dirty="0"/>
              <a:t>PPE - </a:t>
            </a:r>
            <a:r>
              <a:rPr lang="en-US" sz="4800" cap="none" dirty="0"/>
              <a:t>Gloves</a:t>
            </a:r>
          </a:p>
        </p:txBody>
      </p:sp>
      <p:sp>
        <p:nvSpPr>
          <p:cNvPr id="8" name="Text Placeholder 7">
            <a:extLst>
              <a:ext uri="{FF2B5EF4-FFF2-40B4-BE49-F238E27FC236}">
                <a16:creationId xmlns:a16="http://schemas.microsoft.com/office/drawing/2014/main" id="{B44FE952-82A8-3AC9-5432-149B5BB3FC9A}"/>
              </a:ext>
            </a:extLst>
          </p:cNvPr>
          <p:cNvSpPr>
            <a:spLocks noGrp="1"/>
          </p:cNvSpPr>
          <p:nvPr>
            <p:ph type="body" sz="half" idx="2"/>
          </p:nvPr>
        </p:nvSpPr>
        <p:spPr>
          <a:xfrm>
            <a:off x="7682948" y="1544530"/>
            <a:ext cx="4214874" cy="4471191"/>
          </a:xfrm>
          <a:gradFill>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path path="shape">
              <a:fillToRect l="50000" t="50000" r="50000" b="50000"/>
            </a:path>
          </a:gradFill>
        </p:spPr>
        <p:txBody>
          <a:bodyPr>
            <a:normAutofit fontScale="85000" lnSpcReduction="20000"/>
          </a:bodyPr>
          <a:lstStyle/>
          <a:p>
            <a:pPr marL="285750" indent="-285750" algn="l">
              <a:buFont typeface="Wingdings" panose="05000000000000000000" pitchFamily="2" charset="2"/>
              <a:buChar char="v"/>
            </a:pPr>
            <a:r>
              <a:rPr lang="en-US" cap="none" dirty="0"/>
              <a:t>You must wear gloves when you anticipate hand contact with blood, potentially infectious materials, mucous membranes, or non intact skin or hazardous chemicals</a:t>
            </a:r>
          </a:p>
          <a:p>
            <a:pPr marL="285750" indent="-285750" algn="l">
              <a:buFont typeface="Wingdings" panose="05000000000000000000" pitchFamily="2" charset="2"/>
              <a:buChar char="v"/>
            </a:pPr>
            <a:r>
              <a:rPr lang="en-US" cap="none" dirty="0"/>
              <a:t>Mandatory when performing phlebotomy procedures. </a:t>
            </a:r>
          </a:p>
          <a:p>
            <a:pPr marL="285750" indent="-285750" algn="l">
              <a:buFont typeface="Wingdings" panose="05000000000000000000" pitchFamily="2" charset="2"/>
              <a:buChar char="v"/>
            </a:pPr>
            <a:r>
              <a:rPr lang="en-US" cap="none" dirty="0"/>
              <a:t>Mandatory to change gloves in between each patient. Wash hands between each patient</a:t>
            </a:r>
          </a:p>
          <a:p>
            <a:pPr marL="285750" indent="-285750" algn="l">
              <a:buFont typeface="Wingdings" panose="05000000000000000000" pitchFamily="2" charset="2"/>
              <a:buChar char="v"/>
            </a:pPr>
            <a:r>
              <a:rPr lang="en-US" cap="none" dirty="0"/>
              <a:t>Gloves must be removed outside of technical areas and before entering “clean” areas</a:t>
            </a:r>
          </a:p>
          <a:p>
            <a:pPr marL="285750" indent="-285750" algn="l">
              <a:buFont typeface="Wingdings" panose="05000000000000000000" pitchFamily="2" charset="2"/>
              <a:buChar char="v"/>
            </a:pPr>
            <a:r>
              <a:rPr lang="en-US" cap="none" dirty="0"/>
              <a:t>Disposable gloves are for single use only, do not wash or disinfect gloves for reuse. Gloves shall be disposed of into regular trash unless visible contaminated with blood or other body fluids.</a:t>
            </a:r>
          </a:p>
          <a:p>
            <a:pPr marL="285750" indent="-285750" algn="l">
              <a:buFont typeface="Wingdings" panose="05000000000000000000" pitchFamily="2" charset="2"/>
              <a:buChar char="v"/>
            </a:pPr>
            <a:r>
              <a:rPr lang="en-US" cap="none" dirty="0"/>
              <a:t>An induvial experiencing dermatitis problems should see the supervisor who will then be referred to the Employee Health Physician.</a:t>
            </a:r>
          </a:p>
        </p:txBody>
      </p:sp>
    </p:spTree>
    <p:extLst>
      <p:ext uri="{BB962C8B-B14F-4D97-AF65-F5344CB8AC3E}">
        <p14:creationId xmlns:p14="http://schemas.microsoft.com/office/powerpoint/2010/main" val="109127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2">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Rectangle 64">
            <a:extLst>
              <a:ext uri="{FF2B5EF4-FFF2-40B4-BE49-F238E27FC236}">
                <a16:creationId xmlns:a16="http://schemas.microsoft.com/office/drawing/2014/main" id="{D20EF05B-48CD-41DE-82FE-C25A5A300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2">
            <a:extLst>
              <a:ext uri="{FF2B5EF4-FFF2-40B4-BE49-F238E27FC236}">
                <a16:creationId xmlns:a16="http://schemas.microsoft.com/office/drawing/2014/main" id="{C9DFF8EB-B522-4773-B8CF-C10622C1F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75" name="Picture 68">
            <a:extLst>
              <a:ext uri="{FF2B5EF4-FFF2-40B4-BE49-F238E27FC236}">
                <a16:creationId xmlns:a16="http://schemas.microsoft.com/office/drawing/2014/main" id="{6EA99E25-F57B-4182-929C-D5A100153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Placeholder 5" descr="A person wearing a blue coat&#10;&#10;Description automatically generated with low confidence">
            <a:extLst>
              <a:ext uri="{FF2B5EF4-FFF2-40B4-BE49-F238E27FC236}">
                <a16:creationId xmlns:a16="http://schemas.microsoft.com/office/drawing/2014/main" id="{2543122C-30CE-4CD2-B15E-CA20AE39CC4D}"/>
              </a:ext>
            </a:extLst>
          </p:cNvPr>
          <p:cNvPicPr>
            <a:picLocks noGrp="1" noChangeAspect="1"/>
          </p:cNvPicPr>
          <p:nvPr>
            <p:ph type="pic" idx="1"/>
          </p:nvPr>
        </p:nvPicPr>
        <p:blipFill>
          <a:blip r:embed="rId5"/>
          <a:srcRect l="11273" r="10132"/>
          <a:stretch/>
        </p:blipFill>
        <p:spPr>
          <a:xfrm>
            <a:off x="7756448" y="1349992"/>
            <a:ext cx="3155366" cy="4014710"/>
          </a:xfrm>
          <a:prstGeom prst="rect">
            <a:avLst/>
          </a:prstGeom>
          <a:effectLst>
            <a:glow rad="101600">
              <a:schemeClr val="accent3">
                <a:satMod val="175000"/>
                <a:alpha val="40000"/>
              </a:schemeClr>
            </a:glow>
          </a:effectLst>
        </p:spPr>
      </p:pic>
      <p:sp>
        <p:nvSpPr>
          <p:cNvPr id="5" name="Title 4">
            <a:extLst>
              <a:ext uri="{FF2B5EF4-FFF2-40B4-BE49-F238E27FC236}">
                <a16:creationId xmlns:a16="http://schemas.microsoft.com/office/drawing/2014/main" id="{E87A6282-C330-4C80-411D-2763269D600F}"/>
              </a:ext>
            </a:extLst>
          </p:cNvPr>
          <p:cNvSpPr>
            <a:spLocks noGrp="1"/>
          </p:cNvSpPr>
          <p:nvPr>
            <p:ph type="title"/>
          </p:nvPr>
        </p:nvSpPr>
        <p:spPr>
          <a:xfrm>
            <a:off x="1280186" y="609297"/>
            <a:ext cx="4763124" cy="915008"/>
          </a:xfr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p>
            <a:r>
              <a:rPr lang="en-US" sz="3600" dirty="0">
                <a:solidFill>
                  <a:schemeClr val="tx1"/>
                </a:solidFill>
                <a:latin typeface="+mj-lt"/>
                <a:ea typeface="+mj-ea"/>
                <a:cs typeface="+mj-cs"/>
              </a:rPr>
              <a:t>PPE- </a:t>
            </a:r>
            <a:r>
              <a:rPr lang="en-US" sz="3600" cap="none" dirty="0">
                <a:solidFill>
                  <a:schemeClr val="tx1"/>
                </a:solidFill>
                <a:latin typeface="+mj-lt"/>
                <a:ea typeface="+mj-ea"/>
                <a:cs typeface="+mj-cs"/>
              </a:rPr>
              <a:t>Lab Coat</a:t>
            </a:r>
          </a:p>
        </p:txBody>
      </p:sp>
      <p:sp>
        <p:nvSpPr>
          <p:cNvPr id="8" name="Text Placeholder 7">
            <a:extLst>
              <a:ext uri="{FF2B5EF4-FFF2-40B4-BE49-F238E27FC236}">
                <a16:creationId xmlns:a16="http://schemas.microsoft.com/office/drawing/2014/main" id="{B44FE952-82A8-3AC9-5432-149B5BB3FC9A}"/>
              </a:ext>
            </a:extLst>
          </p:cNvPr>
          <p:cNvSpPr>
            <a:spLocks noGrp="1"/>
          </p:cNvSpPr>
          <p:nvPr>
            <p:ph type="body" sz="half" idx="2"/>
          </p:nvPr>
        </p:nvSpPr>
        <p:spPr>
          <a:xfrm>
            <a:off x="514350" y="1733551"/>
            <a:ext cx="6309699" cy="4093994"/>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accent3">
                <a:lumMod val="75000"/>
              </a:schemeClr>
            </a:solidFill>
          </a:ln>
        </p:spPr>
        <p:txBody>
          <a:bodyPr vert="horz" lIns="91440" tIns="45720" rIns="91440" bIns="45720" rtlCol="0">
            <a:normAutofit lnSpcReduction="10000"/>
          </a:bodyPr>
          <a:lstStyle/>
          <a:p>
            <a:pPr marL="285750" marR="0" lvl="0" indent="-285750" algn="l" defTabSz="914400" rtl="0" eaLnBrk="0" fontAlgn="base" latinLnBrk="0" hangingPunct="0">
              <a:lnSpc>
                <a:spcPct val="100000"/>
              </a:lnSpc>
              <a:spcBef>
                <a:spcPct val="20000"/>
              </a:spcBef>
              <a:spcAft>
                <a:spcPct val="0"/>
              </a:spcAft>
              <a:buSzPct val="800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Must be buttoned and worn at all times when working in a technical area</a:t>
            </a:r>
          </a:p>
          <a:p>
            <a:pPr marL="285750" marR="0" lvl="0" indent="-285750" algn="l" defTabSz="914400" rtl="0" eaLnBrk="0" fontAlgn="base" latinLnBrk="0" hangingPunct="0">
              <a:lnSpc>
                <a:spcPct val="100000"/>
              </a:lnSpc>
              <a:spcBef>
                <a:spcPct val="20000"/>
              </a:spcBef>
              <a:spcAft>
                <a:spcPct val="0"/>
              </a:spcAft>
              <a:buSzPct val="800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Must be fluid resistant, cover your arms and have secure cuffs</a:t>
            </a:r>
          </a:p>
          <a:p>
            <a:pPr marL="285750" marR="0" lvl="0" indent="-285750" algn="l" defTabSz="914400" rtl="0" eaLnBrk="0" fontAlgn="base" latinLnBrk="0" hangingPunct="0">
              <a:lnSpc>
                <a:spcPct val="100000"/>
              </a:lnSpc>
              <a:spcBef>
                <a:spcPct val="20000"/>
              </a:spcBef>
              <a:spcAft>
                <a:spcPct val="0"/>
              </a:spcAft>
              <a:buSzPct val="800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Only to be worn in the technical/analytical areas (are not to be worn outside of the lab i.e. break room, administrative offices, rest rooms.)</a:t>
            </a:r>
          </a:p>
          <a:p>
            <a:pPr marL="285750" marR="0" lvl="0" indent="-285750" algn="l" defTabSz="914400" rtl="0" eaLnBrk="0" fontAlgn="base" latinLnBrk="0" hangingPunct="0">
              <a:lnSpc>
                <a:spcPct val="100000"/>
              </a:lnSpc>
              <a:spcBef>
                <a:spcPct val="20000"/>
              </a:spcBef>
              <a:spcAft>
                <a:spcPct val="0"/>
              </a:spcAft>
              <a:buSzPct val="800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Blue disposable lab coats</a:t>
            </a:r>
            <a:r>
              <a:rPr kumimoji="0" lang="en-US" sz="1600" b="0" i="0" u="none" strike="noStrike" kern="0" cap="none" spc="0" normalizeH="0" baseline="0" noProof="0" dirty="0">
                <a:ln>
                  <a:noFill/>
                </a:ln>
                <a:solidFill>
                  <a:srgbClr val="FF0000"/>
                </a:solidFill>
                <a:effectLst/>
                <a:uLnTx/>
                <a:uFillTx/>
                <a:latin typeface="Arial"/>
                <a:ea typeface="+mn-ea"/>
                <a:cs typeface="+mn-cs"/>
              </a:rPr>
              <a:t> </a:t>
            </a:r>
            <a:r>
              <a:rPr kumimoji="0" lang="en-US" sz="1600" b="0" i="0" u="none" strike="noStrike" kern="0" cap="none" spc="0" normalizeH="0" baseline="0" noProof="0" dirty="0">
                <a:ln>
                  <a:noFill/>
                </a:ln>
                <a:solidFill>
                  <a:srgbClr val="000000"/>
                </a:solidFill>
                <a:effectLst/>
                <a:uLnTx/>
                <a:uFillTx/>
                <a:latin typeface="Arial"/>
                <a:ea typeface="+mn-ea"/>
                <a:cs typeface="+mn-cs"/>
              </a:rPr>
              <a:t>are to be changed frequently or immediately if contaminated.</a:t>
            </a:r>
            <a:endParaRPr kumimoji="0" lang="en-US" sz="1600" b="1" i="0" u="none" strike="noStrike" kern="0" cap="none" spc="0" normalizeH="0" baseline="0" noProof="0" dirty="0">
              <a:ln>
                <a:noFill/>
              </a:ln>
              <a:solidFill>
                <a:srgbClr val="000000"/>
              </a:solidFill>
              <a:effectLst/>
              <a:uLnTx/>
              <a:uFillTx/>
              <a:latin typeface="Arial"/>
              <a:ea typeface="+mn-ea"/>
              <a:cs typeface="+mn-cs"/>
            </a:endParaRPr>
          </a:p>
          <a:p>
            <a:pPr marR="0" lvl="0" algn="l" defTabSz="914400" rtl="0" eaLnBrk="1" fontAlgn="base" latinLnBrk="0" hangingPunct="1">
              <a:lnSpc>
                <a:spcPct val="80000"/>
              </a:lnSpc>
              <a:spcBef>
                <a:spcPct val="20000"/>
              </a:spcBef>
              <a:spcAft>
                <a:spcPct val="0"/>
              </a:spcAft>
              <a:buSzPct val="80000"/>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Removal of Laboratory Coat for Reuse</a:t>
            </a:r>
            <a:endParaRPr lang="en-US" kern="0" cap="none" dirty="0">
              <a:solidFill>
                <a:srgbClr val="000000"/>
              </a:solidFill>
              <a:latin typeface="Arial"/>
            </a:endParaRPr>
          </a:p>
          <a:p>
            <a:pPr marL="609600" marR="0" lvl="0" indent="-609600" algn="l" defTabSz="914400" rtl="0" eaLnBrk="1" fontAlgn="base" latinLnBrk="0" hangingPunct="1">
              <a:lnSpc>
                <a:spcPct val="80000"/>
              </a:lnSpc>
              <a:spcBef>
                <a:spcPct val="20000"/>
              </a:spcBef>
              <a:spcAft>
                <a:spcPct val="0"/>
              </a:spcAft>
              <a:buSzPct val="800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Remove gloves first using proper removal technique as previously described.</a:t>
            </a:r>
          </a:p>
          <a:p>
            <a:pPr marL="609600" marR="0" lvl="0" indent="-609600" algn="l" defTabSz="914400" rtl="0" eaLnBrk="1" fontAlgn="base" latinLnBrk="0" hangingPunct="1">
              <a:lnSpc>
                <a:spcPct val="80000"/>
              </a:lnSpc>
              <a:spcBef>
                <a:spcPct val="20000"/>
              </a:spcBef>
              <a:spcAft>
                <a:spcPct val="0"/>
              </a:spcAft>
              <a:buSzPct val="800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Unbutton coat, remove and hang in appropriate area.</a:t>
            </a:r>
          </a:p>
          <a:p>
            <a:pPr marL="609600" marR="0" lvl="0" indent="-609600" algn="l" defTabSz="914400" rtl="0" eaLnBrk="1" fontAlgn="base" latinLnBrk="0" hangingPunct="1">
              <a:lnSpc>
                <a:spcPct val="80000"/>
              </a:lnSpc>
              <a:spcBef>
                <a:spcPct val="20000"/>
              </a:spcBef>
              <a:spcAft>
                <a:spcPct val="0"/>
              </a:spcAft>
              <a:buClr>
                <a:srgbClr val="996666"/>
              </a:buClr>
              <a:buSzPct val="80000"/>
              <a:buFont typeface="Wingdings" panose="05000000000000000000" pitchFamily="2" charset="2"/>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Removal of Laboratory Coat for Disposal</a:t>
            </a:r>
            <a:r>
              <a:rPr kumimoji="0" lang="en-US" sz="1600" b="0" i="0" u="none" strike="noStrike" kern="0" cap="none" spc="0" normalizeH="0" baseline="0" noProof="0" dirty="0">
                <a:ln>
                  <a:noFill/>
                </a:ln>
                <a:solidFill>
                  <a:srgbClr val="000000"/>
                </a:solidFill>
                <a:effectLst/>
                <a:uLnTx/>
                <a:uFillTx/>
                <a:latin typeface="Arial"/>
                <a:ea typeface="+mn-ea"/>
                <a:cs typeface="+mn-cs"/>
              </a:rPr>
              <a:t>	</a:t>
            </a:r>
          </a:p>
          <a:p>
            <a:pPr marL="609600" marR="0" lvl="0" indent="-609600" algn="l" defTabSz="914400" rtl="0" eaLnBrk="1" fontAlgn="base" latinLnBrk="0" hangingPunct="1">
              <a:lnSpc>
                <a:spcPct val="80000"/>
              </a:lnSpc>
              <a:spcBef>
                <a:spcPct val="20000"/>
              </a:spcBef>
              <a:spcAft>
                <a:spcPct val="0"/>
              </a:spcAft>
              <a:buSzPct val="800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Remove gloves first using proper removal technique as previously described.</a:t>
            </a:r>
          </a:p>
          <a:p>
            <a:pPr marL="609600" marR="0" lvl="0" indent="-609600" algn="l" defTabSz="914400" rtl="0" eaLnBrk="1" fontAlgn="base" latinLnBrk="0" hangingPunct="1">
              <a:lnSpc>
                <a:spcPct val="80000"/>
              </a:lnSpc>
              <a:spcBef>
                <a:spcPct val="20000"/>
              </a:spcBef>
              <a:spcAft>
                <a:spcPct val="0"/>
              </a:spcAft>
              <a:buSzPct val="800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Unbutton coat and remove.  Check all pockets, turn garment inside out and roll.</a:t>
            </a:r>
          </a:p>
          <a:p>
            <a:pPr marL="609600" marR="0" lvl="0" indent="-609600" algn="l" defTabSz="914400" rtl="0" eaLnBrk="1" fontAlgn="base" latinLnBrk="0" hangingPunct="1">
              <a:lnSpc>
                <a:spcPct val="80000"/>
              </a:lnSpc>
              <a:spcBef>
                <a:spcPct val="20000"/>
              </a:spcBef>
              <a:spcAft>
                <a:spcPct val="0"/>
              </a:spcAft>
              <a:buSzPct val="800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Place rolled coat into the regular waste disposal container</a:t>
            </a:r>
            <a:r>
              <a:rPr kumimoji="0" lang="en-US" sz="1600" b="0" i="0" u="none" strike="noStrike" kern="0" cap="none" spc="0" normalizeH="0" baseline="0" noProof="0" dirty="0">
                <a:ln>
                  <a:noFill/>
                </a:ln>
                <a:solidFill>
                  <a:srgbClr val="FF0000"/>
                </a:solidFill>
                <a:effectLst/>
                <a:uLnTx/>
                <a:uFillTx/>
                <a:latin typeface="Arial"/>
                <a:ea typeface="+mn-ea"/>
                <a:cs typeface="+mn-cs"/>
              </a:rPr>
              <a:t>.</a:t>
            </a:r>
          </a:p>
          <a:p>
            <a:pPr marL="285750" indent="-228600" algn="l">
              <a:lnSpc>
                <a:spcPct val="110000"/>
              </a:lnSpc>
              <a:buFont typeface="Arial" panose="020B0604020202020204" pitchFamily="34" charset="0"/>
              <a:buChar char="•"/>
            </a:pPr>
            <a:endParaRPr lang="en-US" sz="1200" dirty="0"/>
          </a:p>
        </p:txBody>
      </p:sp>
    </p:spTree>
    <p:extLst>
      <p:ext uri="{BB962C8B-B14F-4D97-AF65-F5344CB8AC3E}">
        <p14:creationId xmlns:p14="http://schemas.microsoft.com/office/powerpoint/2010/main" val="299836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5" name="Rectangle 64">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Placeholder 5">
            <a:extLst>
              <a:ext uri="{FF2B5EF4-FFF2-40B4-BE49-F238E27FC236}">
                <a16:creationId xmlns:a16="http://schemas.microsoft.com/office/drawing/2014/main" id="{2543122C-30CE-4CD2-B15E-CA20AE39CC4D}"/>
              </a:ext>
            </a:extLst>
          </p:cNvPr>
          <p:cNvPicPr>
            <a:picLocks noGrp="1" noChangeAspect="1"/>
          </p:cNvPicPr>
          <p:nvPr>
            <p:ph type="pic" idx="1"/>
          </p:nvPr>
        </p:nvPicPr>
        <p:blipFill>
          <a:blip r:embed="rId5"/>
          <a:srcRect l="8659"/>
          <a:stretch/>
        </p:blipFill>
        <p:spPr>
          <a:xfrm>
            <a:off x="442908" y="1093314"/>
            <a:ext cx="3138946" cy="5348632"/>
          </a:xfrm>
          <a:prstGeom prst="rect">
            <a:avLst/>
          </a:prstGeom>
          <a:effectLst>
            <a:glow rad="139700">
              <a:schemeClr val="accent1">
                <a:satMod val="175000"/>
                <a:alpha val="40000"/>
              </a:schemeClr>
            </a:glow>
          </a:effectLst>
        </p:spPr>
      </p:pic>
      <p:sp>
        <p:nvSpPr>
          <p:cNvPr id="5" name="Title 4">
            <a:extLst>
              <a:ext uri="{FF2B5EF4-FFF2-40B4-BE49-F238E27FC236}">
                <a16:creationId xmlns:a16="http://schemas.microsoft.com/office/drawing/2014/main" id="{E87A6282-C330-4C80-411D-2763269D600F}"/>
              </a:ext>
            </a:extLst>
          </p:cNvPr>
          <p:cNvSpPr>
            <a:spLocks noGrp="1"/>
          </p:cNvSpPr>
          <p:nvPr>
            <p:ph type="title"/>
          </p:nvPr>
        </p:nvSpPr>
        <p:spPr>
          <a:xfrm>
            <a:off x="4465050" y="618518"/>
            <a:ext cx="6537567" cy="1081074"/>
          </a:xfrm>
          <a:effectLst>
            <a:glow rad="101600">
              <a:schemeClr val="tx1">
                <a:alpha val="60000"/>
              </a:schemeClr>
            </a:glow>
          </a:effectLst>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r>
              <a:rPr lang="en-US" sz="4800" dirty="0">
                <a:solidFill>
                  <a:schemeClr val="tx1"/>
                </a:solidFill>
                <a:latin typeface="+mj-lt"/>
                <a:ea typeface="+mj-ea"/>
                <a:cs typeface="+mj-cs"/>
              </a:rPr>
              <a:t>PPE - Attire</a:t>
            </a:r>
          </a:p>
        </p:txBody>
      </p:sp>
      <p:sp>
        <p:nvSpPr>
          <p:cNvPr id="8" name="Text Placeholder 7">
            <a:extLst>
              <a:ext uri="{FF2B5EF4-FFF2-40B4-BE49-F238E27FC236}">
                <a16:creationId xmlns:a16="http://schemas.microsoft.com/office/drawing/2014/main" id="{B44FE952-82A8-3AC9-5432-149B5BB3FC9A}"/>
              </a:ext>
            </a:extLst>
          </p:cNvPr>
          <p:cNvSpPr>
            <a:spLocks noGrp="1"/>
          </p:cNvSpPr>
          <p:nvPr>
            <p:ph type="body" sz="half" idx="2"/>
          </p:nvPr>
        </p:nvSpPr>
        <p:spPr>
          <a:xfrm>
            <a:off x="4465048" y="2097158"/>
            <a:ext cx="6672887" cy="3694042"/>
          </a:xfrm>
        </p:spPr>
        <p:txBody>
          <a:bodyPr vert="horz" lIns="91440" tIns="45720" rIns="91440" bIns="45720" rtlCol="0">
            <a:normAutofit/>
          </a:bodyPr>
          <a:lstStyle/>
          <a:p>
            <a:pPr marL="342900" indent="-285750" algn="l">
              <a:buFont typeface="Wingdings" panose="05000000000000000000" pitchFamily="2" charset="2"/>
              <a:buChar char="v"/>
            </a:pPr>
            <a:r>
              <a:rPr lang="en-US" sz="2000" cap="none" dirty="0"/>
              <a:t>Cover lower extremities (long pants, no shorts or short skirts)</a:t>
            </a:r>
          </a:p>
          <a:p>
            <a:pPr marL="342900" indent="-285750" algn="l">
              <a:buFont typeface="Wingdings" panose="05000000000000000000" pitchFamily="2" charset="2"/>
              <a:buChar char="v"/>
            </a:pPr>
            <a:r>
              <a:rPr lang="en-US" sz="2000" cap="none" dirty="0"/>
              <a:t>Cover feet- shoes should cover the entire foot. Shoes with closed toes/back and non-slip shoes should be worn</a:t>
            </a:r>
          </a:p>
          <a:p>
            <a:pPr marL="342900" indent="-285750" algn="l">
              <a:buFont typeface="Wingdings" panose="05000000000000000000" pitchFamily="2" charset="2"/>
              <a:buChar char="v"/>
            </a:pPr>
            <a:r>
              <a:rPr lang="en-US" sz="2000" cap="none" dirty="0"/>
              <a:t>Hair-must be secured back and off the shoulders in such a manner as to prevent it from coming into contact with contaminated materials or surfaces and moving instrumentation.</a:t>
            </a:r>
          </a:p>
        </p:txBody>
      </p:sp>
    </p:spTree>
    <p:extLst>
      <p:ext uri="{BB962C8B-B14F-4D97-AF65-F5344CB8AC3E}">
        <p14:creationId xmlns:p14="http://schemas.microsoft.com/office/powerpoint/2010/main" val="11338909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3.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Laboratory design</Template>
  <TotalTime>322</TotalTime>
  <Words>1767</Words>
  <Application>Microsoft Office PowerPoint</Application>
  <PresentationFormat>Widescreen</PresentationFormat>
  <Paragraphs>111</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Tw Cen MT</vt:lpstr>
      <vt:lpstr>Wingdings</vt:lpstr>
      <vt:lpstr>Droplet</vt:lpstr>
      <vt:lpstr>Oscar G. Johnson  PLMS Laboratory</vt:lpstr>
      <vt:lpstr>How to Protect Yourself</vt:lpstr>
      <vt:lpstr>Standard Precautions</vt:lpstr>
      <vt:lpstr>Body Fluids</vt:lpstr>
      <vt:lpstr>Ways of Exposure</vt:lpstr>
      <vt:lpstr>What is PPE?</vt:lpstr>
      <vt:lpstr>PPE - Gloves</vt:lpstr>
      <vt:lpstr>PPE- Lab Coat</vt:lpstr>
      <vt:lpstr>PPE - Attire</vt:lpstr>
      <vt:lpstr>PowerPoint Presentation</vt:lpstr>
      <vt:lpstr>PPE – N95 Respirator</vt:lpstr>
      <vt:lpstr>The work site shall be maintained in a clean and sanitary condition: to minimize exposure to blood and other potentially infectious material. Work surfaces shall be decontaminated at the beginning and the end of each tour of duty, or immediately, or as soon as feasible, upon visible contamination or after any spillage.   Cleaning and decontaminating all infected surfaces: CaviWipes are located throughout the laboratory and should be used at the end of your tour or when needed.  Disposing of Blood and body fluids properly: Regulated waste includes liquid or semiliquid blood and other potentially infectious material along with other contaminated items. Such waste is placed in biohazard or red-colored containers or plastic bags. </vt:lpstr>
      <vt:lpstr>       Technical areas are considered “contaminated”.  All surfaces may be touched with gloved hands.  All telephones, internal doorknobs and handles, computer terminals and other surfaces would be considered contaminated.  Persons entering these areas with ungloved hands to use telephones, computer, or other equipment would be responsible for gloving.  Before leaving area, individual would be responsible for washing their hands.  Contaminated phones and keyboards have the “glove’ sticker attached.   NOTE: There may be a phone or keyboard viewed as “clean” in an area where specimens are not handled and will have a “no glove” label attached. </vt:lpstr>
      <vt:lpstr>Handwashing</vt:lpstr>
      <vt:lpstr>Handwashing Procedure</vt:lpstr>
      <vt:lpstr>Engineering Controls</vt:lpstr>
      <vt:lpstr>Proper handling of sharps - Manual manipulation of needles is generally prohibited - do not recap, bend, break, or remove from syringes. Needles and other sharps must be discarded immediately into approved puncture-resistant containers. It's important not to overfill sharps containers - overfilled containers lead to needlestick incidents. Containers must be closed and emptied when fill line reached.  Proper handling of specimens-  Use standard precautions with all specimens.  Proper housekeeping - Disinfect work surfaces with a suitable disinfectant once per shift and immediately when visibly soiled. Absorbent bench covers should be changed daily or when visibly contaminated.   Proper laboratory etiquette - No eating, drinking, smoking, applying cosmetics or lip balm or manipulating contact lenses. Avoid touching face (includes no pencils or pens in mouth). Restrain long hair (longer than shoulder length) and loose, flowing clothing or jewelry.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Oscar G. Johnson  PLMS Laboratory</dc:title>
  <dc:creator>Grosskopf, Bridget L. VHAIRO</dc:creator>
  <cp:lastModifiedBy>Grosskopf, Bridget L. VHAIRO</cp:lastModifiedBy>
  <cp:revision>1</cp:revision>
  <dcterms:created xsi:type="dcterms:W3CDTF">2024-08-21T14:57:45Z</dcterms:created>
  <dcterms:modified xsi:type="dcterms:W3CDTF">2024-08-21T20:19:58Z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