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2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5593B080-0A17-493A-941E-B8AC60E3DDFF}" type="datetimeFigureOut">
              <a:rPr lang="en-US" smtClean="0"/>
              <a:t>1/28/2014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05000"/>
            <a:ext cx="6400800" cy="1447800"/>
          </a:xfrm>
        </p:spPr>
        <p:txBody>
          <a:bodyPr>
            <a:normAutofit fontScale="62500" lnSpcReduction="20000"/>
          </a:bodyPr>
          <a:lstStyle/>
          <a:p>
            <a:r>
              <a:rPr lang="en-US" sz="8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Semen Qualitative</a:t>
            </a:r>
            <a:endParaRPr lang="en-US" sz="8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914400"/>
            <a:ext cx="6477000" cy="810913"/>
          </a:xfrm>
        </p:spPr>
        <p:txBody>
          <a:bodyPr/>
          <a:lstStyle/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Provider performed microscopy procedure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822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924800" cy="808038"/>
          </a:xfrm>
        </p:spPr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Purpose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8162" y="1143000"/>
            <a:ext cx="7924800" cy="76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evaluate semen samples for effective vasectomy or investigate infertility by the presence and/or motility of sperm in direct microscopic procedures.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95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687" y="228600"/>
            <a:ext cx="7924800" cy="808038"/>
          </a:xfrm>
        </p:spPr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specimen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47687" y="914400"/>
            <a:ext cx="7924800" cy="2362200"/>
          </a:xfrm>
        </p:spPr>
        <p:txBody>
          <a:bodyPr>
            <a:noAutofit/>
          </a:bodyPr>
          <a:lstStyle/>
          <a:p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PATIENT PREPARATION: The patient, following a 48-72 hour period of abstinence from sexual activity, collect freshly ejaculated semen.</a:t>
            </a:r>
          </a:p>
          <a:p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Specimens are to be collected in clean container free of preservatives or additives</a:t>
            </a:r>
          </a:p>
          <a:p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Evaluate specimen as soon as possible after ejaculation.</a:t>
            </a:r>
          </a:p>
          <a:p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Store at room temperature. Specimens greater than 2 hours old should not be evaluated.</a:t>
            </a:r>
            <a:endParaRPr lang="en-US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71500" y="2971800"/>
            <a:ext cx="7924800" cy="80803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solidFill>
                  <a:srgbClr val="FFC000"/>
                </a:solidFill>
              </a:rPr>
              <a:t>materials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71500" y="3779838"/>
            <a:ext cx="7924800" cy="2362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Microscope with 40x objective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Sterile container	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Coverslips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Sterile glass slides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2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687" y="228600"/>
            <a:ext cx="7924800" cy="808038"/>
          </a:xfrm>
        </p:spPr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Procedure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1066800"/>
            <a:ext cx="7924800" cy="23622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Samples collected outside the test site should be warmed to 37</a:t>
            </a:r>
            <a:r>
              <a:rPr lang="en-US" sz="2400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 for 5-10 minutes before examination.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Using a transfer pipette, place on drop of well mixed seminal fluid on clean glass slide and cover with a cover slip.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Examine the slide immediately using the high dry 40x objective.  Record the presence or absence of sperm.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46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249362"/>
          </a:xfrm>
        </p:spPr>
        <p:txBody>
          <a:bodyPr/>
          <a:lstStyle/>
          <a:p>
            <a:r>
              <a:rPr lang="en-US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 of </a:t>
            </a:r>
            <a:r>
              <a:rPr lang="en-US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sperm</a:t>
            </a:r>
            <a:r>
              <a:rPr lang="en-US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-present </a:t>
            </a:r>
            <a:r>
              <a:rPr lang="en-US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vs. </a:t>
            </a:r>
            <a:r>
              <a:rPr lang="en-US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SPERM-absent</a:t>
            </a:r>
            <a:endParaRPr lang="en-US" sz="18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SPERM-PRESENT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1" dirty="0" smtClean="0"/>
              <a:t>SPERM-ABSENT</a:t>
            </a:r>
            <a:endParaRPr lang="en-US" b="1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09" y="2209800"/>
            <a:ext cx="344016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213572"/>
            <a:ext cx="3169526" cy="3044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328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249362"/>
          </a:xfrm>
        </p:spPr>
        <p:txBody>
          <a:bodyPr/>
          <a:lstStyle/>
          <a:p>
            <a:r>
              <a:rPr lang="en-US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 of </a:t>
            </a:r>
            <a:r>
              <a:rPr lang="en-US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sperm</a:t>
            </a:r>
            <a:r>
              <a:rPr lang="en-US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-present </a:t>
            </a:r>
            <a:r>
              <a:rPr lang="en-US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vs. </a:t>
            </a:r>
            <a:r>
              <a:rPr lang="en-US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SPERM-absent</a:t>
            </a:r>
            <a:endParaRPr lang="en-US" sz="18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SPERM-PRESENT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1" dirty="0" smtClean="0"/>
              <a:t>SPERM-ABSENT</a:t>
            </a:r>
            <a:endParaRPr lang="en-US" b="1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221871"/>
            <a:ext cx="34036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221871"/>
            <a:ext cx="3733800" cy="2895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851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1100</TotalTime>
  <Words>174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Horizon</vt:lpstr>
      <vt:lpstr>Provider performed microscopy procedure</vt:lpstr>
      <vt:lpstr>Purpose</vt:lpstr>
      <vt:lpstr>specimen</vt:lpstr>
      <vt:lpstr>Procedure</vt:lpstr>
      <vt:lpstr>Examples of sperm-present vs. SPERM-absent</vt:lpstr>
      <vt:lpstr>Examples of sperm-present vs. SPERM-absent</vt:lpstr>
    </vt:vector>
  </TitlesOfParts>
  <Company>Kaiser Permanente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Provider performed microscopy procedure</dc:title>
  <dc:creator>Charleane Salvador</dc:creator>
  <cp:lastModifiedBy>Charleane Salvador</cp:lastModifiedBy>
  <cp:revision>14</cp:revision>
  <dcterms:created xsi:type="dcterms:W3CDTF">2014-01-27T23:41:17Z</dcterms:created>
  <dcterms:modified xsi:type="dcterms:W3CDTF">2014-01-29T00:10:02Z</dcterms:modified>
</cp:coreProperties>
</file>