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15"/>
  </p:notesMasterIdLst>
  <p:sldIdLst>
    <p:sldId id="256" r:id="rId2"/>
    <p:sldId id="257" r:id="rId3"/>
    <p:sldId id="258" r:id="rId4"/>
    <p:sldId id="263" r:id="rId5"/>
    <p:sldId id="259" r:id="rId6"/>
    <p:sldId id="264" r:id="rId7"/>
    <p:sldId id="260" r:id="rId8"/>
    <p:sldId id="265" r:id="rId9"/>
    <p:sldId id="266" r:id="rId10"/>
    <p:sldId id="267" r:id="rId11"/>
    <p:sldId id="268" r:id="rId12"/>
    <p:sldId id="270"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0FB0B-FE38-44C6-9E37-17CD7C0BFBD2}" type="datetimeFigureOut">
              <a:rPr lang="en-US" smtClean="0"/>
              <a:t>6/26/2014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BFF60-BCE4-48D7-A012-EF2E1CAC1C5C}" type="slidenum">
              <a:rPr lang="en-US" smtClean="0"/>
              <a:t>‹#›</a:t>
            </a:fld>
            <a:endParaRPr lang="en-US" dirty="0"/>
          </a:p>
        </p:txBody>
      </p:sp>
    </p:spTree>
    <p:extLst>
      <p:ext uri="{BB962C8B-B14F-4D97-AF65-F5344CB8AC3E}">
        <p14:creationId xmlns:p14="http://schemas.microsoft.com/office/powerpoint/2010/main" val="399556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593B080-0A17-493A-941E-B8AC60E3DDFF}" type="datetimeFigureOut">
              <a:rPr lang="en-US" smtClean="0"/>
              <a:t>6/26/2014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99D9D-BAD4-4DBC-8F7C-1F43058FCA04}"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3B080-0A17-493A-941E-B8AC60E3DDFF}" type="datetimeFigureOut">
              <a:rPr lang="en-US" smtClean="0"/>
              <a:t>6/26/2014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3B080-0A17-493A-941E-B8AC60E3DDFF}" type="datetimeFigureOut">
              <a:rPr lang="en-US" smtClean="0"/>
              <a:t>6/26/2014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593B080-0A17-493A-941E-B8AC60E3DDFF}" type="datetimeFigureOut">
              <a:rPr lang="en-US" smtClean="0"/>
              <a:t>6/26/2014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99D9D-BAD4-4DBC-8F7C-1F43058FCA04}"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3B080-0A17-493A-941E-B8AC60E3DDFF}" type="datetimeFigureOut">
              <a:rPr lang="en-US" smtClean="0"/>
              <a:t>6/26/2014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5593B080-0A17-493A-941E-B8AC60E3DDFF}" type="datetimeFigureOut">
              <a:rPr lang="en-US" smtClean="0"/>
              <a:t>6/26/2014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93B080-0A17-493A-941E-B8AC60E3DDFF}" type="datetimeFigureOut">
              <a:rPr lang="en-US" smtClean="0"/>
              <a:t>6/26/2014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93B080-0A17-493A-941E-B8AC60E3DDFF}" type="datetimeFigureOut">
              <a:rPr lang="en-US" smtClean="0"/>
              <a:t>6/26/2014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3B080-0A17-493A-941E-B8AC60E3DDFF}" type="datetimeFigureOut">
              <a:rPr lang="en-US" smtClean="0"/>
              <a:t>6/26/2014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3B080-0A17-493A-941E-B8AC60E3DDFF}" type="datetimeFigureOut">
              <a:rPr lang="en-US" smtClean="0"/>
              <a:t>6/26/2014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3B080-0A17-493A-941E-B8AC60E3DDFF}" type="datetimeFigureOut">
              <a:rPr lang="en-US" smtClean="0"/>
              <a:t>6/26/2014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593B080-0A17-493A-941E-B8AC60E3DDFF}" type="datetimeFigureOut">
              <a:rPr lang="en-US" smtClean="0"/>
              <a:t>6/26/2014</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6399D9D-BAD4-4DBC-8F7C-1F43058FCA04}"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hyperlink" Target="http://uoitclinicalbiochemistry.weebly.com/urinalysis-crystals.html" TargetMode="External"/><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05000"/>
            <a:ext cx="6400800" cy="1447800"/>
          </a:xfrm>
        </p:spPr>
        <p:txBody>
          <a:bodyPr>
            <a:normAutofit fontScale="70000" lnSpcReduction="20000"/>
          </a:bodyPr>
          <a:lstStyle/>
          <a:p>
            <a:r>
              <a:rPr lang="en-US" sz="8800" b="1" dirty="0" smtClean="0">
                <a:latin typeface="Tahoma" panose="020B0604030504040204" pitchFamily="34" charset="0"/>
                <a:ea typeface="Tahoma" panose="020B0604030504040204" pitchFamily="34" charset="0"/>
                <a:cs typeface="Tahoma" panose="020B0604030504040204" pitchFamily="34" charset="0"/>
              </a:rPr>
              <a:t>Urine Sediment</a:t>
            </a:r>
          </a:p>
          <a:p>
            <a:endParaRPr lang="en-US" sz="8800" b="1"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ctrTitle"/>
          </p:nvPr>
        </p:nvSpPr>
        <p:spPr>
          <a:xfrm>
            <a:off x="1295400" y="914400"/>
            <a:ext cx="6477000" cy="810913"/>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Provider performed microscopy procedure</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82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Urine CAst</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19807"/>
            <a:ext cx="1828800" cy="148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1791" y="2776579"/>
            <a:ext cx="1524000" cy="369332"/>
          </a:xfrm>
          <a:prstGeom prst="rect">
            <a:avLst/>
          </a:prstGeom>
          <a:noFill/>
        </p:spPr>
        <p:txBody>
          <a:bodyPr wrap="square" rtlCol="0">
            <a:spAutoFit/>
          </a:bodyPr>
          <a:lstStyle/>
          <a:p>
            <a:pPr algn="ctr"/>
            <a:r>
              <a:rPr lang="en-US"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Granular Cast</a:t>
            </a:r>
            <a:endParaRPr lang="en-US" b="1" dirty="0">
              <a:ln w="12700">
                <a:solidFill>
                  <a:schemeClr val="bg1"/>
                </a:solidFill>
                <a:prstDash val="solid"/>
              </a:ln>
              <a:solidFill>
                <a:schemeClr val="bg1"/>
              </a:solidFill>
              <a:effectLst>
                <a:outerShdw blurRad="41275" dist="20320" dir="1800000" algn="tl" rotWithShape="0">
                  <a:srgbClr val="000000">
                    <a:alpha val="40000"/>
                  </a:srgbClr>
                </a:outerShdw>
              </a:effectLs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91524"/>
            <a:ext cx="2138570" cy="161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87557" y="2451152"/>
            <a:ext cx="1745055" cy="369332"/>
          </a:xfrm>
          <a:prstGeom prst="rect">
            <a:avLst/>
          </a:prstGeom>
          <a:noFill/>
        </p:spPr>
        <p:txBody>
          <a:bodyPr wrap="square" rtlCol="0">
            <a:spAutoFit/>
          </a:bodyPr>
          <a:lstStyle/>
          <a:p>
            <a:r>
              <a:rPr lang="en-US" b="1" dirty="0" smtClean="0">
                <a:solidFill>
                  <a:schemeClr val="bg1"/>
                </a:solidFill>
              </a:rPr>
              <a:t>Hyaline Cast</a:t>
            </a:r>
            <a:endParaRPr lang="en-US" b="1" dirty="0">
              <a:solidFill>
                <a:schemeClr val="bg1"/>
              </a:solidFill>
            </a:endParaRPr>
          </a:p>
        </p:txBody>
      </p:sp>
      <p:pic>
        <p:nvPicPr>
          <p:cNvPr id="4100" name="Picture 4" descr="P:\PPMP\UrineSeds\ca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31" y="4191000"/>
            <a:ext cx="2476060" cy="1782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0954" y="4205712"/>
            <a:ext cx="1295400" cy="381000"/>
          </a:xfrm>
          <a:prstGeom prst="rect">
            <a:avLst/>
          </a:prstGeom>
          <a:noFill/>
        </p:spPr>
        <p:txBody>
          <a:bodyPr wrap="square" rtlCol="0">
            <a:spAutoFit/>
          </a:bodyPr>
          <a:lstStyle/>
          <a:p>
            <a:r>
              <a:rPr lang="en-US" b="1" dirty="0" smtClean="0">
                <a:solidFill>
                  <a:schemeClr val="bg1"/>
                </a:solidFill>
              </a:rPr>
              <a:t>RBC cast</a:t>
            </a:r>
            <a:endParaRPr lang="en-US" b="1" dirty="0">
              <a:solidFill>
                <a:schemeClr val="bg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114800"/>
            <a:ext cx="2358716" cy="176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407" y="2095118"/>
            <a:ext cx="2263373" cy="160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686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squamous epithelial cells</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21791" y="2776579"/>
            <a:ext cx="1524000" cy="369332"/>
          </a:xfrm>
          <a:prstGeom prst="rect">
            <a:avLst/>
          </a:prstGeom>
          <a:noFill/>
        </p:spPr>
        <p:txBody>
          <a:bodyPr wrap="square" rtlCol="0">
            <a:spAutoFit/>
          </a:bodyPr>
          <a:lstStyle/>
          <a:p>
            <a:pPr algn="ctr"/>
            <a:r>
              <a:rPr lang="en-US"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Granular Cast</a:t>
            </a:r>
            <a:endParaRPr lang="en-US" b="1" dirty="0">
              <a:ln w="12700">
                <a:solidFill>
                  <a:schemeClr val="bg1"/>
                </a:solidFill>
                <a:prstDash val="solid"/>
              </a:ln>
              <a:solidFill>
                <a:schemeClr val="bg1"/>
              </a:solidFill>
              <a:effectLst>
                <a:outerShdw blurRad="41275" dist="20320" dir="1800000" algn="tl" rotWithShape="0">
                  <a:srgbClr val="000000">
                    <a:alpha val="40000"/>
                  </a:srgbClr>
                </a:outerShdw>
              </a:effectLst>
            </a:endParaRPr>
          </a:p>
        </p:txBody>
      </p:sp>
      <p:sp>
        <p:nvSpPr>
          <p:cNvPr id="3" name="TextBox 2"/>
          <p:cNvSpPr txBox="1"/>
          <p:nvPr/>
        </p:nvSpPr>
        <p:spPr>
          <a:xfrm>
            <a:off x="2787557" y="2451152"/>
            <a:ext cx="1745055" cy="369332"/>
          </a:xfrm>
          <a:prstGeom prst="rect">
            <a:avLst/>
          </a:prstGeom>
          <a:noFill/>
        </p:spPr>
        <p:txBody>
          <a:bodyPr wrap="square" rtlCol="0">
            <a:spAutoFit/>
          </a:bodyPr>
          <a:lstStyle/>
          <a:p>
            <a:r>
              <a:rPr lang="en-US" b="1" dirty="0" smtClean="0">
                <a:solidFill>
                  <a:schemeClr val="bg1"/>
                </a:solidFill>
              </a:rPr>
              <a:t>Hyaline Cast</a:t>
            </a:r>
            <a:endParaRPr lang="en-US" b="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91" y="2440142"/>
            <a:ext cx="2122983" cy="236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P:\PPMP\UrineSeds\s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86000"/>
            <a:ext cx="2057400" cy="23398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255559"/>
            <a:ext cx="3048000" cy="252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577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Crystals</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21791" y="2776579"/>
            <a:ext cx="1524000" cy="369332"/>
          </a:xfrm>
          <a:prstGeom prst="rect">
            <a:avLst/>
          </a:prstGeom>
          <a:noFill/>
        </p:spPr>
        <p:txBody>
          <a:bodyPr wrap="square" rtlCol="0">
            <a:spAutoFit/>
          </a:bodyPr>
          <a:lstStyle/>
          <a:p>
            <a:pPr algn="ctr"/>
            <a:r>
              <a:rPr lang="en-US"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Granular Cast</a:t>
            </a:r>
            <a:endParaRPr lang="en-US" b="1" dirty="0">
              <a:ln w="12700">
                <a:solidFill>
                  <a:schemeClr val="bg1"/>
                </a:solidFill>
                <a:prstDash val="solid"/>
              </a:ln>
              <a:solidFill>
                <a:schemeClr val="bg1"/>
              </a:solidFill>
              <a:effectLst>
                <a:outerShdw blurRad="41275" dist="20320" dir="1800000" algn="tl" rotWithShape="0">
                  <a:srgbClr val="000000">
                    <a:alpha val="40000"/>
                  </a:srgbClr>
                </a:outerShdw>
              </a:effectLst>
            </a:endParaRPr>
          </a:p>
        </p:txBody>
      </p:sp>
      <p:sp>
        <p:nvSpPr>
          <p:cNvPr id="3" name="TextBox 2"/>
          <p:cNvSpPr txBox="1"/>
          <p:nvPr/>
        </p:nvSpPr>
        <p:spPr>
          <a:xfrm>
            <a:off x="2787557" y="2451152"/>
            <a:ext cx="1745055" cy="369332"/>
          </a:xfrm>
          <a:prstGeom prst="rect">
            <a:avLst/>
          </a:prstGeom>
          <a:noFill/>
        </p:spPr>
        <p:txBody>
          <a:bodyPr wrap="square" rtlCol="0">
            <a:spAutoFit/>
          </a:bodyPr>
          <a:lstStyle/>
          <a:p>
            <a:r>
              <a:rPr lang="en-US" b="1" dirty="0" smtClean="0">
                <a:solidFill>
                  <a:schemeClr val="bg1"/>
                </a:solidFill>
              </a:rPr>
              <a:t>Hyaline Cast</a:t>
            </a:r>
            <a:endParaRPr lang="en-US" b="1" dirty="0">
              <a:solidFill>
                <a:schemeClr val="bg1"/>
              </a:solidFill>
            </a:endParaRPr>
          </a:p>
        </p:txBody>
      </p:sp>
      <p:pic>
        <p:nvPicPr>
          <p:cNvPr id="4098" name="Picture 2" descr="P:\PPMP\UrineSeds\a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28" y="1523239"/>
            <a:ext cx="2129929" cy="1597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7628" y="2717141"/>
            <a:ext cx="2025557" cy="369332"/>
          </a:xfrm>
          <a:prstGeom prst="rect">
            <a:avLst/>
          </a:prstGeom>
          <a:noFill/>
        </p:spPr>
        <p:txBody>
          <a:bodyPr wrap="square" rtlCol="0">
            <a:spAutoFit/>
          </a:bodyPr>
          <a:lstStyle/>
          <a:p>
            <a:r>
              <a:rPr lang="en-US" b="1" dirty="0" smtClean="0"/>
              <a:t>Ammonium Biurate</a:t>
            </a:r>
            <a:endParaRPr lang="en-US" b="1" dirty="0"/>
          </a:p>
        </p:txBody>
      </p:sp>
      <p:pic>
        <p:nvPicPr>
          <p:cNvPr id="4099" name="Picture 3" descr="P:\PPMP\UrineSeds\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851" y="1506478"/>
            <a:ext cx="2356149" cy="1617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0" y="2717141"/>
            <a:ext cx="1828800" cy="369332"/>
          </a:xfrm>
          <a:prstGeom prst="rect">
            <a:avLst/>
          </a:prstGeom>
          <a:noFill/>
        </p:spPr>
        <p:txBody>
          <a:bodyPr wrap="square" rtlCol="0">
            <a:spAutoFit/>
          </a:bodyPr>
          <a:lstStyle/>
          <a:p>
            <a:r>
              <a:rPr lang="en-US" b="1" dirty="0" smtClean="0">
                <a:solidFill>
                  <a:schemeClr val="bg1"/>
                </a:solidFill>
              </a:rPr>
              <a:t>Uric Acid </a:t>
            </a:r>
            <a:endParaRPr lang="en-US" b="1" dirty="0">
              <a:solidFill>
                <a:schemeClr val="bg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506478"/>
            <a:ext cx="1952532" cy="157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2717141"/>
            <a:ext cx="1752600" cy="369332"/>
          </a:xfrm>
          <a:prstGeom prst="rect">
            <a:avLst/>
          </a:prstGeom>
          <a:noFill/>
        </p:spPr>
        <p:txBody>
          <a:bodyPr wrap="square" rtlCol="0">
            <a:spAutoFit/>
          </a:bodyPr>
          <a:lstStyle/>
          <a:p>
            <a:r>
              <a:rPr lang="en-US" b="1" dirty="0" smtClean="0">
                <a:solidFill>
                  <a:schemeClr val="bg1"/>
                </a:solidFill>
              </a:rPr>
              <a:t>Triple Phosphate</a:t>
            </a:r>
            <a:endParaRPr lang="en-US" b="1" dirty="0">
              <a:solidFill>
                <a:schemeClr val="bg1"/>
              </a:solidFill>
            </a:endParaRPr>
          </a:p>
        </p:txBody>
      </p:sp>
      <p:pic>
        <p:nvPicPr>
          <p:cNvPr id="1027" name="Picture 3" descr="P:\PPMP\UrineSeds\cc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730" y="3505200"/>
            <a:ext cx="2129929" cy="1933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5029200"/>
            <a:ext cx="1752600" cy="369332"/>
          </a:xfrm>
          <a:prstGeom prst="rect">
            <a:avLst/>
          </a:prstGeom>
          <a:noFill/>
        </p:spPr>
        <p:txBody>
          <a:bodyPr wrap="square" rtlCol="0">
            <a:spAutoFit/>
          </a:bodyPr>
          <a:lstStyle/>
          <a:p>
            <a:r>
              <a:rPr lang="en-US" b="1" dirty="0" smtClean="0">
                <a:solidFill>
                  <a:schemeClr val="bg1"/>
                </a:solidFill>
              </a:rPr>
              <a:t>Cysteine</a:t>
            </a:r>
            <a:r>
              <a:rPr lang="en-US" dirty="0" smtClean="0"/>
              <a:t> </a:t>
            </a:r>
            <a:endParaRPr lang="en-US" dirty="0"/>
          </a:p>
        </p:txBody>
      </p:sp>
      <p:pic>
        <p:nvPicPr>
          <p:cNvPr id="1028" name="Picture 4" descr="P:\PPMP\UrineSeds\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1041" y="3505200"/>
            <a:ext cx="2060559" cy="18933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00400" y="5029200"/>
            <a:ext cx="1676400" cy="369332"/>
          </a:xfrm>
          <a:prstGeom prst="rect">
            <a:avLst/>
          </a:prstGeom>
          <a:noFill/>
        </p:spPr>
        <p:txBody>
          <a:bodyPr wrap="square" rtlCol="0">
            <a:spAutoFit/>
          </a:bodyPr>
          <a:lstStyle/>
          <a:p>
            <a:r>
              <a:rPr lang="en-US" b="1" dirty="0" smtClean="0">
                <a:solidFill>
                  <a:schemeClr val="bg1"/>
                </a:solidFill>
              </a:rPr>
              <a:t>Tyrosine</a:t>
            </a:r>
            <a:endParaRPr lang="en-US" b="1" dirty="0">
              <a:solidFill>
                <a:schemeClr val="bg1"/>
              </a:solidFill>
            </a:endParaRPr>
          </a:p>
        </p:txBody>
      </p:sp>
      <p:pic>
        <p:nvPicPr>
          <p:cNvPr id="1029" name="Picture 5" descr="P:\PPMP\UrineSeds\am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204" y="3505200"/>
            <a:ext cx="2407502" cy="18933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86400" y="5029200"/>
            <a:ext cx="2514600" cy="400110"/>
          </a:xfrm>
          <a:prstGeom prst="rect">
            <a:avLst/>
          </a:prstGeom>
          <a:noFill/>
        </p:spPr>
        <p:txBody>
          <a:bodyPr wrap="square" rtlCol="0">
            <a:spAutoFit/>
          </a:bodyPr>
          <a:lstStyle/>
          <a:p>
            <a:r>
              <a:rPr lang="en-US" sz="2000" b="1" dirty="0" smtClean="0">
                <a:solidFill>
                  <a:schemeClr val="bg1"/>
                </a:solidFill>
              </a:rPr>
              <a:t>Amorphous Crystals</a:t>
            </a:r>
            <a:endParaRPr lang="en-US" sz="2000" b="1" dirty="0">
              <a:solidFill>
                <a:schemeClr val="bg1"/>
              </a:solidFill>
            </a:endParaRPr>
          </a:p>
        </p:txBody>
      </p:sp>
      <p:sp>
        <p:nvSpPr>
          <p:cNvPr id="11" name="TextBox 10"/>
          <p:cNvSpPr txBox="1"/>
          <p:nvPr/>
        </p:nvSpPr>
        <p:spPr>
          <a:xfrm>
            <a:off x="521790" y="5814135"/>
            <a:ext cx="7631609" cy="369332"/>
          </a:xfrm>
          <a:prstGeom prst="rect">
            <a:avLst/>
          </a:prstGeom>
          <a:noFill/>
        </p:spPr>
        <p:txBody>
          <a:bodyPr wrap="square" rtlCol="0">
            <a:spAutoFit/>
          </a:bodyPr>
          <a:lstStyle/>
          <a:p>
            <a:r>
              <a:rPr lang="en-US" dirty="0"/>
              <a:t>Other Crystals:   </a:t>
            </a:r>
            <a:r>
              <a:rPr lang="en-US" dirty="0">
                <a:solidFill>
                  <a:srgbClr val="FFC000"/>
                </a:solidFill>
                <a:hlinkClick r:id="rId8"/>
              </a:rPr>
              <a:t>http://uoitclinicalbiochemistry.weebly.com/urinalysis-crystals.html</a:t>
            </a:r>
            <a:endParaRPr lang="en-US" dirty="0">
              <a:solidFill>
                <a:srgbClr val="FFC000"/>
              </a:solidFill>
            </a:endParaRPr>
          </a:p>
        </p:txBody>
      </p:sp>
    </p:spTree>
    <p:extLst>
      <p:ext uri="{BB962C8B-B14F-4D97-AF65-F5344CB8AC3E}">
        <p14:creationId xmlns:p14="http://schemas.microsoft.com/office/powerpoint/2010/main" val="4094190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Other </a:t>
            </a:r>
            <a:r>
              <a:rPr lang="en-US" sz="2400" b="1" smtClean="0">
                <a:solidFill>
                  <a:srgbClr val="FFC000"/>
                </a:solidFill>
                <a:latin typeface="Tahoma" panose="020B0604030504040204" pitchFamily="34" charset="0"/>
                <a:ea typeface="Tahoma" panose="020B0604030504040204" pitchFamily="34" charset="0"/>
                <a:cs typeface="Tahoma" panose="020B0604030504040204" pitchFamily="34" charset="0"/>
              </a:rPr>
              <a:t>Urine </a:t>
            </a:r>
            <a:r>
              <a:rPr lang="en-US" sz="2400" b="1" smtClean="0">
                <a:solidFill>
                  <a:srgbClr val="FFC000"/>
                </a:solidFill>
                <a:latin typeface="Tahoma" panose="020B0604030504040204" pitchFamily="34" charset="0"/>
                <a:ea typeface="Tahoma" panose="020B0604030504040204" pitchFamily="34" charset="0"/>
                <a:cs typeface="Tahoma" panose="020B0604030504040204" pitchFamily="34" charset="0"/>
              </a:rPr>
              <a:t>elements</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21791" y="2776579"/>
            <a:ext cx="1524000" cy="369332"/>
          </a:xfrm>
          <a:prstGeom prst="rect">
            <a:avLst/>
          </a:prstGeom>
          <a:noFill/>
        </p:spPr>
        <p:txBody>
          <a:bodyPr wrap="square" rtlCol="0">
            <a:spAutoFit/>
          </a:bodyPr>
          <a:lstStyle/>
          <a:p>
            <a:pPr algn="ctr"/>
            <a:r>
              <a:rPr lang="en-US"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Granular Cast</a:t>
            </a:r>
            <a:endParaRPr lang="en-US" b="1" dirty="0">
              <a:ln w="12700">
                <a:solidFill>
                  <a:schemeClr val="bg1"/>
                </a:solidFill>
                <a:prstDash val="solid"/>
              </a:ln>
              <a:solidFill>
                <a:schemeClr val="bg1"/>
              </a:solidFill>
              <a:effectLst>
                <a:outerShdw blurRad="41275" dist="20320" dir="1800000" algn="tl" rotWithShape="0">
                  <a:srgbClr val="000000">
                    <a:alpha val="40000"/>
                  </a:srgbClr>
                </a:outerShdw>
              </a:effectLst>
            </a:endParaRPr>
          </a:p>
        </p:txBody>
      </p:sp>
      <p:sp>
        <p:nvSpPr>
          <p:cNvPr id="3" name="TextBox 2"/>
          <p:cNvSpPr txBox="1"/>
          <p:nvPr/>
        </p:nvSpPr>
        <p:spPr>
          <a:xfrm>
            <a:off x="2787557" y="2451152"/>
            <a:ext cx="1745055" cy="369332"/>
          </a:xfrm>
          <a:prstGeom prst="rect">
            <a:avLst/>
          </a:prstGeom>
          <a:noFill/>
        </p:spPr>
        <p:txBody>
          <a:bodyPr wrap="square" rtlCol="0">
            <a:spAutoFit/>
          </a:bodyPr>
          <a:lstStyle/>
          <a:p>
            <a:r>
              <a:rPr lang="en-US" b="1" dirty="0" smtClean="0">
                <a:solidFill>
                  <a:schemeClr val="bg1"/>
                </a:solidFill>
              </a:rPr>
              <a:t>Hyaline Cast</a:t>
            </a:r>
            <a:endParaRPr lang="en-US"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8040"/>
            <a:ext cx="2336800" cy="19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3179861"/>
            <a:ext cx="1600200" cy="369332"/>
          </a:xfrm>
          <a:prstGeom prst="rect">
            <a:avLst/>
          </a:prstGeom>
          <a:noFill/>
        </p:spPr>
        <p:txBody>
          <a:bodyPr wrap="square" rtlCol="0">
            <a:spAutoFit/>
          </a:bodyPr>
          <a:lstStyle/>
          <a:p>
            <a:r>
              <a:rPr lang="en-US" b="1" dirty="0" smtClean="0">
                <a:solidFill>
                  <a:schemeClr val="bg1"/>
                </a:solidFill>
              </a:rPr>
              <a:t>Spermatozoa</a:t>
            </a:r>
            <a:endParaRPr lang="en-US" b="1" dirty="0">
              <a:solidFill>
                <a:schemeClr val="bg1"/>
              </a:solidFill>
            </a:endParaRPr>
          </a:p>
        </p:txBody>
      </p:sp>
      <p:pic>
        <p:nvPicPr>
          <p:cNvPr id="2050" name="Picture 2" descr="P:\PPMP\UrineSeds\f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83313"/>
            <a:ext cx="2133600" cy="18658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6600" y="3145911"/>
            <a:ext cx="1447800" cy="369332"/>
          </a:xfrm>
          <a:prstGeom prst="rect">
            <a:avLst/>
          </a:prstGeom>
          <a:noFill/>
        </p:spPr>
        <p:txBody>
          <a:bodyPr wrap="square" rtlCol="0">
            <a:spAutoFit/>
          </a:bodyPr>
          <a:lstStyle/>
          <a:p>
            <a:r>
              <a:rPr lang="en-US" b="1" dirty="0" smtClean="0">
                <a:solidFill>
                  <a:schemeClr val="bg1"/>
                </a:solidFill>
              </a:rPr>
              <a:t>Fiber</a:t>
            </a:r>
            <a:endParaRPr lang="en-US" b="1" dirty="0">
              <a:solidFill>
                <a:schemeClr val="bg1"/>
              </a:solidFill>
            </a:endParaRPr>
          </a:p>
        </p:txBody>
      </p:sp>
      <p:pic>
        <p:nvPicPr>
          <p:cNvPr id="2051" name="Picture 3" descr="P:\PPMP\UrineSeds\baa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1" y="1683313"/>
            <a:ext cx="2590800" cy="18658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38800" y="3179861"/>
            <a:ext cx="1828800" cy="369332"/>
          </a:xfrm>
          <a:prstGeom prst="rect">
            <a:avLst/>
          </a:prstGeom>
          <a:noFill/>
        </p:spPr>
        <p:txBody>
          <a:bodyPr wrap="square" rtlCol="0">
            <a:spAutoFit/>
          </a:bodyPr>
          <a:lstStyle/>
          <a:p>
            <a:r>
              <a:rPr lang="en-US" b="1" dirty="0" smtClean="0">
                <a:solidFill>
                  <a:schemeClr val="bg1"/>
                </a:solidFill>
              </a:rPr>
              <a:t>Bacteria</a:t>
            </a:r>
            <a:endParaRPr lang="en-US" b="1" dirty="0">
              <a:solidFill>
                <a:schemeClr val="bg1"/>
              </a:solidFill>
            </a:endParaRPr>
          </a:p>
        </p:txBody>
      </p:sp>
      <p:pic>
        <p:nvPicPr>
          <p:cNvPr id="2052" name="Picture 4" descr="P:\PPMP\UrineSeds\ttttt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 y="3733800"/>
            <a:ext cx="2330450" cy="23208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5715000"/>
            <a:ext cx="1600200" cy="369332"/>
          </a:xfrm>
          <a:prstGeom prst="rect">
            <a:avLst/>
          </a:prstGeom>
          <a:noFill/>
        </p:spPr>
        <p:txBody>
          <a:bodyPr wrap="square" rtlCol="0">
            <a:spAutoFit/>
          </a:bodyPr>
          <a:lstStyle/>
          <a:p>
            <a:r>
              <a:rPr lang="en-US" b="1" dirty="0" smtClean="0">
                <a:solidFill>
                  <a:schemeClr val="bg1"/>
                </a:solidFill>
              </a:rPr>
              <a:t>Trichomonas</a:t>
            </a:r>
            <a:endParaRPr lang="en-US" b="1" dirty="0">
              <a:solidFill>
                <a:schemeClr val="bg1"/>
              </a:solidFill>
            </a:endParaRPr>
          </a:p>
        </p:txBody>
      </p:sp>
      <p:pic>
        <p:nvPicPr>
          <p:cNvPr id="1026" name="Picture 2" descr="P:\PPMP\UrineSeds\ss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0173" y="3733800"/>
            <a:ext cx="2183827" cy="23208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66450" y="5685332"/>
            <a:ext cx="1676400" cy="369332"/>
          </a:xfrm>
          <a:prstGeom prst="rect">
            <a:avLst/>
          </a:prstGeom>
          <a:noFill/>
        </p:spPr>
        <p:txBody>
          <a:bodyPr wrap="square" rtlCol="0">
            <a:spAutoFit/>
          </a:bodyPr>
          <a:lstStyle/>
          <a:p>
            <a:r>
              <a:rPr lang="en-US" b="1" dirty="0" smtClean="0">
                <a:solidFill>
                  <a:schemeClr val="bg1"/>
                </a:solidFill>
              </a:rPr>
              <a:t>Starch</a:t>
            </a:r>
            <a:endParaRPr lang="en-US" b="1" dirty="0">
              <a:solidFill>
                <a:schemeClr val="bg1"/>
              </a:solidFill>
            </a:endParaRPr>
          </a:p>
        </p:txBody>
      </p:sp>
      <p:pic>
        <p:nvPicPr>
          <p:cNvPr id="1027" name="Picture 3" descr="P:\PPMP\UrineSeds\muuu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1" y="3744362"/>
            <a:ext cx="2590800" cy="23208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38800" y="5685332"/>
            <a:ext cx="1447800" cy="369332"/>
          </a:xfrm>
          <a:prstGeom prst="rect">
            <a:avLst/>
          </a:prstGeom>
          <a:noFill/>
        </p:spPr>
        <p:txBody>
          <a:bodyPr wrap="square" rtlCol="0">
            <a:spAutoFit/>
          </a:bodyPr>
          <a:lstStyle/>
          <a:p>
            <a:r>
              <a:rPr lang="en-US" b="1" dirty="0" smtClean="0">
                <a:solidFill>
                  <a:schemeClr val="bg1"/>
                </a:solidFill>
              </a:rPr>
              <a:t>Mucus</a:t>
            </a:r>
            <a:endParaRPr lang="en-US" b="1" dirty="0">
              <a:solidFill>
                <a:schemeClr val="bg1"/>
              </a:solidFill>
            </a:endParaRPr>
          </a:p>
        </p:txBody>
      </p:sp>
    </p:spTree>
    <p:extLst>
      <p:ext uri="{BB962C8B-B14F-4D97-AF65-F5344CB8AC3E}">
        <p14:creationId xmlns:p14="http://schemas.microsoft.com/office/powerpoint/2010/main" val="2724311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808038"/>
          </a:xfrm>
        </p:spPr>
        <p:txBody>
          <a:bodyPr/>
          <a:lstStyle/>
          <a:p>
            <a:r>
              <a:rPr lang="en-US" b="1" dirty="0" smtClean="0">
                <a:solidFill>
                  <a:srgbClr val="FFC000"/>
                </a:solidFill>
              </a:rPr>
              <a:t>Purpose</a:t>
            </a:r>
            <a:endParaRPr lang="en-US" b="1" dirty="0">
              <a:solidFill>
                <a:srgbClr val="FFC000"/>
              </a:solidFill>
            </a:endParaRPr>
          </a:p>
        </p:txBody>
      </p:sp>
      <p:sp>
        <p:nvSpPr>
          <p:cNvPr id="3" name="Content Placeholder 2"/>
          <p:cNvSpPr>
            <a:spLocks noGrp="1"/>
          </p:cNvSpPr>
          <p:nvPr>
            <p:ph sz="quarter" idx="13"/>
          </p:nvPr>
        </p:nvSpPr>
        <p:spPr>
          <a:xfrm>
            <a:off x="538162" y="1143000"/>
            <a:ext cx="7924800" cy="762000"/>
          </a:xfrm>
        </p:spPr>
        <p:txBody>
          <a:bodyPr>
            <a:noAutofit/>
          </a:bodyPr>
          <a:lstStyle/>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The urine microscopic examination is a method of identifying and quantifying cells, bacteria, and other materials in the sediment of centrifuged urine.  This allows the practitioner to rule out or diagnosis urinary tract infection and aids in the diagnosis of urinary tract or renal disease.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2958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381000"/>
            <a:ext cx="7924800" cy="808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FFC000"/>
                </a:solidFill>
              </a:rPr>
              <a:t>materials</a:t>
            </a:r>
            <a:endParaRPr lang="en-US" b="1" dirty="0">
              <a:solidFill>
                <a:srgbClr val="FFC000"/>
              </a:solidFill>
            </a:endParaRPr>
          </a:p>
        </p:txBody>
      </p:sp>
      <p:sp>
        <p:nvSpPr>
          <p:cNvPr id="8" name="Content Placeholder 2"/>
          <p:cNvSpPr txBox="1">
            <a:spLocks/>
          </p:cNvSpPr>
          <p:nvPr/>
        </p:nvSpPr>
        <p:spPr>
          <a:xfrm>
            <a:off x="381000" y="1189038"/>
            <a:ext cx="7924800" cy="2362200"/>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2400" dirty="0" smtClean="0">
                <a:latin typeface="Tahoma" panose="020B0604030504040204" pitchFamily="34" charset="0"/>
                <a:ea typeface="Tahoma" panose="020B0604030504040204" pitchFamily="34" charset="0"/>
                <a:cs typeface="Tahoma" panose="020B0604030504040204" pitchFamily="34" charset="0"/>
              </a:rPr>
              <a:t>Clean catch urine</a:t>
            </a:r>
          </a:p>
          <a:p>
            <a:r>
              <a:rPr lang="en-US" sz="2400" dirty="0" smtClean="0">
                <a:latin typeface="Tahoma" panose="020B0604030504040204" pitchFamily="34" charset="0"/>
                <a:ea typeface="Tahoma" panose="020B0604030504040204" pitchFamily="34" charset="0"/>
                <a:cs typeface="Tahoma" panose="020B0604030504040204" pitchFamily="34" charset="0"/>
              </a:rPr>
              <a:t>Sterile urine container</a:t>
            </a:r>
          </a:p>
          <a:p>
            <a:r>
              <a:rPr lang="en-US" sz="2400" dirty="0" smtClean="0">
                <a:latin typeface="Tahoma" panose="020B0604030504040204" pitchFamily="34" charset="0"/>
                <a:ea typeface="Tahoma" panose="020B0604030504040204" pitchFamily="34" charset="0"/>
                <a:cs typeface="Tahoma" panose="020B0604030504040204" pitchFamily="34" charset="0"/>
              </a:rPr>
              <a:t>Centrifuge</a:t>
            </a:r>
          </a:p>
          <a:p>
            <a:r>
              <a:rPr lang="en-US" sz="2400" dirty="0" smtClean="0">
                <a:latin typeface="Tahoma" panose="020B0604030504040204" pitchFamily="34" charset="0"/>
                <a:ea typeface="Tahoma" panose="020B0604030504040204" pitchFamily="34" charset="0"/>
                <a:cs typeface="Tahoma" panose="020B0604030504040204" pitchFamily="34" charset="0"/>
              </a:rPr>
              <a:t>Graduated, conical centrifuge tubes</a:t>
            </a:r>
          </a:p>
          <a:p>
            <a:r>
              <a:rPr lang="en-US" sz="2400" dirty="0" smtClean="0">
                <a:latin typeface="Tahoma" panose="020B0604030504040204" pitchFamily="34" charset="0"/>
                <a:ea typeface="Tahoma" panose="020B0604030504040204" pitchFamily="34" charset="0"/>
                <a:cs typeface="Tahoma" panose="020B0604030504040204" pitchFamily="34" charset="0"/>
              </a:rPr>
              <a:t>Plastic pipettes</a:t>
            </a:r>
          </a:p>
          <a:p>
            <a:r>
              <a:rPr lang="en-US" sz="2400" dirty="0" smtClean="0">
                <a:latin typeface="Tahoma" panose="020B0604030504040204" pitchFamily="34" charset="0"/>
                <a:ea typeface="Tahoma" panose="020B0604030504040204" pitchFamily="34" charset="0"/>
                <a:cs typeface="Tahoma" panose="020B0604030504040204" pitchFamily="34" charset="0"/>
              </a:rPr>
              <a:t>Microscopic slides</a:t>
            </a:r>
          </a:p>
          <a:p>
            <a:r>
              <a:rPr lang="en-US" sz="2400" dirty="0" smtClean="0">
                <a:latin typeface="Tahoma" panose="020B0604030504040204" pitchFamily="34" charset="0"/>
                <a:ea typeface="Tahoma" panose="020B0604030504040204" pitchFamily="34" charset="0"/>
                <a:cs typeface="Tahoma" panose="020B0604030504040204" pitchFamily="34" charset="0"/>
              </a:rPr>
              <a:t>Cover slip</a:t>
            </a:r>
          </a:p>
          <a:p>
            <a:r>
              <a:rPr lang="en-US" sz="2400" dirty="0" smtClean="0">
                <a:latin typeface="Tahoma" panose="020B0604030504040204" pitchFamily="34" charset="0"/>
                <a:ea typeface="Tahoma" panose="020B0604030504040204" pitchFamily="34" charset="0"/>
                <a:cs typeface="Tahoma" panose="020B0604030504040204" pitchFamily="34" charset="0"/>
              </a:rPr>
              <a:t>Microscope with 10x and 40x magnification</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627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381000"/>
            <a:ext cx="7924800" cy="808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FFC000"/>
                </a:solidFill>
              </a:rPr>
              <a:t>specimen</a:t>
            </a:r>
            <a:endParaRPr lang="en-US" b="1" dirty="0">
              <a:solidFill>
                <a:srgbClr val="FFC000"/>
              </a:solidFill>
            </a:endParaRPr>
          </a:p>
        </p:txBody>
      </p:sp>
      <p:sp>
        <p:nvSpPr>
          <p:cNvPr id="8" name="Content Placeholder 2"/>
          <p:cNvSpPr txBox="1">
            <a:spLocks/>
          </p:cNvSpPr>
          <p:nvPr/>
        </p:nvSpPr>
        <p:spPr>
          <a:xfrm>
            <a:off x="381000" y="1189038"/>
            <a:ext cx="7924800" cy="2362200"/>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2400" dirty="0" smtClean="0">
                <a:latin typeface="Tahoma" panose="020B0604030504040204" pitchFamily="34" charset="0"/>
                <a:ea typeface="Tahoma" panose="020B0604030504040204" pitchFamily="34" charset="0"/>
                <a:cs typeface="Tahoma" panose="020B0604030504040204" pitchFamily="34" charset="0"/>
              </a:rPr>
              <a:t>The urine specimen is collected by the patient using the clean catch method. </a:t>
            </a:r>
          </a:p>
          <a:p>
            <a:r>
              <a:rPr lang="en-US" sz="2400" dirty="0" smtClean="0">
                <a:latin typeface="Tahoma" panose="020B0604030504040204" pitchFamily="34" charset="0"/>
                <a:ea typeface="Tahoma" panose="020B0604030504040204" pitchFamily="34" charset="0"/>
                <a:cs typeface="Tahoma" panose="020B0604030504040204" pitchFamily="34" charset="0"/>
              </a:rPr>
              <a:t>Specimen should be analyzed immediately after collection.</a:t>
            </a: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722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7" y="228600"/>
            <a:ext cx="7924800" cy="808038"/>
          </a:xfrm>
        </p:spPr>
        <p:txBody>
          <a:bodyPr/>
          <a:lstStyle/>
          <a:p>
            <a:r>
              <a:rPr lang="en-US" b="1" dirty="0" smtClean="0">
                <a:solidFill>
                  <a:srgbClr val="FFC000"/>
                </a:solidFill>
              </a:rPr>
              <a:t>Procedure</a:t>
            </a:r>
            <a:endParaRPr lang="en-US" b="1" dirty="0">
              <a:solidFill>
                <a:srgbClr val="FFC000"/>
              </a:solidFill>
            </a:endParaRPr>
          </a:p>
        </p:txBody>
      </p:sp>
      <p:sp>
        <p:nvSpPr>
          <p:cNvPr id="3" name="Content Placeholder 2"/>
          <p:cNvSpPr>
            <a:spLocks noGrp="1"/>
          </p:cNvSpPr>
          <p:nvPr>
            <p:ph sz="quarter" idx="13"/>
          </p:nvPr>
        </p:nvSpPr>
        <p:spPr>
          <a:xfrm>
            <a:off x="533400" y="1066800"/>
            <a:ext cx="7924800" cy="2362200"/>
          </a:xfrm>
        </p:spPr>
        <p:txBody>
          <a:bodyPr>
            <a:noAutofit/>
          </a:bodyPr>
          <a:lstStyle/>
          <a:p>
            <a:pPr marL="457200" indent="-457200">
              <a:buFont typeface="+mj-lt"/>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Pour urine sample in a plastic conical tube</a:t>
            </a:r>
          </a:p>
          <a:p>
            <a:pPr marL="457200" indent="-457200">
              <a:buFont typeface="+mj-lt"/>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Place conical tube in centrifuge and place a second tube with equal amount of water directly opposite tube with urine.</a:t>
            </a:r>
          </a:p>
          <a:p>
            <a:pPr marL="457200" indent="-457200">
              <a:buFont typeface="+mj-lt"/>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Centrifuge urine specimen according to manufacture’s directions at a RCF (relative centrifugal force) of 400 x g 5-10 minutes. To calculate RPM (rotations per minute) for a specific centrifuge, use the following formula:          RCF=1.18* 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-5</a:t>
            </a:r>
            <a:r>
              <a:rPr lang="en-US" sz="2400" dirty="0" smtClean="0">
                <a:latin typeface="Tahoma" panose="020B0604030504040204" pitchFamily="34" charset="0"/>
                <a:ea typeface="Tahoma" panose="020B0604030504040204" pitchFamily="34" charset="0"/>
                <a:cs typeface="Tahoma" panose="020B0604030504040204" pitchFamily="34" charset="0"/>
              </a:rPr>
              <a:t> *r *N</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                                                      r=the radius in cm (from the center of the spindle to the bottom of the tube)                                              N=rotation per minute</a:t>
            </a:r>
          </a:p>
        </p:txBody>
      </p:sp>
    </p:spTree>
    <p:extLst>
      <p:ext uri="{BB962C8B-B14F-4D97-AF65-F5344CB8AC3E}">
        <p14:creationId xmlns:p14="http://schemas.microsoft.com/office/powerpoint/2010/main" val="3252460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7" y="228600"/>
            <a:ext cx="7924800" cy="808038"/>
          </a:xfrm>
        </p:spPr>
        <p:txBody>
          <a:bodyPr/>
          <a:lstStyle/>
          <a:p>
            <a:r>
              <a:rPr lang="en-US" b="1" dirty="0" smtClean="0">
                <a:solidFill>
                  <a:srgbClr val="FFC000"/>
                </a:solidFill>
              </a:rPr>
              <a:t>Procedure </a:t>
            </a:r>
            <a:endParaRPr lang="en-US" b="1" dirty="0">
              <a:solidFill>
                <a:srgbClr val="FFC000"/>
              </a:solidFill>
            </a:endParaRPr>
          </a:p>
        </p:txBody>
      </p:sp>
      <p:sp>
        <p:nvSpPr>
          <p:cNvPr id="3" name="Content Placeholder 2"/>
          <p:cNvSpPr>
            <a:spLocks noGrp="1"/>
          </p:cNvSpPr>
          <p:nvPr>
            <p:ph sz="quarter" idx="13"/>
          </p:nvPr>
        </p:nvSpPr>
        <p:spPr>
          <a:xfrm>
            <a:off x="533400" y="1066800"/>
            <a:ext cx="7924800" cy="2362200"/>
          </a:xfrm>
        </p:spPr>
        <p:txBody>
          <a:bodyPr>
            <a:noAutofit/>
          </a:bodyPr>
          <a:lstStyle/>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4. After centrifuge has stopped, remove the tube and pour off the supernatant, leaving any sediment in the bottom of the tube.</a:t>
            </a:r>
          </a:p>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5.  Using a plastic pipette, mix the remaining liquid and sediment and remove a few drops of the mixture. If there is no obvious sediment present, remove a few drops or urine from the bottom of the tube.</a:t>
            </a:r>
          </a:p>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6. Place one drop of the sediment solution on a glass slide and cover with a cover slip.</a:t>
            </a:r>
          </a:p>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7.  Using the microscope, examine the sediment using phase contrast or bright light under low (10x) and high (40x) power, scanning several fields to obtain an average number of formed elements. </a:t>
            </a:r>
          </a:p>
        </p:txBody>
      </p:sp>
    </p:spTree>
    <p:extLst>
      <p:ext uri="{BB962C8B-B14F-4D97-AF65-F5344CB8AC3E}">
        <p14:creationId xmlns:p14="http://schemas.microsoft.com/office/powerpoint/2010/main" val="91424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Red blood cells (RBC)</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47109"/>
            <a:ext cx="3039996" cy="230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P:\PPMP\UrineSeds\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364" y="1545553"/>
            <a:ext cx="3267174" cy="2188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PPMP\UrineSeds\u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939767"/>
            <a:ext cx="3120050" cy="2080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PPMP\UrineSeds\URIN0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939767"/>
            <a:ext cx="3039996" cy="208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84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White Blood Cells-WBC</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624" y="1521289"/>
            <a:ext cx="2743200" cy="215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P:\PPMP\UrineSeds\uw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1289"/>
            <a:ext cx="2971800" cy="22290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PPMP\UrineSeds\ZeidnRLWIZcXTenUVPTxqg_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0255" y="4114800"/>
            <a:ext cx="2868306"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PPMP\UrineSeds\untitled.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 y="4114800"/>
            <a:ext cx="378344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32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Fungal elements</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592820"/>
            <a:ext cx="2590800" cy="200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P:\PPMP\BuddingYea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96050" y="3604949"/>
            <a:ext cx="2209801" cy="2619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 y="3810000"/>
            <a:ext cx="276453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P:\PPMP\UrineSeds\ASPERCM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019436" y="1176922"/>
            <a:ext cx="2009622" cy="284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42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1403</TotalTime>
  <Words>413</Words>
  <Application>Microsoft Office PowerPoint</Application>
  <PresentationFormat>On-screen Show (4:3)</PresentationFormat>
  <Paragraphs>61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Horizon</vt:lpstr>
      <vt:lpstr>Provider performed microscopy procedure</vt:lpstr>
      <vt:lpstr>Purpose</vt:lpstr>
      <vt:lpstr>PowerPoint Presentation</vt:lpstr>
      <vt:lpstr>PowerPoint Presentation</vt:lpstr>
      <vt:lpstr>Procedure</vt:lpstr>
      <vt:lpstr>Procedure </vt:lpstr>
      <vt:lpstr>Examples of Urine Sediments- Red blood cells (RBC)</vt:lpstr>
      <vt:lpstr>Examples of Urine Sediments- White Blood Cells-WBC</vt:lpstr>
      <vt:lpstr>Examples of Urine Sediments- Fungal elements</vt:lpstr>
      <vt:lpstr>Examples of Urine Sediments- Urine CAst</vt:lpstr>
      <vt:lpstr>Examples of Urine Sediments- squamous epithelial cells</vt:lpstr>
      <vt:lpstr>Examples of Urine Sediments- Crystals</vt:lpstr>
      <vt:lpstr>Examples of Urine Sediments- Other Urine elements</vt:lpstr>
    </vt:vector>
  </TitlesOfParts>
  <Company>Kaiser Permanente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performed microscopy procedure</dc:title>
  <dc:creator>Charleane Salvador</dc:creator>
  <cp:lastModifiedBy>Charleane Salvador</cp:lastModifiedBy>
  <cp:revision>36</cp:revision>
  <dcterms:created xsi:type="dcterms:W3CDTF">2014-01-27T23:41:17Z</dcterms:created>
  <dcterms:modified xsi:type="dcterms:W3CDTF">2014-06-26T17:41:19Z</dcterms:modified>
</cp:coreProperties>
</file>