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4" r:id="rId2"/>
    <p:sldId id="289" r:id="rId3"/>
    <p:sldId id="290" r:id="rId4"/>
    <p:sldId id="257" r:id="rId5"/>
    <p:sldId id="258" r:id="rId6"/>
    <p:sldId id="261" r:id="rId7"/>
    <p:sldId id="278" r:id="rId8"/>
    <p:sldId id="279" r:id="rId9"/>
    <p:sldId id="262" r:id="rId10"/>
    <p:sldId id="286" r:id="rId11"/>
    <p:sldId id="264" r:id="rId12"/>
    <p:sldId id="273" r:id="rId13"/>
    <p:sldId id="274" r:id="rId14"/>
    <p:sldId id="282" r:id="rId15"/>
    <p:sldId id="293" r:id="rId16"/>
    <p:sldId id="287" r:id="rId17"/>
    <p:sldId id="288" r:id="rId18"/>
    <p:sldId id="291" r:id="rId19"/>
    <p:sldId id="292" r:id="rId20"/>
    <p:sldId id="295" r:id="rId21"/>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28" autoAdjust="0"/>
  </p:normalViewPr>
  <p:slideViewPr>
    <p:cSldViewPr>
      <p:cViewPr>
        <p:scale>
          <a:sx n="81" d="100"/>
          <a:sy n="81"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defRPr>
            </a:lvl1pPr>
          </a:lstStyle>
          <a:p>
            <a:pPr>
              <a:defRPr/>
            </a:pPr>
            <a:fld id="{2FB9F5EC-44FA-4213-B0E3-2D3D945C1AC4}" type="datetimeFigureOut">
              <a:rPr lang="en-US"/>
              <a:pPr>
                <a:defRPr/>
              </a:pPr>
              <a:t>8/13/2014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defRPr>
            </a:lvl1pPr>
          </a:lstStyle>
          <a:p>
            <a:pPr>
              <a:defRPr/>
            </a:pPr>
            <a:fld id="{DDFD2499-D108-40B7-B721-058FA5EB2C8F}" type="slidenum">
              <a:rPr lang="en-US"/>
              <a:pPr>
                <a:defRPr/>
              </a:pPr>
              <a:t>‹#›</a:t>
            </a:fld>
            <a:endParaRPr lang="en-US"/>
          </a:p>
        </p:txBody>
      </p:sp>
    </p:spTree>
    <p:extLst>
      <p:ext uri="{BB962C8B-B14F-4D97-AF65-F5344CB8AC3E}">
        <p14:creationId xmlns:p14="http://schemas.microsoft.com/office/powerpoint/2010/main" val="3854213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Yeast-see next slide on high power.</a:t>
            </a:r>
            <a:endParaRPr lang="en-US" dirty="0"/>
          </a:p>
        </p:txBody>
      </p:sp>
      <p:sp>
        <p:nvSpPr>
          <p:cNvPr id="4" name="Slide Number Placeholder 3"/>
          <p:cNvSpPr>
            <a:spLocks noGrp="1"/>
          </p:cNvSpPr>
          <p:nvPr>
            <p:ph type="sldNum" sz="quarter" idx="10"/>
          </p:nvPr>
        </p:nvSpPr>
        <p:spPr/>
        <p:txBody>
          <a:bodyPr/>
          <a:lstStyle/>
          <a:p>
            <a:pPr>
              <a:defRPr/>
            </a:pPr>
            <a:fld id="{DDFD2499-D108-40B7-B721-058FA5EB2C8F}"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White Blood</a:t>
            </a:r>
            <a:r>
              <a:rPr lang="en-US" baseline="0" dirty="0" smtClean="0"/>
              <a:t> Cells - </a:t>
            </a:r>
            <a:r>
              <a:rPr lang="en-US" sz="1200" kern="1200" baseline="0" dirty="0" smtClean="0">
                <a:solidFill>
                  <a:schemeClr val="tx1"/>
                </a:solidFill>
                <a:latin typeface="+mn-lt"/>
                <a:ea typeface="+mn-ea"/>
                <a:cs typeface="+mn-cs"/>
              </a:rPr>
              <a:t>cells are larger than Red Blood Cells and are approximately the same size as the nucleus of a</a:t>
            </a:r>
          </a:p>
          <a:p>
            <a:r>
              <a:rPr lang="en-US" sz="1200" kern="1200" baseline="0" dirty="0" err="1" smtClean="0">
                <a:solidFill>
                  <a:schemeClr val="tx1"/>
                </a:solidFill>
                <a:latin typeface="+mn-lt"/>
                <a:ea typeface="+mn-ea"/>
                <a:cs typeface="+mn-cs"/>
              </a:rPr>
              <a:t>squamous</a:t>
            </a:r>
            <a:r>
              <a:rPr lang="en-US" sz="1200" kern="1200" baseline="0" dirty="0" smtClean="0">
                <a:solidFill>
                  <a:schemeClr val="tx1"/>
                </a:solidFill>
                <a:latin typeface="+mn-lt"/>
                <a:ea typeface="+mn-ea"/>
                <a:cs typeface="+mn-cs"/>
              </a:rPr>
              <a:t> epithelial cell. You can easily compare the relative size of the white blood cell with the size of the </a:t>
            </a:r>
            <a:r>
              <a:rPr lang="en-US" sz="1200" kern="1200" baseline="0" dirty="0" err="1" smtClean="0">
                <a:solidFill>
                  <a:schemeClr val="tx1"/>
                </a:solidFill>
                <a:latin typeface="+mn-lt"/>
                <a:ea typeface="+mn-ea"/>
                <a:cs typeface="+mn-cs"/>
              </a:rPr>
              <a:t>squamous</a:t>
            </a:r>
            <a:r>
              <a:rPr lang="en-US" sz="1200" kern="1200" baseline="0" dirty="0" smtClean="0">
                <a:solidFill>
                  <a:schemeClr val="tx1"/>
                </a:solidFill>
                <a:latin typeface="+mn-lt"/>
                <a:ea typeface="+mn-ea"/>
                <a:cs typeface="+mn-cs"/>
              </a:rPr>
              <a:t> epithelial cell nucleus by screening on low power. Under high power, the nuclear detail of the WBC becomes apparent. The WBC is characterized by a </a:t>
            </a:r>
            <a:r>
              <a:rPr lang="en-US" sz="1200" kern="1200" baseline="0" dirty="0" err="1" smtClean="0">
                <a:solidFill>
                  <a:schemeClr val="tx1"/>
                </a:solidFill>
                <a:latin typeface="+mn-lt"/>
                <a:ea typeface="+mn-ea"/>
                <a:cs typeface="+mn-cs"/>
              </a:rPr>
              <a:t>multilobed</a:t>
            </a:r>
            <a:r>
              <a:rPr lang="en-US" sz="1200" kern="1200" baseline="0" dirty="0" smtClean="0">
                <a:solidFill>
                  <a:schemeClr val="tx1"/>
                </a:solidFill>
                <a:latin typeface="+mn-lt"/>
                <a:ea typeface="+mn-ea"/>
                <a:cs typeface="+mn-cs"/>
              </a:rPr>
              <a:t> nucleus. The three lobes may not always be present (at least in the same focal field), but you should be able to see them by using the fine focus to focus up and down.</a:t>
            </a: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F0DE18-3821-4ECF-9103-7BB040722D7B}" type="slidenum">
              <a:rPr lang="en-US" smtClean="0"/>
              <a:pPr fontAlgn="base">
                <a:spcBef>
                  <a:spcPct val="0"/>
                </a:spcBef>
                <a:spcAft>
                  <a:spcPct val="0"/>
                </a:spcAft>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Trichomonas</a:t>
            </a:r>
            <a:r>
              <a:rPr lang="en-US" dirty="0" smtClean="0"/>
              <a:t> – Note</a:t>
            </a:r>
            <a:r>
              <a:rPr lang="en-US" baseline="0" dirty="0" smtClean="0"/>
              <a:t> the oval shape and clearly visible flagella anterior flagella. When viewing patient slides, always look for “jerky” motility as well. When compared to sperm, </a:t>
            </a:r>
            <a:r>
              <a:rPr lang="en-US" baseline="0" dirty="0" err="1" smtClean="0"/>
              <a:t>trichomonas</a:t>
            </a:r>
            <a:r>
              <a:rPr lang="en-US" baseline="0" dirty="0" smtClean="0"/>
              <a:t> has a much larger head and will have an </a:t>
            </a:r>
            <a:r>
              <a:rPr lang="en-US" baseline="0" dirty="0" err="1" smtClean="0"/>
              <a:t>axostyle</a:t>
            </a:r>
            <a:r>
              <a:rPr lang="en-US" baseline="0" dirty="0" smtClean="0"/>
              <a:t> protruding from the posterior end in addition to the anterior flagella (which are much shorter than the single tail of a sperm).</a:t>
            </a:r>
            <a:endParaRPr lang="en-US" dirty="0"/>
          </a:p>
        </p:txBody>
      </p:sp>
      <p:sp>
        <p:nvSpPr>
          <p:cNvPr id="4" name="Slide Number Placeholder 3"/>
          <p:cNvSpPr>
            <a:spLocks noGrp="1"/>
          </p:cNvSpPr>
          <p:nvPr>
            <p:ph type="sldNum" sz="quarter" idx="10"/>
          </p:nvPr>
        </p:nvSpPr>
        <p:spPr/>
        <p:txBody>
          <a:bodyPr/>
          <a:lstStyle/>
          <a:p>
            <a:pPr>
              <a:defRPr/>
            </a:pPr>
            <a:fld id="{DDFD2499-D108-40B7-B721-058FA5EB2C8F}"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err="1" smtClean="0"/>
              <a:t>Trichomonas</a:t>
            </a:r>
            <a:r>
              <a:rPr lang="en-US" dirty="0" smtClean="0"/>
              <a:t> – Again, note</a:t>
            </a:r>
            <a:r>
              <a:rPr lang="en-US" baseline="0" dirty="0" smtClean="0"/>
              <a:t> the oval shape and clearly visible flagella and </a:t>
            </a:r>
            <a:r>
              <a:rPr lang="en-US" baseline="0" dirty="0" err="1" smtClean="0"/>
              <a:t>axostyle</a:t>
            </a:r>
            <a:r>
              <a:rPr lang="en-US" baseline="0" dirty="0" smtClean="0"/>
              <a:t>.</a:t>
            </a:r>
            <a:endParaRPr lang="en-US" dirty="0" smtClean="0"/>
          </a:p>
        </p:txBody>
      </p:sp>
      <p:sp>
        <p:nvSpPr>
          <p:cNvPr id="4" name="Slide Number Placeholder 3"/>
          <p:cNvSpPr>
            <a:spLocks noGrp="1"/>
          </p:cNvSpPr>
          <p:nvPr>
            <p:ph type="sldNum" sz="quarter" idx="5"/>
          </p:nvPr>
        </p:nvSpPr>
        <p:spPr/>
        <p:txBody>
          <a:bodyPr/>
          <a:lstStyle/>
          <a:p>
            <a:pPr>
              <a:defRPr/>
            </a:pPr>
            <a:fld id="{CD0CA4FE-9661-4464-B583-39C2CFB00B15}"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Bacteria - Note</a:t>
            </a:r>
            <a:r>
              <a:rPr lang="en-US" baseline="0" dirty="0" smtClean="0"/>
              <a:t> the small size, significantly smaller than RBC’s. Also, </a:t>
            </a:r>
            <a:r>
              <a:rPr lang="en-US" baseline="0" dirty="0" err="1" smtClean="0"/>
              <a:t>cocci</a:t>
            </a:r>
            <a:r>
              <a:rPr lang="en-US" baseline="0" dirty="0" smtClean="0"/>
              <a:t> appear to be in short chains giving further clue that the objects are bacteria and not debris.</a:t>
            </a:r>
            <a:endParaRPr lang="en-US" dirty="0"/>
          </a:p>
        </p:txBody>
      </p:sp>
      <p:sp>
        <p:nvSpPr>
          <p:cNvPr id="4" name="Slide Number Placeholder 3"/>
          <p:cNvSpPr>
            <a:spLocks noGrp="1"/>
          </p:cNvSpPr>
          <p:nvPr>
            <p:ph type="sldNum" sz="quarter" idx="10"/>
          </p:nvPr>
        </p:nvSpPr>
        <p:spPr/>
        <p:txBody>
          <a:bodyPr/>
          <a:lstStyle/>
          <a:p>
            <a:pPr>
              <a:defRPr/>
            </a:pPr>
            <a:fld id="{DDFD2499-D108-40B7-B721-058FA5EB2C8F}"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Bacteria</a:t>
            </a:r>
            <a:r>
              <a:rPr lang="en-US" baseline="0" dirty="0" smtClean="0"/>
              <a:t> – rod shaped bacteria are seen throughout the slide.</a:t>
            </a:r>
            <a:endParaRPr lang="en-US" dirty="0"/>
          </a:p>
        </p:txBody>
      </p:sp>
      <p:sp>
        <p:nvSpPr>
          <p:cNvPr id="4" name="Slide Number Placeholder 3"/>
          <p:cNvSpPr>
            <a:spLocks noGrp="1"/>
          </p:cNvSpPr>
          <p:nvPr>
            <p:ph type="sldNum" sz="quarter" idx="10"/>
          </p:nvPr>
        </p:nvSpPr>
        <p:spPr/>
        <p:txBody>
          <a:bodyPr/>
          <a:lstStyle/>
          <a:p>
            <a:pPr>
              <a:defRPr/>
            </a:pPr>
            <a:fld id="{DDFD2499-D108-40B7-B721-058FA5EB2C8F}"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 Blood Cells - note</a:t>
            </a:r>
            <a:r>
              <a:rPr lang="en-US" baseline="0" dirty="0" smtClean="0"/>
              <a:t> the amber color and the size. RBC’s are roughly the size of the nucleus of the epithelial cells seen. They are somewhat smaller than WBC’s (and no nucleus!) and significantly larger than bacteria or yeast.</a:t>
            </a:r>
            <a:endParaRPr lang="en-US" dirty="0"/>
          </a:p>
        </p:txBody>
      </p:sp>
      <p:sp>
        <p:nvSpPr>
          <p:cNvPr id="4" name="Slide Number Placeholder 3"/>
          <p:cNvSpPr>
            <a:spLocks noGrp="1"/>
          </p:cNvSpPr>
          <p:nvPr>
            <p:ph type="sldNum" sz="quarter" idx="10"/>
          </p:nvPr>
        </p:nvSpPr>
        <p:spPr/>
        <p:txBody>
          <a:bodyPr/>
          <a:lstStyle/>
          <a:p>
            <a:pPr>
              <a:defRPr/>
            </a:pPr>
            <a:fld id="{DDFD2499-D108-40B7-B721-058FA5EB2C8F}"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 Blood Cells-</a:t>
            </a:r>
            <a:r>
              <a:rPr lang="en-US" baseline="0" dirty="0" smtClean="0"/>
              <a:t> cells from the previous slide at high power magnification. Note the refractory nature. Although not shown here, a</a:t>
            </a:r>
            <a:r>
              <a:rPr lang="en-US" sz="1200" kern="1200" dirty="0" smtClean="0">
                <a:solidFill>
                  <a:schemeClr val="tx1"/>
                </a:solidFill>
                <a:latin typeface="+mn-lt"/>
                <a:ea typeface="+mn-ea"/>
                <a:cs typeface="+mn-cs"/>
              </a:rPr>
              <a:t>fter 5-10 minutes, the RBC’s will crenate and get a jagged appearance.</a:t>
            </a:r>
            <a:endParaRPr lang="en-US" dirty="0"/>
          </a:p>
        </p:txBody>
      </p:sp>
      <p:sp>
        <p:nvSpPr>
          <p:cNvPr id="4" name="Slide Number Placeholder 3"/>
          <p:cNvSpPr>
            <a:spLocks noGrp="1"/>
          </p:cNvSpPr>
          <p:nvPr>
            <p:ph type="sldNum" sz="quarter" idx="10"/>
          </p:nvPr>
        </p:nvSpPr>
        <p:spPr/>
        <p:txBody>
          <a:bodyPr/>
          <a:lstStyle/>
          <a:p>
            <a:pPr>
              <a:defRPr/>
            </a:pPr>
            <a:fld id="{DDFD2499-D108-40B7-B721-058FA5EB2C8F}"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Spermatazoa</a:t>
            </a:r>
            <a:r>
              <a:rPr lang="en-US" sz="1200" kern="1200" baseline="0" dirty="0" smtClean="0">
                <a:solidFill>
                  <a:schemeClr val="tx1"/>
                </a:solidFill>
                <a:latin typeface="+mn-lt"/>
                <a:ea typeface="+mn-ea"/>
                <a:cs typeface="+mn-cs"/>
              </a:rPr>
              <a:t> - a spermatozoa is identified in this photo. The sperm head is 4-6 </a:t>
            </a:r>
            <a:r>
              <a:rPr lang="en-US" sz="1200" kern="1200" baseline="0" dirty="0" err="1" smtClean="0">
                <a:solidFill>
                  <a:schemeClr val="tx1"/>
                </a:solidFill>
                <a:latin typeface="+mn-lt"/>
                <a:ea typeface="+mn-ea"/>
                <a:cs typeface="+mn-cs"/>
              </a:rPr>
              <a:t>μm</a:t>
            </a:r>
            <a:r>
              <a:rPr lang="en-US" sz="1200" kern="1200" baseline="0" dirty="0" smtClean="0">
                <a:solidFill>
                  <a:schemeClr val="tx1"/>
                </a:solidFill>
                <a:latin typeface="+mn-lt"/>
                <a:ea typeface="+mn-ea"/>
                <a:cs typeface="+mn-cs"/>
              </a:rPr>
              <a:t> long, while the slender tail is</a:t>
            </a:r>
          </a:p>
          <a:p>
            <a:r>
              <a:rPr lang="en-US" sz="1200" kern="1200" baseline="0" dirty="0" smtClean="0">
                <a:solidFill>
                  <a:schemeClr val="tx1"/>
                </a:solidFill>
                <a:latin typeface="+mn-lt"/>
                <a:ea typeface="+mn-ea"/>
                <a:cs typeface="+mn-cs"/>
              </a:rPr>
              <a:t>approximately 40-60 </a:t>
            </a:r>
            <a:r>
              <a:rPr lang="el-GR" sz="1200" kern="1200" baseline="0" dirty="0" smtClean="0">
                <a:solidFill>
                  <a:schemeClr val="tx1"/>
                </a:solidFill>
                <a:latin typeface="+mn-lt"/>
                <a:ea typeface="+mn-ea"/>
                <a:cs typeface="+mn-cs"/>
              </a:rPr>
              <a:t>μ</a:t>
            </a:r>
            <a:r>
              <a:rPr lang="en-US" sz="1200" kern="1200" baseline="0" dirty="0" smtClean="0">
                <a:solidFill>
                  <a:schemeClr val="tx1"/>
                </a:solidFill>
                <a:latin typeface="+mn-lt"/>
                <a:ea typeface="+mn-ea"/>
                <a:cs typeface="+mn-cs"/>
              </a:rPr>
              <a:t>m long.</a:t>
            </a:r>
            <a:endParaRPr lang="en-US" dirty="0"/>
          </a:p>
        </p:txBody>
      </p:sp>
      <p:sp>
        <p:nvSpPr>
          <p:cNvPr id="4" name="Slide Number Placeholder 3"/>
          <p:cNvSpPr>
            <a:spLocks noGrp="1"/>
          </p:cNvSpPr>
          <p:nvPr>
            <p:ph type="sldNum" sz="quarter" idx="10"/>
          </p:nvPr>
        </p:nvSpPr>
        <p:spPr/>
        <p:txBody>
          <a:bodyPr/>
          <a:lstStyle/>
          <a:p>
            <a:pPr>
              <a:defRPr/>
            </a:pPr>
            <a:fld id="{DDFD2499-D108-40B7-B721-058FA5EB2C8F}"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Ferning</a:t>
            </a:r>
            <a:r>
              <a:rPr lang="en-US" dirty="0" smtClean="0"/>
              <a:t> - </a:t>
            </a:r>
            <a:r>
              <a:rPr lang="en-US" sz="1200" kern="1200" baseline="0" dirty="0" smtClean="0">
                <a:solidFill>
                  <a:schemeClr val="tx1"/>
                </a:solidFill>
                <a:latin typeface="+mn-lt"/>
                <a:ea typeface="+mn-ea"/>
                <a:cs typeface="+mn-cs"/>
              </a:rPr>
              <a:t>This vaginal wet preparation exhibits </a:t>
            </a:r>
            <a:r>
              <a:rPr lang="en-US" sz="1200" kern="1200" baseline="0" dirty="0" err="1" smtClean="0">
                <a:solidFill>
                  <a:schemeClr val="tx1"/>
                </a:solidFill>
                <a:latin typeface="+mn-lt"/>
                <a:ea typeface="+mn-ea"/>
                <a:cs typeface="+mn-cs"/>
              </a:rPr>
              <a:t>ferning</a:t>
            </a:r>
            <a:r>
              <a:rPr lang="en-US" sz="1200" kern="1200" baseline="0" dirty="0" smtClean="0">
                <a:solidFill>
                  <a:schemeClr val="tx1"/>
                </a:solidFill>
                <a:latin typeface="+mn-lt"/>
                <a:ea typeface="+mn-ea"/>
                <a:cs typeface="+mn-cs"/>
              </a:rPr>
              <a:t>. The fern test is used to detect ruptured amniotic</a:t>
            </a:r>
          </a:p>
          <a:p>
            <a:r>
              <a:rPr lang="en-US" sz="1200" kern="1200" baseline="0" dirty="0" smtClean="0">
                <a:solidFill>
                  <a:schemeClr val="tx1"/>
                </a:solidFill>
                <a:latin typeface="+mn-lt"/>
                <a:ea typeface="+mn-ea"/>
                <a:cs typeface="+mn-cs"/>
              </a:rPr>
              <a:t>membranes in early onset of labor. A vaginal pool sample is collected and the fluid is allowed to air dry on</a:t>
            </a:r>
          </a:p>
          <a:p>
            <a:r>
              <a:rPr lang="en-US" sz="1200" kern="1200" baseline="0" dirty="0" smtClean="0">
                <a:solidFill>
                  <a:schemeClr val="tx1"/>
                </a:solidFill>
                <a:latin typeface="+mn-lt"/>
                <a:ea typeface="+mn-ea"/>
                <a:cs typeface="+mn-cs"/>
              </a:rPr>
              <a:t>a glass slide. The slide is examined and the microscope used to detect </a:t>
            </a:r>
            <a:r>
              <a:rPr lang="en-US" sz="1200" kern="1200" baseline="0" dirty="0" err="1" smtClean="0">
                <a:solidFill>
                  <a:schemeClr val="tx1"/>
                </a:solidFill>
                <a:latin typeface="+mn-lt"/>
                <a:ea typeface="+mn-ea"/>
                <a:cs typeface="+mn-cs"/>
              </a:rPr>
              <a:t>ferning</a:t>
            </a:r>
            <a:r>
              <a:rPr lang="en-US" sz="1200" kern="1200" baseline="0" dirty="0" smtClean="0">
                <a:solidFill>
                  <a:schemeClr val="tx1"/>
                </a:solidFill>
                <a:latin typeface="+mn-lt"/>
                <a:ea typeface="+mn-ea"/>
                <a:cs typeface="+mn-cs"/>
              </a:rPr>
              <a:t> and elaborate </a:t>
            </a:r>
            <a:r>
              <a:rPr lang="en-US" sz="1200" kern="1200" baseline="0" dirty="0" err="1" smtClean="0">
                <a:solidFill>
                  <a:schemeClr val="tx1"/>
                </a:solidFill>
                <a:latin typeface="+mn-lt"/>
                <a:ea typeface="+mn-ea"/>
                <a:cs typeface="+mn-cs"/>
              </a:rPr>
              <a:t>arborized</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crystallization pattern.</a:t>
            </a:r>
            <a:endParaRPr lang="en-US" dirty="0"/>
          </a:p>
        </p:txBody>
      </p:sp>
      <p:sp>
        <p:nvSpPr>
          <p:cNvPr id="4" name="Slide Number Placeholder 3"/>
          <p:cNvSpPr>
            <a:spLocks noGrp="1"/>
          </p:cNvSpPr>
          <p:nvPr>
            <p:ph type="sldNum" sz="quarter" idx="10"/>
          </p:nvPr>
        </p:nvSpPr>
        <p:spPr/>
        <p:txBody>
          <a:bodyPr/>
          <a:lstStyle/>
          <a:p>
            <a:pPr>
              <a:defRPr/>
            </a:pPr>
            <a:fld id="{DDFD2499-D108-40B7-B721-058FA5EB2C8F}"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Note that although multiple types </a:t>
            </a:r>
            <a:r>
              <a:rPr lang="en-US" sz="1200" smtClean="0"/>
              <a:t>of microscopy </a:t>
            </a:r>
            <a:r>
              <a:rPr lang="en-US" sz="1200" dirty="0" smtClean="0"/>
              <a:t>testing are listed and discussed in the CLIS Guide, only KOH/Wet Prep testing is performed at TVHS. </a:t>
            </a:r>
            <a:endParaRPr lang="en-US" dirty="0"/>
          </a:p>
        </p:txBody>
      </p:sp>
      <p:sp>
        <p:nvSpPr>
          <p:cNvPr id="4" name="Slide Number Placeholder 3"/>
          <p:cNvSpPr>
            <a:spLocks noGrp="1"/>
          </p:cNvSpPr>
          <p:nvPr>
            <p:ph type="sldNum" sz="quarter" idx="10"/>
          </p:nvPr>
        </p:nvSpPr>
        <p:spPr/>
        <p:txBody>
          <a:bodyPr/>
          <a:lstStyle/>
          <a:p>
            <a:pPr>
              <a:defRPr/>
            </a:pPr>
            <a:fld id="{DDFD2499-D108-40B7-B721-058FA5EB2C8F}"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Yeast –</a:t>
            </a:r>
            <a:r>
              <a:rPr lang="en-US" baseline="0" dirty="0" smtClean="0"/>
              <a:t> the yeast seen  here are somewhat smaller than RBC’s. Also, they do not show the birefringence of RBC’s and their shape is somewhat less uniform. To view yeast more clearly, add KOH to the wet prep slide to dissolve </a:t>
            </a:r>
            <a:r>
              <a:rPr lang="en-US" baseline="0" dirty="0" err="1" smtClean="0"/>
              <a:t>proteinaceous</a:t>
            </a:r>
            <a:r>
              <a:rPr lang="en-US" baseline="0" dirty="0" smtClean="0"/>
              <a:t> materials. This clears the “background” so that fungal elements can be more clearly seen. More discussion of </a:t>
            </a:r>
            <a:r>
              <a:rPr lang="en-US" baseline="0" dirty="0" err="1" smtClean="0"/>
              <a:t>pseudohyphae</a:t>
            </a:r>
            <a:r>
              <a:rPr lang="en-US" baseline="0" dirty="0" smtClean="0"/>
              <a:t> follows on the next slide.</a:t>
            </a:r>
            <a:endParaRPr lang="en-US" dirty="0"/>
          </a:p>
        </p:txBody>
      </p:sp>
      <p:sp>
        <p:nvSpPr>
          <p:cNvPr id="4" name="Slide Number Placeholder 3"/>
          <p:cNvSpPr>
            <a:spLocks noGrp="1"/>
          </p:cNvSpPr>
          <p:nvPr>
            <p:ph type="sldNum" sz="quarter" idx="10"/>
          </p:nvPr>
        </p:nvSpPr>
        <p:spPr/>
        <p:txBody>
          <a:bodyPr/>
          <a:lstStyle/>
          <a:p>
            <a:pPr>
              <a:defRPr/>
            </a:pPr>
            <a:fld id="{DDFD2499-D108-40B7-B721-058FA5EB2C8F}"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t>Pseudohyphae</a:t>
            </a:r>
            <a:r>
              <a:rPr lang="en-US" dirty="0" smtClean="0"/>
              <a:t> - </a:t>
            </a:r>
            <a:r>
              <a:rPr lang="en-US" sz="1200" kern="1200" dirty="0" smtClean="0">
                <a:solidFill>
                  <a:schemeClr val="tx1"/>
                </a:solidFill>
                <a:latin typeface="+mn-lt"/>
                <a:ea typeface="+mn-ea"/>
                <a:cs typeface="+mn-cs"/>
              </a:rPr>
              <a:t>They are called </a:t>
            </a:r>
            <a:r>
              <a:rPr lang="en-US" sz="1200" kern="1200" dirty="0" err="1" smtClean="0">
                <a:solidFill>
                  <a:schemeClr val="tx1"/>
                </a:solidFill>
                <a:latin typeface="+mn-lt"/>
                <a:ea typeface="+mn-ea"/>
                <a:cs typeface="+mn-cs"/>
              </a:rPr>
              <a:t>pseudohyphae</a:t>
            </a:r>
            <a:r>
              <a:rPr lang="en-US" sz="1200" kern="1200" dirty="0" smtClean="0">
                <a:solidFill>
                  <a:schemeClr val="tx1"/>
                </a:solidFill>
                <a:latin typeface="+mn-lt"/>
                <a:ea typeface="+mn-ea"/>
                <a:cs typeface="+mn-cs"/>
              </a:rPr>
              <a:t> because they lack true branching as seen with mold-like fungi. The side walls are parallel to each other which is an important characteristic that helps separate </a:t>
            </a:r>
            <a:r>
              <a:rPr lang="en-US" sz="1200" kern="1200" dirty="0" err="1" smtClean="0">
                <a:solidFill>
                  <a:schemeClr val="tx1"/>
                </a:solidFill>
                <a:latin typeface="+mn-lt"/>
                <a:ea typeface="+mn-ea"/>
                <a:cs typeface="+mn-cs"/>
              </a:rPr>
              <a:t>pseudohyphae</a:t>
            </a:r>
            <a:r>
              <a:rPr lang="en-US" sz="1200" kern="1200" dirty="0" smtClean="0">
                <a:solidFill>
                  <a:schemeClr val="tx1"/>
                </a:solidFill>
                <a:latin typeface="+mn-lt"/>
                <a:ea typeface="+mn-ea"/>
                <a:cs typeface="+mn-cs"/>
              </a:rPr>
              <a:t> from an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artifact whose side walls vary in width.</a:t>
            </a: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4E3D47-4B94-4349-B1AA-E75034ABC81D}" type="slidenum">
              <a:rPr lang="en-US" smtClean="0"/>
              <a:pPr fontAlgn="base">
                <a:spcBef>
                  <a:spcPct val="0"/>
                </a:spcBef>
                <a:spcAft>
                  <a:spcPct val="0"/>
                </a:spcAft>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Artifact -</a:t>
            </a:r>
            <a:r>
              <a:rPr lang="en-US" baseline="0" dirty="0" smtClean="0"/>
              <a:t> This should not be confused with </a:t>
            </a:r>
            <a:r>
              <a:rPr lang="en-US" baseline="0" dirty="0" err="1" smtClean="0"/>
              <a:t>pseudohyphae</a:t>
            </a:r>
            <a:r>
              <a:rPr lang="en-US" baseline="0" dirty="0" smtClean="0"/>
              <a:t>. F</a:t>
            </a:r>
            <a:r>
              <a:rPr lang="en-US" sz="1200" kern="1200" dirty="0" smtClean="0">
                <a:solidFill>
                  <a:schemeClr val="tx1"/>
                </a:solidFill>
                <a:latin typeface="+mn-lt"/>
                <a:ea typeface="+mn-ea"/>
                <a:cs typeface="+mn-cs"/>
              </a:rPr>
              <a:t>ibers are generally larger in size than </a:t>
            </a:r>
            <a:r>
              <a:rPr lang="en-US" sz="1200" kern="1200" dirty="0" err="1" smtClean="0">
                <a:solidFill>
                  <a:schemeClr val="tx1"/>
                </a:solidFill>
                <a:latin typeface="+mn-lt"/>
                <a:ea typeface="+mn-ea"/>
                <a:cs typeface="+mn-cs"/>
              </a:rPr>
              <a:t>pseudohyphae</a:t>
            </a:r>
            <a:r>
              <a:rPr lang="en-US" sz="1200" kern="1200" baseline="0" dirty="0" smtClean="0">
                <a:solidFill>
                  <a:schemeClr val="tx1"/>
                </a:solidFill>
                <a:latin typeface="+mn-lt"/>
                <a:ea typeface="+mn-ea"/>
                <a:cs typeface="+mn-cs"/>
              </a:rPr>
              <a:t> and fibers</a:t>
            </a:r>
            <a:r>
              <a:rPr lang="en-US" sz="1200" kern="1200" dirty="0" smtClean="0">
                <a:solidFill>
                  <a:schemeClr val="tx1"/>
                </a:solidFill>
                <a:latin typeface="+mn-lt"/>
                <a:ea typeface="+mn-ea"/>
                <a:cs typeface="+mn-cs"/>
              </a:rPr>
              <a:t> show variable widths along the fiber.</a:t>
            </a:r>
            <a:r>
              <a:rPr lang="en-US" sz="1200" kern="1200" baseline="0" dirty="0" smtClean="0">
                <a:solidFill>
                  <a:schemeClr val="tx1"/>
                </a:solidFill>
                <a:latin typeface="+mn-lt"/>
                <a:ea typeface="+mn-ea"/>
                <a:cs typeface="+mn-cs"/>
              </a:rPr>
              <a:t> They also</a:t>
            </a:r>
            <a:r>
              <a:rPr lang="en-US" sz="1200" kern="1200" dirty="0" smtClean="0">
                <a:solidFill>
                  <a:schemeClr val="tx1"/>
                </a:solidFill>
                <a:latin typeface="+mn-lt"/>
                <a:ea typeface="+mn-ea"/>
                <a:cs typeface="+mn-cs"/>
              </a:rPr>
              <a:t> tend to be </a:t>
            </a:r>
            <a:r>
              <a:rPr lang="en-US" sz="1200" kern="1200" dirty="0" err="1" smtClean="0">
                <a:solidFill>
                  <a:schemeClr val="tx1"/>
                </a:solidFill>
                <a:latin typeface="+mn-lt"/>
                <a:ea typeface="+mn-ea"/>
                <a:cs typeface="+mn-cs"/>
              </a:rPr>
              <a:t>birefringent</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i.e. they </a:t>
            </a:r>
            <a:r>
              <a:rPr lang="en-US" sz="1200" kern="1200" dirty="0" smtClean="0">
                <a:solidFill>
                  <a:schemeClr val="tx1"/>
                </a:solidFill>
                <a:latin typeface="+mn-lt"/>
                <a:ea typeface="+mn-ea"/>
                <a:cs typeface="+mn-cs"/>
              </a:rPr>
              <a:t>change color when focusing up and down on the object.  Colors are often gold or blue and result from the microscope light being refracted by the fiber.</a:t>
            </a:r>
          </a:p>
          <a:p>
            <a:pPr eaLnBrk="1" hangingPunct="1">
              <a:spcBef>
                <a:spcPct val="0"/>
              </a:spcBef>
            </a:pP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2A27CD-14B8-4150-8AD3-B04DA9DC5F9E}" type="slidenum">
              <a:rPr lang="en-US" smtClean="0"/>
              <a:pPr fontAlgn="base">
                <a:spcBef>
                  <a:spcPct val="0"/>
                </a:spcBef>
                <a:spcAft>
                  <a:spcPct val="0"/>
                </a:spcAft>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Clue</a:t>
            </a:r>
            <a:r>
              <a:rPr lang="en-US" baseline="0" dirty="0" smtClean="0"/>
              <a:t> Cell - Notice that the cell borders are “fuzzy”. (The cells are occluded with bacteria.) </a:t>
            </a:r>
            <a:r>
              <a:rPr lang="en-US" sz="1200" kern="1200" dirty="0" smtClean="0">
                <a:solidFill>
                  <a:schemeClr val="tx1"/>
                </a:solidFill>
                <a:latin typeface="+mn-lt"/>
                <a:ea typeface="+mn-ea"/>
                <a:cs typeface="+mn-cs"/>
              </a:rPr>
              <a:t>The traditional definition of a clue cell is that the bacterial overgrowth is so thick that all cell detail (such as the cell nucleus and the cellular edge) is totally obscured. However,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it is sometimes possible to detect the nucleus in a clue cell by using the fine focus knob to focus throughout the cell. But the cell</a:t>
            </a:r>
            <a:r>
              <a:rPr lang="en-US" sz="1200" kern="1200" baseline="0" dirty="0" smtClean="0">
                <a:solidFill>
                  <a:schemeClr val="tx1"/>
                </a:solidFill>
                <a:latin typeface="+mn-lt"/>
                <a:ea typeface="+mn-ea"/>
                <a:cs typeface="+mn-cs"/>
              </a:rPr>
              <a:t> borders should always be completely obscured.</a:t>
            </a: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D7CFF2-E100-497C-A20F-99EA1340E604}" type="slidenum">
              <a:rPr lang="en-US" smtClean="0"/>
              <a:pPr fontAlgn="base">
                <a:spcBef>
                  <a:spcPct val="0"/>
                </a:spcBef>
                <a:spcAft>
                  <a:spcPct val="0"/>
                </a:spcAft>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Clue Cell - note the cell is completely occluded</a:t>
            </a:r>
            <a:r>
              <a:rPr lang="en-US" baseline="0" dirty="0" smtClean="0"/>
              <a:t> with bacteria, not even the nucleus can be seen. And all cell borders are “fuzzy”. Note the cell beneath could not be considered a clue cell since the right side of the cell border can be clearly seen.</a:t>
            </a:r>
            <a:endParaRPr lang="en-US" dirty="0" smtClean="0"/>
          </a:p>
        </p:txBody>
      </p:sp>
      <p:sp>
        <p:nvSpPr>
          <p:cNvPr id="4" name="Slide Number Placeholder 3"/>
          <p:cNvSpPr>
            <a:spLocks noGrp="1"/>
          </p:cNvSpPr>
          <p:nvPr>
            <p:ph type="sldNum" sz="quarter" idx="5"/>
          </p:nvPr>
        </p:nvSpPr>
        <p:spPr/>
        <p:txBody>
          <a:bodyPr/>
          <a:lstStyle/>
          <a:p>
            <a:pPr>
              <a:defRPr/>
            </a:pPr>
            <a:fld id="{AEA3B87D-E81C-4E4F-B37A-D706C3F06CE3}"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Clue Cell - the Clue</a:t>
            </a:r>
            <a:r>
              <a:rPr lang="en-US" baseline="0" dirty="0" smtClean="0"/>
              <a:t> Cell from the previous slide on high power magnification. Not even the nucleus can be seen.</a:t>
            </a:r>
            <a:endParaRPr lang="en-US" dirty="0" smtClean="0"/>
          </a:p>
        </p:txBody>
      </p:sp>
      <p:sp>
        <p:nvSpPr>
          <p:cNvPr id="4" name="Slide Number Placeholder 3"/>
          <p:cNvSpPr>
            <a:spLocks noGrp="1"/>
          </p:cNvSpPr>
          <p:nvPr>
            <p:ph type="sldNum" sz="quarter" idx="5"/>
          </p:nvPr>
        </p:nvSpPr>
        <p:spPr/>
        <p:txBody>
          <a:bodyPr/>
          <a:lstStyle/>
          <a:p>
            <a:pPr>
              <a:defRPr/>
            </a:pPr>
            <a:fld id="{59BF6D80-94B3-4B6F-8C52-0D22877BA6B8}"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err="1" smtClean="0"/>
              <a:t>Squamous</a:t>
            </a:r>
            <a:r>
              <a:rPr lang="en-US" baseline="0" dirty="0" smtClean="0"/>
              <a:t> Epithelial Cells – </a:t>
            </a:r>
            <a:r>
              <a:rPr lang="en-US" baseline="0" dirty="0" err="1" smtClean="0"/>
              <a:t>squamous</a:t>
            </a:r>
            <a:r>
              <a:rPr lang="en-US" baseline="0" dirty="0" smtClean="0"/>
              <a:t> epithelial cells measure 25-75 microns and demonstrate a polygonal “flagstone” appearance. They are almost always present in vaginal fluid.</a:t>
            </a:r>
            <a:endParaRPr lang="en-US" dirty="0" smtClean="0"/>
          </a:p>
        </p:txBody>
      </p:sp>
      <p:sp>
        <p:nvSpPr>
          <p:cNvPr id="4" name="Slide Number Placeholder 3"/>
          <p:cNvSpPr>
            <a:spLocks noGrp="1"/>
          </p:cNvSpPr>
          <p:nvPr>
            <p:ph type="sldNum" sz="quarter" idx="5"/>
          </p:nvPr>
        </p:nvSpPr>
        <p:spPr/>
        <p:txBody>
          <a:bodyPr/>
          <a:lstStyle/>
          <a:p>
            <a:pPr>
              <a:defRPr/>
            </a:pPr>
            <a:fld id="{1896AE1A-B398-4986-843E-BD79AF3BB19A}"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squamous</a:t>
            </a:r>
            <a:r>
              <a:rPr lang="en-US" baseline="0" dirty="0" smtClean="0"/>
              <a:t> epithelial cells seen on the previous slide, magnified at high power. </a:t>
            </a:r>
            <a:r>
              <a:rPr lang="en-US" sz="1200" kern="1200" baseline="0" dirty="0" err="1" smtClean="0">
                <a:solidFill>
                  <a:schemeClr val="tx1"/>
                </a:solidFill>
                <a:latin typeface="+mn-lt"/>
                <a:ea typeface="+mn-ea"/>
                <a:cs typeface="+mn-cs"/>
              </a:rPr>
              <a:t>Squamous</a:t>
            </a:r>
            <a:r>
              <a:rPr lang="en-US" sz="1200" kern="1200" baseline="0" dirty="0" smtClean="0">
                <a:solidFill>
                  <a:schemeClr val="tx1"/>
                </a:solidFill>
                <a:latin typeface="+mn-lt"/>
                <a:ea typeface="+mn-ea"/>
                <a:cs typeface="+mn-cs"/>
              </a:rPr>
              <a:t> epithelial cells are large (30 to 50 </a:t>
            </a:r>
            <a:r>
              <a:rPr lang="en-US" sz="1200" kern="1200" baseline="0" dirty="0" err="1" smtClean="0">
                <a:solidFill>
                  <a:schemeClr val="tx1"/>
                </a:solidFill>
                <a:latin typeface="+mn-lt"/>
                <a:ea typeface="+mn-ea"/>
                <a:cs typeface="+mn-cs"/>
              </a:rPr>
              <a:t>μm</a:t>
            </a:r>
            <a:r>
              <a:rPr lang="en-US" sz="1200" kern="1200" baseline="0" dirty="0" smtClean="0">
                <a:solidFill>
                  <a:schemeClr val="tx1"/>
                </a:solidFill>
                <a:latin typeface="+mn-lt"/>
                <a:ea typeface="+mn-ea"/>
                <a:cs typeface="+mn-cs"/>
              </a:rPr>
              <a:t>) flat nucleated cells derived from the lining of the female urethra, external skin or vaginal mucosa. In wet preparations, </a:t>
            </a:r>
            <a:r>
              <a:rPr lang="en-US" sz="1200" kern="1200" baseline="0" dirty="0" err="1" smtClean="0">
                <a:solidFill>
                  <a:schemeClr val="tx1"/>
                </a:solidFill>
                <a:latin typeface="+mn-lt"/>
                <a:ea typeface="+mn-ea"/>
                <a:cs typeface="+mn-cs"/>
              </a:rPr>
              <a:t>squamous</a:t>
            </a:r>
            <a:r>
              <a:rPr lang="en-US" sz="1200" kern="1200" baseline="0" dirty="0" smtClean="0">
                <a:solidFill>
                  <a:schemeClr val="tx1"/>
                </a:solidFill>
                <a:latin typeface="+mn-lt"/>
                <a:ea typeface="+mn-ea"/>
                <a:cs typeface="+mn-cs"/>
              </a:rPr>
              <a:t> epithelial cells are about five to seven times larger than a red blood cell and are larger than most transitional epithelial cells. The cytoplasm is abundant and </a:t>
            </a:r>
            <a:r>
              <a:rPr lang="en-US" sz="1200" kern="1200" baseline="0" dirty="0" err="1" smtClean="0">
                <a:solidFill>
                  <a:schemeClr val="tx1"/>
                </a:solidFill>
                <a:latin typeface="+mn-lt"/>
                <a:ea typeface="+mn-ea"/>
                <a:cs typeface="+mn-cs"/>
              </a:rPr>
              <a:t>agranular</a:t>
            </a:r>
            <a:r>
              <a:rPr lang="en-US" sz="1200" kern="1200" baseline="0" dirty="0" smtClean="0">
                <a:solidFill>
                  <a:schemeClr val="tx1"/>
                </a:solidFill>
                <a:latin typeface="+mn-lt"/>
                <a:ea typeface="+mn-ea"/>
                <a:cs typeface="+mn-cs"/>
              </a:rPr>
              <a:t> and there is a single small, condensed, round, polygonal or oval central nucleus about the size of a small lymphocyte.</a:t>
            </a:r>
            <a:endParaRPr lang="en-US" dirty="0"/>
          </a:p>
        </p:txBody>
      </p:sp>
      <p:sp>
        <p:nvSpPr>
          <p:cNvPr id="4" name="Slide Number Placeholder 3"/>
          <p:cNvSpPr>
            <a:spLocks noGrp="1"/>
          </p:cNvSpPr>
          <p:nvPr>
            <p:ph type="sldNum" sz="quarter" idx="10"/>
          </p:nvPr>
        </p:nvSpPr>
        <p:spPr/>
        <p:txBody>
          <a:bodyPr/>
          <a:lstStyle/>
          <a:p>
            <a:pPr>
              <a:defRPr/>
            </a:pPr>
            <a:fld id="{DDFD2499-D108-40B7-B721-058FA5EB2C8F}"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32F836A-323B-4879-B41B-8BB602FD1CA4}"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90AD83-DC9A-47DF-AD8A-13F0C4225D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2C47B0-3B20-49EE-92A5-0FD9C6BF5689}"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1EB400-E865-4726-A1F4-57E610C980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3558FA-B848-400D-833B-E63A5F684513}"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6D80BF-129A-41DF-B499-41AC57014C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49F84B-3DD4-4DB8-BA6B-6F6673E6844E}"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2E8490-D2E8-4D8E-BEA3-FD4556DA95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866611-CBAD-43AE-8A8A-3E4A2A0EA81A}"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A57FD7-8D89-431E-8FAE-D9F4F6010A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D36D62-BDD9-42DB-BC24-5F04B62614E5}" type="datetimeFigureOut">
              <a:rPr lang="en-US"/>
              <a:pPr>
                <a:defRPr/>
              </a:pPr>
              <a:t>8/13/2014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1F4B63-6D47-4FFB-8A53-AC93FDB216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CDE7D2-9D2D-48A8-B15C-56AC46007F2D}" type="datetimeFigureOut">
              <a:rPr lang="en-US"/>
              <a:pPr>
                <a:defRPr/>
              </a:pPr>
              <a:t>8/13/2014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2B0299-DA81-4A31-8AD3-06900B222A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1E0C8E-6C08-4EE8-93A0-DC6417704A5E}" type="datetimeFigureOut">
              <a:rPr lang="en-US"/>
              <a:pPr>
                <a:defRPr/>
              </a:pPr>
              <a:t>8/13/2014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4CC326-9442-4ECA-9ACF-94E17A93AE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B2B52B-CA5B-457F-A460-47F6961F4508}" type="datetimeFigureOut">
              <a:rPr lang="en-US"/>
              <a:pPr>
                <a:defRPr/>
              </a:pPr>
              <a:t>8/13/2014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9BACF4-5C65-4775-BA16-1CD0E839A2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A2BA35-3900-4781-80E5-B78A8C515224}" type="datetimeFigureOut">
              <a:rPr lang="en-US"/>
              <a:pPr>
                <a:defRPr/>
              </a:pPr>
              <a:t>8/13/2014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1414BC-5168-495A-841A-C46DC267E0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AF3C32-17F5-4A07-B5F1-467F840AB5EF}" type="datetimeFigureOut">
              <a:rPr lang="en-US"/>
              <a:pPr>
                <a:defRPr/>
              </a:pPr>
              <a:t>8/13/2014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728AB1-8445-4ABB-8BFD-F2A08C3D5A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CCF2BD3-28FC-4883-A399-FFB19B1BB515}" type="datetimeFigureOut">
              <a:rPr lang="en-US"/>
              <a:pPr>
                <a:defRPr/>
              </a:pPr>
              <a:t>8/13/2014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32F80FA-88AA-4E49-92DA-FB5AC19AEE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le:///\\Tvhviruser\tvhpublic\Ancillary%20Testing\Training\CLSI%20Guide%20to%20Provider%20Performed%20Microscopy.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Melanie.Hayes@va.gov" TargetMode="External"/><Relationship Id="rId4" Type="http://schemas.openxmlformats.org/officeDocument/2006/relationships/hyperlink" Target="file:///\\Tvhviruser\tvhpublic\Ancillary%20Testing\Ancillary%20Testing%20Procedures\Vaginal%20Wet%20Mount%20(Privileged%20Providers%20Only).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457200"/>
            <a:ext cx="7772400" cy="2308225"/>
          </a:xfrm>
        </p:spPr>
        <p:txBody>
          <a:bodyPr/>
          <a:lstStyle/>
          <a:p>
            <a:pPr eaLnBrk="1" hangingPunct="1"/>
            <a:r>
              <a:rPr lang="en-US" b="1" dirty="0" smtClean="0">
                <a:latin typeface="Algerian" pitchFamily="82" charset="0"/>
              </a:rPr>
              <a:t>LABORATORY </a:t>
            </a:r>
            <a:r>
              <a:rPr lang="en-US" b="1" dirty="0" smtClean="0">
                <a:latin typeface="Algerian" pitchFamily="82" charset="0"/>
              </a:rPr>
              <a:t>Performed Microscopy</a:t>
            </a:r>
            <a:r>
              <a:rPr lang="en-US" dirty="0" smtClean="0"/>
              <a:t/>
            </a:r>
            <a:br>
              <a:rPr lang="en-US" dirty="0" smtClean="0"/>
            </a:br>
            <a:r>
              <a:rPr lang="en-US" dirty="0" smtClean="0"/>
              <a:t> Elements of Wet Mounts </a:t>
            </a:r>
          </a:p>
        </p:txBody>
      </p:sp>
      <p:pic>
        <p:nvPicPr>
          <p:cNvPr id="2055" name="Picture 7" descr="http://upload.wikimedia.org/wikipedia/commons/thumb/b/b1/Optical_microscope_nikon_alphaphot_+.jpg/220px-Optical_microscope_nikon_alphaphot_+.jpg"/>
          <p:cNvPicPr>
            <a:picLocks noChangeAspect="1" noChangeArrowheads="1"/>
          </p:cNvPicPr>
          <p:nvPr/>
        </p:nvPicPr>
        <p:blipFill>
          <a:blip r:embed="rId2" cstate="print"/>
          <a:srcRect/>
          <a:stretch>
            <a:fillRect/>
          </a:stretch>
        </p:blipFill>
        <p:spPr bwMode="auto">
          <a:xfrm>
            <a:off x="3429000" y="3048000"/>
            <a:ext cx="2095500" cy="31718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7" name="Straight Arrow Connector 6"/>
          <p:cNvCxnSpPr/>
          <p:nvPr/>
        </p:nvCxnSpPr>
        <p:spPr>
          <a:xfrm flipH="1">
            <a:off x="4876800" y="1600200"/>
            <a:ext cx="167640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257800" y="1600200"/>
            <a:ext cx="1295400" cy="2133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21" name="TextBox 9"/>
          <p:cNvSpPr txBox="1">
            <a:spLocks noChangeArrowheads="1"/>
          </p:cNvSpPr>
          <p:nvPr/>
        </p:nvSpPr>
        <p:spPr bwMode="auto">
          <a:xfrm>
            <a:off x="6553201" y="1304925"/>
            <a:ext cx="2362200" cy="646331"/>
          </a:xfrm>
          <a:prstGeom prst="rect">
            <a:avLst/>
          </a:prstGeom>
          <a:noFill/>
          <a:ln w="9525">
            <a:noFill/>
            <a:miter lim="800000"/>
            <a:headEnd/>
            <a:tailEnd/>
          </a:ln>
        </p:spPr>
        <p:txBody>
          <a:bodyPr wrap="square">
            <a:spAutoFit/>
          </a:bodyPr>
          <a:lstStyle/>
          <a:p>
            <a:r>
              <a:rPr lang="en-US" dirty="0" err="1" smtClean="0"/>
              <a:t>Squamous</a:t>
            </a:r>
            <a:r>
              <a:rPr lang="en-US" dirty="0" smtClean="0"/>
              <a:t> Epithelial Cells</a:t>
            </a:r>
            <a:endParaRPr lang="en-US" dirty="0"/>
          </a:p>
        </p:txBody>
      </p:sp>
      <p:sp>
        <p:nvSpPr>
          <p:cNvPr id="9222" name="TextBox 10"/>
          <p:cNvSpPr txBox="1">
            <a:spLocks noChangeArrowheads="1"/>
          </p:cNvSpPr>
          <p:nvPr/>
        </p:nvSpPr>
        <p:spPr bwMode="auto">
          <a:xfrm>
            <a:off x="762000" y="838200"/>
            <a:ext cx="1259127" cy="369332"/>
          </a:xfrm>
          <a:prstGeom prst="rect">
            <a:avLst/>
          </a:prstGeom>
          <a:noFill/>
          <a:ln w="9525">
            <a:noFill/>
            <a:miter lim="800000"/>
            <a:headEnd/>
            <a:tailEnd/>
          </a:ln>
        </p:spPr>
        <p:txBody>
          <a:bodyPr wrap="none">
            <a:spAutoFit/>
          </a:bodyPr>
          <a:lstStyle/>
          <a:p>
            <a:r>
              <a:rPr lang="en-US" dirty="0" smtClean="0"/>
              <a:t>High </a:t>
            </a:r>
            <a:r>
              <a:rPr lang="en-US" dirty="0"/>
              <a:t>Power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Arrow Connector 4"/>
          <p:cNvCxnSpPr/>
          <p:nvPr/>
        </p:nvCxnSpPr>
        <p:spPr>
          <a:xfrm flipV="1">
            <a:off x="2895600" y="457200"/>
            <a:ext cx="609600" cy="3124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95600" y="3962400"/>
            <a:ext cx="1371600" cy="2362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45" name="TextBox 8"/>
          <p:cNvSpPr txBox="1">
            <a:spLocks noChangeArrowheads="1"/>
          </p:cNvSpPr>
          <p:nvPr/>
        </p:nvSpPr>
        <p:spPr bwMode="auto">
          <a:xfrm>
            <a:off x="2709863" y="3652838"/>
            <a:ext cx="1838067" cy="369332"/>
          </a:xfrm>
          <a:prstGeom prst="rect">
            <a:avLst/>
          </a:prstGeom>
          <a:noFill/>
          <a:ln w="9525">
            <a:noFill/>
            <a:miter lim="800000"/>
            <a:headEnd/>
            <a:tailEnd/>
          </a:ln>
        </p:spPr>
        <p:txBody>
          <a:bodyPr wrap="none">
            <a:spAutoFit/>
          </a:bodyPr>
          <a:lstStyle/>
          <a:p>
            <a:r>
              <a:rPr lang="en-US" dirty="0" smtClean="0"/>
              <a:t>White Blood Cells</a:t>
            </a:r>
            <a:endParaRPr lang="en-US" dirty="0"/>
          </a:p>
        </p:txBody>
      </p:sp>
      <p:sp>
        <p:nvSpPr>
          <p:cNvPr id="10246" name="TextBox 9"/>
          <p:cNvSpPr txBox="1">
            <a:spLocks noChangeArrowheads="1"/>
          </p:cNvSpPr>
          <p:nvPr/>
        </p:nvSpPr>
        <p:spPr bwMode="auto">
          <a:xfrm>
            <a:off x="344488" y="1143000"/>
            <a:ext cx="1259127" cy="369332"/>
          </a:xfrm>
          <a:prstGeom prst="rect">
            <a:avLst/>
          </a:prstGeom>
          <a:noFill/>
          <a:ln w="9525">
            <a:noFill/>
            <a:miter lim="800000"/>
            <a:headEnd/>
            <a:tailEnd/>
          </a:ln>
        </p:spPr>
        <p:txBody>
          <a:bodyPr wrap="none">
            <a:spAutoFit/>
          </a:bodyPr>
          <a:lstStyle/>
          <a:p>
            <a:r>
              <a:rPr lang="en-US" dirty="0" smtClean="0"/>
              <a:t>High </a:t>
            </a:r>
            <a:r>
              <a:rPr lang="en-US" dirty="0"/>
              <a:t>Power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3" name="Straight Arrow Connector 2"/>
          <p:cNvCxnSpPr/>
          <p:nvPr/>
        </p:nvCxnSpPr>
        <p:spPr>
          <a:xfrm>
            <a:off x="5715000" y="4572000"/>
            <a:ext cx="609600" cy="76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4267200" y="4419600"/>
            <a:ext cx="1385444" cy="369332"/>
          </a:xfrm>
          <a:prstGeom prst="rect">
            <a:avLst/>
          </a:prstGeom>
          <a:noFill/>
          <a:ln w="9525">
            <a:noFill/>
            <a:miter lim="800000"/>
            <a:headEnd/>
            <a:tailEnd/>
          </a:ln>
        </p:spPr>
        <p:txBody>
          <a:bodyPr wrap="none">
            <a:spAutoFit/>
          </a:bodyPr>
          <a:lstStyle/>
          <a:p>
            <a:r>
              <a:rPr lang="en-US" dirty="0" err="1" smtClean="0"/>
              <a:t>Trichomonas</a:t>
            </a:r>
            <a:endParaRPr lang="en-US" dirty="0"/>
          </a:p>
        </p:txBody>
      </p:sp>
      <p:sp>
        <p:nvSpPr>
          <p:cNvPr id="11269" name="TextBox 4"/>
          <p:cNvSpPr txBox="1">
            <a:spLocks noChangeArrowheads="1"/>
          </p:cNvSpPr>
          <p:nvPr/>
        </p:nvSpPr>
        <p:spPr bwMode="auto">
          <a:xfrm>
            <a:off x="1676400" y="1143000"/>
            <a:ext cx="1259127" cy="369332"/>
          </a:xfrm>
          <a:prstGeom prst="rect">
            <a:avLst/>
          </a:prstGeom>
          <a:noFill/>
          <a:ln w="9525">
            <a:noFill/>
            <a:miter lim="800000"/>
            <a:headEnd/>
            <a:tailEnd/>
          </a:ln>
        </p:spPr>
        <p:txBody>
          <a:bodyPr wrap="none">
            <a:spAutoFit/>
          </a:bodyPr>
          <a:lstStyle/>
          <a:p>
            <a:r>
              <a:rPr lang="en-US" dirty="0" smtClean="0"/>
              <a:t>High </a:t>
            </a:r>
            <a:r>
              <a:rPr lang="en-US" dirty="0"/>
              <a:t>Power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2291" name="Picture 3"/>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cxnSp>
        <p:nvCxnSpPr>
          <p:cNvPr id="3" name="Straight Arrow Connector 2"/>
          <p:cNvCxnSpPr/>
          <p:nvPr/>
        </p:nvCxnSpPr>
        <p:spPr>
          <a:xfrm flipH="1">
            <a:off x="4343400" y="2971800"/>
            <a:ext cx="228600" cy="9144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93" name="TextBox 3"/>
          <p:cNvSpPr txBox="1">
            <a:spLocks noChangeArrowheads="1"/>
          </p:cNvSpPr>
          <p:nvPr/>
        </p:nvSpPr>
        <p:spPr bwMode="auto">
          <a:xfrm>
            <a:off x="4491038" y="2654300"/>
            <a:ext cx="1385444" cy="369332"/>
          </a:xfrm>
          <a:prstGeom prst="rect">
            <a:avLst/>
          </a:prstGeom>
          <a:noFill/>
          <a:ln w="9525">
            <a:noFill/>
            <a:miter lim="800000"/>
            <a:headEnd/>
            <a:tailEnd/>
          </a:ln>
        </p:spPr>
        <p:txBody>
          <a:bodyPr wrap="none">
            <a:spAutoFit/>
          </a:bodyPr>
          <a:lstStyle/>
          <a:p>
            <a:r>
              <a:rPr lang="en-US" dirty="0" err="1" smtClean="0"/>
              <a:t>Trichomonas</a:t>
            </a:r>
            <a:endParaRPr lang="en-US" dirty="0"/>
          </a:p>
        </p:txBody>
      </p:sp>
      <p:sp>
        <p:nvSpPr>
          <p:cNvPr id="12294" name="Rectangle 4"/>
          <p:cNvSpPr>
            <a:spLocks noChangeArrowheads="1"/>
          </p:cNvSpPr>
          <p:nvPr/>
        </p:nvSpPr>
        <p:spPr bwMode="auto">
          <a:xfrm>
            <a:off x="762000" y="762000"/>
            <a:ext cx="1259127" cy="369332"/>
          </a:xfrm>
          <a:prstGeom prst="rect">
            <a:avLst/>
          </a:prstGeom>
          <a:noFill/>
          <a:ln w="9525">
            <a:noFill/>
            <a:miter lim="800000"/>
            <a:headEnd/>
            <a:tailEnd/>
          </a:ln>
        </p:spPr>
        <p:txBody>
          <a:bodyPr wrap="none">
            <a:spAutoFit/>
          </a:bodyPr>
          <a:lstStyle/>
          <a:p>
            <a:r>
              <a:rPr lang="en-US" dirty="0" smtClean="0"/>
              <a:t>High </a:t>
            </a:r>
            <a:r>
              <a:rPr lang="en-US" dirty="0"/>
              <a:t>Power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pPr eaLnBrk="1" hangingPunct="1"/>
            <a:endParaRPr lang="en-US" smtClean="0"/>
          </a:p>
        </p:txBody>
      </p:sp>
      <p:pic>
        <p:nvPicPr>
          <p:cNvPr id="15363" name="Picture 4" descr="TEST0024"/>
          <p:cNvPicPr>
            <a:picLocks noGrp="1" noChangeAspect="1" noChangeArrowheads="1"/>
          </p:cNvPicPr>
          <p:nvPr>
            <p:ph idx="1"/>
          </p:nvPr>
        </p:nvPicPr>
        <p:blipFill>
          <a:blip r:embed="rId3" cstate="print"/>
          <a:srcRect/>
          <a:stretch>
            <a:fillRect/>
          </a:stretch>
        </p:blipFill>
        <p:spPr>
          <a:xfrm>
            <a:off x="0" y="0"/>
            <a:ext cx="9144000" cy="6858000"/>
          </a:xfrm>
          <a:noFill/>
        </p:spPr>
      </p:pic>
      <p:cxnSp>
        <p:nvCxnSpPr>
          <p:cNvPr id="3" name="Straight Arrow Connector 2"/>
          <p:cNvCxnSpPr/>
          <p:nvPr/>
        </p:nvCxnSpPr>
        <p:spPr>
          <a:xfrm flipH="1" flipV="1">
            <a:off x="5638800" y="1828800"/>
            <a:ext cx="381000" cy="1828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4572000" y="3657600"/>
            <a:ext cx="1447800" cy="457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953000" y="2362200"/>
            <a:ext cx="1066800" cy="12954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367" name="TextBox 10"/>
          <p:cNvSpPr txBox="1">
            <a:spLocks noChangeArrowheads="1"/>
          </p:cNvSpPr>
          <p:nvPr/>
        </p:nvSpPr>
        <p:spPr bwMode="auto">
          <a:xfrm>
            <a:off x="6027738" y="3611563"/>
            <a:ext cx="951607" cy="369332"/>
          </a:xfrm>
          <a:prstGeom prst="rect">
            <a:avLst/>
          </a:prstGeom>
          <a:noFill/>
          <a:ln w="9525">
            <a:noFill/>
            <a:miter lim="800000"/>
            <a:headEnd/>
            <a:tailEnd/>
          </a:ln>
        </p:spPr>
        <p:txBody>
          <a:bodyPr wrap="none">
            <a:spAutoFit/>
          </a:bodyPr>
          <a:lstStyle/>
          <a:p>
            <a:r>
              <a:rPr lang="en-US" dirty="0" smtClean="0"/>
              <a:t>Bacteria</a:t>
            </a:r>
            <a:endParaRPr lang="en-US" dirty="0"/>
          </a:p>
        </p:txBody>
      </p:sp>
      <p:sp>
        <p:nvSpPr>
          <p:cNvPr id="15368" name="TextBox 11"/>
          <p:cNvSpPr txBox="1">
            <a:spLocks noChangeArrowheads="1"/>
          </p:cNvSpPr>
          <p:nvPr/>
        </p:nvSpPr>
        <p:spPr bwMode="auto">
          <a:xfrm>
            <a:off x="2895600" y="609600"/>
            <a:ext cx="1259127" cy="369332"/>
          </a:xfrm>
          <a:prstGeom prst="rect">
            <a:avLst/>
          </a:prstGeom>
          <a:noFill/>
          <a:ln w="9525">
            <a:noFill/>
            <a:miter lim="800000"/>
            <a:headEnd/>
            <a:tailEnd/>
          </a:ln>
        </p:spPr>
        <p:txBody>
          <a:bodyPr wrap="none">
            <a:spAutoFit/>
          </a:bodyPr>
          <a:lstStyle/>
          <a:p>
            <a:r>
              <a:rPr lang="en-US" dirty="0" smtClean="0"/>
              <a:t>High </a:t>
            </a:r>
            <a:r>
              <a:rPr lang="en-US" dirty="0"/>
              <a:t>Power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LB010405a"/>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685800" y="914400"/>
            <a:ext cx="1614096" cy="461665"/>
          </a:xfrm>
          <a:prstGeom prst="rect">
            <a:avLst/>
          </a:prstGeom>
          <a:noFill/>
        </p:spPr>
        <p:txBody>
          <a:bodyPr wrap="none" rtlCol="0">
            <a:spAutoFit/>
          </a:bodyPr>
          <a:lstStyle/>
          <a:p>
            <a:r>
              <a:rPr lang="en-US" sz="2400" dirty="0" smtClean="0"/>
              <a:t>High Power</a:t>
            </a:r>
            <a:endParaRPr lang="en-US" sz="2400" dirty="0"/>
          </a:p>
        </p:txBody>
      </p:sp>
      <p:sp>
        <p:nvSpPr>
          <p:cNvPr id="6" name="TextBox 5"/>
          <p:cNvSpPr txBox="1"/>
          <p:nvPr/>
        </p:nvSpPr>
        <p:spPr>
          <a:xfrm>
            <a:off x="4191000" y="1143000"/>
            <a:ext cx="1041119" cy="400110"/>
          </a:xfrm>
          <a:prstGeom prst="rect">
            <a:avLst/>
          </a:prstGeom>
          <a:noFill/>
        </p:spPr>
        <p:txBody>
          <a:bodyPr wrap="none" rtlCol="0">
            <a:spAutoFit/>
          </a:bodyPr>
          <a:lstStyle/>
          <a:p>
            <a:r>
              <a:rPr lang="en-US" sz="2000" dirty="0" smtClean="0"/>
              <a:t>Bacteria</a:t>
            </a:r>
            <a:endParaRPr lang="en-US" sz="2000" dirty="0"/>
          </a:p>
        </p:txBody>
      </p:sp>
      <p:cxnSp>
        <p:nvCxnSpPr>
          <p:cNvPr id="8" name="Straight Arrow Connector 7"/>
          <p:cNvCxnSpPr>
            <a:stCxn id="6" idx="2"/>
          </p:cNvCxnSpPr>
          <p:nvPr/>
        </p:nvCxnSpPr>
        <p:spPr>
          <a:xfrm flipH="1">
            <a:off x="4114800" y="1543110"/>
            <a:ext cx="596760" cy="5142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57800" y="1524000"/>
            <a:ext cx="7620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800600" y="1676400"/>
            <a:ext cx="76200" cy="1752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EST0028"/>
          <p:cNvPicPr>
            <a:picLocks noChangeAspect="1" noChangeArrowheads="1"/>
          </p:cNvPicPr>
          <p:nvPr/>
        </p:nvPicPr>
        <p:blipFill>
          <a:blip r:embed="rId3" cstate="print"/>
          <a:srcRect/>
          <a:stretch>
            <a:fillRect/>
          </a:stretch>
        </p:blipFill>
        <p:spPr>
          <a:xfrm>
            <a:off x="0" y="1588"/>
            <a:ext cx="9144000" cy="6858000"/>
          </a:xfrm>
          <a:prstGeom prst="rect">
            <a:avLst/>
          </a:prstGeom>
        </p:spPr>
      </p:pic>
      <p:sp>
        <p:nvSpPr>
          <p:cNvPr id="3" name="Rectangle 2"/>
          <p:cNvSpPr/>
          <p:nvPr/>
        </p:nvSpPr>
        <p:spPr>
          <a:xfrm>
            <a:off x="685800" y="381000"/>
            <a:ext cx="1326197" cy="400110"/>
          </a:xfrm>
          <a:prstGeom prst="rect">
            <a:avLst/>
          </a:prstGeom>
        </p:spPr>
        <p:txBody>
          <a:bodyPr wrap="none">
            <a:spAutoFit/>
          </a:bodyPr>
          <a:lstStyle/>
          <a:p>
            <a:r>
              <a:rPr lang="en-US" sz="2000" dirty="0" smtClean="0"/>
              <a:t>Low Power</a:t>
            </a:r>
            <a:endParaRPr lang="en-US" sz="2000" dirty="0"/>
          </a:p>
        </p:txBody>
      </p:sp>
      <p:sp>
        <p:nvSpPr>
          <p:cNvPr id="4" name="TextBox 3"/>
          <p:cNvSpPr txBox="1"/>
          <p:nvPr/>
        </p:nvSpPr>
        <p:spPr>
          <a:xfrm>
            <a:off x="1066800" y="3048000"/>
            <a:ext cx="1626536" cy="369332"/>
          </a:xfrm>
          <a:prstGeom prst="rect">
            <a:avLst/>
          </a:prstGeom>
          <a:noFill/>
        </p:spPr>
        <p:txBody>
          <a:bodyPr wrap="none" rtlCol="0">
            <a:spAutoFit/>
          </a:bodyPr>
          <a:lstStyle/>
          <a:p>
            <a:r>
              <a:rPr lang="en-US" dirty="0" smtClean="0"/>
              <a:t>Red Blood Cells</a:t>
            </a:r>
            <a:endParaRPr lang="en-US" dirty="0"/>
          </a:p>
        </p:txBody>
      </p:sp>
      <p:cxnSp>
        <p:nvCxnSpPr>
          <p:cNvPr id="6" name="Straight Arrow Connector 5"/>
          <p:cNvCxnSpPr/>
          <p:nvPr/>
        </p:nvCxnSpPr>
        <p:spPr>
          <a:xfrm flipV="1">
            <a:off x="1828800" y="1905000"/>
            <a:ext cx="228600" cy="1066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38200" y="1905000"/>
            <a:ext cx="457200" cy="1066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00200" y="3429000"/>
            <a:ext cx="4572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EST0031"/>
          <p:cNvPicPr>
            <a:picLocks noChangeAspect="1" noChangeArrowheads="1"/>
          </p:cNvPicPr>
          <p:nvPr/>
        </p:nvPicPr>
        <p:blipFill>
          <a:blip r:embed="rId3" cstate="print"/>
          <a:srcRect/>
          <a:stretch>
            <a:fillRect/>
          </a:stretch>
        </p:blipFill>
        <p:spPr>
          <a:xfrm>
            <a:off x="0" y="30163"/>
            <a:ext cx="9144000" cy="6858000"/>
          </a:xfrm>
          <a:prstGeom prst="rect">
            <a:avLst/>
          </a:prstGeom>
        </p:spPr>
      </p:pic>
      <p:sp>
        <p:nvSpPr>
          <p:cNvPr id="3" name="Text Box 7"/>
          <p:cNvSpPr txBox="1">
            <a:spLocks noChangeArrowheads="1"/>
          </p:cNvSpPr>
          <p:nvPr/>
        </p:nvSpPr>
        <p:spPr bwMode="auto">
          <a:xfrm>
            <a:off x="212725" y="269875"/>
            <a:ext cx="1614096" cy="461665"/>
          </a:xfrm>
          <a:prstGeom prst="rect">
            <a:avLst/>
          </a:prstGeom>
          <a:noFill/>
          <a:ln w="9525">
            <a:noFill/>
            <a:miter lim="800000"/>
            <a:headEnd/>
            <a:tailEnd/>
          </a:ln>
          <a:effectLst/>
        </p:spPr>
        <p:txBody>
          <a:bodyPr wrap="none">
            <a:spAutoFit/>
          </a:bodyPr>
          <a:lstStyle/>
          <a:p>
            <a:r>
              <a:rPr lang="en-US" sz="2400" dirty="0" smtClean="0"/>
              <a:t>High </a:t>
            </a:r>
            <a:r>
              <a:rPr lang="en-US" sz="2400" dirty="0"/>
              <a:t>Power</a:t>
            </a:r>
          </a:p>
        </p:txBody>
      </p:sp>
      <p:sp>
        <p:nvSpPr>
          <p:cNvPr id="4" name="TextBox 3"/>
          <p:cNvSpPr txBox="1"/>
          <p:nvPr/>
        </p:nvSpPr>
        <p:spPr>
          <a:xfrm>
            <a:off x="5715000" y="1828800"/>
            <a:ext cx="1784784" cy="400110"/>
          </a:xfrm>
          <a:prstGeom prst="rect">
            <a:avLst/>
          </a:prstGeom>
          <a:noFill/>
        </p:spPr>
        <p:txBody>
          <a:bodyPr wrap="none" rtlCol="0">
            <a:spAutoFit/>
          </a:bodyPr>
          <a:lstStyle/>
          <a:p>
            <a:r>
              <a:rPr lang="en-US" sz="2000" dirty="0" smtClean="0"/>
              <a:t>Red Blood Cells</a:t>
            </a:r>
            <a:endParaRPr lang="en-US" sz="2000" dirty="0"/>
          </a:p>
        </p:txBody>
      </p:sp>
      <p:cxnSp>
        <p:nvCxnSpPr>
          <p:cNvPr id="6" name="Straight Arrow Connector 5"/>
          <p:cNvCxnSpPr/>
          <p:nvPr/>
        </p:nvCxnSpPr>
        <p:spPr>
          <a:xfrm flipH="1" flipV="1">
            <a:off x="4648200" y="838200"/>
            <a:ext cx="16764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038600" y="1752600"/>
            <a:ext cx="15240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553200" y="2286000"/>
            <a:ext cx="5334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52820" y="0"/>
            <a:ext cx="9234920" cy="6858000"/>
          </a:xfrm>
          <a:prstGeom prst="rect">
            <a:avLst/>
          </a:prstGeom>
          <a:noFill/>
          <a:ln w="9525">
            <a:noFill/>
            <a:miter lim="800000"/>
            <a:headEnd/>
            <a:tailEnd/>
          </a:ln>
          <a:effectLst/>
        </p:spPr>
      </p:pic>
      <p:sp>
        <p:nvSpPr>
          <p:cNvPr id="3" name="TextBox 2"/>
          <p:cNvSpPr txBox="1"/>
          <p:nvPr/>
        </p:nvSpPr>
        <p:spPr>
          <a:xfrm>
            <a:off x="3429000" y="1600200"/>
            <a:ext cx="1542474" cy="400110"/>
          </a:xfrm>
          <a:prstGeom prst="rect">
            <a:avLst/>
          </a:prstGeom>
          <a:noFill/>
        </p:spPr>
        <p:txBody>
          <a:bodyPr wrap="none" rtlCol="0">
            <a:spAutoFit/>
          </a:bodyPr>
          <a:lstStyle/>
          <a:p>
            <a:r>
              <a:rPr lang="en-US" sz="2000" dirty="0" err="1" smtClean="0"/>
              <a:t>Spermatazoa</a:t>
            </a:r>
            <a:endParaRPr lang="en-US" sz="2000" dirty="0"/>
          </a:p>
        </p:txBody>
      </p:sp>
      <p:cxnSp>
        <p:nvCxnSpPr>
          <p:cNvPr id="5" name="Straight Arrow Connector 4"/>
          <p:cNvCxnSpPr/>
          <p:nvPr/>
        </p:nvCxnSpPr>
        <p:spPr>
          <a:xfrm flipH="1">
            <a:off x="3886200" y="1905000"/>
            <a:ext cx="2286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51955" y="0"/>
            <a:ext cx="9195955"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YEPS0002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5486400" y="381000"/>
            <a:ext cx="1555169" cy="461665"/>
          </a:xfrm>
          <a:prstGeom prst="rect">
            <a:avLst/>
          </a:prstGeom>
          <a:noFill/>
        </p:spPr>
        <p:txBody>
          <a:bodyPr wrap="none" rtlCol="0">
            <a:spAutoFit/>
          </a:bodyPr>
          <a:lstStyle/>
          <a:p>
            <a:r>
              <a:rPr lang="en-US" sz="2400" dirty="0" smtClean="0"/>
              <a:t>Low Power</a:t>
            </a:r>
            <a:endParaRPr lang="en-US" sz="2400" dirty="0"/>
          </a:p>
        </p:txBody>
      </p:sp>
      <p:sp>
        <p:nvSpPr>
          <p:cNvPr id="6" name="TextBox 5"/>
          <p:cNvSpPr txBox="1"/>
          <p:nvPr/>
        </p:nvSpPr>
        <p:spPr>
          <a:xfrm>
            <a:off x="2514600" y="4419600"/>
            <a:ext cx="727635" cy="400110"/>
          </a:xfrm>
          <a:prstGeom prst="rect">
            <a:avLst/>
          </a:prstGeom>
          <a:noFill/>
        </p:spPr>
        <p:txBody>
          <a:bodyPr wrap="none" rtlCol="0">
            <a:spAutoFit/>
          </a:bodyPr>
          <a:lstStyle/>
          <a:p>
            <a:r>
              <a:rPr lang="en-US" sz="2000" dirty="0" smtClean="0"/>
              <a:t>Yeast</a:t>
            </a:r>
            <a:endParaRPr lang="en-US" sz="2000" dirty="0"/>
          </a:p>
        </p:txBody>
      </p:sp>
      <p:cxnSp>
        <p:nvCxnSpPr>
          <p:cNvPr id="8" name="Straight Arrow Connector 7"/>
          <p:cNvCxnSpPr/>
          <p:nvPr/>
        </p:nvCxnSpPr>
        <p:spPr>
          <a:xfrm>
            <a:off x="3276600" y="4800600"/>
            <a:ext cx="381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More Information:</a:t>
            </a:r>
            <a:endParaRPr lang="en-US" dirty="0"/>
          </a:p>
        </p:txBody>
      </p:sp>
      <p:sp>
        <p:nvSpPr>
          <p:cNvPr id="5" name="Content Placeholder 4"/>
          <p:cNvSpPr>
            <a:spLocks noGrp="1"/>
          </p:cNvSpPr>
          <p:nvPr>
            <p:ph idx="1"/>
          </p:nvPr>
        </p:nvSpPr>
        <p:spPr>
          <a:xfrm>
            <a:off x="304800" y="1524000"/>
            <a:ext cx="8229600" cy="5029200"/>
          </a:xfrm>
        </p:spPr>
        <p:txBody>
          <a:bodyPr/>
          <a:lstStyle/>
          <a:p>
            <a:r>
              <a:rPr lang="en-US" sz="2400" dirty="0" smtClean="0"/>
              <a:t>Highlight the link with your mouse, right click, and choose “open hyperlink” </a:t>
            </a:r>
            <a:r>
              <a:rPr lang="en-US" sz="2400" b="1" dirty="0" smtClean="0"/>
              <a:t>to access the CLIS Guide for Physician Performed Microscopy </a:t>
            </a:r>
            <a:r>
              <a:rPr lang="en-US" sz="2400" dirty="0" smtClean="0">
                <a:hlinkClick r:id="rId3" action="ppaction://hlinkfile"/>
              </a:rPr>
              <a:t>\\Tvhviruser\tvhpublic\Ancillary Testing\Training\CLSI Guide to Provider Performed Microscopy.pdf</a:t>
            </a:r>
            <a:endParaRPr lang="en-US" sz="2400" dirty="0" smtClean="0"/>
          </a:p>
          <a:p>
            <a:r>
              <a:rPr lang="en-US" sz="2400" dirty="0" smtClean="0"/>
              <a:t>Highlight the link with your mouse, right click, and choose “open hyperlink” </a:t>
            </a:r>
            <a:r>
              <a:rPr lang="en-US" sz="2400" b="1" dirty="0" smtClean="0"/>
              <a:t>to access the TVHS Technical Procedure for Vaginal Wet Prep/KOH </a:t>
            </a:r>
            <a:r>
              <a:rPr lang="en-US" sz="2400" dirty="0" smtClean="0">
                <a:hlinkClick r:id="rId4" action="ppaction://hlinkfile"/>
              </a:rPr>
              <a:t>\\Tvhviruser\tvhpublic\Ancillary Testing\Ancillary Testing Procedures\Vaginal Wet Mount (Privileged Providers Only).</a:t>
            </a:r>
            <a:r>
              <a:rPr lang="en-US" sz="2400" dirty="0" err="1" smtClean="0">
                <a:hlinkClick r:id="rId4" action="ppaction://hlinkfile"/>
              </a:rPr>
              <a:t>docx</a:t>
            </a:r>
            <a:endParaRPr lang="en-US" sz="2400" dirty="0" smtClean="0"/>
          </a:p>
          <a:p>
            <a:r>
              <a:rPr lang="en-US" sz="2400" dirty="0" smtClean="0"/>
              <a:t>Contact TVHS Ancillary Testing Coordinator Faith Hayes at </a:t>
            </a:r>
            <a:r>
              <a:rPr lang="en-US" sz="2400" dirty="0" smtClean="0">
                <a:hlinkClick r:id="rId5"/>
              </a:rPr>
              <a:t>Melanie.Hayes@va.gov</a:t>
            </a:r>
            <a:r>
              <a:rPr lang="en-US" sz="2400" dirty="0" smtClean="0"/>
              <a:t>, Nashville phone 615-873-8209 or York phone 615-225-4688</a:t>
            </a:r>
          </a:p>
          <a:p>
            <a:endParaRPr lang="en-US" sz="2400" dirty="0" smtClean="0"/>
          </a:p>
          <a:p>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YEPS0004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762000" y="762000"/>
            <a:ext cx="1614096" cy="461665"/>
          </a:xfrm>
          <a:prstGeom prst="rect">
            <a:avLst/>
          </a:prstGeom>
          <a:noFill/>
        </p:spPr>
        <p:txBody>
          <a:bodyPr wrap="none" rtlCol="0">
            <a:spAutoFit/>
          </a:bodyPr>
          <a:lstStyle/>
          <a:p>
            <a:r>
              <a:rPr lang="en-US" sz="2400" dirty="0" smtClean="0"/>
              <a:t>High Power</a:t>
            </a:r>
            <a:endParaRPr lang="en-US" sz="2400" dirty="0"/>
          </a:p>
        </p:txBody>
      </p:sp>
      <p:sp>
        <p:nvSpPr>
          <p:cNvPr id="6" name="TextBox 5"/>
          <p:cNvSpPr txBox="1"/>
          <p:nvPr/>
        </p:nvSpPr>
        <p:spPr>
          <a:xfrm>
            <a:off x="2133600" y="3581400"/>
            <a:ext cx="670505" cy="369332"/>
          </a:xfrm>
          <a:prstGeom prst="rect">
            <a:avLst/>
          </a:prstGeom>
          <a:noFill/>
        </p:spPr>
        <p:txBody>
          <a:bodyPr wrap="none" rtlCol="0">
            <a:spAutoFit/>
          </a:bodyPr>
          <a:lstStyle/>
          <a:p>
            <a:r>
              <a:rPr lang="en-US" dirty="0" smtClean="0"/>
              <a:t>Yeast</a:t>
            </a:r>
            <a:endParaRPr lang="en-US" dirty="0"/>
          </a:p>
        </p:txBody>
      </p:sp>
      <p:cxnSp>
        <p:nvCxnSpPr>
          <p:cNvPr id="8" name="Straight Arrow Connector 7"/>
          <p:cNvCxnSpPr/>
          <p:nvPr/>
        </p:nvCxnSpPr>
        <p:spPr>
          <a:xfrm>
            <a:off x="3429000" y="3962400"/>
            <a:ext cx="1524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p:cNvCxnSpPr>
          <p:nvPr/>
        </p:nvCxnSpPr>
        <p:spPr>
          <a:xfrm>
            <a:off x="2468853" y="3950732"/>
            <a:ext cx="960147" cy="621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91400" y="3962400"/>
            <a:ext cx="670505" cy="369332"/>
          </a:xfrm>
          <a:prstGeom prst="rect">
            <a:avLst/>
          </a:prstGeom>
          <a:noFill/>
        </p:spPr>
        <p:txBody>
          <a:bodyPr wrap="none" rtlCol="0">
            <a:spAutoFit/>
          </a:bodyPr>
          <a:lstStyle/>
          <a:p>
            <a:r>
              <a:rPr lang="en-US" dirty="0" smtClean="0"/>
              <a:t>Yeast</a:t>
            </a:r>
            <a:endParaRPr lang="en-US" dirty="0"/>
          </a:p>
        </p:txBody>
      </p:sp>
      <p:cxnSp>
        <p:nvCxnSpPr>
          <p:cNvPr id="13" name="Straight Arrow Connector 12"/>
          <p:cNvCxnSpPr>
            <a:stCxn id="11" idx="1"/>
          </p:cNvCxnSpPr>
          <p:nvPr/>
        </p:nvCxnSpPr>
        <p:spPr>
          <a:xfrm flipH="1">
            <a:off x="5410200" y="4147066"/>
            <a:ext cx="1981200" cy="11107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38600" y="2133600"/>
            <a:ext cx="1561774" cy="369332"/>
          </a:xfrm>
          <a:prstGeom prst="rect">
            <a:avLst/>
          </a:prstGeom>
          <a:noFill/>
        </p:spPr>
        <p:txBody>
          <a:bodyPr wrap="none" rtlCol="0">
            <a:spAutoFit/>
          </a:bodyPr>
          <a:lstStyle/>
          <a:p>
            <a:r>
              <a:rPr lang="en-US" dirty="0" err="1" smtClean="0"/>
              <a:t>Pseudohyphae</a:t>
            </a:r>
            <a:endParaRPr lang="en-US" dirty="0"/>
          </a:p>
        </p:txBody>
      </p:sp>
      <p:cxnSp>
        <p:nvCxnSpPr>
          <p:cNvPr id="18" name="Straight Arrow Connector 17"/>
          <p:cNvCxnSpPr>
            <a:stCxn id="16" idx="2"/>
          </p:cNvCxnSpPr>
          <p:nvPr/>
        </p:nvCxnSpPr>
        <p:spPr>
          <a:xfrm>
            <a:off x="4819487" y="2502932"/>
            <a:ext cx="895513" cy="3164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3" name="Straight Arrow Connector 2"/>
          <p:cNvCxnSpPr/>
          <p:nvPr/>
        </p:nvCxnSpPr>
        <p:spPr>
          <a:xfrm flipH="1">
            <a:off x="3276600" y="4800600"/>
            <a:ext cx="76200" cy="1219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3429000" y="3810000"/>
            <a:ext cx="609600" cy="609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429000" y="4648200"/>
            <a:ext cx="4572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02" name="TextBox 7"/>
          <p:cNvSpPr txBox="1">
            <a:spLocks noChangeArrowheads="1"/>
          </p:cNvSpPr>
          <p:nvPr/>
        </p:nvSpPr>
        <p:spPr bwMode="auto">
          <a:xfrm>
            <a:off x="1676400" y="4343400"/>
            <a:ext cx="1739438" cy="400110"/>
          </a:xfrm>
          <a:prstGeom prst="rect">
            <a:avLst/>
          </a:prstGeom>
          <a:noFill/>
          <a:ln w="9525">
            <a:noFill/>
            <a:miter lim="800000"/>
            <a:headEnd/>
            <a:tailEnd/>
          </a:ln>
        </p:spPr>
        <p:txBody>
          <a:bodyPr wrap="square">
            <a:spAutoFit/>
          </a:bodyPr>
          <a:lstStyle/>
          <a:p>
            <a:r>
              <a:rPr lang="en-US" sz="2000" b="1" dirty="0" err="1" smtClean="0"/>
              <a:t>Pseudohyphae</a:t>
            </a:r>
            <a:endParaRPr lang="en-US" sz="2000" b="1" dirty="0"/>
          </a:p>
        </p:txBody>
      </p:sp>
      <p:sp>
        <p:nvSpPr>
          <p:cNvPr id="4103" name="TextBox 8"/>
          <p:cNvSpPr txBox="1">
            <a:spLocks noChangeArrowheads="1"/>
          </p:cNvSpPr>
          <p:nvPr/>
        </p:nvSpPr>
        <p:spPr bwMode="auto">
          <a:xfrm>
            <a:off x="152400" y="187325"/>
            <a:ext cx="1259127" cy="369332"/>
          </a:xfrm>
          <a:prstGeom prst="rect">
            <a:avLst/>
          </a:prstGeom>
          <a:noFill/>
          <a:ln w="9525">
            <a:noFill/>
            <a:miter lim="800000"/>
            <a:headEnd/>
            <a:tailEnd/>
          </a:ln>
        </p:spPr>
        <p:txBody>
          <a:bodyPr wrap="none">
            <a:spAutoFit/>
          </a:bodyPr>
          <a:lstStyle/>
          <a:p>
            <a:r>
              <a:rPr lang="en-US" dirty="0" smtClean="0"/>
              <a:t>High </a:t>
            </a:r>
            <a:r>
              <a:rPr lang="en-US" dirty="0"/>
              <a:t>Power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3" name="Straight Arrow Connector 2"/>
          <p:cNvCxnSpPr/>
          <p:nvPr/>
        </p:nvCxnSpPr>
        <p:spPr>
          <a:xfrm>
            <a:off x="4648200" y="2514600"/>
            <a:ext cx="990600" cy="1371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24" name="TextBox 3"/>
          <p:cNvSpPr txBox="1">
            <a:spLocks noChangeArrowheads="1"/>
          </p:cNvSpPr>
          <p:nvPr/>
        </p:nvSpPr>
        <p:spPr bwMode="auto">
          <a:xfrm>
            <a:off x="4114800" y="2057400"/>
            <a:ext cx="879087" cy="369332"/>
          </a:xfrm>
          <a:prstGeom prst="rect">
            <a:avLst/>
          </a:prstGeom>
          <a:noFill/>
          <a:ln w="9525">
            <a:noFill/>
            <a:miter lim="800000"/>
            <a:headEnd/>
            <a:tailEnd/>
          </a:ln>
        </p:spPr>
        <p:txBody>
          <a:bodyPr wrap="none">
            <a:spAutoFit/>
          </a:bodyPr>
          <a:lstStyle/>
          <a:p>
            <a:r>
              <a:rPr lang="en-US" dirty="0" smtClean="0"/>
              <a:t>Artifact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3" name="Straight Arrow Connector 2"/>
          <p:cNvCxnSpPr/>
          <p:nvPr/>
        </p:nvCxnSpPr>
        <p:spPr>
          <a:xfrm flipV="1">
            <a:off x="2819400" y="3810000"/>
            <a:ext cx="1905000" cy="990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819400" y="4572000"/>
            <a:ext cx="2362200" cy="457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73" name="TextBox 5"/>
          <p:cNvSpPr txBox="1">
            <a:spLocks noChangeArrowheads="1"/>
          </p:cNvSpPr>
          <p:nvPr/>
        </p:nvSpPr>
        <p:spPr bwMode="auto">
          <a:xfrm>
            <a:off x="1752600" y="4724400"/>
            <a:ext cx="995785" cy="369332"/>
          </a:xfrm>
          <a:prstGeom prst="rect">
            <a:avLst/>
          </a:prstGeom>
          <a:noFill/>
          <a:ln w="9525">
            <a:noFill/>
            <a:miter lim="800000"/>
            <a:headEnd/>
            <a:tailEnd/>
          </a:ln>
        </p:spPr>
        <p:txBody>
          <a:bodyPr wrap="none">
            <a:spAutoFit/>
          </a:bodyPr>
          <a:lstStyle/>
          <a:p>
            <a:r>
              <a:rPr lang="en-US" dirty="0" smtClean="0"/>
              <a:t>Clue Cell</a:t>
            </a:r>
            <a:endParaRPr lang="en-US" dirty="0"/>
          </a:p>
        </p:txBody>
      </p:sp>
      <p:sp>
        <p:nvSpPr>
          <p:cNvPr id="7174" name="TextBox 6"/>
          <p:cNvSpPr txBox="1">
            <a:spLocks noChangeArrowheads="1"/>
          </p:cNvSpPr>
          <p:nvPr/>
        </p:nvSpPr>
        <p:spPr bwMode="auto">
          <a:xfrm>
            <a:off x="990600" y="762000"/>
            <a:ext cx="1259127" cy="369332"/>
          </a:xfrm>
          <a:prstGeom prst="rect">
            <a:avLst/>
          </a:prstGeom>
          <a:noFill/>
          <a:ln w="9525">
            <a:noFill/>
            <a:miter lim="800000"/>
            <a:headEnd/>
            <a:tailEnd/>
          </a:ln>
        </p:spPr>
        <p:txBody>
          <a:bodyPr wrap="none">
            <a:spAutoFit/>
          </a:bodyPr>
          <a:lstStyle/>
          <a:p>
            <a:r>
              <a:rPr lang="en-US" dirty="0" smtClean="0"/>
              <a:t>High </a:t>
            </a:r>
            <a:r>
              <a:rPr lang="en-US" dirty="0"/>
              <a:t>Power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C0307a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cxnSp>
        <p:nvCxnSpPr>
          <p:cNvPr id="5" name="Straight Arrow Connector 4"/>
          <p:cNvCxnSpPr/>
          <p:nvPr/>
        </p:nvCxnSpPr>
        <p:spPr>
          <a:xfrm flipV="1">
            <a:off x="2667000" y="2819400"/>
            <a:ext cx="1524000" cy="609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67000" y="3429000"/>
            <a:ext cx="2057400" cy="1524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389" name="TextBox 7"/>
          <p:cNvSpPr txBox="1">
            <a:spLocks noChangeArrowheads="1"/>
          </p:cNvSpPr>
          <p:nvPr/>
        </p:nvSpPr>
        <p:spPr bwMode="auto">
          <a:xfrm>
            <a:off x="1600200" y="3276600"/>
            <a:ext cx="995785" cy="369332"/>
          </a:xfrm>
          <a:prstGeom prst="rect">
            <a:avLst/>
          </a:prstGeom>
          <a:noFill/>
          <a:ln w="9525">
            <a:noFill/>
            <a:miter lim="800000"/>
            <a:headEnd/>
            <a:tailEnd/>
          </a:ln>
        </p:spPr>
        <p:txBody>
          <a:bodyPr wrap="none">
            <a:spAutoFit/>
          </a:bodyPr>
          <a:lstStyle/>
          <a:p>
            <a:r>
              <a:rPr lang="en-US" dirty="0" smtClean="0"/>
              <a:t>Clue Cell</a:t>
            </a:r>
            <a:endParaRPr lang="en-US" dirty="0"/>
          </a:p>
        </p:txBody>
      </p:sp>
      <p:sp>
        <p:nvSpPr>
          <p:cNvPr id="16390" name="TextBox 8"/>
          <p:cNvSpPr txBox="1">
            <a:spLocks noChangeArrowheads="1"/>
          </p:cNvSpPr>
          <p:nvPr/>
        </p:nvSpPr>
        <p:spPr bwMode="auto">
          <a:xfrm>
            <a:off x="2133600" y="685800"/>
            <a:ext cx="1214948" cy="369332"/>
          </a:xfrm>
          <a:prstGeom prst="rect">
            <a:avLst/>
          </a:prstGeom>
          <a:noFill/>
          <a:ln w="9525">
            <a:noFill/>
            <a:miter lim="800000"/>
            <a:headEnd/>
            <a:tailEnd/>
          </a:ln>
        </p:spPr>
        <p:txBody>
          <a:bodyPr wrap="none">
            <a:spAutoFit/>
          </a:bodyPr>
          <a:lstStyle/>
          <a:p>
            <a:r>
              <a:rPr lang="en-US" dirty="0" smtClean="0"/>
              <a:t>Low </a:t>
            </a:r>
            <a:r>
              <a:rPr lang="en-US" dirty="0"/>
              <a:t>Power</a:t>
            </a:r>
          </a:p>
        </p:txBody>
      </p:sp>
      <p:cxnSp>
        <p:nvCxnSpPr>
          <p:cNvPr id="13" name="Straight Arrow Connector 12"/>
          <p:cNvCxnSpPr/>
          <p:nvPr/>
        </p:nvCxnSpPr>
        <p:spPr>
          <a:xfrm flipH="1">
            <a:off x="3810000" y="5257800"/>
            <a:ext cx="1066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53000" y="5105400"/>
            <a:ext cx="1560042" cy="369332"/>
          </a:xfrm>
          <a:prstGeom prst="rect">
            <a:avLst/>
          </a:prstGeom>
          <a:noFill/>
        </p:spPr>
        <p:txBody>
          <a:bodyPr wrap="none" rtlCol="0">
            <a:spAutoFit/>
          </a:bodyPr>
          <a:lstStyle/>
          <a:p>
            <a:r>
              <a:rPr lang="en-US" dirty="0" smtClean="0"/>
              <a:t>Not a Clue Cell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CC0307b2"/>
          <p:cNvPicPr>
            <a:picLocks noChangeAspect="1" noChangeArrowheads="1"/>
          </p:cNvPicPr>
          <p:nvPr/>
        </p:nvPicPr>
        <p:blipFill>
          <a:blip r:embed="rId3" cstate="print"/>
          <a:srcRect/>
          <a:stretch>
            <a:fillRect/>
          </a:stretch>
        </p:blipFill>
        <p:spPr bwMode="auto">
          <a:xfrm>
            <a:off x="1295400" y="0"/>
            <a:ext cx="6407150" cy="6858000"/>
          </a:xfrm>
          <a:prstGeom prst="rect">
            <a:avLst/>
          </a:prstGeom>
          <a:noFill/>
          <a:ln w="9525">
            <a:noFill/>
            <a:miter lim="800000"/>
            <a:headEnd/>
            <a:tailEnd/>
          </a:ln>
          <a:effectLst/>
        </p:spPr>
      </p:pic>
      <p:cxnSp>
        <p:nvCxnSpPr>
          <p:cNvPr id="4" name="Straight Arrow Connector 3"/>
          <p:cNvCxnSpPr/>
          <p:nvPr/>
        </p:nvCxnSpPr>
        <p:spPr>
          <a:xfrm flipV="1">
            <a:off x="2362200" y="3048000"/>
            <a:ext cx="1828800" cy="12192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362200" y="4267200"/>
            <a:ext cx="2895600" cy="228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413" name="TextBox 6"/>
          <p:cNvSpPr txBox="1">
            <a:spLocks noChangeArrowheads="1"/>
          </p:cNvSpPr>
          <p:nvPr/>
        </p:nvSpPr>
        <p:spPr bwMode="auto">
          <a:xfrm>
            <a:off x="1447800" y="4038600"/>
            <a:ext cx="995785" cy="369332"/>
          </a:xfrm>
          <a:prstGeom prst="rect">
            <a:avLst/>
          </a:prstGeom>
          <a:noFill/>
          <a:ln w="9525">
            <a:noFill/>
            <a:miter lim="800000"/>
            <a:headEnd/>
            <a:tailEnd/>
          </a:ln>
        </p:spPr>
        <p:txBody>
          <a:bodyPr wrap="none">
            <a:spAutoFit/>
          </a:bodyPr>
          <a:lstStyle/>
          <a:p>
            <a:r>
              <a:rPr lang="en-US" dirty="0" smtClean="0"/>
              <a:t>Clue Cell</a:t>
            </a:r>
            <a:endParaRPr lang="en-US" dirty="0"/>
          </a:p>
        </p:txBody>
      </p:sp>
      <p:sp>
        <p:nvSpPr>
          <p:cNvPr id="17414" name="TextBox 7"/>
          <p:cNvSpPr txBox="1">
            <a:spLocks noChangeArrowheads="1"/>
          </p:cNvSpPr>
          <p:nvPr/>
        </p:nvSpPr>
        <p:spPr bwMode="auto">
          <a:xfrm>
            <a:off x="1905000" y="609600"/>
            <a:ext cx="1259127" cy="369332"/>
          </a:xfrm>
          <a:prstGeom prst="rect">
            <a:avLst/>
          </a:prstGeom>
          <a:noFill/>
          <a:ln w="9525">
            <a:noFill/>
            <a:miter lim="800000"/>
            <a:headEnd/>
            <a:tailEnd/>
          </a:ln>
        </p:spPr>
        <p:txBody>
          <a:bodyPr wrap="none">
            <a:spAutoFit/>
          </a:bodyPr>
          <a:lstStyle/>
          <a:p>
            <a:r>
              <a:rPr lang="en-US" dirty="0" smtClean="0"/>
              <a:t>High </a:t>
            </a:r>
            <a:r>
              <a:rPr lang="en-US" dirty="0"/>
              <a:t>Power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3" name="Straight Arrow Connector 2"/>
          <p:cNvCxnSpPr/>
          <p:nvPr/>
        </p:nvCxnSpPr>
        <p:spPr>
          <a:xfrm flipH="1">
            <a:off x="1905000" y="4572000"/>
            <a:ext cx="228600" cy="7620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1447800" y="3429000"/>
            <a:ext cx="685800" cy="9144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97" name="TextBox 5"/>
          <p:cNvSpPr txBox="1">
            <a:spLocks noChangeArrowheads="1"/>
          </p:cNvSpPr>
          <p:nvPr/>
        </p:nvSpPr>
        <p:spPr bwMode="auto">
          <a:xfrm>
            <a:off x="2133600" y="4259263"/>
            <a:ext cx="2057400" cy="646331"/>
          </a:xfrm>
          <a:prstGeom prst="rect">
            <a:avLst/>
          </a:prstGeom>
          <a:noFill/>
          <a:ln w="9525">
            <a:noFill/>
            <a:miter lim="800000"/>
            <a:headEnd/>
            <a:tailEnd/>
          </a:ln>
        </p:spPr>
        <p:txBody>
          <a:bodyPr wrap="square">
            <a:spAutoFit/>
          </a:bodyPr>
          <a:lstStyle/>
          <a:p>
            <a:r>
              <a:rPr lang="en-US" dirty="0" err="1" smtClean="0"/>
              <a:t>Squamous</a:t>
            </a:r>
            <a:r>
              <a:rPr lang="en-US" dirty="0" smtClean="0"/>
              <a:t> epithelial cells</a:t>
            </a:r>
            <a:endParaRPr lang="en-US" dirty="0"/>
          </a:p>
        </p:txBody>
      </p:sp>
      <p:sp>
        <p:nvSpPr>
          <p:cNvPr id="8198" name="TextBox 7"/>
          <p:cNvSpPr txBox="1">
            <a:spLocks noChangeArrowheads="1"/>
          </p:cNvSpPr>
          <p:nvPr/>
        </p:nvSpPr>
        <p:spPr bwMode="auto">
          <a:xfrm>
            <a:off x="1371600" y="1295400"/>
            <a:ext cx="1214948" cy="369332"/>
          </a:xfrm>
          <a:prstGeom prst="rect">
            <a:avLst/>
          </a:prstGeom>
          <a:noFill/>
          <a:ln w="9525">
            <a:noFill/>
            <a:miter lim="800000"/>
            <a:headEnd/>
            <a:tailEnd/>
          </a:ln>
        </p:spPr>
        <p:txBody>
          <a:bodyPr wrap="none">
            <a:spAutoFit/>
          </a:bodyPr>
          <a:lstStyle/>
          <a:p>
            <a:r>
              <a:rPr lang="en-US" dirty="0" smtClean="0"/>
              <a:t>Low </a:t>
            </a:r>
            <a:r>
              <a:rPr lang="en-US" dirty="0"/>
              <a:t>Power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1103</Words>
  <Application>Microsoft Office PowerPoint</Application>
  <PresentationFormat>On-screen Show (4:3)</PresentationFormat>
  <Paragraphs>83</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LABORATORY Performed Microscopy  Elements of Wet Mounts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vt:lpstr>
    </vt:vector>
  </TitlesOfParts>
  <Company>State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Massey, Jeffrey (DCH)</dc:creator>
  <cp:lastModifiedBy>Doxey, Lisa A.</cp:lastModifiedBy>
  <cp:revision>42</cp:revision>
  <dcterms:created xsi:type="dcterms:W3CDTF">2012-10-31T15:29:53Z</dcterms:created>
  <dcterms:modified xsi:type="dcterms:W3CDTF">2014-08-13T15:07:54Z</dcterms:modified>
</cp:coreProperties>
</file>