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256" r:id="rId2"/>
    <p:sldId id="257" r:id="rId3"/>
    <p:sldId id="258" r:id="rId4"/>
    <p:sldId id="271" r:id="rId5"/>
    <p:sldId id="259" r:id="rId6"/>
    <p:sldId id="260" r:id="rId7"/>
    <p:sldId id="261" r:id="rId8"/>
    <p:sldId id="263" r:id="rId9"/>
    <p:sldId id="262" r:id="rId10"/>
    <p:sldId id="268" r:id="rId11"/>
    <p:sldId id="264" r:id="rId12"/>
    <p:sldId id="277" r:id="rId13"/>
    <p:sldId id="278" r:id="rId14"/>
    <p:sldId id="265" r:id="rId15"/>
    <p:sldId id="266" r:id="rId16"/>
    <p:sldId id="279" r:id="rId17"/>
    <p:sldId id="267" r:id="rId18"/>
    <p:sldId id="269" r:id="rId19"/>
    <p:sldId id="270" r:id="rId20"/>
    <p:sldId id="272" r:id="rId21"/>
    <p:sldId id="281" r:id="rId22"/>
    <p:sldId id="280" r:id="rId23"/>
    <p:sldId id="273" r:id="rId24"/>
    <p:sldId id="274" r:id="rId25"/>
    <p:sldId id="282" r:id="rId26"/>
    <p:sldId id="284" r:id="rId27"/>
    <p:sldId id="275" r:id="rId28"/>
    <p:sldId id="285" r:id="rId29"/>
    <p:sldId id="276" r:id="rId30"/>
    <p:sldId id="286" r:id="rId31"/>
    <p:sldId id="28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60"/>
  </p:normalViewPr>
  <p:slideViewPr>
    <p:cSldViewPr>
      <p:cViewPr varScale="1">
        <p:scale>
          <a:sx n="63" d="100"/>
          <a:sy n="63" d="100"/>
        </p:scale>
        <p:origin x="-83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9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06419D-F1AE-42DD-BE22-91EE71E45F7A}" type="datetimeFigureOut">
              <a:rPr lang="en-US" smtClean="0"/>
              <a:pPr/>
              <a:t>12/28/2016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790C9A-8BD2-4CC6-8E98-96EA3A342C24}" type="slidenum">
              <a:rPr lang="en-US" smtClean="0"/>
              <a:pPr/>
              <a:t>‹#›</a:t>
            </a:fld>
            <a:endParaRPr lang="en-US"/>
          </a:p>
        </p:txBody>
      </p:sp>
    </p:spTree>
    <p:extLst>
      <p:ext uri="{BB962C8B-B14F-4D97-AF65-F5344CB8AC3E}">
        <p14:creationId xmlns:p14="http://schemas.microsoft.com/office/powerpoint/2010/main" val="614496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790C9A-8BD2-4CC6-8E98-96EA3A342C24}"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790C9A-8BD2-4CC6-8E98-96EA3A342C24}"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790C9A-8BD2-4CC6-8E98-96EA3A342C24}"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9571607-CD23-45B2-B686-902FD940B0B5}" type="datetimeFigureOut">
              <a:rPr lang="en-US" smtClean="0"/>
              <a:pPr/>
              <a:t>12/28/2016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571607-CD23-45B2-B686-902FD940B0B5}" type="datetimeFigureOut">
              <a:rPr lang="en-US" smtClean="0"/>
              <a:pPr/>
              <a:t>12/28/2016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571607-CD23-45B2-B686-902FD940B0B5}" type="datetimeFigureOut">
              <a:rPr lang="en-US" smtClean="0"/>
              <a:pPr/>
              <a:t>12/28/2016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571607-CD23-45B2-B686-902FD940B0B5}" type="datetimeFigureOut">
              <a:rPr lang="en-US" smtClean="0"/>
              <a:pPr/>
              <a:t>12/28/2016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571607-CD23-45B2-B686-902FD940B0B5}" type="datetimeFigureOut">
              <a:rPr lang="en-US" smtClean="0"/>
              <a:pPr/>
              <a:t>12/28/2016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571607-CD23-45B2-B686-902FD940B0B5}" type="datetimeFigureOut">
              <a:rPr lang="en-US" smtClean="0"/>
              <a:pPr/>
              <a:t>12/28/2016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571607-CD23-45B2-B686-902FD940B0B5}" type="datetimeFigureOut">
              <a:rPr lang="en-US" smtClean="0"/>
              <a:pPr/>
              <a:t>12/28/2016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571607-CD23-45B2-B686-902FD940B0B5}" type="datetimeFigureOut">
              <a:rPr lang="en-US" smtClean="0"/>
              <a:pPr/>
              <a:t>12/28/2016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71607-CD23-45B2-B686-902FD940B0B5}" type="datetimeFigureOut">
              <a:rPr lang="en-US" smtClean="0"/>
              <a:pPr/>
              <a:t>12/28/2016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571607-CD23-45B2-B686-902FD940B0B5}" type="datetimeFigureOut">
              <a:rPr lang="en-US" smtClean="0"/>
              <a:pPr/>
              <a:t>12/28/2016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4E14C-18AE-40C5-B3F8-B956E6648FE2}"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9571607-CD23-45B2-B686-902FD940B0B5}" type="datetimeFigureOut">
              <a:rPr lang="en-US" smtClean="0"/>
              <a:pPr/>
              <a:t>12/28/2016</a:t>
            </a:fld>
            <a:endParaRPr lang="en-US"/>
          </a:p>
        </p:txBody>
      </p:sp>
      <p:sp>
        <p:nvSpPr>
          <p:cNvPr id="9" name="Slide Number Placeholder 8"/>
          <p:cNvSpPr>
            <a:spLocks noGrp="1"/>
          </p:cNvSpPr>
          <p:nvPr>
            <p:ph type="sldNum" sz="quarter" idx="11"/>
          </p:nvPr>
        </p:nvSpPr>
        <p:spPr/>
        <p:txBody>
          <a:bodyPr/>
          <a:lstStyle/>
          <a:p>
            <a:fld id="{4724E14C-18AE-40C5-B3F8-B956E6648FE2}"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724E14C-18AE-40C5-B3F8-B956E6648FE2}"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9571607-CD23-45B2-B686-902FD940B0B5}" type="datetimeFigureOut">
              <a:rPr lang="en-US" smtClean="0"/>
              <a:pPr/>
              <a:t>12/28/2016</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www.google.com/imgres?imgurl=http://www.suru.com/cvc.jpg&amp;imgrefurl=http://www.suru.com/cvc.htm&amp;usg=__lId-zrzBAGQ9tpU1_Ytlds-Ahu0=&amp;h=288&amp;w=275&amp;sz=5&amp;hl=en&amp;start=5&amp;zoom=1&amp;tbnid=bmKvqoyd6W6lOM:&amp;tbnh=115&amp;tbnw=110&amp;ei=7_6XT6n9Goec8QSHzrmYBg&amp;prev=/search?q=indwelling+line&amp;hl=en&amp;gbv=2&amp;tbm=isch&amp;itbs=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2.jpeg"/><Relationship Id="rId2" Type="http://schemas.openxmlformats.org/officeDocument/2006/relationships/hyperlink" Target="http://www.google.com/imgres?imgurl=http://www.webs28.com/wp-content/uploads/warfarin.jpg&amp;imgrefurl=http://health.webs28.com/warfarin-side-effects.htm&amp;usg=__-rczorEMJ4pcS5PsCy79gQKYM2k=&amp;h=302&amp;w=298&amp;sz=10&amp;hl=en&amp;start=8&amp;zoom=1&amp;tbnid=1JTIcc_d29cJ7M:&amp;tbnh=116&amp;tbnw=114&amp;ei=kqYdT7GAH-Sr2AXViPDSCw&amp;prev=/search?q=warfarin&amp;um=1&amp;hl=en&amp;safe=active&amp;sa=N&amp;gbv=2&amp;tbm=isch&amp;um=1&amp;itbs=1" TargetMode="External"/><Relationship Id="rId1" Type="http://schemas.openxmlformats.org/officeDocument/2006/relationships/slideLayout" Target="../slideLayouts/slideLayout2.xml"/><Relationship Id="rId6" Type="http://schemas.openxmlformats.org/officeDocument/2006/relationships/hyperlink" Target="http://www.google.com/imgres?imgurl=http://images.allegrocentral.com/31/7F/curity-alcohol-prep-pads-191884-MEDIUM_0.jpg&amp;imgrefurl=http://www.allegromedical.com/diabetic-supplies-c520/curity-alcohol-prep-pads-p191884.html&amp;usg=__UNt-yjKDG3KREE8Mu4E1rF0V0Pw=&amp;h=240&amp;w=240&amp;sz=6&amp;hl=en&amp;start=13&amp;zoom=1&amp;tbnid=56gU0rcXNbxw0M:&amp;tbnh=110&amp;tbnw=110&amp;ei=xZgdT--5BIeA2QXO3cDnCw&amp;prev=/search?q=cleaning+fingertip+with+alcohol+prep&amp;um=1&amp;hl=en&amp;safe=active&amp;sa=N&amp;gbv=2&amp;tbm=isch&amp;um=1&amp;itbs=1" TargetMode="External"/><Relationship Id="rId5" Type="http://schemas.openxmlformats.org/officeDocument/2006/relationships/image" Target="../media/image31.jpeg"/><Relationship Id="rId4" Type="http://schemas.openxmlformats.org/officeDocument/2006/relationships/hyperlink" Target="http://www.google.com/imgres?imgurl=http://www.phlebotomy.com/images/products/ScreenCap_SPNS2.jpg&amp;imgrefurl=http://www.phlebotomy.com/product/6024.cpe&amp;usg=__NcnPkh3s7xh-9S9hWWA6qaQhqcs=&amp;h=206&amp;w=207&amp;sz=10&amp;hl=en&amp;start=27&amp;zoom=1&amp;tbnid=Pajq01eRwTxA1M:&amp;tbnh=104&amp;tbnw=105&amp;ei=LI4dT7qsNMzXtwfo8vyjCw&amp;prev=/search?q=performing+fingerstick+i-stat&amp;start=21&amp;um=1&amp;hl=en&amp;safe=active&amp;sa=N&amp;gbv=2&amp;tbm=isch&amp;um=1&amp;itbs=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m/imgres?imgurl=http://www.rtmagazine.com/issues/images/2007-07/2007-07_10-06.jpg&amp;imgrefurl=http://www.rtmagazine.com/issues/articles/2007-07_10.asp&amp;usg=__9Ktz2lp90r79Eyu6HiglixsPUCM=&amp;h=91&amp;w=200&amp;sz=6&amp;hl=en&amp;start=15&amp;zoom=1&amp;tbnid=jmfVzOptnlwumM:&amp;tbnh=47&amp;tbnw=104&amp;ei=pdKFT86nCKei2wX5-MDfCA&amp;prev=/search?q=ABG+syringe&amp;um=1&amp;hl=en&amp;safe=active&amp;sa=X&amp;gbv=2&amp;tbm=isch&amp;um=1&amp;itbs=1" TargetMode="Externa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eforesee.info/i/products/hydrea.jpg" TargetMode="External"/><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www.clipartguide.com/_pages/1552-0911-0701-5911.html" TargetMode="External"/><Relationship Id="rId5" Type="http://schemas.openxmlformats.org/officeDocument/2006/relationships/image" Target="../media/image5.jpeg"/><Relationship Id="rId4" Type="http://schemas.openxmlformats.org/officeDocument/2006/relationships/hyperlink" Target="http://www.clipartguide.com/_pages/1552-0911-0702-0018.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49.jpe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2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2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www.google.com/imgres?imgurl=http://www.cliawaived.com/web/items/photos/ABBT_06F21_35_9V_Rechargable_NiMH_Batterieslg.jpg&amp;imgrefurl=http://www.cliawaived.com/cf.inventory.htm?action=showinvone&amp;invid=2631&amp;head=i-STAT+Rechargeable+9V+NiMH+Batteries&amp;key=i-STAT+Printer+Batteryi-STAT+Rechargeable+9V+NiMH+Batteries&amp;desc=Rechargeable+NiMH+Printer+batteries,+for+use+with+the+i-STAT+1+Analyzer.&amp;usg=__HI_imKB8B_stDAH7PQbCfAGsSdg=&amp;h=348&amp;w=296&amp;sz=49&amp;hl=en&amp;start=3&amp;zoom=1&amp;tbnid=i6zZ61vTwX7J6M:&amp;tbnh=120&amp;tbnw=102&amp;ei=vZOFT6WpHNPptgeo4pSJCA&amp;prev=/search?q=i-stat+battery&amp;um=1&amp;hl=en&amp;safe=active&amp;sa=N&amp;gbv=2&amp;tbm=isch&amp;um=1&amp;itbs=1"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http://www.google.com/imgres?imgurl=http://www.poct.co.uk/images/large/CartridgePackaging%20383x300.jpg&amp;imgrefurl=http://www.poct.co.uk/product.cfm/pID/170&amp;usg=__IGScAK1FcpNzGADxa8wizmmTHKg=&amp;h=300&amp;w=383&amp;sz=27&amp;hl=en&amp;start=5&amp;zoom=1&amp;tbnid=Lob87H6HzcRgKM:&amp;tbnh=96&amp;tbnw=123&amp;ei=eZuFT9fXKMS3tweOw83TBw&amp;prev=/search?q=istat+cartridge+box&amp;um=1&amp;hl=en&amp;safe=active&amp;sa=N&amp;gbv=2&amp;tbm=isch&amp;um=1&amp;itbs=1"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14400"/>
            <a:ext cx="7772400" cy="1470025"/>
          </a:xfrm>
        </p:spPr>
        <p:txBody>
          <a:bodyPr/>
          <a:lstStyle/>
          <a:p>
            <a:r>
              <a:rPr lang="en-US" dirty="0" smtClean="0">
                <a:effectLst>
                  <a:outerShdw blurRad="38100" dist="38100" dir="2700000" algn="tl">
                    <a:srgbClr val="000000">
                      <a:alpha val="43137"/>
                    </a:srgbClr>
                  </a:outerShdw>
                </a:effectLst>
              </a:rPr>
              <a:t>Testing on the </a:t>
            </a:r>
            <a:r>
              <a:rPr lang="en-US" dirty="0" err="1" smtClean="0">
                <a:effectLst>
                  <a:outerShdw blurRad="38100" dist="38100" dir="2700000" algn="tl">
                    <a:srgbClr val="000000">
                      <a:alpha val="43137"/>
                    </a:srgbClr>
                  </a:outerShdw>
                </a:effectLst>
              </a:rPr>
              <a:t>i</a:t>
            </a:r>
            <a:r>
              <a:rPr lang="en-US" dirty="0" smtClean="0">
                <a:effectLst>
                  <a:outerShdw blurRad="38100" dist="38100" dir="2700000" algn="tl">
                    <a:srgbClr val="000000">
                      <a:alpha val="43137"/>
                    </a:srgbClr>
                  </a:outerShdw>
                </a:effectLst>
              </a:rPr>
              <a:t>-STAT System</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47800" y="2743200"/>
            <a:ext cx="6400800" cy="914400"/>
          </a:xfrm>
        </p:spPr>
        <p:txBody>
          <a:bodyPr/>
          <a:lstStyle/>
          <a:p>
            <a:r>
              <a:rPr lang="en-US" dirty="0" smtClean="0"/>
              <a:t>New User Training</a:t>
            </a:r>
          </a:p>
        </p:txBody>
      </p:sp>
      <p:pic>
        <p:nvPicPr>
          <p:cNvPr id="11268" name="Picture 4" descr="http://www.santair.gr/upload/articles/40/40-i-stat-foritos-an-1275847501.jpg"/>
          <p:cNvPicPr>
            <a:picLocks noChangeAspect="1" noChangeArrowheads="1"/>
          </p:cNvPicPr>
          <p:nvPr/>
        </p:nvPicPr>
        <p:blipFill>
          <a:blip r:embed="rId2" cstate="print"/>
          <a:srcRect/>
          <a:stretch>
            <a:fillRect/>
          </a:stretch>
        </p:blipFill>
        <p:spPr bwMode="auto">
          <a:xfrm>
            <a:off x="4038600" y="3429000"/>
            <a:ext cx="1612900" cy="3169601"/>
          </a:xfrm>
          <a:prstGeom prst="rect">
            <a:avLst/>
          </a:prstGeom>
          <a:noFill/>
        </p:spPr>
      </p:pic>
    </p:spTree>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effectLst>
                  <a:outerShdw blurRad="38100" dist="38100" dir="2700000" algn="tl">
                    <a:srgbClr val="000000">
                      <a:alpha val="43137"/>
                    </a:srgbClr>
                  </a:outerShdw>
                </a:effectLst>
              </a:rPr>
              <a:t>What about QC?</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9201"/>
            <a:ext cx="8229600" cy="3886200"/>
          </a:xfrm>
        </p:spPr>
        <p:txBody>
          <a:bodyPr>
            <a:normAutofit fontScale="92500" lnSpcReduction="10000"/>
          </a:bodyPr>
          <a:lstStyle/>
          <a:p>
            <a:r>
              <a:rPr lang="en-US" dirty="0" smtClean="0"/>
              <a:t>2 levels of appropriate liquid QC material must be used to verify shipments of cartridges before patient use and every </a:t>
            </a:r>
            <a:r>
              <a:rPr lang="en-US" dirty="0" smtClean="0"/>
              <a:t>31 days or less </a:t>
            </a:r>
            <a:r>
              <a:rPr lang="en-US" dirty="0" smtClean="0"/>
              <a:t>thereafter</a:t>
            </a:r>
          </a:p>
          <a:p>
            <a:pPr lvl="1"/>
            <a:r>
              <a:rPr lang="en-US" dirty="0" smtClean="0"/>
              <a:t>Most areas have a couple people trained for this. Your NM or Supervisor will work with you if you are designated for this.</a:t>
            </a:r>
          </a:p>
          <a:p>
            <a:r>
              <a:rPr lang="en-US" dirty="0" smtClean="0"/>
              <a:t>Internal Electronic QC runs every 8 hours of use automatically to verify the meter’s performance</a:t>
            </a:r>
          </a:p>
          <a:p>
            <a:pPr lvl="1"/>
            <a:r>
              <a:rPr lang="en-US" dirty="0" smtClean="0"/>
              <a:t>No operator intervention required</a:t>
            </a:r>
          </a:p>
          <a:p>
            <a:pPr lvl="1"/>
            <a:r>
              <a:rPr lang="en-US" dirty="0" smtClean="0"/>
              <a:t>If EQC fails, the meter will lock out patient testing</a:t>
            </a:r>
          </a:p>
          <a:p>
            <a:r>
              <a:rPr lang="en-US" dirty="0" smtClean="0"/>
              <a:t>Cartridges have </a:t>
            </a:r>
            <a:r>
              <a:rPr lang="en-US" dirty="0" err="1" smtClean="0"/>
              <a:t>calibrant</a:t>
            </a:r>
            <a:r>
              <a:rPr lang="en-US" dirty="0" smtClean="0"/>
              <a:t> solutions and other quality features built into each cartridge</a:t>
            </a:r>
          </a:p>
          <a:p>
            <a:r>
              <a:rPr lang="en-US" dirty="0" smtClean="0"/>
              <a:t>This </a:t>
            </a:r>
            <a:r>
              <a:rPr lang="en-US" dirty="0" smtClean="0"/>
              <a:t>means that with </a:t>
            </a:r>
            <a:r>
              <a:rPr lang="en-US" b="1" dirty="0" smtClean="0"/>
              <a:t>quality samples</a:t>
            </a:r>
            <a:r>
              <a:rPr lang="en-US" dirty="0" smtClean="0"/>
              <a:t>, you’ll get </a:t>
            </a:r>
            <a:r>
              <a:rPr lang="en-US" b="1" dirty="0" smtClean="0"/>
              <a:t>quality results</a:t>
            </a:r>
          </a:p>
        </p:txBody>
      </p:sp>
      <p:pic>
        <p:nvPicPr>
          <p:cNvPr id="24578" name="Picture 2" descr="http://i.ebayimg.com/00/$(KGrHqMOKoYE4ui!ViGJBOVMM0LelQ~~48_35.JPG"/>
          <p:cNvPicPr>
            <a:picLocks noChangeAspect="1" noChangeArrowheads="1"/>
          </p:cNvPicPr>
          <p:nvPr/>
        </p:nvPicPr>
        <p:blipFill>
          <a:blip r:embed="rId2" cstate="print"/>
          <a:srcRect/>
          <a:stretch>
            <a:fillRect/>
          </a:stretch>
        </p:blipFill>
        <p:spPr bwMode="auto">
          <a:xfrm>
            <a:off x="914400" y="5143500"/>
            <a:ext cx="2286000" cy="1714500"/>
          </a:xfrm>
          <a:prstGeom prst="rect">
            <a:avLst/>
          </a:prstGeom>
          <a:noFill/>
        </p:spPr>
      </p:pic>
      <p:pic>
        <p:nvPicPr>
          <p:cNvPr id="24580" name="Picture 4" descr="http://www.rnamedical.com/images/products/cvcistat.jpg"/>
          <p:cNvPicPr>
            <a:picLocks noChangeAspect="1" noChangeArrowheads="1"/>
          </p:cNvPicPr>
          <p:nvPr/>
        </p:nvPicPr>
        <p:blipFill>
          <a:blip r:embed="rId3" cstate="print"/>
          <a:srcRect/>
          <a:stretch>
            <a:fillRect/>
          </a:stretch>
        </p:blipFill>
        <p:spPr bwMode="auto">
          <a:xfrm>
            <a:off x="5334000" y="4953000"/>
            <a:ext cx="2486025" cy="1647825"/>
          </a:xfrm>
          <a:prstGeom prst="rect">
            <a:avLst/>
          </a:prstGeom>
          <a:noFill/>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effectLst>
                  <a:outerShdw blurRad="38100" dist="38100" dir="2700000" algn="tl">
                    <a:srgbClr val="000000">
                      <a:alpha val="43137"/>
                    </a:srgbClr>
                  </a:outerShdw>
                </a:effectLst>
              </a:rPr>
              <a:t>Testing ACT and PT/INR</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990600"/>
            <a:ext cx="8153400" cy="4038600"/>
          </a:xfrm>
        </p:spPr>
        <p:txBody>
          <a:bodyPr>
            <a:normAutofit fontScale="92500" lnSpcReduction="20000"/>
          </a:bodyPr>
          <a:lstStyle/>
          <a:p>
            <a:r>
              <a:rPr lang="en-US" dirty="0" smtClean="0"/>
              <a:t>With these </a:t>
            </a:r>
            <a:r>
              <a:rPr lang="en-US" dirty="0" err="1" smtClean="0"/>
              <a:t>i</a:t>
            </a:r>
            <a:r>
              <a:rPr lang="en-US" dirty="0" smtClean="0"/>
              <a:t>-STAT tests, samples must NOT have any anticoagulants</a:t>
            </a:r>
          </a:p>
          <a:p>
            <a:pPr lvl="1"/>
            <a:r>
              <a:rPr lang="en-US" b="1" dirty="0" smtClean="0"/>
              <a:t>No blue tops</a:t>
            </a:r>
            <a:r>
              <a:rPr lang="en-US" dirty="0" smtClean="0"/>
              <a:t>, blood gas syringes, etc.</a:t>
            </a:r>
          </a:p>
          <a:p>
            <a:pPr lvl="1"/>
            <a:r>
              <a:rPr lang="en-US" dirty="0" smtClean="0"/>
              <a:t>ACT = </a:t>
            </a:r>
            <a:r>
              <a:rPr lang="en-US" b="1" dirty="0" smtClean="0"/>
              <a:t>plain syringes </a:t>
            </a:r>
            <a:r>
              <a:rPr lang="en-US" dirty="0" smtClean="0"/>
              <a:t>with venous or arterial blood only</a:t>
            </a:r>
          </a:p>
          <a:p>
            <a:pPr lvl="1"/>
            <a:r>
              <a:rPr lang="en-US" dirty="0" smtClean="0"/>
              <a:t>PT/INR = plain syringes or finger puncture (if your area has dispenser caps for blood tubes , you may use plain red tops in place of the plain syringe)</a:t>
            </a:r>
          </a:p>
          <a:p>
            <a:r>
              <a:rPr lang="en-US" dirty="0" smtClean="0"/>
              <a:t>Samples should be </a:t>
            </a:r>
            <a:r>
              <a:rPr lang="en-US" b="1" dirty="0" smtClean="0"/>
              <a:t>tested immediately </a:t>
            </a:r>
            <a:r>
              <a:rPr lang="en-US" dirty="0" smtClean="0"/>
              <a:t>after collection</a:t>
            </a:r>
          </a:p>
          <a:p>
            <a:pPr lvl="1"/>
            <a:r>
              <a:rPr lang="en-US" dirty="0" smtClean="0"/>
              <a:t>All samples will begin to clot, so test right away</a:t>
            </a:r>
          </a:p>
          <a:p>
            <a:r>
              <a:rPr lang="en-US" b="1" dirty="0" smtClean="0">
                <a:effectLst>
                  <a:outerShdw blurRad="38100" dist="38100" dir="2700000" algn="tl">
                    <a:srgbClr val="000000">
                      <a:alpha val="43137"/>
                    </a:srgbClr>
                  </a:outerShdw>
                </a:effectLst>
              </a:rPr>
              <a:t>Don’t move</a:t>
            </a:r>
            <a:r>
              <a:rPr lang="en-US" dirty="0" smtClean="0">
                <a:effectLst>
                  <a:outerShdw blurRad="38100" dist="38100" dir="2700000" algn="tl">
                    <a:srgbClr val="000000">
                      <a:alpha val="43137"/>
                    </a:srgbClr>
                  </a:outerShdw>
                </a:effectLst>
              </a:rPr>
              <a:t> </a:t>
            </a:r>
            <a:r>
              <a:rPr lang="en-US" dirty="0" smtClean="0"/>
              <a:t>the analyzer during testing</a:t>
            </a:r>
          </a:p>
          <a:p>
            <a:pPr lvl="1"/>
            <a:r>
              <a:rPr lang="en-US" dirty="0" smtClean="0"/>
              <a:t>It mixes reagents and moving may cause Quality Check Codes (error codes)</a:t>
            </a:r>
          </a:p>
          <a:p>
            <a:r>
              <a:rPr lang="en-US" dirty="0" smtClean="0"/>
              <a:t>INR results &gt;5.0 must be sent to lab for confirmation</a:t>
            </a:r>
          </a:p>
          <a:p>
            <a:r>
              <a:rPr lang="en-US" dirty="0" smtClean="0"/>
              <a:t>ACT results will read up to 1000 seconds</a:t>
            </a:r>
          </a:p>
          <a:p>
            <a:r>
              <a:rPr lang="en-US" dirty="0" smtClean="0"/>
              <a:t>Always repeat a test with a fresh sample if your results seem inconsistent with the patient’s condition or you are concerned about the quality of your sample</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800600" y="4779115"/>
            <a:ext cx="3186545" cy="1904459"/>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ACT –Some Notes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119" y="1406524"/>
            <a:ext cx="8305800" cy="4678363"/>
          </a:xfrm>
        </p:spPr>
        <p:txBody>
          <a:bodyPr>
            <a:normAutofit fontScale="92500" lnSpcReduction="20000"/>
          </a:bodyPr>
          <a:lstStyle/>
          <a:p>
            <a:r>
              <a:rPr lang="en-US" b="1" dirty="0" smtClean="0"/>
              <a:t>We only use ACT-Kaolin cartridges</a:t>
            </a:r>
            <a:r>
              <a:rPr lang="en-US" dirty="0" smtClean="0"/>
              <a:t>. There is an ACT-</a:t>
            </a:r>
            <a:r>
              <a:rPr lang="en-US" dirty="0" err="1" smtClean="0"/>
              <a:t>Celite</a:t>
            </a:r>
            <a:r>
              <a:rPr lang="en-US" dirty="0" smtClean="0"/>
              <a:t> cartridge but we don’t use it. If you see any of these, they were ordered in error, don’t use them!</a:t>
            </a:r>
          </a:p>
          <a:p>
            <a:r>
              <a:rPr lang="en-US" dirty="0" smtClean="0"/>
              <a:t>We use a “</a:t>
            </a:r>
            <a:r>
              <a:rPr lang="en-US" dirty="0" err="1" smtClean="0"/>
              <a:t>prewarmed</a:t>
            </a:r>
            <a:r>
              <a:rPr lang="en-US" dirty="0" smtClean="0"/>
              <a:t>” mode. This just means that results are calibrated to match </a:t>
            </a:r>
            <a:r>
              <a:rPr lang="en-US" dirty="0" err="1" smtClean="0"/>
              <a:t>Hemochron</a:t>
            </a:r>
            <a:r>
              <a:rPr lang="en-US" dirty="0" smtClean="0"/>
              <a:t> Analyzers using </a:t>
            </a:r>
            <a:r>
              <a:rPr lang="en-US" dirty="0" err="1" smtClean="0"/>
              <a:t>prewarmed</a:t>
            </a:r>
            <a:r>
              <a:rPr lang="en-US" dirty="0" smtClean="0"/>
              <a:t> reagent tubes. I-STAT cartridges don’t have to be warmed in any way.</a:t>
            </a:r>
          </a:p>
          <a:p>
            <a:r>
              <a:rPr lang="en-US" dirty="0" err="1" smtClean="0"/>
              <a:t>Hemodilution</a:t>
            </a:r>
            <a:r>
              <a:rPr lang="en-US" dirty="0" smtClean="0"/>
              <a:t> and platelet dysfunction may affect results</a:t>
            </a:r>
          </a:p>
          <a:p>
            <a:r>
              <a:rPr lang="en-US" dirty="0" smtClean="0"/>
              <a:t>Remember, </a:t>
            </a:r>
            <a:r>
              <a:rPr lang="en-US" b="1" dirty="0" smtClean="0"/>
              <a:t>no anti-coagulated samples. </a:t>
            </a:r>
            <a:r>
              <a:rPr lang="en-US" dirty="0" smtClean="0"/>
              <a:t>Plain syringes only and test immediately!</a:t>
            </a:r>
            <a:endParaRPr lang="en-US" b="1" dirty="0" smtClean="0"/>
          </a:p>
          <a:p>
            <a:r>
              <a:rPr lang="en-US" dirty="0" smtClean="0"/>
              <a:t>Drawing from an Indwelling Line</a:t>
            </a:r>
          </a:p>
          <a:p>
            <a:pPr lvl="1"/>
            <a:r>
              <a:rPr lang="en-US" dirty="0" smtClean="0"/>
              <a:t>Heparin contamination and specimen dilution must be considered. If you must use, flush the line with 5 </a:t>
            </a:r>
            <a:r>
              <a:rPr lang="en-US" dirty="0" err="1" smtClean="0"/>
              <a:t>mL</a:t>
            </a:r>
            <a:r>
              <a:rPr lang="en-US" dirty="0" smtClean="0"/>
              <a:t> of saline. The first 5 </a:t>
            </a:r>
            <a:r>
              <a:rPr lang="en-US" dirty="0" err="1" smtClean="0"/>
              <a:t>mL</a:t>
            </a:r>
            <a:r>
              <a:rPr lang="en-US" dirty="0" smtClean="0"/>
              <a:t> of blood or six dead space volumes should be discarded.</a:t>
            </a:r>
          </a:p>
          <a:p>
            <a:r>
              <a:rPr lang="en-US" dirty="0" smtClean="0"/>
              <a:t>Drawing from an Extracorporeal Line</a:t>
            </a:r>
          </a:p>
          <a:p>
            <a:pPr lvl="1"/>
            <a:r>
              <a:rPr lang="en-US" dirty="0" smtClean="0"/>
              <a:t>Flush the extracorporeal blood access line by withdrawing 5 </a:t>
            </a:r>
            <a:r>
              <a:rPr lang="en-US" dirty="0" err="1" smtClean="0"/>
              <a:t>mL</a:t>
            </a:r>
            <a:r>
              <a:rPr lang="en-US" dirty="0" smtClean="0"/>
              <a:t> of blood into a syringe and discard the syringe.</a:t>
            </a:r>
            <a:endParaRPr lang="en-US" dirty="0"/>
          </a:p>
        </p:txBody>
      </p:sp>
      <p:pic>
        <p:nvPicPr>
          <p:cNvPr id="21506" name="Picture 2" descr="http://image.made-in-china.com/2f0j00QBstvTMEheqn/Extracorporeal-Blood-Circuit-Blood-Tubing-Set-Line.jpg"/>
          <p:cNvPicPr>
            <a:picLocks noChangeAspect="1" noChangeArrowheads="1"/>
          </p:cNvPicPr>
          <p:nvPr/>
        </p:nvPicPr>
        <p:blipFill>
          <a:blip r:embed="rId3" cstate="print"/>
          <a:srcRect/>
          <a:stretch>
            <a:fillRect/>
          </a:stretch>
        </p:blipFill>
        <p:spPr bwMode="auto">
          <a:xfrm>
            <a:off x="6807324" y="5486400"/>
            <a:ext cx="1597922" cy="1196974"/>
          </a:xfrm>
          <a:prstGeom prst="rect">
            <a:avLst/>
          </a:prstGeom>
          <a:noFill/>
        </p:spPr>
      </p:pic>
      <p:pic>
        <p:nvPicPr>
          <p:cNvPr id="21508" name="Picture 4" descr="http://t3.gstatic.com/images?q=tbn:ANd9GcRG7vaK-JmbJZ50uskYH8GdHChmr098HYXsBTBkivQaVpL446XNSJHRf3A">
            <a:hlinkClick r:id="rId4"/>
          </p:cNvPr>
          <p:cNvPicPr>
            <a:picLocks noChangeAspect="1" noChangeArrowheads="1"/>
          </p:cNvPicPr>
          <p:nvPr/>
        </p:nvPicPr>
        <p:blipFill>
          <a:blip r:embed="rId5" cstate="print"/>
          <a:srcRect/>
          <a:stretch>
            <a:fillRect/>
          </a:stretch>
        </p:blipFill>
        <p:spPr bwMode="auto">
          <a:xfrm>
            <a:off x="6553200" y="0"/>
            <a:ext cx="1371600" cy="1433947"/>
          </a:xfrm>
          <a:prstGeom prst="rect">
            <a:avLst/>
          </a:prstGeom>
          <a:noFill/>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22" y="228600"/>
            <a:ext cx="8229600" cy="1143000"/>
          </a:xfrm>
        </p:spPr>
        <p:txBody>
          <a:bodyPr/>
          <a:lstStyle/>
          <a:p>
            <a:r>
              <a:rPr lang="en-US" dirty="0" smtClean="0">
                <a:effectLst>
                  <a:outerShdw blurRad="38100" dist="38100" dir="2700000" algn="tl">
                    <a:srgbClr val="000000">
                      <a:alpha val="43137"/>
                    </a:srgbClr>
                  </a:outerShdw>
                </a:effectLst>
              </a:rPr>
              <a:t>PT/INR-Notes about Collection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1600200"/>
            <a:ext cx="7620000" cy="4800600"/>
          </a:xfrm>
        </p:spPr>
        <p:txBody>
          <a:bodyPr>
            <a:normAutofit/>
          </a:bodyPr>
          <a:lstStyle/>
          <a:p>
            <a:r>
              <a:rPr lang="en-US" b="1" dirty="0" smtClean="0"/>
              <a:t>Never “milk” </a:t>
            </a:r>
            <a:r>
              <a:rPr lang="en-US" dirty="0" smtClean="0"/>
              <a:t>the finger-it may </a:t>
            </a:r>
            <a:r>
              <a:rPr lang="en-US" dirty="0" err="1" smtClean="0"/>
              <a:t>hemolyze</a:t>
            </a:r>
            <a:r>
              <a:rPr lang="en-US" dirty="0" smtClean="0"/>
              <a:t> RBC’s and release excess tissue fluids</a:t>
            </a:r>
          </a:p>
          <a:p>
            <a:r>
              <a:rPr lang="en-US" dirty="0" smtClean="0"/>
              <a:t>Always </a:t>
            </a:r>
            <a:r>
              <a:rPr lang="en-US" b="1" dirty="0" smtClean="0"/>
              <a:t>wipe away excess alcohol </a:t>
            </a:r>
            <a:r>
              <a:rPr lang="en-US" dirty="0" smtClean="0"/>
              <a:t>thoroughly-residual alcohol may affect results</a:t>
            </a:r>
          </a:p>
          <a:p>
            <a:r>
              <a:rPr lang="en-US" dirty="0" smtClean="0"/>
              <a:t>Cleaning the finger with solution such as </a:t>
            </a:r>
            <a:r>
              <a:rPr lang="en-US" dirty="0" err="1" smtClean="0"/>
              <a:t>chlorhexidine</a:t>
            </a:r>
            <a:r>
              <a:rPr lang="en-US" dirty="0" smtClean="0"/>
              <a:t> will cause a false increase in INR-stick with isopropyl!</a:t>
            </a:r>
          </a:p>
          <a:p>
            <a:r>
              <a:rPr lang="en-US" dirty="0" smtClean="0"/>
              <a:t>It is not known if the presence of lupus anticoagulant antibodies will affect results, so use a lab method for patients with known or suspected lupus </a:t>
            </a:r>
            <a:r>
              <a:rPr lang="en-US" dirty="0" err="1" smtClean="0"/>
              <a:t>Ab’s</a:t>
            </a:r>
            <a:endParaRPr lang="en-US" dirty="0" smtClean="0"/>
          </a:p>
        </p:txBody>
      </p:sp>
      <p:pic>
        <p:nvPicPr>
          <p:cNvPr id="4" name="Picture 3" descr="http://t0.gstatic.com/images?q=tbn:ANd9GcRj47qoAf8eIRTgKkSb_s9HWTG93xtwMF5ARxMpNFmuJyuqyGUtMW0cKw">
            <a:hlinkClick r:id="rId2"/>
          </p:cNvPr>
          <p:cNvPicPr/>
          <p:nvPr/>
        </p:nvPicPr>
        <p:blipFill>
          <a:blip r:embed="rId3" cstate="print"/>
          <a:srcRect/>
          <a:stretch>
            <a:fillRect/>
          </a:stretch>
        </p:blipFill>
        <p:spPr bwMode="auto">
          <a:xfrm>
            <a:off x="6781800" y="5143500"/>
            <a:ext cx="1390650" cy="1028700"/>
          </a:xfrm>
          <a:prstGeom prst="rect">
            <a:avLst/>
          </a:prstGeom>
          <a:noFill/>
          <a:ln w="9525">
            <a:noFill/>
            <a:miter lim="800000"/>
            <a:headEnd/>
            <a:tailEnd/>
          </a:ln>
        </p:spPr>
      </p:pic>
      <p:pic>
        <p:nvPicPr>
          <p:cNvPr id="5" name="Picture 4" descr="http://t2.gstatic.com/images?q=tbn:ANd9GcS2VroXhtHUhkZ9mVZHSe09trCQDr07payzHlQsDUImElOHieZ1k5qRiw">
            <a:hlinkClick r:id="rId4"/>
          </p:cNvPr>
          <p:cNvPicPr/>
          <p:nvPr/>
        </p:nvPicPr>
        <p:blipFill>
          <a:blip r:embed="rId5" cstate="print"/>
          <a:srcRect/>
          <a:stretch>
            <a:fillRect/>
          </a:stretch>
        </p:blipFill>
        <p:spPr bwMode="auto">
          <a:xfrm>
            <a:off x="4267200" y="5162550"/>
            <a:ext cx="1000125" cy="990600"/>
          </a:xfrm>
          <a:prstGeom prst="rect">
            <a:avLst/>
          </a:prstGeom>
          <a:noFill/>
          <a:ln w="9525">
            <a:noFill/>
            <a:miter lim="800000"/>
            <a:headEnd/>
            <a:tailEnd/>
          </a:ln>
        </p:spPr>
      </p:pic>
      <p:pic>
        <p:nvPicPr>
          <p:cNvPr id="6" name="Picture 5" descr="http://t0.gstatic.com/images?q=tbn:ANd9GcSfj2I7QQ1dJyk9GaYVXNLAl6OFNcpcKjGBPO8rAMwhFaztD07ZvmyubqQ">
            <a:hlinkClick r:id="rId6"/>
          </p:cNvPr>
          <p:cNvPicPr/>
          <p:nvPr/>
        </p:nvPicPr>
        <p:blipFill>
          <a:blip r:embed="rId7" cstate="print"/>
          <a:srcRect/>
          <a:stretch>
            <a:fillRect/>
          </a:stretch>
        </p:blipFill>
        <p:spPr bwMode="auto">
          <a:xfrm>
            <a:off x="406924" y="5257800"/>
            <a:ext cx="1066800" cy="1066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545"/>
            <a:ext cx="7620000" cy="1143000"/>
          </a:xfrm>
        </p:spPr>
        <p:txBody>
          <a:bodyPr/>
          <a:lstStyle/>
          <a:p>
            <a:r>
              <a:rPr lang="en-US" dirty="0" smtClean="0">
                <a:effectLst>
                  <a:outerShdw blurRad="38100" dist="38100" dir="2700000" algn="tl">
                    <a:srgbClr val="000000">
                      <a:alpha val="43137"/>
                    </a:srgbClr>
                  </a:outerShdw>
                </a:effectLst>
              </a:rPr>
              <a:t>Testing Blood Gas Cartridges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r>
              <a:rPr lang="en-US" dirty="0" smtClean="0"/>
              <a:t>Venous, arterial, or mixed samples are acceptable, but reference ranges and critical values are for arterial ONLY.</a:t>
            </a:r>
          </a:p>
          <a:p>
            <a:r>
              <a:rPr lang="en-US" dirty="0" smtClean="0"/>
              <a:t>Lactate rises 70% in 30 minutes, so test samples for </a:t>
            </a:r>
            <a:r>
              <a:rPr lang="en-US" b="1" dirty="0" smtClean="0"/>
              <a:t>lactate IMMEDIATELY </a:t>
            </a:r>
            <a:r>
              <a:rPr lang="en-US" dirty="0" smtClean="0"/>
              <a:t>and collect them </a:t>
            </a:r>
            <a:r>
              <a:rPr lang="en-US" b="1" dirty="0" smtClean="0"/>
              <a:t>without a tourniquet</a:t>
            </a:r>
            <a:r>
              <a:rPr lang="en-US" dirty="0" smtClean="0"/>
              <a:t>.</a:t>
            </a:r>
          </a:p>
          <a:p>
            <a:r>
              <a:rPr lang="en-US" dirty="0" smtClean="0"/>
              <a:t>Samples in </a:t>
            </a:r>
            <a:r>
              <a:rPr lang="en-US" b="1" dirty="0" smtClean="0"/>
              <a:t>heparinized blood gas syringes </a:t>
            </a:r>
            <a:r>
              <a:rPr lang="en-US" dirty="0" smtClean="0"/>
              <a:t>are preferable and should be completely full</a:t>
            </a:r>
          </a:p>
          <a:p>
            <a:pPr lvl="1"/>
            <a:r>
              <a:rPr lang="en-US" dirty="0" smtClean="0"/>
              <a:t>Under-filling dilutes the sample, over-filling decreases ionized Ca</a:t>
            </a:r>
          </a:p>
          <a:p>
            <a:pPr lvl="1"/>
            <a:r>
              <a:rPr lang="en-US" b="1" dirty="0" smtClean="0"/>
              <a:t>Test within 10 minutes</a:t>
            </a:r>
          </a:p>
          <a:p>
            <a:r>
              <a:rPr lang="en-US" dirty="0" smtClean="0"/>
              <a:t>Samples in plain syringes must be handled with great care to </a:t>
            </a:r>
            <a:r>
              <a:rPr lang="en-US" b="1" dirty="0" smtClean="0"/>
              <a:t>minimize any exposure to oxygen</a:t>
            </a:r>
          </a:p>
          <a:p>
            <a:pPr lvl="1"/>
            <a:r>
              <a:rPr lang="en-US" dirty="0" smtClean="0"/>
              <a:t>Introducing air will increase pO2 significantly</a:t>
            </a:r>
          </a:p>
          <a:p>
            <a:r>
              <a:rPr lang="en-US" dirty="0" smtClean="0"/>
              <a:t>Free Fields are used to document vent settings such as flow rate.</a:t>
            </a:r>
          </a:p>
          <a:p>
            <a:pPr lvl="1"/>
            <a:r>
              <a:rPr lang="en-US" dirty="0" smtClean="0"/>
              <a:t>More information will be given in the area if these are used.</a:t>
            </a:r>
          </a:p>
          <a:p>
            <a:r>
              <a:rPr lang="en-US" dirty="0" smtClean="0"/>
              <a:t>Patient temperature may be entered. If none is entered, the default is normal temp of 37⁰C.</a:t>
            </a:r>
          </a:p>
          <a:p>
            <a:pPr lvl="1"/>
            <a:r>
              <a:rPr lang="en-US" dirty="0" smtClean="0"/>
              <a:t>The </a:t>
            </a:r>
            <a:r>
              <a:rPr lang="en-US" dirty="0" err="1" smtClean="0"/>
              <a:t>i</a:t>
            </a:r>
            <a:r>
              <a:rPr lang="en-US" dirty="0" smtClean="0"/>
              <a:t>-stat will </a:t>
            </a:r>
            <a:r>
              <a:rPr lang="en-US" b="1" dirty="0" smtClean="0"/>
              <a:t>temperature-correct blood gas values</a:t>
            </a:r>
            <a:r>
              <a:rPr lang="en-US" dirty="0" smtClean="0"/>
              <a:t>. Only the corrected values will chart to CPRS.</a:t>
            </a:r>
            <a:endParaRPr lang="en-US" dirty="0"/>
          </a:p>
        </p:txBody>
      </p:sp>
      <p:pic>
        <p:nvPicPr>
          <p:cNvPr id="27652" name="Picture 4" descr="http://t1.gstatic.com/images?q=tbn:ANd9GcSiqjNVkJ877pKZtp3gaiPCTuLxNjyOnlO6NV_KupuYElYuWb1sdTDTXtM">
            <a:hlinkClick r:id="rId2"/>
          </p:cNvPr>
          <p:cNvPicPr>
            <a:picLocks noChangeAspect="1" noChangeArrowheads="1"/>
          </p:cNvPicPr>
          <p:nvPr/>
        </p:nvPicPr>
        <p:blipFill>
          <a:blip r:embed="rId3" cstate="print"/>
          <a:srcRect/>
          <a:stretch>
            <a:fillRect/>
          </a:stretch>
        </p:blipFill>
        <p:spPr bwMode="auto">
          <a:xfrm>
            <a:off x="6590026" y="6096000"/>
            <a:ext cx="1806565" cy="762000"/>
          </a:xfrm>
          <a:prstGeom prst="rect">
            <a:avLst/>
          </a:prstGeom>
          <a:noFill/>
        </p:spPr>
      </p:pic>
      <p:pic>
        <p:nvPicPr>
          <p:cNvPr id="17410" name="Picture 2" descr="http://www.austincc.edu/mlt/pictures/tourniquet.jpg"/>
          <p:cNvPicPr>
            <a:picLocks noChangeAspect="1" noChangeArrowheads="1"/>
          </p:cNvPicPr>
          <p:nvPr/>
        </p:nvPicPr>
        <p:blipFill>
          <a:blip r:embed="rId4" cstate="print"/>
          <a:srcRect/>
          <a:stretch>
            <a:fillRect/>
          </a:stretch>
        </p:blipFill>
        <p:spPr bwMode="auto">
          <a:xfrm>
            <a:off x="173614" y="685800"/>
            <a:ext cx="790575" cy="790575"/>
          </a:xfrm>
          <a:prstGeom prst="rect">
            <a:avLst/>
          </a:prstGeom>
          <a:noFill/>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Testing Chemistry Cartridges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1600200"/>
            <a:ext cx="8229600" cy="4038600"/>
          </a:xfrm>
        </p:spPr>
        <p:txBody>
          <a:bodyPr>
            <a:normAutofit fontScale="92500" lnSpcReduction="10000"/>
          </a:bodyPr>
          <a:lstStyle/>
          <a:p>
            <a:r>
              <a:rPr lang="en-US" dirty="0" smtClean="0"/>
              <a:t>“Chemistry” cartridges are those with electrolytes, etc and </a:t>
            </a:r>
            <a:r>
              <a:rPr lang="en-US" u="sng" dirty="0" smtClean="0"/>
              <a:t>no</a:t>
            </a:r>
            <a:r>
              <a:rPr lang="en-US" dirty="0" smtClean="0"/>
              <a:t> </a:t>
            </a:r>
            <a:r>
              <a:rPr lang="en-US" dirty="0" err="1" smtClean="0"/>
              <a:t>pH.</a:t>
            </a:r>
            <a:r>
              <a:rPr lang="en-US" dirty="0" smtClean="0"/>
              <a:t> If there is a pH, blood gas requirements apply</a:t>
            </a:r>
          </a:p>
          <a:p>
            <a:r>
              <a:rPr lang="en-US" dirty="0" smtClean="0"/>
              <a:t>Venous or arterial samples from plain syringes, blood gas syringes (balanced heparin), or green top (lithium heparin) tubes are used</a:t>
            </a:r>
          </a:p>
          <a:p>
            <a:r>
              <a:rPr lang="en-US" dirty="0" smtClean="0"/>
              <a:t>Samples from </a:t>
            </a:r>
            <a:r>
              <a:rPr lang="en-US" b="1" dirty="0" smtClean="0"/>
              <a:t>plain syringes should be tested within 3 minutes</a:t>
            </a:r>
          </a:p>
          <a:p>
            <a:r>
              <a:rPr lang="en-US" dirty="0" smtClean="0"/>
              <a:t>It is really important to </a:t>
            </a:r>
            <a:r>
              <a:rPr lang="en-US" b="1" dirty="0" smtClean="0"/>
              <a:t>mix all samples well </a:t>
            </a:r>
            <a:r>
              <a:rPr lang="en-US" dirty="0" smtClean="0"/>
              <a:t>immediately prior to testing or you may get inaccurate HCT results</a:t>
            </a:r>
          </a:p>
          <a:p>
            <a:r>
              <a:rPr lang="en-US" dirty="0" smtClean="0"/>
              <a:t>And green top tubes should be FULL. Under-filled tubes will cause false decreases in TCO2. </a:t>
            </a:r>
          </a:p>
          <a:p>
            <a:r>
              <a:rPr lang="en-US" dirty="0" smtClean="0"/>
              <a:t>Testing should take place within 30 minutes of collection, but sooner is best. Glucose values will begin to decrease as the sample sits. </a:t>
            </a:r>
          </a:p>
          <a:p>
            <a:r>
              <a:rPr lang="en-US" dirty="0" smtClean="0"/>
              <a:t>See next slide for other limitations and considerations!</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5442816"/>
            <a:ext cx="204519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153400" cy="1143000"/>
          </a:xfrm>
        </p:spPr>
        <p:txBody>
          <a:bodyPr>
            <a:normAutofit fontScale="90000"/>
          </a:bodyPr>
          <a:lstStyle/>
          <a:p>
            <a:r>
              <a:rPr lang="en-US" dirty="0" smtClean="0">
                <a:effectLst>
                  <a:outerShdw blurRad="38100" dist="38100" dir="2700000" algn="tl">
                    <a:srgbClr val="000000">
                      <a:alpha val="43137"/>
                    </a:srgbClr>
                  </a:outerShdw>
                </a:effectLst>
              </a:rPr>
              <a:t>Chemistry Cartridges-Some Specifics!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371600"/>
            <a:ext cx="8458200" cy="4343400"/>
          </a:xfrm>
        </p:spPr>
        <p:txBody>
          <a:bodyPr>
            <a:normAutofit fontScale="92500" lnSpcReduction="10000"/>
          </a:bodyPr>
          <a:lstStyle/>
          <a:p>
            <a:r>
              <a:rPr lang="en-US" dirty="0" smtClean="0"/>
              <a:t>When </a:t>
            </a:r>
            <a:r>
              <a:rPr lang="en-US" dirty="0" err="1" smtClean="0"/>
              <a:t>hemodiluting</a:t>
            </a:r>
            <a:r>
              <a:rPr lang="en-US" dirty="0" smtClean="0"/>
              <a:t> patients by more than 20% during CPB, don’t use solutions such as normal saline or Ringer’s lactate-they may cause significant errors on </a:t>
            </a:r>
            <a:r>
              <a:rPr lang="en-US" b="1" dirty="0" smtClean="0"/>
              <a:t>Na, </a:t>
            </a:r>
            <a:r>
              <a:rPr lang="en-US" b="1" dirty="0" err="1" smtClean="0"/>
              <a:t>Cl</a:t>
            </a:r>
            <a:r>
              <a:rPr lang="en-US" b="1" dirty="0" smtClean="0"/>
              <a:t>, </a:t>
            </a:r>
            <a:r>
              <a:rPr lang="en-US" b="1" dirty="0" err="1" smtClean="0"/>
              <a:t>iCa</a:t>
            </a:r>
            <a:endParaRPr lang="en-US" b="1" dirty="0" smtClean="0"/>
          </a:p>
          <a:p>
            <a:r>
              <a:rPr lang="en-US" dirty="0" err="1" smtClean="0"/>
              <a:t>Hydroxyurea</a:t>
            </a:r>
            <a:r>
              <a:rPr lang="en-US" dirty="0" smtClean="0"/>
              <a:t> may cause a falsely increased </a:t>
            </a:r>
            <a:r>
              <a:rPr lang="en-US" b="1" dirty="0" smtClean="0"/>
              <a:t>CREA</a:t>
            </a:r>
            <a:r>
              <a:rPr lang="en-US" dirty="0" smtClean="0"/>
              <a:t> and </a:t>
            </a:r>
            <a:r>
              <a:rPr lang="en-US" b="1" dirty="0" smtClean="0"/>
              <a:t>GLU</a:t>
            </a:r>
            <a:r>
              <a:rPr lang="en-US" dirty="0" smtClean="0"/>
              <a:t>---Use a lab method instead of </a:t>
            </a:r>
            <a:r>
              <a:rPr lang="en-US" dirty="0" err="1" smtClean="0"/>
              <a:t>i</a:t>
            </a:r>
            <a:r>
              <a:rPr lang="en-US" dirty="0" smtClean="0"/>
              <a:t>-STAT</a:t>
            </a:r>
            <a:endParaRPr lang="en-US" b="1" dirty="0" smtClean="0"/>
          </a:p>
          <a:p>
            <a:r>
              <a:rPr lang="en-US" u="sng" dirty="0" smtClean="0"/>
              <a:t>Toxic </a:t>
            </a:r>
            <a:r>
              <a:rPr lang="en-US" dirty="0" smtClean="0"/>
              <a:t>levels of acetaminophen may interfere with several </a:t>
            </a:r>
            <a:r>
              <a:rPr lang="en-US" dirty="0" err="1" smtClean="0"/>
              <a:t>i</a:t>
            </a:r>
            <a:r>
              <a:rPr lang="en-US" dirty="0" smtClean="0"/>
              <a:t>-STAT chemistry tests. </a:t>
            </a:r>
            <a:r>
              <a:rPr lang="en-US" b="1" dirty="0" smtClean="0"/>
              <a:t>Use a lab method if acetaminophen overdose </a:t>
            </a:r>
            <a:r>
              <a:rPr lang="en-US" dirty="0" smtClean="0"/>
              <a:t>is known or suspected.</a:t>
            </a:r>
          </a:p>
          <a:p>
            <a:r>
              <a:rPr lang="en-US" b="1" dirty="0" smtClean="0"/>
              <a:t>HCT</a:t>
            </a:r>
            <a:r>
              <a:rPr lang="en-US" dirty="0" smtClean="0"/>
              <a:t> results may be affected by grossly elevated WBC count, contamination of flush fluids, or settling of RBC’s (remix tubes by inverting 8 times if testing is delayed more than 1 minute after collection)</a:t>
            </a:r>
          </a:p>
          <a:p>
            <a:r>
              <a:rPr lang="en-US" b="1" dirty="0" err="1" smtClean="0"/>
              <a:t>iCA</a:t>
            </a:r>
            <a:r>
              <a:rPr lang="en-US" b="1" dirty="0" smtClean="0"/>
              <a:t> </a:t>
            </a:r>
            <a:r>
              <a:rPr lang="en-US" dirty="0" smtClean="0"/>
              <a:t>results are ↑ by prolonged tourniquet use, ↓ when sample is exposed to air, ↓ with toxic levels of </a:t>
            </a:r>
            <a:r>
              <a:rPr lang="en-US" dirty="0" err="1" smtClean="0"/>
              <a:t>salicylate</a:t>
            </a:r>
            <a:endParaRPr lang="en-US" dirty="0" smtClean="0"/>
          </a:p>
          <a:p>
            <a:r>
              <a:rPr lang="en-US" dirty="0" smtClean="0"/>
              <a:t>Whole blood and plasma </a:t>
            </a:r>
            <a:r>
              <a:rPr lang="en-US" b="1" dirty="0" smtClean="0"/>
              <a:t>K+ </a:t>
            </a:r>
            <a:r>
              <a:rPr lang="en-US" dirty="0" smtClean="0"/>
              <a:t>values will be slightly lower than serum values because 0.1-0.7 </a:t>
            </a:r>
            <a:r>
              <a:rPr lang="en-US" dirty="0" err="1" smtClean="0"/>
              <a:t>mmol</a:t>
            </a:r>
            <a:r>
              <a:rPr lang="en-US" dirty="0" smtClean="0"/>
              <a:t>/L will be released during clotting</a:t>
            </a:r>
          </a:p>
          <a:p>
            <a:pPr>
              <a:buNone/>
            </a:pPr>
            <a:endParaRPr lang="en-US" dirty="0" smtClean="0"/>
          </a:p>
        </p:txBody>
      </p:sp>
      <p:pic>
        <p:nvPicPr>
          <p:cNvPr id="15362" name="Picture 2" descr="http://www.oshmanlaw.com/wp-content/uploads/2011/02/acetaminophen.jpg"/>
          <p:cNvPicPr>
            <a:picLocks noChangeAspect="1" noChangeArrowheads="1"/>
          </p:cNvPicPr>
          <p:nvPr/>
        </p:nvPicPr>
        <p:blipFill>
          <a:blip r:embed="rId2" cstate="print"/>
          <a:srcRect/>
          <a:stretch>
            <a:fillRect/>
          </a:stretch>
        </p:blipFill>
        <p:spPr bwMode="auto">
          <a:xfrm>
            <a:off x="838200" y="5562600"/>
            <a:ext cx="1937918" cy="1295400"/>
          </a:xfrm>
          <a:prstGeom prst="rect">
            <a:avLst/>
          </a:prstGeom>
          <a:noFill/>
        </p:spPr>
      </p:pic>
      <p:pic>
        <p:nvPicPr>
          <p:cNvPr id="15364" name="Picture 4" descr="See full size image">
            <a:hlinkClick r:id="rId3"/>
          </p:cNvPr>
          <p:cNvPicPr>
            <a:picLocks noChangeAspect="1" noChangeArrowheads="1"/>
          </p:cNvPicPr>
          <p:nvPr/>
        </p:nvPicPr>
        <p:blipFill>
          <a:blip r:embed="rId4" cstate="print"/>
          <a:srcRect/>
          <a:stretch>
            <a:fillRect/>
          </a:stretch>
        </p:blipFill>
        <p:spPr bwMode="auto">
          <a:xfrm>
            <a:off x="6858000" y="5410200"/>
            <a:ext cx="1295400" cy="1295400"/>
          </a:xfrm>
          <a:prstGeom prst="rect">
            <a:avLst/>
          </a:prstGeom>
          <a:noFill/>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2" cstate="print"/>
          <a:srcRect/>
          <a:stretch>
            <a:fillRect/>
          </a:stretch>
        </p:blipFill>
        <p:spPr bwMode="auto">
          <a:xfrm>
            <a:off x="4114800" y="5181600"/>
            <a:ext cx="2589305" cy="1547515"/>
          </a:xfrm>
          <a:prstGeom prst="rect">
            <a:avLst/>
          </a:prstGeom>
          <a:noFill/>
          <a:ln w="9525">
            <a:noFill/>
            <a:miter lim="800000"/>
            <a:headEnd/>
            <a:tailEnd/>
          </a:ln>
          <a:effectLst/>
        </p:spPr>
      </p:pic>
      <p:sp>
        <p:nvSpPr>
          <p:cNvPr id="2" name="Title 1"/>
          <p:cNvSpPr>
            <a:spLocks noGrp="1"/>
          </p:cNvSpPr>
          <p:nvPr>
            <p:ph type="title"/>
          </p:nvPr>
        </p:nvSpPr>
        <p:spPr>
          <a:xfrm>
            <a:off x="457200" y="0"/>
            <a:ext cx="8229600" cy="1143000"/>
          </a:xfrm>
        </p:spPr>
        <p:txBody>
          <a:bodyPr/>
          <a:lstStyle/>
          <a:p>
            <a:r>
              <a:rPr lang="en-US" dirty="0" smtClean="0">
                <a:effectLst>
                  <a:outerShdw blurRad="38100" dist="38100" dir="2700000" algn="tl">
                    <a:srgbClr val="000000">
                      <a:alpha val="43137"/>
                    </a:srgbClr>
                  </a:outerShdw>
                </a:effectLst>
              </a:rPr>
              <a:t>Testing </a:t>
            </a:r>
            <a:r>
              <a:rPr lang="en-US" dirty="0" err="1" smtClean="0">
                <a:effectLst>
                  <a:outerShdw blurRad="38100" dist="38100" dir="2700000" algn="tl">
                    <a:srgbClr val="000000">
                      <a:alpha val="43137"/>
                    </a:srgbClr>
                  </a:outerShdw>
                </a:effectLst>
              </a:rPr>
              <a:t>Troponin</a:t>
            </a:r>
            <a:r>
              <a:rPr lang="en-US" dirty="0" smtClean="0">
                <a:effectLst>
                  <a:outerShdw blurRad="38100" dist="38100" dir="2700000" algn="tl">
                    <a:srgbClr val="000000">
                      <a:alpha val="43137"/>
                    </a:srgbClr>
                  </a:outerShdw>
                </a:effectLst>
              </a:rPr>
              <a:t>-I Cartridges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990600"/>
            <a:ext cx="8229600" cy="4876800"/>
          </a:xfrm>
        </p:spPr>
        <p:txBody>
          <a:bodyPr>
            <a:normAutofit fontScale="70000" lnSpcReduction="20000"/>
          </a:bodyPr>
          <a:lstStyle/>
          <a:p>
            <a:r>
              <a:rPr lang="en-US" dirty="0" smtClean="0"/>
              <a:t>Venous or arterial samples from plain syringes, blood gas syringes (balanced heparin), or </a:t>
            </a:r>
            <a:r>
              <a:rPr lang="en-US" b="1" dirty="0" smtClean="0"/>
              <a:t>green top </a:t>
            </a:r>
            <a:r>
              <a:rPr lang="en-US" dirty="0" smtClean="0"/>
              <a:t>(lithium heparin) tubes</a:t>
            </a:r>
          </a:p>
          <a:p>
            <a:pPr lvl="1"/>
            <a:r>
              <a:rPr lang="en-US" b="1" dirty="0" smtClean="0"/>
              <a:t>Green tops </a:t>
            </a:r>
            <a:r>
              <a:rPr lang="en-US" dirty="0" smtClean="0"/>
              <a:t>are the preferred sample and must be </a:t>
            </a:r>
            <a:r>
              <a:rPr lang="en-US" b="1" dirty="0" smtClean="0"/>
              <a:t>AT LEAST HALF FULL </a:t>
            </a:r>
            <a:r>
              <a:rPr lang="en-US" dirty="0" smtClean="0"/>
              <a:t>(if you are testing a CHEM8+ also, the tube should be completely full)</a:t>
            </a:r>
          </a:p>
          <a:p>
            <a:pPr lvl="1"/>
            <a:r>
              <a:rPr lang="en-US" b="1" dirty="0" smtClean="0"/>
              <a:t>Test samples within 10 minutes of collection! </a:t>
            </a:r>
            <a:r>
              <a:rPr lang="en-US" dirty="0" smtClean="0"/>
              <a:t>(within 1 minute if for some reason a plain syringe was used.)</a:t>
            </a:r>
            <a:endParaRPr lang="en-US" b="1" dirty="0" smtClean="0"/>
          </a:p>
          <a:p>
            <a:pPr lvl="1"/>
            <a:r>
              <a:rPr lang="en-US" dirty="0" smtClean="0"/>
              <a:t>Other anticoagulants other than heparin may cause falsely decreased readings</a:t>
            </a:r>
          </a:p>
          <a:p>
            <a:pPr lvl="1"/>
            <a:r>
              <a:rPr lang="en-US" dirty="0" smtClean="0"/>
              <a:t>Gross </a:t>
            </a:r>
            <a:r>
              <a:rPr lang="en-US" dirty="0" err="1" smtClean="0"/>
              <a:t>hemolysis</a:t>
            </a:r>
            <a:r>
              <a:rPr lang="en-US" dirty="0" smtClean="0"/>
              <a:t> can cause ↓ </a:t>
            </a:r>
            <a:r>
              <a:rPr lang="en-US" dirty="0" err="1" smtClean="0"/>
              <a:t>TnI</a:t>
            </a:r>
            <a:r>
              <a:rPr lang="en-US" dirty="0" smtClean="0"/>
              <a:t> detection.  This is hard to know since you are testing whole blood, so proper collection technique is essential! Poor Quality Samples = Poor Quality Results!</a:t>
            </a:r>
          </a:p>
          <a:p>
            <a:r>
              <a:rPr lang="en-US" dirty="0" smtClean="0"/>
              <a:t>Interpretive ranges are NOT the same as a lab </a:t>
            </a:r>
            <a:r>
              <a:rPr lang="en-US" dirty="0" err="1" smtClean="0"/>
              <a:t>troponin</a:t>
            </a:r>
            <a:r>
              <a:rPr lang="en-US" dirty="0" smtClean="0"/>
              <a:t>-I</a:t>
            </a:r>
          </a:p>
          <a:p>
            <a:pPr lvl="1"/>
            <a:r>
              <a:rPr lang="en-US" dirty="0" smtClean="0"/>
              <a:t>&lt;0.08 = NEG, 0.08 or greater is POS for Myocardial Infarction</a:t>
            </a:r>
          </a:p>
          <a:p>
            <a:pPr lvl="1"/>
            <a:r>
              <a:rPr lang="en-US" b="1" dirty="0" smtClean="0"/>
              <a:t>Use caution when interpreting values at/near the cut-offs because all methods have some variability</a:t>
            </a:r>
          </a:p>
          <a:p>
            <a:r>
              <a:rPr lang="en-US" b="1" dirty="0" err="1" smtClean="0"/>
              <a:t>Microclots</a:t>
            </a:r>
            <a:r>
              <a:rPr lang="en-US" dirty="0" smtClean="0"/>
              <a:t> will cause </a:t>
            </a:r>
            <a:r>
              <a:rPr lang="en-US" b="1" dirty="0" smtClean="0"/>
              <a:t>falsely elevated </a:t>
            </a:r>
            <a:r>
              <a:rPr lang="en-US" dirty="0" smtClean="0"/>
              <a:t>readings so always make sure you mixed the tube by inverting at least 8 times immediately after collection</a:t>
            </a:r>
          </a:p>
          <a:p>
            <a:r>
              <a:rPr lang="en-US" dirty="0" smtClean="0"/>
              <a:t>The </a:t>
            </a:r>
            <a:r>
              <a:rPr lang="en-US" b="1" dirty="0" smtClean="0"/>
              <a:t>meter should not be moved </a:t>
            </a:r>
            <a:r>
              <a:rPr lang="en-US" dirty="0" smtClean="0"/>
              <a:t>during testing</a:t>
            </a:r>
          </a:p>
          <a:p>
            <a:r>
              <a:rPr lang="en-US" dirty="0" smtClean="0"/>
              <a:t>This cartridge takes longer than all others, 10 minutes</a:t>
            </a:r>
          </a:p>
          <a:p>
            <a:r>
              <a:rPr lang="en-US" dirty="0" smtClean="0"/>
              <a:t>Results will read to 50 </a:t>
            </a:r>
            <a:r>
              <a:rPr lang="en-US" dirty="0" err="1" smtClean="0"/>
              <a:t>ng</a:t>
            </a:r>
            <a:r>
              <a:rPr lang="en-US" dirty="0" smtClean="0"/>
              <a:t>/mL, but results </a:t>
            </a:r>
            <a:r>
              <a:rPr lang="en-US" dirty="0"/>
              <a:t> </a:t>
            </a:r>
            <a:r>
              <a:rPr lang="en-US" dirty="0" smtClean="0"/>
              <a:t>above 35 will display as </a:t>
            </a:r>
            <a:r>
              <a:rPr lang="en-US" b="1" dirty="0" smtClean="0"/>
              <a:t>&gt;35.0 </a:t>
            </a:r>
            <a:r>
              <a:rPr lang="en-US" b="1" dirty="0" err="1" smtClean="0"/>
              <a:t>ng</a:t>
            </a:r>
            <a:r>
              <a:rPr lang="en-US" b="1" dirty="0" smtClean="0"/>
              <a:t>/mL in CPRS</a:t>
            </a:r>
          </a:p>
          <a:p>
            <a:r>
              <a:rPr lang="en-US" dirty="0" smtClean="0"/>
              <a:t>Note the cartridge closure</a:t>
            </a:r>
          </a:p>
          <a:p>
            <a:pPr lvl="1"/>
            <a:r>
              <a:rPr lang="en-US" dirty="0" smtClean="0"/>
              <a:t>It slides closed rather than snaps</a:t>
            </a:r>
            <a:endParaRPr lang="en-US" dirty="0"/>
          </a:p>
        </p:txBody>
      </p:sp>
      <p:pic>
        <p:nvPicPr>
          <p:cNvPr id="14338" name="Picture 2" descr="http://tmiunited.com/cms/wp-content/uploads/2012/03/saf-evac-300px.jpg"/>
          <p:cNvPicPr>
            <a:picLocks noChangeAspect="1" noChangeArrowheads="1"/>
          </p:cNvPicPr>
          <p:nvPr/>
        </p:nvPicPr>
        <p:blipFill>
          <a:blip r:embed="rId3" cstate="print"/>
          <a:srcRect/>
          <a:stretch>
            <a:fillRect/>
          </a:stretch>
        </p:blipFill>
        <p:spPr bwMode="auto">
          <a:xfrm>
            <a:off x="838200" y="5410200"/>
            <a:ext cx="2341084" cy="1295400"/>
          </a:xfrm>
          <a:prstGeom prst="rect">
            <a:avLst/>
          </a:prstGeom>
          <a:noFill/>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95"/>
            <a:ext cx="7620000" cy="1143000"/>
          </a:xfrm>
        </p:spPr>
        <p:txBody>
          <a:bodyPr/>
          <a:lstStyle/>
          <a:p>
            <a:r>
              <a:rPr lang="en-US" dirty="0" smtClean="0">
                <a:effectLst>
                  <a:outerShdw blurRad="38100" dist="38100" dir="2700000" algn="tl">
                    <a:srgbClr val="000000">
                      <a:alpha val="43137"/>
                    </a:srgbClr>
                  </a:outerShdw>
                </a:effectLst>
              </a:rPr>
              <a:t>General Information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6709" y="936202"/>
            <a:ext cx="8229600" cy="4857549"/>
          </a:xfrm>
        </p:spPr>
        <p:txBody>
          <a:bodyPr>
            <a:normAutofit fontScale="62500" lnSpcReduction="20000"/>
          </a:bodyPr>
          <a:lstStyle/>
          <a:p>
            <a:r>
              <a:rPr lang="en-US" b="1" dirty="0" smtClean="0"/>
              <a:t>Do NOT order </a:t>
            </a:r>
            <a:r>
              <a:rPr lang="en-US" b="1" dirty="0" err="1" smtClean="0"/>
              <a:t>i</a:t>
            </a:r>
            <a:r>
              <a:rPr lang="en-US" b="1" dirty="0" smtClean="0"/>
              <a:t>-STAT tests as “lab orders” in CPRS </a:t>
            </a:r>
            <a:r>
              <a:rPr lang="en-US" dirty="0" smtClean="0"/>
              <a:t>the way that you do when ordering tests that are performed in the lab. Testing is performed based on an established protocol, a provider’s text order, or a provider’s verbal order. The actual “lab order” will be placed by our point-of-care data management system once the testing is completed and the </a:t>
            </a:r>
            <a:r>
              <a:rPr lang="en-US" dirty="0" err="1" smtClean="0"/>
              <a:t>i</a:t>
            </a:r>
            <a:r>
              <a:rPr lang="en-US" dirty="0" smtClean="0"/>
              <a:t>-STAT analyzer is downloaded.</a:t>
            </a:r>
            <a:endParaRPr lang="en-US" b="1" dirty="0" smtClean="0"/>
          </a:p>
          <a:p>
            <a:r>
              <a:rPr lang="en-US" b="1" dirty="0" smtClean="0"/>
              <a:t>Quality Check Codes </a:t>
            </a:r>
            <a:r>
              <a:rPr lang="en-US" dirty="0" smtClean="0"/>
              <a:t>are error codes resulting from “bad” cartridges, sample issues, etc. Generally, collect a fresh sample and retest.</a:t>
            </a:r>
          </a:p>
          <a:p>
            <a:r>
              <a:rPr lang="en-US" b="1" dirty="0" smtClean="0"/>
              <a:t>Asterisks</a:t>
            </a:r>
            <a:r>
              <a:rPr lang="en-US" dirty="0" smtClean="0"/>
              <a:t> on a result mean the sensor for that specific test was damaged. Generally, collect a fresh sample and repeat.</a:t>
            </a:r>
          </a:p>
          <a:p>
            <a:r>
              <a:rPr lang="en-US" b="1" dirty="0" smtClean="0"/>
              <a:t>&gt;</a:t>
            </a:r>
            <a:r>
              <a:rPr lang="en-US" dirty="0" smtClean="0"/>
              <a:t> or </a:t>
            </a:r>
            <a:r>
              <a:rPr lang="en-US" b="1" dirty="0" smtClean="0"/>
              <a:t>&lt;</a:t>
            </a:r>
            <a:r>
              <a:rPr lang="en-US" dirty="0" smtClean="0"/>
              <a:t> indicates the result was outside reading limits (</a:t>
            </a:r>
            <a:r>
              <a:rPr lang="en-US" b="1" dirty="0" smtClean="0"/>
              <a:t>reportable range</a:t>
            </a:r>
            <a:r>
              <a:rPr lang="en-US" dirty="0" smtClean="0"/>
              <a:t>) of the meter. Generally, collect a fresh sample and retest. Reportable ranges for the system are broad and true values outside the limits are not very common. Exceptions may be glucose values that are &gt;700 mg/</a:t>
            </a:r>
            <a:r>
              <a:rPr lang="en-US" dirty="0" err="1" smtClean="0"/>
              <a:t>dL</a:t>
            </a:r>
            <a:r>
              <a:rPr lang="en-US" dirty="0" smtClean="0"/>
              <a:t> and BUN &lt;0.3 mg/</a:t>
            </a:r>
            <a:r>
              <a:rPr lang="en-US" dirty="0" err="1" smtClean="0"/>
              <a:t>dL</a:t>
            </a:r>
            <a:r>
              <a:rPr lang="en-US" dirty="0" smtClean="0"/>
              <a:t>. If this is consistent with the patient’s condition, it does not generally need to be repeated. </a:t>
            </a:r>
          </a:p>
          <a:p>
            <a:r>
              <a:rPr lang="en-US" dirty="0" smtClean="0"/>
              <a:t>Meters will hold 5000 results, so they can be reviewed in the meter when the computer system is down – no special contingency plan required, just follow the plan in your unit.</a:t>
            </a:r>
          </a:p>
          <a:p>
            <a:r>
              <a:rPr lang="en-US" b="1" dirty="0" smtClean="0"/>
              <a:t>Critical Values- </a:t>
            </a:r>
            <a:r>
              <a:rPr lang="en-US" dirty="0" smtClean="0"/>
              <a:t>If you are not directly responsible for treating the patient, you should document notification to the provider in CPRS</a:t>
            </a:r>
          </a:p>
          <a:p>
            <a:pPr lvl="1"/>
            <a:r>
              <a:rPr lang="en-US" dirty="0" smtClean="0"/>
              <a:t>Use the TVHS Critical Values Results Template in CPRS to ensure you meet facility and accrediting agency requirements for proper notification.</a:t>
            </a:r>
          </a:p>
          <a:p>
            <a:pPr lvl="1"/>
            <a:r>
              <a:rPr lang="en-US" dirty="0" smtClean="0"/>
              <a:t>Critical values on the </a:t>
            </a:r>
            <a:r>
              <a:rPr lang="en-US" dirty="0" err="1" smtClean="0"/>
              <a:t>i</a:t>
            </a:r>
            <a:r>
              <a:rPr lang="en-US" dirty="0" smtClean="0"/>
              <a:t>-STAT System (unlike </a:t>
            </a:r>
            <a:r>
              <a:rPr lang="en-US" dirty="0" err="1" smtClean="0"/>
              <a:t>Accu-chek</a:t>
            </a:r>
            <a:r>
              <a:rPr lang="en-US" dirty="0" smtClean="0"/>
              <a:t> testing) do not have to automatically be repeated. However, if the result is inconsistent with the patient’s condition, repeat with a fresh sample or confirm with a laboratory method.</a:t>
            </a:r>
          </a:p>
          <a:p>
            <a:r>
              <a:rPr lang="en-US" dirty="0" smtClean="0"/>
              <a:t>All point-of-care devices, including i-STAT’s, must be </a:t>
            </a:r>
            <a:r>
              <a:rPr lang="en-US" b="1" dirty="0" smtClean="0"/>
              <a:t>cleaned</a:t>
            </a:r>
            <a:r>
              <a:rPr lang="en-US" dirty="0" smtClean="0"/>
              <a:t> and </a:t>
            </a:r>
            <a:r>
              <a:rPr lang="en-US" b="1" dirty="0" smtClean="0"/>
              <a:t>disinfected</a:t>
            </a:r>
            <a:r>
              <a:rPr lang="en-US" dirty="0" smtClean="0"/>
              <a:t> between patient uses</a:t>
            </a:r>
          </a:p>
          <a:p>
            <a:pPr lvl="1"/>
            <a:r>
              <a:rPr lang="en-US" dirty="0" err="1" smtClean="0"/>
              <a:t>i</a:t>
            </a:r>
            <a:r>
              <a:rPr lang="en-US" dirty="0" smtClean="0"/>
              <a:t>-STAT’s should be disinfected using 1:10 bleach wipes for the contact time listed on the wipe container.</a:t>
            </a:r>
          </a:p>
          <a:p>
            <a:pPr lvl="1"/>
            <a:r>
              <a:rPr lang="en-US" dirty="0" smtClean="0"/>
              <a:t>Avoid getting excess disinfectant in the cartridge port. </a:t>
            </a:r>
          </a:p>
          <a:p>
            <a:pPr lvl="1"/>
            <a:r>
              <a:rPr lang="en-US" dirty="0" smtClean="0"/>
              <a:t>If a film of disinfectant is left on the screen, it can be wiped away with a clean, damp tissue or alcohol prep. </a:t>
            </a:r>
            <a:endParaRPr lang="en-US" dirty="0"/>
          </a:p>
        </p:txBody>
      </p:sp>
      <p:pic>
        <p:nvPicPr>
          <p:cNvPr id="13316" name="Picture 4" descr="http://www.cpcc.edu/emergency-services/images/critical-alert"/>
          <p:cNvPicPr>
            <a:picLocks noChangeAspect="1" noChangeArrowheads="1"/>
          </p:cNvPicPr>
          <p:nvPr/>
        </p:nvPicPr>
        <p:blipFill>
          <a:blip r:embed="rId2" cstate="print"/>
          <a:srcRect/>
          <a:stretch>
            <a:fillRect/>
          </a:stretch>
        </p:blipFill>
        <p:spPr bwMode="auto">
          <a:xfrm>
            <a:off x="762000" y="5793751"/>
            <a:ext cx="2146300" cy="996496"/>
          </a:xfrm>
          <a:prstGeom prst="rect">
            <a:avLst/>
          </a:prstGeom>
          <a:noFill/>
        </p:spPr>
      </p:pic>
      <p:pic>
        <p:nvPicPr>
          <p:cNvPr id="2050" name="Picture 2" descr="http://hdsupplysolutions.com/wcsstore/B2BDirectStorefrontAssetStore/1_Recode/product/fm/enlarged/11/115000_K_600px_TIF_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638800"/>
            <a:ext cx="1077798" cy="10777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Basic Steps of Testing Patient Samples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pPr marL="514350" indent="-514350">
              <a:buFont typeface="+mj-lt"/>
              <a:buAutoNum type="arabicPeriod"/>
            </a:pPr>
            <a:r>
              <a:rPr lang="en-US" b="1" dirty="0" smtClean="0"/>
              <a:t>Power on</a:t>
            </a:r>
          </a:p>
          <a:p>
            <a:pPr marL="971550" lvl="1" indent="-514350"/>
            <a:r>
              <a:rPr lang="en-US" dirty="0" smtClean="0"/>
              <a:t>Note: you can Press 1 to see your last result if the meter timed out before you checked your results</a:t>
            </a:r>
          </a:p>
          <a:p>
            <a:pPr marL="514350" indent="-514350">
              <a:buFont typeface="+mj-lt"/>
              <a:buAutoNum type="arabicPeriod"/>
            </a:pPr>
            <a:r>
              <a:rPr lang="en-US" dirty="0" smtClean="0"/>
              <a:t>Press </a:t>
            </a:r>
            <a:r>
              <a:rPr lang="en-US" b="1" dirty="0" smtClean="0"/>
              <a:t>2 to begin tes</a:t>
            </a:r>
            <a:r>
              <a:rPr lang="en-US" dirty="0" smtClean="0"/>
              <a:t>ting</a:t>
            </a:r>
          </a:p>
          <a:p>
            <a:pPr marL="514350" indent="-514350">
              <a:buFont typeface="+mj-lt"/>
              <a:buAutoNum type="arabicPeriod"/>
            </a:pPr>
            <a:r>
              <a:rPr lang="en-US" b="1" dirty="0" smtClean="0"/>
              <a:t>Scan</a:t>
            </a:r>
            <a:r>
              <a:rPr lang="en-US" dirty="0" smtClean="0"/>
              <a:t> in your </a:t>
            </a:r>
            <a:r>
              <a:rPr lang="en-US" b="1" dirty="0" smtClean="0"/>
              <a:t>operator ID </a:t>
            </a:r>
            <a:r>
              <a:rPr lang="en-US" dirty="0" smtClean="0"/>
              <a:t>(if you don’t have your barcode, you can manually enter the number.)</a:t>
            </a:r>
            <a:endParaRPr lang="en-US" b="1" dirty="0" smtClean="0"/>
          </a:p>
          <a:p>
            <a:pPr marL="514350" indent="-514350">
              <a:buFont typeface="+mj-lt"/>
              <a:buAutoNum type="arabicPeriod"/>
            </a:pPr>
            <a:r>
              <a:rPr lang="en-US" b="1" dirty="0" smtClean="0"/>
              <a:t>Scan</a:t>
            </a:r>
            <a:r>
              <a:rPr lang="en-US" dirty="0" smtClean="0"/>
              <a:t> in the </a:t>
            </a:r>
            <a:r>
              <a:rPr lang="en-US" b="1" dirty="0" smtClean="0"/>
              <a:t>patient ID</a:t>
            </a:r>
          </a:p>
          <a:p>
            <a:pPr marL="514350" indent="-514350">
              <a:buFont typeface="+mj-lt"/>
              <a:buAutoNum type="arabicPeriod"/>
            </a:pPr>
            <a:r>
              <a:rPr lang="en-US" b="1" dirty="0" smtClean="0"/>
              <a:t>Scan</a:t>
            </a:r>
            <a:r>
              <a:rPr lang="en-US" dirty="0" smtClean="0"/>
              <a:t> in the </a:t>
            </a:r>
            <a:r>
              <a:rPr lang="en-US" b="1" dirty="0" smtClean="0"/>
              <a:t>cartridge</a:t>
            </a:r>
            <a:r>
              <a:rPr lang="en-US" dirty="0" smtClean="0"/>
              <a:t> lot number</a:t>
            </a:r>
          </a:p>
          <a:p>
            <a:pPr marL="514350" indent="-514350">
              <a:buFont typeface="+mj-lt"/>
              <a:buAutoNum type="arabicPeriod"/>
            </a:pPr>
            <a:r>
              <a:rPr lang="en-US" b="1" dirty="0" smtClean="0"/>
              <a:t>Apply sample</a:t>
            </a:r>
            <a:r>
              <a:rPr lang="en-US" dirty="0" smtClean="0"/>
              <a:t> and </a:t>
            </a:r>
            <a:r>
              <a:rPr lang="en-US" b="1" dirty="0" smtClean="0"/>
              <a:t>insert cartridge</a:t>
            </a:r>
          </a:p>
          <a:p>
            <a:pPr marL="514350" indent="-514350">
              <a:buFont typeface="+mj-lt"/>
              <a:buAutoNum type="arabicPeriod"/>
            </a:pPr>
            <a:r>
              <a:rPr lang="en-US" b="1" dirty="0" smtClean="0"/>
              <a:t>Choose a specimen type </a:t>
            </a:r>
            <a:r>
              <a:rPr lang="en-US" dirty="0" smtClean="0"/>
              <a:t>if you use this option</a:t>
            </a:r>
          </a:p>
          <a:p>
            <a:pPr marL="514350" indent="-514350">
              <a:buFont typeface="+mj-lt"/>
              <a:buAutoNum type="arabicPeriod"/>
            </a:pPr>
            <a:r>
              <a:rPr lang="en-US" dirty="0" smtClean="0"/>
              <a:t>Enter temp, FI02, free field info if you use this option</a:t>
            </a:r>
          </a:p>
          <a:p>
            <a:pPr marL="514350" indent="-514350">
              <a:buFont typeface="+mj-lt"/>
              <a:buAutoNum type="arabicPeriod"/>
            </a:pPr>
            <a:r>
              <a:rPr lang="en-US" dirty="0" smtClean="0"/>
              <a:t>In </a:t>
            </a:r>
            <a:r>
              <a:rPr lang="en-US" b="1" dirty="0" smtClean="0"/>
              <a:t>2 minutes </a:t>
            </a:r>
            <a:r>
              <a:rPr lang="en-US" dirty="0" smtClean="0"/>
              <a:t>(or 10 for TROP), you will have </a:t>
            </a:r>
            <a:r>
              <a:rPr lang="en-US" b="1" dirty="0" smtClean="0"/>
              <a:t>results</a:t>
            </a:r>
          </a:p>
          <a:p>
            <a:pPr marL="514350" indent="-514350">
              <a:buFont typeface="+mj-lt"/>
              <a:buAutoNum type="arabicPeriod"/>
            </a:pPr>
            <a:r>
              <a:rPr lang="en-US" dirty="0" smtClean="0"/>
              <a:t>If you need to test another cartridge, chose 1 for test options and you won’t have to scan in the patient ID again</a:t>
            </a:r>
          </a:p>
          <a:p>
            <a:pPr marL="514350" indent="-514350">
              <a:buFont typeface="+mj-lt"/>
              <a:buAutoNum type="arabicPeriod"/>
            </a:pPr>
            <a:r>
              <a:rPr lang="en-US" b="1" dirty="0" smtClean="0"/>
              <a:t>Download meter</a:t>
            </a:r>
            <a:r>
              <a:rPr lang="en-US" dirty="0" smtClean="0"/>
              <a:t> to send results to CPRS</a:t>
            </a:r>
            <a:endParaRPr lang="en-US" b="1"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Components of the </a:t>
            </a:r>
            <a:r>
              <a:rPr lang="en-US" dirty="0" err="1" smtClean="0">
                <a:effectLst>
                  <a:outerShdw blurRad="38100" dist="38100" dir="2700000" algn="tl">
                    <a:srgbClr val="000000">
                      <a:alpha val="43137"/>
                    </a:srgbClr>
                  </a:outerShdw>
                </a:effectLst>
              </a:rPr>
              <a:t>i</a:t>
            </a:r>
            <a:r>
              <a:rPr lang="en-US" dirty="0" smtClean="0">
                <a:effectLst>
                  <a:outerShdw blurRad="38100" dist="38100" dir="2700000" algn="tl">
                    <a:srgbClr val="000000">
                      <a:alpha val="43137"/>
                    </a:srgbClr>
                  </a:outerShdw>
                </a:effectLst>
              </a:rPr>
              <a:t>-STAT 1 System</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4800600" cy="4525963"/>
          </a:xfrm>
        </p:spPr>
        <p:txBody>
          <a:bodyPr>
            <a:normAutofit/>
          </a:bodyPr>
          <a:lstStyle/>
          <a:p>
            <a:r>
              <a:rPr lang="en-US" dirty="0" err="1" smtClean="0"/>
              <a:t>i</a:t>
            </a:r>
            <a:r>
              <a:rPr lang="en-US" dirty="0" smtClean="0"/>
              <a:t>-STAT 1 </a:t>
            </a:r>
            <a:r>
              <a:rPr lang="en-US" b="1" dirty="0" smtClean="0"/>
              <a:t>Analyzer</a:t>
            </a:r>
          </a:p>
          <a:p>
            <a:endParaRPr lang="en-US" dirty="0" smtClean="0"/>
          </a:p>
          <a:p>
            <a:endParaRPr lang="en-US" dirty="0"/>
          </a:p>
          <a:p>
            <a:r>
              <a:rPr lang="en-US" dirty="0" err="1" smtClean="0"/>
              <a:t>i</a:t>
            </a:r>
            <a:r>
              <a:rPr lang="en-US" dirty="0" smtClean="0"/>
              <a:t>-STAT 1 Rechargeable Network </a:t>
            </a:r>
            <a:r>
              <a:rPr lang="en-US" b="1" dirty="0" smtClean="0"/>
              <a:t>Downloader</a:t>
            </a:r>
          </a:p>
          <a:p>
            <a:endParaRPr lang="en-US" dirty="0" smtClean="0"/>
          </a:p>
          <a:p>
            <a:r>
              <a:rPr lang="en-US" dirty="0" err="1" smtClean="0"/>
              <a:t>i</a:t>
            </a:r>
            <a:r>
              <a:rPr lang="en-US" dirty="0" smtClean="0"/>
              <a:t>-STAT 1 </a:t>
            </a:r>
            <a:r>
              <a:rPr lang="en-US" b="1" dirty="0" smtClean="0"/>
              <a:t>Cartridges</a:t>
            </a:r>
          </a:p>
          <a:p>
            <a:endParaRPr lang="en-US" dirty="0" smtClean="0"/>
          </a:p>
          <a:p>
            <a:r>
              <a:rPr lang="en-US" dirty="0" smtClean="0"/>
              <a:t>And not to forget, the </a:t>
            </a:r>
            <a:r>
              <a:rPr lang="en-US" b="1" dirty="0" smtClean="0"/>
              <a:t>Operator</a:t>
            </a:r>
            <a:r>
              <a:rPr lang="en-US" dirty="0" smtClean="0"/>
              <a:t>!</a:t>
            </a:r>
            <a:endParaRPr lang="en-US" dirty="0"/>
          </a:p>
        </p:txBody>
      </p:sp>
      <p:pic>
        <p:nvPicPr>
          <p:cNvPr id="14338" name="Picture 2" descr="http://www.instrumed.com/medical-equipment/components/com_virtuemart/shop_image/product/Abbott_Istat_4d62965fe95a7.jpg"/>
          <p:cNvPicPr>
            <a:picLocks noChangeAspect="1" noChangeArrowheads="1"/>
          </p:cNvPicPr>
          <p:nvPr/>
        </p:nvPicPr>
        <p:blipFill>
          <a:blip r:embed="rId2" cstate="print"/>
          <a:srcRect/>
          <a:stretch>
            <a:fillRect/>
          </a:stretch>
        </p:blipFill>
        <p:spPr bwMode="auto">
          <a:xfrm>
            <a:off x="4267200" y="1066800"/>
            <a:ext cx="990600" cy="2020824"/>
          </a:xfrm>
          <a:prstGeom prst="rect">
            <a:avLst/>
          </a:prstGeom>
          <a:noFill/>
        </p:spPr>
      </p:pic>
      <p:pic>
        <p:nvPicPr>
          <p:cNvPr id="14340" name="Picture 4" descr="http://i.ebayimg.com/t/Downloader-Recharger-use-i-STAT-1-Analyzer-/00/s/NTMzWDgwMA==/$(KGrHqR,!iYE6Z2WfKTqBOn6O33z-w~~60_35.JPG"/>
          <p:cNvPicPr>
            <a:picLocks noChangeAspect="1" noChangeArrowheads="1"/>
          </p:cNvPicPr>
          <p:nvPr/>
        </p:nvPicPr>
        <p:blipFill>
          <a:blip r:embed="rId3" cstate="print"/>
          <a:srcRect/>
          <a:stretch>
            <a:fillRect/>
          </a:stretch>
        </p:blipFill>
        <p:spPr bwMode="auto">
          <a:xfrm>
            <a:off x="5562600" y="2133600"/>
            <a:ext cx="2857500" cy="1895475"/>
          </a:xfrm>
          <a:prstGeom prst="rect">
            <a:avLst/>
          </a:prstGeom>
          <a:noFill/>
        </p:spPr>
      </p:pic>
      <p:pic>
        <p:nvPicPr>
          <p:cNvPr id="29698" name="Picture 2" descr="Nurse Stick Figure clipart">
            <a:hlinkClick r:id="rId4"/>
          </p:cNvPr>
          <p:cNvPicPr>
            <a:picLocks noChangeAspect="1" noChangeArrowheads="1"/>
          </p:cNvPicPr>
          <p:nvPr/>
        </p:nvPicPr>
        <p:blipFill>
          <a:blip r:embed="rId5" cstate="print"/>
          <a:srcRect/>
          <a:stretch>
            <a:fillRect/>
          </a:stretch>
        </p:blipFill>
        <p:spPr bwMode="auto">
          <a:xfrm>
            <a:off x="3429000" y="5638800"/>
            <a:ext cx="1028700" cy="1028700"/>
          </a:xfrm>
          <a:prstGeom prst="rect">
            <a:avLst/>
          </a:prstGeom>
          <a:noFill/>
        </p:spPr>
      </p:pic>
      <p:pic>
        <p:nvPicPr>
          <p:cNvPr id="29700" name="Picture 4" descr="Ethnic Nurse clipart">
            <a:hlinkClick r:id="rId6"/>
          </p:cNvPr>
          <p:cNvPicPr>
            <a:picLocks noChangeAspect="1" noChangeArrowheads="1"/>
          </p:cNvPicPr>
          <p:nvPr/>
        </p:nvPicPr>
        <p:blipFill>
          <a:blip r:embed="rId7" cstate="print"/>
          <a:srcRect/>
          <a:stretch>
            <a:fillRect/>
          </a:stretch>
        </p:blipFill>
        <p:spPr bwMode="auto">
          <a:xfrm>
            <a:off x="4267200" y="5638800"/>
            <a:ext cx="1028700" cy="1028700"/>
          </a:xfrm>
          <a:prstGeom prst="rect">
            <a:avLst/>
          </a:prstGeom>
          <a:noFill/>
        </p:spPr>
      </p:pic>
      <p:pic>
        <p:nvPicPr>
          <p:cNvPr id="29703" name="Picture 7"/>
          <p:cNvPicPr>
            <a:picLocks noChangeAspect="1" noChangeArrowheads="1"/>
          </p:cNvPicPr>
          <p:nvPr/>
        </p:nvPicPr>
        <p:blipFill>
          <a:blip r:embed="rId8" cstate="print"/>
          <a:srcRect/>
          <a:stretch>
            <a:fillRect/>
          </a:stretch>
        </p:blipFill>
        <p:spPr bwMode="auto">
          <a:xfrm>
            <a:off x="5943599" y="4267200"/>
            <a:ext cx="2687439" cy="2209800"/>
          </a:xfrm>
          <a:prstGeom prst="rect">
            <a:avLst/>
          </a:prstGeom>
          <a:noFill/>
          <a:ln w="9525">
            <a:noFill/>
            <a:miter lim="800000"/>
            <a:headEnd/>
            <a:tailEnd/>
          </a:ln>
          <a:effectLst/>
        </p:spPr>
      </p:pic>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effectLst>
                  <a:outerShdw blurRad="38100" dist="38100" dir="2700000" algn="tl">
                    <a:srgbClr val="000000">
                      <a:alpha val="43137"/>
                    </a:srgbClr>
                  </a:outerShdw>
                </a:effectLst>
              </a:rPr>
              <a:t>Detailed Steps for Testing Patient Samples</a:t>
            </a:r>
            <a:endParaRPr lang="en-US" dirty="0">
              <a:effectLst>
                <a:outerShdw blurRad="38100" dist="38100" dir="2700000" algn="tl">
                  <a:srgbClr val="000000">
                    <a:alpha val="43137"/>
                  </a:srgbClr>
                </a:outerShdw>
              </a:effectLst>
            </a:endParaRPr>
          </a:p>
        </p:txBody>
      </p:sp>
      <p:pic>
        <p:nvPicPr>
          <p:cNvPr id="33794" name="Picture 2"/>
          <p:cNvPicPr>
            <a:picLocks noGrp="1" noChangeAspect="1" noChangeArrowheads="1"/>
          </p:cNvPicPr>
          <p:nvPr>
            <p:ph idx="1"/>
          </p:nvPr>
        </p:nvPicPr>
        <p:blipFill>
          <a:blip r:embed="rId2" cstate="print"/>
          <a:srcRect/>
          <a:stretch>
            <a:fillRect/>
          </a:stretch>
        </p:blipFill>
        <p:spPr bwMode="auto">
          <a:xfrm rot="5400000">
            <a:off x="223603" y="4043597"/>
            <a:ext cx="3057994" cy="1828800"/>
          </a:xfrm>
          <a:prstGeom prst="rect">
            <a:avLst/>
          </a:prstGeom>
          <a:noFill/>
          <a:ln w="9525">
            <a:noFill/>
            <a:miter lim="800000"/>
            <a:headEnd/>
            <a:tailEnd/>
          </a:ln>
          <a:effectLst/>
        </p:spPr>
      </p:pic>
      <p:sp>
        <p:nvSpPr>
          <p:cNvPr id="6" name="TextBox 5"/>
          <p:cNvSpPr txBox="1"/>
          <p:nvPr/>
        </p:nvSpPr>
        <p:spPr>
          <a:xfrm>
            <a:off x="304800" y="1295400"/>
            <a:ext cx="8534400" cy="2031325"/>
          </a:xfrm>
          <a:prstGeom prst="rect">
            <a:avLst/>
          </a:prstGeom>
          <a:noFill/>
        </p:spPr>
        <p:txBody>
          <a:bodyPr wrap="square" rtlCol="0">
            <a:spAutoFit/>
          </a:bodyPr>
          <a:lstStyle/>
          <a:p>
            <a:pPr marL="342900" indent="-342900">
              <a:buFont typeface="+mj-lt"/>
              <a:buAutoNum type="arabicPeriod"/>
            </a:pPr>
            <a:r>
              <a:rPr lang="en-US" b="1" dirty="0" smtClean="0"/>
              <a:t>Power</a:t>
            </a:r>
            <a:r>
              <a:rPr lang="en-US" dirty="0" smtClean="0"/>
              <a:t> on</a:t>
            </a:r>
          </a:p>
          <a:p>
            <a:pPr marL="342900" indent="-342900">
              <a:buFont typeface="+mj-lt"/>
              <a:buAutoNum type="arabicPeriod"/>
            </a:pPr>
            <a:r>
              <a:rPr lang="en-US" b="1" dirty="0" smtClean="0"/>
              <a:t>Press 2-i-STAT Cartridge</a:t>
            </a:r>
            <a:r>
              <a:rPr lang="en-US" dirty="0" smtClean="0"/>
              <a:t> to being testing</a:t>
            </a:r>
          </a:p>
          <a:p>
            <a:pPr marL="342900" indent="-342900">
              <a:buFont typeface="+mj-lt"/>
              <a:buAutoNum type="arabicPeriod"/>
            </a:pPr>
            <a:r>
              <a:rPr lang="en-US" b="1" dirty="0" smtClean="0"/>
              <a:t>Press</a:t>
            </a:r>
            <a:r>
              <a:rPr lang="en-US" dirty="0" smtClean="0"/>
              <a:t> the </a:t>
            </a:r>
            <a:r>
              <a:rPr lang="en-US" b="1" dirty="0" smtClean="0"/>
              <a:t>SCAN</a:t>
            </a:r>
            <a:r>
              <a:rPr lang="en-US" dirty="0" smtClean="0"/>
              <a:t> key and scan in your </a:t>
            </a:r>
            <a:r>
              <a:rPr lang="en-US" b="1" dirty="0" smtClean="0"/>
              <a:t>Operator ID</a:t>
            </a:r>
          </a:p>
          <a:p>
            <a:pPr marL="342900" indent="-342900">
              <a:buFont typeface="+mj-lt"/>
              <a:buAutoNum type="arabicPeriod"/>
            </a:pPr>
            <a:r>
              <a:rPr lang="en-US" b="1" dirty="0" smtClean="0"/>
              <a:t>Press</a:t>
            </a:r>
            <a:r>
              <a:rPr lang="en-US" dirty="0" smtClean="0"/>
              <a:t> the </a:t>
            </a:r>
            <a:r>
              <a:rPr lang="en-US" b="1" dirty="0" smtClean="0"/>
              <a:t>SCAN</a:t>
            </a:r>
            <a:r>
              <a:rPr lang="en-US" dirty="0" smtClean="0"/>
              <a:t> key and scan in the </a:t>
            </a:r>
            <a:r>
              <a:rPr lang="en-US" b="1" dirty="0" smtClean="0"/>
              <a:t>Patient ID </a:t>
            </a:r>
            <a:r>
              <a:rPr lang="en-US" dirty="0" smtClean="0"/>
              <a:t>(arm band, VIC Card)</a:t>
            </a:r>
            <a:endParaRPr lang="en-US" b="1" dirty="0" smtClean="0"/>
          </a:p>
          <a:p>
            <a:pPr marL="342900" indent="-342900">
              <a:buFont typeface="+mj-lt"/>
              <a:buAutoNum type="arabicPeriod"/>
            </a:pPr>
            <a:r>
              <a:rPr lang="en-US" b="1" dirty="0" smtClean="0"/>
              <a:t>Press</a:t>
            </a:r>
            <a:r>
              <a:rPr lang="en-US" dirty="0" smtClean="0"/>
              <a:t> the </a:t>
            </a:r>
            <a:r>
              <a:rPr lang="en-US" b="1" dirty="0" smtClean="0"/>
              <a:t>SCAN</a:t>
            </a:r>
            <a:r>
              <a:rPr lang="en-US" dirty="0" smtClean="0"/>
              <a:t> key and scan in the </a:t>
            </a:r>
            <a:r>
              <a:rPr lang="en-US" b="1" dirty="0" smtClean="0"/>
              <a:t>Cartridge Lot # </a:t>
            </a:r>
            <a:r>
              <a:rPr lang="en-US" dirty="0" smtClean="0"/>
              <a:t>from the cartridge pouch</a:t>
            </a:r>
            <a:endParaRPr lang="en-US" b="1" dirty="0" smtClean="0"/>
          </a:p>
          <a:p>
            <a:pPr marL="342900" indent="-342900">
              <a:buFont typeface="+mj-lt"/>
              <a:buAutoNum type="arabicPeriod"/>
            </a:pPr>
            <a:r>
              <a:rPr lang="en-US" dirty="0" smtClean="0"/>
              <a:t>Hold syringe (without needle) or tube dispenser over sample well  and </a:t>
            </a:r>
            <a:r>
              <a:rPr lang="en-US" b="1" dirty="0" smtClean="0"/>
              <a:t>Apply Sample </a:t>
            </a:r>
            <a:r>
              <a:rPr lang="en-US" dirty="0" smtClean="0"/>
              <a:t>(see next slide)</a:t>
            </a:r>
            <a:r>
              <a:rPr lang="en-US" b="1" dirty="0" smtClean="0"/>
              <a:t> </a:t>
            </a:r>
            <a:r>
              <a:rPr lang="en-US" dirty="0" smtClean="0"/>
              <a:t>slowly and steadily to the fill line and </a:t>
            </a:r>
            <a:r>
              <a:rPr lang="en-US" b="1" dirty="0" smtClean="0"/>
              <a:t>Insert Cartridge</a:t>
            </a:r>
            <a:endParaRPr lang="en-US" b="1" dirty="0"/>
          </a:p>
        </p:txBody>
      </p:sp>
      <p:pic>
        <p:nvPicPr>
          <p:cNvPr id="33797" name="Picture 5"/>
          <p:cNvPicPr>
            <a:picLocks noChangeAspect="1" noChangeArrowheads="1"/>
          </p:cNvPicPr>
          <p:nvPr/>
        </p:nvPicPr>
        <p:blipFill>
          <a:blip r:embed="rId3" cstate="print"/>
          <a:srcRect/>
          <a:stretch>
            <a:fillRect/>
          </a:stretch>
        </p:blipFill>
        <p:spPr bwMode="auto">
          <a:xfrm rot="16200000">
            <a:off x="2875530" y="3906270"/>
            <a:ext cx="3082242" cy="1975302"/>
          </a:xfrm>
          <a:prstGeom prst="rect">
            <a:avLst/>
          </a:prstGeom>
          <a:noFill/>
          <a:ln w="9525">
            <a:noFill/>
            <a:miter lim="800000"/>
            <a:headEnd/>
            <a:tailEnd/>
          </a:ln>
          <a:effectLst/>
        </p:spPr>
      </p:pic>
      <p:pic>
        <p:nvPicPr>
          <p:cNvPr id="33798" name="Picture 6"/>
          <p:cNvPicPr>
            <a:picLocks noChangeAspect="1" noChangeArrowheads="1"/>
          </p:cNvPicPr>
          <p:nvPr/>
        </p:nvPicPr>
        <p:blipFill>
          <a:blip r:embed="rId4" cstate="print"/>
          <a:srcRect/>
          <a:stretch>
            <a:fillRect/>
          </a:stretch>
        </p:blipFill>
        <p:spPr bwMode="auto">
          <a:xfrm rot="16200000">
            <a:off x="5759574" y="3917826"/>
            <a:ext cx="3187453" cy="1905001"/>
          </a:xfrm>
          <a:prstGeom prst="rect">
            <a:avLst/>
          </a:prstGeom>
          <a:noFill/>
          <a:ln w="9525">
            <a:noFill/>
            <a:miter lim="800000"/>
            <a:headEnd/>
            <a:tailEnd/>
          </a:ln>
          <a:effectLst/>
        </p:spPr>
      </p:pic>
      <p:sp>
        <p:nvSpPr>
          <p:cNvPr id="11" name="TextBox 10"/>
          <p:cNvSpPr txBox="1"/>
          <p:nvPr/>
        </p:nvSpPr>
        <p:spPr>
          <a:xfrm>
            <a:off x="1295400" y="6488668"/>
            <a:ext cx="779765" cy="369332"/>
          </a:xfrm>
          <a:prstGeom prst="rect">
            <a:avLst/>
          </a:prstGeom>
          <a:solidFill>
            <a:schemeClr val="accent1"/>
          </a:solidFill>
        </p:spPr>
        <p:txBody>
          <a:bodyPr wrap="none" rtlCol="0">
            <a:spAutoFit/>
          </a:bodyPr>
          <a:lstStyle/>
          <a:p>
            <a:r>
              <a:rPr lang="en-US" b="1" dirty="0" smtClean="0"/>
              <a:t>Step 2</a:t>
            </a:r>
            <a:endParaRPr lang="en-US" b="1" dirty="0"/>
          </a:p>
        </p:txBody>
      </p:sp>
      <p:sp>
        <p:nvSpPr>
          <p:cNvPr id="12" name="TextBox 11"/>
          <p:cNvSpPr txBox="1"/>
          <p:nvPr/>
        </p:nvSpPr>
        <p:spPr>
          <a:xfrm>
            <a:off x="4038600" y="6488668"/>
            <a:ext cx="779765" cy="369332"/>
          </a:xfrm>
          <a:prstGeom prst="rect">
            <a:avLst/>
          </a:prstGeom>
          <a:solidFill>
            <a:schemeClr val="accent1"/>
          </a:solidFill>
        </p:spPr>
        <p:txBody>
          <a:bodyPr wrap="none" rtlCol="0">
            <a:spAutoFit/>
          </a:bodyPr>
          <a:lstStyle/>
          <a:p>
            <a:r>
              <a:rPr lang="en-US" b="1" dirty="0" smtClean="0"/>
              <a:t>Step 5</a:t>
            </a:r>
            <a:endParaRPr lang="en-US" b="1" dirty="0"/>
          </a:p>
        </p:txBody>
      </p:sp>
      <p:sp>
        <p:nvSpPr>
          <p:cNvPr id="13" name="TextBox 12"/>
          <p:cNvSpPr txBox="1"/>
          <p:nvPr/>
        </p:nvSpPr>
        <p:spPr>
          <a:xfrm>
            <a:off x="6934200" y="6488668"/>
            <a:ext cx="779765" cy="369332"/>
          </a:xfrm>
          <a:prstGeom prst="rect">
            <a:avLst/>
          </a:prstGeom>
          <a:solidFill>
            <a:schemeClr val="accent1"/>
          </a:solidFill>
        </p:spPr>
        <p:txBody>
          <a:bodyPr wrap="none" rtlCol="0">
            <a:spAutoFit/>
          </a:bodyPr>
          <a:lstStyle/>
          <a:p>
            <a:r>
              <a:rPr lang="en-US" b="1" dirty="0" smtClean="0"/>
              <a:t>Step 6</a:t>
            </a:r>
            <a:endParaRPr lang="en-US" b="1" dirty="0"/>
          </a:p>
        </p:txBody>
      </p:sp>
      <p:pic>
        <p:nvPicPr>
          <p:cNvPr id="1027" name="Picture 3"/>
          <p:cNvPicPr>
            <a:picLocks noChangeAspect="1" noChangeArrowheads="1"/>
          </p:cNvPicPr>
          <p:nvPr/>
        </p:nvPicPr>
        <p:blipFill>
          <a:blip r:embed="rId5" cstate="print"/>
          <a:srcRect/>
          <a:stretch>
            <a:fillRect/>
          </a:stretch>
        </p:blipFill>
        <p:spPr bwMode="auto">
          <a:xfrm>
            <a:off x="5257800" y="914400"/>
            <a:ext cx="1447800" cy="97007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Adding Sample to the Cartridge</a:t>
            </a:r>
            <a:endParaRPr lang="en-US" dirty="0"/>
          </a:p>
        </p:txBody>
      </p:sp>
      <p:sp>
        <p:nvSpPr>
          <p:cNvPr id="4" name="Content Placeholder 3"/>
          <p:cNvSpPr>
            <a:spLocks noGrp="1"/>
          </p:cNvSpPr>
          <p:nvPr>
            <p:ph idx="1"/>
          </p:nvPr>
        </p:nvSpPr>
        <p:spPr>
          <a:xfrm>
            <a:off x="457200" y="1219200"/>
            <a:ext cx="5334000" cy="2286000"/>
          </a:xfrm>
        </p:spPr>
        <p:txBody>
          <a:bodyPr>
            <a:normAutofit fontScale="70000" lnSpcReduction="20000"/>
          </a:bodyPr>
          <a:lstStyle/>
          <a:p>
            <a:pPr>
              <a:buNone/>
            </a:pPr>
            <a:r>
              <a:rPr lang="en-US" sz="3800" i="1" u="sng" dirty="0" smtClean="0"/>
              <a:t>Using a </a:t>
            </a:r>
            <a:r>
              <a:rPr lang="en-US" sz="3800" b="1" i="1" u="sng" dirty="0" err="1" smtClean="0"/>
              <a:t>Saf</a:t>
            </a:r>
            <a:r>
              <a:rPr lang="en-US" sz="3800" b="1" i="1" u="sng" dirty="0" smtClean="0"/>
              <a:t> –</a:t>
            </a:r>
            <a:r>
              <a:rPr lang="en-US" sz="3800" b="1" i="1" u="sng" dirty="0" err="1" smtClean="0"/>
              <a:t>Kem</a:t>
            </a:r>
            <a:r>
              <a:rPr lang="en-US" sz="3800" b="1" i="1" u="sng" dirty="0" smtClean="0"/>
              <a:t>  or </a:t>
            </a:r>
            <a:r>
              <a:rPr lang="en-US" sz="3800" b="1" i="1" u="sng" dirty="0" err="1" smtClean="0"/>
              <a:t>Saf-Evac</a:t>
            </a:r>
            <a:r>
              <a:rPr lang="en-US" sz="3800" b="1" i="1" u="sng" dirty="0" smtClean="0"/>
              <a:t> Device</a:t>
            </a:r>
          </a:p>
          <a:p>
            <a:pPr marL="514350" indent="-514350">
              <a:buFont typeface="+mj-lt"/>
              <a:buAutoNum type="arabicPeriod"/>
            </a:pPr>
            <a:r>
              <a:rPr lang="en-US" b="1" dirty="0" smtClean="0"/>
              <a:t>Push device onto tube cap</a:t>
            </a:r>
            <a:r>
              <a:rPr lang="en-US" dirty="0" smtClean="0"/>
              <a:t> (see right). Ensure “Up-Down Play” between device and capped tube connection.</a:t>
            </a:r>
          </a:p>
          <a:p>
            <a:pPr marL="514350" indent="-514350">
              <a:buFont typeface="+mj-lt"/>
              <a:buAutoNum type="arabicPeriod"/>
            </a:pPr>
            <a:r>
              <a:rPr lang="en-US" dirty="0" smtClean="0"/>
              <a:t>Use Position 1 or Position 2 below to </a:t>
            </a:r>
            <a:r>
              <a:rPr lang="en-US" b="1" dirty="0" smtClean="0"/>
              <a:t>dispense sample</a:t>
            </a:r>
            <a:r>
              <a:rPr lang="en-US" dirty="0" smtClean="0"/>
              <a:t> by pressing the tube further into the </a:t>
            </a:r>
            <a:r>
              <a:rPr lang="en-US" dirty="0" err="1" smtClean="0"/>
              <a:t>Saf-Kem</a:t>
            </a:r>
            <a:r>
              <a:rPr lang="en-US" dirty="0" smtClean="0"/>
              <a:t> device.</a:t>
            </a:r>
          </a:p>
          <a:p>
            <a:pPr marL="514350" indent="-514350">
              <a:buFont typeface="+mj-lt"/>
              <a:buAutoNum type="arabicPeriod"/>
            </a:pPr>
            <a:r>
              <a:rPr lang="en-US" b="1" dirty="0" smtClean="0"/>
              <a:t>Begin with step 2</a:t>
            </a:r>
            <a:r>
              <a:rPr lang="en-US" dirty="0" smtClean="0"/>
              <a:t>  on the next slide.</a:t>
            </a:r>
            <a:endParaRPr lang="en-US" dirty="0"/>
          </a:p>
        </p:txBody>
      </p:sp>
      <p:pic>
        <p:nvPicPr>
          <p:cNvPr id="5" name="Picture 6"/>
          <p:cNvPicPr>
            <a:picLocks noChangeAspect="1" noChangeArrowheads="1"/>
          </p:cNvPicPr>
          <p:nvPr/>
        </p:nvPicPr>
        <p:blipFill>
          <a:blip r:embed="rId2" cstate="print"/>
          <a:srcRect/>
          <a:stretch>
            <a:fillRect/>
          </a:stretch>
        </p:blipFill>
        <p:spPr bwMode="auto">
          <a:xfrm>
            <a:off x="6477000" y="2667000"/>
            <a:ext cx="2434084" cy="1343025"/>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3429000" y="3733800"/>
            <a:ext cx="1828800" cy="27432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5410200" y="5029200"/>
            <a:ext cx="3352800" cy="1451969"/>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a:stretch>
            <a:fillRect/>
          </a:stretch>
        </p:blipFill>
        <p:spPr bwMode="auto">
          <a:xfrm>
            <a:off x="304800" y="3733800"/>
            <a:ext cx="2084264" cy="2819400"/>
          </a:xfrm>
          <a:prstGeom prst="rect">
            <a:avLst/>
          </a:prstGeom>
          <a:noFill/>
          <a:ln w="9525">
            <a:noFill/>
            <a:miter lim="800000"/>
            <a:headEnd/>
            <a:tailEnd/>
          </a:ln>
          <a:effectLst/>
        </p:spPr>
      </p:pic>
      <p:sp>
        <p:nvSpPr>
          <p:cNvPr id="10" name="TextBox 9"/>
          <p:cNvSpPr txBox="1"/>
          <p:nvPr/>
        </p:nvSpPr>
        <p:spPr>
          <a:xfrm>
            <a:off x="304800" y="5562600"/>
            <a:ext cx="1138773" cy="307777"/>
          </a:xfrm>
          <a:prstGeom prst="rect">
            <a:avLst/>
          </a:prstGeom>
          <a:solidFill>
            <a:schemeClr val="accent1"/>
          </a:solidFill>
        </p:spPr>
        <p:txBody>
          <a:bodyPr wrap="square" rtlCol="0">
            <a:spAutoFit/>
          </a:bodyPr>
          <a:lstStyle/>
          <a:p>
            <a:r>
              <a:rPr lang="en-US" sz="1400" b="1" dirty="0" smtClean="0"/>
              <a:t>Position 1</a:t>
            </a:r>
            <a:endParaRPr lang="en-US" sz="1400" b="1" dirty="0"/>
          </a:p>
        </p:txBody>
      </p:sp>
      <p:sp>
        <p:nvSpPr>
          <p:cNvPr id="11" name="TextBox 10"/>
          <p:cNvSpPr txBox="1"/>
          <p:nvPr/>
        </p:nvSpPr>
        <p:spPr>
          <a:xfrm>
            <a:off x="5410200" y="4495800"/>
            <a:ext cx="922368" cy="307777"/>
          </a:xfrm>
          <a:prstGeom prst="rect">
            <a:avLst/>
          </a:prstGeom>
          <a:solidFill>
            <a:schemeClr val="accent1"/>
          </a:solidFill>
        </p:spPr>
        <p:txBody>
          <a:bodyPr wrap="none" rtlCol="0">
            <a:spAutoFit/>
          </a:bodyPr>
          <a:lstStyle/>
          <a:p>
            <a:r>
              <a:rPr lang="en-US" sz="1400" b="1" dirty="0" smtClean="0"/>
              <a:t>Position 2</a:t>
            </a:r>
            <a:endParaRPr lang="en-US" sz="1400" b="1" dirty="0"/>
          </a:p>
        </p:txBody>
      </p:sp>
      <p:sp>
        <p:nvSpPr>
          <p:cNvPr id="13" name="TextBox 12"/>
          <p:cNvSpPr txBox="1"/>
          <p:nvPr/>
        </p:nvSpPr>
        <p:spPr>
          <a:xfrm>
            <a:off x="7620000" y="3657600"/>
            <a:ext cx="1252972" cy="307777"/>
          </a:xfrm>
          <a:prstGeom prst="rect">
            <a:avLst/>
          </a:prstGeom>
          <a:solidFill>
            <a:schemeClr val="accent1"/>
          </a:solidFill>
        </p:spPr>
        <p:txBody>
          <a:bodyPr wrap="none" rtlCol="0">
            <a:spAutoFit/>
          </a:bodyPr>
          <a:lstStyle/>
          <a:p>
            <a:r>
              <a:rPr lang="en-US" sz="1400" b="1" dirty="0" smtClean="0"/>
              <a:t>Placing Device</a:t>
            </a:r>
            <a:endParaRPr lang="en-US" sz="1400" b="1" dirty="0"/>
          </a:p>
        </p:txBody>
      </p:sp>
      <p:pic>
        <p:nvPicPr>
          <p:cNvPr id="14" name="Picture 2" descr="http://tmiunited.com/cms/wp-content/uploads/2012/03/saf-evac-300px.jpg"/>
          <p:cNvPicPr>
            <a:picLocks noChangeAspect="1" noChangeArrowheads="1"/>
          </p:cNvPicPr>
          <p:nvPr/>
        </p:nvPicPr>
        <p:blipFill>
          <a:blip r:embed="rId6" cstate="print"/>
          <a:srcRect/>
          <a:stretch>
            <a:fillRect/>
          </a:stretch>
        </p:blipFill>
        <p:spPr bwMode="auto">
          <a:xfrm>
            <a:off x="6934200" y="1295400"/>
            <a:ext cx="1790241" cy="990600"/>
          </a:xfrm>
          <a:prstGeom prst="rect">
            <a:avLst/>
          </a:prstGeom>
          <a:noFill/>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effectLst>
                  <a:outerShdw blurRad="38100" dist="38100" dir="2700000" algn="tl">
                    <a:srgbClr val="000000">
                      <a:alpha val="43137"/>
                    </a:srgbClr>
                  </a:outerShdw>
                </a:effectLst>
              </a:rPr>
              <a:t>Adding Sample to the Cartridge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143001"/>
            <a:ext cx="8001000" cy="1981199"/>
          </a:xfrm>
        </p:spPr>
        <p:txBody>
          <a:bodyPr>
            <a:normAutofit fontScale="55000" lnSpcReduction="20000"/>
          </a:bodyPr>
          <a:lstStyle/>
          <a:p>
            <a:pPr marL="514350" indent="-514350">
              <a:buFont typeface="+mj-lt"/>
              <a:buAutoNum type="arabicPeriod"/>
            </a:pPr>
            <a:r>
              <a:rPr lang="en-US" sz="2900" b="1" dirty="0" smtClean="0"/>
              <a:t>Remove needle</a:t>
            </a:r>
            <a:r>
              <a:rPr lang="en-US" sz="2900" dirty="0" smtClean="0"/>
              <a:t>, if used</a:t>
            </a:r>
          </a:p>
          <a:p>
            <a:pPr marL="514350" indent="-514350">
              <a:buFont typeface="+mj-lt"/>
              <a:buAutoNum type="arabicPeriod"/>
            </a:pPr>
            <a:r>
              <a:rPr lang="en-US" sz="2900" b="1" dirty="0" smtClean="0"/>
              <a:t>Discard 1 drop </a:t>
            </a:r>
            <a:r>
              <a:rPr lang="en-US" sz="2900" dirty="0" smtClean="0"/>
              <a:t>(this clears unseen bubbles)</a:t>
            </a:r>
          </a:p>
          <a:p>
            <a:pPr marL="514350" indent="-514350">
              <a:buFont typeface="+mj-lt"/>
              <a:buAutoNum type="arabicPeriod"/>
            </a:pPr>
            <a:r>
              <a:rPr lang="en-US" sz="2900" b="1" dirty="0" smtClean="0"/>
              <a:t>Hang a single drop </a:t>
            </a:r>
            <a:r>
              <a:rPr lang="en-US" sz="2900" dirty="0" smtClean="0"/>
              <a:t>slightly larger the round sample well. Don’t touch syringe tip to sample well.</a:t>
            </a:r>
          </a:p>
          <a:p>
            <a:pPr marL="514350" indent="-514350">
              <a:buFont typeface="+mj-lt"/>
              <a:buAutoNum type="arabicPeriod"/>
            </a:pPr>
            <a:r>
              <a:rPr lang="en-US" sz="2900" b="1" dirty="0" smtClean="0"/>
              <a:t>Touch drop to well </a:t>
            </a:r>
            <a:r>
              <a:rPr lang="en-US" sz="2900" dirty="0" smtClean="0"/>
              <a:t>allowing cartridge to draw sample in. For larger volume cartridges, continue to </a:t>
            </a:r>
            <a:r>
              <a:rPr lang="en-US" sz="2900" b="1" dirty="0" smtClean="0"/>
              <a:t>add sample slowly and steadily </a:t>
            </a:r>
            <a:r>
              <a:rPr lang="en-US" sz="2900" dirty="0" smtClean="0"/>
              <a:t>until it reaches the fill line. DON’T add “</a:t>
            </a:r>
            <a:r>
              <a:rPr lang="en-US" sz="2900" dirty="0" err="1" smtClean="0"/>
              <a:t>dropwise</a:t>
            </a:r>
            <a:r>
              <a:rPr lang="en-US" sz="2900" dirty="0" smtClean="0"/>
              <a:t>”.</a:t>
            </a:r>
          </a:p>
          <a:p>
            <a:pPr marL="514350" indent="-514350">
              <a:buFont typeface="+mj-lt"/>
              <a:buAutoNum type="arabicPeriod"/>
            </a:pPr>
            <a:r>
              <a:rPr lang="en-US" sz="2900" b="1" dirty="0" smtClean="0"/>
              <a:t>Close cover</a:t>
            </a:r>
            <a:r>
              <a:rPr lang="en-US" sz="2900" dirty="0" smtClean="0"/>
              <a:t> completely, insert cartridge.</a:t>
            </a:r>
          </a:p>
        </p:txBody>
      </p:sp>
      <p:pic>
        <p:nvPicPr>
          <p:cNvPr id="1026" name="Picture 2"/>
          <p:cNvPicPr>
            <a:picLocks noChangeAspect="1" noChangeArrowheads="1"/>
          </p:cNvPicPr>
          <p:nvPr/>
        </p:nvPicPr>
        <p:blipFill>
          <a:blip r:embed="rId3" cstate="print"/>
          <a:srcRect l="15200" r="17483"/>
          <a:stretch>
            <a:fillRect/>
          </a:stretch>
        </p:blipFill>
        <p:spPr bwMode="auto">
          <a:xfrm>
            <a:off x="1143000" y="2971800"/>
            <a:ext cx="2362200" cy="1752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4495800" y="2895600"/>
            <a:ext cx="3352800" cy="1833563"/>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381000" y="5029200"/>
            <a:ext cx="3429000" cy="1654415"/>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4191000" y="4953000"/>
            <a:ext cx="2173824" cy="1600200"/>
          </a:xfrm>
          <a:prstGeom prst="rect">
            <a:avLst/>
          </a:prstGeom>
          <a:noFill/>
          <a:ln w="9525">
            <a:noFill/>
            <a:miter lim="800000"/>
            <a:headEnd/>
            <a:tailEnd/>
          </a:ln>
          <a:effectLst/>
        </p:spPr>
      </p:pic>
      <p:pic>
        <p:nvPicPr>
          <p:cNvPr id="1033" name="Picture 9"/>
          <p:cNvPicPr>
            <a:picLocks noChangeAspect="1" noChangeArrowheads="1"/>
          </p:cNvPicPr>
          <p:nvPr/>
        </p:nvPicPr>
        <p:blipFill>
          <a:blip r:embed="rId7" cstate="print"/>
          <a:srcRect/>
          <a:stretch>
            <a:fillRect/>
          </a:stretch>
        </p:blipFill>
        <p:spPr bwMode="auto">
          <a:xfrm>
            <a:off x="6477000" y="4800600"/>
            <a:ext cx="2416629" cy="1828800"/>
          </a:xfrm>
          <a:prstGeom prst="rect">
            <a:avLst/>
          </a:prstGeom>
          <a:noFill/>
          <a:ln w="9525">
            <a:noFill/>
            <a:miter lim="800000"/>
            <a:headEnd/>
            <a:tailEnd/>
          </a:ln>
          <a:effectLst/>
        </p:spPr>
      </p:pic>
      <p:sp>
        <p:nvSpPr>
          <p:cNvPr id="16" name="TextBox 15"/>
          <p:cNvSpPr txBox="1"/>
          <p:nvPr/>
        </p:nvSpPr>
        <p:spPr>
          <a:xfrm>
            <a:off x="1143000" y="4419600"/>
            <a:ext cx="1272528" cy="307777"/>
          </a:xfrm>
          <a:prstGeom prst="rect">
            <a:avLst/>
          </a:prstGeom>
          <a:solidFill>
            <a:schemeClr val="accent1"/>
          </a:solidFill>
        </p:spPr>
        <p:txBody>
          <a:bodyPr wrap="square" rtlCol="0">
            <a:spAutoFit/>
          </a:bodyPr>
          <a:lstStyle/>
          <a:p>
            <a:r>
              <a:rPr lang="en-US" sz="1400" b="1" dirty="0" smtClean="0"/>
              <a:t>Discard a Drop</a:t>
            </a:r>
            <a:endParaRPr lang="en-US" sz="1400" b="1" dirty="0"/>
          </a:p>
        </p:txBody>
      </p:sp>
      <p:sp>
        <p:nvSpPr>
          <p:cNvPr id="18" name="TextBox 17"/>
          <p:cNvSpPr txBox="1"/>
          <p:nvPr/>
        </p:nvSpPr>
        <p:spPr>
          <a:xfrm>
            <a:off x="4572000" y="4419600"/>
            <a:ext cx="1201996" cy="307777"/>
          </a:xfrm>
          <a:prstGeom prst="rect">
            <a:avLst/>
          </a:prstGeom>
          <a:solidFill>
            <a:schemeClr val="accent1"/>
          </a:solidFill>
        </p:spPr>
        <p:txBody>
          <a:bodyPr wrap="none" rtlCol="0">
            <a:spAutoFit/>
          </a:bodyPr>
          <a:lstStyle/>
          <a:p>
            <a:r>
              <a:rPr lang="en-US" sz="1400" b="1" dirty="0" smtClean="0"/>
              <a:t>Hanging Drop</a:t>
            </a:r>
            <a:endParaRPr lang="en-US" sz="1400" b="1" dirty="0"/>
          </a:p>
        </p:txBody>
      </p:sp>
      <p:sp>
        <p:nvSpPr>
          <p:cNvPr id="19" name="TextBox 18"/>
          <p:cNvSpPr txBox="1"/>
          <p:nvPr/>
        </p:nvSpPr>
        <p:spPr>
          <a:xfrm>
            <a:off x="381000" y="6324600"/>
            <a:ext cx="1577676" cy="307777"/>
          </a:xfrm>
          <a:prstGeom prst="rect">
            <a:avLst/>
          </a:prstGeom>
          <a:solidFill>
            <a:schemeClr val="accent1"/>
          </a:solidFill>
        </p:spPr>
        <p:txBody>
          <a:bodyPr wrap="none" rtlCol="0">
            <a:spAutoFit/>
          </a:bodyPr>
          <a:lstStyle/>
          <a:p>
            <a:r>
              <a:rPr lang="en-US" sz="1400" b="1" dirty="0" smtClean="0"/>
              <a:t>Touch Drop to well</a:t>
            </a:r>
            <a:endParaRPr lang="en-US" sz="1400" b="1" dirty="0"/>
          </a:p>
        </p:txBody>
      </p:sp>
      <p:sp>
        <p:nvSpPr>
          <p:cNvPr id="20" name="TextBox 19"/>
          <p:cNvSpPr txBox="1"/>
          <p:nvPr/>
        </p:nvSpPr>
        <p:spPr>
          <a:xfrm>
            <a:off x="4495800" y="6324600"/>
            <a:ext cx="1660006" cy="307777"/>
          </a:xfrm>
          <a:prstGeom prst="rect">
            <a:avLst/>
          </a:prstGeom>
          <a:solidFill>
            <a:schemeClr val="accent1"/>
          </a:solidFill>
        </p:spPr>
        <p:txBody>
          <a:bodyPr wrap="none" rtlCol="0">
            <a:spAutoFit/>
          </a:bodyPr>
          <a:lstStyle/>
          <a:p>
            <a:r>
              <a:rPr lang="en-US" sz="1400" b="1" dirty="0" smtClean="0"/>
              <a:t>Filled to Blue Arrow</a:t>
            </a:r>
            <a:endParaRPr lang="en-US" sz="1400" b="1" dirty="0"/>
          </a:p>
        </p:txBody>
      </p:sp>
      <p:sp>
        <p:nvSpPr>
          <p:cNvPr id="21" name="TextBox 20"/>
          <p:cNvSpPr txBox="1"/>
          <p:nvPr/>
        </p:nvSpPr>
        <p:spPr>
          <a:xfrm>
            <a:off x="6477000" y="6324600"/>
            <a:ext cx="1344920" cy="307777"/>
          </a:xfrm>
          <a:prstGeom prst="rect">
            <a:avLst/>
          </a:prstGeom>
          <a:solidFill>
            <a:schemeClr val="accent1"/>
          </a:solidFill>
        </p:spPr>
        <p:txBody>
          <a:bodyPr wrap="none" rtlCol="0">
            <a:spAutoFit/>
          </a:bodyPr>
          <a:lstStyle/>
          <a:p>
            <a:r>
              <a:rPr lang="en-US" sz="1400" b="1" dirty="0" smtClean="0"/>
              <a:t>Insert Cartridge</a:t>
            </a:r>
            <a:endParaRPr lang="en-US" sz="1400" b="1" dirty="0"/>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effectLst>
                  <a:outerShdw blurRad="38100" dist="38100" dir="2700000" algn="tl">
                    <a:srgbClr val="000000">
                      <a:alpha val="43137"/>
                    </a:srgbClr>
                  </a:outerShdw>
                </a:effectLst>
              </a:rPr>
              <a:t>Detailed Steps for Testing Patient Samples Cont’d</a:t>
            </a:r>
            <a:endParaRPr lang="en-US" dirty="0">
              <a:effectLst>
                <a:outerShdw blurRad="38100" dist="38100" dir="2700000" algn="tl">
                  <a:srgbClr val="000000">
                    <a:alpha val="43137"/>
                  </a:srgbClr>
                </a:outerShdw>
              </a:effectLst>
            </a:endParaRPr>
          </a:p>
        </p:txBody>
      </p:sp>
      <p:pic>
        <p:nvPicPr>
          <p:cNvPr id="34818" name="Picture 2"/>
          <p:cNvPicPr>
            <a:picLocks noChangeAspect="1" noChangeArrowheads="1"/>
          </p:cNvPicPr>
          <p:nvPr/>
        </p:nvPicPr>
        <p:blipFill>
          <a:blip r:embed="rId2" cstate="print"/>
          <a:srcRect/>
          <a:stretch>
            <a:fillRect/>
          </a:stretch>
        </p:blipFill>
        <p:spPr bwMode="auto">
          <a:xfrm rot="16200000">
            <a:off x="-412779" y="3690272"/>
            <a:ext cx="3571438" cy="2134493"/>
          </a:xfrm>
          <a:prstGeom prst="rect">
            <a:avLst/>
          </a:prstGeom>
          <a:noFill/>
          <a:ln w="9525">
            <a:noFill/>
            <a:miter lim="800000"/>
            <a:headEnd/>
            <a:tailEnd/>
          </a:ln>
          <a:effectLst/>
        </p:spPr>
      </p:pic>
      <p:pic>
        <p:nvPicPr>
          <p:cNvPr id="34819" name="Picture 3"/>
          <p:cNvPicPr>
            <a:picLocks noChangeAspect="1" noChangeArrowheads="1"/>
          </p:cNvPicPr>
          <p:nvPr/>
        </p:nvPicPr>
        <p:blipFill>
          <a:blip r:embed="rId3" cstate="print"/>
          <a:srcRect/>
          <a:stretch>
            <a:fillRect/>
          </a:stretch>
        </p:blipFill>
        <p:spPr bwMode="auto">
          <a:xfrm rot="16200000">
            <a:off x="1870322" y="3692277"/>
            <a:ext cx="3581403" cy="2140447"/>
          </a:xfrm>
          <a:prstGeom prst="rect">
            <a:avLst/>
          </a:prstGeom>
          <a:noFill/>
          <a:ln w="9525">
            <a:noFill/>
            <a:miter lim="800000"/>
            <a:headEnd/>
            <a:tailEnd/>
          </a:ln>
          <a:effectLst/>
        </p:spPr>
      </p:pic>
      <p:pic>
        <p:nvPicPr>
          <p:cNvPr id="34820" name="Picture 4"/>
          <p:cNvPicPr>
            <a:picLocks noChangeAspect="1" noChangeArrowheads="1"/>
          </p:cNvPicPr>
          <p:nvPr/>
        </p:nvPicPr>
        <p:blipFill>
          <a:blip r:embed="rId4" cstate="print"/>
          <a:srcRect/>
          <a:stretch>
            <a:fillRect/>
          </a:stretch>
        </p:blipFill>
        <p:spPr bwMode="auto">
          <a:xfrm rot="5400000">
            <a:off x="6068913" y="2617886"/>
            <a:ext cx="1730573" cy="2895600"/>
          </a:xfrm>
          <a:prstGeom prst="rect">
            <a:avLst/>
          </a:prstGeom>
          <a:noFill/>
          <a:ln w="9525">
            <a:noFill/>
            <a:miter lim="800000"/>
            <a:headEnd/>
            <a:tailEnd/>
          </a:ln>
          <a:effectLst/>
        </p:spPr>
      </p:pic>
      <p:sp>
        <p:nvSpPr>
          <p:cNvPr id="8" name="TextBox 7"/>
          <p:cNvSpPr txBox="1"/>
          <p:nvPr/>
        </p:nvSpPr>
        <p:spPr>
          <a:xfrm>
            <a:off x="228600" y="2362200"/>
            <a:ext cx="4495799" cy="646331"/>
          </a:xfrm>
          <a:prstGeom prst="rect">
            <a:avLst/>
          </a:prstGeom>
          <a:solidFill>
            <a:schemeClr val="accent3">
              <a:lumMod val="75000"/>
              <a:alpha val="80000"/>
            </a:schemeClr>
          </a:solidFill>
        </p:spPr>
        <p:txBody>
          <a:bodyPr wrap="square" rtlCol="0">
            <a:spAutoFit/>
          </a:bodyPr>
          <a:lstStyle/>
          <a:p>
            <a:r>
              <a:rPr lang="en-US" dirty="0" smtClean="0"/>
              <a:t>Meter will Identify Cartridge &amp; Calibrate, running EQC if it is due.</a:t>
            </a:r>
            <a:endParaRPr lang="en-US" dirty="0"/>
          </a:p>
        </p:txBody>
      </p:sp>
      <p:sp>
        <p:nvSpPr>
          <p:cNvPr id="9" name="TextBox 8"/>
          <p:cNvSpPr txBox="1"/>
          <p:nvPr/>
        </p:nvSpPr>
        <p:spPr>
          <a:xfrm>
            <a:off x="5486400" y="2362200"/>
            <a:ext cx="2895600" cy="923330"/>
          </a:xfrm>
          <a:prstGeom prst="rect">
            <a:avLst/>
          </a:prstGeom>
          <a:solidFill>
            <a:schemeClr val="accent4">
              <a:lumMod val="60000"/>
              <a:lumOff val="40000"/>
              <a:alpha val="80000"/>
            </a:schemeClr>
          </a:solidFill>
        </p:spPr>
        <p:txBody>
          <a:bodyPr wrap="square" rtlCol="0">
            <a:spAutoFit/>
          </a:bodyPr>
          <a:lstStyle/>
          <a:p>
            <a:r>
              <a:rPr lang="en-US" dirty="0" smtClean="0"/>
              <a:t>Note “Cartridge Locked”. Don’t try to remove, it would the damage meter.</a:t>
            </a:r>
            <a:endParaRPr lang="en-US" dirty="0"/>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620000" cy="1143000"/>
          </a:xfrm>
        </p:spPr>
        <p:txBody>
          <a:bodyPr/>
          <a:lstStyle/>
          <a:p>
            <a:r>
              <a:rPr lang="en-US" dirty="0" smtClean="0">
                <a:effectLst>
                  <a:outerShdw blurRad="38100" dist="38100" dir="2700000" algn="tl">
                    <a:srgbClr val="000000">
                      <a:alpha val="43137"/>
                    </a:srgbClr>
                  </a:outerShdw>
                </a:effectLst>
              </a:rPr>
              <a:t>Specimen Type Option</a:t>
            </a:r>
            <a:endParaRPr lang="en-US" dirty="0">
              <a:effectLst>
                <a:outerShdw blurRad="38100" dist="38100" dir="2700000" algn="tl">
                  <a:srgbClr val="000000">
                    <a:alpha val="43137"/>
                  </a:srgbClr>
                </a:outerShdw>
              </a:effectLst>
            </a:endParaRPr>
          </a:p>
        </p:txBody>
      </p:sp>
      <p:pic>
        <p:nvPicPr>
          <p:cNvPr id="35842" name="Picture 2"/>
          <p:cNvPicPr>
            <a:picLocks noChangeAspect="1" noChangeArrowheads="1"/>
          </p:cNvPicPr>
          <p:nvPr/>
        </p:nvPicPr>
        <p:blipFill>
          <a:blip r:embed="rId2" cstate="print"/>
          <a:srcRect/>
          <a:stretch>
            <a:fillRect/>
          </a:stretch>
        </p:blipFill>
        <p:spPr bwMode="auto">
          <a:xfrm rot="10800000">
            <a:off x="761999" y="2362199"/>
            <a:ext cx="2413695" cy="4038600"/>
          </a:xfrm>
          <a:prstGeom prst="rect">
            <a:avLst/>
          </a:prstGeom>
          <a:noFill/>
          <a:ln w="9525">
            <a:noFill/>
            <a:miter lim="800000"/>
            <a:headEnd/>
            <a:tailEnd/>
          </a:ln>
          <a:effectLst/>
        </p:spPr>
      </p:pic>
      <p:sp>
        <p:nvSpPr>
          <p:cNvPr id="5" name="TextBox 4"/>
          <p:cNvSpPr txBox="1"/>
          <p:nvPr/>
        </p:nvSpPr>
        <p:spPr>
          <a:xfrm>
            <a:off x="3200400" y="2286001"/>
            <a:ext cx="5117753" cy="1477328"/>
          </a:xfrm>
          <a:prstGeom prst="rect">
            <a:avLst/>
          </a:prstGeom>
          <a:solidFill>
            <a:schemeClr val="accent5">
              <a:lumMod val="60000"/>
              <a:lumOff val="40000"/>
            </a:schemeClr>
          </a:solidFill>
        </p:spPr>
        <p:txBody>
          <a:bodyPr wrap="square" rtlCol="0">
            <a:spAutoFit/>
          </a:bodyPr>
          <a:lstStyle/>
          <a:p>
            <a:r>
              <a:rPr lang="en-US" dirty="0" smtClean="0"/>
              <a:t>Choose the </a:t>
            </a:r>
            <a:r>
              <a:rPr lang="en-US" b="1" dirty="0" smtClean="0"/>
              <a:t>corresponding Sample Type</a:t>
            </a:r>
            <a:r>
              <a:rPr lang="en-US" dirty="0" smtClean="0"/>
              <a:t> from numbers 1-6 displayed on the bottom of the screen and press enter. </a:t>
            </a:r>
            <a:r>
              <a:rPr lang="en-US" i="1" dirty="0" smtClean="0"/>
              <a:t>6-Other is not a valid specimen type and should only be chosen to stop a test from charting.</a:t>
            </a:r>
            <a:r>
              <a:rPr lang="en-US" sz="1200" i="1" dirty="0" smtClean="0"/>
              <a:t> </a:t>
            </a:r>
            <a:r>
              <a:rPr lang="en-US" sz="1200" dirty="0" smtClean="0"/>
              <a:t>ART = arterial, VEN = venous, MIX = mixed venous, CAP = capillary</a:t>
            </a:r>
            <a:endParaRPr lang="en-US" dirty="0"/>
          </a:p>
        </p:txBody>
      </p:sp>
      <p:sp>
        <p:nvSpPr>
          <p:cNvPr id="6" name="TextBox 5"/>
          <p:cNvSpPr txBox="1"/>
          <p:nvPr/>
        </p:nvSpPr>
        <p:spPr>
          <a:xfrm>
            <a:off x="3352800" y="4038600"/>
            <a:ext cx="4876800" cy="2308324"/>
          </a:xfrm>
          <a:prstGeom prst="rect">
            <a:avLst/>
          </a:prstGeom>
          <a:solidFill>
            <a:schemeClr val="accent6">
              <a:lumMod val="75000"/>
            </a:schemeClr>
          </a:solidFill>
        </p:spPr>
        <p:txBody>
          <a:bodyPr wrap="square" rtlCol="0">
            <a:spAutoFit/>
          </a:bodyPr>
          <a:lstStyle/>
          <a:p>
            <a:r>
              <a:rPr lang="en-US" b="1" dirty="0" smtClean="0"/>
              <a:t>Enter Free field information, if applicable. </a:t>
            </a:r>
            <a:r>
              <a:rPr lang="en-US" dirty="0" smtClean="0"/>
              <a:t>See next slide for Free Field Chart.  Enter patient temp, FIO2 and free field values. Then press the right arrow to move back to the testing screen. FIO2 will chart as a result (like pH, PO2, etc.) and information entered  in the free fields will be expanded and available in the “comments” portion of the patient result in the CPRS “lab tab”.</a:t>
            </a:r>
            <a:endParaRPr lang="en-US" dirty="0"/>
          </a:p>
        </p:txBody>
      </p:sp>
      <p:sp>
        <p:nvSpPr>
          <p:cNvPr id="7" name="TextBox 6"/>
          <p:cNvSpPr txBox="1"/>
          <p:nvPr/>
        </p:nvSpPr>
        <p:spPr>
          <a:xfrm>
            <a:off x="152400" y="914400"/>
            <a:ext cx="8305800" cy="1200329"/>
          </a:xfrm>
          <a:prstGeom prst="rect">
            <a:avLst/>
          </a:prstGeom>
          <a:noFill/>
        </p:spPr>
        <p:txBody>
          <a:bodyPr wrap="square" rtlCol="0">
            <a:spAutoFit/>
          </a:bodyPr>
          <a:lstStyle/>
          <a:p>
            <a:r>
              <a:rPr lang="en-US" dirty="0" smtClean="0"/>
              <a:t>NOTE: In some location profiles (those who are </a:t>
            </a:r>
            <a:r>
              <a:rPr lang="en-US" u="sng" dirty="0" smtClean="0"/>
              <a:t>required</a:t>
            </a:r>
            <a:r>
              <a:rPr lang="en-US" dirty="0" smtClean="0"/>
              <a:t> to choose a specimen type), this “Chart Page” comes up automatically. If it doesn’t, press the right arrow to move to it.) Always be sure to choose the correct specimen type to ensure proper reference ranges are displayed with the results in CPRS.</a:t>
            </a:r>
            <a:endParaRPr lang="en-US" dirty="0"/>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52600" y="0"/>
          <a:ext cx="5715000" cy="6629395"/>
        </p:xfrm>
        <a:graphic>
          <a:graphicData uri="http://schemas.openxmlformats.org/drawingml/2006/table">
            <a:tbl>
              <a:tblPr/>
              <a:tblGrid>
                <a:gridCol w="1261349"/>
                <a:gridCol w="1199060"/>
                <a:gridCol w="1339211"/>
                <a:gridCol w="1167915"/>
                <a:gridCol w="747465"/>
              </a:tblGrid>
              <a:tr h="227727">
                <a:tc>
                  <a:txBody>
                    <a:bodyPr/>
                    <a:lstStyle/>
                    <a:p>
                      <a:pPr marL="0" marR="0">
                        <a:spcBef>
                          <a:spcPts val="0"/>
                        </a:spcBef>
                        <a:spcAft>
                          <a:spcPts val="0"/>
                        </a:spcAft>
                      </a:pPr>
                      <a:r>
                        <a:rPr lang="en-US" sz="800" b="1" dirty="0">
                          <a:latin typeface="Arial"/>
                          <a:ea typeface="Times New Roman"/>
                          <a:cs typeface="Times New Roman"/>
                        </a:rPr>
                        <a:t>FREE FIELD 1</a:t>
                      </a:r>
                      <a:endParaRPr lang="en-US" sz="1000" dirty="0">
                        <a:latin typeface="CG Times (W1)"/>
                        <a:ea typeface="Times New Roman"/>
                        <a:cs typeface="Times New Roman"/>
                      </a:endParaRPr>
                    </a:p>
                  </a:txBody>
                  <a:tcPr marL="55841" marR="558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r>
              <a:tr h="404848">
                <a:tc>
                  <a:txBody>
                    <a:bodyPr/>
                    <a:lstStyle/>
                    <a:p>
                      <a:pPr marL="0" marR="0">
                        <a:spcBef>
                          <a:spcPts val="0"/>
                        </a:spcBef>
                        <a:spcAft>
                          <a:spcPts val="0"/>
                        </a:spcAft>
                      </a:pPr>
                      <a:r>
                        <a:rPr lang="en-US" sz="800" b="1">
                          <a:latin typeface="Arial"/>
                          <a:ea typeface="Times New Roman"/>
                          <a:cs typeface="Times New Roman"/>
                        </a:rPr>
                        <a:t>Distal Pulse</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b="1">
                          <a:latin typeface="Arial"/>
                          <a:ea typeface="Times New Roman"/>
                          <a:cs typeface="Times New Roman"/>
                        </a:rPr>
                        <a:t>Allen's Test</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b="1">
                          <a:latin typeface="Arial"/>
                          <a:ea typeface="Times New Roman"/>
                          <a:cs typeface="Times New Roman"/>
                        </a:rPr>
                        <a:t>Device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b="1">
                          <a:latin typeface="Arial"/>
                          <a:ea typeface="Times New Roman"/>
                          <a:cs typeface="Times New Roman"/>
                        </a:rPr>
                        <a:t>Liters Per Min</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r>
              <a:tr h="215076">
                <a:tc>
                  <a:txBody>
                    <a:bodyPr/>
                    <a:lstStyle/>
                    <a:p>
                      <a:pPr marL="0" marR="0" algn="ctr">
                        <a:spcBef>
                          <a:spcPts val="0"/>
                        </a:spcBef>
                        <a:spcAft>
                          <a:spcPts val="0"/>
                        </a:spcAft>
                      </a:pPr>
                      <a:r>
                        <a:rPr lang="en-US" sz="800">
                          <a:latin typeface="Arial"/>
                          <a:ea typeface="Times New Roman"/>
                          <a:cs typeface="Times New Roman"/>
                        </a:rPr>
                        <a:t>1 space</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1 space</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1 space</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2 spaces</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r>
              <a:tr h="404848">
                <a:tc>
                  <a:txBody>
                    <a:bodyPr/>
                    <a:lstStyle/>
                    <a:p>
                      <a:pPr marL="0" marR="0">
                        <a:spcBef>
                          <a:spcPts val="0"/>
                        </a:spcBef>
                        <a:spcAft>
                          <a:spcPts val="0"/>
                        </a:spcAft>
                      </a:pPr>
                      <a:r>
                        <a:rPr lang="en-US" sz="800">
                          <a:latin typeface="Arial"/>
                          <a:ea typeface="Times New Roman"/>
                          <a:cs typeface="Times New Roman"/>
                        </a:rPr>
                        <a:t>1=Yes</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1=Yes</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1=Nasal Cannula</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00-99</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r>
              <a:tr h="215076">
                <a:tc>
                  <a:txBody>
                    <a:bodyPr/>
                    <a:lstStyle/>
                    <a:p>
                      <a:pPr marL="0" marR="0">
                        <a:spcBef>
                          <a:spcPts val="0"/>
                        </a:spcBef>
                        <a:spcAft>
                          <a:spcPts val="0"/>
                        </a:spcAft>
                      </a:pPr>
                      <a:r>
                        <a:rPr lang="en-US" sz="800">
                          <a:latin typeface="Arial"/>
                          <a:ea typeface="Times New Roman"/>
                          <a:cs typeface="Times New Roman"/>
                        </a:rPr>
                        <a:t>2=No</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2=No</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2=Trach Collar</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r>
              <a:tr h="215076">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3=Ventilator</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r>
              <a:tr h="215076">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4=Ambu</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r>
              <a:tr h="215076">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5=T-Piece</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r>
              <a:tr h="215076">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6=High Flow</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r>
              <a:tr h="215076">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7=Ventur Mask</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r>
              <a:tr h="215076">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8=Aerosol Mask</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r>
              <a:tr h="404848">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9=Non Rebreather</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r>
              <a:tr h="215076">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r>
              <a:tr h="227727">
                <a:tc>
                  <a:txBody>
                    <a:bodyPr/>
                    <a:lstStyle/>
                    <a:p>
                      <a:pPr marL="0" marR="0">
                        <a:spcBef>
                          <a:spcPts val="0"/>
                        </a:spcBef>
                        <a:spcAft>
                          <a:spcPts val="0"/>
                        </a:spcAft>
                      </a:pPr>
                      <a:r>
                        <a:rPr lang="en-US" sz="800" b="1">
                          <a:latin typeface="Arial"/>
                          <a:ea typeface="Times New Roman"/>
                          <a:cs typeface="Times New Roman"/>
                        </a:rPr>
                        <a:t>FREE FIELD 2</a:t>
                      </a:r>
                      <a:endParaRPr lang="en-US" sz="1000">
                        <a:latin typeface="CG Times (W1)"/>
                        <a:ea typeface="Times New Roman"/>
                        <a:cs typeface="Times New Roman"/>
                      </a:endParaRPr>
                    </a:p>
                  </a:txBody>
                  <a:tcPr marL="55841" marR="558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r>
              <a:tr h="215076">
                <a:tc>
                  <a:txBody>
                    <a:bodyPr/>
                    <a:lstStyle/>
                    <a:p>
                      <a:pPr marL="0" marR="0" algn="ctr">
                        <a:spcBef>
                          <a:spcPts val="0"/>
                        </a:spcBef>
                        <a:spcAft>
                          <a:spcPts val="0"/>
                        </a:spcAft>
                      </a:pPr>
                      <a:r>
                        <a:rPr lang="en-US" sz="800" b="1">
                          <a:latin typeface="Arial"/>
                          <a:ea typeface="Times New Roman"/>
                          <a:cs typeface="Times New Roman"/>
                        </a:rPr>
                        <a:t>Mode</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latin typeface="Arial"/>
                          <a:ea typeface="Times New Roman"/>
                          <a:cs typeface="Times New Roman"/>
                        </a:rPr>
                        <a:t>Tidal Volume</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latin typeface="Arial"/>
                          <a:ea typeface="Times New Roman"/>
                          <a:cs typeface="Times New Roman"/>
                        </a:rPr>
                        <a:t>Rate</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r>
              <a:tr h="215076">
                <a:tc>
                  <a:txBody>
                    <a:bodyPr/>
                    <a:lstStyle/>
                    <a:p>
                      <a:pPr marL="0" marR="0" algn="ctr">
                        <a:spcBef>
                          <a:spcPts val="0"/>
                        </a:spcBef>
                        <a:spcAft>
                          <a:spcPts val="0"/>
                        </a:spcAft>
                      </a:pPr>
                      <a:r>
                        <a:rPr lang="en-US" sz="800">
                          <a:latin typeface="Arial"/>
                          <a:ea typeface="Times New Roman"/>
                          <a:cs typeface="Times New Roman"/>
                        </a:rPr>
                        <a:t>1 space</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3 spaces</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2 spaces</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r>
              <a:tr h="215076">
                <a:tc>
                  <a:txBody>
                    <a:bodyPr/>
                    <a:lstStyle/>
                    <a:p>
                      <a:pPr marL="0" marR="0">
                        <a:spcBef>
                          <a:spcPts val="0"/>
                        </a:spcBef>
                        <a:spcAft>
                          <a:spcPts val="0"/>
                        </a:spcAft>
                      </a:pPr>
                      <a:r>
                        <a:rPr lang="en-US" sz="800">
                          <a:latin typeface="Arial"/>
                          <a:ea typeface="Times New Roman"/>
                          <a:cs typeface="Times New Roman"/>
                        </a:rPr>
                        <a:t>1=Simu</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000-999</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00-99</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r>
              <a:tr h="404848">
                <a:tc>
                  <a:txBody>
                    <a:bodyPr/>
                    <a:lstStyle/>
                    <a:p>
                      <a:pPr marL="0" marR="0">
                        <a:spcBef>
                          <a:spcPts val="0"/>
                        </a:spcBef>
                        <a:spcAft>
                          <a:spcPts val="0"/>
                        </a:spcAft>
                      </a:pPr>
                      <a:r>
                        <a:rPr lang="en-US" sz="800">
                          <a:latin typeface="Arial"/>
                          <a:ea typeface="Times New Roman"/>
                          <a:cs typeface="Times New Roman"/>
                        </a:rPr>
                        <a:t>2=Assist Control</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r>
              <a:tr h="215076">
                <a:tc>
                  <a:txBody>
                    <a:bodyPr/>
                    <a:lstStyle/>
                    <a:p>
                      <a:pPr marL="0" marR="0">
                        <a:spcBef>
                          <a:spcPts val="0"/>
                        </a:spcBef>
                        <a:spcAft>
                          <a:spcPts val="0"/>
                        </a:spcAft>
                      </a:pPr>
                      <a:r>
                        <a:rPr lang="en-US" sz="800">
                          <a:latin typeface="Arial"/>
                          <a:ea typeface="Times New Roman"/>
                          <a:cs typeface="Times New Roman"/>
                        </a:rPr>
                        <a:t>3=C Pap</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r>
              <a:tr h="215076">
                <a:tc>
                  <a:txBody>
                    <a:bodyPr/>
                    <a:lstStyle/>
                    <a:p>
                      <a:pPr marL="0" marR="0">
                        <a:spcBef>
                          <a:spcPts val="0"/>
                        </a:spcBef>
                        <a:spcAft>
                          <a:spcPts val="0"/>
                        </a:spcAft>
                      </a:pPr>
                      <a:r>
                        <a:rPr lang="en-US" sz="800">
                          <a:latin typeface="Arial"/>
                          <a:ea typeface="Times New Roman"/>
                          <a:cs typeface="Times New Roman"/>
                        </a:rPr>
                        <a:t>4=Pressure Ctrl</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r>
              <a:tr h="215076">
                <a:tc>
                  <a:txBody>
                    <a:bodyPr/>
                    <a:lstStyle/>
                    <a:p>
                      <a:pPr marL="0" marR="0">
                        <a:spcBef>
                          <a:spcPts val="0"/>
                        </a:spcBef>
                        <a:spcAft>
                          <a:spcPts val="0"/>
                        </a:spcAft>
                      </a:pPr>
                      <a:r>
                        <a:rPr lang="en-US" sz="800">
                          <a:latin typeface="Arial"/>
                          <a:ea typeface="Times New Roman"/>
                          <a:cs typeface="Times New Roman"/>
                        </a:rPr>
                        <a:t>5=Bi Pap</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r>
              <a:tr h="227727">
                <a:tc>
                  <a:txBody>
                    <a:bodyPr/>
                    <a:lstStyle/>
                    <a:p>
                      <a:pPr marL="0" marR="0">
                        <a:spcBef>
                          <a:spcPts val="0"/>
                        </a:spcBef>
                        <a:spcAft>
                          <a:spcPts val="0"/>
                        </a:spcAft>
                      </a:pPr>
                      <a:r>
                        <a:rPr lang="en-US" sz="800">
                          <a:latin typeface="Arial"/>
                          <a:ea typeface="Times New Roman"/>
                          <a:cs typeface="Times New Roman"/>
                        </a:rPr>
                        <a:t>6=Bi-Level</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Times New Roman"/>
                          <a:cs typeface="Times New Roman"/>
                        </a:rPr>
                        <a:t> </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r>
              <a:tr h="215076">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a:noFill/>
                    </a:lnB>
                  </a:tcPr>
                </a:tc>
              </a:tr>
              <a:tr h="227727">
                <a:tc>
                  <a:txBody>
                    <a:bodyPr/>
                    <a:lstStyle/>
                    <a:p>
                      <a:pPr marL="0" marR="0">
                        <a:spcBef>
                          <a:spcPts val="0"/>
                        </a:spcBef>
                        <a:spcAft>
                          <a:spcPts val="0"/>
                        </a:spcAft>
                      </a:pPr>
                      <a:r>
                        <a:rPr lang="en-US" sz="800" b="1">
                          <a:latin typeface="Arial"/>
                          <a:ea typeface="Times New Roman"/>
                          <a:cs typeface="Times New Roman"/>
                        </a:rPr>
                        <a:t>FREE FIELD 3</a:t>
                      </a:r>
                      <a:endParaRPr lang="en-US" sz="1000">
                        <a:latin typeface="CG Times (W1)"/>
                        <a:ea typeface="Times New Roman"/>
                        <a:cs typeface="Times New Roman"/>
                      </a:endParaRPr>
                    </a:p>
                  </a:txBody>
                  <a:tcPr marL="55841" marR="558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Arial"/>
                        <a:ea typeface="Times New Roman"/>
                        <a:cs typeface="Times New Roman"/>
                      </a:endParaRPr>
                    </a:p>
                  </a:txBody>
                  <a:tcPr marL="55841" marR="55841" marT="0" marB="0" anchor="b">
                    <a:lnL>
                      <a:noFill/>
                    </a:lnL>
                    <a:lnR>
                      <a:noFill/>
                    </a:lnR>
                    <a:lnT>
                      <a:noFill/>
                    </a:lnT>
                    <a:lnB w="12700" cap="flat" cmpd="sng" algn="ctr">
                      <a:solidFill>
                        <a:srgbClr val="000000"/>
                      </a:solidFill>
                      <a:prstDash val="solid"/>
                      <a:round/>
                      <a:headEnd type="none" w="med" len="med"/>
                      <a:tailEnd type="none" w="med" len="med"/>
                    </a:lnB>
                  </a:tcPr>
                </a:tc>
              </a:tr>
              <a:tr h="215076">
                <a:tc>
                  <a:txBody>
                    <a:bodyPr/>
                    <a:lstStyle/>
                    <a:p>
                      <a:pPr marL="0" marR="0" algn="ctr">
                        <a:spcBef>
                          <a:spcPts val="0"/>
                        </a:spcBef>
                        <a:spcAft>
                          <a:spcPts val="0"/>
                        </a:spcAft>
                      </a:pPr>
                      <a:r>
                        <a:rPr lang="en-US" sz="800" b="1">
                          <a:latin typeface="Arial"/>
                          <a:ea typeface="Times New Roman"/>
                          <a:cs typeface="Times New Roman"/>
                        </a:rPr>
                        <a:t>Peep</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800" b="1">
                          <a:latin typeface="Arial"/>
                          <a:ea typeface="Times New Roman"/>
                          <a:cs typeface="Times New Roman"/>
                        </a:rPr>
                        <a:t>Pressure Support</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800" b="1">
                          <a:latin typeface="Arial"/>
                          <a:ea typeface="Times New Roman"/>
                          <a:cs typeface="Times New Roman"/>
                        </a:rPr>
                        <a:t>Pressure Control</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15076">
                <a:tc>
                  <a:txBody>
                    <a:bodyPr/>
                    <a:lstStyle/>
                    <a:p>
                      <a:pPr marL="0" marR="0" algn="ctr">
                        <a:spcBef>
                          <a:spcPts val="0"/>
                        </a:spcBef>
                        <a:spcAft>
                          <a:spcPts val="0"/>
                        </a:spcAft>
                      </a:pPr>
                      <a:r>
                        <a:rPr lang="en-US" sz="800">
                          <a:latin typeface="Arial"/>
                          <a:ea typeface="Times New Roman"/>
                          <a:cs typeface="Times New Roman"/>
                        </a:rPr>
                        <a:t>4 spaces</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800">
                          <a:latin typeface="Arial"/>
                          <a:ea typeface="Times New Roman"/>
                          <a:cs typeface="Times New Roman"/>
                        </a:rPr>
                        <a:t>2 spaces</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800">
                          <a:latin typeface="Arial"/>
                          <a:ea typeface="Times New Roman"/>
                          <a:cs typeface="Times New Roman"/>
                        </a:rPr>
                        <a:t>2 spaces</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27727">
                <a:tc>
                  <a:txBody>
                    <a:bodyPr/>
                    <a:lstStyle/>
                    <a:p>
                      <a:pPr marL="0" marR="0" algn="ctr">
                        <a:spcBef>
                          <a:spcPts val="0"/>
                        </a:spcBef>
                        <a:spcAft>
                          <a:spcPts val="0"/>
                        </a:spcAft>
                      </a:pPr>
                      <a:r>
                        <a:rPr lang="en-US" sz="800">
                          <a:latin typeface="Arial"/>
                          <a:ea typeface="Times New Roman"/>
                          <a:cs typeface="Times New Roman"/>
                        </a:rPr>
                        <a:t>00.0-99.9</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800">
                          <a:latin typeface="Arial"/>
                          <a:ea typeface="Times New Roman"/>
                          <a:cs typeface="Times New Roman"/>
                        </a:rPr>
                        <a:t>00-99</a:t>
                      </a:r>
                      <a:endParaRPr lang="en-US" sz="100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800" dirty="0">
                          <a:latin typeface="Arial"/>
                          <a:ea typeface="Times New Roman"/>
                          <a:cs typeface="Times New Roman"/>
                        </a:rPr>
                        <a:t>00-99</a:t>
                      </a:r>
                      <a:endParaRPr lang="en-US" sz="1000" dirty="0">
                        <a:latin typeface="CG Times (W1)"/>
                        <a:ea typeface="Times New Roman"/>
                        <a:cs typeface="Times New Roman"/>
                      </a:endParaRPr>
                    </a:p>
                  </a:txBody>
                  <a:tcPr marL="55841" marR="55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Specimen Type Option Cont’d</a:t>
            </a:r>
            <a:endParaRPr lang="en-US" dirty="0">
              <a:effectLst>
                <a:outerShdw blurRad="38100" dist="38100" dir="2700000" algn="tl">
                  <a:srgbClr val="000000">
                    <a:alpha val="43137"/>
                  </a:srgbClr>
                </a:outerShdw>
              </a:effectLst>
            </a:endParaRPr>
          </a:p>
        </p:txBody>
      </p:sp>
      <p:pic>
        <p:nvPicPr>
          <p:cNvPr id="47106" name="Picture 2"/>
          <p:cNvPicPr>
            <a:picLocks noGrp="1" noChangeAspect="1" noChangeArrowheads="1"/>
          </p:cNvPicPr>
          <p:nvPr>
            <p:ph idx="1"/>
          </p:nvPr>
        </p:nvPicPr>
        <p:blipFill>
          <a:blip r:embed="rId2" cstate="print"/>
          <a:srcRect/>
          <a:stretch>
            <a:fillRect/>
          </a:stretch>
        </p:blipFill>
        <p:spPr bwMode="auto">
          <a:xfrm>
            <a:off x="1905000" y="2362200"/>
            <a:ext cx="3581400" cy="4136331"/>
          </a:xfrm>
          <a:prstGeom prst="rect">
            <a:avLst/>
          </a:prstGeom>
          <a:noFill/>
          <a:ln w="9525">
            <a:noFill/>
            <a:miter lim="800000"/>
            <a:headEnd/>
            <a:tailEnd/>
          </a:ln>
          <a:effectLst/>
        </p:spPr>
      </p:pic>
      <p:sp>
        <p:nvSpPr>
          <p:cNvPr id="6" name="TextBox 5"/>
          <p:cNvSpPr txBox="1"/>
          <p:nvPr/>
        </p:nvSpPr>
        <p:spPr>
          <a:xfrm>
            <a:off x="1905000" y="1752600"/>
            <a:ext cx="3581400" cy="646331"/>
          </a:xfrm>
          <a:prstGeom prst="rect">
            <a:avLst/>
          </a:prstGeom>
          <a:solidFill>
            <a:schemeClr val="accent6">
              <a:lumMod val="60000"/>
              <a:lumOff val="40000"/>
            </a:schemeClr>
          </a:solidFill>
        </p:spPr>
        <p:txBody>
          <a:bodyPr wrap="square" rtlCol="0">
            <a:spAutoFit/>
          </a:bodyPr>
          <a:lstStyle/>
          <a:p>
            <a:r>
              <a:rPr lang="en-US" dirty="0" smtClean="0"/>
              <a:t>Note the Specimen Type chosen was 1-ART</a:t>
            </a:r>
            <a:endParaRPr lang="en-US" dirty="0"/>
          </a:p>
        </p:txBody>
      </p:sp>
      <p:sp>
        <p:nvSpPr>
          <p:cNvPr id="7" name="TextBox 6"/>
          <p:cNvSpPr txBox="1"/>
          <p:nvPr/>
        </p:nvSpPr>
        <p:spPr>
          <a:xfrm>
            <a:off x="4800600" y="3429000"/>
            <a:ext cx="2819400" cy="369332"/>
          </a:xfrm>
          <a:prstGeom prst="rect">
            <a:avLst/>
          </a:prstGeom>
          <a:solidFill>
            <a:schemeClr val="accent4">
              <a:lumMod val="60000"/>
              <a:lumOff val="40000"/>
            </a:schemeClr>
          </a:solidFill>
        </p:spPr>
        <p:txBody>
          <a:bodyPr wrap="square" rtlCol="0">
            <a:spAutoFit/>
          </a:bodyPr>
          <a:lstStyle/>
          <a:p>
            <a:r>
              <a:rPr lang="en-US" dirty="0" smtClean="0"/>
              <a:t>Note Free Field Information</a:t>
            </a:r>
            <a:endParaRPr lang="en-US" dirty="0"/>
          </a:p>
        </p:txBody>
      </p:sp>
      <p:sp>
        <p:nvSpPr>
          <p:cNvPr id="8" name="TextBox 7"/>
          <p:cNvSpPr txBox="1"/>
          <p:nvPr/>
        </p:nvSpPr>
        <p:spPr>
          <a:xfrm>
            <a:off x="1905000" y="4953000"/>
            <a:ext cx="3581400" cy="369332"/>
          </a:xfrm>
          <a:prstGeom prst="rect">
            <a:avLst/>
          </a:prstGeom>
          <a:solidFill>
            <a:schemeClr val="accent1">
              <a:lumMod val="60000"/>
              <a:lumOff val="40000"/>
            </a:schemeClr>
          </a:solidFill>
        </p:spPr>
        <p:txBody>
          <a:bodyPr wrap="square" rtlCol="0">
            <a:spAutoFit/>
          </a:bodyPr>
          <a:lstStyle/>
          <a:p>
            <a:r>
              <a:rPr lang="en-US" dirty="0" smtClean="0"/>
              <a:t> Note Patient Temp &amp; FIO2</a:t>
            </a:r>
            <a:endParaRPr lang="en-US" dirty="0"/>
          </a:p>
        </p:txBody>
      </p:sp>
      <p:sp>
        <p:nvSpPr>
          <p:cNvPr id="3" name="Down Arrow 2"/>
          <p:cNvSpPr/>
          <p:nvPr/>
        </p:nvSpPr>
        <p:spPr>
          <a:xfrm>
            <a:off x="4495800" y="2209800"/>
            <a:ext cx="1905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cstate="print"/>
          <a:srcRect/>
          <a:stretch>
            <a:fillRect/>
          </a:stretch>
        </p:blipFill>
        <p:spPr bwMode="auto">
          <a:xfrm>
            <a:off x="7239000" y="615852"/>
            <a:ext cx="1905000" cy="3076843"/>
          </a:xfrm>
          <a:prstGeom prst="rect">
            <a:avLst/>
          </a:prstGeom>
          <a:noFill/>
          <a:ln w="9525">
            <a:noFill/>
            <a:miter lim="800000"/>
            <a:headEnd/>
            <a:tailEnd/>
          </a:ln>
          <a:effectLst/>
        </p:spPr>
      </p:pic>
      <p:sp>
        <p:nvSpPr>
          <p:cNvPr id="2" name="Title 1"/>
          <p:cNvSpPr>
            <a:spLocks noGrp="1"/>
          </p:cNvSpPr>
          <p:nvPr>
            <p:ph type="title"/>
          </p:nvPr>
        </p:nvSpPr>
        <p:spPr>
          <a:xfrm>
            <a:off x="457200" y="0"/>
            <a:ext cx="8229600" cy="1143000"/>
          </a:xfrm>
        </p:spPr>
        <p:txBody>
          <a:bodyPr/>
          <a:lstStyle/>
          <a:p>
            <a:r>
              <a:rPr lang="en-US" dirty="0" smtClean="0">
                <a:effectLst>
                  <a:outerShdw blurRad="38100" dist="38100" dir="2700000" algn="tl">
                    <a:srgbClr val="000000">
                      <a:alpha val="43137"/>
                    </a:srgbClr>
                  </a:outerShdw>
                </a:effectLst>
              </a:rPr>
              <a:t>Results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90600"/>
            <a:ext cx="6934200" cy="914400"/>
          </a:xfrm>
        </p:spPr>
        <p:txBody>
          <a:bodyPr>
            <a:normAutofit fontScale="62500" lnSpcReduction="20000"/>
          </a:bodyPr>
          <a:lstStyle/>
          <a:p>
            <a:r>
              <a:rPr lang="en-US" b="1" dirty="0" smtClean="0"/>
              <a:t>Evaluate</a:t>
            </a:r>
            <a:r>
              <a:rPr lang="en-US" dirty="0" smtClean="0"/>
              <a:t> Results. (Reference and critical ranges are stored in the meter.) </a:t>
            </a:r>
          </a:p>
          <a:p>
            <a:r>
              <a:rPr lang="en-US" dirty="0" smtClean="0"/>
              <a:t>Power off if testing is complete </a:t>
            </a:r>
            <a:r>
              <a:rPr lang="en-US" i="1" dirty="0" smtClean="0"/>
              <a:t>or</a:t>
            </a:r>
            <a:r>
              <a:rPr lang="en-US" dirty="0" smtClean="0"/>
              <a:t> Press </a:t>
            </a:r>
            <a:r>
              <a:rPr lang="en-US" b="1" dirty="0" smtClean="0"/>
              <a:t>1-Test Options</a:t>
            </a:r>
          </a:p>
          <a:p>
            <a:r>
              <a:rPr lang="en-US" dirty="0" smtClean="0"/>
              <a:t>Select 1 - Next Patient, 2 - Same Patient</a:t>
            </a:r>
          </a:p>
          <a:p>
            <a:r>
              <a:rPr lang="en-US" dirty="0" smtClean="0"/>
              <a:t>Discard supplies according to TVHS Infection Control Guidelines</a:t>
            </a:r>
            <a:endParaRPr lang="en-US" dirty="0"/>
          </a:p>
        </p:txBody>
      </p:sp>
      <p:pic>
        <p:nvPicPr>
          <p:cNvPr id="36866" name="Picture 2"/>
          <p:cNvPicPr>
            <a:picLocks noChangeAspect="1" noChangeArrowheads="1"/>
          </p:cNvPicPr>
          <p:nvPr/>
        </p:nvPicPr>
        <p:blipFill>
          <a:blip r:embed="rId3" cstate="print"/>
          <a:srcRect/>
          <a:stretch>
            <a:fillRect/>
          </a:stretch>
        </p:blipFill>
        <p:spPr bwMode="auto">
          <a:xfrm rot="16200000">
            <a:off x="-304756" y="3581356"/>
            <a:ext cx="3787588" cy="2263676"/>
          </a:xfrm>
          <a:prstGeom prst="rect">
            <a:avLst/>
          </a:prstGeom>
          <a:noFill/>
          <a:ln w="9525">
            <a:noFill/>
            <a:miter lim="800000"/>
            <a:headEnd/>
            <a:tailEnd/>
          </a:ln>
          <a:effectLst/>
        </p:spPr>
      </p:pic>
      <p:pic>
        <p:nvPicPr>
          <p:cNvPr id="36868" name="Picture 4"/>
          <p:cNvPicPr>
            <a:picLocks noChangeAspect="1" noChangeArrowheads="1"/>
          </p:cNvPicPr>
          <p:nvPr/>
        </p:nvPicPr>
        <p:blipFill>
          <a:blip r:embed="rId4" cstate="print"/>
          <a:srcRect/>
          <a:stretch>
            <a:fillRect/>
          </a:stretch>
        </p:blipFill>
        <p:spPr bwMode="auto">
          <a:xfrm>
            <a:off x="4952999" y="3048000"/>
            <a:ext cx="2102049" cy="3517152"/>
          </a:xfrm>
          <a:prstGeom prst="rect">
            <a:avLst/>
          </a:prstGeom>
          <a:noFill/>
          <a:ln w="9525">
            <a:noFill/>
            <a:miter lim="800000"/>
            <a:headEnd/>
            <a:tailEnd/>
          </a:ln>
          <a:effectLst/>
        </p:spPr>
      </p:pic>
      <p:sp>
        <p:nvSpPr>
          <p:cNvPr id="6" name="Rectangular Callout 5"/>
          <p:cNvSpPr/>
          <p:nvPr/>
        </p:nvSpPr>
        <p:spPr>
          <a:xfrm>
            <a:off x="609600" y="1905000"/>
            <a:ext cx="4114800" cy="7650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Note the solid part of the bar. It tells us how close we are to the reference range, represented by the tow marks in the center of the bar.</a:t>
            </a:r>
            <a:endParaRPr lang="en-US" sz="1400" b="1" dirty="0">
              <a:solidFill>
                <a:schemeClr val="tx1"/>
              </a:solidFill>
            </a:endParaRPr>
          </a:p>
        </p:txBody>
      </p:sp>
      <p:sp>
        <p:nvSpPr>
          <p:cNvPr id="7" name="TextBox 6"/>
          <p:cNvSpPr txBox="1"/>
          <p:nvPr/>
        </p:nvSpPr>
        <p:spPr>
          <a:xfrm>
            <a:off x="7239000" y="0"/>
            <a:ext cx="1905000" cy="954107"/>
          </a:xfrm>
          <a:prstGeom prst="rect">
            <a:avLst/>
          </a:prstGeom>
          <a:solidFill>
            <a:schemeClr val="accent3">
              <a:lumMod val="75000"/>
            </a:schemeClr>
          </a:solidFill>
        </p:spPr>
        <p:txBody>
          <a:bodyPr wrap="square" rtlCol="0">
            <a:spAutoFit/>
          </a:bodyPr>
          <a:lstStyle/>
          <a:p>
            <a:r>
              <a:rPr lang="en-US" sz="1400" b="1" dirty="0" smtClean="0"/>
              <a:t>Critical results are flagged with a bold up or down arrow beside the value.</a:t>
            </a:r>
            <a:endParaRPr lang="en-US" sz="1400" b="1" dirty="0"/>
          </a:p>
        </p:txBody>
      </p:sp>
      <p:sp>
        <p:nvSpPr>
          <p:cNvPr id="9" name="TextBox 8"/>
          <p:cNvSpPr txBox="1"/>
          <p:nvPr/>
        </p:nvSpPr>
        <p:spPr>
          <a:xfrm>
            <a:off x="2743200" y="2667000"/>
            <a:ext cx="1981200" cy="1815882"/>
          </a:xfrm>
          <a:prstGeom prst="rect">
            <a:avLst/>
          </a:prstGeom>
          <a:solidFill>
            <a:schemeClr val="accent5">
              <a:lumMod val="75000"/>
            </a:schemeClr>
          </a:solidFill>
        </p:spPr>
        <p:txBody>
          <a:bodyPr wrap="square" rtlCol="0">
            <a:spAutoFit/>
          </a:bodyPr>
          <a:lstStyle/>
          <a:p>
            <a:r>
              <a:rPr lang="en-US" sz="1400" b="1" dirty="0" smtClean="0"/>
              <a:t>The reportable ranges are generally quite large, so &lt;‘s and &gt;’s and ***’s usually represent a sample problem or technique issue. An exception might be glucoses &gt;700 mg/</a:t>
            </a:r>
            <a:r>
              <a:rPr lang="en-US" sz="1400" b="1" dirty="0" err="1" smtClean="0"/>
              <a:t>dL</a:t>
            </a:r>
            <a:r>
              <a:rPr lang="en-US" sz="1400" b="1" dirty="0" smtClean="0"/>
              <a:t>.</a:t>
            </a:r>
            <a:endParaRPr lang="en-US" sz="1400" b="1" dirty="0"/>
          </a:p>
        </p:txBody>
      </p:sp>
      <p:sp>
        <p:nvSpPr>
          <p:cNvPr id="11" name="TextBox 10"/>
          <p:cNvSpPr txBox="1"/>
          <p:nvPr/>
        </p:nvSpPr>
        <p:spPr>
          <a:xfrm>
            <a:off x="4953000" y="6248400"/>
            <a:ext cx="2057400" cy="307777"/>
          </a:xfrm>
          <a:prstGeom prst="rect">
            <a:avLst/>
          </a:prstGeom>
          <a:solidFill>
            <a:schemeClr val="accent2">
              <a:lumMod val="75000"/>
            </a:schemeClr>
          </a:solidFill>
        </p:spPr>
        <p:txBody>
          <a:bodyPr wrap="square" rtlCol="0">
            <a:spAutoFit/>
          </a:bodyPr>
          <a:lstStyle/>
          <a:p>
            <a:r>
              <a:rPr lang="en-US" sz="1400" b="1" dirty="0" smtClean="0"/>
              <a:t>1-Test Options Screen</a:t>
            </a:r>
            <a:endParaRPr lang="en-US" sz="1400" b="1" dirty="0"/>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Temperature Corrected Blood Gas Results</a:t>
            </a:r>
            <a:endParaRPr lang="en-US" dirty="0">
              <a:effectLst>
                <a:outerShdw blurRad="38100" dist="38100" dir="2700000" algn="tl">
                  <a:srgbClr val="000000">
                    <a:alpha val="43137"/>
                  </a:srgbClr>
                </a:outerShdw>
              </a:effectLst>
            </a:endParaRPr>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685800" y="1981200"/>
            <a:ext cx="3721563" cy="4525963"/>
          </a:xfrm>
          <a:prstGeom prst="rect">
            <a:avLst/>
          </a:prstGeom>
          <a:noFill/>
          <a:ln w="9525">
            <a:noFill/>
            <a:miter lim="800000"/>
            <a:headEnd/>
            <a:tailEnd/>
          </a:ln>
          <a:effectLst/>
        </p:spPr>
      </p:pic>
      <p:sp>
        <p:nvSpPr>
          <p:cNvPr id="5" name="TextBox 4"/>
          <p:cNvSpPr txBox="1"/>
          <p:nvPr/>
        </p:nvSpPr>
        <p:spPr>
          <a:xfrm>
            <a:off x="4572000" y="1981200"/>
            <a:ext cx="4193792" cy="1200329"/>
          </a:xfrm>
          <a:prstGeom prst="rect">
            <a:avLst/>
          </a:prstGeom>
          <a:solidFill>
            <a:schemeClr val="accent1">
              <a:lumMod val="60000"/>
              <a:lumOff val="40000"/>
            </a:schemeClr>
          </a:solidFill>
        </p:spPr>
        <p:txBody>
          <a:bodyPr wrap="square" rtlCol="0">
            <a:spAutoFit/>
          </a:bodyPr>
          <a:lstStyle/>
          <a:p>
            <a:r>
              <a:rPr lang="en-US" dirty="0" smtClean="0"/>
              <a:t>The patient’s temp was entered as 37.9⁰C. The top results are the patient’s values corrected to a normal temperature of </a:t>
            </a:r>
            <a:r>
              <a:rPr lang="en-US" dirty="0"/>
              <a:t>37.0 ⁰</a:t>
            </a:r>
            <a:r>
              <a:rPr lang="en-US" dirty="0" smtClean="0"/>
              <a:t>C. This is what will chart.</a:t>
            </a:r>
            <a:endParaRPr lang="en-US" dirty="0"/>
          </a:p>
        </p:txBody>
      </p:sp>
      <p:sp>
        <p:nvSpPr>
          <p:cNvPr id="6" name="TextBox 5"/>
          <p:cNvSpPr txBox="1"/>
          <p:nvPr/>
        </p:nvSpPr>
        <p:spPr>
          <a:xfrm>
            <a:off x="4495800" y="3733800"/>
            <a:ext cx="4114801" cy="2308324"/>
          </a:xfrm>
          <a:prstGeom prst="rect">
            <a:avLst/>
          </a:prstGeom>
          <a:solidFill>
            <a:schemeClr val="accent3">
              <a:lumMod val="75000"/>
            </a:schemeClr>
          </a:solidFill>
        </p:spPr>
        <p:txBody>
          <a:bodyPr wrap="square" rtlCol="0">
            <a:spAutoFit/>
          </a:bodyPr>
          <a:lstStyle/>
          <a:p>
            <a:r>
              <a:rPr lang="en-US" dirty="0" smtClean="0"/>
              <a:t>These lower set of results are the actual values measured at the patient’s elevated temperature. Note the PO2 &amp; PCO2 values read higher at the higher temp and the pH value read lower. Correcting will adjust the values so that can be evaluated according to reference ranges and consistently from collection to collection.</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effectLst>
                  <a:outerShdw blurRad="38100" dist="38100" dir="2700000" algn="tl">
                    <a:srgbClr val="000000">
                      <a:alpha val="43137"/>
                    </a:srgbClr>
                  </a:outerShdw>
                </a:effectLst>
              </a:rPr>
              <a:t>Reviewing Results in the Meter</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914400"/>
            <a:ext cx="8382000" cy="2057400"/>
          </a:xfrm>
        </p:spPr>
        <p:txBody>
          <a:bodyPr>
            <a:normAutofit fontScale="77500" lnSpcReduction="20000"/>
          </a:bodyPr>
          <a:lstStyle/>
          <a:p>
            <a:r>
              <a:rPr lang="en-US" b="1" dirty="0" smtClean="0"/>
              <a:t>Power on</a:t>
            </a:r>
            <a:r>
              <a:rPr lang="en-US" dirty="0" smtClean="0"/>
              <a:t>. </a:t>
            </a:r>
          </a:p>
          <a:p>
            <a:r>
              <a:rPr lang="en-US" dirty="0" smtClean="0"/>
              <a:t>To see just the last result tested, press </a:t>
            </a:r>
            <a:r>
              <a:rPr lang="en-US" b="1" i="1" dirty="0" smtClean="0"/>
              <a:t>1-Last Result</a:t>
            </a:r>
            <a:r>
              <a:rPr lang="en-US" dirty="0" smtClean="0"/>
              <a:t>.  </a:t>
            </a:r>
            <a:r>
              <a:rPr lang="en-US" i="1" dirty="0" smtClean="0"/>
              <a:t>Handy if you walked away during testing and the meter timed out before you got back.</a:t>
            </a:r>
          </a:p>
          <a:p>
            <a:r>
              <a:rPr lang="en-US" dirty="0" smtClean="0"/>
              <a:t>To see </a:t>
            </a:r>
            <a:r>
              <a:rPr lang="en-US" b="1" dirty="0" smtClean="0"/>
              <a:t>additional results</a:t>
            </a:r>
            <a:r>
              <a:rPr lang="en-US" dirty="0" smtClean="0"/>
              <a:t>, press the </a:t>
            </a:r>
            <a:r>
              <a:rPr lang="en-US" b="1" dirty="0" smtClean="0"/>
              <a:t>MENU</a:t>
            </a:r>
            <a:r>
              <a:rPr lang="en-US" dirty="0" smtClean="0"/>
              <a:t> button to get to the </a:t>
            </a:r>
            <a:r>
              <a:rPr lang="en-US" b="1" dirty="0" smtClean="0"/>
              <a:t>Administration Menu</a:t>
            </a:r>
          </a:p>
          <a:p>
            <a:r>
              <a:rPr lang="en-US" dirty="0" smtClean="0"/>
              <a:t>Press </a:t>
            </a:r>
            <a:r>
              <a:rPr lang="en-US" b="1" dirty="0" smtClean="0"/>
              <a:t>2 - Data Review</a:t>
            </a:r>
          </a:p>
          <a:p>
            <a:r>
              <a:rPr lang="en-US" b="1" dirty="0" smtClean="0"/>
              <a:t>Choose one of the Data Review options </a:t>
            </a:r>
            <a:r>
              <a:rPr lang="en-US" dirty="0" smtClean="0"/>
              <a:t>and scroll through results to find the patient you’re looking for. </a:t>
            </a:r>
            <a:endParaRPr lang="en-US" dirty="0"/>
          </a:p>
        </p:txBody>
      </p:sp>
      <p:pic>
        <p:nvPicPr>
          <p:cNvPr id="37890" name="Picture 2"/>
          <p:cNvPicPr>
            <a:picLocks noChangeAspect="1" noChangeArrowheads="1"/>
          </p:cNvPicPr>
          <p:nvPr/>
        </p:nvPicPr>
        <p:blipFill>
          <a:blip r:embed="rId2" cstate="print"/>
          <a:srcRect/>
          <a:stretch>
            <a:fillRect/>
          </a:stretch>
        </p:blipFill>
        <p:spPr bwMode="auto">
          <a:xfrm rot="5400000">
            <a:off x="297327" y="3665072"/>
            <a:ext cx="3824943" cy="2286001"/>
          </a:xfrm>
          <a:prstGeom prst="rect">
            <a:avLst/>
          </a:prstGeom>
          <a:noFill/>
          <a:ln w="9525">
            <a:noFill/>
            <a:miter lim="800000"/>
            <a:headEnd/>
            <a:tailEnd/>
          </a:ln>
          <a:effectLst/>
        </p:spPr>
      </p:pic>
      <p:pic>
        <p:nvPicPr>
          <p:cNvPr id="37891" name="Picture 3"/>
          <p:cNvPicPr>
            <a:picLocks noChangeAspect="1" noChangeArrowheads="1"/>
          </p:cNvPicPr>
          <p:nvPr/>
        </p:nvPicPr>
        <p:blipFill>
          <a:blip r:embed="rId3" cstate="print"/>
          <a:srcRect/>
          <a:stretch>
            <a:fillRect/>
          </a:stretch>
        </p:blipFill>
        <p:spPr bwMode="auto">
          <a:xfrm rot="5400000">
            <a:off x="3290445" y="3719955"/>
            <a:ext cx="3718984" cy="2222674"/>
          </a:xfrm>
          <a:prstGeom prst="rect">
            <a:avLst/>
          </a:prstGeom>
          <a:noFill/>
          <a:ln w="9525">
            <a:noFill/>
            <a:miter lim="800000"/>
            <a:headEnd/>
            <a:tailEnd/>
          </a:ln>
          <a:effectLst/>
        </p:spPr>
      </p:pic>
      <p:sp>
        <p:nvSpPr>
          <p:cNvPr id="6" name="TextBox 5"/>
          <p:cNvSpPr txBox="1"/>
          <p:nvPr/>
        </p:nvSpPr>
        <p:spPr>
          <a:xfrm>
            <a:off x="1066800" y="6324600"/>
            <a:ext cx="2286000" cy="369332"/>
          </a:xfrm>
          <a:prstGeom prst="rect">
            <a:avLst/>
          </a:prstGeom>
          <a:solidFill>
            <a:schemeClr val="accent2">
              <a:lumMod val="75000"/>
            </a:schemeClr>
          </a:solidFill>
        </p:spPr>
        <p:txBody>
          <a:bodyPr wrap="square" rtlCol="0">
            <a:spAutoFit/>
          </a:bodyPr>
          <a:lstStyle/>
          <a:p>
            <a:r>
              <a:rPr lang="en-US" dirty="0" smtClean="0"/>
              <a:t>Administration Menu</a:t>
            </a:r>
            <a:endParaRPr lang="en-US" dirty="0"/>
          </a:p>
        </p:txBody>
      </p:sp>
      <p:sp>
        <p:nvSpPr>
          <p:cNvPr id="7" name="TextBox 6"/>
          <p:cNvSpPr txBox="1"/>
          <p:nvPr/>
        </p:nvSpPr>
        <p:spPr>
          <a:xfrm>
            <a:off x="4038600" y="6324600"/>
            <a:ext cx="2209800" cy="369332"/>
          </a:xfrm>
          <a:prstGeom prst="rect">
            <a:avLst/>
          </a:prstGeom>
          <a:solidFill>
            <a:schemeClr val="accent3">
              <a:lumMod val="75000"/>
            </a:schemeClr>
          </a:solidFill>
        </p:spPr>
        <p:txBody>
          <a:bodyPr wrap="square" rtlCol="0">
            <a:spAutoFit/>
          </a:bodyPr>
          <a:lstStyle/>
          <a:p>
            <a:r>
              <a:rPr lang="en-US" dirty="0" smtClean="0"/>
              <a:t>2-Data Review</a:t>
            </a:r>
            <a:endParaRPr lang="en-US" dirty="0"/>
          </a:p>
        </p:txBody>
      </p:sp>
      <p:sp>
        <p:nvSpPr>
          <p:cNvPr id="8" name="TextBox 7"/>
          <p:cNvSpPr txBox="1"/>
          <p:nvPr/>
        </p:nvSpPr>
        <p:spPr>
          <a:xfrm>
            <a:off x="6324600" y="2743200"/>
            <a:ext cx="2590799" cy="1169551"/>
          </a:xfrm>
          <a:prstGeom prst="rect">
            <a:avLst/>
          </a:prstGeom>
          <a:solidFill>
            <a:schemeClr val="accent1">
              <a:lumMod val="60000"/>
              <a:lumOff val="40000"/>
            </a:schemeClr>
          </a:solidFill>
        </p:spPr>
        <p:txBody>
          <a:bodyPr wrap="square" rtlCol="0">
            <a:spAutoFit/>
          </a:bodyPr>
          <a:lstStyle/>
          <a:p>
            <a:r>
              <a:rPr lang="en-US" sz="1400" b="1" dirty="0" smtClean="0"/>
              <a:t>Note: instrument holds 5000 results and deletes on a “First In, First Out” basis. </a:t>
            </a:r>
            <a:r>
              <a:rPr lang="en-US" sz="1400" dirty="0" smtClean="0"/>
              <a:t>So you always have at least the last 5000 results to view!</a:t>
            </a:r>
            <a:endParaRPr lang="en-US" sz="1400"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effectLst>
                  <a:outerShdw blurRad="38100" dist="38100" dir="2700000" algn="tl">
                    <a:srgbClr val="000000">
                      <a:alpha val="43137"/>
                    </a:srgbClr>
                  </a:outerShdw>
                </a:effectLst>
              </a:rPr>
              <a:t>i</a:t>
            </a:r>
            <a:r>
              <a:rPr lang="en-US" dirty="0" smtClean="0">
                <a:effectLst>
                  <a:outerShdw blurRad="38100" dist="38100" dir="2700000" algn="tl">
                    <a:srgbClr val="000000">
                      <a:alpha val="43137"/>
                    </a:srgbClr>
                  </a:outerShdw>
                </a:effectLst>
              </a:rPr>
              <a:t>-STAT 1 Analyzer</a:t>
            </a:r>
            <a:endParaRPr lang="en-US" dirty="0">
              <a:effectLst>
                <a:outerShdw blurRad="38100" dist="38100" dir="2700000" algn="tl">
                  <a:srgbClr val="000000">
                    <a:alpha val="43137"/>
                  </a:srgbClr>
                </a:outerShdw>
              </a:effectLst>
            </a:endParaRPr>
          </a:p>
        </p:txBody>
      </p:sp>
      <p:pic>
        <p:nvPicPr>
          <p:cNvPr id="15362" name="Picture 2" descr="http://www.poct.co.uk/images/page/i-stat%20Left%20400x533.JPG"/>
          <p:cNvPicPr>
            <a:picLocks noChangeAspect="1" noChangeArrowheads="1"/>
          </p:cNvPicPr>
          <p:nvPr/>
        </p:nvPicPr>
        <p:blipFill>
          <a:blip r:embed="rId3" cstate="print"/>
          <a:srcRect/>
          <a:stretch>
            <a:fillRect/>
          </a:stretch>
        </p:blipFill>
        <p:spPr bwMode="auto">
          <a:xfrm>
            <a:off x="3124200" y="1803952"/>
            <a:ext cx="3581400" cy="4768712"/>
          </a:xfrm>
          <a:prstGeom prst="rect">
            <a:avLst/>
          </a:prstGeom>
          <a:noFill/>
        </p:spPr>
      </p:pic>
      <p:sp>
        <p:nvSpPr>
          <p:cNvPr id="5" name="Left Arrow 4"/>
          <p:cNvSpPr/>
          <p:nvPr/>
        </p:nvSpPr>
        <p:spPr>
          <a:xfrm flipV="1">
            <a:off x="5791200" y="4953000"/>
            <a:ext cx="838200" cy="1523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4800600" y="2895600"/>
            <a:ext cx="7620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5105400" y="3886200"/>
            <a:ext cx="1143000" cy="76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4" name="Picture 4" descr="http://t1.gstatic.com/images?q=tbn:ANd9GcS0eGB7NzBMWlr_F2fWGcDbkmIJxaSQCQMBXAUT4SwFu6oHifFj_FuQqNA">
            <a:hlinkClick r:id="rId4"/>
          </p:cNvPr>
          <p:cNvPicPr>
            <a:picLocks noChangeAspect="1" noChangeArrowheads="1"/>
          </p:cNvPicPr>
          <p:nvPr/>
        </p:nvPicPr>
        <p:blipFill>
          <a:blip r:embed="rId5" cstate="print"/>
          <a:srcRect/>
          <a:stretch>
            <a:fillRect/>
          </a:stretch>
        </p:blipFill>
        <p:spPr bwMode="auto">
          <a:xfrm>
            <a:off x="5410200" y="1219200"/>
            <a:ext cx="1295399" cy="1524000"/>
          </a:xfrm>
          <a:prstGeom prst="rect">
            <a:avLst/>
          </a:prstGeom>
          <a:noFill/>
        </p:spPr>
      </p:pic>
      <p:sp>
        <p:nvSpPr>
          <p:cNvPr id="10" name="TextBox 9"/>
          <p:cNvSpPr txBox="1"/>
          <p:nvPr/>
        </p:nvSpPr>
        <p:spPr>
          <a:xfrm>
            <a:off x="7086600" y="914400"/>
            <a:ext cx="1524000" cy="584775"/>
          </a:xfrm>
          <a:prstGeom prst="rect">
            <a:avLst/>
          </a:prstGeom>
          <a:noFill/>
        </p:spPr>
        <p:txBody>
          <a:bodyPr wrap="square" rtlCol="0">
            <a:spAutoFit/>
          </a:bodyPr>
          <a:lstStyle/>
          <a:p>
            <a:r>
              <a:rPr lang="en-US" sz="1600" b="1" dirty="0" smtClean="0"/>
              <a:t>Rechargeable Battery</a:t>
            </a:r>
            <a:endParaRPr lang="en-US" sz="1600" b="1" dirty="0"/>
          </a:p>
        </p:txBody>
      </p:sp>
      <p:sp>
        <p:nvSpPr>
          <p:cNvPr id="15" name="TextBox 14"/>
          <p:cNvSpPr txBox="1"/>
          <p:nvPr/>
        </p:nvSpPr>
        <p:spPr>
          <a:xfrm>
            <a:off x="1447800" y="1066800"/>
            <a:ext cx="1066800" cy="1077218"/>
          </a:xfrm>
          <a:prstGeom prst="rect">
            <a:avLst/>
          </a:prstGeom>
          <a:noFill/>
        </p:spPr>
        <p:txBody>
          <a:bodyPr wrap="square" rtlCol="0">
            <a:spAutoFit/>
          </a:bodyPr>
          <a:lstStyle/>
          <a:p>
            <a:r>
              <a:rPr lang="en-US" sz="1600" b="1" dirty="0" smtClean="0"/>
              <a:t>Infrared Window and Scanner</a:t>
            </a:r>
            <a:endParaRPr lang="en-US" sz="1600" b="1" dirty="0"/>
          </a:p>
        </p:txBody>
      </p:sp>
      <p:sp>
        <p:nvSpPr>
          <p:cNvPr id="16" name="TextBox 15"/>
          <p:cNvSpPr txBox="1"/>
          <p:nvPr/>
        </p:nvSpPr>
        <p:spPr>
          <a:xfrm>
            <a:off x="5638800" y="2743200"/>
            <a:ext cx="1676400" cy="338554"/>
          </a:xfrm>
          <a:prstGeom prst="rect">
            <a:avLst/>
          </a:prstGeom>
          <a:noFill/>
        </p:spPr>
        <p:txBody>
          <a:bodyPr wrap="square" rtlCol="0">
            <a:spAutoFit/>
          </a:bodyPr>
          <a:lstStyle/>
          <a:p>
            <a:r>
              <a:rPr lang="en-US" sz="1600" b="1" dirty="0" smtClean="0"/>
              <a:t>Display Screen</a:t>
            </a:r>
            <a:endParaRPr lang="en-US" sz="1600" b="1" dirty="0"/>
          </a:p>
        </p:txBody>
      </p:sp>
      <p:sp>
        <p:nvSpPr>
          <p:cNvPr id="17" name="TextBox 16"/>
          <p:cNvSpPr txBox="1"/>
          <p:nvPr/>
        </p:nvSpPr>
        <p:spPr>
          <a:xfrm>
            <a:off x="6400800" y="3733800"/>
            <a:ext cx="854658" cy="338554"/>
          </a:xfrm>
          <a:prstGeom prst="rect">
            <a:avLst/>
          </a:prstGeom>
          <a:noFill/>
        </p:spPr>
        <p:txBody>
          <a:bodyPr wrap="none" rtlCol="0">
            <a:spAutoFit/>
          </a:bodyPr>
          <a:lstStyle/>
          <a:p>
            <a:r>
              <a:rPr lang="en-US" sz="1600" b="1" dirty="0" smtClean="0"/>
              <a:t>Key Pad</a:t>
            </a:r>
            <a:endParaRPr lang="en-US" sz="1600" b="1" dirty="0"/>
          </a:p>
        </p:txBody>
      </p:sp>
      <p:sp>
        <p:nvSpPr>
          <p:cNvPr id="19" name="TextBox 18"/>
          <p:cNvSpPr txBox="1"/>
          <p:nvPr/>
        </p:nvSpPr>
        <p:spPr>
          <a:xfrm>
            <a:off x="6705600" y="4800600"/>
            <a:ext cx="1378198" cy="338554"/>
          </a:xfrm>
          <a:prstGeom prst="rect">
            <a:avLst/>
          </a:prstGeom>
          <a:noFill/>
        </p:spPr>
        <p:txBody>
          <a:bodyPr wrap="none" rtlCol="0">
            <a:spAutoFit/>
          </a:bodyPr>
          <a:lstStyle/>
          <a:p>
            <a:r>
              <a:rPr lang="en-US" sz="1600" b="1" dirty="0" smtClean="0"/>
              <a:t>Cartridge Port</a:t>
            </a:r>
            <a:endParaRPr lang="en-US" sz="1600" b="1" dirty="0"/>
          </a:p>
        </p:txBody>
      </p:sp>
      <p:sp>
        <p:nvSpPr>
          <p:cNvPr id="22" name="Left Arrow 21"/>
          <p:cNvSpPr/>
          <p:nvPr/>
        </p:nvSpPr>
        <p:spPr>
          <a:xfrm rot="20297041">
            <a:off x="6491855" y="1374022"/>
            <a:ext cx="457200" cy="16799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90600" y="4953000"/>
            <a:ext cx="2047484" cy="338554"/>
          </a:xfrm>
          <a:prstGeom prst="rect">
            <a:avLst/>
          </a:prstGeom>
          <a:noFill/>
        </p:spPr>
        <p:txBody>
          <a:bodyPr wrap="none" rtlCol="0">
            <a:spAutoFit/>
          </a:bodyPr>
          <a:lstStyle/>
          <a:p>
            <a:r>
              <a:rPr lang="en-US" sz="1600" b="1" dirty="0" smtClean="0"/>
              <a:t>Battery Compartment</a:t>
            </a:r>
            <a:endParaRPr lang="en-US" sz="1600" b="1" dirty="0"/>
          </a:p>
        </p:txBody>
      </p:sp>
      <p:pic>
        <p:nvPicPr>
          <p:cNvPr id="2050" name="Picture 2"/>
          <p:cNvPicPr>
            <a:picLocks noChangeAspect="1" noChangeArrowheads="1"/>
          </p:cNvPicPr>
          <p:nvPr/>
        </p:nvPicPr>
        <p:blipFill>
          <a:blip r:embed="rId6" cstate="print"/>
          <a:srcRect/>
          <a:stretch>
            <a:fillRect/>
          </a:stretch>
        </p:blipFill>
        <p:spPr bwMode="auto">
          <a:xfrm>
            <a:off x="685800" y="2590800"/>
            <a:ext cx="2613710" cy="1562100"/>
          </a:xfrm>
          <a:prstGeom prst="rect">
            <a:avLst/>
          </a:prstGeom>
          <a:noFill/>
          <a:ln w="9525">
            <a:noFill/>
            <a:miter lim="800000"/>
            <a:headEnd/>
            <a:tailEnd/>
          </a:ln>
          <a:effectLst/>
        </p:spPr>
      </p:pic>
      <p:sp>
        <p:nvSpPr>
          <p:cNvPr id="25" name="Up Arrow 24"/>
          <p:cNvSpPr/>
          <p:nvPr/>
        </p:nvSpPr>
        <p:spPr>
          <a:xfrm>
            <a:off x="1524000" y="3810000"/>
            <a:ext cx="152400" cy="838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2362200" y="1905000"/>
            <a:ext cx="1524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find this information (and more!)</a:t>
            </a:r>
            <a:endParaRPr lang="en-US" dirty="0"/>
          </a:p>
        </p:txBody>
      </p:sp>
      <p:sp>
        <p:nvSpPr>
          <p:cNvPr id="3" name="Content Placeholder 2"/>
          <p:cNvSpPr>
            <a:spLocks noGrp="1"/>
          </p:cNvSpPr>
          <p:nvPr>
            <p:ph idx="1"/>
          </p:nvPr>
        </p:nvSpPr>
        <p:spPr/>
        <p:txBody>
          <a:bodyPr/>
          <a:lstStyle/>
          <a:p>
            <a:r>
              <a:rPr lang="en-US" dirty="0" smtClean="0"/>
              <a:t>You can always save this slide show for review </a:t>
            </a:r>
            <a:r>
              <a:rPr lang="en-US" dirty="0" smtClean="0">
                <a:sym typeface="Wingdings" pitchFamily="2" charset="2"/>
              </a:rPr>
              <a:t>!</a:t>
            </a:r>
            <a:endParaRPr lang="en-US" dirty="0" smtClean="0"/>
          </a:p>
          <a:p>
            <a:r>
              <a:rPr lang="en-US" dirty="0" smtClean="0"/>
              <a:t>You can find lots of info in the “Ancillary Testing” folder on the public drive, including:</a:t>
            </a:r>
          </a:p>
          <a:p>
            <a:pPr lvl="1"/>
            <a:r>
              <a:rPr lang="en-US" dirty="0" smtClean="0"/>
              <a:t>A copy of the </a:t>
            </a:r>
            <a:r>
              <a:rPr lang="en-US" dirty="0" err="1" smtClean="0"/>
              <a:t>i</a:t>
            </a:r>
            <a:r>
              <a:rPr lang="en-US" dirty="0" smtClean="0"/>
              <a:t>-STAT System Manual (manufacturer’s manual)</a:t>
            </a:r>
          </a:p>
          <a:p>
            <a:pPr lvl="1"/>
            <a:r>
              <a:rPr lang="en-US" dirty="0" smtClean="0"/>
              <a:t>The current TVHS </a:t>
            </a:r>
            <a:r>
              <a:rPr lang="en-US" dirty="0" err="1" smtClean="0"/>
              <a:t>i</a:t>
            </a:r>
            <a:r>
              <a:rPr lang="en-US" dirty="0" smtClean="0"/>
              <a:t>-STAT 1 Technical procedure</a:t>
            </a:r>
          </a:p>
          <a:p>
            <a:pPr lvl="1"/>
            <a:r>
              <a:rPr lang="en-US" dirty="0" smtClean="0"/>
              <a:t>The Ancillary Testing Quality Assurance Policy which includes how often you get recertified, what is required for certification, quality control polices, and other information</a:t>
            </a:r>
          </a:p>
          <a:p>
            <a:pPr lvl="1"/>
            <a:r>
              <a:rPr lang="en-US" dirty="0" smtClean="0"/>
              <a:t>An Ancillary Testing troubleshooting document that will tell you who you can contact for particular issues</a:t>
            </a:r>
          </a:p>
          <a:p>
            <a:pPr lvl="1"/>
            <a:r>
              <a:rPr lang="en-US" dirty="0" smtClean="0"/>
              <a:t>And you can always contact an Ancillary Testing coordinator! (see next page for numbers)</a:t>
            </a:r>
            <a:endParaRPr lang="en-US" dirty="0"/>
          </a:p>
        </p:txBody>
      </p:sp>
    </p:spTree>
    <p:extLst>
      <p:ext uri="{BB962C8B-B14F-4D97-AF65-F5344CB8AC3E}">
        <p14:creationId xmlns:p14="http://schemas.microsoft.com/office/powerpoint/2010/main" val="3371098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52600"/>
            <a:ext cx="6248400" cy="609600"/>
          </a:xfrm>
        </p:spPr>
        <p:txBody>
          <a:bodyPr>
            <a:normAutofit/>
            <a:scene3d>
              <a:camera prst="orthographicFront"/>
              <a:lightRig rig="threePt" dir="t"/>
            </a:scene3d>
            <a:sp3d extrusionH="57150">
              <a:bevelT w="38100" h="38100"/>
            </a:sp3d>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Presented to you by Ancillary Testing</a:t>
            </a:r>
          </a:p>
        </p:txBody>
      </p:sp>
      <p:pic>
        <p:nvPicPr>
          <p:cNvPr id="45058" name="Picture 2"/>
          <p:cNvPicPr>
            <a:picLocks noChangeAspect="1" noChangeArrowheads="1"/>
          </p:cNvPicPr>
          <p:nvPr/>
        </p:nvPicPr>
        <p:blipFill>
          <a:blip r:embed="rId2" cstate="print"/>
          <a:srcRect/>
          <a:stretch>
            <a:fillRect/>
          </a:stretch>
        </p:blipFill>
        <p:spPr bwMode="auto">
          <a:xfrm>
            <a:off x="2514600" y="4109690"/>
            <a:ext cx="3657600" cy="2367310"/>
          </a:xfrm>
          <a:prstGeom prst="rect">
            <a:avLst/>
          </a:prstGeom>
          <a:noFill/>
          <a:ln w="9525">
            <a:solidFill>
              <a:schemeClr val="tx1"/>
            </a:solidFill>
            <a:prstDash val="sysDot"/>
            <a:miter lim="800000"/>
            <a:headEnd/>
            <a:tailEnd/>
          </a:ln>
          <a:effectLst/>
        </p:spPr>
      </p:pic>
      <p:sp>
        <p:nvSpPr>
          <p:cNvPr id="5" name="Rectangle 4"/>
          <p:cNvSpPr/>
          <p:nvPr/>
        </p:nvSpPr>
        <p:spPr>
          <a:xfrm>
            <a:off x="1600200" y="457200"/>
            <a:ext cx="5638800" cy="1107996"/>
          </a:xfrm>
          <a:prstGeom prst="rect">
            <a:avLst/>
          </a:prstGeom>
          <a:effectLst/>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sp3d contourW="6350" prstMaterial="plastic">
              <a:bevelT w="20320" h="20320" prst="angle"/>
              <a:contourClr>
                <a:schemeClr val="accent1">
                  <a:tint val="100000"/>
                  <a:shade val="100000"/>
                  <a:hueMod val="100000"/>
                  <a:satMod val="100000"/>
                </a:schemeClr>
              </a:contourClr>
            </a:sp3d>
          </a:bodyPr>
          <a:lstStyle/>
          <a:p>
            <a:pPr algn="ctr"/>
            <a:r>
              <a:rPr lang="en-US" sz="6600" b="1" cap="all" spc="0" dirty="0" smtClean="0">
                <a:ln/>
                <a:solidFill>
                  <a:schemeClr val="accent1"/>
                </a:solidFill>
                <a:effectLst>
                  <a:reflection blurRad="10000" stA="55000" endPos="48000" dist="500" dir="5400000" sy="-100000" algn="bl" rotWithShape="0"/>
                </a:effectLst>
                <a:latin typeface="BRADDON" pitchFamily="2" charset="0"/>
              </a:rPr>
              <a:t>THE END! </a:t>
            </a:r>
            <a:endParaRPr lang="en-US" sz="6600" b="1" cap="all" spc="0" dirty="0">
              <a:ln/>
              <a:solidFill>
                <a:schemeClr val="accent1"/>
              </a:solidFill>
              <a:effectLst>
                <a:reflection blurRad="10000" stA="55000" endPos="48000" dist="500" dir="5400000" sy="-100000" algn="bl" rotWithShape="0"/>
              </a:effectLst>
              <a:latin typeface="BRADDON" pitchFamily="2" charset="0"/>
            </a:endParaRPr>
          </a:p>
        </p:txBody>
      </p:sp>
      <p:sp>
        <p:nvSpPr>
          <p:cNvPr id="8" name="TextBox 7"/>
          <p:cNvSpPr txBox="1"/>
          <p:nvPr/>
        </p:nvSpPr>
        <p:spPr>
          <a:xfrm>
            <a:off x="3886200" y="6477000"/>
            <a:ext cx="1066800" cy="369332"/>
          </a:xfrm>
          <a:prstGeom prst="rect">
            <a:avLst/>
          </a:prstGeom>
          <a:noFill/>
        </p:spPr>
        <p:txBody>
          <a:bodyPr wrap="square" rtlCol="0">
            <a:spAutoFit/>
          </a:bodyPr>
          <a:lstStyle/>
          <a:p>
            <a:r>
              <a:rPr lang="en-US" b="1" dirty="0" smtClean="0">
                <a:solidFill>
                  <a:schemeClr val="accent1">
                    <a:lumMod val="50000"/>
                  </a:schemeClr>
                </a:solidFill>
                <a:latin typeface="BRADDON" pitchFamily="2" charset="0"/>
              </a:rPr>
              <a:t>Angus</a:t>
            </a:r>
            <a:endParaRPr lang="en-US" b="1" dirty="0">
              <a:solidFill>
                <a:schemeClr val="accent1">
                  <a:lumMod val="50000"/>
                </a:schemeClr>
              </a:solidFill>
              <a:latin typeface="BRADDON" pitchFamily="2" charset="0"/>
            </a:endParaRPr>
          </a:p>
        </p:txBody>
      </p:sp>
      <p:pic>
        <p:nvPicPr>
          <p:cNvPr id="45062" name="Picture 6" descr="http://ts1.mm.bing.net/th?id=I4900261866832724&amp;pid=1.3"/>
          <p:cNvPicPr>
            <a:picLocks noChangeAspect="1" noChangeArrowheads="1"/>
          </p:cNvPicPr>
          <p:nvPr/>
        </p:nvPicPr>
        <p:blipFill>
          <a:blip r:embed="rId3" cstate="print"/>
          <a:srcRect/>
          <a:stretch>
            <a:fillRect/>
          </a:stretch>
        </p:blipFill>
        <p:spPr bwMode="auto">
          <a:xfrm>
            <a:off x="5105401" y="6477000"/>
            <a:ext cx="238276" cy="228600"/>
          </a:xfrm>
          <a:prstGeom prst="rect">
            <a:avLst/>
          </a:prstGeom>
          <a:noFill/>
        </p:spPr>
      </p:pic>
      <p:sp>
        <p:nvSpPr>
          <p:cNvPr id="2" name="TextBox 1"/>
          <p:cNvSpPr txBox="1"/>
          <p:nvPr/>
        </p:nvSpPr>
        <p:spPr>
          <a:xfrm>
            <a:off x="76200" y="2362200"/>
            <a:ext cx="4267200" cy="1323439"/>
          </a:xfrm>
          <a:prstGeom prst="rect">
            <a:avLst/>
          </a:prstGeom>
          <a:noFill/>
        </p:spPr>
        <p:txBody>
          <a:bodyPr wrap="square" rtlCol="0">
            <a:spAutoFit/>
          </a:bodyPr>
          <a:lstStyle/>
          <a:p>
            <a:r>
              <a:rPr lang="en-US" sz="1600" b="1" dirty="0" smtClean="0">
                <a:ln w="12700">
                  <a:noFill/>
                  <a:prstDash val="solid"/>
                </a:ln>
                <a:solidFill>
                  <a:schemeClr val="accent3">
                    <a:lumMod val="50000"/>
                  </a:schemeClr>
                </a:solidFill>
                <a:effectLst>
                  <a:outerShdw blurRad="41275" dist="20320" dir="1800000" algn="tl" rotWithShape="0">
                    <a:srgbClr val="000000">
                      <a:alpha val="40000"/>
                    </a:srgbClr>
                  </a:outerShdw>
                </a:effectLst>
              </a:rPr>
              <a:t>Sandra Honett, MT AMT</a:t>
            </a:r>
          </a:p>
          <a:p>
            <a:r>
              <a:rPr lang="en-US" sz="1600" dirty="0" smtClean="0">
                <a:ln w="12700">
                  <a:noFill/>
                  <a:prstDash val="solid"/>
                </a:ln>
                <a:solidFill>
                  <a:schemeClr val="accent3">
                    <a:lumMod val="50000"/>
                  </a:schemeClr>
                </a:solidFill>
                <a:effectLst>
                  <a:outerShdw blurRad="41275" dist="20320" dir="1800000" algn="tl" rotWithShape="0">
                    <a:srgbClr val="000000">
                      <a:alpha val="40000"/>
                    </a:srgbClr>
                  </a:outerShdw>
                </a:effectLst>
              </a:rPr>
              <a:t>TVHS </a:t>
            </a:r>
            <a:r>
              <a:rPr lang="en-US" sz="1600" dirty="0">
                <a:ln w="12700">
                  <a:noFill/>
                  <a:prstDash val="solid"/>
                </a:ln>
                <a:solidFill>
                  <a:schemeClr val="accent3">
                    <a:lumMod val="50000"/>
                  </a:schemeClr>
                </a:solidFill>
                <a:effectLst>
                  <a:outerShdw blurRad="41275" dist="20320" dir="1800000" algn="tl" rotWithShape="0">
                    <a:srgbClr val="000000">
                      <a:alpha val="40000"/>
                    </a:srgbClr>
                  </a:outerShdw>
                </a:effectLst>
              </a:rPr>
              <a:t>Ancillary Testing Coordinator</a:t>
            </a:r>
          </a:p>
          <a:p>
            <a:r>
              <a:rPr lang="en-US" sz="1600" dirty="0">
                <a:ln w="12700">
                  <a:noFill/>
                  <a:prstDash val="solid"/>
                </a:ln>
                <a:solidFill>
                  <a:schemeClr val="accent3">
                    <a:lumMod val="50000"/>
                  </a:schemeClr>
                </a:solidFill>
                <a:effectLst>
                  <a:outerShdw blurRad="41275" dist="20320" dir="1800000" algn="tl" rotWithShape="0">
                    <a:srgbClr val="000000">
                      <a:alpha val="40000"/>
                    </a:srgbClr>
                  </a:outerShdw>
                </a:effectLst>
              </a:rPr>
              <a:t>Phone:  </a:t>
            </a:r>
            <a:endParaRPr lang="en-US" sz="1600" dirty="0" smtClean="0">
              <a:ln w="12700">
                <a:noFill/>
                <a:prstDash val="solid"/>
              </a:ln>
              <a:solidFill>
                <a:schemeClr val="accent3">
                  <a:lumMod val="50000"/>
                </a:schemeClr>
              </a:solidFill>
              <a:effectLst>
                <a:outerShdw blurRad="41275" dist="20320" dir="1800000" algn="tl" rotWithShape="0">
                  <a:srgbClr val="000000">
                    <a:alpha val="40000"/>
                  </a:srgbClr>
                </a:outerShdw>
              </a:effectLst>
            </a:endParaRPr>
          </a:p>
          <a:p>
            <a:r>
              <a:rPr lang="en-US" sz="1600" dirty="0" smtClean="0">
                <a:ln w="12700">
                  <a:noFill/>
                  <a:prstDash val="solid"/>
                </a:ln>
                <a:solidFill>
                  <a:schemeClr val="accent3">
                    <a:lumMod val="50000"/>
                  </a:schemeClr>
                </a:solidFill>
                <a:effectLst>
                  <a:outerShdw blurRad="41275" dist="20320" dir="1800000" algn="tl" rotWithShape="0">
                    <a:srgbClr val="000000">
                      <a:alpha val="40000"/>
                    </a:srgbClr>
                  </a:outerShdw>
                </a:effectLst>
              </a:rPr>
              <a:t>Nash (615) 873-8209; York (615) 225-4688</a:t>
            </a:r>
          </a:p>
          <a:p>
            <a:r>
              <a:rPr lang="en-US" sz="1600" dirty="0" smtClean="0">
                <a:ln w="12700">
                  <a:noFill/>
                  <a:prstDash val="solid"/>
                </a:ln>
                <a:solidFill>
                  <a:schemeClr val="accent3">
                    <a:lumMod val="50000"/>
                  </a:schemeClr>
                </a:solidFill>
                <a:effectLst>
                  <a:outerShdw blurRad="41275" dist="20320" dir="1800000" algn="tl" rotWithShape="0">
                    <a:srgbClr val="000000">
                      <a:alpha val="40000"/>
                    </a:srgbClr>
                  </a:outerShdw>
                </a:effectLst>
              </a:rPr>
              <a:t>Sandra.Honett@va.gov</a:t>
            </a:r>
            <a:endParaRPr lang="en-US" sz="1600" dirty="0">
              <a:ln w="12700">
                <a:noFill/>
                <a:prstDash val="solid"/>
              </a:ln>
              <a:solidFill>
                <a:schemeClr val="accent3">
                  <a:lumMod val="50000"/>
                </a:schemeClr>
              </a:solidFill>
              <a:effectLst>
                <a:outerShdw blurRad="41275" dist="20320" dir="1800000" algn="tl" rotWithShape="0">
                  <a:srgbClr val="000000">
                    <a:alpha val="40000"/>
                  </a:srgbClr>
                </a:outerShdw>
              </a:effectLst>
            </a:endParaRPr>
          </a:p>
        </p:txBody>
      </p:sp>
      <p:sp>
        <p:nvSpPr>
          <p:cNvPr id="9" name="TextBox 8"/>
          <p:cNvSpPr txBox="1"/>
          <p:nvPr/>
        </p:nvSpPr>
        <p:spPr>
          <a:xfrm>
            <a:off x="4267200" y="2382981"/>
            <a:ext cx="4191000" cy="1323439"/>
          </a:xfrm>
          <a:prstGeom prst="rect">
            <a:avLst/>
          </a:prstGeom>
          <a:noFill/>
        </p:spPr>
        <p:txBody>
          <a:bodyPr wrap="square" rtlCol="0">
            <a:spAutoFit/>
          </a:bodyPr>
          <a:lstStyle/>
          <a:p>
            <a:r>
              <a:rPr lang="en-US" sz="1600" b="1" dirty="0" smtClean="0">
                <a:ln w="12700">
                  <a:noFill/>
                  <a:prstDash val="solid"/>
                </a:ln>
                <a:solidFill>
                  <a:schemeClr val="accent3">
                    <a:lumMod val="50000"/>
                  </a:schemeClr>
                </a:solidFill>
                <a:effectLst>
                  <a:outerShdw blurRad="41275" dist="20320" dir="1800000" algn="tl" rotWithShape="0">
                    <a:srgbClr val="000000">
                      <a:alpha val="40000"/>
                    </a:srgbClr>
                  </a:outerShdw>
                </a:effectLst>
              </a:rPr>
              <a:t>Lisa Doxey, </a:t>
            </a:r>
            <a:r>
              <a:rPr lang="en-US" sz="1600" b="1" dirty="0">
                <a:ln w="12700">
                  <a:noFill/>
                  <a:prstDash val="solid"/>
                </a:ln>
                <a:solidFill>
                  <a:schemeClr val="accent3">
                    <a:lumMod val="50000"/>
                  </a:schemeClr>
                </a:solidFill>
                <a:effectLst>
                  <a:outerShdw blurRad="41275" dist="20320" dir="1800000" algn="tl" rotWithShape="0">
                    <a:srgbClr val="000000">
                      <a:alpha val="40000"/>
                    </a:srgbClr>
                  </a:outerShdw>
                </a:effectLst>
              </a:rPr>
              <a:t>MT (ASCP)</a:t>
            </a:r>
          </a:p>
          <a:p>
            <a:r>
              <a:rPr lang="en-US" sz="1600" dirty="0">
                <a:ln w="12700">
                  <a:noFill/>
                  <a:prstDash val="solid"/>
                </a:ln>
                <a:solidFill>
                  <a:schemeClr val="accent3">
                    <a:lumMod val="50000"/>
                  </a:schemeClr>
                </a:solidFill>
                <a:effectLst>
                  <a:outerShdw blurRad="41275" dist="20320" dir="1800000" algn="tl" rotWithShape="0">
                    <a:srgbClr val="000000">
                      <a:alpha val="40000"/>
                    </a:srgbClr>
                  </a:outerShdw>
                </a:effectLst>
              </a:rPr>
              <a:t>TVHS Ancillary Testing Coordinator</a:t>
            </a:r>
          </a:p>
          <a:p>
            <a:r>
              <a:rPr lang="en-US" sz="1600" dirty="0">
                <a:ln w="12700">
                  <a:noFill/>
                  <a:prstDash val="solid"/>
                </a:ln>
                <a:solidFill>
                  <a:schemeClr val="accent3">
                    <a:lumMod val="50000"/>
                  </a:schemeClr>
                </a:solidFill>
                <a:effectLst>
                  <a:outerShdw blurRad="41275" dist="20320" dir="1800000" algn="tl" rotWithShape="0">
                    <a:srgbClr val="000000">
                      <a:alpha val="40000"/>
                    </a:srgbClr>
                  </a:outerShdw>
                </a:effectLst>
              </a:rPr>
              <a:t>Phone:  </a:t>
            </a:r>
            <a:endParaRPr lang="en-US" sz="1600" dirty="0" smtClean="0">
              <a:ln w="12700">
                <a:noFill/>
                <a:prstDash val="solid"/>
              </a:ln>
              <a:solidFill>
                <a:schemeClr val="accent3">
                  <a:lumMod val="50000"/>
                </a:schemeClr>
              </a:solidFill>
              <a:effectLst>
                <a:outerShdw blurRad="41275" dist="20320" dir="1800000" algn="tl" rotWithShape="0">
                  <a:srgbClr val="000000">
                    <a:alpha val="40000"/>
                  </a:srgbClr>
                </a:outerShdw>
              </a:effectLst>
            </a:endParaRPr>
          </a:p>
          <a:p>
            <a:r>
              <a:rPr lang="en-US" sz="1600" dirty="0">
                <a:ln w="12700">
                  <a:noFill/>
                  <a:prstDash val="solid"/>
                </a:ln>
                <a:solidFill>
                  <a:schemeClr val="accent3">
                    <a:lumMod val="50000"/>
                  </a:schemeClr>
                </a:solidFill>
                <a:effectLst>
                  <a:outerShdw blurRad="41275" dist="20320" dir="1800000" algn="tl" rotWithShape="0">
                    <a:srgbClr val="000000">
                      <a:alpha val="40000"/>
                    </a:srgbClr>
                  </a:outerShdw>
                </a:effectLst>
              </a:rPr>
              <a:t>York (615) </a:t>
            </a:r>
            <a:r>
              <a:rPr lang="en-US" sz="1600" dirty="0" smtClean="0">
                <a:ln w="12700">
                  <a:noFill/>
                  <a:prstDash val="solid"/>
                </a:ln>
                <a:solidFill>
                  <a:schemeClr val="accent3">
                    <a:lumMod val="50000"/>
                  </a:schemeClr>
                </a:solidFill>
                <a:effectLst>
                  <a:outerShdw blurRad="41275" dist="20320" dir="1800000" algn="tl" rotWithShape="0">
                    <a:srgbClr val="000000">
                      <a:alpha val="40000"/>
                    </a:srgbClr>
                  </a:outerShdw>
                </a:effectLst>
              </a:rPr>
              <a:t>225-4688; Nash </a:t>
            </a:r>
            <a:r>
              <a:rPr lang="en-US" sz="1600" dirty="0">
                <a:ln w="12700">
                  <a:noFill/>
                  <a:prstDash val="solid"/>
                </a:ln>
                <a:solidFill>
                  <a:schemeClr val="accent3">
                    <a:lumMod val="50000"/>
                  </a:schemeClr>
                </a:solidFill>
                <a:effectLst>
                  <a:outerShdw blurRad="41275" dist="20320" dir="1800000" algn="tl" rotWithShape="0">
                    <a:srgbClr val="000000">
                      <a:alpha val="40000"/>
                    </a:srgbClr>
                  </a:outerShdw>
                </a:effectLst>
              </a:rPr>
              <a:t>(615) </a:t>
            </a:r>
            <a:r>
              <a:rPr lang="en-US" sz="1600" dirty="0" smtClean="0">
                <a:ln w="12700">
                  <a:noFill/>
                  <a:prstDash val="solid"/>
                </a:ln>
                <a:solidFill>
                  <a:schemeClr val="accent3">
                    <a:lumMod val="50000"/>
                  </a:schemeClr>
                </a:solidFill>
                <a:effectLst>
                  <a:outerShdw blurRad="41275" dist="20320" dir="1800000" algn="tl" rotWithShape="0">
                    <a:srgbClr val="000000">
                      <a:alpha val="40000"/>
                    </a:srgbClr>
                  </a:outerShdw>
                </a:effectLst>
              </a:rPr>
              <a:t>873-6839; </a:t>
            </a:r>
            <a:endParaRPr lang="en-US" sz="1600" dirty="0">
              <a:ln w="12700">
                <a:noFill/>
                <a:prstDash val="solid"/>
              </a:ln>
              <a:solidFill>
                <a:schemeClr val="accent3">
                  <a:lumMod val="50000"/>
                </a:schemeClr>
              </a:solidFill>
              <a:effectLst>
                <a:outerShdw blurRad="41275" dist="20320" dir="1800000" algn="tl" rotWithShape="0">
                  <a:srgbClr val="000000">
                    <a:alpha val="40000"/>
                  </a:srgbClr>
                </a:outerShdw>
              </a:effectLst>
            </a:endParaRPr>
          </a:p>
          <a:p>
            <a:r>
              <a:rPr lang="en-US" sz="1600" dirty="0" smtClean="0">
                <a:ln w="12700">
                  <a:noFill/>
                  <a:prstDash val="solid"/>
                </a:ln>
                <a:solidFill>
                  <a:schemeClr val="accent3">
                    <a:lumMod val="50000"/>
                  </a:schemeClr>
                </a:solidFill>
                <a:effectLst>
                  <a:outerShdw blurRad="41275" dist="20320" dir="1800000" algn="tl" rotWithShape="0">
                    <a:srgbClr val="000000">
                      <a:alpha val="40000"/>
                    </a:srgbClr>
                  </a:outerShdw>
                </a:effectLst>
              </a:rPr>
              <a:t>Lisa.Doxey@va.gov</a:t>
            </a:r>
            <a:endParaRPr lang="en-US" sz="1600" dirty="0">
              <a:ln w="12700">
                <a:noFill/>
                <a:prstDash val="solid"/>
              </a:ln>
              <a:solidFill>
                <a:schemeClr val="accent3">
                  <a:lumMod val="50000"/>
                </a:schemeClr>
              </a:solidFill>
              <a:effectLst>
                <a:outerShdw blurRad="41275" dist="20320" dir="1800000" algn="tl" rotWithShape="0">
                  <a:srgbClr val="000000">
                    <a:alpha val="40000"/>
                  </a:srgbClr>
                </a:outerShdw>
              </a:effectLst>
            </a:endParaRP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effectLst>
                  <a:outerShdw blurRad="38100" dist="38100" dir="2700000" algn="tl">
                    <a:srgbClr val="000000">
                      <a:alpha val="43137"/>
                    </a:srgbClr>
                  </a:outerShdw>
                </a:effectLst>
              </a:rPr>
              <a:t>Keypad Functions</a:t>
            </a:r>
            <a:endParaRPr lang="en-US"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3048000" y="1219200"/>
            <a:ext cx="3187899" cy="5334000"/>
          </a:xfrm>
          <a:prstGeom prst="rect">
            <a:avLst/>
          </a:prstGeom>
          <a:noFill/>
          <a:ln w="9525">
            <a:noFill/>
            <a:miter lim="800000"/>
            <a:headEnd/>
            <a:tailEnd/>
          </a:ln>
          <a:effectLst/>
        </p:spPr>
      </p:pic>
      <p:sp>
        <p:nvSpPr>
          <p:cNvPr id="5" name="Right Arrow 4"/>
          <p:cNvSpPr/>
          <p:nvPr/>
        </p:nvSpPr>
        <p:spPr>
          <a:xfrm>
            <a:off x="3124200" y="5562600"/>
            <a:ext cx="3810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9600" y="5410200"/>
            <a:ext cx="2362200" cy="584775"/>
          </a:xfrm>
          <a:prstGeom prst="rect">
            <a:avLst/>
          </a:prstGeom>
          <a:solidFill>
            <a:schemeClr val="accent1">
              <a:alpha val="87000"/>
            </a:schemeClr>
          </a:solidFill>
        </p:spPr>
        <p:txBody>
          <a:bodyPr wrap="square" rtlCol="0">
            <a:spAutoFit/>
          </a:bodyPr>
          <a:lstStyle/>
          <a:p>
            <a:r>
              <a:rPr lang="en-US" sz="1600" dirty="0" smtClean="0"/>
              <a:t>Press to get to Administrative Menus</a:t>
            </a:r>
            <a:endParaRPr lang="en-US" sz="1600" dirty="0"/>
          </a:p>
        </p:txBody>
      </p:sp>
      <p:sp>
        <p:nvSpPr>
          <p:cNvPr id="7" name="Bent-Up Arrow 6"/>
          <p:cNvSpPr/>
          <p:nvPr/>
        </p:nvSpPr>
        <p:spPr>
          <a:xfrm>
            <a:off x="4419600" y="5943600"/>
            <a:ext cx="304800" cy="381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895600" y="6019800"/>
            <a:ext cx="1524000" cy="830997"/>
          </a:xfrm>
          <a:prstGeom prst="rect">
            <a:avLst/>
          </a:prstGeom>
          <a:solidFill>
            <a:schemeClr val="accent1">
              <a:alpha val="78000"/>
            </a:schemeClr>
          </a:solidFill>
        </p:spPr>
        <p:txBody>
          <a:bodyPr wrap="square" rtlCol="0">
            <a:spAutoFit/>
          </a:bodyPr>
          <a:lstStyle/>
          <a:p>
            <a:r>
              <a:rPr lang="en-US" sz="1600" dirty="0" smtClean="0"/>
              <a:t>To print using portable thermal printer</a:t>
            </a:r>
            <a:endParaRPr lang="en-US" sz="1600" dirty="0"/>
          </a:p>
        </p:txBody>
      </p:sp>
      <p:sp>
        <p:nvSpPr>
          <p:cNvPr id="9" name="Left Arrow 8"/>
          <p:cNvSpPr/>
          <p:nvPr/>
        </p:nvSpPr>
        <p:spPr>
          <a:xfrm>
            <a:off x="5791200" y="2514600"/>
            <a:ext cx="990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858000" y="1905000"/>
            <a:ext cx="1981200" cy="830997"/>
          </a:xfrm>
          <a:prstGeom prst="rect">
            <a:avLst/>
          </a:prstGeom>
          <a:solidFill>
            <a:schemeClr val="accent1">
              <a:alpha val="80000"/>
            </a:schemeClr>
          </a:solidFill>
        </p:spPr>
        <p:txBody>
          <a:bodyPr wrap="square" rtlCol="0">
            <a:spAutoFit/>
          </a:bodyPr>
          <a:lstStyle/>
          <a:p>
            <a:r>
              <a:rPr lang="en-US" sz="1600" dirty="0" smtClean="0"/>
              <a:t>Press to see the 2</a:t>
            </a:r>
            <a:r>
              <a:rPr lang="en-US" sz="1600" baseline="30000" dirty="0" smtClean="0"/>
              <a:t>nd</a:t>
            </a:r>
            <a:r>
              <a:rPr lang="en-US" sz="1600" dirty="0" smtClean="0"/>
              <a:t> page of results and the free field pages</a:t>
            </a:r>
            <a:endParaRPr lang="en-US" sz="1600" dirty="0"/>
          </a:p>
        </p:txBody>
      </p:sp>
      <p:sp>
        <p:nvSpPr>
          <p:cNvPr id="13" name="Right Arrow 12"/>
          <p:cNvSpPr/>
          <p:nvPr/>
        </p:nvSpPr>
        <p:spPr>
          <a:xfrm>
            <a:off x="2590800" y="2514600"/>
            <a:ext cx="990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4953000" y="3048000"/>
            <a:ext cx="1740408"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781800" y="2971800"/>
            <a:ext cx="1747574" cy="830997"/>
          </a:xfrm>
          <a:prstGeom prst="rect">
            <a:avLst/>
          </a:prstGeom>
          <a:solidFill>
            <a:schemeClr val="accent1">
              <a:alpha val="80000"/>
            </a:schemeClr>
          </a:solidFill>
        </p:spPr>
        <p:txBody>
          <a:bodyPr wrap="square" rtlCol="0">
            <a:spAutoFit/>
          </a:bodyPr>
          <a:lstStyle/>
          <a:p>
            <a:r>
              <a:rPr lang="en-US" sz="1600" dirty="0" smtClean="0"/>
              <a:t>The 1 and 2 keys scroll through results</a:t>
            </a:r>
            <a:endParaRPr lang="en-US" sz="1600" dirty="0"/>
          </a:p>
        </p:txBody>
      </p:sp>
      <p:sp>
        <p:nvSpPr>
          <p:cNvPr id="18" name="TextBox 17"/>
          <p:cNvSpPr txBox="1"/>
          <p:nvPr/>
        </p:nvSpPr>
        <p:spPr>
          <a:xfrm>
            <a:off x="228600" y="2133600"/>
            <a:ext cx="2209800" cy="1077218"/>
          </a:xfrm>
          <a:prstGeom prst="rect">
            <a:avLst/>
          </a:prstGeom>
          <a:solidFill>
            <a:schemeClr val="accent1">
              <a:alpha val="80000"/>
            </a:schemeClr>
          </a:solidFill>
        </p:spPr>
        <p:txBody>
          <a:bodyPr wrap="square" rtlCol="0">
            <a:spAutoFit/>
          </a:bodyPr>
          <a:lstStyle/>
          <a:p>
            <a:r>
              <a:rPr lang="en-US" sz="1600" dirty="0" smtClean="0"/>
              <a:t>Acts like a back-space button to go to a previous screen or erase and incorrect entry</a:t>
            </a:r>
            <a:endParaRPr lang="en-US" sz="1600" dirty="0"/>
          </a:p>
        </p:txBody>
      </p:sp>
      <p:sp>
        <p:nvSpPr>
          <p:cNvPr id="19" name="Left Arrow 18"/>
          <p:cNvSpPr/>
          <p:nvPr/>
        </p:nvSpPr>
        <p:spPr>
          <a:xfrm>
            <a:off x="5715000" y="5562600"/>
            <a:ext cx="990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781800" y="5410200"/>
            <a:ext cx="1470018" cy="369332"/>
          </a:xfrm>
          <a:prstGeom prst="rect">
            <a:avLst/>
          </a:prstGeom>
          <a:solidFill>
            <a:schemeClr val="accent1">
              <a:alpha val="80000"/>
            </a:schemeClr>
          </a:solidFill>
        </p:spPr>
        <p:txBody>
          <a:bodyPr wrap="none" rtlCol="0">
            <a:spAutoFit/>
          </a:bodyPr>
          <a:lstStyle/>
          <a:p>
            <a:r>
              <a:rPr lang="en-US" dirty="0" smtClean="0"/>
              <a:t>Power Button</a:t>
            </a:r>
            <a:endParaRPr lang="en-US" dirty="0"/>
          </a:p>
        </p:txBody>
      </p:sp>
      <p:sp>
        <p:nvSpPr>
          <p:cNvPr id="21" name="Left Arrow 20"/>
          <p:cNvSpPr/>
          <p:nvPr/>
        </p:nvSpPr>
        <p:spPr>
          <a:xfrm>
            <a:off x="5334000" y="1828800"/>
            <a:ext cx="4572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867400" y="1295400"/>
            <a:ext cx="1371600" cy="584775"/>
          </a:xfrm>
          <a:prstGeom prst="rect">
            <a:avLst/>
          </a:prstGeom>
          <a:solidFill>
            <a:schemeClr val="accent1">
              <a:alpha val="80000"/>
            </a:schemeClr>
          </a:solidFill>
        </p:spPr>
        <p:txBody>
          <a:bodyPr wrap="square" rtlCol="0">
            <a:spAutoFit/>
          </a:bodyPr>
          <a:lstStyle/>
          <a:p>
            <a:r>
              <a:rPr lang="en-US" sz="1600" dirty="0" smtClean="0"/>
              <a:t>Press and hold to scan</a:t>
            </a:r>
            <a:endParaRPr lang="en-US" sz="1600" dirty="0"/>
          </a:p>
        </p:txBody>
      </p:sp>
      <p:sp>
        <p:nvSpPr>
          <p:cNvPr id="23" name="Right Arrow 22"/>
          <p:cNvSpPr/>
          <p:nvPr/>
        </p:nvSpPr>
        <p:spPr>
          <a:xfrm rot="1474071">
            <a:off x="3429000" y="4648200"/>
            <a:ext cx="914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133600" y="4267200"/>
            <a:ext cx="1264898" cy="338554"/>
          </a:xfrm>
          <a:prstGeom prst="rect">
            <a:avLst/>
          </a:prstGeom>
          <a:solidFill>
            <a:schemeClr val="accent1">
              <a:alpha val="80000"/>
            </a:schemeClr>
          </a:solidFill>
        </p:spPr>
        <p:txBody>
          <a:bodyPr wrap="none" rtlCol="0">
            <a:spAutoFit/>
          </a:bodyPr>
          <a:lstStyle/>
          <a:p>
            <a:r>
              <a:rPr lang="en-US" sz="1600" dirty="0" smtClean="0"/>
              <a:t>Backlight key</a:t>
            </a:r>
            <a:endParaRPr lang="en-US" sz="1600"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effectLst>
                  <a:outerShdw blurRad="38100" dist="38100" dir="2700000" algn="tl">
                    <a:srgbClr val="000000">
                      <a:alpha val="43137"/>
                    </a:srgbClr>
                  </a:outerShdw>
                </a:effectLst>
              </a:rPr>
              <a:t>i</a:t>
            </a:r>
            <a:r>
              <a:rPr lang="en-US" dirty="0" smtClean="0">
                <a:effectLst>
                  <a:outerShdw blurRad="38100" dist="38100" dir="2700000" algn="tl">
                    <a:srgbClr val="000000">
                      <a:alpha val="43137"/>
                    </a:srgbClr>
                  </a:outerShdw>
                </a:effectLst>
              </a:rPr>
              <a:t>-STAT 1 Rechargeable Downloader</a:t>
            </a:r>
            <a:endParaRPr lang="en-US" dirty="0">
              <a:effectLst>
                <a:outerShdw blurRad="38100" dist="38100" dir="2700000" algn="tl">
                  <a:srgbClr val="000000">
                    <a:alpha val="43137"/>
                  </a:srgbClr>
                </a:outerShdw>
              </a:effectLst>
            </a:endParaRPr>
          </a:p>
        </p:txBody>
      </p:sp>
      <p:pic>
        <p:nvPicPr>
          <p:cNvPr id="16386" name="Picture 2" descr="http://i.ebayimg.com/t/Downloader-Recharger-use-i-STAT-1-Analyzer-/00/s/NTMzWDgwMA==/$(KGrHqR,!iYE6Z2WfKTqBOn6O33z-w~~60_35.JPG"/>
          <p:cNvPicPr>
            <a:picLocks noChangeAspect="1" noChangeArrowheads="1"/>
          </p:cNvPicPr>
          <p:nvPr/>
        </p:nvPicPr>
        <p:blipFill>
          <a:blip r:embed="rId2" cstate="print"/>
          <a:srcRect/>
          <a:stretch>
            <a:fillRect/>
          </a:stretch>
        </p:blipFill>
        <p:spPr bwMode="auto">
          <a:xfrm>
            <a:off x="762000" y="1600200"/>
            <a:ext cx="4530425" cy="3048000"/>
          </a:xfrm>
          <a:prstGeom prst="rect">
            <a:avLst/>
          </a:prstGeom>
          <a:noFill/>
        </p:spPr>
      </p:pic>
      <p:pic>
        <p:nvPicPr>
          <p:cNvPr id="16388" name="Picture 4" descr="http://www.poct.co.uk/images/large/i-STAT%20in%20Downloader%20Recharger%20400x533.jpg"/>
          <p:cNvPicPr>
            <a:picLocks noChangeAspect="1" noChangeArrowheads="1"/>
          </p:cNvPicPr>
          <p:nvPr/>
        </p:nvPicPr>
        <p:blipFill>
          <a:blip r:embed="rId3" cstate="print"/>
          <a:srcRect/>
          <a:stretch>
            <a:fillRect/>
          </a:stretch>
        </p:blipFill>
        <p:spPr bwMode="auto">
          <a:xfrm>
            <a:off x="5562600" y="1219200"/>
            <a:ext cx="2743200" cy="3652630"/>
          </a:xfrm>
          <a:prstGeom prst="rect">
            <a:avLst/>
          </a:prstGeom>
          <a:noFill/>
        </p:spPr>
      </p:pic>
      <p:sp>
        <p:nvSpPr>
          <p:cNvPr id="6" name="Left Arrow 5"/>
          <p:cNvSpPr/>
          <p:nvPr/>
        </p:nvSpPr>
        <p:spPr>
          <a:xfrm>
            <a:off x="3200400" y="3048000"/>
            <a:ext cx="990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676400" y="2895600"/>
            <a:ext cx="914400" cy="198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flipV="1">
            <a:off x="6629400" y="1524001"/>
            <a:ext cx="914400" cy="76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267201" y="2895601"/>
            <a:ext cx="1676400" cy="584775"/>
          </a:xfrm>
          <a:prstGeom prst="rect">
            <a:avLst/>
          </a:prstGeom>
          <a:noFill/>
        </p:spPr>
        <p:txBody>
          <a:bodyPr wrap="square" rtlCol="0">
            <a:spAutoFit/>
          </a:bodyPr>
          <a:lstStyle/>
          <a:p>
            <a:r>
              <a:rPr lang="en-US" sz="1600" b="1" dirty="0" smtClean="0"/>
              <a:t>Battery Charging Compartment</a:t>
            </a:r>
            <a:endParaRPr lang="en-US" sz="1600" b="1" dirty="0"/>
          </a:p>
        </p:txBody>
      </p:sp>
      <p:sp>
        <p:nvSpPr>
          <p:cNvPr id="10" name="TextBox 9"/>
          <p:cNvSpPr txBox="1"/>
          <p:nvPr/>
        </p:nvSpPr>
        <p:spPr>
          <a:xfrm>
            <a:off x="381000" y="2590800"/>
            <a:ext cx="1524000" cy="584775"/>
          </a:xfrm>
          <a:prstGeom prst="rect">
            <a:avLst/>
          </a:prstGeom>
          <a:noFill/>
        </p:spPr>
        <p:txBody>
          <a:bodyPr wrap="square" rtlCol="0">
            <a:spAutoFit/>
          </a:bodyPr>
          <a:lstStyle/>
          <a:p>
            <a:r>
              <a:rPr lang="en-US" sz="1600" b="1" dirty="0" smtClean="0"/>
              <a:t>Gold Charging Contact Pins</a:t>
            </a:r>
            <a:endParaRPr lang="en-US" sz="1600" b="1" dirty="0"/>
          </a:p>
        </p:txBody>
      </p:sp>
      <p:sp>
        <p:nvSpPr>
          <p:cNvPr id="11" name="TextBox 10"/>
          <p:cNvSpPr txBox="1"/>
          <p:nvPr/>
        </p:nvSpPr>
        <p:spPr>
          <a:xfrm>
            <a:off x="7620000" y="1371600"/>
            <a:ext cx="1295400" cy="1077218"/>
          </a:xfrm>
          <a:prstGeom prst="rect">
            <a:avLst/>
          </a:prstGeom>
          <a:noFill/>
        </p:spPr>
        <p:txBody>
          <a:bodyPr wrap="square" rtlCol="0">
            <a:spAutoFit/>
          </a:bodyPr>
          <a:lstStyle/>
          <a:p>
            <a:r>
              <a:rPr lang="en-US" sz="1600" b="1" dirty="0" smtClean="0"/>
              <a:t>Proximity Light &amp; Charging Light</a:t>
            </a:r>
            <a:endParaRPr lang="en-US" sz="1600" b="1" dirty="0"/>
          </a:p>
        </p:txBody>
      </p:sp>
      <p:sp>
        <p:nvSpPr>
          <p:cNvPr id="12" name="TextBox 11"/>
          <p:cNvSpPr txBox="1"/>
          <p:nvPr/>
        </p:nvSpPr>
        <p:spPr>
          <a:xfrm>
            <a:off x="457200" y="4724400"/>
            <a:ext cx="8229600" cy="1938992"/>
          </a:xfrm>
          <a:prstGeom prst="rect">
            <a:avLst/>
          </a:prstGeom>
          <a:noFill/>
        </p:spPr>
        <p:txBody>
          <a:bodyPr wrap="square" rtlCol="0">
            <a:spAutoFit/>
          </a:bodyPr>
          <a:lstStyle/>
          <a:p>
            <a:pPr>
              <a:buFont typeface="Arial" pitchFamily="34" charset="0"/>
              <a:buChar char="•"/>
            </a:pPr>
            <a:r>
              <a:rPr lang="en-US" sz="2000" i="1" dirty="0" err="1" smtClean="0"/>
              <a:t>Downloaders</a:t>
            </a:r>
            <a:r>
              <a:rPr lang="en-US" sz="2000" i="1" dirty="0" smtClean="0"/>
              <a:t> Plug into Network Ports and chart </a:t>
            </a:r>
            <a:r>
              <a:rPr lang="en-US" sz="2000" i="1" dirty="0" err="1" smtClean="0"/>
              <a:t>i</a:t>
            </a:r>
            <a:r>
              <a:rPr lang="en-US" sz="2000" i="1" dirty="0" smtClean="0"/>
              <a:t>-STAT results to CPRS via our RALS Plus System</a:t>
            </a:r>
          </a:p>
          <a:p>
            <a:pPr>
              <a:buFont typeface="Arial" pitchFamily="34" charset="0"/>
              <a:buChar char="•"/>
            </a:pPr>
            <a:r>
              <a:rPr lang="en-US" sz="2000" i="1" dirty="0" smtClean="0"/>
              <a:t>When working properly, you should see “Communication in Progress” on the display screen</a:t>
            </a:r>
          </a:p>
          <a:p>
            <a:pPr>
              <a:buFont typeface="Arial" pitchFamily="34" charset="0"/>
              <a:buChar char="•"/>
            </a:pPr>
            <a:r>
              <a:rPr lang="en-US" sz="2000" i="1" dirty="0" smtClean="0"/>
              <a:t>When a scheduled transmission of results is due, a message that says “Upload required” </a:t>
            </a:r>
            <a:r>
              <a:rPr lang="en-US" sz="2000" i="1" dirty="0"/>
              <a:t>appears on the </a:t>
            </a:r>
            <a:r>
              <a:rPr lang="en-US" sz="2000" i="1" dirty="0" smtClean="0"/>
              <a:t>screen, just “press 1-to continue”</a:t>
            </a:r>
            <a:endParaRPr lang="en-US" sz="2000" i="1"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err="1" smtClean="0">
                <a:effectLst>
                  <a:outerShdw blurRad="38100" dist="38100" dir="2700000" algn="tl">
                    <a:srgbClr val="000000">
                      <a:alpha val="43137"/>
                    </a:srgbClr>
                  </a:outerShdw>
                </a:effectLst>
              </a:rPr>
              <a:t>i</a:t>
            </a:r>
            <a:r>
              <a:rPr lang="en-US" dirty="0" smtClean="0">
                <a:effectLst>
                  <a:outerShdw blurRad="38100" dist="38100" dir="2700000" algn="tl">
                    <a:srgbClr val="000000">
                      <a:alpha val="43137"/>
                    </a:srgbClr>
                  </a:outerShdw>
                </a:effectLst>
              </a:rPr>
              <a:t>-STAT Cartridges</a:t>
            </a:r>
            <a:endParaRPr lang="en-US" dirty="0">
              <a:effectLst>
                <a:outerShdw blurRad="38100" dist="38100" dir="2700000" algn="tl">
                  <a:srgbClr val="000000">
                    <a:alpha val="43137"/>
                  </a:srgbClr>
                </a:outerShdw>
              </a:effectLst>
            </a:endParaRPr>
          </a:p>
        </p:txBody>
      </p:sp>
      <p:pic>
        <p:nvPicPr>
          <p:cNvPr id="19458" name="Picture 2" descr="http://www.secinfo.com/DB/SEC/2002-000/0912/057-0380/57-005.jpg"/>
          <p:cNvPicPr>
            <a:picLocks noChangeAspect="1" noChangeArrowheads="1"/>
          </p:cNvPicPr>
          <p:nvPr/>
        </p:nvPicPr>
        <p:blipFill>
          <a:blip r:embed="rId2" cstate="print"/>
          <a:stretch>
            <a:fillRect/>
          </a:stretch>
        </p:blipFill>
        <p:spPr bwMode="auto">
          <a:xfrm>
            <a:off x="1447800" y="1066801"/>
            <a:ext cx="6467472" cy="4114800"/>
          </a:xfrm>
          <a:prstGeom prst="rect">
            <a:avLst/>
          </a:prstGeom>
          <a:solidFill>
            <a:schemeClr val="bg1"/>
          </a:solidFill>
        </p:spPr>
      </p:pic>
      <p:sp>
        <p:nvSpPr>
          <p:cNvPr id="5" name="TextBox 4"/>
          <p:cNvSpPr txBox="1"/>
          <p:nvPr/>
        </p:nvSpPr>
        <p:spPr>
          <a:xfrm>
            <a:off x="1905000" y="1143000"/>
            <a:ext cx="5791200" cy="461665"/>
          </a:xfrm>
          <a:prstGeom prst="rect">
            <a:avLst/>
          </a:prstGeom>
          <a:blipFill>
            <a:blip r:embed="rId3" cstate="print"/>
            <a:tile tx="0" ty="0" sx="100000" sy="100000" flip="none" algn="tl"/>
          </a:blipFill>
        </p:spPr>
        <p:txBody>
          <a:bodyPr wrap="square" rtlCol="0">
            <a:spAutoFit/>
          </a:bodyPr>
          <a:lstStyle/>
          <a:p>
            <a:pPr algn="ctr"/>
            <a:r>
              <a:rPr lang="en-US" sz="2400" b="1" dirty="0" smtClean="0"/>
              <a:t>What’s in a cartridge?</a:t>
            </a:r>
            <a:endParaRPr lang="en-US" sz="2400" b="1" dirty="0"/>
          </a:p>
        </p:txBody>
      </p:sp>
      <p:pic>
        <p:nvPicPr>
          <p:cNvPr id="19459" name="Picture 3"/>
          <p:cNvPicPr>
            <a:picLocks noChangeAspect="1" noChangeArrowheads="1"/>
          </p:cNvPicPr>
          <p:nvPr/>
        </p:nvPicPr>
        <p:blipFill>
          <a:blip r:embed="rId4" cstate="print"/>
          <a:srcRect/>
          <a:stretch>
            <a:fillRect/>
          </a:stretch>
        </p:blipFill>
        <p:spPr bwMode="auto">
          <a:xfrm>
            <a:off x="1905000" y="3886200"/>
            <a:ext cx="1790700" cy="1233487"/>
          </a:xfrm>
          <a:prstGeom prst="rect">
            <a:avLst/>
          </a:prstGeom>
          <a:noFill/>
          <a:ln w="9525">
            <a:noFill/>
            <a:miter lim="800000"/>
            <a:headEnd/>
            <a:tailEnd/>
          </a:ln>
        </p:spPr>
      </p:pic>
      <p:pic>
        <p:nvPicPr>
          <p:cNvPr id="19460" name="Picture 4"/>
          <p:cNvPicPr>
            <a:picLocks noChangeAspect="1" noChangeArrowheads="1"/>
          </p:cNvPicPr>
          <p:nvPr/>
        </p:nvPicPr>
        <p:blipFill>
          <a:blip r:embed="rId5" cstate="print"/>
          <a:srcRect/>
          <a:stretch>
            <a:fillRect/>
          </a:stretch>
        </p:blipFill>
        <p:spPr bwMode="auto">
          <a:xfrm>
            <a:off x="1905000" y="5105400"/>
            <a:ext cx="1790700" cy="1400175"/>
          </a:xfrm>
          <a:prstGeom prst="rect">
            <a:avLst/>
          </a:prstGeom>
          <a:noFill/>
          <a:ln w="9525">
            <a:noFill/>
            <a:miter lim="800000"/>
            <a:headEnd/>
            <a:tailEnd/>
          </a:ln>
        </p:spPr>
      </p:pic>
      <p:pic>
        <p:nvPicPr>
          <p:cNvPr id="9" name="Picture 5" descr="http://t0.gstatic.com/images?q=tbn:ANd9GcTjOoV_dyL3uXNnDINMWm9GdeMDnz83zHVCIch03pBUU3s8ZMWlmBL0zwc">
            <a:hlinkClick r:id="rId6"/>
          </p:cNvPr>
          <p:cNvPicPr>
            <a:picLocks noChangeAspect="1" noChangeArrowheads="1"/>
          </p:cNvPicPr>
          <p:nvPr/>
        </p:nvPicPr>
        <p:blipFill>
          <a:blip r:embed="rId7" cstate="print"/>
          <a:srcRect/>
          <a:stretch>
            <a:fillRect/>
          </a:stretch>
        </p:blipFill>
        <p:spPr bwMode="auto">
          <a:xfrm>
            <a:off x="6477000" y="5410200"/>
            <a:ext cx="1600200" cy="1248938"/>
          </a:xfrm>
          <a:prstGeom prst="rect">
            <a:avLst/>
          </a:prstGeom>
          <a:no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err="1" smtClean="0">
                <a:effectLst>
                  <a:outerShdw blurRad="38100" dist="38100" dir="2700000" algn="tl">
                    <a:srgbClr val="000000">
                      <a:alpha val="43137"/>
                    </a:srgbClr>
                  </a:outerShdw>
                </a:effectLst>
              </a:rPr>
              <a:t>i</a:t>
            </a:r>
            <a:r>
              <a:rPr lang="en-US" dirty="0" smtClean="0">
                <a:effectLst>
                  <a:outerShdw blurRad="38100" dist="38100" dir="2700000" algn="tl">
                    <a:srgbClr val="000000">
                      <a:alpha val="43137"/>
                    </a:srgbClr>
                  </a:outerShdw>
                </a:effectLst>
              </a:rPr>
              <a:t>-STAT Cartridges</a:t>
            </a:r>
            <a:endParaRPr lang="en-US" dirty="0">
              <a:effectLst>
                <a:outerShdw blurRad="38100" dist="38100" dir="2700000" algn="tl">
                  <a:srgbClr val="000000">
                    <a:alpha val="43137"/>
                  </a:srgbClr>
                </a:outerShdw>
              </a:effectLst>
            </a:endParaRPr>
          </a:p>
        </p:txBody>
      </p:sp>
      <p:pic>
        <p:nvPicPr>
          <p:cNvPr id="20487" name="Picture 7" descr="http://www.poct.co.uk/images/large/CG4+%20Cartridge.jpg"/>
          <p:cNvPicPr>
            <a:picLocks noChangeAspect="1" noChangeArrowheads="1"/>
          </p:cNvPicPr>
          <p:nvPr/>
        </p:nvPicPr>
        <p:blipFill>
          <a:blip r:embed="rId2" cstate="print"/>
          <a:srcRect/>
          <a:stretch>
            <a:fillRect/>
          </a:stretch>
        </p:blipFill>
        <p:spPr bwMode="auto">
          <a:xfrm>
            <a:off x="4953000" y="1524000"/>
            <a:ext cx="3009900" cy="4667250"/>
          </a:xfrm>
          <a:prstGeom prst="rect">
            <a:avLst/>
          </a:prstGeom>
          <a:noFill/>
        </p:spPr>
      </p:pic>
      <p:pic>
        <p:nvPicPr>
          <p:cNvPr id="20489" name="Picture 9" descr="http://www.poct.co.uk/images/large/CTnl%20Cartridge.jpg"/>
          <p:cNvPicPr>
            <a:picLocks noChangeAspect="1" noChangeArrowheads="1"/>
          </p:cNvPicPr>
          <p:nvPr/>
        </p:nvPicPr>
        <p:blipFill>
          <a:blip r:embed="rId3" cstate="print"/>
          <a:srcRect/>
          <a:stretch>
            <a:fillRect/>
          </a:stretch>
        </p:blipFill>
        <p:spPr bwMode="auto">
          <a:xfrm>
            <a:off x="838200" y="1371600"/>
            <a:ext cx="3076575" cy="4657725"/>
          </a:xfrm>
          <a:prstGeom prst="rect">
            <a:avLst/>
          </a:prstGeom>
          <a:noFill/>
        </p:spPr>
      </p:pic>
      <p:sp>
        <p:nvSpPr>
          <p:cNvPr id="10" name="TextBox 9"/>
          <p:cNvSpPr txBox="1"/>
          <p:nvPr/>
        </p:nvSpPr>
        <p:spPr>
          <a:xfrm>
            <a:off x="2971800" y="1752600"/>
            <a:ext cx="2420406" cy="369332"/>
          </a:xfrm>
          <a:prstGeom prst="rect">
            <a:avLst/>
          </a:prstGeom>
          <a:noFill/>
        </p:spPr>
        <p:txBody>
          <a:bodyPr wrap="none" rtlCol="0">
            <a:spAutoFit/>
          </a:bodyPr>
          <a:lstStyle/>
          <a:p>
            <a:r>
              <a:rPr lang="en-US" b="1" dirty="0" smtClean="0"/>
              <a:t>Sensors &amp; Contact Pads</a:t>
            </a:r>
            <a:endParaRPr lang="en-US" b="1" dirty="0"/>
          </a:p>
        </p:txBody>
      </p:sp>
      <p:sp>
        <p:nvSpPr>
          <p:cNvPr id="11" name="Left Arrow 10"/>
          <p:cNvSpPr/>
          <p:nvPr/>
        </p:nvSpPr>
        <p:spPr>
          <a:xfrm rot="18436215">
            <a:off x="2554549" y="2113800"/>
            <a:ext cx="381000" cy="1461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3009258" flipV="1">
            <a:off x="5289242" y="1998016"/>
            <a:ext cx="517276" cy="163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505200" y="3276600"/>
            <a:ext cx="1258678" cy="369332"/>
          </a:xfrm>
          <a:prstGeom prst="rect">
            <a:avLst/>
          </a:prstGeom>
          <a:noFill/>
        </p:spPr>
        <p:txBody>
          <a:bodyPr wrap="none" rtlCol="0">
            <a:spAutoFit/>
          </a:bodyPr>
          <a:lstStyle/>
          <a:p>
            <a:r>
              <a:rPr lang="en-US" b="1" dirty="0" smtClean="0"/>
              <a:t>Air Bladder</a:t>
            </a:r>
            <a:endParaRPr lang="en-US" b="1" dirty="0"/>
          </a:p>
        </p:txBody>
      </p:sp>
      <p:sp>
        <p:nvSpPr>
          <p:cNvPr id="14" name="Right Arrow 13"/>
          <p:cNvSpPr/>
          <p:nvPr/>
        </p:nvSpPr>
        <p:spPr>
          <a:xfrm rot="1971827">
            <a:off x="4745933" y="3652764"/>
            <a:ext cx="8382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467600" y="3505200"/>
            <a:ext cx="904415" cy="369332"/>
          </a:xfrm>
          <a:prstGeom prst="rect">
            <a:avLst/>
          </a:prstGeom>
          <a:noFill/>
        </p:spPr>
        <p:txBody>
          <a:bodyPr wrap="none" rtlCol="0">
            <a:spAutoFit/>
          </a:bodyPr>
          <a:lstStyle/>
          <a:p>
            <a:r>
              <a:rPr lang="en-US" b="1" dirty="0" smtClean="0"/>
              <a:t>Fill Line</a:t>
            </a:r>
            <a:endParaRPr lang="en-US" b="1" dirty="0"/>
          </a:p>
        </p:txBody>
      </p:sp>
      <p:sp>
        <p:nvSpPr>
          <p:cNvPr id="16" name="Left Arrow 15"/>
          <p:cNvSpPr/>
          <p:nvPr/>
        </p:nvSpPr>
        <p:spPr>
          <a:xfrm>
            <a:off x="6705600" y="3657600"/>
            <a:ext cx="685800"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429000" y="4572000"/>
            <a:ext cx="1524000" cy="369332"/>
          </a:xfrm>
          <a:prstGeom prst="rect">
            <a:avLst/>
          </a:prstGeom>
          <a:noFill/>
        </p:spPr>
        <p:txBody>
          <a:bodyPr wrap="square" rtlCol="0">
            <a:spAutoFit/>
          </a:bodyPr>
          <a:lstStyle/>
          <a:p>
            <a:r>
              <a:rPr lang="en-US" b="1" dirty="0" smtClean="0"/>
              <a:t>Sample Well</a:t>
            </a:r>
            <a:endParaRPr lang="en-US" b="1" dirty="0"/>
          </a:p>
        </p:txBody>
      </p:sp>
      <p:sp>
        <p:nvSpPr>
          <p:cNvPr id="18" name="Left Arrow 17"/>
          <p:cNvSpPr/>
          <p:nvPr/>
        </p:nvSpPr>
        <p:spPr>
          <a:xfrm>
            <a:off x="3048000" y="4724400"/>
            <a:ext cx="381000"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391400" y="4572000"/>
            <a:ext cx="1372299" cy="369332"/>
          </a:xfrm>
          <a:prstGeom prst="rect">
            <a:avLst/>
          </a:prstGeom>
          <a:noFill/>
        </p:spPr>
        <p:txBody>
          <a:bodyPr wrap="none" rtlCol="0">
            <a:spAutoFit/>
          </a:bodyPr>
          <a:lstStyle/>
          <a:p>
            <a:r>
              <a:rPr lang="en-US" b="1" dirty="0" smtClean="0"/>
              <a:t>Sample Well</a:t>
            </a:r>
            <a:endParaRPr lang="en-US" b="1" dirty="0"/>
          </a:p>
        </p:txBody>
      </p:sp>
      <p:sp>
        <p:nvSpPr>
          <p:cNvPr id="20" name="Left Arrow 19"/>
          <p:cNvSpPr/>
          <p:nvPr/>
        </p:nvSpPr>
        <p:spPr>
          <a:xfrm>
            <a:off x="6934200" y="4800600"/>
            <a:ext cx="381000"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953000" y="5334000"/>
            <a:ext cx="1418017" cy="369332"/>
          </a:xfrm>
          <a:prstGeom prst="rect">
            <a:avLst/>
          </a:prstGeom>
          <a:noFill/>
        </p:spPr>
        <p:txBody>
          <a:bodyPr wrap="none" rtlCol="0">
            <a:spAutoFit/>
          </a:bodyPr>
          <a:lstStyle/>
          <a:p>
            <a:r>
              <a:rPr lang="en-US" b="1" dirty="0" smtClean="0"/>
              <a:t>Snap Closure</a:t>
            </a:r>
            <a:endParaRPr lang="en-US" b="1" dirty="0"/>
          </a:p>
        </p:txBody>
      </p:sp>
      <p:sp>
        <p:nvSpPr>
          <p:cNvPr id="22" name="TextBox 21"/>
          <p:cNvSpPr txBox="1"/>
          <p:nvPr/>
        </p:nvSpPr>
        <p:spPr>
          <a:xfrm>
            <a:off x="1524000" y="5334000"/>
            <a:ext cx="1600200" cy="369332"/>
          </a:xfrm>
          <a:prstGeom prst="rect">
            <a:avLst/>
          </a:prstGeom>
          <a:noFill/>
        </p:spPr>
        <p:txBody>
          <a:bodyPr wrap="square" rtlCol="0">
            <a:spAutoFit/>
          </a:bodyPr>
          <a:lstStyle/>
          <a:p>
            <a:r>
              <a:rPr lang="en-US" b="1" dirty="0" smtClean="0"/>
              <a:t>Slide Closure</a:t>
            </a:r>
            <a:endParaRPr lang="en-US" b="1" dirty="0"/>
          </a:p>
        </p:txBody>
      </p:sp>
      <p:sp>
        <p:nvSpPr>
          <p:cNvPr id="23" name="Up Arrow 22"/>
          <p:cNvSpPr/>
          <p:nvPr/>
        </p:nvSpPr>
        <p:spPr>
          <a:xfrm>
            <a:off x="2057400" y="4953000"/>
            <a:ext cx="45719"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p:cNvSpPr/>
          <p:nvPr/>
        </p:nvSpPr>
        <p:spPr>
          <a:xfrm>
            <a:off x="5867400" y="5105400"/>
            <a:ext cx="45719"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Callout 26"/>
          <p:cNvSpPr/>
          <p:nvPr/>
        </p:nvSpPr>
        <p:spPr>
          <a:xfrm>
            <a:off x="3733800" y="2514600"/>
            <a:ext cx="1219200" cy="688848"/>
          </a:xfrm>
          <a:prstGeom prst="wedgeEllipse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Don’t press</a:t>
            </a:r>
            <a:endParaRPr lang="en-US" sz="1600" dirty="0"/>
          </a:p>
        </p:txBody>
      </p:sp>
      <p:sp>
        <p:nvSpPr>
          <p:cNvPr id="29" name="Oval Callout 28"/>
          <p:cNvSpPr/>
          <p:nvPr/>
        </p:nvSpPr>
        <p:spPr>
          <a:xfrm>
            <a:off x="2514600" y="1066800"/>
            <a:ext cx="1219200" cy="688848"/>
          </a:xfrm>
          <a:prstGeom prst="wedgeEllipse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Don’t handle</a:t>
            </a:r>
            <a:endParaRPr lang="en-US" sz="1600" dirty="0"/>
          </a:p>
        </p:txBody>
      </p:sp>
      <p:sp>
        <p:nvSpPr>
          <p:cNvPr id="31" name="Oval Callout 30"/>
          <p:cNvSpPr/>
          <p:nvPr/>
        </p:nvSpPr>
        <p:spPr>
          <a:xfrm>
            <a:off x="7620000" y="2667000"/>
            <a:ext cx="1219200" cy="688848"/>
          </a:xfrm>
          <a:prstGeom prst="wedgeEllipse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Slow and Steady!</a:t>
            </a:r>
            <a:endParaRPr lang="en-US" sz="1600" dirty="0"/>
          </a:p>
        </p:txBody>
      </p:sp>
      <p:sp>
        <p:nvSpPr>
          <p:cNvPr id="32" name="Oval Callout 31"/>
          <p:cNvSpPr/>
          <p:nvPr/>
        </p:nvSpPr>
        <p:spPr>
          <a:xfrm>
            <a:off x="6324600" y="5105400"/>
            <a:ext cx="1219200" cy="688848"/>
          </a:xfrm>
          <a:prstGeom prst="wedgeEllipse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Easy to the Click!</a:t>
            </a:r>
            <a:endParaRPr lang="en-US" sz="1600"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effectLst>
                  <a:outerShdw blurRad="38100" dist="38100" dir="2700000" algn="tl">
                    <a:srgbClr val="000000">
                      <a:alpha val="43137"/>
                    </a:srgbClr>
                  </a:outerShdw>
                </a:effectLst>
              </a:rPr>
              <a:t>How are cartridges stored?</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143000"/>
            <a:ext cx="7391400" cy="4525963"/>
          </a:xfrm>
        </p:spPr>
        <p:txBody>
          <a:bodyPr>
            <a:normAutofit fontScale="92500" lnSpcReduction="20000"/>
          </a:bodyPr>
          <a:lstStyle/>
          <a:p>
            <a:r>
              <a:rPr lang="en-US" dirty="0" smtClean="0"/>
              <a:t>Main stock is kept </a:t>
            </a:r>
            <a:r>
              <a:rPr lang="en-US" b="1" dirty="0" smtClean="0"/>
              <a:t>refrigerated</a:t>
            </a:r>
            <a:r>
              <a:rPr lang="en-US" dirty="0" smtClean="0"/>
              <a:t> at 2-8°C</a:t>
            </a:r>
          </a:p>
          <a:p>
            <a:pPr lvl="1"/>
            <a:r>
              <a:rPr lang="en-US" i="1" dirty="0" smtClean="0"/>
              <a:t>Monitor temps at least daily unless continuously monitored by Engineering. The supervisor or designated personnel should review temperature charts monthly.</a:t>
            </a:r>
          </a:p>
          <a:p>
            <a:r>
              <a:rPr lang="en-US" b="1" dirty="0" smtClean="0"/>
              <a:t>Blood Gas </a:t>
            </a:r>
            <a:r>
              <a:rPr lang="en-US" dirty="0" smtClean="0"/>
              <a:t>cartridges (anything with a pH!) can be kept at room temp for up to </a:t>
            </a:r>
            <a:r>
              <a:rPr lang="en-US" b="1" dirty="0" smtClean="0"/>
              <a:t>2 months</a:t>
            </a:r>
          </a:p>
          <a:p>
            <a:pPr lvl="1"/>
            <a:r>
              <a:rPr lang="en-US" i="1" dirty="0" smtClean="0"/>
              <a:t>Always date </a:t>
            </a:r>
            <a:r>
              <a:rPr lang="en-US" i="1" dirty="0" err="1" smtClean="0"/>
              <a:t>i</a:t>
            </a:r>
            <a:r>
              <a:rPr lang="en-US" i="1" dirty="0" smtClean="0"/>
              <a:t>-STAT 1 cartridges with their “new” expiration date</a:t>
            </a:r>
          </a:p>
          <a:p>
            <a:pPr lvl="1"/>
            <a:r>
              <a:rPr lang="en-US" i="1" dirty="0" smtClean="0"/>
              <a:t>The room temp storage limits are printed on the back of the cartridge pouch and on the box lid if you forget</a:t>
            </a:r>
          </a:p>
          <a:p>
            <a:r>
              <a:rPr lang="en-US" dirty="0" smtClean="0"/>
              <a:t>All </a:t>
            </a:r>
            <a:r>
              <a:rPr lang="en-US" b="1" dirty="0" smtClean="0"/>
              <a:t>other cartridges</a:t>
            </a:r>
            <a:r>
              <a:rPr lang="en-US" dirty="0" smtClean="0"/>
              <a:t> can be kept at room temp for up to </a:t>
            </a:r>
            <a:r>
              <a:rPr lang="en-US" b="1" dirty="0" smtClean="0"/>
              <a:t>2 weeks</a:t>
            </a:r>
          </a:p>
          <a:p>
            <a:pPr lvl="1"/>
            <a:r>
              <a:rPr lang="en-US" i="1" dirty="0" smtClean="0"/>
              <a:t>Remember that if the manufacturer’s expiration date is earlier than the room temp exp date, use it</a:t>
            </a:r>
          </a:p>
          <a:p>
            <a:r>
              <a:rPr lang="en-US" dirty="0" smtClean="0"/>
              <a:t>Allow a </a:t>
            </a:r>
            <a:r>
              <a:rPr lang="en-US" b="1" dirty="0" smtClean="0"/>
              <a:t>box</a:t>
            </a:r>
            <a:r>
              <a:rPr lang="en-US" dirty="0" smtClean="0"/>
              <a:t> of cartridges to warm to room temp for </a:t>
            </a:r>
            <a:r>
              <a:rPr lang="en-US" b="1" dirty="0" smtClean="0"/>
              <a:t>1 hour</a:t>
            </a:r>
            <a:r>
              <a:rPr lang="en-US" dirty="0" smtClean="0"/>
              <a:t>, </a:t>
            </a:r>
            <a:r>
              <a:rPr lang="en-US" b="1" dirty="0" smtClean="0"/>
              <a:t>individual</a:t>
            </a:r>
            <a:r>
              <a:rPr lang="en-US" dirty="0" smtClean="0"/>
              <a:t> cartridges for </a:t>
            </a:r>
            <a:r>
              <a:rPr lang="en-US" b="1" dirty="0" smtClean="0"/>
              <a:t>5 minutes</a:t>
            </a:r>
          </a:p>
          <a:p>
            <a:pPr lvl="1"/>
            <a:r>
              <a:rPr lang="en-US" i="1" dirty="0" smtClean="0"/>
              <a:t>No going back to fridge after warming, so don’t take out too many</a:t>
            </a:r>
          </a:p>
        </p:txBody>
      </p:sp>
      <p:pic>
        <p:nvPicPr>
          <p:cNvPr id="29698" name="Picture 2" descr="http://www.thesciencefair.com/Merchant2/graphics/00000001/Thermometr6InchDS788-80_M.jpg"/>
          <p:cNvPicPr>
            <a:picLocks noChangeAspect="1" noChangeArrowheads="1"/>
          </p:cNvPicPr>
          <p:nvPr/>
        </p:nvPicPr>
        <p:blipFill>
          <a:blip r:embed="rId2" cstate="print"/>
          <a:srcRect/>
          <a:stretch>
            <a:fillRect/>
          </a:stretch>
        </p:blipFill>
        <p:spPr bwMode="auto">
          <a:xfrm>
            <a:off x="3200400" y="5867400"/>
            <a:ext cx="2987524" cy="990600"/>
          </a:xfrm>
          <a:prstGeom prst="rect">
            <a:avLst/>
          </a:prstGeom>
          <a:noFill/>
        </p:spPr>
      </p:pic>
      <p:pic>
        <p:nvPicPr>
          <p:cNvPr id="15362" name="Picture 2" descr="http://www.labcold.com/pimages/RPFR05043_web-ajar-props.jpg"/>
          <p:cNvPicPr>
            <a:picLocks noChangeAspect="1" noChangeArrowheads="1"/>
          </p:cNvPicPr>
          <p:nvPr/>
        </p:nvPicPr>
        <p:blipFill>
          <a:blip r:embed="rId3" cstate="print"/>
          <a:srcRect/>
          <a:stretch>
            <a:fillRect/>
          </a:stretch>
        </p:blipFill>
        <p:spPr bwMode="auto">
          <a:xfrm>
            <a:off x="7620000" y="152400"/>
            <a:ext cx="1295400" cy="1409395"/>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7391400" y="1524000"/>
            <a:ext cx="1620083" cy="2707764"/>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7391400" y="4267200"/>
            <a:ext cx="1600200" cy="259080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What cartridges do we use at TVHS?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2133600"/>
          </a:xfrm>
        </p:spPr>
        <p:txBody>
          <a:bodyPr>
            <a:normAutofit fontScale="85000" lnSpcReduction="20000"/>
          </a:bodyPr>
          <a:lstStyle/>
          <a:p>
            <a:r>
              <a:rPr lang="en-US" b="1" dirty="0" smtClean="0"/>
              <a:t>PT/INR </a:t>
            </a:r>
            <a:r>
              <a:rPr lang="en-US" dirty="0" smtClean="0"/>
              <a:t>for monitoring </a:t>
            </a:r>
            <a:r>
              <a:rPr lang="en-US" dirty="0" err="1" smtClean="0"/>
              <a:t>warfarin</a:t>
            </a:r>
            <a:r>
              <a:rPr lang="en-US" dirty="0" smtClean="0"/>
              <a:t> therapy patients ONLY!! </a:t>
            </a:r>
          </a:p>
          <a:p>
            <a:pPr lvl="1"/>
            <a:r>
              <a:rPr lang="en-US" dirty="0" smtClean="0"/>
              <a:t>Not for any type of screening use, i.e. stroke, pre-op, etc.</a:t>
            </a:r>
          </a:p>
          <a:p>
            <a:r>
              <a:rPr lang="en-US" b="1" dirty="0" smtClean="0"/>
              <a:t>ACT’s</a:t>
            </a:r>
            <a:r>
              <a:rPr lang="en-US" dirty="0" smtClean="0"/>
              <a:t> for OR and </a:t>
            </a:r>
            <a:r>
              <a:rPr lang="en-US" dirty="0" err="1" smtClean="0"/>
              <a:t>Cath</a:t>
            </a:r>
            <a:r>
              <a:rPr lang="en-US" dirty="0" smtClean="0"/>
              <a:t> Lab procedures, and sometimes for follow up on these patients in the MICU and SICU</a:t>
            </a:r>
          </a:p>
          <a:p>
            <a:r>
              <a:rPr lang="en-US" dirty="0" smtClean="0"/>
              <a:t>Blood Gases and Chemistries throughout the facility</a:t>
            </a:r>
          </a:p>
          <a:p>
            <a:pPr lvl="1"/>
            <a:r>
              <a:rPr lang="en-US" b="1" dirty="0" smtClean="0"/>
              <a:t>G3’s, CG4’s, CG8’s, E3+’s, EG6’s, CHEM 8+’s, CREA’s, Glucose</a:t>
            </a:r>
          </a:p>
          <a:p>
            <a:r>
              <a:rPr lang="en-US" b="1" dirty="0" smtClean="0"/>
              <a:t>Troponin-I </a:t>
            </a:r>
            <a:r>
              <a:rPr lang="en-US" dirty="0" smtClean="0"/>
              <a:t>in the ED’s and occasionally in the Nashville MICU</a:t>
            </a:r>
            <a:endParaRPr lang="en-US" dirty="0"/>
          </a:p>
        </p:txBody>
      </p:sp>
      <p:pic>
        <p:nvPicPr>
          <p:cNvPr id="30721" name="Picture 1"/>
          <p:cNvPicPr>
            <a:picLocks noChangeAspect="1" noChangeArrowheads="1"/>
          </p:cNvPicPr>
          <p:nvPr/>
        </p:nvPicPr>
        <p:blipFill>
          <a:blip r:embed="rId2" cstate="print"/>
          <a:srcRect/>
          <a:stretch>
            <a:fillRect/>
          </a:stretch>
        </p:blipFill>
        <p:spPr bwMode="auto">
          <a:xfrm>
            <a:off x="2514599" y="3505200"/>
            <a:ext cx="4906183" cy="2932211"/>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1504</TotalTime>
  <Words>3279</Words>
  <Application>Microsoft Office PowerPoint</Application>
  <PresentationFormat>On-screen Show (4:3)</PresentationFormat>
  <Paragraphs>332</Paragraphs>
  <Slides>31</Slides>
  <Notes>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Adjacency</vt:lpstr>
      <vt:lpstr>Testing on the i-STAT System</vt:lpstr>
      <vt:lpstr>Components of the i-STAT 1 System</vt:lpstr>
      <vt:lpstr>i-STAT 1 Analyzer</vt:lpstr>
      <vt:lpstr>Keypad Functions</vt:lpstr>
      <vt:lpstr>i-STAT 1 Rechargeable Downloader</vt:lpstr>
      <vt:lpstr>i-STAT Cartridges</vt:lpstr>
      <vt:lpstr>i-STAT Cartridges</vt:lpstr>
      <vt:lpstr>How are cartridges stored?</vt:lpstr>
      <vt:lpstr>What cartridges do we use at TVHS?</vt:lpstr>
      <vt:lpstr>What about QC?</vt:lpstr>
      <vt:lpstr>Testing ACT and PT/INR</vt:lpstr>
      <vt:lpstr>ACT –Some Notes</vt:lpstr>
      <vt:lpstr>PT/INR-Notes about Collection</vt:lpstr>
      <vt:lpstr>Testing Blood Gas Cartridges</vt:lpstr>
      <vt:lpstr>Testing Chemistry Cartridges</vt:lpstr>
      <vt:lpstr>Chemistry Cartridges-Some Specifics!</vt:lpstr>
      <vt:lpstr>Testing Troponin-I Cartridges</vt:lpstr>
      <vt:lpstr>General Information</vt:lpstr>
      <vt:lpstr>Basic Steps of Testing Patient Samples</vt:lpstr>
      <vt:lpstr>Detailed Steps for Testing Patient Samples</vt:lpstr>
      <vt:lpstr>Adding Sample to the Cartridge</vt:lpstr>
      <vt:lpstr>Adding Sample to the Cartridge</vt:lpstr>
      <vt:lpstr>Detailed Steps for Testing Patient Samples Cont’d</vt:lpstr>
      <vt:lpstr>Specimen Type Option</vt:lpstr>
      <vt:lpstr>PowerPoint Presentation</vt:lpstr>
      <vt:lpstr>Specimen Type Option Cont’d</vt:lpstr>
      <vt:lpstr>Results</vt:lpstr>
      <vt:lpstr>Temperature Corrected Blood Gas Results</vt:lpstr>
      <vt:lpstr>Reviewing Results in the Meter</vt:lpstr>
      <vt:lpstr>Where to find this information (and more!)</vt:lpstr>
      <vt:lpstr>PowerPoint Presentation</vt:lpstr>
    </vt:vector>
  </TitlesOfParts>
  <Company>Department of Veterans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on the i-STAT System</dc:title>
  <dc:creator>EIE Desktop Technologies</dc:creator>
  <cp:lastModifiedBy>Doxey, Lisa A.</cp:lastModifiedBy>
  <cp:revision>136</cp:revision>
  <dcterms:created xsi:type="dcterms:W3CDTF">2012-04-11T13:17:10Z</dcterms:created>
  <dcterms:modified xsi:type="dcterms:W3CDTF">2016-12-28T21:26:02Z</dcterms:modified>
</cp:coreProperties>
</file>