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71" r:id="rId5"/>
    <p:sldId id="259" r:id="rId6"/>
    <p:sldId id="260" r:id="rId7"/>
    <p:sldId id="261" r:id="rId8"/>
    <p:sldId id="263" r:id="rId9"/>
    <p:sldId id="268" r:id="rId10"/>
    <p:sldId id="284" r:id="rId11"/>
    <p:sldId id="264" r:id="rId12"/>
    <p:sldId id="270" r:id="rId13"/>
    <p:sldId id="272" r:id="rId14"/>
    <p:sldId id="285" r:id="rId15"/>
    <p:sldId id="280" r:id="rId16"/>
    <p:sldId id="273" r:id="rId17"/>
    <p:sldId id="274" r:id="rId18"/>
    <p:sldId id="275" r:id="rId19"/>
    <p:sldId id="269" r:id="rId20"/>
    <p:sldId id="276" r:id="rId21"/>
    <p:sldId id="286" r:id="rId22"/>
    <p:sldId id="283" r:id="rId2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p:scale>
          <a:sx n="73" d="100"/>
          <a:sy n="73" d="100"/>
        </p:scale>
        <p:origin x="-534" y="3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F806419D-F1AE-42DD-BE22-91EE71E45F7A}" type="datetimeFigureOut">
              <a:rPr lang="en-US" smtClean="0"/>
              <a:pPr/>
              <a:t>12/28/2016</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BF790C9A-8BD2-4CC6-8E98-96EA3A342C24}" type="slidenum">
              <a:rPr lang="en-US" smtClean="0"/>
              <a:pPr/>
              <a:t>‹#›</a:t>
            </a:fld>
            <a:endParaRPr lang="en-US"/>
          </a:p>
        </p:txBody>
      </p:sp>
    </p:spTree>
    <p:extLst>
      <p:ext uri="{BB962C8B-B14F-4D97-AF65-F5344CB8AC3E}">
        <p14:creationId xmlns:p14="http://schemas.microsoft.com/office/powerpoint/2010/main" val="231972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790C9A-8BD2-4CC6-8E98-96EA3A342C2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790C9A-8BD2-4CC6-8E98-96EA3A342C24}"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71607-CD23-45B2-B686-902FD940B0B5}" type="datetimeFigureOut">
              <a:rPr lang="en-US" smtClean="0"/>
              <a:pPr/>
              <a:t>12/28/2016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4E14C-18AE-40C5-B3F8-B956E6648F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71607-CD23-45B2-B686-902FD940B0B5}" type="datetimeFigureOut">
              <a:rPr lang="en-US" smtClean="0"/>
              <a:pPr/>
              <a:t>12/28/2016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4E14C-18AE-40C5-B3F8-B956E6648F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imgres?imgurl=http://www.webs28.com/wp-content/uploads/warfarin.jpg&amp;imgrefurl=http://health.webs28.com/warfarin-side-effects.htm&amp;usg=__-rczorEMJ4pcS5PsCy79gQKYM2k=&amp;h=302&amp;w=298&amp;sz=10&amp;hl=en&amp;start=8&amp;zoom=1&amp;tbnid=1JTIcc_d29cJ7M:&amp;tbnh=116&amp;tbnw=114&amp;ei=kqYdT7GAH-Sr2AXViPDSCw&amp;prev=/search?q=warfarin&amp;um=1&amp;hl=en&amp;safe=active&amp;sa=N&amp;gbv=2&amp;tbm=isch&amp;um=1&amp;itbs=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imgres?imgurl=http://www.phlebotomy.com/images/products/ScreenCap_SPNS2.jpg&amp;imgrefurl=http://www.phlebotomy.com/product/6024.cpe&amp;usg=__NcnPkh3s7xh-9S9hWWA6qaQhqcs=&amp;h=206&amp;w=207&amp;sz=10&amp;hl=en&amp;start=27&amp;zoom=1&amp;tbnid=Pajq01eRwTxA1M:&amp;tbnh=104&amp;tbnw=105&amp;ei=LI4dT7qsNMzXtwfo8vyjCw&amp;prev=/search?q=performing+fingerstick+i-stat&amp;start=21&amp;um=1&amp;hl=en&amp;safe=active&amp;sa=N&amp;gbv=2&amp;tbm=isch&amp;um=1&amp;itbs=1"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clipartguide.com/_pages/1552-0911-0701-5911.html" TargetMode="External"/><Relationship Id="rId5" Type="http://schemas.openxmlformats.org/officeDocument/2006/relationships/image" Target="../media/image4.jpeg"/><Relationship Id="rId4" Type="http://schemas.openxmlformats.org/officeDocument/2006/relationships/hyperlink" Target="http://www.clipartguide.com/_pages/1552-0911-0702-0018.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oogle.com/imgres?imgurl=http://fitnessandweightlosscentral.com/wp-content/uploads/2011/06/right-way-wrong-way1.jpg&amp;imgrefurl=http://fitnessandweightlosscentral.com/the-right-way-the-wrong-way-the-smart-way/&amp;usg=__4nk5WfNmvIa_eHkM0jWDCBusa5g=&amp;h=297&amp;w=450&amp;sz=95&amp;hl=en&amp;start=3&amp;zoom=1&amp;tbnid=u0o_TObkcyQQxM:&amp;tbnh=84&amp;tbnw=127&amp;ei=5KgdT5jgI-qw2QWuzaWfAg&amp;prev=/search?q=wrong+way&amp;um=1&amp;hl=en&amp;safe=active&amp;sa=N&amp;gbv=2&amp;tbm=isch&amp;um=1&amp;itbs=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mailto:Lisa.doxey@va.gov" TargetMode="Externa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ww.google.com/imgres?imgurl=http://www.cliawaived.com/web/items/photos/ABBT_06F21_35_9V_Rechargable_NiMH_Batterieslg.jpg&amp;imgrefurl=http://www.cliawaived.com/cf.inventory.htm?action=showinvone&amp;invid=2631&amp;head=i-STAT+Rechargeable+9V+NiMH+Batteries&amp;key=i-STAT+Printer+Batteryi-STAT+Rechargeable+9V+NiMH+Batteries&amp;desc=Rechargeable+NiMH+Printer+batteries,+for+use+with+the+i-STAT+1+Analyzer.&amp;usg=__HI_imKB8B_stDAH7PQbCfAGsSdg=&amp;h=348&amp;w=296&amp;sz=49&amp;hl=en&amp;start=3&amp;zoom=1&amp;tbnid=i6zZ61vTwX7J6M:&amp;tbnh=120&amp;tbnw=102&amp;ei=vZOFT6WpHNPptgeo4pSJCA&amp;prev=/search?q=i-stat+battery&amp;um=1&amp;hl=en&amp;safe=active&amp;sa=N&amp;gbv=2&amp;tbm=isch&amp;um=1&amp;itbs=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www.google.com/imgres?imgurl=http://www.poct.co.uk/images/large/CartridgePackaging%20383x300.jpg&amp;imgrefurl=http://www.poct.co.uk/product.cfm/pID/170&amp;usg=__IGScAK1FcpNzGADxa8wizmmTHKg=&amp;h=300&amp;w=383&amp;sz=27&amp;hl=en&amp;start=5&amp;zoom=1&amp;tbnid=Lob87H6HzcRgKM:&amp;tbnh=96&amp;tbnw=123&amp;ei=eZuFT9fXKMS3tweOw83TBw&amp;prev=/search?q=istat+cartridge+box&amp;um=1&amp;hl=en&amp;safe=active&amp;sa=N&amp;gbv=2&amp;tbm=isch&amp;um=1&amp;itbs=1"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7772400" cy="1470025"/>
          </a:xfrm>
        </p:spPr>
        <p:txBody>
          <a:bodyPr/>
          <a:lstStyle/>
          <a:p>
            <a:r>
              <a:rPr lang="en-US" dirty="0" smtClean="0">
                <a:effectLst>
                  <a:outerShdw blurRad="38100" dist="38100" dir="2700000" algn="tl">
                    <a:srgbClr val="000000">
                      <a:alpha val="43137"/>
                    </a:srgbClr>
                  </a:outerShdw>
                </a:effectLst>
              </a:rPr>
              <a:t>PT/INR Testing on the </a:t>
            </a:r>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System</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7800" y="2743200"/>
            <a:ext cx="6400800" cy="914400"/>
          </a:xfrm>
        </p:spPr>
        <p:txBody>
          <a:bodyPr/>
          <a:lstStyle/>
          <a:p>
            <a:r>
              <a:rPr lang="en-US" dirty="0" smtClean="0"/>
              <a:t>New User Training</a:t>
            </a:r>
          </a:p>
        </p:txBody>
      </p:sp>
      <p:pic>
        <p:nvPicPr>
          <p:cNvPr id="11268" name="Picture 4" descr="http://www.santair.gr/upload/articles/40/40-i-stat-foritos-an-1275847501.jpg"/>
          <p:cNvPicPr>
            <a:picLocks noChangeAspect="1" noChangeArrowheads="1"/>
          </p:cNvPicPr>
          <p:nvPr/>
        </p:nvPicPr>
        <p:blipFill>
          <a:blip r:embed="rId2" cstate="print"/>
          <a:srcRect/>
          <a:stretch>
            <a:fillRect/>
          </a:stretch>
        </p:blipFill>
        <p:spPr bwMode="auto">
          <a:xfrm>
            <a:off x="4038600" y="3429000"/>
            <a:ext cx="1612900" cy="3169601"/>
          </a:xfrm>
          <a:prstGeom prst="rect">
            <a:avLst/>
          </a:prstGeom>
          <a:noFill/>
        </p:spPr>
      </p:pic>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Is the patient a good candidate for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i-STAT </a:t>
            </a:r>
            <a:r>
              <a:rPr lang="en-US" dirty="0" smtClean="0">
                <a:effectLst>
                  <a:outerShdw blurRad="38100" dist="38100" dir="2700000" algn="tl">
                    <a:srgbClr val="000000">
                      <a:alpha val="43137"/>
                    </a:srgbClr>
                  </a:outerShdw>
                </a:effectLst>
              </a:rPr>
              <a:t>INR testing?</a:t>
            </a:r>
            <a:endParaRPr lang="en-US" dirty="0"/>
          </a:p>
        </p:txBody>
      </p:sp>
      <p:sp>
        <p:nvSpPr>
          <p:cNvPr id="3" name="Content Placeholder 2"/>
          <p:cNvSpPr>
            <a:spLocks noGrp="1"/>
          </p:cNvSpPr>
          <p:nvPr>
            <p:ph idx="1"/>
          </p:nvPr>
        </p:nvSpPr>
        <p:spPr>
          <a:xfrm>
            <a:off x="457200" y="1600200"/>
            <a:ext cx="8229600" cy="5105400"/>
          </a:xfrm>
        </p:spPr>
        <p:txBody>
          <a:bodyPr/>
          <a:lstStyle/>
          <a:p>
            <a:r>
              <a:rPr lang="en-US" sz="2400" dirty="0" smtClean="0"/>
              <a:t>Is the patient on </a:t>
            </a:r>
            <a:r>
              <a:rPr lang="en-US" sz="2400" dirty="0" err="1" smtClean="0"/>
              <a:t>warfarin</a:t>
            </a:r>
            <a:r>
              <a:rPr lang="en-US" sz="2400" dirty="0" smtClean="0"/>
              <a:t>?</a:t>
            </a:r>
          </a:p>
          <a:p>
            <a:pPr lvl="1"/>
            <a:r>
              <a:rPr lang="en-US" sz="2000" b="1" dirty="0" smtClean="0"/>
              <a:t>I-stat INR testing is only approved for monitoring patients on </a:t>
            </a:r>
            <a:r>
              <a:rPr lang="en-US" sz="2000" b="1" dirty="0" err="1" smtClean="0"/>
              <a:t>warfarin</a:t>
            </a:r>
            <a:r>
              <a:rPr lang="en-US" sz="2000" b="1" dirty="0" smtClean="0"/>
              <a:t> </a:t>
            </a:r>
            <a:r>
              <a:rPr lang="en-US" sz="2000" dirty="0" smtClean="0"/>
              <a:t>therapy. It is not suitable for screening for factor deficiencies or other conditions.</a:t>
            </a:r>
          </a:p>
          <a:p>
            <a:r>
              <a:rPr lang="en-US" sz="2400" dirty="0" smtClean="0"/>
              <a:t>Does the patient have good peripheral blood flow?</a:t>
            </a:r>
          </a:p>
          <a:p>
            <a:pPr lvl="1"/>
            <a:r>
              <a:rPr lang="en-US" sz="2000" dirty="0" smtClean="0"/>
              <a:t>If not, capillary testing is not appropriate.</a:t>
            </a:r>
          </a:p>
          <a:p>
            <a:r>
              <a:rPr lang="en-US" sz="2400" dirty="0" smtClean="0"/>
              <a:t>Does the patient have visible edema?</a:t>
            </a:r>
          </a:p>
          <a:p>
            <a:pPr lvl="1"/>
            <a:r>
              <a:rPr lang="en-US" sz="2000" dirty="0" smtClean="0"/>
              <a:t>If so, capillary testing is not appropriate.</a:t>
            </a:r>
          </a:p>
          <a:p>
            <a:r>
              <a:rPr lang="en-US" sz="2400" dirty="0" smtClean="0"/>
              <a:t>Does the patient have any known or suspected lupus anticoagulant antibodies?</a:t>
            </a:r>
          </a:p>
          <a:p>
            <a:pPr lvl="1"/>
            <a:r>
              <a:rPr lang="en-US" sz="2000" dirty="0" smtClean="0"/>
              <a:t>It is not known if lupus anticoagulant antibodies affect the </a:t>
            </a:r>
            <a:r>
              <a:rPr lang="en-US" sz="2000" dirty="0" err="1" smtClean="0"/>
              <a:t>i</a:t>
            </a:r>
            <a:r>
              <a:rPr lang="en-US" sz="2000" dirty="0" smtClean="0"/>
              <a:t>-STAT INR method, so these patients may need their INR  monitored with lab plasma PT/INR’s.</a:t>
            </a:r>
          </a:p>
          <a:p>
            <a:pPr>
              <a:buNone/>
            </a:pPr>
            <a:endParaRPr lang="en-US" dirty="0"/>
          </a:p>
        </p:txBody>
      </p:sp>
      <p:pic>
        <p:nvPicPr>
          <p:cNvPr id="4" name="Picture 3" descr="http://t0.gstatic.com/images?q=tbn:ANd9GcRj47qoAf8eIRTgKkSb_s9HWTG93xtwMF5ARxMpNFmuJyuqyGUtMW0cKw">
            <a:hlinkClick r:id="rId2"/>
          </p:cNvPr>
          <p:cNvPicPr/>
          <p:nvPr/>
        </p:nvPicPr>
        <p:blipFill>
          <a:blip r:embed="rId3" cstate="print"/>
          <a:srcRect/>
          <a:stretch>
            <a:fillRect/>
          </a:stretch>
        </p:blipFill>
        <p:spPr bwMode="auto">
          <a:xfrm>
            <a:off x="7620000" y="3124200"/>
            <a:ext cx="1085850" cy="11049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Testing PT/INR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143000"/>
            <a:ext cx="5105400" cy="5486400"/>
          </a:xfrm>
        </p:spPr>
        <p:txBody>
          <a:bodyPr>
            <a:normAutofit fontScale="62500" lnSpcReduction="20000"/>
          </a:bodyPr>
          <a:lstStyle/>
          <a:p>
            <a:r>
              <a:rPr lang="en-US" dirty="0" smtClean="0"/>
              <a:t>No samples with anticoagulants can be used</a:t>
            </a:r>
          </a:p>
          <a:p>
            <a:pPr lvl="1"/>
            <a:r>
              <a:rPr lang="en-US" b="1" dirty="0" smtClean="0"/>
              <a:t>No blue tops</a:t>
            </a:r>
            <a:r>
              <a:rPr lang="en-US" dirty="0" smtClean="0"/>
              <a:t>, blood gas syringes, etc.</a:t>
            </a:r>
          </a:p>
          <a:p>
            <a:pPr lvl="1"/>
            <a:r>
              <a:rPr lang="en-US" dirty="0" smtClean="0"/>
              <a:t>Use a capillary sample from finger puncture or a venous sample in a plain plastic syringe</a:t>
            </a:r>
          </a:p>
          <a:p>
            <a:r>
              <a:rPr lang="en-US" dirty="0" smtClean="0"/>
              <a:t>Samples should be </a:t>
            </a:r>
            <a:r>
              <a:rPr lang="en-US" b="1" dirty="0" smtClean="0"/>
              <a:t>tested immediately </a:t>
            </a:r>
            <a:r>
              <a:rPr lang="en-US" dirty="0" smtClean="0"/>
              <a:t>after collection</a:t>
            </a:r>
          </a:p>
          <a:p>
            <a:pPr lvl="1"/>
            <a:r>
              <a:rPr lang="en-US" dirty="0" smtClean="0"/>
              <a:t>All samples will begin to clot, so test right away</a:t>
            </a:r>
          </a:p>
          <a:p>
            <a:r>
              <a:rPr lang="en-US" b="1" dirty="0" smtClean="0">
                <a:effectLst>
                  <a:outerShdw blurRad="38100" dist="38100" dir="2700000" algn="tl">
                    <a:srgbClr val="000000">
                      <a:alpha val="43137"/>
                    </a:srgbClr>
                  </a:outerShdw>
                </a:effectLst>
              </a:rPr>
              <a:t>Don’t move</a:t>
            </a:r>
            <a:r>
              <a:rPr lang="en-US" dirty="0" smtClean="0">
                <a:effectLst>
                  <a:outerShdw blurRad="38100" dist="38100" dir="2700000" algn="tl">
                    <a:srgbClr val="000000">
                      <a:alpha val="43137"/>
                    </a:srgbClr>
                  </a:outerShdw>
                </a:effectLst>
              </a:rPr>
              <a:t> </a:t>
            </a:r>
            <a:r>
              <a:rPr lang="en-US" dirty="0" smtClean="0"/>
              <a:t>the analyzer during testing</a:t>
            </a:r>
          </a:p>
          <a:p>
            <a:pPr lvl="1"/>
            <a:r>
              <a:rPr lang="en-US" dirty="0" smtClean="0"/>
              <a:t>It mixes reagents and moving may cause Quality Check Codes (error codes)</a:t>
            </a:r>
          </a:p>
          <a:p>
            <a:r>
              <a:rPr lang="en-US" dirty="0" smtClean="0"/>
              <a:t>INR results </a:t>
            </a:r>
            <a:r>
              <a:rPr lang="en-US" b="1" dirty="0" smtClean="0"/>
              <a:t>above 4.0 </a:t>
            </a:r>
            <a:r>
              <a:rPr lang="en-US" dirty="0" smtClean="0"/>
              <a:t>should be </a:t>
            </a:r>
            <a:r>
              <a:rPr lang="en-US" b="1" dirty="0" smtClean="0"/>
              <a:t>sent to lab </a:t>
            </a:r>
            <a:r>
              <a:rPr lang="en-US" dirty="0" smtClean="0"/>
              <a:t>for confirmation</a:t>
            </a:r>
          </a:p>
          <a:p>
            <a:pPr lvl="1"/>
            <a:r>
              <a:rPr lang="en-US" dirty="0" smtClean="0"/>
              <a:t>The laboratory method is the “gold standard” and should be used anytime </a:t>
            </a:r>
            <a:r>
              <a:rPr lang="en-US" dirty="0" err="1" smtClean="0"/>
              <a:t>i</a:t>
            </a:r>
            <a:r>
              <a:rPr lang="en-US" dirty="0" smtClean="0"/>
              <a:t>-STAT results are questionable</a:t>
            </a:r>
          </a:p>
          <a:p>
            <a:r>
              <a:rPr lang="en-US" dirty="0" smtClean="0"/>
              <a:t>INR Results </a:t>
            </a:r>
            <a:r>
              <a:rPr lang="en-US" b="1" dirty="0" smtClean="0"/>
              <a:t>above 5.0 </a:t>
            </a:r>
            <a:r>
              <a:rPr lang="en-US" dirty="0" smtClean="0"/>
              <a:t>are </a:t>
            </a:r>
            <a:r>
              <a:rPr lang="en-US" b="1" dirty="0" smtClean="0"/>
              <a:t>critical values</a:t>
            </a:r>
          </a:p>
          <a:p>
            <a:r>
              <a:rPr lang="en-US" dirty="0" smtClean="0"/>
              <a:t>The meter will </a:t>
            </a:r>
            <a:r>
              <a:rPr lang="en-US" b="1" dirty="0" smtClean="0"/>
              <a:t>measure INR up to 8.0</a:t>
            </a:r>
          </a:p>
          <a:p>
            <a:pPr lvl="1"/>
            <a:r>
              <a:rPr lang="en-US" dirty="0" smtClean="0"/>
              <a:t>Values above this will be reported as &gt;8.0 or No Clot Detected</a:t>
            </a:r>
          </a:p>
          <a:p>
            <a:pPr lvl="1">
              <a:buNone/>
            </a:pPr>
            <a:endParaRPr lang="en-US" dirty="0" smtClean="0"/>
          </a:p>
        </p:txBody>
      </p:sp>
      <p:pic>
        <p:nvPicPr>
          <p:cNvPr id="28673" name="Picture 1"/>
          <p:cNvPicPr>
            <a:picLocks noChangeAspect="1" noChangeArrowheads="1"/>
          </p:cNvPicPr>
          <p:nvPr/>
        </p:nvPicPr>
        <p:blipFill>
          <a:blip r:embed="rId2" cstate="print"/>
          <a:srcRect/>
          <a:stretch>
            <a:fillRect/>
          </a:stretch>
        </p:blipFill>
        <p:spPr bwMode="auto">
          <a:xfrm rot="5400000">
            <a:off x="4620684" y="2008716"/>
            <a:ext cx="5439707" cy="325107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Basic Steps of Testing Patient Samples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00600"/>
          </a:xfrm>
        </p:spPr>
        <p:txBody>
          <a:bodyPr>
            <a:normAutofit fontScale="62500" lnSpcReduction="20000"/>
          </a:bodyPr>
          <a:lstStyle/>
          <a:p>
            <a:pPr marL="514350" indent="-514350">
              <a:buFont typeface="+mj-lt"/>
              <a:buAutoNum type="arabicPeriod"/>
            </a:pPr>
            <a:r>
              <a:rPr lang="en-US" dirty="0" smtClean="0"/>
              <a:t>Verify the patient’s identity by confirming their Full Name and Full SSN.</a:t>
            </a:r>
          </a:p>
          <a:p>
            <a:pPr marL="514350" indent="-514350">
              <a:buFont typeface="+mj-lt"/>
              <a:buAutoNum type="arabicPeriod"/>
            </a:pPr>
            <a:r>
              <a:rPr lang="en-US" dirty="0" smtClean="0"/>
              <a:t>Power on</a:t>
            </a:r>
          </a:p>
          <a:p>
            <a:pPr marL="971550" lvl="1" indent="-514350"/>
            <a:r>
              <a:rPr lang="en-US" dirty="0" smtClean="0"/>
              <a:t>Note: you can Press 1 to see your last result if the meter timed out before you checked your results</a:t>
            </a:r>
          </a:p>
          <a:p>
            <a:pPr marL="514350" indent="-514350">
              <a:buFont typeface="+mj-lt"/>
              <a:buAutoNum type="arabicPeriod"/>
            </a:pPr>
            <a:r>
              <a:rPr lang="en-US" dirty="0" smtClean="0"/>
              <a:t>Press 2 to begin testing</a:t>
            </a:r>
          </a:p>
          <a:p>
            <a:pPr marL="514350" indent="-514350">
              <a:buFont typeface="+mj-lt"/>
              <a:buAutoNum type="arabicPeriod"/>
            </a:pPr>
            <a:r>
              <a:rPr lang="en-US" dirty="0" smtClean="0"/>
              <a:t>Scan in your operator ID</a:t>
            </a:r>
          </a:p>
          <a:p>
            <a:pPr marL="514350" indent="-514350">
              <a:buFont typeface="+mj-lt"/>
              <a:buAutoNum type="arabicPeriod"/>
            </a:pPr>
            <a:r>
              <a:rPr lang="en-US" dirty="0" smtClean="0"/>
              <a:t>Scan in the patient’s ID</a:t>
            </a:r>
          </a:p>
          <a:p>
            <a:pPr marL="514350" indent="-514350">
              <a:buFont typeface="+mj-lt"/>
              <a:buAutoNum type="arabicPeriod"/>
            </a:pPr>
            <a:r>
              <a:rPr lang="en-US" dirty="0" smtClean="0"/>
              <a:t>Scan in the cartridge lot number</a:t>
            </a:r>
          </a:p>
          <a:p>
            <a:pPr marL="514350" indent="-514350">
              <a:buFont typeface="+mj-lt"/>
              <a:buAutoNum type="arabicPeriod"/>
            </a:pPr>
            <a:r>
              <a:rPr lang="en-US" dirty="0" smtClean="0"/>
              <a:t>Apply sample and insert cartridge</a:t>
            </a:r>
          </a:p>
          <a:p>
            <a:pPr marL="514350" indent="-514350">
              <a:buFont typeface="+mj-lt"/>
              <a:buAutoNum type="arabicPeriod"/>
            </a:pPr>
            <a:r>
              <a:rPr lang="en-US" dirty="0" smtClean="0"/>
              <a:t>Choose a specimen type if you use this option</a:t>
            </a:r>
          </a:p>
          <a:p>
            <a:pPr marL="514350" indent="-514350">
              <a:buFont typeface="+mj-lt"/>
              <a:buAutoNum type="arabicPeriod"/>
            </a:pPr>
            <a:r>
              <a:rPr lang="en-US" dirty="0" smtClean="0"/>
              <a:t>Enter temp, FI02, free field info if you use this option</a:t>
            </a:r>
          </a:p>
          <a:p>
            <a:pPr marL="514350" indent="-514350">
              <a:buFont typeface="+mj-lt"/>
              <a:buAutoNum type="arabicPeriod"/>
            </a:pPr>
            <a:r>
              <a:rPr lang="en-US" dirty="0" smtClean="0"/>
              <a:t>2 minutes (or 10 for TROP) to results</a:t>
            </a:r>
          </a:p>
          <a:p>
            <a:pPr marL="514350" indent="-514350">
              <a:buFont typeface="+mj-lt"/>
              <a:buAutoNum type="arabicPeriod"/>
            </a:pPr>
            <a:r>
              <a:rPr lang="en-US" dirty="0" smtClean="0"/>
              <a:t>If you need to test another cartridge, chose 1 for test options and you won’t have to scan in the ID again</a:t>
            </a:r>
          </a:p>
          <a:p>
            <a:pPr marL="514350" indent="-514350">
              <a:buFont typeface="+mj-lt"/>
              <a:buAutoNum type="arabicPeriod"/>
            </a:pPr>
            <a:r>
              <a:rPr lang="en-US" dirty="0" smtClean="0"/>
              <a:t>Download meter</a:t>
            </a:r>
            <a:endParaRPr lang="en-US"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effectLst>
                  <a:outerShdw blurRad="38100" dist="38100" dir="2700000" algn="tl">
                    <a:srgbClr val="000000">
                      <a:alpha val="43137"/>
                    </a:srgbClr>
                  </a:outerShdw>
                </a:effectLst>
              </a:rPr>
              <a:t>Detailed Steps for Testing Patient Samples</a:t>
            </a:r>
            <a:endParaRPr lang="en-US" dirty="0">
              <a:effectLst>
                <a:outerShdw blurRad="38100" dist="38100" dir="2700000" algn="tl">
                  <a:srgbClr val="000000">
                    <a:alpha val="43137"/>
                  </a:srgbClr>
                </a:outerShdw>
              </a:effectLst>
            </a:endParaRPr>
          </a:p>
        </p:txBody>
      </p:sp>
      <p:pic>
        <p:nvPicPr>
          <p:cNvPr id="33794" name="Picture 2"/>
          <p:cNvPicPr>
            <a:picLocks noGrp="1" noChangeAspect="1" noChangeArrowheads="1"/>
          </p:cNvPicPr>
          <p:nvPr>
            <p:ph idx="1"/>
          </p:nvPr>
        </p:nvPicPr>
        <p:blipFill>
          <a:blip r:embed="rId2" cstate="print"/>
          <a:srcRect/>
          <a:stretch>
            <a:fillRect/>
          </a:stretch>
        </p:blipFill>
        <p:spPr bwMode="auto">
          <a:xfrm rot="5400000">
            <a:off x="223603" y="4043597"/>
            <a:ext cx="3057994" cy="1828800"/>
          </a:xfrm>
          <a:prstGeom prst="rect">
            <a:avLst/>
          </a:prstGeom>
          <a:noFill/>
          <a:ln w="9525">
            <a:noFill/>
            <a:miter lim="800000"/>
            <a:headEnd/>
            <a:tailEnd/>
          </a:ln>
          <a:effectLst/>
        </p:spPr>
      </p:pic>
      <p:sp>
        <p:nvSpPr>
          <p:cNvPr id="6" name="TextBox 5"/>
          <p:cNvSpPr txBox="1"/>
          <p:nvPr/>
        </p:nvSpPr>
        <p:spPr>
          <a:xfrm>
            <a:off x="304800" y="1295400"/>
            <a:ext cx="8534400" cy="2031325"/>
          </a:xfrm>
          <a:prstGeom prst="rect">
            <a:avLst/>
          </a:prstGeom>
          <a:noFill/>
        </p:spPr>
        <p:txBody>
          <a:bodyPr wrap="square" rtlCol="0">
            <a:spAutoFit/>
          </a:bodyPr>
          <a:lstStyle/>
          <a:p>
            <a:pPr marL="342900" indent="-342900">
              <a:buFont typeface="+mj-lt"/>
              <a:buAutoNum type="arabicPeriod"/>
            </a:pPr>
            <a:r>
              <a:rPr lang="en-US" b="1" dirty="0" smtClean="0"/>
              <a:t>Power</a:t>
            </a:r>
            <a:r>
              <a:rPr lang="en-US" dirty="0" smtClean="0"/>
              <a:t> on</a:t>
            </a:r>
          </a:p>
          <a:p>
            <a:pPr marL="342900" indent="-342900">
              <a:buFont typeface="+mj-lt"/>
              <a:buAutoNum type="arabicPeriod"/>
            </a:pPr>
            <a:r>
              <a:rPr lang="en-US" b="1" dirty="0" smtClean="0"/>
              <a:t>Press 2-i-STAT Cartridge</a:t>
            </a:r>
            <a:r>
              <a:rPr lang="en-US" dirty="0" smtClean="0"/>
              <a:t> to being testing</a:t>
            </a:r>
          </a:p>
          <a:p>
            <a:pPr marL="342900" indent="-342900">
              <a:buFont typeface="+mj-lt"/>
              <a:buAutoNum type="arabicPeriod"/>
            </a:pPr>
            <a:r>
              <a:rPr lang="en-US" b="1" dirty="0" smtClean="0"/>
              <a:t>Press</a:t>
            </a:r>
            <a:r>
              <a:rPr lang="en-US" dirty="0" smtClean="0"/>
              <a:t> the </a:t>
            </a:r>
            <a:r>
              <a:rPr lang="en-US" b="1" dirty="0" smtClean="0"/>
              <a:t>SCAN</a:t>
            </a:r>
            <a:r>
              <a:rPr lang="en-US" dirty="0" smtClean="0"/>
              <a:t> key and scan in your </a:t>
            </a:r>
            <a:r>
              <a:rPr lang="en-US" b="1" dirty="0" smtClean="0"/>
              <a:t>Operator ID</a:t>
            </a:r>
          </a:p>
          <a:p>
            <a:pPr marL="342900" indent="-342900">
              <a:buFont typeface="+mj-lt"/>
              <a:buAutoNum type="arabicPeriod"/>
            </a:pPr>
            <a:r>
              <a:rPr lang="en-US" b="1" dirty="0" smtClean="0"/>
              <a:t>Press</a:t>
            </a:r>
            <a:r>
              <a:rPr lang="en-US" dirty="0" smtClean="0"/>
              <a:t> the </a:t>
            </a:r>
            <a:r>
              <a:rPr lang="en-US" b="1" dirty="0" smtClean="0"/>
              <a:t>SCAN</a:t>
            </a:r>
            <a:r>
              <a:rPr lang="en-US" dirty="0" smtClean="0"/>
              <a:t> key and scan in the </a:t>
            </a:r>
            <a:r>
              <a:rPr lang="en-US" b="1" dirty="0" smtClean="0"/>
              <a:t>Patient ID </a:t>
            </a:r>
            <a:r>
              <a:rPr lang="en-US" dirty="0" smtClean="0"/>
              <a:t>(arm band, VIC Card)</a:t>
            </a:r>
            <a:endParaRPr lang="en-US" b="1" dirty="0" smtClean="0"/>
          </a:p>
          <a:p>
            <a:pPr marL="342900" indent="-342900">
              <a:buFont typeface="+mj-lt"/>
              <a:buAutoNum type="arabicPeriod"/>
            </a:pPr>
            <a:r>
              <a:rPr lang="en-US" b="1" dirty="0" smtClean="0"/>
              <a:t>Press</a:t>
            </a:r>
            <a:r>
              <a:rPr lang="en-US" dirty="0" smtClean="0"/>
              <a:t> the </a:t>
            </a:r>
            <a:r>
              <a:rPr lang="en-US" b="1" dirty="0" smtClean="0"/>
              <a:t>SCAN</a:t>
            </a:r>
            <a:r>
              <a:rPr lang="en-US" dirty="0" smtClean="0"/>
              <a:t> key and scan in the </a:t>
            </a:r>
            <a:r>
              <a:rPr lang="en-US" b="1" dirty="0" smtClean="0"/>
              <a:t>Cartridge Lot # </a:t>
            </a:r>
            <a:r>
              <a:rPr lang="en-US" dirty="0" smtClean="0"/>
              <a:t>from the cartridge pouch</a:t>
            </a:r>
            <a:endParaRPr lang="en-US" b="1" dirty="0" smtClean="0"/>
          </a:p>
          <a:p>
            <a:pPr marL="342900" indent="-342900">
              <a:buFont typeface="+mj-lt"/>
              <a:buAutoNum type="arabicPeriod"/>
            </a:pPr>
            <a:r>
              <a:rPr lang="en-US" dirty="0" smtClean="0"/>
              <a:t>Perform finger puncture, hold drop of blood over sample well  and </a:t>
            </a:r>
            <a:r>
              <a:rPr lang="en-US" b="1" dirty="0" smtClean="0"/>
              <a:t>Apply Sample </a:t>
            </a:r>
            <a:r>
              <a:rPr lang="en-US" dirty="0" smtClean="0"/>
              <a:t>(see next slides)</a:t>
            </a:r>
            <a:r>
              <a:rPr lang="en-US" b="1" dirty="0" smtClean="0"/>
              <a:t> </a:t>
            </a:r>
            <a:r>
              <a:rPr lang="en-US" dirty="0" smtClean="0"/>
              <a:t>slowly and steadily to the fill line and </a:t>
            </a:r>
            <a:r>
              <a:rPr lang="en-US" b="1" dirty="0" smtClean="0"/>
              <a:t>Insert Cartridge</a:t>
            </a:r>
            <a:endParaRPr lang="en-US" b="1" dirty="0"/>
          </a:p>
        </p:txBody>
      </p:sp>
      <p:pic>
        <p:nvPicPr>
          <p:cNvPr id="33797" name="Picture 5"/>
          <p:cNvPicPr>
            <a:picLocks noChangeAspect="1" noChangeArrowheads="1"/>
          </p:cNvPicPr>
          <p:nvPr/>
        </p:nvPicPr>
        <p:blipFill>
          <a:blip r:embed="rId3" cstate="print"/>
          <a:srcRect/>
          <a:stretch>
            <a:fillRect/>
          </a:stretch>
        </p:blipFill>
        <p:spPr bwMode="auto">
          <a:xfrm rot="16200000">
            <a:off x="2875530" y="3906270"/>
            <a:ext cx="3082242" cy="1975302"/>
          </a:xfrm>
          <a:prstGeom prst="rect">
            <a:avLst/>
          </a:prstGeom>
          <a:noFill/>
          <a:ln w="9525">
            <a:noFill/>
            <a:miter lim="800000"/>
            <a:headEnd/>
            <a:tailEnd/>
          </a:ln>
          <a:effectLst/>
        </p:spPr>
      </p:pic>
      <p:pic>
        <p:nvPicPr>
          <p:cNvPr id="33798" name="Picture 6"/>
          <p:cNvPicPr>
            <a:picLocks noChangeAspect="1" noChangeArrowheads="1"/>
          </p:cNvPicPr>
          <p:nvPr/>
        </p:nvPicPr>
        <p:blipFill>
          <a:blip r:embed="rId4" cstate="print"/>
          <a:srcRect/>
          <a:stretch>
            <a:fillRect/>
          </a:stretch>
        </p:blipFill>
        <p:spPr bwMode="auto">
          <a:xfrm rot="16200000">
            <a:off x="5759574" y="3917826"/>
            <a:ext cx="3187453" cy="1905001"/>
          </a:xfrm>
          <a:prstGeom prst="rect">
            <a:avLst/>
          </a:prstGeom>
          <a:noFill/>
          <a:ln w="9525">
            <a:noFill/>
            <a:miter lim="800000"/>
            <a:headEnd/>
            <a:tailEnd/>
          </a:ln>
          <a:effectLst/>
        </p:spPr>
      </p:pic>
      <p:sp>
        <p:nvSpPr>
          <p:cNvPr id="11" name="TextBox 10"/>
          <p:cNvSpPr txBox="1"/>
          <p:nvPr/>
        </p:nvSpPr>
        <p:spPr>
          <a:xfrm>
            <a:off x="1295400" y="6488668"/>
            <a:ext cx="779765" cy="369332"/>
          </a:xfrm>
          <a:prstGeom prst="rect">
            <a:avLst/>
          </a:prstGeom>
          <a:solidFill>
            <a:schemeClr val="accent1"/>
          </a:solidFill>
        </p:spPr>
        <p:txBody>
          <a:bodyPr wrap="none" rtlCol="0">
            <a:spAutoFit/>
          </a:bodyPr>
          <a:lstStyle/>
          <a:p>
            <a:r>
              <a:rPr lang="en-US" b="1" dirty="0" smtClean="0"/>
              <a:t>Step 2</a:t>
            </a:r>
            <a:endParaRPr lang="en-US" b="1" dirty="0"/>
          </a:p>
        </p:txBody>
      </p:sp>
      <p:sp>
        <p:nvSpPr>
          <p:cNvPr id="12" name="TextBox 11"/>
          <p:cNvSpPr txBox="1"/>
          <p:nvPr/>
        </p:nvSpPr>
        <p:spPr>
          <a:xfrm>
            <a:off x="4038600" y="6488668"/>
            <a:ext cx="779765" cy="369332"/>
          </a:xfrm>
          <a:prstGeom prst="rect">
            <a:avLst/>
          </a:prstGeom>
          <a:solidFill>
            <a:schemeClr val="accent1"/>
          </a:solidFill>
        </p:spPr>
        <p:txBody>
          <a:bodyPr wrap="none" rtlCol="0">
            <a:spAutoFit/>
          </a:bodyPr>
          <a:lstStyle/>
          <a:p>
            <a:r>
              <a:rPr lang="en-US" b="1" dirty="0" smtClean="0"/>
              <a:t>Step 5</a:t>
            </a:r>
            <a:endParaRPr lang="en-US" b="1" dirty="0"/>
          </a:p>
        </p:txBody>
      </p:sp>
      <p:sp>
        <p:nvSpPr>
          <p:cNvPr id="13" name="TextBox 12"/>
          <p:cNvSpPr txBox="1"/>
          <p:nvPr/>
        </p:nvSpPr>
        <p:spPr>
          <a:xfrm>
            <a:off x="6934200" y="6488668"/>
            <a:ext cx="779765" cy="369332"/>
          </a:xfrm>
          <a:prstGeom prst="rect">
            <a:avLst/>
          </a:prstGeom>
          <a:solidFill>
            <a:schemeClr val="accent1"/>
          </a:solidFill>
        </p:spPr>
        <p:txBody>
          <a:bodyPr wrap="none" rtlCol="0">
            <a:spAutoFit/>
          </a:bodyPr>
          <a:lstStyle/>
          <a:p>
            <a:r>
              <a:rPr lang="en-US" b="1" dirty="0" smtClean="0"/>
              <a:t>Step 6</a:t>
            </a:r>
            <a:endParaRPr lang="en-US" b="1" dirty="0"/>
          </a:p>
        </p:txBody>
      </p:sp>
      <p:pic>
        <p:nvPicPr>
          <p:cNvPr id="1027" name="Picture 3"/>
          <p:cNvPicPr>
            <a:picLocks noChangeAspect="1" noChangeArrowheads="1"/>
          </p:cNvPicPr>
          <p:nvPr/>
        </p:nvPicPr>
        <p:blipFill>
          <a:blip r:embed="rId5" cstate="print"/>
          <a:srcRect/>
          <a:stretch>
            <a:fillRect/>
          </a:stretch>
        </p:blipFill>
        <p:spPr bwMode="auto">
          <a:xfrm>
            <a:off x="5257800" y="914400"/>
            <a:ext cx="1447800" cy="97007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Sample Collection-Finger Puncture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6477000" cy="4953000"/>
          </a:xfrm>
        </p:spPr>
        <p:txBody>
          <a:bodyPr>
            <a:normAutofit fontScale="70000" lnSpcReduction="20000"/>
          </a:bodyPr>
          <a:lstStyle/>
          <a:p>
            <a:r>
              <a:rPr lang="en-US" dirty="0" smtClean="0"/>
              <a:t>Remove cartridge from foil pouch and place on a flat surface.</a:t>
            </a:r>
          </a:p>
          <a:p>
            <a:r>
              <a:rPr lang="en-US" dirty="0" smtClean="0"/>
              <a:t>Prepare lancet and set aside until needed.</a:t>
            </a:r>
          </a:p>
          <a:p>
            <a:r>
              <a:rPr lang="en-US" dirty="0" smtClean="0"/>
              <a:t>Clean the finger with </a:t>
            </a:r>
            <a:r>
              <a:rPr lang="en-US" dirty="0" err="1" smtClean="0"/>
              <a:t>isopropanol</a:t>
            </a:r>
            <a:r>
              <a:rPr lang="en-US" dirty="0" smtClean="0"/>
              <a:t>. Cleaning the finger with solution such as </a:t>
            </a:r>
            <a:r>
              <a:rPr lang="en-US" dirty="0" err="1" smtClean="0"/>
              <a:t>chlorhexidine</a:t>
            </a:r>
            <a:r>
              <a:rPr lang="en-US" dirty="0" smtClean="0"/>
              <a:t> will cause a false increase in INR-stick with isopropyl!</a:t>
            </a:r>
          </a:p>
          <a:p>
            <a:r>
              <a:rPr lang="en-US" dirty="0" smtClean="0"/>
              <a:t>Allow the finger to dry thoroughly before sampling. Excess can be wiped away with gauze or tissue. Residual alcohol will affect results.</a:t>
            </a:r>
          </a:p>
          <a:p>
            <a:r>
              <a:rPr lang="en-US" dirty="0" smtClean="0"/>
              <a:t>Prick the bottom side of the fingertip, applying gentle pressure to develop a hanging drop for testing. </a:t>
            </a:r>
          </a:p>
          <a:p>
            <a:pPr lvl="1"/>
            <a:r>
              <a:rPr lang="en-US" dirty="0" smtClean="0"/>
              <a:t>Never “milk” the finger-it may </a:t>
            </a:r>
            <a:r>
              <a:rPr lang="en-US" dirty="0" err="1" smtClean="0"/>
              <a:t>hemolyze</a:t>
            </a:r>
            <a:r>
              <a:rPr lang="en-US" dirty="0" smtClean="0"/>
              <a:t> RBC’s and release excess tissue fluids affecting results</a:t>
            </a:r>
          </a:p>
          <a:p>
            <a:pPr lvl="1"/>
            <a:r>
              <a:rPr lang="en-US" dirty="0" smtClean="0"/>
              <a:t>Use the first drop of blood.</a:t>
            </a:r>
          </a:p>
          <a:p>
            <a:endParaRPr lang="en-US" dirty="0"/>
          </a:p>
        </p:txBody>
      </p:sp>
      <p:pic>
        <p:nvPicPr>
          <p:cNvPr id="5" name="Picture 4" descr="http://t2.gstatic.com/images?q=tbn:ANd9GcS2VroXhtHUhkZ9mVZHSe09trCQDr07payzHlQsDUImElOHieZ1k5qRiw">
            <a:hlinkClick r:id="rId2"/>
          </p:cNvPr>
          <p:cNvPicPr/>
          <p:nvPr/>
        </p:nvPicPr>
        <p:blipFill>
          <a:blip r:embed="rId3" cstate="print"/>
          <a:srcRect/>
          <a:stretch>
            <a:fillRect/>
          </a:stretch>
        </p:blipFill>
        <p:spPr bwMode="auto">
          <a:xfrm>
            <a:off x="7010400" y="5105400"/>
            <a:ext cx="1600200" cy="1447800"/>
          </a:xfrm>
          <a:prstGeom prst="rect">
            <a:avLst/>
          </a:prstGeom>
          <a:noFill/>
          <a:ln w="9525">
            <a:noFill/>
            <a:miter lim="800000"/>
            <a:headEnd/>
            <a:tailEnd/>
          </a:ln>
        </p:spPr>
      </p:pic>
      <p:pic>
        <p:nvPicPr>
          <p:cNvPr id="6" name="Picture 2" descr="http://www.full-health.com/image_atherosclerosis_home_test_instructions_4.jpg"/>
          <p:cNvPicPr>
            <a:picLocks noChangeAspect="1" noChangeArrowheads="1"/>
          </p:cNvPicPr>
          <p:nvPr/>
        </p:nvPicPr>
        <p:blipFill>
          <a:blip r:embed="rId4" cstate="print"/>
          <a:srcRect/>
          <a:stretch>
            <a:fillRect/>
          </a:stretch>
        </p:blipFill>
        <p:spPr bwMode="auto">
          <a:xfrm>
            <a:off x="7086600" y="3048000"/>
            <a:ext cx="1460500" cy="1752600"/>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7239000" y="1066800"/>
            <a:ext cx="1607305" cy="19526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srcRect/>
          <a:stretch>
            <a:fillRect/>
          </a:stretch>
        </p:blipFill>
        <p:spPr bwMode="auto">
          <a:xfrm>
            <a:off x="5791200" y="990600"/>
            <a:ext cx="2743200" cy="1524709"/>
          </a:xfrm>
          <a:prstGeom prst="rect">
            <a:avLst/>
          </a:prstGeom>
          <a:noFill/>
          <a:ln w="9525">
            <a:noFill/>
            <a:miter lim="800000"/>
            <a:headEnd/>
            <a:tailEnd/>
          </a:ln>
          <a:effectLst/>
        </p:spPr>
      </p:pic>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Adding Sample to the Cartridge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143001"/>
            <a:ext cx="4648200" cy="5486399"/>
          </a:xfrm>
        </p:spPr>
        <p:txBody>
          <a:bodyPr>
            <a:normAutofit fontScale="70000" lnSpcReduction="20000"/>
          </a:bodyPr>
          <a:lstStyle/>
          <a:p>
            <a:pPr marL="514350" indent="-514350">
              <a:buFont typeface="+mj-lt"/>
              <a:buAutoNum type="arabicPeriod"/>
            </a:pPr>
            <a:r>
              <a:rPr lang="en-US" sz="2900" b="1" dirty="0" smtClean="0"/>
              <a:t>Touch the drop of blood </a:t>
            </a:r>
            <a:r>
              <a:rPr lang="en-US" sz="2900" dirty="0" smtClean="0"/>
              <a:t>against the bottom of the sample well. (It is okay to bring the cartridge to the finger for easier application if this works better for you.)</a:t>
            </a:r>
          </a:p>
          <a:p>
            <a:pPr marL="514350" indent="-514350">
              <a:buFont typeface="+mj-lt"/>
              <a:buAutoNum type="arabicPeriod"/>
            </a:pPr>
            <a:r>
              <a:rPr lang="en-US" sz="2900" dirty="0" smtClean="0"/>
              <a:t>Once the drop of blood contact the sample well, the blood will be drawn into the cartridge.</a:t>
            </a:r>
          </a:p>
          <a:p>
            <a:pPr marL="914400" lvl="1" indent="-514350"/>
            <a:r>
              <a:rPr lang="en-US" sz="2500" dirty="0" smtClean="0"/>
              <a:t>Be careful to get the drop just over the well. If you touch off center, the blood may collect around the rim of well and will not be drawn into the cartridge.</a:t>
            </a:r>
          </a:p>
          <a:p>
            <a:pPr marL="514350" indent="-514350">
              <a:buFont typeface="+mj-lt"/>
              <a:buAutoNum type="arabicPeriod"/>
            </a:pPr>
            <a:r>
              <a:rPr lang="en-US" sz="2900" b="1" dirty="0" smtClean="0"/>
              <a:t>Apply sample until it reaches the fill line.</a:t>
            </a:r>
          </a:p>
          <a:p>
            <a:pPr marL="514350" indent="-514350">
              <a:buFont typeface="+mj-lt"/>
              <a:buAutoNum type="arabicPeriod"/>
            </a:pPr>
            <a:r>
              <a:rPr lang="en-US" sz="2900" b="1" dirty="0" smtClean="0"/>
              <a:t>Fold the sample closure</a:t>
            </a:r>
            <a:r>
              <a:rPr lang="en-US" sz="2900" dirty="0" smtClean="0"/>
              <a:t> over the sample well.</a:t>
            </a:r>
          </a:p>
          <a:p>
            <a:pPr marL="514350" indent="-514350">
              <a:buFont typeface="+mj-lt"/>
              <a:buAutoNum type="arabicPeriod"/>
            </a:pPr>
            <a:r>
              <a:rPr lang="en-US" sz="2900" dirty="0" smtClean="0"/>
              <a:t>Press the rounded end of the closure until it snaps securely closed.</a:t>
            </a:r>
          </a:p>
          <a:p>
            <a:pPr marL="514350" indent="-514350">
              <a:buFont typeface="+mj-lt"/>
              <a:buAutoNum type="arabicPeriod"/>
            </a:pPr>
            <a:r>
              <a:rPr lang="en-US" sz="2900" dirty="0" smtClean="0"/>
              <a:t>Insert cartridge.</a:t>
            </a:r>
          </a:p>
        </p:txBody>
      </p:sp>
      <p:pic>
        <p:nvPicPr>
          <p:cNvPr id="1029" name="Picture 5"/>
          <p:cNvPicPr>
            <a:picLocks noChangeAspect="1" noChangeArrowheads="1"/>
          </p:cNvPicPr>
          <p:nvPr/>
        </p:nvPicPr>
        <p:blipFill>
          <a:blip r:embed="rId4" cstate="print"/>
          <a:srcRect/>
          <a:stretch>
            <a:fillRect/>
          </a:stretch>
        </p:blipFill>
        <p:spPr bwMode="auto">
          <a:xfrm>
            <a:off x="6477000" y="2971800"/>
            <a:ext cx="2173824" cy="16002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5" cstate="print"/>
          <a:srcRect/>
          <a:stretch>
            <a:fillRect/>
          </a:stretch>
        </p:blipFill>
        <p:spPr bwMode="auto">
          <a:xfrm>
            <a:off x="6477000" y="4800600"/>
            <a:ext cx="2416629" cy="1828800"/>
          </a:xfrm>
          <a:prstGeom prst="rect">
            <a:avLst/>
          </a:prstGeom>
          <a:noFill/>
          <a:ln w="9525">
            <a:noFill/>
            <a:miter lim="800000"/>
            <a:headEnd/>
            <a:tailEnd/>
          </a:ln>
          <a:effectLst/>
        </p:spPr>
      </p:pic>
      <p:sp>
        <p:nvSpPr>
          <p:cNvPr id="19" name="TextBox 18"/>
          <p:cNvSpPr txBox="1"/>
          <p:nvPr/>
        </p:nvSpPr>
        <p:spPr>
          <a:xfrm>
            <a:off x="5791200" y="2209800"/>
            <a:ext cx="1577676" cy="307777"/>
          </a:xfrm>
          <a:prstGeom prst="rect">
            <a:avLst/>
          </a:prstGeom>
          <a:solidFill>
            <a:schemeClr val="accent1"/>
          </a:solidFill>
        </p:spPr>
        <p:txBody>
          <a:bodyPr wrap="none" rtlCol="0">
            <a:spAutoFit/>
          </a:bodyPr>
          <a:lstStyle/>
          <a:p>
            <a:r>
              <a:rPr lang="en-US" sz="1400" b="1" dirty="0" smtClean="0"/>
              <a:t>Touch Drop to well</a:t>
            </a:r>
            <a:endParaRPr lang="en-US" sz="1400" b="1" dirty="0"/>
          </a:p>
        </p:txBody>
      </p:sp>
      <p:sp>
        <p:nvSpPr>
          <p:cNvPr id="20" name="TextBox 19"/>
          <p:cNvSpPr txBox="1"/>
          <p:nvPr/>
        </p:nvSpPr>
        <p:spPr>
          <a:xfrm>
            <a:off x="6477000" y="2971800"/>
            <a:ext cx="1660006" cy="307777"/>
          </a:xfrm>
          <a:prstGeom prst="rect">
            <a:avLst/>
          </a:prstGeom>
          <a:solidFill>
            <a:schemeClr val="accent1"/>
          </a:solidFill>
        </p:spPr>
        <p:txBody>
          <a:bodyPr wrap="none" rtlCol="0">
            <a:spAutoFit/>
          </a:bodyPr>
          <a:lstStyle/>
          <a:p>
            <a:r>
              <a:rPr lang="en-US" sz="1400" b="1" dirty="0" smtClean="0"/>
              <a:t>Filled to Blue Arrow</a:t>
            </a:r>
            <a:endParaRPr lang="en-US" sz="1400" b="1" dirty="0"/>
          </a:p>
        </p:txBody>
      </p:sp>
      <p:sp>
        <p:nvSpPr>
          <p:cNvPr id="21" name="TextBox 20"/>
          <p:cNvSpPr txBox="1"/>
          <p:nvPr/>
        </p:nvSpPr>
        <p:spPr>
          <a:xfrm>
            <a:off x="6477000" y="6324600"/>
            <a:ext cx="1344920" cy="307777"/>
          </a:xfrm>
          <a:prstGeom prst="rect">
            <a:avLst/>
          </a:prstGeom>
          <a:solidFill>
            <a:schemeClr val="accent1"/>
          </a:solidFill>
        </p:spPr>
        <p:txBody>
          <a:bodyPr wrap="none" rtlCol="0">
            <a:spAutoFit/>
          </a:bodyPr>
          <a:lstStyle/>
          <a:p>
            <a:r>
              <a:rPr lang="en-US" sz="1400" b="1" dirty="0" smtClean="0"/>
              <a:t>Insert Cartridge</a:t>
            </a:r>
            <a:endParaRPr lang="en-US" sz="1400" b="1"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Detailed Steps for Testing Patient Samples Cont’d</a:t>
            </a:r>
            <a:endParaRPr lang="en-US" dirty="0">
              <a:effectLst>
                <a:outerShdw blurRad="38100" dist="38100" dir="2700000" algn="tl">
                  <a:srgbClr val="000000">
                    <a:alpha val="43137"/>
                  </a:srgbClr>
                </a:outerShdw>
              </a:effectLst>
            </a:endParaRPr>
          </a:p>
        </p:txBody>
      </p:sp>
      <p:pic>
        <p:nvPicPr>
          <p:cNvPr id="34818" name="Picture 2"/>
          <p:cNvPicPr>
            <a:picLocks noChangeAspect="1" noChangeArrowheads="1"/>
          </p:cNvPicPr>
          <p:nvPr/>
        </p:nvPicPr>
        <p:blipFill>
          <a:blip r:embed="rId2" cstate="print"/>
          <a:srcRect/>
          <a:stretch>
            <a:fillRect/>
          </a:stretch>
        </p:blipFill>
        <p:spPr bwMode="auto">
          <a:xfrm rot="16200000">
            <a:off x="-1121" y="2134721"/>
            <a:ext cx="2657038" cy="1587996"/>
          </a:xfrm>
          <a:prstGeom prst="rect">
            <a:avLst/>
          </a:prstGeom>
          <a:noFill/>
          <a:ln w="9525">
            <a:noFill/>
            <a:miter lim="800000"/>
            <a:headEnd/>
            <a:tailEnd/>
          </a:ln>
          <a:effectLst/>
        </p:spPr>
      </p:pic>
      <p:sp>
        <p:nvSpPr>
          <p:cNvPr id="6" name="Rectangular Callout 5"/>
          <p:cNvSpPr/>
          <p:nvPr/>
        </p:nvSpPr>
        <p:spPr>
          <a:xfrm>
            <a:off x="2362200" y="1600200"/>
            <a:ext cx="2286000" cy="11460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Meter will identify  and calibrate the Cartridge</a:t>
            </a:r>
            <a:endParaRPr lang="en-US" dirty="0"/>
          </a:p>
        </p:txBody>
      </p:sp>
      <p:sp>
        <p:nvSpPr>
          <p:cNvPr id="7" name="Rectangular Callout 6"/>
          <p:cNvSpPr/>
          <p:nvPr/>
        </p:nvSpPr>
        <p:spPr>
          <a:xfrm>
            <a:off x="5867400" y="3276600"/>
            <a:ext cx="1219200" cy="13746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Cartridge Locked-Don’t try to remove!</a:t>
            </a:r>
            <a:endParaRPr lang="en-US" dirty="0"/>
          </a:p>
        </p:txBody>
      </p:sp>
      <p:pic>
        <p:nvPicPr>
          <p:cNvPr id="34819" name="Picture 3"/>
          <p:cNvPicPr>
            <a:picLocks noChangeAspect="1" noChangeArrowheads="1"/>
          </p:cNvPicPr>
          <p:nvPr/>
        </p:nvPicPr>
        <p:blipFill>
          <a:blip r:embed="rId3" cstate="print"/>
          <a:srcRect/>
          <a:stretch>
            <a:fillRect/>
          </a:stretch>
        </p:blipFill>
        <p:spPr bwMode="auto">
          <a:xfrm rot="16200000">
            <a:off x="2861816" y="3615184"/>
            <a:ext cx="2819400" cy="1685032"/>
          </a:xfrm>
          <a:prstGeom prst="rect">
            <a:avLst/>
          </a:prstGeom>
          <a:noFill/>
          <a:ln w="9525">
            <a:noFill/>
            <a:miter lim="800000"/>
            <a:headEnd/>
            <a:tailEnd/>
          </a:ln>
          <a:effectLst/>
        </p:spPr>
      </p:pic>
      <p:pic>
        <p:nvPicPr>
          <p:cNvPr id="34820" name="Picture 4"/>
          <p:cNvPicPr>
            <a:picLocks noChangeAspect="1" noChangeArrowheads="1"/>
          </p:cNvPicPr>
          <p:nvPr/>
        </p:nvPicPr>
        <p:blipFill>
          <a:blip r:embed="rId4" cstate="print"/>
          <a:srcRect/>
          <a:stretch>
            <a:fillRect/>
          </a:stretch>
        </p:blipFill>
        <p:spPr bwMode="auto">
          <a:xfrm rot="5400000">
            <a:off x="6449467" y="4447133"/>
            <a:ext cx="1502866" cy="25146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Specimen Type Option</a:t>
            </a:r>
            <a:endParaRPr lang="en-US" dirty="0">
              <a:effectLst>
                <a:outerShdw blurRad="38100" dist="38100" dir="2700000" algn="tl">
                  <a:srgbClr val="000000">
                    <a:alpha val="43137"/>
                  </a:srgbClr>
                </a:outerShdw>
              </a:effectLst>
            </a:endParaRPr>
          </a:p>
        </p:txBody>
      </p:sp>
      <p:pic>
        <p:nvPicPr>
          <p:cNvPr id="35842" name="Picture 2"/>
          <p:cNvPicPr>
            <a:picLocks noChangeAspect="1" noChangeArrowheads="1"/>
          </p:cNvPicPr>
          <p:nvPr/>
        </p:nvPicPr>
        <p:blipFill>
          <a:blip r:embed="rId2" cstate="print"/>
          <a:srcRect/>
          <a:stretch>
            <a:fillRect/>
          </a:stretch>
        </p:blipFill>
        <p:spPr bwMode="auto">
          <a:xfrm rot="10800000">
            <a:off x="1676400" y="2133600"/>
            <a:ext cx="2561927" cy="4286623"/>
          </a:xfrm>
          <a:prstGeom prst="rect">
            <a:avLst/>
          </a:prstGeom>
          <a:noFill/>
          <a:ln w="9525">
            <a:noFill/>
            <a:miter lim="800000"/>
            <a:headEnd/>
            <a:tailEnd/>
          </a:ln>
          <a:effectLst/>
        </p:spPr>
      </p:pic>
      <p:sp>
        <p:nvSpPr>
          <p:cNvPr id="5" name="TextBox 4"/>
          <p:cNvSpPr txBox="1"/>
          <p:nvPr/>
        </p:nvSpPr>
        <p:spPr>
          <a:xfrm>
            <a:off x="4495800" y="2286001"/>
            <a:ext cx="3822353" cy="2862322"/>
          </a:xfrm>
          <a:prstGeom prst="rect">
            <a:avLst/>
          </a:prstGeom>
          <a:noFill/>
        </p:spPr>
        <p:txBody>
          <a:bodyPr wrap="square" rtlCol="0">
            <a:spAutoFit/>
          </a:bodyPr>
          <a:lstStyle/>
          <a:p>
            <a:r>
              <a:rPr lang="en-US" dirty="0" smtClean="0"/>
              <a:t>Choose the </a:t>
            </a:r>
            <a:r>
              <a:rPr lang="en-US" b="1" dirty="0" smtClean="0"/>
              <a:t>corresponding Sample Type</a:t>
            </a:r>
            <a:r>
              <a:rPr lang="en-US" dirty="0" smtClean="0"/>
              <a:t> from numbers 1-6 displayed on the bottom of the screen and press enter. </a:t>
            </a:r>
            <a:r>
              <a:rPr lang="en-US" i="1" dirty="0" smtClean="0"/>
              <a:t>6-Other should only be chosen to stop a test from charting.</a:t>
            </a:r>
          </a:p>
          <a:p>
            <a:endParaRPr lang="en-US" i="1" dirty="0" smtClean="0"/>
          </a:p>
          <a:p>
            <a:r>
              <a:rPr lang="en-US" dirty="0" smtClean="0"/>
              <a:t>For Anti-coagulation Clinics, capillary blood is the default specimen type. If no specimen type is chosen, the system assumes it was capillary. </a:t>
            </a:r>
            <a:endParaRPr lang="en-US" i="1" dirty="0" smtClean="0"/>
          </a:p>
        </p:txBody>
      </p:sp>
      <p:sp>
        <p:nvSpPr>
          <p:cNvPr id="7" name="TextBox 6"/>
          <p:cNvSpPr txBox="1"/>
          <p:nvPr/>
        </p:nvSpPr>
        <p:spPr>
          <a:xfrm>
            <a:off x="533400" y="1295400"/>
            <a:ext cx="8305800" cy="923330"/>
          </a:xfrm>
          <a:prstGeom prst="rect">
            <a:avLst/>
          </a:prstGeom>
          <a:noFill/>
        </p:spPr>
        <p:txBody>
          <a:bodyPr wrap="square" rtlCol="0">
            <a:spAutoFit/>
          </a:bodyPr>
          <a:lstStyle/>
          <a:p>
            <a:r>
              <a:rPr lang="en-US" dirty="0" smtClean="0"/>
              <a:t>NOTE: In some location profiles (those who are </a:t>
            </a:r>
            <a:r>
              <a:rPr lang="en-US" u="sng" dirty="0" smtClean="0"/>
              <a:t>required</a:t>
            </a:r>
            <a:r>
              <a:rPr lang="en-US" dirty="0" smtClean="0"/>
              <a:t> to choose a specimen type), this “Chart Page” comes up automatically. If it doesn’t, press the right arrow to move to it. </a:t>
            </a:r>
            <a:endParaRPr lang="en-US"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Results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8229600" cy="914400"/>
          </a:xfrm>
        </p:spPr>
        <p:txBody>
          <a:bodyPr>
            <a:normAutofit fontScale="55000" lnSpcReduction="20000"/>
          </a:bodyPr>
          <a:lstStyle/>
          <a:p>
            <a:r>
              <a:rPr lang="en-US" b="1" dirty="0" smtClean="0"/>
              <a:t>Evaluate</a:t>
            </a:r>
            <a:r>
              <a:rPr lang="en-US" dirty="0" smtClean="0"/>
              <a:t> Results. Reference and critical ranges are stored in the meter. </a:t>
            </a:r>
          </a:p>
          <a:p>
            <a:r>
              <a:rPr lang="en-US" dirty="0" smtClean="0"/>
              <a:t>Power off if testing is complete or Press </a:t>
            </a:r>
            <a:r>
              <a:rPr lang="en-US" b="1" dirty="0" smtClean="0"/>
              <a:t>1-Test Options</a:t>
            </a:r>
          </a:p>
          <a:p>
            <a:r>
              <a:rPr lang="en-US" dirty="0" smtClean="0"/>
              <a:t>Select 1 - Next Patient, 2 - Same Patient</a:t>
            </a:r>
            <a:endParaRPr lang="en-US" dirty="0"/>
          </a:p>
        </p:txBody>
      </p:sp>
      <p:pic>
        <p:nvPicPr>
          <p:cNvPr id="36866" name="Picture 2"/>
          <p:cNvPicPr>
            <a:picLocks noChangeAspect="1" noChangeArrowheads="1"/>
          </p:cNvPicPr>
          <p:nvPr/>
        </p:nvPicPr>
        <p:blipFill>
          <a:blip r:embed="rId2" cstate="print"/>
          <a:srcRect/>
          <a:stretch>
            <a:fillRect/>
          </a:stretch>
        </p:blipFill>
        <p:spPr bwMode="auto">
          <a:xfrm rot="16200000">
            <a:off x="-304756" y="3581356"/>
            <a:ext cx="3787588" cy="2263676"/>
          </a:xfrm>
          <a:prstGeom prst="rect">
            <a:avLst/>
          </a:prstGeom>
          <a:noFill/>
          <a:ln w="9525">
            <a:noFill/>
            <a:miter lim="800000"/>
            <a:headEnd/>
            <a:tailEnd/>
          </a:ln>
          <a:effectLst/>
        </p:spPr>
      </p:pic>
      <p:pic>
        <p:nvPicPr>
          <p:cNvPr id="36868" name="Picture 4"/>
          <p:cNvPicPr>
            <a:picLocks noChangeAspect="1" noChangeArrowheads="1"/>
          </p:cNvPicPr>
          <p:nvPr/>
        </p:nvPicPr>
        <p:blipFill>
          <a:blip r:embed="rId3" cstate="print"/>
          <a:srcRect/>
          <a:stretch>
            <a:fillRect/>
          </a:stretch>
        </p:blipFill>
        <p:spPr bwMode="auto">
          <a:xfrm>
            <a:off x="5943600" y="2743200"/>
            <a:ext cx="2239566" cy="3747246"/>
          </a:xfrm>
          <a:prstGeom prst="rect">
            <a:avLst/>
          </a:prstGeom>
          <a:noFill/>
          <a:ln w="9525">
            <a:noFill/>
            <a:miter lim="800000"/>
            <a:headEnd/>
            <a:tailEnd/>
          </a:ln>
          <a:effectLst/>
        </p:spPr>
      </p:pic>
      <p:sp>
        <p:nvSpPr>
          <p:cNvPr id="6" name="Rectangular Callout 5"/>
          <p:cNvSpPr/>
          <p:nvPr/>
        </p:nvSpPr>
        <p:spPr>
          <a:xfrm>
            <a:off x="609600" y="1905000"/>
            <a:ext cx="3962400" cy="7650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Note the solid part of the bar. It tells us how close we are to the reference range, represented by the tow marks in the center of the bar.</a:t>
            </a:r>
            <a:endParaRPr lang="en-US" sz="1400" b="1" dirty="0">
              <a:solidFill>
                <a:schemeClr val="tx1"/>
              </a:solidFill>
            </a:endParaRPr>
          </a:p>
        </p:txBody>
      </p:sp>
      <p:sp>
        <p:nvSpPr>
          <p:cNvPr id="7" name="TextBox 6"/>
          <p:cNvSpPr txBox="1"/>
          <p:nvPr/>
        </p:nvSpPr>
        <p:spPr>
          <a:xfrm>
            <a:off x="2971800" y="2819400"/>
            <a:ext cx="1905000" cy="954107"/>
          </a:xfrm>
          <a:prstGeom prst="rect">
            <a:avLst/>
          </a:prstGeom>
          <a:solidFill>
            <a:schemeClr val="accent1"/>
          </a:solidFill>
        </p:spPr>
        <p:txBody>
          <a:bodyPr wrap="square" rtlCol="0">
            <a:spAutoFit/>
          </a:bodyPr>
          <a:lstStyle/>
          <a:p>
            <a:r>
              <a:rPr lang="en-US" sz="1400" b="1" dirty="0" smtClean="0"/>
              <a:t>Critical results would be flagged with a bold up or down arrow beside the value.</a:t>
            </a:r>
            <a:endParaRPr lang="en-US" sz="1400" b="1" dirty="0"/>
          </a:p>
        </p:txBody>
      </p:sp>
      <p:sp>
        <p:nvSpPr>
          <p:cNvPr id="9" name="TextBox 8"/>
          <p:cNvSpPr txBox="1"/>
          <p:nvPr/>
        </p:nvSpPr>
        <p:spPr>
          <a:xfrm>
            <a:off x="2895600" y="4191000"/>
            <a:ext cx="1981200" cy="1815882"/>
          </a:xfrm>
          <a:prstGeom prst="rect">
            <a:avLst/>
          </a:prstGeom>
          <a:solidFill>
            <a:schemeClr val="accent1"/>
          </a:solidFill>
        </p:spPr>
        <p:txBody>
          <a:bodyPr wrap="square" rtlCol="0">
            <a:spAutoFit/>
          </a:bodyPr>
          <a:lstStyle/>
          <a:p>
            <a:r>
              <a:rPr lang="en-US" sz="1400" b="1" dirty="0" smtClean="0"/>
              <a:t>The reportable ranges are generally quite large, so &lt;‘s and &gt;’s and ***’s usually represent a sample problem or technique issue. An exception might be glucoses &gt;700 mg/</a:t>
            </a:r>
            <a:r>
              <a:rPr lang="en-US" sz="1400" b="1" dirty="0" err="1" smtClean="0"/>
              <a:t>dL</a:t>
            </a:r>
            <a:r>
              <a:rPr lang="en-US" sz="1400" b="1" dirty="0" smtClean="0"/>
              <a:t>.</a:t>
            </a:r>
            <a:endParaRPr lang="en-US" sz="1400" b="1"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143000"/>
          </a:xfrm>
        </p:spPr>
        <p:txBody>
          <a:bodyPr/>
          <a:lstStyle/>
          <a:p>
            <a:r>
              <a:rPr lang="en-US" dirty="0" smtClean="0">
                <a:effectLst>
                  <a:outerShdw blurRad="38100" dist="38100" dir="2700000" algn="tl">
                    <a:srgbClr val="000000">
                      <a:alpha val="43137"/>
                    </a:srgbClr>
                  </a:outerShdw>
                </a:effectLst>
              </a:rPr>
              <a:t>General Information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2514600"/>
            <a:ext cx="8229600" cy="4267200"/>
          </a:xfrm>
        </p:spPr>
        <p:txBody>
          <a:bodyPr>
            <a:normAutofit fontScale="47500" lnSpcReduction="20000"/>
          </a:bodyPr>
          <a:lstStyle/>
          <a:p>
            <a:r>
              <a:rPr lang="en-US" b="1" dirty="0" smtClean="0"/>
              <a:t>Quality Check Codes </a:t>
            </a:r>
            <a:r>
              <a:rPr lang="en-US" dirty="0" smtClean="0"/>
              <a:t>are error codes resulting from “bad” cartridges, sample issues, etc. Generally, collect a fresh sample and retest.</a:t>
            </a:r>
          </a:p>
          <a:p>
            <a:r>
              <a:rPr lang="en-US" b="1" dirty="0" smtClean="0"/>
              <a:t>Asterisks</a:t>
            </a:r>
            <a:r>
              <a:rPr lang="en-US" dirty="0" smtClean="0"/>
              <a:t> on a result mean the sensor for the specific test was damaged.</a:t>
            </a:r>
          </a:p>
          <a:p>
            <a:r>
              <a:rPr lang="en-US" b="1" dirty="0" smtClean="0"/>
              <a:t>&gt;</a:t>
            </a:r>
            <a:r>
              <a:rPr lang="en-US" dirty="0" smtClean="0"/>
              <a:t> or </a:t>
            </a:r>
            <a:r>
              <a:rPr lang="en-US" b="1" dirty="0" smtClean="0"/>
              <a:t>&lt;</a:t>
            </a:r>
            <a:r>
              <a:rPr lang="en-US" dirty="0" smtClean="0"/>
              <a:t> indicates the result was outside reading limits (</a:t>
            </a:r>
            <a:r>
              <a:rPr lang="en-US" b="1" dirty="0" smtClean="0"/>
              <a:t>reportable range</a:t>
            </a:r>
            <a:r>
              <a:rPr lang="en-US" dirty="0" smtClean="0"/>
              <a:t>) of the meter</a:t>
            </a:r>
          </a:p>
          <a:p>
            <a:pPr lvl="1"/>
            <a:r>
              <a:rPr lang="en-US" dirty="0" smtClean="0"/>
              <a:t>INR will be reported to 6.0, values above that will display as &gt;6.0. All values &gt;5.0 must be confirmed with a lab draw.</a:t>
            </a:r>
          </a:p>
          <a:p>
            <a:r>
              <a:rPr lang="en-US" dirty="0" smtClean="0"/>
              <a:t>Meters will hold 5000 results, so they can be reviewed in the meter when the computer system is down – no special contingency plan required</a:t>
            </a:r>
          </a:p>
          <a:p>
            <a:r>
              <a:rPr lang="en-US" b="1" dirty="0" smtClean="0"/>
              <a:t>Critical Values- </a:t>
            </a:r>
            <a:r>
              <a:rPr lang="en-US" dirty="0" smtClean="0"/>
              <a:t>If you are not responsible for treating the patient and the provider is not present during testing, you should document notification to the provider in CPRS.</a:t>
            </a:r>
          </a:p>
          <a:p>
            <a:pPr lvl="1"/>
            <a:r>
              <a:rPr lang="en-US" dirty="0" smtClean="0"/>
              <a:t>If the result is inconsistent with the patient’s condition, repeat with a fresh sample</a:t>
            </a:r>
          </a:p>
          <a:p>
            <a:r>
              <a:rPr lang="en-US" dirty="0"/>
              <a:t>All point-of-care devices, including i-STAT’s, must be </a:t>
            </a:r>
            <a:r>
              <a:rPr lang="en-US" b="1" dirty="0"/>
              <a:t>cleaned</a:t>
            </a:r>
            <a:r>
              <a:rPr lang="en-US" dirty="0"/>
              <a:t> and </a:t>
            </a:r>
            <a:r>
              <a:rPr lang="en-US" b="1" dirty="0"/>
              <a:t>disinfected</a:t>
            </a:r>
            <a:r>
              <a:rPr lang="en-US" dirty="0"/>
              <a:t> </a:t>
            </a:r>
            <a:r>
              <a:rPr lang="en-US" dirty="0" smtClean="0"/>
              <a:t>between patient </a:t>
            </a:r>
            <a:r>
              <a:rPr lang="en-US" dirty="0"/>
              <a:t>uses</a:t>
            </a:r>
          </a:p>
          <a:p>
            <a:pPr lvl="1"/>
            <a:r>
              <a:rPr lang="en-US" dirty="0"/>
              <a:t>i-STAT’s should be disinfected using 1:10 bleach wipes for the contact time listed on the wipe container.</a:t>
            </a:r>
          </a:p>
          <a:p>
            <a:pPr lvl="1"/>
            <a:r>
              <a:rPr lang="en-US" dirty="0"/>
              <a:t>Avoid getting excess disinfectant in the cartridge port. </a:t>
            </a:r>
          </a:p>
          <a:p>
            <a:pPr lvl="1"/>
            <a:r>
              <a:rPr lang="en-US" dirty="0"/>
              <a:t>If a film of disinfectant is left on the screen, it can be wiped away with a clean, damp tissue or alcohol prep. </a:t>
            </a:r>
            <a:endParaRPr lang="en-US" dirty="0" smtClean="0"/>
          </a:p>
          <a:p>
            <a:pPr lvl="1"/>
            <a:r>
              <a:rPr lang="en-US" dirty="0" smtClean="0"/>
              <a:t>A film of disinfectant on the laser aperture can cause the analyzer to scan barcodes poorly.</a:t>
            </a:r>
            <a:endParaRPr lang="en-US" dirty="0"/>
          </a:p>
          <a:p>
            <a:r>
              <a:rPr lang="en-US" dirty="0" smtClean="0"/>
              <a:t>Always dispose of used testing supplies according to TVHS infection control guidelines. </a:t>
            </a:r>
          </a:p>
          <a:p>
            <a:r>
              <a:rPr lang="en-US" dirty="0" smtClean="0"/>
              <a:t>Ancillary Testing policies, procedures, and manufacturer’s manuals may be found in the Ancillary Testing folder on the TVHS Public Drive.</a:t>
            </a:r>
          </a:p>
        </p:txBody>
      </p:sp>
      <p:pic>
        <p:nvPicPr>
          <p:cNvPr id="13316" name="Picture 4" descr="http://www.cpcc.edu/emergency-services/images/critical-alert"/>
          <p:cNvPicPr>
            <a:picLocks noChangeAspect="1" noChangeArrowheads="1"/>
          </p:cNvPicPr>
          <p:nvPr/>
        </p:nvPicPr>
        <p:blipFill>
          <a:blip r:embed="rId2" cstate="print"/>
          <a:srcRect/>
          <a:stretch>
            <a:fillRect/>
          </a:stretch>
        </p:blipFill>
        <p:spPr bwMode="auto">
          <a:xfrm>
            <a:off x="6781800" y="1143000"/>
            <a:ext cx="2146300" cy="996496"/>
          </a:xfrm>
          <a:prstGeom prst="rect">
            <a:avLst/>
          </a:prstGeom>
          <a:noFill/>
        </p:spPr>
      </p:pic>
      <p:pic>
        <p:nvPicPr>
          <p:cNvPr id="6" name="Picture 2" descr="http://hdsupplysolutions.com/wcsstore/B2BDirectStorefrontAssetStore/1_Recode/product/fm/enlarged/11/115000_K_600px_TIF_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Components of the </a:t>
            </a:r>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1 System</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800600" cy="4525963"/>
          </a:xfrm>
        </p:spPr>
        <p:txBody>
          <a:bodyPr>
            <a:normAutofit fontScale="92500" lnSpcReduction="20000"/>
          </a:bodyPr>
          <a:lstStyle/>
          <a:p>
            <a:r>
              <a:rPr lang="en-US" dirty="0" err="1" smtClean="0"/>
              <a:t>i</a:t>
            </a:r>
            <a:r>
              <a:rPr lang="en-US" dirty="0" smtClean="0"/>
              <a:t>-STAT 1 </a:t>
            </a:r>
            <a:r>
              <a:rPr lang="en-US" b="1" dirty="0" smtClean="0"/>
              <a:t>Analyzer</a:t>
            </a:r>
          </a:p>
          <a:p>
            <a:endParaRPr lang="en-US" dirty="0" smtClean="0"/>
          </a:p>
          <a:p>
            <a:endParaRPr lang="en-US" dirty="0"/>
          </a:p>
          <a:p>
            <a:r>
              <a:rPr lang="en-US" dirty="0" err="1" smtClean="0"/>
              <a:t>i</a:t>
            </a:r>
            <a:r>
              <a:rPr lang="en-US" dirty="0" smtClean="0"/>
              <a:t>-STAT 1 Rechargeable Network </a:t>
            </a:r>
            <a:r>
              <a:rPr lang="en-US" b="1" dirty="0" smtClean="0"/>
              <a:t>Downloader</a:t>
            </a:r>
          </a:p>
          <a:p>
            <a:endParaRPr lang="en-US" dirty="0" smtClean="0"/>
          </a:p>
          <a:p>
            <a:r>
              <a:rPr lang="en-US" dirty="0" err="1" smtClean="0"/>
              <a:t>i</a:t>
            </a:r>
            <a:r>
              <a:rPr lang="en-US" dirty="0" smtClean="0"/>
              <a:t>-STAT 1 </a:t>
            </a:r>
            <a:r>
              <a:rPr lang="en-US" b="1" dirty="0" smtClean="0"/>
              <a:t>Cartridges</a:t>
            </a:r>
          </a:p>
          <a:p>
            <a:endParaRPr lang="en-US" dirty="0" smtClean="0"/>
          </a:p>
          <a:p>
            <a:r>
              <a:rPr lang="en-US" dirty="0" smtClean="0"/>
              <a:t>And not to forget, the </a:t>
            </a:r>
            <a:r>
              <a:rPr lang="en-US" b="1" dirty="0" smtClean="0"/>
              <a:t>Operator</a:t>
            </a:r>
            <a:r>
              <a:rPr lang="en-US" dirty="0" smtClean="0"/>
              <a:t>!</a:t>
            </a:r>
            <a:endParaRPr lang="en-US" dirty="0"/>
          </a:p>
        </p:txBody>
      </p:sp>
      <p:pic>
        <p:nvPicPr>
          <p:cNvPr id="14338" name="Picture 2" descr="http://www.instrumed.com/medical-equipment/components/com_virtuemart/shop_image/product/Abbott_Istat_4d62965fe95a7.jpg"/>
          <p:cNvPicPr>
            <a:picLocks noChangeAspect="1" noChangeArrowheads="1"/>
          </p:cNvPicPr>
          <p:nvPr/>
        </p:nvPicPr>
        <p:blipFill>
          <a:blip r:embed="rId2" cstate="print"/>
          <a:srcRect/>
          <a:stretch>
            <a:fillRect/>
          </a:stretch>
        </p:blipFill>
        <p:spPr bwMode="auto">
          <a:xfrm>
            <a:off x="4267200" y="1066800"/>
            <a:ext cx="990600" cy="2020824"/>
          </a:xfrm>
          <a:prstGeom prst="rect">
            <a:avLst/>
          </a:prstGeom>
          <a:noFill/>
        </p:spPr>
      </p:pic>
      <p:pic>
        <p:nvPicPr>
          <p:cNvPr id="14340" name="Picture 4" descr="http://i.ebayimg.com/t/Downloader-Recharger-use-i-STAT-1-Analyzer-/00/s/NTMzWDgwMA==/$(KGrHqR,!iYE6Z2WfKTqBOn6O33z-w~~60_35.JPG"/>
          <p:cNvPicPr>
            <a:picLocks noChangeAspect="1" noChangeArrowheads="1"/>
          </p:cNvPicPr>
          <p:nvPr/>
        </p:nvPicPr>
        <p:blipFill>
          <a:blip r:embed="rId3" cstate="print"/>
          <a:srcRect/>
          <a:stretch>
            <a:fillRect/>
          </a:stretch>
        </p:blipFill>
        <p:spPr bwMode="auto">
          <a:xfrm>
            <a:off x="5562600" y="2133600"/>
            <a:ext cx="2857500" cy="1895475"/>
          </a:xfrm>
          <a:prstGeom prst="rect">
            <a:avLst/>
          </a:prstGeom>
          <a:noFill/>
        </p:spPr>
      </p:pic>
      <p:pic>
        <p:nvPicPr>
          <p:cNvPr id="29698" name="Picture 2" descr="Nurse Stick Figure clipart">
            <a:hlinkClick r:id="rId4"/>
          </p:cNvPr>
          <p:cNvPicPr>
            <a:picLocks noChangeAspect="1" noChangeArrowheads="1"/>
          </p:cNvPicPr>
          <p:nvPr/>
        </p:nvPicPr>
        <p:blipFill>
          <a:blip r:embed="rId5" cstate="print"/>
          <a:srcRect/>
          <a:stretch>
            <a:fillRect/>
          </a:stretch>
        </p:blipFill>
        <p:spPr bwMode="auto">
          <a:xfrm>
            <a:off x="3429000" y="5638800"/>
            <a:ext cx="1028700" cy="1028700"/>
          </a:xfrm>
          <a:prstGeom prst="rect">
            <a:avLst/>
          </a:prstGeom>
          <a:noFill/>
        </p:spPr>
      </p:pic>
      <p:pic>
        <p:nvPicPr>
          <p:cNvPr id="29700" name="Picture 4" descr="Ethnic Nurse clipart">
            <a:hlinkClick r:id="rId6"/>
          </p:cNvPr>
          <p:cNvPicPr>
            <a:picLocks noChangeAspect="1" noChangeArrowheads="1"/>
          </p:cNvPicPr>
          <p:nvPr/>
        </p:nvPicPr>
        <p:blipFill>
          <a:blip r:embed="rId7" cstate="print"/>
          <a:srcRect/>
          <a:stretch>
            <a:fillRect/>
          </a:stretch>
        </p:blipFill>
        <p:spPr bwMode="auto">
          <a:xfrm>
            <a:off x="4267200" y="5638800"/>
            <a:ext cx="1028700" cy="1028700"/>
          </a:xfrm>
          <a:prstGeom prst="rect">
            <a:avLst/>
          </a:prstGeom>
          <a:noFill/>
        </p:spPr>
      </p:pic>
      <p:pic>
        <p:nvPicPr>
          <p:cNvPr id="9" name="Picture 1"/>
          <p:cNvPicPr>
            <a:picLocks noChangeAspect="1" noChangeArrowheads="1"/>
          </p:cNvPicPr>
          <p:nvPr/>
        </p:nvPicPr>
        <p:blipFill>
          <a:blip r:embed="rId8" cstate="print"/>
          <a:srcRect/>
          <a:stretch>
            <a:fillRect/>
          </a:stretch>
        </p:blipFill>
        <p:spPr bwMode="auto">
          <a:xfrm rot="5400000">
            <a:off x="5953652" y="4561948"/>
            <a:ext cx="1961095" cy="1219200"/>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Reviewing Results in the Meter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914400"/>
            <a:ext cx="8382000" cy="2057400"/>
          </a:xfrm>
        </p:spPr>
        <p:txBody>
          <a:bodyPr>
            <a:normAutofit fontScale="55000" lnSpcReduction="20000"/>
          </a:bodyPr>
          <a:lstStyle/>
          <a:p>
            <a:r>
              <a:rPr lang="en-US" b="1" dirty="0" smtClean="0"/>
              <a:t>Power on</a:t>
            </a:r>
            <a:r>
              <a:rPr lang="en-US" dirty="0" smtClean="0"/>
              <a:t>. </a:t>
            </a:r>
          </a:p>
          <a:p>
            <a:r>
              <a:rPr lang="en-US" dirty="0" smtClean="0"/>
              <a:t>To see just the last result tested, press </a:t>
            </a:r>
            <a:r>
              <a:rPr lang="en-US" b="1" i="1" dirty="0" smtClean="0"/>
              <a:t>1-Last Result</a:t>
            </a:r>
            <a:r>
              <a:rPr lang="en-US" dirty="0" smtClean="0"/>
              <a:t>. </a:t>
            </a:r>
          </a:p>
          <a:p>
            <a:r>
              <a:rPr lang="en-US" dirty="0" smtClean="0"/>
              <a:t>To see </a:t>
            </a:r>
            <a:r>
              <a:rPr lang="en-US" b="1" dirty="0" smtClean="0"/>
              <a:t>more results</a:t>
            </a:r>
            <a:r>
              <a:rPr lang="en-US" dirty="0" smtClean="0"/>
              <a:t>, press the </a:t>
            </a:r>
            <a:r>
              <a:rPr lang="en-US" b="1" dirty="0" smtClean="0"/>
              <a:t>MENU</a:t>
            </a:r>
            <a:r>
              <a:rPr lang="en-US" dirty="0" smtClean="0"/>
              <a:t> button to get to the </a:t>
            </a:r>
            <a:r>
              <a:rPr lang="en-US" b="1" dirty="0" smtClean="0"/>
              <a:t>Administration Menu</a:t>
            </a:r>
          </a:p>
          <a:p>
            <a:r>
              <a:rPr lang="en-US" dirty="0" smtClean="0"/>
              <a:t>Press </a:t>
            </a:r>
            <a:r>
              <a:rPr lang="en-US" b="1" dirty="0" smtClean="0"/>
              <a:t>2 - Data Review</a:t>
            </a:r>
          </a:p>
          <a:p>
            <a:r>
              <a:rPr lang="en-US" b="1" dirty="0" smtClean="0"/>
              <a:t>Choose one of the Data Review options </a:t>
            </a:r>
            <a:r>
              <a:rPr lang="en-US" dirty="0" smtClean="0"/>
              <a:t>and scroll through results to find the patient you’re looking for. Note, the instrument holds 5000 results and deletes on a “First In, First Out” basis. So you always have at least the last 5000 results to view!</a:t>
            </a:r>
            <a:endParaRPr lang="en-US" dirty="0"/>
          </a:p>
        </p:txBody>
      </p:sp>
      <p:pic>
        <p:nvPicPr>
          <p:cNvPr id="37890" name="Picture 2"/>
          <p:cNvPicPr>
            <a:picLocks noChangeAspect="1" noChangeArrowheads="1"/>
          </p:cNvPicPr>
          <p:nvPr/>
        </p:nvPicPr>
        <p:blipFill>
          <a:blip r:embed="rId2" cstate="print"/>
          <a:srcRect/>
          <a:stretch>
            <a:fillRect/>
          </a:stretch>
        </p:blipFill>
        <p:spPr bwMode="auto">
          <a:xfrm rot="5400000">
            <a:off x="297327" y="3665072"/>
            <a:ext cx="3824943" cy="2286001"/>
          </a:xfrm>
          <a:prstGeom prst="rect">
            <a:avLst/>
          </a:prstGeom>
          <a:noFill/>
          <a:ln w="9525">
            <a:noFill/>
            <a:miter lim="800000"/>
            <a:headEnd/>
            <a:tailEnd/>
          </a:ln>
          <a:effectLst/>
        </p:spPr>
      </p:pic>
      <p:pic>
        <p:nvPicPr>
          <p:cNvPr id="37891" name="Picture 3"/>
          <p:cNvPicPr>
            <a:picLocks noChangeAspect="1" noChangeArrowheads="1"/>
          </p:cNvPicPr>
          <p:nvPr/>
        </p:nvPicPr>
        <p:blipFill>
          <a:blip r:embed="rId3" cstate="print"/>
          <a:srcRect/>
          <a:stretch>
            <a:fillRect/>
          </a:stretch>
        </p:blipFill>
        <p:spPr bwMode="auto">
          <a:xfrm rot="5400000">
            <a:off x="4204845" y="3719955"/>
            <a:ext cx="3718984" cy="2222674"/>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Common Problems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n-US" dirty="0" smtClean="0"/>
              <a:t>Add sample promptly. </a:t>
            </a:r>
          </a:p>
          <a:p>
            <a:pPr lvl="1"/>
            <a:r>
              <a:rPr lang="en-US" dirty="0" smtClean="0"/>
              <a:t>Delays may allow the sample to begin clotting, resulting in Quality Check Codes</a:t>
            </a:r>
          </a:p>
          <a:p>
            <a:r>
              <a:rPr lang="en-US" dirty="0" smtClean="0"/>
              <a:t>Add sample steadily. </a:t>
            </a:r>
          </a:p>
          <a:p>
            <a:pPr lvl="1"/>
            <a:r>
              <a:rPr lang="en-US" dirty="0" smtClean="0"/>
              <a:t>It doesn’t take much, and adding more after taking the finger away may introduce bubbles resulting in a Quality Check Code</a:t>
            </a:r>
          </a:p>
          <a:p>
            <a:r>
              <a:rPr lang="en-US" dirty="0" smtClean="0"/>
              <a:t>“Milking” the finger or using capillary samples on patients who aren’t good candidates for capillary testing</a:t>
            </a:r>
          </a:p>
          <a:p>
            <a:r>
              <a:rPr lang="en-US" dirty="0" smtClean="0"/>
              <a:t>Overfilling or </a:t>
            </a:r>
            <a:r>
              <a:rPr lang="en-US" dirty="0" err="1" smtClean="0"/>
              <a:t>underfilling</a:t>
            </a:r>
            <a:r>
              <a:rPr lang="en-US" dirty="0" smtClean="0"/>
              <a:t> the cartridge may result in Quality Check Codes.</a:t>
            </a:r>
          </a:p>
          <a:p>
            <a:r>
              <a:rPr lang="en-US" dirty="0" smtClean="0"/>
              <a:t>Inserting the cartridge before adding </a:t>
            </a:r>
            <a:r>
              <a:rPr lang="en-US" smtClean="0"/>
              <a:t>sample or not </a:t>
            </a:r>
            <a:r>
              <a:rPr lang="en-US" dirty="0" smtClean="0"/>
              <a:t>closing the cartridge completely will result in Quality Check Codes</a:t>
            </a:r>
            <a:endParaRPr lang="en-US" dirty="0"/>
          </a:p>
        </p:txBody>
      </p:sp>
      <p:pic>
        <p:nvPicPr>
          <p:cNvPr id="4" name="Picture 3" descr="http://t3.gstatic.com/images?q=tbn:ANd9GcSV5r8cru4LYKhnEMuw_UMA6iMjxxTqHbamtvluS_Vhf699BHWHkZME5Z0">
            <a:hlinkClick r:id="rId2"/>
          </p:cNvPr>
          <p:cNvPicPr/>
          <p:nvPr/>
        </p:nvPicPr>
        <p:blipFill>
          <a:blip r:embed="rId3" cstate="print"/>
          <a:srcRect/>
          <a:stretch>
            <a:fillRect/>
          </a:stretch>
        </p:blipFill>
        <p:spPr bwMode="auto">
          <a:xfrm>
            <a:off x="7239000" y="914400"/>
            <a:ext cx="1295400" cy="10287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828800"/>
            <a:ext cx="6400800" cy="1752600"/>
          </a:xfrm>
        </p:spPr>
        <p:txBody>
          <a:bodyPr>
            <a:normAutofit fontScale="70000" lnSpcReduction="20000"/>
            <a:scene3d>
              <a:camera prst="orthographicFront"/>
              <a:lightRig rig="threePt" dir="t"/>
            </a:scene3d>
            <a:sp3d extrusionH="57150">
              <a:bevelT w="38100" h="38100"/>
            </a:sp3d>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Presented to you by Ancillary Testing</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Lisa Doxey or Sandra Honett</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TVHS Ancillary Testing Coordinators</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Phone:  York (615) 225-4688; Nash (615) 873-8209</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Lisa.doxey@va.gov</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or Sandra.Honett@va.gov</a:t>
            </a:r>
          </a:p>
        </p:txBody>
      </p:sp>
      <p:sp>
        <p:nvSpPr>
          <p:cNvPr id="5" name="Rectangle 4"/>
          <p:cNvSpPr/>
          <p:nvPr/>
        </p:nvSpPr>
        <p:spPr>
          <a:xfrm>
            <a:off x="1600200" y="457200"/>
            <a:ext cx="5638800" cy="1107996"/>
          </a:xfrm>
          <a:prstGeom prst="rect">
            <a:avLst/>
          </a:prstGeom>
          <a:effectLst/>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sp3d contourW="6350" prstMaterial="plastic">
              <a:bevelT w="20320" h="20320" prst="angle"/>
              <a:contourClr>
                <a:schemeClr val="accent1">
                  <a:tint val="100000"/>
                  <a:shade val="100000"/>
                  <a:hueMod val="100000"/>
                  <a:satMod val="100000"/>
                </a:schemeClr>
              </a:contourClr>
            </a:sp3d>
          </a:bodyPr>
          <a:lstStyle/>
          <a:p>
            <a:pPr algn="ctr"/>
            <a:r>
              <a:rPr lang="en-US" sz="6600" b="1" cap="all" spc="0" dirty="0" smtClean="0">
                <a:ln/>
                <a:solidFill>
                  <a:schemeClr val="accent1"/>
                </a:solidFill>
                <a:effectLst>
                  <a:reflection blurRad="10000" stA="55000" endPos="48000" dist="500" dir="5400000" sy="-100000" algn="bl" rotWithShape="0"/>
                </a:effectLst>
                <a:latin typeface="BRADDON" pitchFamily="2" charset="0"/>
              </a:rPr>
              <a:t>THE END! </a:t>
            </a:r>
            <a:endParaRPr lang="en-US" sz="6600" b="1" cap="all" spc="0" dirty="0">
              <a:ln/>
              <a:solidFill>
                <a:schemeClr val="accent1"/>
              </a:solidFill>
              <a:effectLst>
                <a:reflection blurRad="10000" stA="55000" endPos="48000" dist="500" dir="5400000" sy="-100000" algn="bl" rotWithShape="0"/>
              </a:effectLst>
              <a:latin typeface="BRADDON" pitchFamily="2" charset="0"/>
            </a:endParaRPr>
          </a:p>
        </p:txBody>
      </p:sp>
      <p:sp>
        <p:nvSpPr>
          <p:cNvPr id="8" name="TextBox 7"/>
          <p:cNvSpPr txBox="1"/>
          <p:nvPr/>
        </p:nvSpPr>
        <p:spPr>
          <a:xfrm>
            <a:off x="3352800" y="6488668"/>
            <a:ext cx="1828800" cy="369332"/>
          </a:xfrm>
          <a:prstGeom prst="rect">
            <a:avLst/>
          </a:prstGeom>
          <a:noFill/>
        </p:spPr>
        <p:txBody>
          <a:bodyPr wrap="square" rtlCol="0">
            <a:spAutoFit/>
          </a:bodyPr>
          <a:lstStyle/>
          <a:p>
            <a:r>
              <a:rPr lang="en-US" b="1" dirty="0" smtClean="0">
                <a:solidFill>
                  <a:schemeClr val="accent1">
                    <a:lumMod val="50000"/>
                  </a:schemeClr>
                </a:solidFill>
                <a:latin typeface="Goudy Stout" pitchFamily="18" charset="0"/>
              </a:rPr>
              <a:t>Angus</a:t>
            </a:r>
            <a:endParaRPr lang="en-US" b="1" dirty="0">
              <a:solidFill>
                <a:schemeClr val="accent1">
                  <a:lumMod val="50000"/>
                </a:schemeClr>
              </a:solidFill>
              <a:latin typeface="Goudy Stout" pitchFamily="18" charset="0"/>
            </a:endParaRPr>
          </a:p>
        </p:txBody>
      </p:sp>
      <p:pic>
        <p:nvPicPr>
          <p:cNvPr id="45062" name="Picture 6" descr="http://ts1.mm.bing.net/th?id=I4900261866832724&amp;pid=1.3"/>
          <p:cNvPicPr>
            <a:picLocks noChangeAspect="1" noChangeArrowheads="1"/>
          </p:cNvPicPr>
          <p:nvPr/>
        </p:nvPicPr>
        <p:blipFill>
          <a:blip r:embed="rId3" cstate="print"/>
          <a:srcRect/>
          <a:stretch>
            <a:fillRect/>
          </a:stretch>
        </p:blipFill>
        <p:spPr bwMode="auto">
          <a:xfrm>
            <a:off x="5334000" y="6476999"/>
            <a:ext cx="304800" cy="292423"/>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2971801" y="3733800"/>
            <a:ext cx="3659596" cy="2726828"/>
          </a:xfrm>
          <a:prstGeom prst="rect">
            <a:avLst/>
          </a:prstGeom>
          <a:noFill/>
          <a:ln w="9525">
            <a:noFill/>
            <a:miter lim="800000"/>
            <a:headEnd/>
            <a:tailEnd/>
          </a:ln>
          <a:effectLst/>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1 Analyzer</a:t>
            </a:r>
            <a:endParaRPr lang="en-US" dirty="0">
              <a:effectLst>
                <a:outerShdw blurRad="38100" dist="38100" dir="2700000" algn="tl">
                  <a:srgbClr val="000000">
                    <a:alpha val="43137"/>
                  </a:srgbClr>
                </a:outerShdw>
              </a:effectLst>
            </a:endParaRPr>
          </a:p>
        </p:txBody>
      </p:sp>
      <p:pic>
        <p:nvPicPr>
          <p:cNvPr id="15362" name="Picture 2" descr="http://www.poct.co.uk/images/page/i-stat%20Left%20400x533.JPG"/>
          <p:cNvPicPr>
            <a:picLocks noChangeAspect="1" noChangeArrowheads="1"/>
          </p:cNvPicPr>
          <p:nvPr/>
        </p:nvPicPr>
        <p:blipFill>
          <a:blip r:embed="rId3" cstate="print"/>
          <a:srcRect/>
          <a:stretch>
            <a:fillRect/>
          </a:stretch>
        </p:blipFill>
        <p:spPr bwMode="auto">
          <a:xfrm>
            <a:off x="3124200" y="1803952"/>
            <a:ext cx="3581400" cy="4768712"/>
          </a:xfrm>
          <a:prstGeom prst="rect">
            <a:avLst/>
          </a:prstGeom>
          <a:noFill/>
        </p:spPr>
      </p:pic>
      <p:sp>
        <p:nvSpPr>
          <p:cNvPr id="5" name="Left Arrow 4"/>
          <p:cNvSpPr/>
          <p:nvPr/>
        </p:nvSpPr>
        <p:spPr>
          <a:xfrm flipV="1">
            <a:off x="5791200" y="4953000"/>
            <a:ext cx="838200" cy="1523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4800600" y="2895600"/>
            <a:ext cx="762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5105400" y="3886200"/>
            <a:ext cx="11430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4" name="Picture 4" descr="http://t1.gstatic.com/images?q=tbn:ANd9GcS0eGB7NzBMWlr_F2fWGcDbkmIJxaSQCQMBXAUT4SwFu6oHifFj_FuQqNA">
            <a:hlinkClick r:id="rId4"/>
          </p:cNvPr>
          <p:cNvPicPr>
            <a:picLocks noChangeAspect="1" noChangeArrowheads="1"/>
          </p:cNvPicPr>
          <p:nvPr/>
        </p:nvPicPr>
        <p:blipFill>
          <a:blip r:embed="rId5" cstate="print"/>
          <a:srcRect/>
          <a:stretch>
            <a:fillRect/>
          </a:stretch>
        </p:blipFill>
        <p:spPr bwMode="auto">
          <a:xfrm>
            <a:off x="5410200" y="1219200"/>
            <a:ext cx="1295399" cy="1524000"/>
          </a:xfrm>
          <a:prstGeom prst="rect">
            <a:avLst/>
          </a:prstGeom>
          <a:noFill/>
        </p:spPr>
      </p:pic>
      <p:sp>
        <p:nvSpPr>
          <p:cNvPr id="10" name="TextBox 9"/>
          <p:cNvSpPr txBox="1"/>
          <p:nvPr/>
        </p:nvSpPr>
        <p:spPr>
          <a:xfrm>
            <a:off x="7086600" y="914400"/>
            <a:ext cx="1524000" cy="584775"/>
          </a:xfrm>
          <a:prstGeom prst="rect">
            <a:avLst/>
          </a:prstGeom>
          <a:noFill/>
        </p:spPr>
        <p:txBody>
          <a:bodyPr wrap="square" rtlCol="0">
            <a:spAutoFit/>
          </a:bodyPr>
          <a:lstStyle/>
          <a:p>
            <a:r>
              <a:rPr lang="en-US" sz="1600" b="1" dirty="0" smtClean="0"/>
              <a:t>Rechargeable Battery</a:t>
            </a:r>
            <a:endParaRPr lang="en-US" sz="1600" b="1" dirty="0"/>
          </a:p>
        </p:txBody>
      </p:sp>
      <p:sp>
        <p:nvSpPr>
          <p:cNvPr id="15" name="TextBox 14"/>
          <p:cNvSpPr txBox="1"/>
          <p:nvPr/>
        </p:nvSpPr>
        <p:spPr>
          <a:xfrm>
            <a:off x="1447800" y="1066800"/>
            <a:ext cx="1066800" cy="1077218"/>
          </a:xfrm>
          <a:prstGeom prst="rect">
            <a:avLst/>
          </a:prstGeom>
          <a:noFill/>
        </p:spPr>
        <p:txBody>
          <a:bodyPr wrap="square" rtlCol="0">
            <a:spAutoFit/>
          </a:bodyPr>
          <a:lstStyle/>
          <a:p>
            <a:r>
              <a:rPr lang="en-US" sz="1600" b="1" dirty="0" smtClean="0"/>
              <a:t>Infrared Window and Scanner</a:t>
            </a:r>
            <a:endParaRPr lang="en-US" sz="1600" b="1" dirty="0"/>
          </a:p>
        </p:txBody>
      </p:sp>
      <p:sp>
        <p:nvSpPr>
          <p:cNvPr id="16" name="TextBox 15"/>
          <p:cNvSpPr txBox="1"/>
          <p:nvPr/>
        </p:nvSpPr>
        <p:spPr>
          <a:xfrm>
            <a:off x="5638800" y="2743200"/>
            <a:ext cx="1676400" cy="338554"/>
          </a:xfrm>
          <a:prstGeom prst="rect">
            <a:avLst/>
          </a:prstGeom>
          <a:noFill/>
        </p:spPr>
        <p:txBody>
          <a:bodyPr wrap="square" rtlCol="0">
            <a:spAutoFit/>
          </a:bodyPr>
          <a:lstStyle/>
          <a:p>
            <a:r>
              <a:rPr lang="en-US" sz="1600" b="1" dirty="0" smtClean="0"/>
              <a:t>Display Screen</a:t>
            </a:r>
            <a:endParaRPr lang="en-US" sz="1600" b="1" dirty="0"/>
          </a:p>
        </p:txBody>
      </p:sp>
      <p:sp>
        <p:nvSpPr>
          <p:cNvPr id="17" name="TextBox 16"/>
          <p:cNvSpPr txBox="1"/>
          <p:nvPr/>
        </p:nvSpPr>
        <p:spPr>
          <a:xfrm>
            <a:off x="6400800" y="3733800"/>
            <a:ext cx="854658" cy="338554"/>
          </a:xfrm>
          <a:prstGeom prst="rect">
            <a:avLst/>
          </a:prstGeom>
          <a:noFill/>
        </p:spPr>
        <p:txBody>
          <a:bodyPr wrap="none" rtlCol="0">
            <a:spAutoFit/>
          </a:bodyPr>
          <a:lstStyle/>
          <a:p>
            <a:r>
              <a:rPr lang="en-US" sz="1600" b="1" dirty="0" smtClean="0"/>
              <a:t>Key Pad</a:t>
            </a:r>
            <a:endParaRPr lang="en-US" sz="1600" b="1" dirty="0"/>
          </a:p>
        </p:txBody>
      </p:sp>
      <p:sp>
        <p:nvSpPr>
          <p:cNvPr id="19" name="TextBox 18"/>
          <p:cNvSpPr txBox="1"/>
          <p:nvPr/>
        </p:nvSpPr>
        <p:spPr>
          <a:xfrm>
            <a:off x="6705600" y="4800600"/>
            <a:ext cx="1378198" cy="338554"/>
          </a:xfrm>
          <a:prstGeom prst="rect">
            <a:avLst/>
          </a:prstGeom>
          <a:noFill/>
        </p:spPr>
        <p:txBody>
          <a:bodyPr wrap="none" rtlCol="0">
            <a:spAutoFit/>
          </a:bodyPr>
          <a:lstStyle/>
          <a:p>
            <a:r>
              <a:rPr lang="en-US" sz="1600" b="1" dirty="0" smtClean="0"/>
              <a:t>Cartridge Port</a:t>
            </a:r>
            <a:endParaRPr lang="en-US" sz="1600" b="1" dirty="0"/>
          </a:p>
        </p:txBody>
      </p:sp>
      <p:sp>
        <p:nvSpPr>
          <p:cNvPr id="22" name="Left Arrow 21"/>
          <p:cNvSpPr/>
          <p:nvPr/>
        </p:nvSpPr>
        <p:spPr>
          <a:xfrm rot="20297041">
            <a:off x="6491855" y="1374022"/>
            <a:ext cx="457200" cy="1679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90600" y="4953000"/>
            <a:ext cx="2047484" cy="338554"/>
          </a:xfrm>
          <a:prstGeom prst="rect">
            <a:avLst/>
          </a:prstGeom>
          <a:noFill/>
        </p:spPr>
        <p:txBody>
          <a:bodyPr wrap="none" rtlCol="0">
            <a:spAutoFit/>
          </a:bodyPr>
          <a:lstStyle/>
          <a:p>
            <a:r>
              <a:rPr lang="en-US" sz="1600" b="1" dirty="0" smtClean="0"/>
              <a:t>Battery Compartment</a:t>
            </a:r>
            <a:endParaRPr lang="en-US" sz="1600" b="1" dirty="0"/>
          </a:p>
        </p:txBody>
      </p:sp>
      <p:pic>
        <p:nvPicPr>
          <p:cNvPr id="2050" name="Picture 2"/>
          <p:cNvPicPr>
            <a:picLocks noChangeAspect="1" noChangeArrowheads="1"/>
          </p:cNvPicPr>
          <p:nvPr/>
        </p:nvPicPr>
        <p:blipFill>
          <a:blip r:embed="rId6" cstate="print"/>
          <a:srcRect/>
          <a:stretch>
            <a:fillRect/>
          </a:stretch>
        </p:blipFill>
        <p:spPr bwMode="auto">
          <a:xfrm>
            <a:off x="685800" y="2590800"/>
            <a:ext cx="2613710" cy="1562100"/>
          </a:xfrm>
          <a:prstGeom prst="rect">
            <a:avLst/>
          </a:prstGeom>
          <a:noFill/>
          <a:ln w="9525">
            <a:noFill/>
            <a:miter lim="800000"/>
            <a:headEnd/>
            <a:tailEnd/>
          </a:ln>
          <a:effectLst/>
        </p:spPr>
      </p:pic>
      <p:sp>
        <p:nvSpPr>
          <p:cNvPr id="25" name="Up Arrow 24"/>
          <p:cNvSpPr/>
          <p:nvPr/>
        </p:nvSpPr>
        <p:spPr>
          <a:xfrm>
            <a:off x="1524000" y="3810000"/>
            <a:ext cx="152400" cy="83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2362200" y="1905000"/>
            <a:ext cx="152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effectLst>
                  <a:outerShdw blurRad="38100" dist="38100" dir="2700000" algn="tl">
                    <a:srgbClr val="000000">
                      <a:alpha val="43137"/>
                    </a:srgbClr>
                  </a:outerShdw>
                </a:effectLst>
              </a:rPr>
              <a:t>Keypad Functions</a:t>
            </a:r>
            <a:endParaRPr lang="en-US"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3048000" y="1219200"/>
            <a:ext cx="3187899" cy="5334000"/>
          </a:xfrm>
          <a:prstGeom prst="rect">
            <a:avLst/>
          </a:prstGeom>
          <a:noFill/>
          <a:ln w="9525">
            <a:noFill/>
            <a:miter lim="800000"/>
            <a:headEnd/>
            <a:tailEnd/>
          </a:ln>
          <a:effectLst/>
        </p:spPr>
      </p:pic>
      <p:sp>
        <p:nvSpPr>
          <p:cNvPr id="5" name="Right Arrow 4"/>
          <p:cNvSpPr/>
          <p:nvPr/>
        </p:nvSpPr>
        <p:spPr>
          <a:xfrm>
            <a:off x="3124200" y="5562600"/>
            <a:ext cx="381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 y="5410200"/>
            <a:ext cx="2362200" cy="584775"/>
          </a:xfrm>
          <a:prstGeom prst="rect">
            <a:avLst/>
          </a:prstGeom>
          <a:solidFill>
            <a:schemeClr val="accent1">
              <a:alpha val="87000"/>
            </a:schemeClr>
          </a:solidFill>
        </p:spPr>
        <p:txBody>
          <a:bodyPr wrap="square" rtlCol="0">
            <a:spAutoFit/>
          </a:bodyPr>
          <a:lstStyle/>
          <a:p>
            <a:r>
              <a:rPr lang="en-US" sz="1600" dirty="0" smtClean="0"/>
              <a:t>Press to get to Administrative Menus</a:t>
            </a:r>
            <a:endParaRPr lang="en-US" sz="1600" dirty="0"/>
          </a:p>
        </p:txBody>
      </p:sp>
      <p:sp>
        <p:nvSpPr>
          <p:cNvPr id="7" name="Bent-Up Arrow 6"/>
          <p:cNvSpPr/>
          <p:nvPr/>
        </p:nvSpPr>
        <p:spPr>
          <a:xfrm>
            <a:off x="4419600" y="5943600"/>
            <a:ext cx="304800" cy="381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95600" y="6019800"/>
            <a:ext cx="1524000" cy="584775"/>
          </a:xfrm>
          <a:prstGeom prst="rect">
            <a:avLst/>
          </a:prstGeom>
          <a:solidFill>
            <a:schemeClr val="accent1">
              <a:alpha val="78000"/>
            </a:schemeClr>
          </a:solidFill>
        </p:spPr>
        <p:txBody>
          <a:bodyPr wrap="square" rtlCol="0">
            <a:spAutoFit/>
          </a:bodyPr>
          <a:lstStyle/>
          <a:p>
            <a:r>
              <a:rPr lang="en-US" sz="1600" dirty="0" smtClean="0"/>
              <a:t>To print using </a:t>
            </a:r>
            <a:r>
              <a:rPr lang="en-US" sz="1600" dirty="0" err="1" smtClean="0"/>
              <a:t>martel</a:t>
            </a:r>
            <a:r>
              <a:rPr lang="en-US" sz="1600" dirty="0" smtClean="0"/>
              <a:t> printer</a:t>
            </a:r>
            <a:endParaRPr lang="en-US" sz="1600" dirty="0"/>
          </a:p>
        </p:txBody>
      </p:sp>
      <p:sp>
        <p:nvSpPr>
          <p:cNvPr id="9" name="Left Arrow 8"/>
          <p:cNvSpPr/>
          <p:nvPr/>
        </p:nvSpPr>
        <p:spPr>
          <a:xfrm>
            <a:off x="5791200" y="2514600"/>
            <a:ext cx="990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58000" y="1905000"/>
            <a:ext cx="1981200" cy="584775"/>
          </a:xfrm>
          <a:prstGeom prst="rect">
            <a:avLst/>
          </a:prstGeom>
          <a:solidFill>
            <a:schemeClr val="accent1">
              <a:alpha val="80000"/>
            </a:schemeClr>
          </a:solidFill>
        </p:spPr>
        <p:txBody>
          <a:bodyPr wrap="square" rtlCol="0">
            <a:spAutoFit/>
          </a:bodyPr>
          <a:lstStyle/>
          <a:p>
            <a:r>
              <a:rPr lang="en-US" sz="1600" dirty="0" smtClean="0"/>
              <a:t>Press to see the 2</a:t>
            </a:r>
            <a:r>
              <a:rPr lang="en-US" sz="1600" baseline="30000" dirty="0" smtClean="0"/>
              <a:t>nd</a:t>
            </a:r>
            <a:r>
              <a:rPr lang="en-US" sz="1600" dirty="0" smtClean="0"/>
              <a:t> page of results</a:t>
            </a:r>
            <a:endParaRPr lang="en-US" sz="1600" dirty="0"/>
          </a:p>
        </p:txBody>
      </p:sp>
      <p:sp>
        <p:nvSpPr>
          <p:cNvPr id="13" name="Right Arrow 12"/>
          <p:cNvSpPr/>
          <p:nvPr/>
        </p:nvSpPr>
        <p:spPr>
          <a:xfrm>
            <a:off x="2590800" y="251460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4953000" y="3048000"/>
            <a:ext cx="1740408"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781800" y="2971800"/>
            <a:ext cx="1747574" cy="830997"/>
          </a:xfrm>
          <a:prstGeom prst="rect">
            <a:avLst/>
          </a:prstGeom>
          <a:solidFill>
            <a:schemeClr val="accent1">
              <a:alpha val="80000"/>
            </a:schemeClr>
          </a:solidFill>
        </p:spPr>
        <p:txBody>
          <a:bodyPr wrap="square" rtlCol="0">
            <a:spAutoFit/>
          </a:bodyPr>
          <a:lstStyle/>
          <a:p>
            <a:r>
              <a:rPr lang="en-US" sz="1600" dirty="0" smtClean="0"/>
              <a:t>The 1 and 2 keys scroll through results</a:t>
            </a:r>
            <a:endParaRPr lang="en-US" sz="1600" dirty="0"/>
          </a:p>
        </p:txBody>
      </p:sp>
      <p:sp>
        <p:nvSpPr>
          <p:cNvPr id="18" name="TextBox 17"/>
          <p:cNvSpPr txBox="1"/>
          <p:nvPr/>
        </p:nvSpPr>
        <p:spPr>
          <a:xfrm>
            <a:off x="228600" y="2133600"/>
            <a:ext cx="2209800" cy="1077218"/>
          </a:xfrm>
          <a:prstGeom prst="rect">
            <a:avLst/>
          </a:prstGeom>
          <a:solidFill>
            <a:schemeClr val="accent1">
              <a:alpha val="80000"/>
            </a:schemeClr>
          </a:solidFill>
        </p:spPr>
        <p:txBody>
          <a:bodyPr wrap="square" rtlCol="0">
            <a:spAutoFit/>
          </a:bodyPr>
          <a:lstStyle/>
          <a:p>
            <a:r>
              <a:rPr lang="en-US" sz="1600" dirty="0" smtClean="0"/>
              <a:t>Acts like a back-space button to go to a previous screen or erase and incorrect entry</a:t>
            </a:r>
            <a:endParaRPr lang="en-US" sz="1600" dirty="0"/>
          </a:p>
        </p:txBody>
      </p:sp>
      <p:sp>
        <p:nvSpPr>
          <p:cNvPr id="19" name="Left Arrow 18"/>
          <p:cNvSpPr/>
          <p:nvPr/>
        </p:nvSpPr>
        <p:spPr>
          <a:xfrm>
            <a:off x="5715000" y="5562600"/>
            <a:ext cx="990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781800" y="5410200"/>
            <a:ext cx="1470018" cy="369332"/>
          </a:xfrm>
          <a:prstGeom prst="rect">
            <a:avLst/>
          </a:prstGeom>
          <a:solidFill>
            <a:schemeClr val="accent1">
              <a:alpha val="80000"/>
            </a:schemeClr>
          </a:solidFill>
        </p:spPr>
        <p:txBody>
          <a:bodyPr wrap="none" rtlCol="0">
            <a:spAutoFit/>
          </a:bodyPr>
          <a:lstStyle/>
          <a:p>
            <a:r>
              <a:rPr lang="en-US" dirty="0" smtClean="0"/>
              <a:t>Power Button</a:t>
            </a:r>
            <a:endParaRPr lang="en-US" dirty="0"/>
          </a:p>
        </p:txBody>
      </p:sp>
      <p:sp>
        <p:nvSpPr>
          <p:cNvPr id="21" name="Left Arrow 20"/>
          <p:cNvSpPr/>
          <p:nvPr/>
        </p:nvSpPr>
        <p:spPr>
          <a:xfrm>
            <a:off x="5334000" y="1828800"/>
            <a:ext cx="4572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867400" y="1295400"/>
            <a:ext cx="1371600" cy="584775"/>
          </a:xfrm>
          <a:prstGeom prst="rect">
            <a:avLst/>
          </a:prstGeom>
          <a:solidFill>
            <a:schemeClr val="accent1">
              <a:alpha val="80000"/>
            </a:schemeClr>
          </a:solidFill>
        </p:spPr>
        <p:txBody>
          <a:bodyPr wrap="square" rtlCol="0">
            <a:spAutoFit/>
          </a:bodyPr>
          <a:lstStyle/>
          <a:p>
            <a:r>
              <a:rPr lang="en-US" sz="1600" dirty="0" smtClean="0"/>
              <a:t>Press and hold to scan</a:t>
            </a:r>
            <a:endParaRPr lang="en-US" sz="1600" dirty="0"/>
          </a:p>
        </p:txBody>
      </p:sp>
      <p:sp>
        <p:nvSpPr>
          <p:cNvPr id="23" name="Right Arrow 22"/>
          <p:cNvSpPr/>
          <p:nvPr/>
        </p:nvSpPr>
        <p:spPr>
          <a:xfrm rot="1474071">
            <a:off x="3429000" y="4648200"/>
            <a:ext cx="914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133600" y="4267200"/>
            <a:ext cx="1264898" cy="338554"/>
          </a:xfrm>
          <a:prstGeom prst="rect">
            <a:avLst/>
          </a:prstGeom>
          <a:solidFill>
            <a:schemeClr val="accent1">
              <a:alpha val="80000"/>
            </a:schemeClr>
          </a:solidFill>
        </p:spPr>
        <p:txBody>
          <a:bodyPr wrap="none" rtlCol="0">
            <a:spAutoFit/>
          </a:bodyPr>
          <a:lstStyle/>
          <a:p>
            <a:r>
              <a:rPr lang="en-US" sz="1600" dirty="0" smtClean="0"/>
              <a:t>Backlight key</a:t>
            </a:r>
            <a:endParaRPr lang="en-US" sz="1600"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1 Rechargeable Downloader</a:t>
            </a:r>
            <a:endParaRPr lang="en-US" dirty="0">
              <a:effectLst>
                <a:outerShdw blurRad="38100" dist="38100" dir="2700000" algn="tl">
                  <a:srgbClr val="000000">
                    <a:alpha val="43137"/>
                  </a:srgbClr>
                </a:outerShdw>
              </a:effectLst>
            </a:endParaRPr>
          </a:p>
        </p:txBody>
      </p:sp>
      <p:pic>
        <p:nvPicPr>
          <p:cNvPr id="16386" name="Picture 2" descr="http://i.ebayimg.com/t/Downloader-Recharger-use-i-STAT-1-Analyzer-/00/s/NTMzWDgwMA==/$(KGrHqR,!iYE6Z2WfKTqBOn6O33z-w~~60_35.JPG"/>
          <p:cNvPicPr>
            <a:picLocks noChangeAspect="1" noChangeArrowheads="1"/>
          </p:cNvPicPr>
          <p:nvPr/>
        </p:nvPicPr>
        <p:blipFill>
          <a:blip r:embed="rId2" cstate="print"/>
          <a:srcRect/>
          <a:stretch>
            <a:fillRect/>
          </a:stretch>
        </p:blipFill>
        <p:spPr bwMode="auto">
          <a:xfrm>
            <a:off x="762000" y="1600200"/>
            <a:ext cx="4530425" cy="3048000"/>
          </a:xfrm>
          <a:prstGeom prst="rect">
            <a:avLst/>
          </a:prstGeom>
          <a:noFill/>
        </p:spPr>
      </p:pic>
      <p:pic>
        <p:nvPicPr>
          <p:cNvPr id="16388" name="Picture 4" descr="http://www.poct.co.uk/images/large/i-STAT%20in%20Downloader%20Recharger%20400x533.jpg"/>
          <p:cNvPicPr>
            <a:picLocks noChangeAspect="1" noChangeArrowheads="1"/>
          </p:cNvPicPr>
          <p:nvPr/>
        </p:nvPicPr>
        <p:blipFill>
          <a:blip r:embed="rId3" cstate="print"/>
          <a:srcRect/>
          <a:stretch>
            <a:fillRect/>
          </a:stretch>
        </p:blipFill>
        <p:spPr bwMode="auto">
          <a:xfrm>
            <a:off x="5562600" y="1219200"/>
            <a:ext cx="2743200" cy="3652630"/>
          </a:xfrm>
          <a:prstGeom prst="rect">
            <a:avLst/>
          </a:prstGeom>
          <a:noFill/>
        </p:spPr>
      </p:pic>
      <p:sp>
        <p:nvSpPr>
          <p:cNvPr id="6" name="Left Arrow 5"/>
          <p:cNvSpPr/>
          <p:nvPr/>
        </p:nvSpPr>
        <p:spPr>
          <a:xfrm>
            <a:off x="3200400" y="3048000"/>
            <a:ext cx="990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676400" y="2895600"/>
            <a:ext cx="914400"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flipV="1">
            <a:off x="6629400" y="1524001"/>
            <a:ext cx="9144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67201" y="2895601"/>
            <a:ext cx="1676400" cy="584775"/>
          </a:xfrm>
          <a:prstGeom prst="rect">
            <a:avLst/>
          </a:prstGeom>
          <a:noFill/>
        </p:spPr>
        <p:txBody>
          <a:bodyPr wrap="square" rtlCol="0">
            <a:spAutoFit/>
          </a:bodyPr>
          <a:lstStyle/>
          <a:p>
            <a:r>
              <a:rPr lang="en-US" sz="1600" b="1" dirty="0" smtClean="0"/>
              <a:t>Battery Charging Compartment</a:t>
            </a:r>
            <a:endParaRPr lang="en-US" sz="1600" b="1" dirty="0"/>
          </a:p>
        </p:txBody>
      </p:sp>
      <p:sp>
        <p:nvSpPr>
          <p:cNvPr id="10" name="TextBox 9"/>
          <p:cNvSpPr txBox="1"/>
          <p:nvPr/>
        </p:nvSpPr>
        <p:spPr>
          <a:xfrm>
            <a:off x="381000" y="2590800"/>
            <a:ext cx="1524000" cy="584775"/>
          </a:xfrm>
          <a:prstGeom prst="rect">
            <a:avLst/>
          </a:prstGeom>
          <a:noFill/>
        </p:spPr>
        <p:txBody>
          <a:bodyPr wrap="square" rtlCol="0">
            <a:spAutoFit/>
          </a:bodyPr>
          <a:lstStyle/>
          <a:p>
            <a:r>
              <a:rPr lang="en-US" sz="1600" b="1" dirty="0" smtClean="0"/>
              <a:t>Gold Charging Contact Pins</a:t>
            </a:r>
            <a:endParaRPr lang="en-US" sz="1600" b="1" dirty="0"/>
          </a:p>
        </p:txBody>
      </p:sp>
      <p:sp>
        <p:nvSpPr>
          <p:cNvPr id="11" name="TextBox 10"/>
          <p:cNvSpPr txBox="1"/>
          <p:nvPr/>
        </p:nvSpPr>
        <p:spPr>
          <a:xfrm>
            <a:off x="7620000" y="1371600"/>
            <a:ext cx="1295400" cy="1077218"/>
          </a:xfrm>
          <a:prstGeom prst="rect">
            <a:avLst/>
          </a:prstGeom>
          <a:noFill/>
        </p:spPr>
        <p:txBody>
          <a:bodyPr wrap="square" rtlCol="0">
            <a:spAutoFit/>
          </a:bodyPr>
          <a:lstStyle/>
          <a:p>
            <a:r>
              <a:rPr lang="en-US" sz="1600" b="1" dirty="0" smtClean="0"/>
              <a:t>Proximity Light &amp; Charging Light</a:t>
            </a:r>
            <a:endParaRPr lang="en-US" sz="1600" b="1" dirty="0"/>
          </a:p>
        </p:txBody>
      </p:sp>
      <p:sp>
        <p:nvSpPr>
          <p:cNvPr id="12" name="TextBox 11"/>
          <p:cNvSpPr txBox="1"/>
          <p:nvPr/>
        </p:nvSpPr>
        <p:spPr>
          <a:xfrm>
            <a:off x="457200" y="4724400"/>
            <a:ext cx="8229600" cy="1938992"/>
          </a:xfrm>
          <a:prstGeom prst="rect">
            <a:avLst/>
          </a:prstGeom>
          <a:noFill/>
        </p:spPr>
        <p:txBody>
          <a:bodyPr wrap="square" rtlCol="0">
            <a:spAutoFit/>
          </a:bodyPr>
          <a:lstStyle/>
          <a:p>
            <a:pPr>
              <a:buFont typeface="Arial" pitchFamily="34" charset="0"/>
              <a:buChar char="•"/>
            </a:pPr>
            <a:r>
              <a:rPr lang="en-US" sz="2000" i="1" dirty="0" err="1" smtClean="0"/>
              <a:t>Downloaders</a:t>
            </a:r>
            <a:r>
              <a:rPr lang="en-US" sz="2000" i="1" dirty="0" smtClean="0"/>
              <a:t> Plug into Network Ports and chart </a:t>
            </a:r>
            <a:r>
              <a:rPr lang="en-US" sz="2000" i="1" dirty="0" err="1" smtClean="0"/>
              <a:t>i</a:t>
            </a:r>
            <a:r>
              <a:rPr lang="en-US" sz="2000" i="1" dirty="0" smtClean="0"/>
              <a:t>-STAT results to CPRS via our RALS Plus System</a:t>
            </a:r>
          </a:p>
          <a:p>
            <a:pPr>
              <a:buFont typeface="Arial" pitchFamily="34" charset="0"/>
              <a:buChar char="•"/>
            </a:pPr>
            <a:r>
              <a:rPr lang="en-US" sz="2000" i="1" dirty="0" smtClean="0"/>
              <a:t>When working properly, you should see “Communication in Progress” on the display screen</a:t>
            </a:r>
          </a:p>
          <a:p>
            <a:pPr>
              <a:buFont typeface="Arial" pitchFamily="34" charset="0"/>
              <a:buChar char="•"/>
            </a:pPr>
            <a:r>
              <a:rPr lang="en-US" sz="2000" i="1" dirty="0" smtClean="0"/>
              <a:t>When a scheduled transmission of results is due, a message that says “Upload required” and “press 1-to continue” appears on the screen</a:t>
            </a:r>
            <a:endParaRPr lang="en-US" sz="2000" i="1"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err="1" smtClean="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-STAT Cartridges</a:t>
            </a:r>
            <a:endParaRPr lang="en-US" dirty="0">
              <a:effectLst>
                <a:outerShdw blurRad="38100" dist="38100" dir="2700000" algn="tl">
                  <a:srgbClr val="000000">
                    <a:alpha val="43137"/>
                  </a:srgbClr>
                </a:outerShdw>
              </a:effectLst>
            </a:endParaRPr>
          </a:p>
        </p:txBody>
      </p:sp>
      <p:pic>
        <p:nvPicPr>
          <p:cNvPr id="19458" name="Picture 2" descr="http://www.secinfo.com/DB/SEC/2002-000/0912/057-0380/57-005.jpg"/>
          <p:cNvPicPr>
            <a:picLocks noChangeAspect="1" noChangeArrowheads="1"/>
          </p:cNvPicPr>
          <p:nvPr/>
        </p:nvPicPr>
        <p:blipFill>
          <a:blip r:embed="rId2" cstate="print"/>
          <a:stretch>
            <a:fillRect/>
          </a:stretch>
        </p:blipFill>
        <p:spPr bwMode="auto">
          <a:xfrm>
            <a:off x="1447800" y="1066801"/>
            <a:ext cx="6467472" cy="4114800"/>
          </a:xfrm>
          <a:prstGeom prst="rect">
            <a:avLst/>
          </a:prstGeom>
          <a:solidFill>
            <a:schemeClr val="bg1"/>
          </a:solidFill>
        </p:spPr>
      </p:pic>
      <p:sp>
        <p:nvSpPr>
          <p:cNvPr id="5" name="TextBox 4"/>
          <p:cNvSpPr txBox="1"/>
          <p:nvPr/>
        </p:nvSpPr>
        <p:spPr>
          <a:xfrm>
            <a:off x="1905000" y="1143000"/>
            <a:ext cx="5791200" cy="461665"/>
          </a:xfrm>
          <a:prstGeom prst="rect">
            <a:avLst/>
          </a:prstGeom>
          <a:blipFill>
            <a:blip r:embed="rId3" cstate="print"/>
            <a:tile tx="0" ty="0" sx="100000" sy="100000" flip="none" algn="tl"/>
          </a:blipFill>
        </p:spPr>
        <p:txBody>
          <a:bodyPr wrap="square" rtlCol="0">
            <a:spAutoFit/>
          </a:bodyPr>
          <a:lstStyle/>
          <a:p>
            <a:pPr algn="ctr"/>
            <a:r>
              <a:rPr lang="en-US" sz="2400" b="1" dirty="0" smtClean="0"/>
              <a:t>What’s in a cartridge?</a:t>
            </a:r>
            <a:endParaRPr lang="en-US" sz="2400" b="1" dirty="0"/>
          </a:p>
        </p:txBody>
      </p:sp>
      <p:pic>
        <p:nvPicPr>
          <p:cNvPr id="19459" name="Picture 3"/>
          <p:cNvPicPr>
            <a:picLocks noChangeAspect="1" noChangeArrowheads="1"/>
          </p:cNvPicPr>
          <p:nvPr/>
        </p:nvPicPr>
        <p:blipFill>
          <a:blip r:embed="rId4" cstate="print"/>
          <a:srcRect/>
          <a:stretch>
            <a:fillRect/>
          </a:stretch>
        </p:blipFill>
        <p:spPr bwMode="auto">
          <a:xfrm>
            <a:off x="1905000" y="3886200"/>
            <a:ext cx="1790700" cy="1233487"/>
          </a:xfrm>
          <a:prstGeom prst="rect">
            <a:avLst/>
          </a:prstGeom>
          <a:noFill/>
          <a:ln w="9525">
            <a:noFill/>
            <a:miter lim="800000"/>
            <a:headEnd/>
            <a:tailEnd/>
          </a:ln>
        </p:spPr>
      </p:pic>
      <p:pic>
        <p:nvPicPr>
          <p:cNvPr id="19460" name="Picture 4"/>
          <p:cNvPicPr>
            <a:picLocks noChangeAspect="1" noChangeArrowheads="1"/>
          </p:cNvPicPr>
          <p:nvPr/>
        </p:nvPicPr>
        <p:blipFill>
          <a:blip r:embed="rId5" cstate="print"/>
          <a:srcRect/>
          <a:stretch>
            <a:fillRect/>
          </a:stretch>
        </p:blipFill>
        <p:spPr bwMode="auto">
          <a:xfrm>
            <a:off x="1905000" y="5105400"/>
            <a:ext cx="1790700" cy="1400175"/>
          </a:xfrm>
          <a:prstGeom prst="rect">
            <a:avLst/>
          </a:prstGeom>
          <a:noFill/>
          <a:ln w="9525">
            <a:noFill/>
            <a:miter lim="800000"/>
            <a:headEnd/>
            <a:tailEnd/>
          </a:ln>
        </p:spPr>
      </p:pic>
      <p:pic>
        <p:nvPicPr>
          <p:cNvPr id="9" name="Picture 5" descr="http://t0.gstatic.com/images?q=tbn:ANd9GcTjOoV_dyL3uXNnDINMWm9GdeMDnz83zHVCIch03pBUU3s8ZMWlmBL0zwc">
            <a:hlinkClick r:id="rId6"/>
          </p:cNvPr>
          <p:cNvPicPr>
            <a:picLocks noChangeAspect="1" noChangeArrowheads="1"/>
          </p:cNvPicPr>
          <p:nvPr/>
        </p:nvPicPr>
        <p:blipFill>
          <a:blip r:embed="rId7" cstate="print"/>
          <a:srcRect/>
          <a:stretch>
            <a:fillRect/>
          </a:stretch>
        </p:blipFill>
        <p:spPr bwMode="auto">
          <a:xfrm>
            <a:off x="6477000" y="5410200"/>
            <a:ext cx="1600200" cy="1248938"/>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4000" dirty="0" err="1" smtClean="0">
                <a:effectLst>
                  <a:outerShdw blurRad="38100" dist="38100" dir="2700000" algn="tl">
                    <a:srgbClr val="000000">
                      <a:alpha val="43137"/>
                    </a:srgbClr>
                  </a:outerShdw>
                </a:effectLst>
              </a:rPr>
              <a:t>i</a:t>
            </a:r>
            <a:r>
              <a:rPr lang="en-US" sz="4000" dirty="0" smtClean="0">
                <a:effectLst>
                  <a:outerShdw blurRad="38100" dist="38100" dir="2700000" algn="tl">
                    <a:srgbClr val="000000">
                      <a:alpha val="43137"/>
                    </a:srgbClr>
                  </a:outerShdw>
                </a:effectLst>
              </a:rPr>
              <a:t>-STAT Cartridges</a:t>
            </a:r>
            <a:endParaRPr lang="en-US" sz="4000" dirty="0">
              <a:effectLst>
                <a:outerShdw blurRad="38100" dist="38100" dir="2700000" algn="tl">
                  <a:srgbClr val="000000">
                    <a:alpha val="43137"/>
                  </a:srgbClr>
                </a:outerShdw>
              </a:effectLst>
            </a:endParaRPr>
          </a:p>
        </p:txBody>
      </p:sp>
      <p:pic>
        <p:nvPicPr>
          <p:cNvPr id="20487" name="Picture 7" descr="http://www.poct.co.uk/images/large/CG4+%20Cartridge.jpg"/>
          <p:cNvPicPr>
            <a:picLocks noChangeAspect="1" noChangeArrowheads="1"/>
          </p:cNvPicPr>
          <p:nvPr/>
        </p:nvPicPr>
        <p:blipFill>
          <a:blip r:embed="rId2" cstate="print"/>
          <a:srcRect/>
          <a:stretch>
            <a:fillRect/>
          </a:stretch>
        </p:blipFill>
        <p:spPr bwMode="auto">
          <a:xfrm>
            <a:off x="2819400" y="762000"/>
            <a:ext cx="3733800" cy="5789753"/>
          </a:xfrm>
          <a:prstGeom prst="rect">
            <a:avLst/>
          </a:prstGeom>
          <a:noFill/>
        </p:spPr>
      </p:pic>
      <p:sp>
        <p:nvSpPr>
          <p:cNvPr id="10" name="TextBox 9"/>
          <p:cNvSpPr txBox="1"/>
          <p:nvPr/>
        </p:nvSpPr>
        <p:spPr>
          <a:xfrm>
            <a:off x="1981200" y="990600"/>
            <a:ext cx="2420406" cy="369332"/>
          </a:xfrm>
          <a:prstGeom prst="rect">
            <a:avLst/>
          </a:prstGeom>
          <a:noFill/>
        </p:spPr>
        <p:txBody>
          <a:bodyPr wrap="none" rtlCol="0">
            <a:spAutoFit/>
          </a:bodyPr>
          <a:lstStyle/>
          <a:p>
            <a:r>
              <a:rPr lang="en-US" b="1" dirty="0" smtClean="0"/>
              <a:t>Sensors &amp; Contact Pads</a:t>
            </a:r>
            <a:endParaRPr lang="en-US" b="1" dirty="0"/>
          </a:p>
        </p:txBody>
      </p:sp>
      <p:sp>
        <p:nvSpPr>
          <p:cNvPr id="12" name="Right Arrow 11"/>
          <p:cNvSpPr/>
          <p:nvPr/>
        </p:nvSpPr>
        <p:spPr>
          <a:xfrm rot="3009258" flipV="1">
            <a:off x="4313218" y="1312216"/>
            <a:ext cx="517276" cy="163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19200" y="2895600"/>
            <a:ext cx="1258678" cy="369332"/>
          </a:xfrm>
          <a:prstGeom prst="rect">
            <a:avLst/>
          </a:prstGeom>
          <a:noFill/>
        </p:spPr>
        <p:txBody>
          <a:bodyPr wrap="none" rtlCol="0">
            <a:spAutoFit/>
          </a:bodyPr>
          <a:lstStyle/>
          <a:p>
            <a:r>
              <a:rPr lang="en-US" b="1" dirty="0" smtClean="0"/>
              <a:t>Air Bladder</a:t>
            </a:r>
            <a:endParaRPr lang="en-US" b="1" dirty="0"/>
          </a:p>
        </p:txBody>
      </p:sp>
      <p:sp>
        <p:nvSpPr>
          <p:cNvPr id="14" name="Right Arrow 13"/>
          <p:cNvSpPr/>
          <p:nvPr/>
        </p:nvSpPr>
        <p:spPr>
          <a:xfrm rot="1971827">
            <a:off x="2536132" y="3119364"/>
            <a:ext cx="8382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19800" y="3352800"/>
            <a:ext cx="904415" cy="369332"/>
          </a:xfrm>
          <a:prstGeom prst="rect">
            <a:avLst/>
          </a:prstGeom>
          <a:noFill/>
        </p:spPr>
        <p:txBody>
          <a:bodyPr wrap="none" rtlCol="0">
            <a:spAutoFit/>
          </a:bodyPr>
          <a:lstStyle/>
          <a:p>
            <a:r>
              <a:rPr lang="en-US" b="1" dirty="0" smtClean="0"/>
              <a:t>Fill Line</a:t>
            </a:r>
            <a:endParaRPr lang="en-US" b="1" dirty="0"/>
          </a:p>
        </p:txBody>
      </p:sp>
      <p:sp>
        <p:nvSpPr>
          <p:cNvPr id="16" name="Left Arrow 15"/>
          <p:cNvSpPr/>
          <p:nvPr/>
        </p:nvSpPr>
        <p:spPr>
          <a:xfrm>
            <a:off x="5181600" y="3352800"/>
            <a:ext cx="68580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72200" y="4343400"/>
            <a:ext cx="1372299" cy="369332"/>
          </a:xfrm>
          <a:prstGeom prst="rect">
            <a:avLst/>
          </a:prstGeom>
          <a:noFill/>
        </p:spPr>
        <p:txBody>
          <a:bodyPr wrap="none" rtlCol="0">
            <a:spAutoFit/>
          </a:bodyPr>
          <a:lstStyle/>
          <a:p>
            <a:r>
              <a:rPr lang="en-US" b="1" dirty="0" smtClean="0"/>
              <a:t>Sample Well</a:t>
            </a:r>
            <a:endParaRPr lang="en-US" b="1" dirty="0"/>
          </a:p>
        </p:txBody>
      </p:sp>
      <p:sp>
        <p:nvSpPr>
          <p:cNvPr id="20" name="Left Arrow 19"/>
          <p:cNvSpPr/>
          <p:nvPr/>
        </p:nvSpPr>
        <p:spPr>
          <a:xfrm>
            <a:off x="5562600" y="4572000"/>
            <a:ext cx="38100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971800" y="5562600"/>
            <a:ext cx="1418017" cy="369332"/>
          </a:xfrm>
          <a:prstGeom prst="rect">
            <a:avLst/>
          </a:prstGeom>
          <a:noFill/>
        </p:spPr>
        <p:txBody>
          <a:bodyPr wrap="none" rtlCol="0">
            <a:spAutoFit/>
          </a:bodyPr>
          <a:lstStyle/>
          <a:p>
            <a:r>
              <a:rPr lang="en-US" b="1" dirty="0" smtClean="0"/>
              <a:t>Snap Closure</a:t>
            </a:r>
            <a:endParaRPr lang="en-US" b="1" dirty="0"/>
          </a:p>
        </p:txBody>
      </p:sp>
      <p:sp>
        <p:nvSpPr>
          <p:cNvPr id="24" name="Up Arrow 23"/>
          <p:cNvSpPr/>
          <p:nvPr/>
        </p:nvSpPr>
        <p:spPr>
          <a:xfrm>
            <a:off x="4191000" y="5105400"/>
            <a:ext cx="45719"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Callout 26"/>
          <p:cNvSpPr/>
          <p:nvPr/>
        </p:nvSpPr>
        <p:spPr>
          <a:xfrm>
            <a:off x="1828800" y="1981200"/>
            <a:ext cx="1219200" cy="688848"/>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Don’t press</a:t>
            </a:r>
            <a:endParaRPr lang="en-US" sz="1600" dirty="0"/>
          </a:p>
        </p:txBody>
      </p:sp>
      <p:sp>
        <p:nvSpPr>
          <p:cNvPr id="29" name="Oval Callout 28"/>
          <p:cNvSpPr/>
          <p:nvPr/>
        </p:nvSpPr>
        <p:spPr>
          <a:xfrm>
            <a:off x="4572000" y="762000"/>
            <a:ext cx="1219200" cy="688848"/>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Don’t handle</a:t>
            </a:r>
            <a:endParaRPr lang="en-US" sz="1600" dirty="0"/>
          </a:p>
        </p:txBody>
      </p:sp>
      <p:sp>
        <p:nvSpPr>
          <p:cNvPr id="31" name="Oval Callout 30"/>
          <p:cNvSpPr/>
          <p:nvPr/>
        </p:nvSpPr>
        <p:spPr>
          <a:xfrm>
            <a:off x="5867400" y="2514600"/>
            <a:ext cx="1219200" cy="688848"/>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Slow and Steady!</a:t>
            </a:r>
            <a:endParaRPr lang="en-US" sz="1600" dirty="0"/>
          </a:p>
        </p:txBody>
      </p:sp>
      <p:sp>
        <p:nvSpPr>
          <p:cNvPr id="32" name="Oval Callout 31"/>
          <p:cNvSpPr/>
          <p:nvPr/>
        </p:nvSpPr>
        <p:spPr>
          <a:xfrm>
            <a:off x="2514600" y="4800600"/>
            <a:ext cx="1219200" cy="688848"/>
          </a:xfrm>
          <a:prstGeom prst="wedgeEllipse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Easy to the Click!</a:t>
            </a:r>
            <a:endParaRPr lang="en-US" sz="1600"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rPr>
              <a:t>How are cartridges stored?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7391400" cy="4525963"/>
          </a:xfrm>
        </p:spPr>
        <p:txBody>
          <a:bodyPr>
            <a:normAutofit fontScale="62500" lnSpcReduction="20000"/>
          </a:bodyPr>
          <a:lstStyle/>
          <a:p>
            <a:r>
              <a:rPr lang="en-US" dirty="0" smtClean="0"/>
              <a:t>Main stock is kept </a:t>
            </a:r>
            <a:r>
              <a:rPr lang="en-US" b="1" dirty="0" smtClean="0"/>
              <a:t>refrigerated</a:t>
            </a:r>
            <a:r>
              <a:rPr lang="en-US" dirty="0" smtClean="0"/>
              <a:t> at 2-8°C</a:t>
            </a:r>
          </a:p>
          <a:p>
            <a:pPr lvl="1"/>
            <a:r>
              <a:rPr lang="en-US" i="1" dirty="0" smtClean="0"/>
              <a:t>Monitor temps at least daily unless continuously monitored by Engineering. The supervisor other personnel should review temperature charts monthly.</a:t>
            </a:r>
          </a:p>
          <a:p>
            <a:r>
              <a:rPr lang="en-US" b="1" dirty="0" smtClean="0"/>
              <a:t>Blood Gas </a:t>
            </a:r>
            <a:r>
              <a:rPr lang="en-US" dirty="0" smtClean="0"/>
              <a:t>cartridges (anything with a pH!) can be kept at room temp for up to </a:t>
            </a:r>
            <a:r>
              <a:rPr lang="en-US" b="1" dirty="0" smtClean="0"/>
              <a:t>2 months</a:t>
            </a:r>
          </a:p>
          <a:p>
            <a:pPr lvl="1"/>
            <a:r>
              <a:rPr lang="en-US" i="1" dirty="0" smtClean="0"/>
              <a:t>Always date the box or individual cartridge with the new expiration date</a:t>
            </a:r>
          </a:p>
          <a:p>
            <a:pPr lvl="1"/>
            <a:r>
              <a:rPr lang="en-US" i="1" dirty="0" smtClean="0"/>
              <a:t>The room temp storage range is printed on the back of the cartridge pouch and on the box lid if you forget</a:t>
            </a:r>
          </a:p>
          <a:p>
            <a:r>
              <a:rPr lang="en-US" dirty="0" smtClean="0"/>
              <a:t>All </a:t>
            </a:r>
            <a:r>
              <a:rPr lang="en-US" b="1" dirty="0" smtClean="0"/>
              <a:t>other cartridges</a:t>
            </a:r>
            <a:r>
              <a:rPr lang="en-US" dirty="0" smtClean="0"/>
              <a:t> can be kept at room temp for up to </a:t>
            </a:r>
            <a:r>
              <a:rPr lang="en-US" b="1" dirty="0" smtClean="0"/>
              <a:t>2 weeks</a:t>
            </a:r>
          </a:p>
          <a:p>
            <a:pPr lvl="1"/>
            <a:r>
              <a:rPr lang="en-US" i="1" dirty="0" smtClean="0"/>
              <a:t>Remember that if the manufacturer’s date is earlier than the room temp exp date, use it</a:t>
            </a:r>
          </a:p>
          <a:p>
            <a:r>
              <a:rPr lang="en-US" dirty="0" smtClean="0"/>
              <a:t>Allow a </a:t>
            </a:r>
            <a:r>
              <a:rPr lang="en-US" b="1" dirty="0" smtClean="0"/>
              <a:t>box</a:t>
            </a:r>
            <a:r>
              <a:rPr lang="en-US" dirty="0" smtClean="0"/>
              <a:t> of cartridges to warm to room temp for </a:t>
            </a:r>
            <a:r>
              <a:rPr lang="en-US" b="1" dirty="0" smtClean="0"/>
              <a:t>1 hour</a:t>
            </a:r>
            <a:r>
              <a:rPr lang="en-US" dirty="0" smtClean="0"/>
              <a:t>, </a:t>
            </a:r>
            <a:r>
              <a:rPr lang="en-US" b="1" dirty="0" smtClean="0"/>
              <a:t>individual</a:t>
            </a:r>
            <a:r>
              <a:rPr lang="en-US" dirty="0" smtClean="0"/>
              <a:t> cartridges for </a:t>
            </a:r>
            <a:r>
              <a:rPr lang="en-US" b="1" dirty="0" smtClean="0"/>
              <a:t>5 minutes</a:t>
            </a:r>
          </a:p>
          <a:p>
            <a:pPr lvl="1"/>
            <a:r>
              <a:rPr lang="en-US" i="1" dirty="0" smtClean="0"/>
              <a:t>No going back to fridge after warming, so don’t take out too many</a:t>
            </a:r>
          </a:p>
        </p:txBody>
      </p:sp>
      <p:pic>
        <p:nvPicPr>
          <p:cNvPr id="29698" name="Picture 2" descr="http://www.thesciencefair.com/Merchant2/graphics/00000001/Thermometr6InchDS788-80_M.jpg"/>
          <p:cNvPicPr>
            <a:picLocks noChangeAspect="1" noChangeArrowheads="1"/>
          </p:cNvPicPr>
          <p:nvPr/>
        </p:nvPicPr>
        <p:blipFill>
          <a:blip r:embed="rId2" cstate="print"/>
          <a:srcRect/>
          <a:stretch>
            <a:fillRect/>
          </a:stretch>
        </p:blipFill>
        <p:spPr bwMode="auto">
          <a:xfrm>
            <a:off x="3200400" y="5867400"/>
            <a:ext cx="2987524" cy="990600"/>
          </a:xfrm>
          <a:prstGeom prst="rect">
            <a:avLst/>
          </a:prstGeom>
          <a:noFill/>
        </p:spPr>
      </p:pic>
      <p:pic>
        <p:nvPicPr>
          <p:cNvPr id="15362" name="Picture 2" descr="http://www.labcold.com/pimages/RPFR05043_web-ajar-props.jpg"/>
          <p:cNvPicPr>
            <a:picLocks noChangeAspect="1" noChangeArrowheads="1"/>
          </p:cNvPicPr>
          <p:nvPr/>
        </p:nvPicPr>
        <p:blipFill>
          <a:blip r:embed="rId3" cstate="print"/>
          <a:srcRect/>
          <a:stretch>
            <a:fillRect/>
          </a:stretch>
        </p:blipFill>
        <p:spPr bwMode="auto">
          <a:xfrm>
            <a:off x="7391400" y="1447800"/>
            <a:ext cx="1295400" cy="1409395"/>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effectLst>
                  <a:outerShdw blurRad="38100" dist="38100" dir="2700000" algn="tl">
                    <a:srgbClr val="000000">
                      <a:alpha val="43137"/>
                    </a:srgbClr>
                  </a:outerShdw>
                </a:effectLst>
              </a:rPr>
              <a:t>What about QC?</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1"/>
            <a:ext cx="8229600" cy="3886200"/>
          </a:xfrm>
        </p:spPr>
        <p:txBody>
          <a:bodyPr>
            <a:normAutofit fontScale="77500" lnSpcReduction="20000"/>
          </a:bodyPr>
          <a:lstStyle/>
          <a:p>
            <a:r>
              <a:rPr lang="en-US" dirty="0" smtClean="0"/>
              <a:t>2 levels of appropriate liquid QC material must be tested in duplicate to verify shipments of cartridges before patient use and every </a:t>
            </a:r>
            <a:r>
              <a:rPr lang="en-US" dirty="0" smtClean="0"/>
              <a:t>31 days or less </a:t>
            </a:r>
            <a:r>
              <a:rPr lang="en-US" dirty="0" smtClean="0"/>
              <a:t>thereafter</a:t>
            </a:r>
          </a:p>
          <a:p>
            <a:pPr lvl="1"/>
            <a:r>
              <a:rPr lang="en-US" dirty="0" smtClean="0"/>
              <a:t>Most areas have a couple people trained for this</a:t>
            </a:r>
          </a:p>
          <a:p>
            <a:r>
              <a:rPr lang="en-US" dirty="0" smtClean="0"/>
              <a:t>Internal Electronic QC runs every 8 hours of use automatically to verify the meter</a:t>
            </a:r>
          </a:p>
          <a:p>
            <a:pPr lvl="1"/>
            <a:r>
              <a:rPr lang="en-US" dirty="0" smtClean="0"/>
              <a:t>No operator intervention required</a:t>
            </a:r>
          </a:p>
          <a:p>
            <a:pPr lvl="1"/>
            <a:r>
              <a:rPr lang="en-US" dirty="0" smtClean="0"/>
              <a:t>If EQC fails, the meter will lock out patient testing</a:t>
            </a:r>
          </a:p>
          <a:p>
            <a:r>
              <a:rPr lang="en-US" dirty="0" smtClean="0"/>
              <a:t>Cartridges have </a:t>
            </a:r>
            <a:r>
              <a:rPr lang="en-US" dirty="0" err="1" smtClean="0"/>
              <a:t>calibrant</a:t>
            </a:r>
            <a:r>
              <a:rPr lang="en-US" dirty="0" smtClean="0"/>
              <a:t> solutions built into each cartridge</a:t>
            </a:r>
          </a:p>
          <a:p>
            <a:r>
              <a:rPr lang="en-US" dirty="0" smtClean="0"/>
              <a:t>This </a:t>
            </a:r>
            <a:r>
              <a:rPr lang="en-US" dirty="0" smtClean="0"/>
              <a:t>means that with quality samples, you’ll get quality results</a:t>
            </a:r>
          </a:p>
        </p:txBody>
      </p:sp>
      <p:pic>
        <p:nvPicPr>
          <p:cNvPr id="24578" name="Picture 2" descr="http://i.ebayimg.com/00/$(KGrHqMOKoYE4ui!ViGJBOVMM0LelQ~~48_35.JPG"/>
          <p:cNvPicPr>
            <a:picLocks noChangeAspect="1" noChangeArrowheads="1"/>
          </p:cNvPicPr>
          <p:nvPr/>
        </p:nvPicPr>
        <p:blipFill>
          <a:blip r:embed="rId2" cstate="print"/>
          <a:srcRect/>
          <a:stretch>
            <a:fillRect/>
          </a:stretch>
        </p:blipFill>
        <p:spPr bwMode="auto">
          <a:xfrm>
            <a:off x="914400" y="5143500"/>
            <a:ext cx="2286000" cy="1714500"/>
          </a:xfrm>
          <a:prstGeom prst="rect">
            <a:avLst/>
          </a:prstGeom>
          <a:noFill/>
        </p:spPr>
      </p:pic>
      <p:pic>
        <p:nvPicPr>
          <p:cNvPr id="24580" name="Picture 4" descr="http://www.rnamedical.com/images/products/cvcistat.jpg"/>
          <p:cNvPicPr>
            <a:picLocks noChangeAspect="1" noChangeArrowheads="1"/>
          </p:cNvPicPr>
          <p:nvPr/>
        </p:nvPicPr>
        <p:blipFill>
          <a:blip r:embed="rId3" cstate="print"/>
          <a:srcRect/>
          <a:stretch>
            <a:fillRect/>
          </a:stretch>
        </p:blipFill>
        <p:spPr bwMode="auto">
          <a:xfrm>
            <a:off x="5334000" y="4953000"/>
            <a:ext cx="2486025" cy="1647825"/>
          </a:xfrm>
          <a:prstGeom prst="rect">
            <a:avLst/>
          </a:prstGeom>
          <a:noFill/>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TotalTime>
  <Words>1901</Words>
  <Application>Microsoft Office PowerPoint</Application>
  <PresentationFormat>On-screen Show (4:3)</PresentationFormat>
  <Paragraphs>182</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PT/INR Testing on the i-STAT System</vt:lpstr>
      <vt:lpstr>Components of the i-STAT 1 System</vt:lpstr>
      <vt:lpstr>i-STAT 1 Analyzer</vt:lpstr>
      <vt:lpstr>Keypad Functions</vt:lpstr>
      <vt:lpstr>i-STAT 1 Rechargeable Downloader</vt:lpstr>
      <vt:lpstr>i-STAT Cartridges</vt:lpstr>
      <vt:lpstr>i-STAT Cartridges</vt:lpstr>
      <vt:lpstr>How are cartridges stored?</vt:lpstr>
      <vt:lpstr>What about QC?</vt:lpstr>
      <vt:lpstr>Is the patient a good candidate for  i-STAT INR testing?</vt:lpstr>
      <vt:lpstr>Testing PT/INR</vt:lpstr>
      <vt:lpstr>Basic Steps of Testing Patient Samples</vt:lpstr>
      <vt:lpstr>Detailed Steps for Testing Patient Samples</vt:lpstr>
      <vt:lpstr>Sample Collection-Finger Puncture</vt:lpstr>
      <vt:lpstr>Adding Sample to the Cartridge</vt:lpstr>
      <vt:lpstr>Detailed Steps for Testing Patient Samples Cont’d</vt:lpstr>
      <vt:lpstr>Specimen Type Option</vt:lpstr>
      <vt:lpstr>Results</vt:lpstr>
      <vt:lpstr>General Information</vt:lpstr>
      <vt:lpstr>Reviewing Results in the Meter</vt:lpstr>
      <vt:lpstr>Common Problems</vt:lpstr>
      <vt:lpstr>PowerPoint Presentation</vt:lpstr>
    </vt:vector>
  </TitlesOfParts>
  <Company>Department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on the i-STAT System</dc:title>
  <dc:creator>EIE Desktop Technologies</dc:creator>
  <cp:lastModifiedBy>Doxey, Lisa A.</cp:lastModifiedBy>
  <cp:revision>120</cp:revision>
  <cp:lastPrinted>2014-02-13T17:23:42Z</cp:lastPrinted>
  <dcterms:created xsi:type="dcterms:W3CDTF">2012-04-11T13:17:10Z</dcterms:created>
  <dcterms:modified xsi:type="dcterms:W3CDTF">2016-12-28T20:41:51Z</dcterms:modified>
</cp:coreProperties>
</file>