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CF8A3-C534-4B3D-8C26-D6850A914A6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E1095BA-106C-4761-95AC-E260CE3E87A8}">
      <dgm:prSet/>
      <dgm:spPr/>
      <dgm:t>
        <a:bodyPr/>
        <a:lstStyle/>
        <a:p>
          <a:r>
            <a:rPr lang="en-US" dirty="0"/>
            <a:t>For best performance, direct nasal swabs should be tested IMMEDIATELY after collection.</a:t>
          </a:r>
        </a:p>
      </dgm:t>
    </dgm:pt>
    <dgm:pt modelId="{EFE4CD8D-7E86-4216-8E3A-DFF7D286E2E1}" type="parTrans" cxnId="{C8F7A1C8-0EBA-4722-BF6E-69D65220BB46}">
      <dgm:prSet/>
      <dgm:spPr/>
      <dgm:t>
        <a:bodyPr/>
        <a:lstStyle/>
        <a:p>
          <a:endParaRPr lang="en-US"/>
        </a:p>
      </dgm:t>
    </dgm:pt>
    <dgm:pt modelId="{9770FC39-4215-44B4-8023-8B3C8D7DEA9B}" type="sibTrans" cxnId="{C8F7A1C8-0EBA-4722-BF6E-69D65220BB46}">
      <dgm:prSet/>
      <dgm:spPr/>
      <dgm:t>
        <a:bodyPr/>
        <a:lstStyle/>
        <a:p>
          <a:endParaRPr lang="en-US"/>
        </a:p>
      </dgm:t>
    </dgm:pt>
    <dgm:pt modelId="{C2F664D1-21CD-4288-8F87-8E0FF20A0475}">
      <dgm:prSet/>
      <dgm:spPr/>
      <dgm:t>
        <a:bodyPr/>
        <a:lstStyle/>
        <a:p>
          <a:r>
            <a:rPr lang="en-US" b="1"/>
            <a:t>Do not return the nasal swab to the original paper packaging.</a:t>
          </a:r>
        </a:p>
      </dgm:t>
    </dgm:pt>
    <dgm:pt modelId="{6758EE47-DC8F-4E52-9F10-B2D40526F34C}" type="parTrans" cxnId="{474DD718-9B33-47FF-8B03-B35E0E656D25}">
      <dgm:prSet/>
      <dgm:spPr/>
      <dgm:t>
        <a:bodyPr/>
        <a:lstStyle/>
        <a:p>
          <a:endParaRPr lang="en-US"/>
        </a:p>
      </dgm:t>
    </dgm:pt>
    <dgm:pt modelId="{DCCF3161-CF85-4907-8CC6-0EE825F8FC1F}" type="sibTrans" cxnId="{474DD718-9B33-47FF-8B03-B35E0E656D25}">
      <dgm:prSet/>
      <dgm:spPr/>
      <dgm:t>
        <a:bodyPr/>
        <a:lstStyle/>
        <a:p>
          <a:endParaRPr lang="en-US"/>
        </a:p>
      </dgm:t>
    </dgm:pt>
    <dgm:pt modelId="{C7580860-8695-446C-BC30-BCE66540BF86}" type="pres">
      <dgm:prSet presAssocID="{1F2CF8A3-C534-4B3D-8C26-D6850A914A62}" presName="hierChild1" presStyleCnt="0">
        <dgm:presLayoutVars>
          <dgm:chPref val="1"/>
          <dgm:dir/>
          <dgm:animOne val="branch"/>
          <dgm:animLvl val="lvl"/>
          <dgm:resizeHandles/>
        </dgm:presLayoutVars>
      </dgm:prSet>
      <dgm:spPr/>
    </dgm:pt>
    <dgm:pt modelId="{15B9FD97-6C86-4F8E-9E42-4CB8050C0636}" type="pres">
      <dgm:prSet presAssocID="{3E1095BA-106C-4761-95AC-E260CE3E87A8}" presName="hierRoot1" presStyleCnt="0"/>
      <dgm:spPr/>
    </dgm:pt>
    <dgm:pt modelId="{4253871C-C1BB-4D53-AF97-5BCB6953881B}" type="pres">
      <dgm:prSet presAssocID="{3E1095BA-106C-4761-95AC-E260CE3E87A8}" presName="composite" presStyleCnt="0"/>
      <dgm:spPr/>
    </dgm:pt>
    <dgm:pt modelId="{CF8D9FB9-B0D7-4941-ACC6-92A78033C30E}" type="pres">
      <dgm:prSet presAssocID="{3E1095BA-106C-4761-95AC-E260CE3E87A8}" presName="background" presStyleLbl="node0" presStyleIdx="0" presStyleCnt="2"/>
      <dgm:spPr/>
    </dgm:pt>
    <dgm:pt modelId="{B69788E7-804A-4CDC-9B68-69D7774CF894}" type="pres">
      <dgm:prSet presAssocID="{3E1095BA-106C-4761-95AC-E260CE3E87A8}" presName="text" presStyleLbl="fgAcc0" presStyleIdx="0" presStyleCnt="2">
        <dgm:presLayoutVars>
          <dgm:chPref val="3"/>
        </dgm:presLayoutVars>
      </dgm:prSet>
      <dgm:spPr/>
    </dgm:pt>
    <dgm:pt modelId="{211B306E-DF41-4E0C-9FF2-1DD617EE3EC8}" type="pres">
      <dgm:prSet presAssocID="{3E1095BA-106C-4761-95AC-E260CE3E87A8}" presName="hierChild2" presStyleCnt="0"/>
      <dgm:spPr/>
    </dgm:pt>
    <dgm:pt modelId="{4FACC65D-4D71-479D-86B4-F2DC6097444B}" type="pres">
      <dgm:prSet presAssocID="{C2F664D1-21CD-4288-8F87-8E0FF20A0475}" presName="hierRoot1" presStyleCnt="0"/>
      <dgm:spPr/>
    </dgm:pt>
    <dgm:pt modelId="{E839C0DD-B401-4A65-8B08-7537916EEEC6}" type="pres">
      <dgm:prSet presAssocID="{C2F664D1-21CD-4288-8F87-8E0FF20A0475}" presName="composite" presStyleCnt="0"/>
      <dgm:spPr/>
    </dgm:pt>
    <dgm:pt modelId="{72C0E565-AF17-4C1D-BF15-A1D865DCD1DE}" type="pres">
      <dgm:prSet presAssocID="{C2F664D1-21CD-4288-8F87-8E0FF20A0475}" presName="background" presStyleLbl="node0" presStyleIdx="1" presStyleCnt="2"/>
      <dgm:spPr/>
    </dgm:pt>
    <dgm:pt modelId="{3CFC0229-15F9-4E93-9813-BE9E8D51A72F}" type="pres">
      <dgm:prSet presAssocID="{C2F664D1-21CD-4288-8F87-8E0FF20A0475}" presName="text" presStyleLbl="fgAcc0" presStyleIdx="1" presStyleCnt="2">
        <dgm:presLayoutVars>
          <dgm:chPref val="3"/>
        </dgm:presLayoutVars>
      </dgm:prSet>
      <dgm:spPr/>
    </dgm:pt>
    <dgm:pt modelId="{10E33648-F714-4230-8848-7CE81C9886BD}" type="pres">
      <dgm:prSet presAssocID="{C2F664D1-21CD-4288-8F87-8E0FF20A0475}" presName="hierChild2" presStyleCnt="0"/>
      <dgm:spPr/>
    </dgm:pt>
  </dgm:ptLst>
  <dgm:cxnLst>
    <dgm:cxn modelId="{5523CA11-CCC6-417A-A0BB-1C12A54FB5A6}" type="presOf" srcId="{3E1095BA-106C-4761-95AC-E260CE3E87A8}" destId="{B69788E7-804A-4CDC-9B68-69D7774CF894}" srcOrd="0" destOrd="0" presId="urn:microsoft.com/office/officeart/2005/8/layout/hierarchy1"/>
    <dgm:cxn modelId="{474DD718-9B33-47FF-8B03-B35E0E656D25}" srcId="{1F2CF8A3-C534-4B3D-8C26-D6850A914A62}" destId="{C2F664D1-21CD-4288-8F87-8E0FF20A0475}" srcOrd="1" destOrd="0" parTransId="{6758EE47-DC8F-4E52-9F10-B2D40526F34C}" sibTransId="{DCCF3161-CF85-4907-8CC6-0EE825F8FC1F}"/>
    <dgm:cxn modelId="{21D8223D-BAA3-4C37-A609-D64401DC73AE}" type="presOf" srcId="{C2F664D1-21CD-4288-8F87-8E0FF20A0475}" destId="{3CFC0229-15F9-4E93-9813-BE9E8D51A72F}" srcOrd="0" destOrd="0" presId="urn:microsoft.com/office/officeart/2005/8/layout/hierarchy1"/>
    <dgm:cxn modelId="{C8F7A1C8-0EBA-4722-BF6E-69D65220BB46}" srcId="{1F2CF8A3-C534-4B3D-8C26-D6850A914A62}" destId="{3E1095BA-106C-4761-95AC-E260CE3E87A8}" srcOrd="0" destOrd="0" parTransId="{EFE4CD8D-7E86-4216-8E3A-DFF7D286E2E1}" sibTransId="{9770FC39-4215-44B4-8023-8B3C8D7DEA9B}"/>
    <dgm:cxn modelId="{289954FB-A862-4333-B101-93863172EB96}" type="presOf" srcId="{1F2CF8A3-C534-4B3D-8C26-D6850A914A62}" destId="{C7580860-8695-446C-BC30-BCE66540BF86}" srcOrd="0" destOrd="0" presId="urn:microsoft.com/office/officeart/2005/8/layout/hierarchy1"/>
    <dgm:cxn modelId="{3E9939D1-68C1-4877-B6D2-E2D3B07812F5}" type="presParOf" srcId="{C7580860-8695-446C-BC30-BCE66540BF86}" destId="{15B9FD97-6C86-4F8E-9E42-4CB8050C0636}" srcOrd="0" destOrd="0" presId="urn:microsoft.com/office/officeart/2005/8/layout/hierarchy1"/>
    <dgm:cxn modelId="{A4005D44-9493-4F89-9F93-1C05C6C8CDE9}" type="presParOf" srcId="{15B9FD97-6C86-4F8E-9E42-4CB8050C0636}" destId="{4253871C-C1BB-4D53-AF97-5BCB6953881B}" srcOrd="0" destOrd="0" presId="urn:microsoft.com/office/officeart/2005/8/layout/hierarchy1"/>
    <dgm:cxn modelId="{F2950439-729E-4DE4-9334-CF21BD5E5475}" type="presParOf" srcId="{4253871C-C1BB-4D53-AF97-5BCB6953881B}" destId="{CF8D9FB9-B0D7-4941-ACC6-92A78033C30E}" srcOrd="0" destOrd="0" presId="urn:microsoft.com/office/officeart/2005/8/layout/hierarchy1"/>
    <dgm:cxn modelId="{C6680990-0A70-4B13-9E17-7F40895DD0BE}" type="presParOf" srcId="{4253871C-C1BB-4D53-AF97-5BCB6953881B}" destId="{B69788E7-804A-4CDC-9B68-69D7774CF894}" srcOrd="1" destOrd="0" presId="urn:microsoft.com/office/officeart/2005/8/layout/hierarchy1"/>
    <dgm:cxn modelId="{C5BA0832-8932-4206-8E80-F45DB520E9C1}" type="presParOf" srcId="{15B9FD97-6C86-4F8E-9E42-4CB8050C0636}" destId="{211B306E-DF41-4E0C-9FF2-1DD617EE3EC8}" srcOrd="1" destOrd="0" presId="urn:microsoft.com/office/officeart/2005/8/layout/hierarchy1"/>
    <dgm:cxn modelId="{20C2CF69-088F-45E9-AF77-FA2F2CF5FBAB}" type="presParOf" srcId="{C7580860-8695-446C-BC30-BCE66540BF86}" destId="{4FACC65D-4D71-479D-86B4-F2DC6097444B}" srcOrd="1" destOrd="0" presId="urn:microsoft.com/office/officeart/2005/8/layout/hierarchy1"/>
    <dgm:cxn modelId="{CCF42336-F806-4532-89EC-B274A0B0C64E}" type="presParOf" srcId="{4FACC65D-4D71-479D-86B4-F2DC6097444B}" destId="{E839C0DD-B401-4A65-8B08-7537916EEEC6}" srcOrd="0" destOrd="0" presId="urn:microsoft.com/office/officeart/2005/8/layout/hierarchy1"/>
    <dgm:cxn modelId="{85743B72-EF44-49FB-8059-74A97E6AD7B5}" type="presParOf" srcId="{E839C0DD-B401-4A65-8B08-7537916EEEC6}" destId="{72C0E565-AF17-4C1D-BF15-A1D865DCD1DE}" srcOrd="0" destOrd="0" presId="urn:microsoft.com/office/officeart/2005/8/layout/hierarchy1"/>
    <dgm:cxn modelId="{1A9BEF0D-7823-4C9C-BCD3-8DA8D91A9597}" type="presParOf" srcId="{E839C0DD-B401-4A65-8B08-7537916EEEC6}" destId="{3CFC0229-15F9-4E93-9813-BE9E8D51A72F}" srcOrd="1" destOrd="0" presId="urn:microsoft.com/office/officeart/2005/8/layout/hierarchy1"/>
    <dgm:cxn modelId="{14AD49BD-692D-4E89-BF02-D071A94A4A54}" type="presParOf" srcId="{4FACC65D-4D71-479D-86B4-F2DC6097444B}" destId="{10E33648-F714-4230-8848-7CE81C9886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D9FB9-B0D7-4941-ACC6-92A78033C30E}">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788E7-804A-4CDC-9B68-69D7774CF894}">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For best performance, direct nasal swabs should be tested IMMEDIATELY after collection.</a:t>
          </a:r>
        </a:p>
      </dsp:txBody>
      <dsp:txXfrm>
        <a:off x="706207" y="551349"/>
        <a:ext cx="4264426" cy="2647776"/>
      </dsp:txXfrm>
    </dsp:sp>
    <dsp:sp modelId="{72C0E565-AF17-4C1D-BF15-A1D865DCD1DE}">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FC0229-15F9-4E93-9813-BE9E8D51A72F}">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a:t>Do not return the nasal swab to the original paper packaging.</a:t>
          </a:r>
        </a:p>
      </dsp:txBody>
      <dsp:txXfrm>
        <a:off x="6119647" y="551349"/>
        <a:ext cx="4264426" cy="26477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328C-E3C2-432C-8BFB-4441A8F975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B81773-9D9C-4FD8-8B9E-A54D734E16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60E861-AEC6-4A86-899A-8F70902B09F7}"/>
              </a:ext>
            </a:extLst>
          </p:cNvPr>
          <p:cNvSpPr>
            <a:spLocks noGrp="1"/>
          </p:cNvSpPr>
          <p:nvPr>
            <p:ph type="dt" sz="half" idx="10"/>
          </p:nvPr>
        </p:nvSpPr>
        <p:spPr/>
        <p:txBody>
          <a:bodyPr/>
          <a:lstStyle/>
          <a:p>
            <a:fld id="{F0B35600-1A46-4949-9487-049BDF7C47AB}" type="datetimeFigureOut">
              <a:rPr lang="en-US" smtClean="0"/>
              <a:t>1/7/2021</a:t>
            </a:fld>
            <a:endParaRPr lang="en-US"/>
          </a:p>
        </p:txBody>
      </p:sp>
      <p:sp>
        <p:nvSpPr>
          <p:cNvPr id="5" name="Footer Placeholder 4">
            <a:extLst>
              <a:ext uri="{FF2B5EF4-FFF2-40B4-BE49-F238E27FC236}">
                <a16:creationId xmlns:a16="http://schemas.microsoft.com/office/drawing/2014/main" id="{5C57CEA0-0F20-4042-818C-37BDEC6CF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2C972-4340-418A-80CE-EF532C49ACBF}"/>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21883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55A3-48A8-4275-82D2-7E2AF52605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2D8B6B-B0FD-44B8-804B-049E0BC10A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616F3-FB39-4920-9A10-35106C43AC74}"/>
              </a:ext>
            </a:extLst>
          </p:cNvPr>
          <p:cNvSpPr>
            <a:spLocks noGrp="1"/>
          </p:cNvSpPr>
          <p:nvPr>
            <p:ph type="dt" sz="half" idx="10"/>
          </p:nvPr>
        </p:nvSpPr>
        <p:spPr/>
        <p:txBody>
          <a:bodyPr/>
          <a:lstStyle/>
          <a:p>
            <a:fld id="{F0B35600-1A46-4949-9487-049BDF7C47AB}" type="datetimeFigureOut">
              <a:rPr lang="en-US" smtClean="0"/>
              <a:t>1/7/2021</a:t>
            </a:fld>
            <a:endParaRPr lang="en-US"/>
          </a:p>
        </p:txBody>
      </p:sp>
      <p:sp>
        <p:nvSpPr>
          <p:cNvPr id="5" name="Footer Placeholder 4">
            <a:extLst>
              <a:ext uri="{FF2B5EF4-FFF2-40B4-BE49-F238E27FC236}">
                <a16:creationId xmlns:a16="http://schemas.microsoft.com/office/drawing/2014/main" id="{B20E8659-497C-44FE-AA96-0059BBCD4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11E5F-FD8A-4AF6-B2C2-906EE61F1B65}"/>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22380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B51A2-DFE4-4D47-A41D-9116A8C56A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4E6089-9FC8-450E-8C80-AA698CB42D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B28F4-1FBF-40CE-AF53-089ED156D65B}"/>
              </a:ext>
            </a:extLst>
          </p:cNvPr>
          <p:cNvSpPr>
            <a:spLocks noGrp="1"/>
          </p:cNvSpPr>
          <p:nvPr>
            <p:ph type="dt" sz="half" idx="10"/>
          </p:nvPr>
        </p:nvSpPr>
        <p:spPr/>
        <p:txBody>
          <a:bodyPr/>
          <a:lstStyle/>
          <a:p>
            <a:fld id="{F0B35600-1A46-4949-9487-049BDF7C47AB}" type="datetimeFigureOut">
              <a:rPr lang="en-US" smtClean="0"/>
              <a:t>1/7/2021</a:t>
            </a:fld>
            <a:endParaRPr lang="en-US"/>
          </a:p>
        </p:txBody>
      </p:sp>
      <p:sp>
        <p:nvSpPr>
          <p:cNvPr id="5" name="Footer Placeholder 4">
            <a:extLst>
              <a:ext uri="{FF2B5EF4-FFF2-40B4-BE49-F238E27FC236}">
                <a16:creationId xmlns:a16="http://schemas.microsoft.com/office/drawing/2014/main" id="{5DCDD46D-6C29-4441-BE03-73E3C08F8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0F441-A155-4B95-A759-3B931A2B0906}"/>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77316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FEE6-42BF-4CC0-9DE5-F27002878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89D99-A1F9-4866-ABAB-EF37669D4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424F6-70A0-4090-8A91-318EE5814996}"/>
              </a:ext>
            </a:extLst>
          </p:cNvPr>
          <p:cNvSpPr>
            <a:spLocks noGrp="1"/>
          </p:cNvSpPr>
          <p:nvPr>
            <p:ph type="dt" sz="half" idx="10"/>
          </p:nvPr>
        </p:nvSpPr>
        <p:spPr/>
        <p:txBody>
          <a:bodyPr/>
          <a:lstStyle/>
          <a:p>
            <a:fld id="{F0B35600-1A46-4949-9487-049BDF7C47AB}" type="datetimeFigureOut">
              <a:rPr lang="en-US" smtClean="0"/>
              <a:t>1/7/2021</a:t>
            </a:fld>
            <a:endParaRPr lang="en-US"/>
          </a:p>
        </p:txBody>
      </p:sp>
      <p:sp>
        <p:nvSpPr>
          <p:cNvPr id="5" name="Footer Placeholder 4">
            <a:extLst>
              <a:ext uri="{FF2B5EF4-FFF2-40B4-BE49-F238E27FC236}">
                <a16:creationId xmlns:a16="http://schemas.microsoft.com/office/drawing/2014/main" id="{977A9097-2A3F-4DC1-AB78-1BF09E9C9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AE60E-0C50-4989-A4D2-5B101D4F7FA8}"/>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301421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EE33-727D-48F7-93A7-EFED8D3348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3C4622-DE4B-437E-B9EA-B0E729519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CAA373-94EF-4B49-8C5A-B6074380119D}"/>
              </a:ext>
            </a:extLst>
          </p:cNvPr>
          <p:cNvSpPr>
            <a:spLocks noGrp="1"/>
          </p:cNvSpPr>
          <p:nvPr>
            <p:ph type="dt" sz="half" idx="10"/>
          </p:nvPr>
        </p:nvSpPr>
        <p:spPr/>
        <p:txBody>
          <a:bodyPr/>
          <a:lstStyle/>
          <a:p>
            <a:fld id="{F0B35600-1A46-4949-9487-049BDF7C47AB}" type="datetimeFigureOut">
              <a:rPr lang="en-US" smtClean="0"/>
              <a:t>1/7/2021</a:t>
            </a:fld>
            <a:endParaRPr lang="en-US"/>
          </a:p>
        </p:txBody>
      </p:sp>
      <p:sp>
        <p:nvSpPr>
          <p:cNvPr id="5" name="Footer Placeholder 4">
            <a:extLst>
              <a:ext uri="{FF2B5EF4-FFF2-40B4-BE49-F238E27FC236}">
                <a16:creationId xmlns:a16="http://schemas.microsoft.com/office/drawing/2014/main" id="{95E1C24F-D6DE-4615-8ED9-F011689F7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549BE-211F-4B17-BCE4-747DF38D6128}"/>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395379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37FE-4AEE-4B18-82B3-8271789AA0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F11E0-0C70-415A-A272-87EC9FE9AD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56CAC5-5A53-4BDD-92D7-7FDED9E80C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5901D5-C3B5-44FD-80AE-DBC29C4ECBDB}"/>
              </a:ext>
            </a:extLst>
          </p:cNvPr>
          <p:cNvSpPr>
            <a:spLocks noGrp="1"/>
          </p:cNvSpPr>
          <p:nvPr>
            <p:ph type="dt" sz="half" idx="10"/>
          </p:nvPr>
        </p:nvSpPr>
        <p:spPr/>
        <p:txBody>
          <a:bodyPr/>
          <a:lstStyle/>
          <a:p>
            <a:fld id="{F0B35600-1A46-4949-9487-049BDF7C47AB}" type="datetimeFigureOut">
              <a:rPr lang="en-US" smtClean="0"/>
              <a:t>1/7/2021</a:t>
            </a:fld>
            <a:endParaRPr lang="en-US"/>
          </a:p>
        </p:txBody>
      </p:sp>
      <p:sp>
        <p:nvSpPr>
          <p:cNvPr id="6" name="Footer Placeholder 5">
            <a:extLst>
              <a:ext uri="{FF2B5EF4-FFF2-40B4-BE49-F238E27FC236}">
                <a16:creationId xmlns:a16="http://schemas.microsoft.com/office/drawing/2014/main" id="{B27F4563-5BEB-40B2-9CC2-84F5C5478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1B6A37-8601-4947-8CDC-7F06EFB134A6}"/>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394581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94EE-BDAD-4EA5-945A-1C5AE5F344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CACE3D-0F3D-4D22-ACD9-8C1968AAE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88CA36-5731-4D8E-A9ED-05FD39332C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6CE612-820C-40A6-971E-0087FE4AF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C45853-3A7F-4899-8EEE-D746E14A43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4C17FE-205B-4A93-BFE0-25446D066565}"/>
              </a:ext>
            </a:extLst>
          </p:cNvPr>
          <p:cNvSpPr>
            <a:spLocks noGrp="1"/>
          </p:cNvSpPr>
          <p:nvPr>
            <p:ph type="dt" sz="half" idx="10"/>
          </p:nvPr>
        </p:nvSpPr>
        <p:spPr/>
        <p:txBody>
          <a:bodyPr/>
          <a:lstStyle/>
          <a:p>
            <a:fld id="{F0B35600-1A46-4949-9487-049BDF7C47AB}" type="datetimeFigureOut">
              <a:rPr lang="en-US" smtClean="0"/>
              <a:t>1/7/2021</a:t>
            </a:fld>
            <a:endParaRPr lang="en-US"/>
          </a:p>
        </p:txBody>
      </p:sp>
      <p:sp>
        <p:nvSpPr>
          <p:cNvPr id="8" name="Footer Placeholder 7">
            <a:extLst>
              <a:ext uri="{FF2B5EF4-FFF2-40B4-BE49-F238E27FC236}">
                <a16:creationId xmlns:a16="http://schemas.microsoft.com/office/drawing/2014/main" id="{4DAED0B5-DED8-4210-B2A5-D74C349F85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A2277B-4048-4C66-92C1-83C222481DB1}"/>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218957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C6C4-3CC1-4427-89E3-AEE1313DEA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C4CF7E-6DFB-4C87-93D5-7E1B03C035B2}"/>
              </a:ext>
            </a:extLst>
          </p:cNvPr>
          <p:cNvSpPr>
            <a:spLocks noGrp="1"/>
          </p:cNvSpPr>
          <p:nvPr>
            <p:ph type="dt" sz="half" idx="10"/>
          </p:nvPr>
        </p:nvSpPr>
        <p:spPr/>
        <p:txBody>
          <a:bodyPr/>
          <a:lstStyle/>
          <a:p>
            <a:fld id="{F0B35600-1A46-4949-9487-049BDF7C47AB}" type="datetimeFigureOut">
              <a:rPr lang="en-US" smtClean="0"/>
              <a:t>1/7/2021</a:t>
            </a:fld>
            <a:endParaRPr lang="en-US"/>
          </a:p>
        </p:txBody>
      </p:sp>
      <p:sp>
        <p:nvSpPr>
          <p:cNvPr id="4" name="Footer Placeholder 3">
            <a:extLst>
              <a:ext uri="{FF2B5EF4-FFF2-40B4-BE49-F238E27FC236}">
                <a16:creationId xmlns:a16="http://schemas.microsoft.com/office/drawing/2014/main" id="{FF821A4A-056C-4E0C-BA30-4C9F04A18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E458C8-8557-4578-AE82-C5DBE4313823}"/>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36529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B63E3-EA98-4BE1-ADCF-551868B5BECB}"/>
              </a:ext>
            </a:extLst>
          </p:cNvPr>
          <p:cNvSpPr>
            <a:spLocks noGrp="1"/>
          </p:cNvSpPr>
          <p:nvPr>
            <p:ph type="dt" sz="half" idx="10"/>
          </p:nvPr>
        </p:nvSpPr>
        <p:spPr/>
        <p:txBody>
          <a:bodyPr/>
          <a:lstStyle/>
          <a:p>
            <a:fld id="{F0B35600-1A46-4949-9487-049BDF7C47AB}" type="datetimeFigureOut">
              <a:rPr lang="en-US" smtClean="0"/>
              <a:t>1/7/2021</a:t>
            </a:fld>
            <a:endParaRPr lang="en-US"/>
          </a:p>
        </p:txBody>
      </p:sp>
      <p:sp>
        <p:nvSpPr>
          <p:cNvPr id="3" name="Footer Placeholder 2">
            <a:extLst>
              <a:ext uri="{FF2B5EF4-FFF2-40B4-BE49-F238E27FC236}">
                <a16:creationId xmlns:a16="http://schemas.microsoft.com/office/drawing/2014/main" id="{875F5C5B-A932-41D5-85A2-9557F84DA7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7B8873-7B56-493E-9972-5A405184F43E}"/>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351462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53DD-9D5F-4E00-BEDE-FF7E577AC9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A840C7-AA7F-4A8F-A972-38AF204721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279825-962A-426A-AE89-53B51033F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F61BE-B4FD-4502-8FC0-549B2A53D16E}"/>
              </a:ext>
            </a:extLst>
          </p:cNvPr>
          <p:cNvSpPr>
            <a:spLocks noGrp="1"/>
          </p:cNvSpPr>
          <p:nvPr>
            <p:ph type="dt" sz="half" idx="10"/>
          </p:nvPr>
        </p:nvSpPr>
        <p:spPr/>
        <p:txBody>
          <a:bodyPr/>
          <a:lstStyle/>
          <a:p>
            <a:fld id="{F0B35600-1A46-4949-9487-049BDF7C47AB}" type="datetimeFigureOut">
              <a:rPr lang="en-US" smtClean="0"/>
              <a:t>1/7/2021</a:t>
            </a:fld>
            <a:endParaRPr lang="en-US"/>
          </a:p>
        </p:txBody>
      </p:sp>
      <p:sp>
        <p:nvSpPr>
          <p:cNvPr id="6" name="Footer Placeholder 5">
            <a:extLst>
              <a:ext uri="{FF2B5EF4-FFF2-40B4-BE49-F238E27FC236}">
                <a16:creationId xmlns:a16="http://schemas.microsoft.com/office/drawing/2014/main" id="{D7216BA2-FDDA-4022-81E4-02F5C90FBD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4A632-FF65-4E53-9F8E-B8F827DF973E}"/>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93374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1C9E-3932-4306-A8D4-837B81A01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01705E-2670-40CC-954D-2C2F0EDE7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135A48-5871-4335-B5BC-3AECE60A6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2BAFE-FB71-430E-B355-0F9CC44BC761}"/>
              </a:ext>
            </a:extLst>
          </p:cNvPr>
          <p:cNvSpPr>
            <a:spLocks noGrp="1"/>
          </p:cNvSpPr>
          <p:nvPr>
            <p:ph type="dt" sz="half" idx="10"/>
          </p:nvPr>
        </p:nvSpPr>
        <p:spPr/>
        <p:txBody>
          <a:bodyPr/>
          <a:lstStyle/>
          <a:p>
            <a:fld id="{F0B35600-1A46-4949-9487-049BDF7C47AB}" type="datetimeFigureOut">
              <a:rPr lang="en-US" smtClean="0"/>
              <a:t>1/7/2021</a:t>
            </a:fld>
            <a:endParaRPr lang="en-US"/>
          </a:p>
        </p:txBody>
      </p:sp>
      <p:sp>
        <p:nvSpPr>
          <p:cNvPr id="6" name="Footer Placeholder 5">
            <a:extLst>
              <a:ext uri="{FF2B5EF4-FFF2-40B4-BE49-F238E27FC236}">
                <a16:creationId xmlns:a16="http://schemas.microsoft.com/office/drawing/2014/main" id="{8E48B2FB-7D69-4D38-B98F-027DF73CA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7988A-D3C4-41A4-A62A-79CD2DC303D6}"/>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275990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D80CB-BA90-4832-9435-E6F439961A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09AAF2-EE40-4410-92C9-5AE80592C7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12DA8-71B5-4605-9174-D0C66116B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35600-1A46-4949-9487-049BDF7C47AB}" type="datetimeFigureOut">
              <a:rPr lang="en-US" smtClean="0"/>
              <a:t>1/7/2021</a:t>
            </a:fld>
            <a:endParaRPr lang="en-US"/>
          </a:p>
        </p:txBody>
      </p:sp>
      <p:sp>
        <p:nvSpPr>
          <p:cNvPr id="5" name="Footer Placeholder 4">
            <a:extLst>
              <a:ext uri="{FF2B5EF4-FFF2-40B4-BE49-F238E27FC236}">
                <a16:creationId xmlns:a16="http://schemas.microsoft.com/office/drawing/2014/main" id="{D989A764-AFD8-48E4-92EE-39E7265270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A71967-B8F3-4A30-B181-1D4241B31D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5947-55C8-4C22-8920-17E564E9E6D1}" type="slidenum">
              <a:rPr lang="en-US" smtClean="0"/>
              <a:t>‹#›</a:t>
            </a:fld>
            <a:endParaRPr lang="en-US"/>
          </a:p>
        </p:txBody>
      </p:sp>
    </p:spTree>
    <p:extLst>
      <p:ext uri="{BB962C8B-B14F-4D97-AF65-F5344CB8AC3E}">
        <p14:creationId xmlns:p14="http://schemas.microsoft.com/office/powerpoint/2010/main" val="2361616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10;&#10;Description automatically generated">
            <a:extLst>
              <a:ext uri="{FF2B5EF4-FFF2-40B4-BE49-F238E27FC236}">
                <a16:creationId xmlns:a16="http://schemas.microsoft.com/office/drawing/2014/main" id="{50338B0B-C8E5-4381-8B0E-33ED41CF68D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0444"/>
          <a:stretch/>
        </p:blipFill>
        <p:spPr>
          <a:xfrm>
            <a:off x="20" y="1"/>
            <a:ext cx="12191980" cy="6857999"/>
          </a:xfrm>
          <a:prstGeom prst="rect">
            <a:avLst/>
          </a:prstGeom>
        </p:spPr>
      </p:pic>
      <p:sp>
        <p:nvSpPr>
          <p:cNvPr id="2" name="Title 1">
            <a:extLst>
              <a:ext uri="{FF2B5EF4-FFF2-40B4-BE49-F238E27FC236}">
                <a16:creationId xmlns:a16="http://schemas.microsoft.com/office/drawing/2014/main" id="{1B5AA63E-F58A-40EB-8F10-CAC2AAD7F2EA}"/>
              </a:ext>
            </a:extLst>
          </p:cNvPr>
          <p:cNvSpPr>
            <a:spLocks noGrp="1"/>
          </p:cNvSpPr>
          <p:nvPr>
            <p:ph type="ctrTitle"/>
          </p:nvPr>
        </p:nvSpPr>
        <p:spPr>
          <a:xfrm>
            <a:off x="1524000" y="1978740"/>
            <a:ext cx="9144000" cy="2900518"/>
          </a:xfrm>
        </p:spPr>
        <p:txBody>
          <a:bodyPr>
            <a:normAutofit/>
          </a:bodyPr>
          <a:lstStyle/>
          <a:p>
            <a:r>
              <a:rPr lang="en-US" sz="7200" b="1" dirty="0">
                <a:solidFill>
                  <a:srgbClr val="FFFFFF"/>
                </a:solidFill>
              </a:rPr>
              <a:t>BinaxNOW COVID-19 Ag Card</a:t>
            </a:r>
          </a:p>
        </p:txBody>
      </p:sp>
    </p:spTree>
    <p:extLst>
      <p:ext uri="{BB962C8B-B14F-4D97-AF65-F5344CB8AC3E}">
        <p14:creationId xmlns:p14="http://schemas.microsoft.com/office/powerpoint/2010/main" val="29205996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1EB98A-850F-4DF5-A354-1BC9C03584EF}"/>
              </a:ext>
            </a:extLst>
          </p:cNvPr>
          <p:cNvSpPr>
            <a:spLocks noGrp="1"/>
          </p:cNvSpPr>
          <p:nvPr>
            <p:ph type="title"/>
          </p:nvPr>
        </p:nvSpPr>
        <p:spPr>
          <a:xfrm>
            <a:off x="524256" y="491260"/>
            <a:ext cx="6594189" cy="1625210"/>
          </a:xfrm>
        </p:spPr>
        <p:txBody>
          <a:bodyPr>
            <a:normAutofit/>
          </a:bodyPr>
          <a:lstStyle/>
          <a:p>
            <a:r>
              <a:rPr lang="en-US">
                <a:solidFill>
                  <a:srgbClr val="FFFFFF"/>
                </a:solidFill>
              </a:rPr>
              <a:t>Testing Procedure Cont.</a:t>
            </a:r>
          </a:p>
        </p:txBody>
      </p:sp>
      <p:pic>
        <p:nvPicPr>
          <p:cNvPr id="5" name="Picture 4" descr="Graphical user interface, diagram&#10;&#10;Description automatically generated">
            <a:extLst>
              <a:ext uri="{FF2B5EF4-FFF2-40B4-BE49-F238E27FC236}">
                <a16:creationId xmlns:a16="http://schemas.microsoft.com/office/drawing/2014/main" id="{4A48C263-CB1F-4A44-808E-CFF5251991EF}"/>
              </a:ext>
            </a:extLst>
          </p:cNvPr>
          <p:cNvPicPr>
            <a:picLocks noChangeAspect="1"/>
          </p:cNvPicPr>
          <p:nvPr/>
        </p:nvPicPr>
        <p:blipFill rotWithShape="1">
          <a:blip r:embed="rId2">
            <a:extLst>
              <a:ext uri="{28A0092B-C50C-407E-A947-70E740481C1C}">
                <a14:useLocalDpi xmlns:a14="http://schemas.microsoft.com/office/drawing/2010/main" val="0"/>
              </a:ext>
            </a:extLst>
          </a:blip>
          <a:srcRect r="-1" b="24200"/>
          <a:stretch/>
        </p:blipFill>
        <p:spPr>
          <a:xfrm>
            <a:off x="327547" y="2454903"/>
            <a:ext cx="7058306" cy="4080254"/>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8CF2F7-0B95-4CAE-ABFD-0B392D3C5EAF}"/>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Peel off adhesive liner from the right edge of the test card. Close and securely seal the card. Read result in the window 15 minutes after closing the card. In order to ensure proper test performance, it is important to read the result promptly at 15 minutes, and not before</a:t>
            </a:r>
            <a:r>
              <a:rPr lang="en-US" sz="2000" dirty="0">
                <a:solidFill>
                  <a:srgbClr val="FF0000"/>
                </a:solidFill>
              </a:rPr>
              <a:t>. </a:t>
            </a:r>
            <a:r>
              <a:rPr lang="en-US" sz="2000" b="1" dirty="0">
                <a:solidFill>
                  <a:srgbClr val="FF0000"/>
                </a:solidFill>
              </a:rPr>
              <a:t>Results should not be read after 30 minutes. </a:t>
            </a:r>
          </a:p>
        </p:txBody>
      </p:sp>
    </p:spTree>
    <p:extLst>
      <p:ext uri="{BB962C8B-B14F-4D97-AF65-F5344CB8AC3E}">
        <p14:creationId xmlns:p14="http://schemas.microsoft.com/office/powerpoint/2010/main" val="172005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B7C1DD-857C-4D03-AAB3-C5C95BD51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500831"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66BCE-AF52-436F-A838-5C856F2384DD}"/>
              </a:ext>
            </a:extLst>
          </p:cNvPr>
          <p:cNvSpPr>
            <a:spLocks noGrp="1"/>
          </p:cNvSpPr>
          <p:nvPr>
            <p:ph type="title"/>
          </p:nvPr>
        </p:nvSpPr>
        <p:spPr>
          <a:xfrm>
            <a:off x="821516" y="640263"/>
            <a:ext cx="6713140" cy="1344975"/>
          </a:xfrm>
        </p:spPr>
        <p:txBody>
          <a:bodyPr>
            <a:normAutofit/>
          </a:bodyPr>
          <a:lstStyle/>
          <a:p>
            <a:r>
              <a:rPr lang="en-US" sz="4000" b="1" dirty="0"/>
              <a:t>Result Interpretation</a:t>
            </a:r>
          </a:p>
        </p:txBody>
      </p:sp>
      <p:pic>
        <p:nvPicPr>
          <p:cNvPr id="7" name="Picture 6">
            <a:extLst>
              <a:ext uri="{FF2B5EF4-FFF2-40B4-BE49-F238E27FC236}">
                <a16:creationId xmlns:a16="http://schemas.microsoft.com/office/drawing/2014/main" id="{6FD0E186-4347-473A-B448-9AEA8C6DBCE4}"/>
              </a:ext>
            </a:extLst>
          </p:cNvPr>
          <p:cNvPicPr>
            <a:picLocks noChangeAspect="1"/>
          </p:cNvPicPr>
          <p:nvPr/>
        </p:nvPicPr>
        <p:blipFill>
          <a:blip r:embed="rId2"/>
          <a:stretch>
            <a:fillRect/>
          </a:stretch>
        </p:blipFill>
        <p:spPr>
          <a:xfrm>
            <a:off x="8113030" y="2516610"/>
            <a:ext cx="3752090" cy="1588476"/>
          </a:xfrm>
          <a:prstGeom prst="rect">
            <a:avLst/>
          </a:prstGeom>
        </p:spPr>
      </p:pic>
      <p:sp>
        <p:nvSpPr>
          <p:cNvPr id="3" name="Content Placeholder 2">
            <a:extLst>
              <a:ext uri="{FF2B5EF4-FFF2-40B4-BE49-F238E27FC236}">
                <a16:creationId xmlns:a16="http://schemas.microsoft.com/office/drawing/2014/main" id="{0233FA74-4D7B-4918-B6B8-A791DD979534}"/>
              </a:ext>
            </a:extLst>
          </p:cNvPr>
          <p:cNvSpPr>
            <a:spLocks noGrp="1"/>
          </p:cNvSpPr>
          <p:nvPr>
            <p:ph idx="1"/>
          </p:nvPr>
        </p:nvSpPr>
        <p:spPr>
          <a:xfrm>
            <a:off x="821514" y="2121762"/>
            <a:ext cx="6723145" cy="3626917"/>
          </a:xfrm>
        </p:spPr>
        <p:txBody>
          <a:bodyPr>
            <a:normAutofit/>
          </a:bodyPr>
          <a:lstStyle/>
          <a:p>
            <a:r>
              <a:rPr lang="en-US" sz="1500"/>
              <a:t>Negative - A negative specimen will give a single pink/purple colored Control Line in the top half of the window, indicating a negative result. This Control Line means that the detection part of the test was done correctly, but no COVID-19 antigen was detected. </a:t>
            </a:r>
          </a:p>
          <a:p>
            <a:pPr marL="0" indent="0">
              <a:buNone/>
            </a:pPr>
            <a:endParaRPr lang="en-US" sz="1500"/>
          </a:p>
          <a:p>
            <a:r>
              <a:rPr lang="en-US" sz="1500"/>
              <a:t>Positive - A positive specimen will give two pink/ purple colored lines. This means that COVID-19 antigen was detected. Specimens with low levels of antigen may give a faint Sample Line. Any visible pink/ purple colored line is positive</a:t>
            </a:r>
            <a:r>
              <a:rPr lang="en-US" sz="1500" b="1"/>
              <a:t>.</a:t>
            </a:r>
          </a:p>
          <a:p>
            <a:pPr marL="0" indent="0">
              <a:buNone/>
            </a:pPr>
            <a:endParaRPr lang="en-US" sz="1500" b="1"/>
          </a:p>
          <a:p>
            <a:r>
              <a:rPr lang="en-US" sz="1500"/>
              <a:t>Invalid - If no lines are seen, if just the Sample Line is seen, or the Blue Control Line remains blue, the assay is invalid. Invalid tests should be repeated.</a:t>
            </a:r>
          </a:p>
        </p:txBody>
      </p:sp>
      <p:pic>
        <p:nvPicPr>
          <p:cNvPr id="8" name="Picture 7">
            <a:extLst>
              <a:ext uri="{FF2B5EF4-FFF2-40B4-BE49-F238E27FC236}">
                <a16:creationId xmlns:a16="http://schemas.microsoft.com/office/drawing/2014/main" id="{ADBA6E2F-112E-4FAD-8FD2-0C798BB121E1}"/>
              </a:ext>
            </a:extLst>
          </p:cNvPr>
          <p:cNvPicPr>
            <a:picLocks noChangeAspect="1"/>
          </p:cNvPicPr>
          <p:nvPr/>
        </p:nvPicPr>
        <p:blipFill>
          <a:blip r:embed="rId3"/>
          <a:stretch>
            <a:fillRect/>
          </a:stretch>
        </p:blipFill>
        <p:spPr>
          <a:xfrm>
            <a:off x="8113030" y="4809607"/>
            <a:ext cx="3742087" cy="1408312"/>
          </a:xfrm>
          <a:prstGeom prst="rect">
            <a:avLst/>
          </a:prstGeom>
        </p:spPr>
      </p:pic>
      <p:pic>
        <p:nvPicPr>
          <p:cNvPr id="6" name="Picture 5">
            <a:extLst>
              <a:ext uri="{FF2B5EF4-FFF2-40B4-BE49-F238E27FC236}">
                <a16:creationId xmlns:a16="http://schemas.microsoft.com/office/drawing/2014/main" id="{28168919-BFE8-405B-96EE-5AE0A8176564}"/>
              </a:ext>
            </a:extLst>
          </p:cNvPr>
          <p:cNvPicPr>
            <a:picLocks noChangeAspect="1"/>
          </p:cNvPicPr>
          <p:nvPr/>
        </p:nvPicPr>
        <p:blipFill>
          <a:blip r:embed="rId4"/>
          <a:stretch>
            <a:fillRect/>
          </a:stretch>
        </p:blipFill>
        <p:spPr>
          <a:xfrm>
            <a:off x="8113030" y="321176"/>
            <a:ext cx="3480542" cy="1765864"/>
          </a:xfrm>
          <a:prstGeom prst="rect">
            <a:avLst/>
          </a:prstGeom>
        </p:spPr>
      </p:pic>
    </p:spTree>
    <p:extLst>
      <p:ext uri="{BB962C8B-B14F-4D97-AF65-F5344CB8AC3E}">
        <p14:creationId xmlns:p14="http://schemas.microsoft.com/office/powerpoint/2010/main" val="271174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8017E3-9173-4E2E-9256-E33BF6552A29}"/>
              </a:ext>
            </a:extLst>
          </p:cNvPr>
          <p:cNvPicPr>
            <a:picLocks noGrp="1" noChangeAspect="1"/>
          </p:cNvPicPr>
          <p:nvPr>
            <p:ph idx="1"/>
          </p:nvPr>
        </p:nvPicPr>
        <p:blipFill>
          <a:blip r:embed="rId2"/>
          <a:stretch>
            <a:fillRect/>
          </a:stretch>
        </p:blipFill>
        <p:spPr>
          <a:xfrm>
            <a:off x="461624" y="365125"/>
            <a:ext cx="10892176" cy="6126849"/>
          </a:xfrm>
          <a:prstGeom prst="rect">
            <a:avLst/>
          </a:prstGeom>
        </p:spPr>
      </p:pic>
    </p:spTree>
    <p:extLst>
      <p:ext uri="{BB962C8B-B14F-4D97-AF65-F5344CB8AC3E}">
        <p14:creationId xmlns:p14="http://schemas.microsoft.com/office/powerpoint/2010/main" val="196544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DA7E-154B-4572-A4BF-9F1D963333F7}"/>
              </a:ext>
            </a:extLst>
          </p:cNvPr>
          <p:cNvSpPr>
            <a:spLocks noGrp="1"/>
          </p:cNvSpPr>
          <p:nvPr>
            <p:ph type="title"/>
          </p:nvPr>
        </p:nvSpPr>
        <p:spPr/>
        <p:txBody>
          <a:bodyPr>
            <a:normAutofit/>
          </a:bodyPr>
          <a:lstStyle/>
          <a:p>
            <a:r>
              <a:rPr lang="en-US" sz="2800" b="1" dirty="0"/>
              <a:t>• DETECTED (confirm with PCR before moving an asymptomatic patient) </a:t>
            </a:r>
            <a:br>
              <a:rPr lang="en-US" sz="2800" b="1" dirty="0"/>
            </a:br>
            <a:r>
              <a:rPr lang="en-US" sz="2800" b="1" dirty="0"/>
              <a:t>• NOT DETECTED (confirm with PCR before letting a symptomatic patient  </a:t>
            </a:r>
            <a:br>
              <a:rPr lang="en-US" sz="2800" b="1" dirty="0"/>
            </a:br>
            <a:r>
              <a:rPr lang="en-US" sz="2800" b="1" dirty="0"/>
              <a:t>   remain on a non-COVID ward)</a:t>
            </a:r>
          </a:p>
        </p:txBody>
      </p:sp>
      <p:graphicFrame>
        <p:nvGraphicFramePr>
          <p:cNvPr id="7" name="Object 6">
            <a:extLst>
              <a:ext uri="{FF2B5EF4-FFF2-40B4-BE49-F238E27FC236}">
                <a16:creationId xmlns:a16="http://schemas.microsoft.com/office/drawing/2014/main" id="{96692B4A-44B8-42E1-A291-AA725547CC81}"/>
              </a:ext>
            </a:extLst>
          </p:cNvPr>
          <p:cNvGraphicFramePr>
            <a:graphicFrameLocks noChangeAspect="1"/>
          </p:cNvGraphicFramePr>
          <p:nvPr>
            <p:extLst>
              <p:ext uri="{D42A27DB-BD31-4B8C-83A1-F6EECF244321}">
                <p14:modId xmlns:p14="http://schemas.microsoft.com/office/powerpoint/2010/main" val="2711398384"/>
              </p:ext>
            </p:extLst>
          </p:nvPr>
        </p:nvGraphicFramePr>
        <p:xfrm>
          <a:off x="2957649" y="1825625"/>
          <a:ext cx="6276702" cy="4850179"/>
        </p:xfrm>
        <a:graphic>
          <a:graphicData uri="http://schemas.openxmlformats.org/presentationml/2006/ole">
            <mc:AlternateContent xmlns:mc="http://schemas.openxmlformats.org/markup-compatibility/2006">
              <mc:Choice xmlns:v="urn:schemas-microsoft-com:vml" Requires="v">
                <p:oleObj spid="_x0000_s2066" name="Acrobat Document" r:id="rId3" imgW="7543800" imgH="5829300" progId="AcroExch.Document.DC">
                  <p:embed/>
                </p:oleObj>
              </mc:Choice>
              <mc:Fallback>
                <p:oleObj name="Acrobat Document" r:id="rId3" imgW="7543800" imgH="5829300" progId="AcroExch.Document.DC">
                  <p:embed/>
                  <p:pic>
                    <p:nvPicPr>
                      <p:cNvPr id="0" name=""/>
                      <p:cNvPicPr/>
                      <p:nvPr/>
                    </p:nvPicPr>
                    <p:blipFill>
                      <a:blip r:embed="rId4"/>
                      <a:stretch>
                        <a:fillRect/>
                      </a:stretch>
                    </p:blipFill>
                    <p:spPr>
                      <a:xfrm>
                        <a:off x="2957649" y="1825625"/>
                        <a:ext cx="6276702" cy="4850179"/>
                      </a:xfrm>
                      <a:prstGeom prst="rect">
                        <a:avLst/>
                      </a:prstGeom>
                    </p:spPr>
                  </p:pic>
                </p:oleObj>
              </mc:Fallback>
            </mc:AlternateContent>
          </a:graphicData>
        </a:graphic>
      </p:graphicFrame>
    </p:spTree>
    <p:extLst>
      <p:ext uri="{BB962C8B-B14F-4D97-AF65-F5344CB8AC3E}">
        <p14:creationId xmlns:p14="http://schemas.microsoft.com/office/powerpoint/2010/main" val="527465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4BFC-83E8-4D50-B5C9-9A4732323667}"/>
              </a:ext>
            </a:extLst>
          </p:cNvPr>
          <p:cNvSpPr>
            <a:spLocks noGrp="1"/>
          </p:cNvSpPr>
          <p:nvPr>
            <p:ph type="title"/>
          </p:nvPr>
        </p:nvSpPr>
        <p:spPr>
          <a:xfrm>
            <a:off x="698803" y="6013114"/>
            <a:ext cx="10911840" cy="640081"/>
          </a:xfrm>
        </p:spPr>
        <p:txBody>
          <a:bodyPr vert="horz" lIns="91440" tIns="45720" rIns="91440" bIns="45720" rtlCol="0" anchor="ctr">
            <a:normAutofit/>
          </a:bodyPr>
          <a:lstStyle/>
          <a:p>
            <a:pPr algn="ctr"/>
            <a:r>
              <a:rPr lang="en-US" sz="3200" dirty="0"/>
              <a:t>Documenting Results in Vista</a:t>
            </a:r>
          </a:p>
        </p:txBody>
      </p:sp>
      <p:pic>
        <p:nvPicPr>
          <p:cNvPr id="3074" name="Picture 1">
            <a:extLst>
              <a:ext uri="{FF2B5EF4-FFF2-40B4-BE49-F238E27FC236}">
                <a16:creationId xmlns:a16="http://schemas.microsoft.com/office/drawing/2014/main" id="{83127EE6-A915-4DD1-9597-409F7492B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796" r="1" b="2244"/>
          <a:stretch/>
        </p:blipFill>
        <p:spPr bwMode="auto">
          <a:xfrm>
            <a:off x="640080" y="1176319"/>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33CBD8-41B6-4436-B72F-382E450F484B}"/>
              </a:ext>
            </a:extLst>
          </p:cNvPr>
          <p:cNvSpPr txBox="1"/>
          <p:nvPr/>
        </p:nvSpPr>
        <p:spPr>
          <a:xfrm>
            <a:off x="889233" y="536238"/>
            <a:ext cx="4127384" cy="369332"/>
          </a:xfrm>
          <a:prstGeom prst="rect">
            <a:avLst/>
          </a:prstGeom>
          <a:noFill/>
        </p:spPr>
        <p:txBody>
          <a:bodyPr wrap="square" rtlCol="0">
            <a:spAutoFit/>
          </a:bodyPr>
          <a:lstStyle/>
          <a:p>
            <a:r>
              <a:rPr lang="en-US" dirty="0"/>
              <a:t>^ FAST</a:t>
            </a:r>
          </a:p>
        </p:txBody>
      </p:sp>
    </p:spTree>
    <p:extLst>
      <p:ext uri="{BB962C8B-B14F-4D97-AF65-F5344CB8AC3E}">
        <p14:creationId xmlns:p14="http://schemas.microsoft.com/office/powerpoint/2010/main" val="406374388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213B-9C56-4FA4-AB51-131BD8EE4689}"/>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dirty="0"/>
              <a:t>Documenting Results in Vista Cont.</a:t>
            </a:r>
          </a:p>
        </p:txBody>
      </p:sp>
      <p:pic>
        <p:nvPicPr>
          <p:cNvPr id="4098" name="Picture 2">
            <a:extLst>
              <a:ext uri="{FF2B5EF4-FFF2-40B4-BE49-F238E27FC236}">
                <a16:creationId xmlns:a16="http://schemas.microsoft.com/office/drawing/2014/main" id="{70E6CDB2-E732-4E4E-ACD3-191C34767B5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8219" b="-1"/>
          <a:stretch/>
        </p:blipFill>
        <p:spPr bwMode="auto">
          <a:xfrm>
            <a:off x="640080" y="640080"/>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70134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F702-8E83-4ACF-A98C-5C539529C222}"/>
              </a:ext>
            </a:extLst>
          </p:cNvPr>
          <p:cNvSpPr>
            <a:spLocks noGrp="1"/>
          </p:cNvSpPr>
          <p:nvPr>
            <p:ph type="title"/>
          </p:nvPr>
        </p:nvSpPr>
        <p:spPr>
          <a:xfrm>
            <a:off x="546774" y="5774191"/>
            <a:ext cx="10911840" cy="640081"/>
          </a:xfrm>
        </p:spPr>
        <p:txBody>
          <a:bodyPr vert="horz" lIns="91440" tIns="45720" rIns="91440" bIns="45720" rtlCol="0" anchor="ctr">
            <a:normAutofit/>
          </a:bodyPr>
          <a:lstStyle/>
          <a:p>
            <a:pPr algn="ctr"/>
            <a:r>
              <a:rPr lang="en-US" sz="3200" dirty="0"/>
              <a:t>Documenting Results in Vista Cont.</a:t>
            </a:r>
          </a:p>
        </p:txBody>
      </p:sp>
      <p:pic>
        <p:nvPicPr>
          <p:cNvPr id="5123" name="Picture 3">
            <a:extLst>
              <a:ext uri="{FF2B5EF4-FFF2-40B4-BE49-F238E27FC236}">
                <a16:creationId xmlns:a16="http://schemas.microsoft.com/office/drawing/2014/main" id="{86AA35C2-9CB7-43AD-BC98-8FFCDDE27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 y="135391"/>
            <a:ext cx="117443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76173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BA49-0575-4D81-BA64-E91E39135886}"/>
              </a:ext>
            </a:extLst>
          </p:cNvPr>
          <p:cNvSpPr>
            <a:spLocks noGrp="1"/>
          </p:cNvSpPr>
          <p:nvPr>
            <p:ph type="title"/>
          </p:nvPr>
        </p:nvSpPr>
        <p:spPr>
          <a:xfrm>
            <a:off x="518782" y="4655977"/>
            <a:ext cx="10911840" cy="1560992"/>
          </a:xfrm>
        </p:spPr>
        <p:txBody>
          <a:bodyPr vert="horz" lIns="91440" tIns="45720" rIns="91440" bIns="45720" rtlCol="0" anchor="ctr">
            <a:normAutofit/>
          </a:bodyPr>
          <a:lstStyle/>
          <a:p>
            <a:pPr algn="ctr"/>
            <a:r>
              <a:rPr lang="en-US" sz="1400" dirty="0"/>
              <a:t>You must use your initials as set up in VISTA.</a:t>
            </a:r>
            <a:br>
              <a:rPr lang="en-US" sz="1400" dirty="0"/>
            </a:br>
            <a:br>
              <a:rPr lang="en-US" sz="3200" dirty="0"/>
            </a:br>
            <a:r>
              <a:rPr lang="en-US" sz="3200" dirty="0"/>
              <a:t>Documenting Results in Vista Cont.</a:t>
            </a:r>
          </a:p>
        </p:txBody>
      </p:sp>
      <p:pic>
        <p:nvPicPr>
          <p:cNvPr id="6147" name="Picture 4">
            <a:extLst>
              <a:ext uri="{FF2B5EF4-FFF2-40B4-BE49-F238E27FC236}">
                <a16:creationId xmlns:a16="http://schemas.microsoft.com/office/drawing/2014/main" id="{63AB4BB1-073F-4BB1-9C24-520A2CB69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641032"/>
            <a:ext cx="11677651" cy="374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42412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47D0-3AA9-4A2A-A44F-A77993BA3413}"/>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Positive Example</a:t>
            </a:r>
          </a:p>
        </p:txBody>
      </p:sp>
      <p:pic>
        <p:nvPicPr>
          <p:cNvPr id="7171" name="Picture 6">
            <a:extLst>
              <a:ext uri="{FF2B5EF4-FFF2-40B4-BE49-F238E27FC236}">
                <a16:creationId xmlns:a16="http://schemas.microsoft.com/office/drawing/2014/main" id="{575785DA-1683-4EC7-9CF4-55D152536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 y="284681"/>
            <a:ext cx="11763375" cy="457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40863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945AE-416A-4D9A-8DA1-1C33A217FDF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Limitations of Testing</a:t>
            </a:r>
          </a:p>
        </p:txBody>
      </p:sp>
      <p:sp>
        <p:nvSpPr>
          <p:cNvPr id="3" name="Content Placeholder 2">
            <a:extLst>
              <a:ext uri="{FF2B5EF4-FFF2-40B4-BE49-F238E27FC236}">
                <a16:creationId xmlns:a16="http://schemas.microsoft.com/office/drawing/2014/main" id="{C3C23859-5126-4FDC-A0D8-375ED3F1BBD3}"/>
              </a:ext>
            </a:extLst>
          </p:cNvPr>
          <p:cNvSpPr>
            <a:spLocks noGrp="1"/>
          </p:cNvSpPr>
          <p:nvPr>
            <p:ph idx="1"/>
          </p:nvPr>
        </p:nvSpPr>
        <p:spPr>
          <a:xfrm>
            <a:off x="-1" y="1885279"/>
            <a:ext cx="11933853" cy="4760089"/>
          </a:xfrm>
        </p:spPr>
        <p:txBody>
          <a:bodyPr anchor="ctr">
            <a:normAutofit lnSpcReduction="10000"/>
          </a:bodyPr>
          <a:lstStyle/>
          <a:p>
            <a:pPr marL="0" indent="0">
              <a:buNone/>
            </a:pPr>
            <a:r>
              <a:rPr lang="en-US" sz="1200" dirty="0"/>
              <a:t>•   This test detects both viable (live) and non-viable, SARS-</a:t>
            </a:r>
            <a:r>
              <a:rPr lang="en-US" sz="1200" dirty="0" err="1"/>
              <a:t>CoV</a:t>
            </a:r>
            <a:r>
              <a:rPr lang="en-US" sz="1200" dirty="0"/>
              <a:t> and SARS- CoV-2. Test performance depends on the amount of virus (antigen) in the sample and may or </a:t>
            </a:r>
          </a:p>
          <a:p>
            <a:pPr marL="0" indent="0">
              <a:buNone/>
            </a:pPr>
            <a:r>
              <a:rPr lang="en-US" sz="1200" dirty="0"/>
              <a:t>      may not correlate with viral culture results performed on the same sample.</a:t>
            </a:r>
          </a:p>
          <a:p>
            <a:pPr marL="0" indent="0">
              <a:buNone/>
            </a:pPr>
            <a:r>
              <a:rPr lang="en-US" sz="1200" dirty="0"/>
              <a:t>•   A negative test result may occur if the level of antigen in a sample is below the detection limit of the test.</a:t>
            </a:r>
          </a:p>
          <a:p>
            <a:pPr marL="0" indent="0">
              <a:buNone/>
            </a:pPr>
            <a:r>
              <a:rPr lang="en-US" sz="1200" dirty="0"/>
              <a:t>•   The performance of the BinaxNOW™ COVID-19 Ag Card was evaluated using the procedures provided in this product insert only. Modifications to these procedures  </a:t>
            </a:r>
          </a:p>
          <a:p>
            <a:pPr marL="0" indent="0">
              <a:buNone/>
            </a:pPr>
            <a:r>
              <a:rPr lang="en-US" sz="1200" dirty="0"/>
              <a:t>      may alter the performance of the test.</a:t>
            </a:r>
          </a:p>
          <a:p>
            <a:pPr marL="0" indent="0">
              <a:buNone/>
            </a:pPr>
            <a:r>
              <a:rPr lang="en-US" sz="1200" dirty="0"/>
              <a:t>•   False negative results may occur if a specimen is improperly collected, transported, or handled.</a:t>
            </a:r>
          </a:p>
          <a:p>
            <a:pPr marL="0" indent="0">
              <a:buNone/>
            </a:pPr>
            <a:r>
              <a:rPr lang="en-US" sz="1200" dirty="0"/>
              <a:t>•   False results may occur if specimens are tested past 1 hour of collection. Specimens should be tested as quickly as possible after specimen collection.</a:t>
            </a:r>
          </a:p>
          <a:p>
            <a:pPr marL="0" indent="0">
              <a:buNone/>
            </a:pPr>
            <a:r>
              <a:rPr lang="en-US" sz="1200" dirty="0"/>
              <a:t>•   False negative results may occur if inadequate extraction buffer is used (e.g.,&lt;6 drops).</a:t>
            </a:r>
          </a:p>
          <a:p>
            <a:pPr marL="0" indent="0">
              <a:buNone/>
            </a:pPr>
            <a:r>
              <a:rPr lang="en-US" sz="1200" dirty="0"/>
              <a:t>•   False negative results may occur if specimen swabs are not twirled within the test card.</a:t>
            </a:r>
          </a:p>
          <a:p>
            <a:pPr marL="0" indent="0">
              <a:buNone/>
            </a:pPr>
            <a:r>
              <a:rPr lang="en-US" sz="1200" dirty="0"/>
              <a:t>•   False negative results may occur if swabs are stored in their paper sheath after specimen collection.</a:t>
            </a:r>
          </a:p>
          <a:p>
            <a:pPr marL="0" indent="0">
              <a:buNone/>
            </a:pPr>
            <a:r>
              <a:rPr lang="en-US" sz="1200" dirty="0"/>
              <a:t>•   Positive test results do not rule out co-infections with other pathogens.</a:t>
            </a:r>
          </a:p>
          <a:p>
            <a:pPr marL="0" indent="0">
              <a:buNone/>
            </a:pPr>
            <a:r>
              <a:rPr lang="en-US" sz="1200" dirty="0"/>
              <a:t>•   Positive test results do not differentiate between SARS-</a:t>
            </a:r>
            <a:r>
              <a:rPr lang="en-US" sz="1200" dirty="0" err="1"/>
              <a:t>CoV</a:t>
            </a:r>
            <a:r>
              <a:rPr lang="en-US" sz="1200" dirty="0"/>
              <a:t> and SARS- CoV-2.</a:t>
            </a:r>
          </a:p>
          <a:p>
            <a:pPr marL="0" indent="0">
              <a:buNone/>
            </a:pPr>
            <a:r>
              <a:rPr lang="en-US" sz="1200" dirty="0"/>
              <a:t>•   Negative test results are not intended to rule in other non-SARS viral or bacterial infections.</a:t>
            </a:r>
          </a:p>
          <a:p>
            <a:pPr marL="0" indent="0">
              <a:buNone/>
            </a:pPr>
            <a:r>
              <a:rPr lang="en-US" sz="1200" dirty="0"/>
              <a:t>•   The presence of mupirocin may interfere with the BinaxNOW™ COVID-19 Ag test and may cause false negative results.</a:t>
            </a:r>
          </a:p>
          <a:p>
            <a:pPr marL="0" indent="0">
              <a:buNone/>
            </a:pPr>
            <a:r>
              <a:rPr lang="en-US" sz="1200" dirty="0"/>
              <a:t>•   Negative results, from patients with symptom onset beyond seven days, should be treated as presumptive and confirmation with a molecular assay, if necessary, for </a:t>
            </a:r>
          </a:p>
          <a:p>
            <a:pPr marL="0" indent="0">
              <a:buNone/>
            </a:pPr>
            <a:r>
              <a:rPr lang="en-US" sz="1200" dirty="0"/>
              <a:t>     patient management, may be performed.</a:t>
            </a:r>
          </a:p>
          <a:p>
            <a:pPr marL="0" indent="0">
              <a:buNone/>
            </a:pPr>
            <a:r>
              <a:rPr lang="en-US" sz="1200" dirty="0"/>
              <a:t>•   If the differentiation of specific SARS viruses and strains is needed, additional testing, in consultation with state or local public health departments, is required.</a:t>
            </a:r>
          </a:p>
          <a:p>
            <a:endParaRPr lang="en-US" sz="500" dirty="0"/>
          </a:p>
        </p:txBody>
      </p:sp>
      <p:pic>
        <p:nvPicPr>
          <p:cNvPr id="5" name="Picture 4">
            <a:extLst>
              <a:ext uri="{FF2B5EF4-FFF2-40B4-BE49-F238E27FC236}">
                <a16:creationId xmlns:a16="http://schemas.microsoft.com/office/drawing/2014/main" id="{D636DDD3-5729-41B0-9F72-B2F925D78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330" y="96997"/>
            <a:ext cx="1905000" cy="1428750"/>
          </a:xfrm>
          <a:prstGeom prst="rect">
            <a:avLst/>
          </a:prstGeom>
        </p:spPr>
      </p:pic>
    </p:spTree>
    <p:extLst>
      <p:ext uri="{BB962C8B-B14F-4D97-AF65-F5344CB8AC3E}">
        <p14:creationId xmlns:p14="http://schemas.microsoft.com/office/powerpoint/2010/main" val="30861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EFF60-30F7-4704-8ED7-507D4027891B}"/>
              </a:ext>
            </a:extLst>
          </p:cNvPr>
          <p:cNvSpPr>
            <a:spLocks noGrp="1"/>
          </p:cNvSpPr>
          <p:nvPr>
            <p:ph type="title"/>
          </p:nvPr>
        </p:nvSpPr>
        <p:spPr>
          <a:xfrm>
            <a:off x="418225" y="41502"/>
            <a:ext cx="3201366" cy="3387497"/>
          </a:xfrm>
        </p:spPr>
        <p:txBody>
          <a:bodyPr anchor="b">
            <a:normAutofit/>
          </a:bodyPr>
          <a:lstStyle/>
          <a:p>
            <a:pPr algn="r"/>
            <a:r>
              <a:rPr lang="en-US" sz="4000" b="1" dirty="0">
                <a:solidFill>
                  <a:srgbClr val="FFFFFF"/>
                </a:solidFill>
              </a:rPr>
              <a:t>Objectives</a:t>
            </a:r>
          </a:p>
        </p:txBody>
      </p:sp>
      <p:sp>
        <p:nvSpPr>
          <p:cNvPr id="3" name="Content Placeholder 2">
            <a:extLst>
              <a:ext uri="{FF2B5EF4-FFF2-40B4-BE49-F238E27FC236}">
                <a16:creationId xmlns:a16="http://schemas.microsoft.com/office/drawing/2014/main" id="{5C23756F-AAAF-4206-A936-5B0E23C9DA37}"/>
              </a:ext>
            </a:extLst>
          </p:cNvPr>
          <p:cNvSpPr>
            <a:spLocks noGrp="1"/>
          </p:cNvSpPr>
          <p:nvPr>
            <p:ph idx="1"/>
          </p:nvPr>
        </p:nvSpPr>
        <p:spPr>
          <a:xfrm>
            <a:off x="4810259" y="649480"/>
            <a:ext cx="6555347" cy="5546047"/>
          </a:xfrm>
        </p:spPr>
        <p:txBody>
          <a:bodyPr anchor="ctr">
            <a:normAutofit/>
          </a:bodyPr>
          <a:lstStyle/>
          <a:p>
            <a:r>
              <a:rPr lang="en-US" sz="2000" b="1" dirty="0"/>
              <a:t>Demonstrate knowledge and proper use of the BinaxNOW COVID-19 Ag Card.</a:t>
            </a:r>
          </a:p>
          <a:p>
            <a:pPr marL="0" indent="0">
              <a:buNone/>
            </a:pPr>
            <a:r>
              <a:rPr lang="en-US" sz="2000" b="1" dirty="0"/>
              <a:t>	•Performing Quality Control and Patient Testing</a:t>
            </a:r>
          </a:p>
          <a:p>
            <a:pPr marL="0" indent="0">
              <a:buNone/>
            </a:pPr>
            <a:r>
              <a:rPr lang="en-US" sz="2000" b="1" dirty="0"/>
              <a:t>	•Evaluating and Manually Entering Results</a:t>
            </a:r>
          </a:p>
          <a:p>
            <a:pPr marL="0" indent="0">
              <a:buNone/>
            </a:pPr>
            <a:r>
              <a:rPr lang="en-US" sz="2000" dirty="0"/>
              <a:t>	</a:t>
            </a:r>
          </a:p>
        </p:txBody>
      </p:sp>
    </p:spTree>
    <p:extLst>
      <p:ext uri="{BB962C8B-B14F-4D97-AF65-F5344CB8AC3E}">
        <p14:creationId xmlns:p14="http://schemas.microsoft.com/office/powerpoint/2010/main" val="419632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0B9A42-704B-4A1E-846B-F2938E3AA13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What is the BinaxNOW COVID-19 Ag Card?</a:t>
            </a:r>
          </a:p>
        </p:txBody>
      </p:sp>
      <p:sp>
        <p:nvSpPr>
          <p:cNvPr id="3" name="Content Placeholder 2">
            <a:extLst>
              <a:ext uri="{FF2B5EF4-FFF2-40B4-BE49-F238E27FC236}">
                <a16:creationId xmlns:a16="http://schemas.microsoft.com/office/drawing/2014/main" id="{AE1076F2-E224-458B-B66B-DDEB72ED39BF}"/>
              </a:ext>
            </a:extLst>
          </p:cNvPr>
          <p:cNvSpPr>
            <a:spLocks noGrp="1"/>
          </p:cNvSpPr>
          <p:nvPr>
            <p:ph idx="1"/>
          </p:nvPr>
        </p:nvSpPr>
        <p:spPr>
          <a:xfrm>
            <a:off x="4810259" y="649480"/>
            <a:ext cx="6555347" cy="5546047"/>
          </a:xfrm>
        </p:spPr>
        <p:txBody>
          <a:bodyPr anchor="ctr">
            <a:normAutofit/>
          </a:bodyPr>
          <a:lstStyle/>
          <a:p>
            <a:r>
              <a:rPr lang="en-US" sz="2000" dirty="0"/>
              <a:t>Coronaviruses are a large family of viruses which may cause illness in animals or humans. SARS-CoV-2 is an enveloped, single-stranded RNA virus of the β genus. The virus can cause mild to severe respiratory illness and has spread globally, including the United States.</a:t>
            </a:r>
          </a:p>
          <a:p>
            <a:r>
              <a:rPr lang="en-US" sz="2000" dirty="0"/>
              <a:t>BinaxNOW™ COVID-19 Ag Card is a rapid lateral flow immunoassay for the qualitative detection and diagnosis of SARS-CoV-2 directly from nasal swabs, without viral transport media.</a:t>
            </a:r>
          </a:p>
          <a:p>
            <a:r>
              <a:rPr lang="en-US" sz="2000" dirty="0"/>
              <a:t>The BinaxNOW™ COVID-19 Ag Card kit contains all components required to carry out an assay for SARS-CoV-2.</a:t>
            </a:r>
          </a:p>
        </p:txBody>
      </p:sp>
    </p:spTree>
    <p:extLst>
      <p:ext uri="{BB962C8B-B14F-4D97-AF65-F5344CB8AC3E}">
        <p14:creationId xmlns:p14="http://schemas.microsoft.com/office/powerpoint/2010/main" val="31065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917B-1B63-4B9F-9BA9-7E60F5E71C36}"/>
              </a:ext>
            </a:extLst>
          </p:cNvPr>
          <p:cNvSpPr>
            <a:spLocks noGrp="1"/>
          </p:cNvSpPr>
          <p:nvPr>
            <p:ph type="title"/>
          </p:nvPr>
        </p:nvSpPr>
        <p:spPr/>
        <p:txBody>
          <a:bodyPr/>
          <a:lstStyle/>
          <a:p>
            <a:pPr algn="ctr"/>
            <a:r>
              <a:rPr lang="en-US" dirty="0"/>
              <a:t>Supplies needed for testing:</a:t>
            </a:r>
          </a:p>
        </p:txBody>
      </p:sp>
      <p:pic>
        <p:nvPicPr>
          <p:cNvPr id="7" name="Picture 6" descr="A close up of a newspaper&#10;&#10;Description automatically generated">
            <a:extLst>
              <a:ext uri="{FF2B5EF4-FFF2-40B4-BE49-F238E27FC236}">
                <a16:creationId xmlns:a16="http://schemas.microsoft.com/office/drawing/2014/main" id="{D4526575-1D07-4AB7-8746-59F448D95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74" y="2958871"/>
            <a:ext cx="4151698" cy="940257"/>
          </a:xfrm>
          <a:prstGeom prst="rect">
            <a:avLst/>
          </a:prstGeom>
        </p:spPr>
      </p:pic>
      <p:pic>
        <p:nvPicPr>
          <p:cNvPr id="9" name="Picture 8" descr="Text, letter&#10;&#10;Description automatically generated">
            <a:extLst>
              <a:ext uri="{FF2B5EF4-FFF2-40B4-BE49-F238E27FC236}">
                <a16:creationId xmlns:a16="http://schemas.microsoft.com/office/drawing/2014/main" id="{1B6E1F30-6B61-4D78-9F1B-9F5030806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136" y="2721656"/>
            <a:ext cx="1766207" cy="2354943"/>
          </a:xfrm>
          <a:prstGeom prst="rect">
            <a:avLst/>
          </a:prstGeom>
        </p:spPr>
      </p:pic>
      <p:pic>
        <p:nvPicPr>
          <p:cNvPr id="11" name="Picture 10" descr="A picture containing object, clock&#10;&#10;Description automatically generated">
            <a:extLst>
              <a:ext uri="{FF2B5EF4-FFF2-40B4-BE49-F238E27FC236}">
                <a16:creationId xmlns:a16="http://schemas.microsoft.com/office/drawing/2014/main" id="{BB59F035-1100-43AC-A5BF-5B7A4D3AA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581" y="3899128"/>
            <a:ext cx="1766207" cy="1766207"/>
          </a:xfrm>
          <a:prstGeom prst="rect">
            <a:avLst/>
          </a:prstGeom>
        </p:spPr>
      </p:pic>
      <p:sp>
        <p:nvSpPr>
          <p:cNvPr id="13" name="TextBox 12">
            <a:extLst>
              <a:ext uri="{FF2B5EF4-FFF2-40B4-BE49-F238E27FC236}">
                <a16:creationId xmlns:a16="http://schemas.microsoft.com/office/drawing/2014/main" id="{86E4B54F-199E-42B5-832C-3CF6909ED350}"/>
              </a:ext>
            </a:extLst>
          </p:cNvPr>
          <p:cNvSpPr txBox="1"/>
          <p:nvPr/>
        </p:nvSpPr>
        <p:spPr>
          <a:xfrm>
            <a:off x="1847461" y="2495117"/>
            <a:ext cx="1766207" cy="369332"/>
          </a:xfrm>
          <a:prstGeom prst="rect">
            <a:avLst/>
          </a:prstGeom>
          <a:noFill/>
        </p:spPr>
        <p:txBody>
          <a:bodyPr wrap="square" rtlCol="0">
            <a:spAutoFit/>
          </a:bodyPr>
          <a:lstStyle/>
          <a:p>
            <a:r>
              <a:rPr lang="en-US" dirty="0"/>
              <a:t>Sterile Swab</a:t>
            </a:r>
          </a:p>
        </p:txBody>
      </p:sp>
      <p:sp>
        <p:nvSpPr>
          <p:cNvPr id="14" name="TextBox 13">
            <a:extLst>
              <a:ext uri="{FF2B5EF4-FFF2-40B4-BE49-F238E27FC236}">
                <a16:creationId xmlns:a16="http://schemas.microsoft.com/office/drawing/2014/main" id="{7CB2A263-3694-40A0-A085-AAA655F08ABD}"/>
              </a:ext>
            </a:extLst>
          </p:cNvPr>
          <p:cNvSpPr txBox="1"/>
          <p:nvPr/>
        </p:nvSpPr>
        <p:spPr>
          <a:xfrm>
            <a:off x="5630842" y="3406911"/>
            <a:ext cx="729687" cy="369332"/>
          </a:xfrm>
          <a:prstGeom prst="rect">
            <a:avLst/>
          </a:prstGeom>
          <a:noFill/>
        </p:spPr>
        <p:txBody>
          <a:bodyPr wrap="none" rtlCol="0">
            <a:spAutoFit/>
          </a:bodyPr>
          <a:lstStyle/>
          <a:p>
            <a:r>
              <a:rPr lang="en-US" dirty="0"/>
              <a:t>Timer</a:t>
            </a:r>
          </a:p>
        </p:txBody>
      </p:sp>
      <p:sp>
        <p:nvSpPr>
          <p:cNvPr id="15" name="TextBox 14">
            <a:extLst>
              <a:ext uri="{FF2B5EF4-FFF2-40B4-BE49-F238E27FC236}">
                <a16:creationId xmlns:a16="http://schemas.microsoft.com/office/drawing/2014/main" id="{FACD4773-E78B-4C0F-8ED0-257BC16F0F41}"/>
              </a:ext>
            </a:extLst>
          </p:cNvPr>
          <p:cNvSpPr txBox="1"/>
          <p:nvPr/>
        </p:nvSpPr>
        <p:spPr>
          <a:xfrm>
            <a:off x="9175136" y="2311689"/>
            <a:ext cx="1654556" cy="369332"/>
          </a:xfrm>
          <a:prstGeom prst="rect">
            <a:avLst/>
          </a:prstGeom>
          <a:noFill/>
        </p:spPr>
        <p:txBody>
          <a:bodyPr wrap="none" rtlCol="0">
            <a:spAutoFit/>
          </a:bodyPr>
          <a:lstStyle/>
          <a:p>
            <a:r>
              <a:rPr lang="en-US" dirty="0"/>
              <a:t>BinaxNOW card</a:t>
            </a:r>
          </a:p>
        </p:txBody>
      </p:sp>
    </p:spTree>
    <p:extLst>
      <p:ext uri="{BB962C8B-B14F-4D97-AF65-F5344CB8AC3E}">
        <p14:creationId xmlns:p14="http://schemas.microsoft.com/office/powerpoint/2010/main" val="64222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71B0-8AB7-4FDD-8A94-44E3EE649C43}"/>
              </a:ext>
            </a:extLst>
          </p:cNvPr>
          <p:cNvSpPr>
            <a:spLocks noGrp="1"/>
          </p:cNvSpPr>
          <p:nvPr>
            <p:ph type="title"/>
          </p:nvPr>
        </p:nvSpPr>
        <p:spPr/>
        <p:txBody>
          <a:bodyPr/>
          <a:lstStyle/>
          <a:p>
            <a:r>
              <a:rPr lang="en-US" b="1" dirty="0"/>
              <a:t>Storage of BinaxNOW COVID-19 Ag Cards</a:t>
            </a:r>
          </a:p>
        </p:txBody>
      </p:sp>
      <p:sp>
        <p:nvSpPr>
          <p:cNvPr id="3" name="Content Placeholder 2">
            <a:extLst>
              <a:ext uri="{FF2B5EF4-FFF2-40B4-BE49-F238E27FC236}">
                <a16:creationId xmlns:a16="http://schemas.microsoft.com/office/drawing/2014/main" id="{E0620C47-CED3-4B12-B350-8337A4AB0994}"/>
              </a:ext>
            </a:extLst>
          </p:cNvPr>
          <p:cNvSpPr>
            <a:spLocks noGrp="1"/>
          </p:cNvSpPr>
          <p:nvPr>
            <p:ph idx="1"/>
          </p:nvPr>
        </p:nvSpPr>
        <p:spPr>
          <a:xfrm>
            <a:off x="838200" y="4317206"/>
            <a:ext cx="10515600" cy="4351338"/>
          </a:xfrm>
        </p:spPr>
        <p:txBody>
          <a:bodyPr/>
          <a:lstStyle/>
          <a:p>
            <a:r>
              <a:rPr lang="en-US" dirty="0"/>
              <a:t>Tests should be stored in their sealed pouch at room temperature not to exceed 30⁰C (86⁰F) until the manufacturer’s expiration date.</a:t>
            </a:r>
          </a:p>
          <a:p>
            <a:r>
              <a:rPr lang="en-US" dirty="0"/>
              <a:t>Never use any supplies, including test kits, beyond their expiration date.</a:t>
            </a:r>
          </a:p>
          <a:p>
            <a:endParaRPr lang="en-US" dirty="0"/>
          </a:p>
        </p:txBody>
      </p:sp>
      <p:pic>
        <p:nvPicPr>
          <p:cNvPr id="5" name="Picture 4" descr="A close up of a sign&#10;&#10;Description automatically generated">
            <a:extLst>
              <a:ext uri="{FF2B5EF4-FFF2-40B4-BE49-F238E27FC236}">
                <a16:creationId xmlns:a16="http://schemas.microsoft.com/office/drawing/2014/main" id="{18D68EA0-4FCF-4847-A18A-20299C5CF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237" y="2186490"/>
            <a:ext cx="4581525" cy="1000125"/>
          </a:xfrm>
          <a:prstGeom prst="rect">
            <a:avLst/>
          </a:prstGeom>
        </p:spPr>
      </p:pic>
    </p:spTree>
    <p:extLst>
      <p:ext uri="{BB962C8B-B14F-4D97-AF65-F5344CB8AC3E}">
        <p14:creationId xmlns:p14="http://schemas.microsoft.com/office/powerpoint/2010/main" val="409654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57C5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D8A8A0-CEB6-4DD9-8703-B778A02BF243}"/>
              </a:ext>
            </a:extLst>
          </p:cNvPr>
          <p:cNvSpPr>
            <a:spLocks noGrp="1"/>
          </p:cNvSpPr>
          <p:nvPr>
            <p:ph type="title"/>
          </p:nvPr>
        </p:nvSpPr>
        <p:spPr>
          <a:xfrm>
            <a:off x="524256" y="491260"/>
            <a:ext cx="6594189" cy="1625210"/>
          </a:xfrm>
        </p:spPr>
        <p:txBody>
          <a:bodyPr>
            <a:normAutofit/>
          </a:bodyPr>
          <a:lstStyle/>
          <a:p>
            <a:r>
              <a:rPr lang="en-US">
                <a:solidFill>
                  <a:srgbClr val="FFFFFF"/>
                </a:solidFill>
              </a:rPr>
              <a:t>Specimen Collection and Handling</a:t>
            </a:r>
          </a:p>
        </p:txBody>
      </p:sp>
      <p:pic>
        <p:nvPicPr>
          <p:cNvPr id="5" name="Picture 4" descr="Diagram&#10;&#10;Description automatically generated">
            <a:extLst>
              <a:ext uri="{FF2B5EF4-FFF2-40B4-BE49-F238E27FC236}">
                <a16:creationId xmlns:a16="http://schemas.microsoft.com/office/drawing/2014/main" id="{79B9AAA9-70E0-4B6E-AE56-22A6F4356619}"/>
              </a:ext>
            </a:extLst>
          </p:cNvPr>
          <p:cNvPicPr>
            <a:picLocks noChangeAspect="1"/>
          </p:cNvPicPr>
          <p:nvPr/>
        </p:nvPicPr>
        <p:blipFill rotWithShape="1">
          <a:blip r:embed="rId2">
            <a:extLst>
              <a:ext uri="{28A0092B-C50C-407E-A947-70E740481C1C}">
                <a14:useLocalDpi xmlns:a14="http://schemas.microsoft.com/office/drawing/2010/main" val="0"/>
              </a:ext>
            </a:extLst>
          </a:blip>
          <a:srcRect l="3127" r="-1" b="-1"/>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1EFE7DA-421B-4126-92A3-634B3113CF49}"/>
              </a:ext>
            </a:extLst>
          </p:cNvPr>
          <p:cNvSpPr>
            <a:spLocks noGrp="1"/>
          </p:cNvSpPr>
          <p:nvPr>
            <p:ph idx="1"/>
          </p:nvPr>
        </p:nvSpPr>
        <p:spPr>
          <a:xfrm>
            <a:off x="8029319" y="917725"/>
            <a:ext cx="3424739" cy="4852362"/>
          </a:xfrm>
        </p:spPr>
        <p:txBody>
          <a:bodyPr anchor="ctr">
            <a:normAutofit/>
          </a:bodyPr>
          <a:lstStyle/>
          <a:p>
            <a:r>
              <a:rPr lang="en-US" sz="1900">
                <a:solidFill>
                  <a:srgbClr val="FFFFFF"/>
                </a:solidFill>
              </a:rPr>
              <a:t>Nasal Swab</a:t>
            </a:r>
          </a:p>
          <a:p>
            <a:pPr marL="0" indent="0">
              <a:buNone/>
            </a:pPr>
            <a:r>
              <a:rPr lang="en-US" sz="1900">
                <a:solidFill>
                  <a:srgbClr val="FFFFFF"/>
                </a:solidFill>
              </a:rPr>
              <a:t>To collect a nasal swab sample, carefully insert the swab into the nostril exhibiting the most visible drainage, or the nostril that is most congested if drainage is not visible. Using gentle rotation, push the swab until resistance is met at the level of the turbinates (less than one inch into the nostril). Rotate the swab 5 times or more against the nasal wall then slowly remove from the nostril. Using the same swab, repeat sample collection in the other nostril.</a:t>
            </a:r>
          </a:p>
        </p:txBody>
      </p:sp>
    </p:spTree>
    <p:extLst>
      <p:ext uri="{BB962C8B-B14F-4D97-AF65-F5344CB8AC3E}">
        <p14:creationId xmlns:p14="http://schemas.microsoft.com/office/powerpoint/2010/main" val="163906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FF41966-1116-4C3C-9D8F-DF3944A3D7B5}"/>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Specimen Transport</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229B9DE-D407-4832-94A2-A8F45563F4C7}"/>
              </a:ext>
            </a:extLst>
          </p:cNvPr>
          <p:cNvGraphicFramePr>
            <a:graphicFrameLocks noGrp="1"/>
          </p:cNvGraphicFramePr>
          <p:nvPr>
            <p:ph idx="1"/>
            <p:extLst>
              <p:ext uri="{D42A27DB-BD31-4B8C-83A1-F6EECF244321}">
                <p14:modId xmlns:p14="http://schemas.microsoft.com/office/powerpoint/2010/main" val="3799707963"/>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099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0A6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47E0B2-BAD8-4704-AE87-94EED9A8C574}"/>
              </a:ext>
            </a:extLst>
          </p:cNvPr>
          <p:cNvSpPr>
            <a:spLocks noGrp="1"/>
          </p:cNvSpPr>
          <p:nvPr>
            <p:ph type="title"/>
          </p:nvPr>
        </p:nvSpPr>
        <p:spPr>
          <a:xfrm>
            <a:off x="524256" y="491260"/>
            <a:ext cx="6594189" cy="1625210"/>
          </a:xfrm>
        </p:spPr>
        <p:txBody>
          <a:bodyPr>
            <a:normAutofit/>
          </a:bodyPr>
          <a:lstStyle/>
          <a:p>
            <a:r>
              <a:rPr lang="en-US">
                <a:solidFill>
                  <a:srgbClr val="FFFFFF"/>
                </a:solidFill>
              </a:rPr>
              <a:t>Testing Procedure</a:t>
            </a:r>
          </a:p>
        </p:txBody>
      </p:sp>
      <p:pic>
        <p:nvPicPr>
          <p:cNvPr id="5" name="Picture 4" descr="Graphical user interface, diagram&#10;&#10;Description automatically generated">
            <a:extLst>
              <a:ext uri="{FF2B5EF4-FFF2-40B4-BE49-F238E27FC236}">
                <a16:creationId xmlns:a16="http://schemas.microsoft.com/office/drawing/2014/main" id="{A7AED70C-9856-449D-9A0D-0B7B6D705235}"/>
              </a:ext>
            </a:extLst>
          </p:cNvPr>
          <p:cNvPicPr>
            <a:picLocks noChangeAspect="1"/>
          </p:cNvPicPr>
          <p:nvPr/>
        </p:nvPicPr>
        <p:blipFill rotWithShape="1">
          <a:blip r:embed="rId2">
            <a:extLst>
              <a:ext uri="{28A0092B-C50C-407E-A947-70E740481C1C}">
                <a14:useLocalDpi xmlns:a14="http://schemas.microsoft.com/office/drawing/2010/main" val="0"/>
              </a:ext>
            </a:extLst>
          </a:blip>
          <a:srcRect l="2168" r="524" b="-3"/>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9F9FC5-AC2B-4445-BB86-C1499FFD5601}"/>
              </a:ext>
            </a:extLst>
          </p:cNvPr>
          <p:cNvSpPr>
            <a:spLocks noGrp="1"/>
          </p:cNvSpPr>
          <p:nvPr>
            <p:ph idx="1"/>
          </p:nvPr>
        </p:nvSpPr>
        <p:spPr>
          <a:xfrm>
            <a:off x="8029319" y="917725"/>
            <a:ext cx="3424739" cy="4852362"/>
          </a:xfrm>
        </p:spPr>
        <p:txBody>
          <a:bodyPr anchor="ctr">
            <a:normAutofit fontScale="92500"/>
          </a:bodyPr>
          <a:lstStyle/>
          <a:p>
            <a:r>
              <a:rPr lang="en-US" sz="2000" dirty="0">
                <a:solidFill>
                  <a:srgbClr val="FFFFFF"/>
                </a:solidFill>
              </a:rPr>
              <a:t>Label the test card with patient’s name and last four of the social security number.</a:t>
            </a:r>
          </a:p>
          <a:p>
            <a:r>
              <a:rPr lang="en-US" sz="2000" dirty="0">
                <a:solidFill>
                  <a:srgbClr val="FFFFFF"/>
                </a:solidFill>
              </a:rPr>
              <a:t>Open the test card just prior to use, lay it flat, and perform assay as follows. The test card must be flat when performing testing, do not perform testing with the test card in any other position. </a:t>
            </a:r>
          </a:p>
          <a:p>
            <a:r>
              <a:rPr lang="en-US" sz="2000" dirty="0">
                <a:solidFill>
                  <a:srgbClr val="FFFFFF"/>
                </a:solidFill>
              </a:rPr>
              <a:t>Hold Extraction Reagent bottle vertically. Hovering 1/2 inch above the TOP HOLE, slowly add 6 DROPS to the TOP HOLE of the swab well. DO NOT touch the card with the dropper tip while dispensing.</a:t>
            </a:r>
          </a:p>
        </p:txBody>
      </p:sp>
    </p:spTree>
    <p:extLst>
      <p:ext uri="{BB962C8B-B14F-4D97-AF65-F5344CB8AC3E}">
        <p14:creationId xmlns:p14="http://schemas.microsoft.com/office/powerpoint/2010/main" val="200379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7201941" cy="224195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5251292-23E8-4240-A5C5-27E3544F7F81}"/>
              </a:ext>
            </a:extLst>
          </p:cNvPr>
          <p:cNvSpPr>
            <a:spLocks noGrp="1"/>
          </p:cNvSpPr>
          <p:nvPr>
            <p:ph type="title"/>
          </p:nvPr>
        </p:nvSpPr>
        <p:spPr>
          <a:xfrm>
            <a:off x="777240" y="731519"/>
            <a:ext cx="6586812" cy="1682496"/>
          </a:xfrm>
        </p:spPr>
        <p:txBody>
          <a:bodyPr>
            <a:normAutofit/>
          </a:bodyPr>
          <a:lstStyle/>
          <a:p>
            <a:r>
              <a:rPr lang="en-US">
                <a:solidFill>
                  <a:srgbClr val="FFFFFF"/>
                </a:solidFill>
              </a:rPr>
              <a:t>Testing Procedure Cont.</a:t>
            </a:r>
          </a:p>
        </p:txBody>
      </p:sp>
      <p:pic>
        <p:nvPicPr>
          <p:cNvPr id="5" name="Picture 4" descr="A close up of a logo&#10;&#10;Description automatically generated">
            <a:extLst>
              <a:ext uri="{FF2B5EF4-FFF2-40B4-BE49-F238E27FC236}">
                <a16:creationId xmlns:a16="http://schemas.microsoft.com/office/drawing/2014/main" id="{244C8431-A122-4FF4-8966-37788287786E}"/>
              </a:ext>
            </a:extLst>
          </p:cNvPr>
          <p:cNvPicPr>
            <a:picLocks noChangeAspect="1"/>
          </p:cNvPicPr>
          <p:nvPr/>
        </p:nvPicPr>
        <p:blipFill rotWithShape="1">
          <a:blip r:embed="rId2">
            <a:extLst>
              <a:ext uri="{28A0092B-C50C-407E-A947-70E740481C1C}">
                <a14:useLocalDpi xmlns:a14="http://schemas.microsoft.com/office/drawing/2010/main" val="0"/>
              </a:ext>
            </a:extLst>
          </a:blip>
          <a:srcRect l="22344" r="16171" b="-1"/>
          <a:stretch/>
        </p:blipFill>
        <p:spPr>
          <a:xfrm>
            <a:off x="466343" y="2862599"/>
            <a:ext cx="5153415" cy="3536477"/>
          </a:xfrm>
          <a:prstGeom prst="rect">
            <a:avLst/>
          </a:prstGeom>
        </p:spPr>
      </p:pic>
      <p:sp>
        <p:nvSpPr>
          <p:cNvPr id="19"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8243" y="2862599"/>
            <a:ext cx="1880041" cy="1693147"/>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9098" y="4731653"/>
            <a:ext cx="1879186" cy="166742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1"/>
            <a:ext cx="3887324"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E30CDA-49CD-4FF6-8FD1-CFC525B2225C}"/>
              </a:ext>
            </a:extLst>
          </p:cNvPr>
          <p:cNvSpPr>
            <a:spLocks noGrp="1"/>
          </p:cNvSpPr>
          <p:nvPr>
            <p:ph idx="1"/>
          </p:nvPr>
        </p:nvSpPr>
        <p:spPr>
          <a:xfrm>
            <a:off x="8100269" y="795548"/>
            <a:ext cx="3317031" cy="5275603"/>
          </a:xfrm>
        </p:spPr>
        <p:txBody>
          <a:bodyPr anchor="ctr">
            <a:normAutofit/>
          </a:bodyPr>
          <a:lstStyle/>
          <a:p>
            <a:r>
              <a:rPr lang="en-US" sz="2000"/>
              <a:t>Insert sample into BOTTOM HOLE and firmly push upwards so that the swab tip is visible in the TOP HOLE. </a:t>
            </a:r>
          </a:p>
          <a:p>
            <a:r>
              <a:rPr lang="en-US" sz="2000"/>
              <a:t>Rotate (twirl) swab shaft 3 times CLOCKWISE (to the right). Do not remove swab.</a:t>
            </a:r>
          </a:p>
          <a:p>
            <a:pPr marL="0" indent="0">
              <a:buNone/>
            </a:pPr>
            <a:r>
              <a:rPr lang="en-US" sz="2000" i="1"/>
              <a:t>Note: False negative results can occur if the sample swab is not rotated (twirled) prior to closing the card.</a:t>
            </a:r>
            <a:endParaRPr lang="en-US" sz="2000"/>
          </a:p>
        </p:txBody>
      </p:sp>
    </p:spTree>
    <p:extLst>
      <p:ext uri="{BB962C8B-B14F-4D97-AF65-F5344CB8AC3E}">
        <p14:creationId xmlns:p14="http://schemas.microsoft.com/office/powerpoint/2010/main" val="2454138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1098</Words>
  <Application>Microsoft Office PowerPoint</Application>
  <PresentationFormat>Widescreen</PresentationFormat>
  <Paragraphs>64</Paragraphs>
  <Slides>19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Calibri</vt:lpstr>
      <vt:lpstr>Calibri Light</vt:lpstr>
      <vt:lpstr>Office Theme</vt:lpstr>
      <vt:lpstr>Acrobat Document</vt:lpstr>
      <vt:lpstr>BinaxNOW COVID-19 Ag Card</vt:lpstr>
      <vt:lpstr>Objectives</vt:lpstr>
      <vt:lpstr>What is the BinaxNOW COVID-19 Ag Card?</vt:lpstr>
      <vt:lpstr>Supplies needed for testing:</vt:lpstr>
      <vt:lpstr>Storage of BinaxNOW COVID-19 Ag Cards</vt:lpstr>
      <vt:lpstr>Specimen Collection and Handling</vt:lpstr>
      <vt:lpstr>Specimen Transport</vt:lpstr>
      <vt:lpstr>Testing Procedure</vt:lpstr>
      <vt:lpstr>Testing Procedure Cont.</vt:lpstr>
      <vt:lpstr>Testing Procedure Cont.</vt:lpstr>
      <vt:lpstr>Result Interpretation</vt:lpstr>
      <vt:lpstr>PowerPoint Presentation</vt:lpstr>
      <vt:lpstr>• DETECTED (confirm with PCR before moving an asymptomatic patient)  • NOT DETECTED (confirm with PCR before letting a symptomatic patient      remain on a non-COVID ward)</vt:lpstr>
      <vt:lpstr>Documenting Results in Vista</vt:lpstr>
      <vt:lpstr>Documenting Results in Vista Cont.</vt:lpstr>
      <vt:lpstr>Documenting Results in Vista Cont.</vt:lpstr>
      <vt:lpstr>You must use your initials as set up in VISTA.  Documenting Results in Vista Cont.</vt:lpstr>
      <vt:lpstr>Positive Example</vt:lpstr>
      <vt:lpstr>Limitations of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BinaxNOW COVID-19 Ag Card</dc:title>
  <dc:creator>Quintero, Reyes</dc:creator>
  <cp:lastModifiedBy>Quintero, Reyes</cp:lastModifiedBy>
  <cp:revision>3</cp:revision>
  <dcterms:created xsi:type="dcterms:W3CDTF">2021-01-07T15:33:02Z</dcterms:created>
  <dcterms:modified xsi:type="dcterms:W3CDTF">2021-01-07T16:03:48Z</dcterms:modified>
</cp:coreProperties>
</file>