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1" r:id="rId5"/>
    <p:sldId id="259" r:id="rId6"/>
    <p:sldId id="260" r:id="rId7"/>
    <p:sldId id="261" r:id="rId8"/>
    <p:sldId id="263" r:id="rId9"/>
    <p:sldId id="262" r:id="rId10"/>
    <p:sldId id="268" r:id="rId11"/>
    <p:sldId id="264" r:id="rId12"/>
    <p:sldId id="277" r:id="rId13"/>
    <p:sldId id="278" r:id="rId14"/>
    <p:sldId id="265" r:id="rId15"/>
    <p:sldId id="266" r:id="rId16"/>
    <p:sldId id="279" r:id="rId17"/>
    <p:sldId id="267" r:id="rId18"/>
    <p:sldId id="269" r:id="rId19"/>
    <p:sldId id="270" r:id="rId20"/>
    <p:sldId id="272" r:id="rId21"/>
    <p:sldId id="281" r:id="rId22"/>
    <p:sldId id="280" r:id="rId23"/>
    <p:sldId id="273" r:id="rId24"/>
    <p:sldId id="274" r:id="rId25"/>
    <p:sldId id="282" r:id="rId26"/>
    <p:sldId id="275" r:id="rId27"/>
    <p:sldId id="276"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6419D-F1AE-42DD-BE22-91EE71E45F7A}" type="datetimeFigureOut">
              <a:rPr lang="en-US" smtClean="0"/>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0C9A-8BD2-4CC6-8E98-96EA3A342C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71607-CD23-45B2-B686-902FD940B0B5}"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71607-CD23-45B2-B686-902FD940B0B5}"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71607-CD23-45B2-B686-902FD940B0B5}" type="datetimeFigureOut">
              <a:rPr lang="en-US" smtClean="0"/>
              <a:pPr/>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71607-CD23-45B2-B686-902FD940B0B5}"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71607-CD23-45B2-B686-902FD940B0B5}" type="datetimeFigureOut">
              <a:rPr lang="en-US" smtClean="0"/>
              <a:pPr/>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71607-CD23-45B2-B686-902FD940B0B5}" type="datetimeFigureOut">
              <a:rPr lang="en-US" smtClean="0"/>
              <a:pPr/>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E14C-18AE-40C5-B3F8-B956E6648F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imgres?imgurl=http://www.suru.com/cvc.jpg&amp;imgrefurl=http://www.suru.com/cvc.htm&amp;usg=__lId-zrzBAGQ9tpU1_Ytlds-Ahu0=&amp;h=288&amp;w=275&amp;sz=5&amp;hl=en&amp;start=5&amp;zoom=1&amp;tbnid=bmKvqoyd6W6lOM:&amp;tbnh=115&amp;tbnw=110&amp;ei=7_6XT6n9Goec8QSHzrmYBg&amp;prev=/search%3Fq%3Dindwelling%2Bline%26hl%3Den%26gbv%3D2%26tbm%3Disch&amp;itbs=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google.com/imgres?imgurl=http://www.webs28.com/wp-content/uploads/warfarin.jpg&amp;imgrefurl=http://health.webs28.com/warfarin-side-effects.htm&amp;usg=__-rczorEMJ4pcS5PsCy79gQKYM2k=&amp;h=302&amp;w=298&amp;sz=10&amp;hl=en&amp;start=8&amp;zoom=1&amp;tbnid=1JTIcc_d29cJ7M:&amp;tbnh=116&amp;tbnw=114&amp;ei=kqYdT7GAH-Sr2AXViPDSCw&amp;prev=/search?q=warfarin&amp;um=1&amp;hl=en&amp;safe=active&amp;sa=N&amp;gbv=2&amp;tbm=isch&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images.allegrocentral.com/31/7F/curity-alcohol-prep-pads-191884-MEDIUM_0.jpg&amp;imgrefurl=http://www.allegromedical.com/diabetic-supplies-c520/curity-alcohol-prep-pads-p191884.html&amp;usg=__UNt-yjKDG3KREE8Mu4E1rF0V0Pw=&amp;h=240&amp;w=240&amp;sz=6&amp;hl=en&amp;start=13&amp;zoom=1&amp;tbnid=56gU0rcXNbxw0M:&amp;tbnh=110&amp;tbnw=110&amp;ei=xZgdT--5BIeA2QXO3cDnCw&amp;prev=/search?q=cleaning+fingertip+with+alcohol+prep&amp;um=1&amp;hl=en&amp;safe=active&amp;sa=N&amp;gbv=2&amp;tbm=isch&amp;um=1&amp;itbs=1" TargetMode="External"/><Relationship Id="rId5" Type="http://schemas.openxmlformats.org/officeDocument/2006/relationships/image" Target="../media/image28.jpeg"/><Relationship Id="rId4" Type="http://schemas.openxmlformats.org/officeDocument/2006/relationships/hyperlink" Target="http://www.google.com/imgres?imgurl=http://www.phlebotomy.com/images/products/ScreenCap_SPNS2.jpg&amp;imgrefurl=http://www.phlebotomy.com/product/6024.cpe&amp;usg=__NcnPkh3s7xh-9S9hWWA6qaQhqcs=&amp;h=206&amp;w=207&amp;sz=10&amp;hl=en&amp;start=27&amp;zoom=1&amp;tbnid=Pajq01eRwTxA1M:&amp;tbnh=104&amp;tbnw=105&amp;ei=LI4dT7qsNMzXtwfo8vyjCw&amp;prev=/search?q=performing+fingerstick+i-stat&amp;start=21&amp;um=1&amp;hl=en&amp;safe=active&amp;sa=N&amp;gbv=2&amp;tbm=isch&amp;um=1&amp;itbs=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imgurl=http://www.rtmagazine.com/issues/images/2007-07/2007-07_10-06.jpg&amp;imgrefurl=http://www.rtmagazine.com/issues/articles/2007-07_10.asp&amp;usg=__9Ktz2lp90r79Eyu6HiglixsPUCM=&amp;h=91&amp;w=200&amp;sz=6&amp;hl=en&amp;start=15&amp;zoom=1&amp;tbnid=jmfVzOptnlwumM:&amp;tbnh=47&amp;tbnw=104&amp;ei=pdKFT86nCKei2wX5-MDfCA&amp;prev=/search?q=ABG+syringe&amp;um=1&amp;hl=en&amp;safe=active&amp;sa=X&amp;gbv=2&amp;tbm=isch&amp;um=1&amp;itbs=1"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imgres?imgurl=http://www.le-west.co.uk/photos/M2125-1-F.JPG&amp;imgrefurl=http://www.le-west.co.uk/medical/I-STAT-EC8-CARTRIDGE_M2125.html&amp;usg=__htdqQUnBFfGuJcHD6ivAeWUG_9Q=&amp;h=350&amp;w=440&amp;sz=16&amp;hl=en&amp;start=17&amp;zoom=1&amp;tbnid=deZT0QCeOLofEM:&amp;tbnh=101&amp;tbnw=127&amp;ei=crSFT6nVFIHBtgfP2aiGCA&amp;prev=/search?q=i-stat+results&amp;um=1&amp;hl=en&amp;safe=active&amp;sa=N&amp;gbv=2&amp;tbm=isch&amp;um=1&amp;itbs=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foresee.info/i/products/hydrea.jpg"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healthykin.com/p-2673-pdi-sani-cloth-plus-germicidal-wipes.aspx"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clipartguide.com/_pages/1552-0911-0701-5911.html" TargetMode="External"/><Relationship Id="rId5" Type="http://schemas.openxmlformats.org/officeDocument/2006/relationships/image" Target="../media/image4.jpeg"/><Relationship Id="rId4" Type="http://schemas.openxmlformats.org/officeDocument/2006/relationships/hyperlink" Target="http://www.clipartguide.com/_pages/1552-0911-0702-0018.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m/imgres?imgurl=http://www.cliawaived.com/web/items/photos/ABBT_06F21_35_9V_Rechargable_NiMH_Batterieslg.jpg&amp;imgrefurl=http://www.cliawaived.com/cf.inventory.htm?action=showinvone&amp;invid=2631&amp;head=i-STAT+Rechargeable+9V+NiMH+Batteries&amp;key=i-STAT+Printer+Batteryi-STAT+Rechargeable+9V+NiMH+Batteries&amp;desc=Rechargeable+NiMH+Printer+batteries,+for+use+with+the+i-STAT+1+Analyzer.&amp;usg=__HI_imKB8B_stDAH7PQbCfAGsSdg=&amp;h=348&amp;w=296&amp;sz=49&amp;hl=en&amp;start=3&amp;zoom=1&amp;tbnid=i6zZ61vTwX7J6M:&amp;tbnh=120&amp;tbnw=102&amp;ei=vZOFT6WpHNPptgeo4pSJCA&amp;prev=/search?q=i-stat+battery&amp;um=1&amp;hl=en&amp;safe=active&amp;sa=N&amp;gbv=2&amp;tbm=isch&amp;um=1&amp;itbs=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google.com/imgres?imgurl=http://www.poct.co.uk/images/large/CartridgePackaging%20383x300.jpg&amp;imgrefurl=http://www.poct.co.uk/product.cfm/pID/170&amp;usg=__IGScAK1FcpNzGADxa8wizmmTHKg=&amp;h=300&amp;w=383&amp;sz=27&amp;hl=en&amp;start=5&amp;zoom=1&amp;tbnid=Lob87H6HzcRgKM:&amp;tbnh=96&amp;tbnw=123&amp;ei=eZuFT9fXKMS3tweOw83TBw&amp;prev=/search?q=istat+cartridge+box&amp;um=1&amp;hl=en&amp;safe=active&amp;sa=N&amp;gbv=2&amp;tbm=isch&amp;um=1&amp;itbs=1"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dirty="0" smtClean="0">
                <a:effectLst>
                  <a:outerShdw blurRad="38100" dist="38100" dir="2700000" algn="tl">
                    <a:srgbClr val="000000">
                      <a:alpha val="43137"/>
                    </a:srgbClr>
                  </a:outerShdw>
                </a:effectLst>
              </a:rPr>
              <a:t>Testing on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System</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743200"/>
            <a:ext cx="6400800" cy="914400"/>
          </a:xfrm>
        </p:spPr>
        <p:txBody>
          <a:bodyPr/>
          <a:lstStyle/>
          <a:p>
            <a:r>
              <a:rPr lang="en-US" dirty="0" smtClean="0"/>
              <a:t>New User Training</a:t>
            </a:r>
          </a:p>
        </p:txBody>
      </p:sp>
      <p:pic>
        <p:nvPicPr>
          <p:cNvPr id="11268" name="Picture 4" descr="http://www.santair.gr/upload/articles/40/40-i-stat-foritos-an-1275847501.jpg"/>
          <p:cNvPicPr>
            <a:picLocks noChangeAspect="1" noChangeArrowheads="1"/>
          </p:cNvPicPr>
          <p:nvPr/>
        </p:nvPicPr>
        <p:blipFill>
          <a:blip r:embed="rId2" cstate="print"/>
          <a:srcRect/>
          <a:stretch>
            <a:fillRect/>
          </a:stretch>
        </p:blipFill>
        <p:spPr bwMode="auto">
          <a:xfrm>
            <a:off x="4038600" y="3429000"/>
            <a:ext cx="1612900" cy="3169601"/>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effectLst>
                  <a:outerShdw blurRad="38100" dist="38100" dir="2700000" algn="tl">
                    <a:srgbClr val="000000">
                      <a:alpha val="43137"/>
                    </a:srgbClr>
                  </a:outerShdw>
                </a:effectLst>
              </a:rPr>
              <a:t>What about QC?</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1"/>
            <a:ext cx="8229600" cy="3886200"/>
          </a:xfrm>
        </p:spPr>
        <p:txBody>
          <a:bodyPr>
            <a:normAutofit fontScale="77500" lnSpcReduction="20000"/>
          </a:bodyPr>
          <a:lstStyle/>
          <a:p>
            <a:r>
              <a:rPr lang="en-US" dirty="0" smtClean="0"/>
              <a:t>2 levels of appropriate liquid QC material must be tested in duplicate to verify shipments of cartridges before patient use and every 30 days thereafter</a:t>
            </a:r>
          </a:p>
          <a:p>
            <a:pPr lvl="1"/>
            <a:r>
              <a:rPr lang="en-US" dirty="0" smtClean="0"/>
              <a:t>Most areas have a couple people trained for this</a:t>
            </a:r>
          </a:p>
          <a:p>
            <a:r>
              <a:rPr lang="en-US" dirty="0" smtClean="0"/>
              <a:t>Internal Electronic QC runs every 8 hours of use automatically to verify the meter</a:t>
            </a:r>
          </a:p>
          <a:p>
            <a:pPr lvl="1"/>
            <a:r>
              <a:rPr lang="en-US" dirty="0" smtClean="0"/>
              <a:t>No operator intervention required</a:t>
            </a:r>
          </a:p>
          <a:p>
            <a:pPr lvl="1"/>
            <a:r>
              <a:rPr lang="en-US" dirty="0" smtClean="0"/>
              <a:t>If EQC fails, the meter will lock out patient testing</a:t>
            </a:r>
          </a:p>
          <a:p>
            <a:r>
              <a:rPr lang="en-US" dirty="0" smtClean="0"/>
              <a:t>Cartridges have </a:t>
            </a:r>
            <a:r>
              <a:rPr lang="en-US" dirty="0" err="1" smtClean="0"/>
              <a:t>calibrant</a:t>
            </a:r>
            <a:r>
              <a:rPr lang="en-US" dirty="0" smtClean="0"/>
              <a:t> solutions built into each cartridge</a:t>
            </a:r>
          </a:p>
          <a:p>
            <a:r>
              <a:rPr lang="en-US" dirty="0" smtClean="0"/>
              <a:t>All this means that with quality samples, you’ll get quality results</a:t>
            </a:r>
          </a:p>
        </p:txBody>
      </p:sp>
      <p:pic>
        <p:nvPicPr>
          <p:cNvPr id="24578" name="Picture 2" descr="http://i.ebayimg.com/00/$(KGrHqMOKoYE4ui!ViGJBOVMM0LelQ~~48_35.JPG"/>
          <p:cNvPicPr>
            <a:picLocks noChangeAspect="1" noChangeArrowheads="1"/>
          </p:cNvPicPr>
          <p:nvPr/>
        </p:nvPicPr>
        <p:blipFill>
          <a:blip r:embed="rId2" cstate="print"/>
          <a:srcRect/>
          <a:stretch>
            <a:fillRect/>
          </a:stretch>
        </p:blipFill>
        <p:spPr bwMode="auto">
          <a:xfrm>
            <a:off x="914400" y="5143500"/>
            <a:ext cx="2286000" cy="1714500"/>
          </a:xfrm>
          <a:prstGeom prst="rect">
            <a:avLst/>
          </a:prstGeom>
          <a:noFill/>
        </p:spPr>
      </p:pic>
      <p:pic>
        <p:nvPicPr>
          <p:cNvPr id="24580" name="Picture 4" descr="http://www.rnamedical.com/images/products/cvcistat.jpg"/>
          <p:cNvPicPr>
            <a:picLocks noChangeAspect="1" noChangeArrowheads="1"/>
          </p:cNvPicPr>
          <p:nvPr/>
        </p:nvPicPr>
        <p:blipFill>
          <a:blip r:embed="rId3" cstate="print"/>
          <a:srcRect/>
          <a:stretch>
            <a:fillRect/>
          </a:stretch>
        </p:blipFill>
        <p:spPr bwMode="auto">
          <a:xfrm>
            <a:off x="5334000" y="4953000"/>
            <a:ext cx="2486025" cy="164782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ACT and PT/INR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4267200" cy="5486400"/>
          </a:xfrm>
        </p:spPr>
        <p:txBody>
          <a:bodyPr>
            <a:normAutofit fontScale="55000" lnSpcReduction="20000"/>
          </a:bodyPr>
          <a:lstStyle/>
          <a:p>
            <a:r>
              <a:rPr lang="en-US" dirty="0" smtClean="0"/>
              <a:t>With these </a:t>
            </a:r>
            <a:r>
              <a:rPr lang="en-US" dirty="0" err="1" smtClean="0"/>
              <a:t>i</a:t>
            </a:r>
            <a:r>
              <a:rPr lang="en-US" dirty="0" smtClean="0"/>
              <a:t>-STAT tests, no samples with anticoagulants can be used</a:t>
            </a:r>
          </a:p>
          <a:p>
            <a:pPr lvl="1"/>
            <a:r>
              <a:rPr lang="en-US" b="1" dirty="0" smtClean="0"/>
              <a:t>No blue tops</a:t>
            </a:r>
            <a:r>
              <a:rPr lang="en-US" dirty="0" smtClean="0"/>
              <a:t>, blood gas syringes, etc.</a:t>
            </a:r>
          </a:p>
          <a:p>
            <a:pPr lvl="1"/>
            <a:r>
              <a:rPr lang="en-US" dirty="0" smtClean="0"/>
              <a:t>ACT = </a:t>
            </a:r>
            <a:r>
              <a:rPr lang="en-US" b="1" dirty="0" smtClean="0"/>
              <a:t>plain syringes </a:t>
            </a:r>
            <a:r>
              <a:rPr lang="en-US" dirty="0" smtClean="0"/>
              <a:t>with venous or arterial blood only</a:t>
            </a:r>
          </a:p>
          <a:p>
            <a:pPr lvl="1"/>
            <a:r>
              <a:rPr lang="en-US" dirty="0" smtClean="0"/>
              <a:t>PT/INR = plain syringes or finger puncture (if your area has dispenser caps for blood tubes , you may use plain red tops in place of the plain syringe)</a:t>
            </a:r>
          </a:p>
          <a:p>
            <a:r>
              <a:rPr lang="en-US" dirty="0" smtClean="0"/>
              <a:t>Samples should be </a:t>
            </a:r>
            <a:r>
              <a:rPr lang="en-US" b="1" dirty="0" smtClean="0"/>
              <a:t>tested immediately </a:t>
            </a:r>
            <a:r>
              <a:rPr lang="en-US" dirty="0" smtClean="0"/>
              <a:t>after collection</a:t>
            </a:r>
          </a:p>
          <a:p>
            <a:pPr lvl="1"/>
            <a:r>
              <a:rPr lang="en-US" dirty="0" smtClean="0"/>
              <a:t>All samples will begin to clot, so test right away</a:t>
            </a:r>
          </a:p>
          <a:p>
            <a:r>
              <a:rPr lang="en-US" b="1" dirty="0" smtClean="0">
                <a:effectLst>
                  <a:outerShdw blurRad="38100" dist="38100" dir="2700000" algn="tl">
                    <a:srgbClr val="000000">
                      <a:alpha val="43137"/>
                    </a:srgbClr>
                  </a:outerShdw>
                </a:effectLst>
              </a:rPr>
              <a:t>Don’t move</a:t>
            </a:r>
            <a:r>
              <a:rPr lang="en-US" dirty="0" smtClean="0">
                <a:effectLst>
                  <a:outerShdw blurRad="38100" dist="38100" dir="2700000" algn="tl">
                    <a:srgbClr val="000000">
                      <a:alpha val="43137"/>
                    </a:srgbClr>
                  </a:outerShdw>
                </a:effectLst>
              </a:rPr>
              <a:t> </a:t>
            </a:r>
            <a:r>
              <a:rPr lang="en-US" dirty="0" smtClean="0"/>
              <a:t>the analyzer during testing</a:t>
            </a:r>
          </a:p>
          <a:p>
            <a:pPr lvl="1"/>
            <a:r>
              <a:rPr lang="en-US" dirty="0" smtClean="0"/>
              <a:t>It mixes reagents and moving may cause Quality Check Codes (error codes)</a:t>
            </a:r>
          </a:p>
          <a:p>
            <a:r>
              <a:rPr lang="en-US" dirty="0" smtClean="0"/>
              <a:t>INR results above 5.0 must be sent to lab for confirmation</a:t>
            </a:r>
          </a:p>
          <a:p>
            <a:r>
              <a:rPr lang="en-US" dirty="0" smtClean="0"/>
              <a:t>ACT results will read up to 1000 seconds</a:t>
            </a:r>
            <a:endParaRPr lang="en-US" dirty="0"/>
          </a:p>
        </p:txBody>
      </p:sp>
      <p:pic>
        <p:nvPicPr>
          <p:cNvPr id="28673" name="Picture 1"/>
          <p:cNvPicPr>
            <a:picLocks noChangeAspect="1" noChangeArrowheads="1"/>
          </p:cNvPicPr>
          <p:nvPr/>
        </p:nvPicPr>
        <p:blipFill>
          <a:blip r:embed="rId2" cstate="print"/>
          <a:srcRect/>
          <a:stretch>
            <a:fillRect/>
          </a:stretch>
        </p:blipFill>
        <p:spPr bwMode="auto">
          <a:xfrm rot="5400000">
            <a:off x="3706284" y="2237316"/>
            <a:ext cx="5439707" cy="32510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ACT –Some Notes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8305800" cy="4678363"/>
          </a:xfrm>
        </p:spPr>
        <p:txBody>
          <a:bodyPr>
            <a:normAutofit fontScale="62500" lnSpcReduction="20000"/>
          </a:bodyPr>
          <a:lstStyle/>
          <a:p>
            <a:r>
              <a:rPr lang="en-US" dirty="0" smtClean="0"/>
              <a:t>We only use ACT-Kaolin cartridges. There is an ACT-</a:t>
            </a:r>
            <a:r>
              <a:rPr lang="en-US" dirty="0" err="1" smtClean="0"/>
              <a:t>Celite</a:t>
            </a:r>
            <a:r>
              <a:rPr lang="en-US" dirty="0" smtClean="0"/>
              <a:t> cartridge but we don’t use it. If you see any of these, they were ordered in error, don’t use them!</a:t>
            </a:r>
          </a:p>
          <a:p>
            <a:r>
              <a:rPr lang="en-US" dirty="0" smtClean="0"/>
              <a:t>We use a “</a:t>
            </a:r>
            <a:r>
              <a:rPr lang="en-US" dirty="0" err="1" smtClean="0"/>
              <a:t>prewarmed</a:t>
            </a:r>
            <a:r>
              <a:rPr lang="en-US" dirty="0" smtClean="0"/>
              <a:t>” mode. This just means that results are calibrated to match </a:t>
            </a:r>
            <a:r>
              <a:rPr lang="en-US" dirty="0" err="1" smtClean="0"/>
              <a:t>Hemochron</a:t>
            </a:r>
            <a:r>
              <a:rPr lang="en-US" dirty="0" smtClean="0"/>
              <a:t> Analyzers using </a:t>
            </a:r>
            <a:r>
              <a:rPr lang="en-US" dirty="0" err="1" smtClean="0"/>
              <a:t>prewarmed</a:t>
            </a:r>
            <a:r>
              <a:rPr lang="en-US" dirty="0" smtClean="0"/>
              <a:t> reagent tubes. I-stat cartridges don’t have to be warmed in any way.</a:t>
            </a:r>
          </a:p>
          <a:p>
            <a:r>
              <a:rPr lang="en-US" dirty="0" err="1" smtClean="0"/>
              <a:t>Hemodilution</a:t>
            </a:r>
            <a:r>
              <a:rPr lang="en-US" dirty="0" smtClean="0"/>
              <a:t> and platelet dysfunction </a:t>
            </a:r>
            <a:r>
              <a:rPr lang="en-US" dirty="0" smtClean="0"/>
              <a:t>may </a:t>
            </a:r>
            <a:r>
              <a:rPr lang="en-US" dirty="0" smtClean="0"/>
              <a:t>affect results</a:t>
            </a:r>
          </a:p>
          <a:p>
            <a:r>
              <a:rPr lang="en-US" dirty="0" smtClean="0"/>
              <a:t>Remember, </a:t>
            </a:r>
            <a:r>
              <a:rPr lang="en-US" b="1" dirty="0" smtClean="0"/>
              <a:t>no anti-coagulated samples. </a:t>
            </a:r>
            <a:r>
              <a:rPr lang="en-US" dirty="0" smtClean="0"/>
              <a:t>Plain syringes only and test immediately!</a:t>
            </a:r>
            <a:endParaRPr lang="en-US" b="1" dirty="0" smtClean="0"/>
          </a:p>
          <a:p>
            <a:r>
              <a:rPr lang="en-US" dirty="0" smtClean="0"/>
              <a:t>Drawing from an Indwelling Line</a:t>
            </a:r>
          </a:p>
          <a:p>
            <a:pPr lvl="1"/>
            <a:r>
              <a:rPr lang="en-US" dirty="0" smtClean="0"/>
              <a:t>Heparin contamination and specimen dilution must be considered. If you must use, flush the line with 5 </a:t>
            </a:r>
            <a:r>
              <a:rPr lang="en-US" dirty="0" err="1" smtClean="0"/>
              <a:t>mL</a:t>
            </a:r>
            <a:r>
              <a:rPr lang="en-US" dirty="0" smtClean="0"/>
              <a:t> of saline. The first 5 </a:t>
            </a:r>
            <a:r>
              <a:rPr lang="en-US" dirty="0" err="1" smtClean="0"/>
              <a:t>mL</a:t>
            </a:r>
            <a:r>
              <a:rPr lang="en-US" dirty="0" smtClean="0"/>
              <a:t> of blood or six dead space volumes should be discarded</a:t>
            </a:r>
            <a:r>
              <a:rPr lang="en-US" dirty="0" smtClean="0"/>
              <a:t>.</a:t>
            </a:r>
            <a:endParaRPr lang="en-US" dirty="0" smtClean="0"/>
          </a:p>
          <a:p>
            <a:r>
              <a:rPr lang="en-US" dirty="0" smtClean="0"/>
              <a:t>Drawing from an Extracorporeal Line</a:t>
            </a:r>
          </a:p>
          <a:p>
            <a:pPr lvl="1"/>
            <a:r>
              <a:rPr lang="en-US" dirty="0" smtClean="0"/>
              <a:t>Flush the extracorporeal blood access line by withdrawing 5 </a:t>
            </a:r>
            <a:r>
              <a:rPr lang="en-US" dirty="0" err="1" smtClean="0"/>
              <a:t>mL</a:t>
            </a:r>
            <a:r>
              <a:rPr lang="en-US" dirty="0" smtClean="0"/>
              <a:t> of blood into a syringe and discard the syringe.</a:t>
            </a:r>
            <a:endParaRPr lang="en-US" dirty="0"/>
          </a:p>
        </p:txBody>
      </p:sp>
      <p:pic>
        <p:nvPicPr>
          <p:cNvPr id="21506" name="Picture 2" descr="http://image.made-in-china.com/2f0j00QBstvTMEheqn/Extracorporeal-Blood-Circuit-Blood-Tubing-Set-Line.jpg"/>
          <p:cNvPicPr>
            <a:picLocks noChangeAspect="1" noChangeArrowheads="1"/>
          </p:cNvPicPr>
          <p:nvPr/>
        </p:nvPicPr>
        <p:blipFill>
          <a:blip r:embed="rId3" cstate="print"/>
          <a:srcRect/>
          <a:stretch>
            <a:fillRect/>
          </a:stretch>
        </p:blipFill>
        <p:spPr bwMode="auto">
          <a:xfrm>
            <a:off x="6807324" y="5486400"/>
            <a:ext cx="1597922" cy="1196974"/>
          </a:xfrm>
          <a:prstGeom prst="rect">
            <a:avLst/>
          </a:prstGeom>
          <a:noFill/>
        </p:spPr>
      </p:pic>
      <p:pic>
        <p:nvPicPr>
          <p:cNvPr id="21508" name="Picture 4" descr="http://t3.gstatic.com/images?q=tbn:ANd9GcRG7vaK-JmbJZ50uskYH8GdHChmr098HYXsBTBkivQaVpL446XNSJHRf3A">
            <a:hlinkClick r:id="rId4"/>
          </p:cNvPr>
          <p:cNvPicPr>
            <a:picLocks noChangeAspect="1" noChangeArrowheads="1"/>
          </p:cNvPicPr>
          <p:nvPr/>
        </p:nvPicPr>
        <p:blipFill>
          <a:blip r:embed="rId5" cstate="print"/>
          <a:srcRect/>
          <a:stretch>
            <a:fillRect/>
          </a:stretch>
        </p:blipFill>
        <p:spPr bwMode="auto">
          <a:xfrm>
            <a:off x="685800" y="-1"/>
            <a:ext cx="1371600" cy="1433947"/>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lstStyle/>
          <a:p>
            <a:r>
              <a:rPr lang="en-US" dirty="0" smtClean="0">
                <a:effectLst>
                  <a:outerShdw blurRad="38100" dist="38100" dir="2700000" algn="tl">
                    <a:srgbClr val="000000">
                      <a:alpha val="43137"/>
                    </a:srgbClr>
                  </a:outerShdw>
                </a:effectLst>
              </a:rPr>
              <a:t>PT/INR-Notes about Collection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Never “milk” the finger-it may </a:t>
            </a:r>
            <a:r>
              <a:rPr lang="en-US" dirty="0" err="1" smtClean="0"/>
              <a:t>hemolyze</a:t>
            </a:r>
            <a:r>
              <a:rPr lang="en-US" dirty="0" smtClean="0"/>
              <a:t> RBC’s and release excess tissue fluids</a:t>
            </a:r>
          </a:p>
          <a:p>
            <a:r>
              <a:rPr lang="en-US" dirty="0" smtClean="0"/>
              <a:t>Always wipe away excess alcohol thoroughly-residual alcohol may affect results</a:t>
            </a:r>
          </a:p>
          <a:p>
            <a:r>
              <a:rPr lang="en-US" dirty="0" smtClean="0"/>
              <a:t>Cleaning the finger with solution such as </a:t>
            </a:r>
            <a:r>
              <a:rPr lang="en-US" dirty="0" err="1" smtClean="0"/>
              <a:t>chlorhexidine</a:t>
            </a:r>
            <a:r>
              <a:rPr lang="en-US" dirty="0" smtClean="0"/>
              <a:t> will cause a false increase in INR-stick with isopropyl!</a:t>
            </a:r>
          </a:p>
          <a:p>
            <a:r>
              <a:rPr lang="en-US" dirty="0" smtClean="0"/>
              <a:t>It is not know if the </a:t>
            </a:r>
            <a:r>
              <a:rPr lang="en-US" dirty="0" err="1" smtClean="0"/>
              <a:t>presense</a:t>
            </a:r>
            <a:r>
              <a:rPr lang="en-US" dirty="0" smtClean="0"/>
              <a:t> of lupus anticoagulant antibodies will affect results, so use a lab method for patients with know or suspected lupus </a:t>
            </a:r>
            <a:r>
              <a:rPr lang="en-US" dirty="0" err="1" smtClean="0"/>
              <a:t>Ab’s</a:t>
            </a:r>
            <a:endParaRPr lang="en-US" dirty="0" smtClean="0"/>
          </a:p>
        </p:txBody>
      </p:sp>
      <p:pic>
        <p:nvPicPr>
          <p:cNvPr id="4" name="Picture 3" descr="http://t0.gstatic.com/images?q=tbn:ANd9GcRj47qoAf8eIRTgKkSb_s9HWTG93xtwMF5ARxMpNFmuJyuqyGUtMW0cKw">
            <a:hlinkClick r:id="rId2"/>
          </p:cNvPr>
          <p:cNvPicPr/>
          <p:nvPr/>
        </p:nvPicPr>
        <p:blipFill>
          <a:blip r:embed="rId3" cstate="print"/>
          <a:srcRect/>
          <a:stretch>
            <a:fillRect/>
          </a:stretch>
        </p:blipFill>
        <p:spPr bwMode="auto">
          <a:xfrm>
            <a:off x="7543800" y="5562600"/>
            <a:ext cx="1085850" cy="1104900"/>
          </a:xfrm>
          <a:prstGeom prst="rect">
            <a:avLst/>
          </a:prstGeom>
          <a:noFill/>
          <a:ln w="9525">
            <a:noFill/>
            <a:miter lim="800000"/>
            <a:headEnd/>
            <a:tailEnd/>
          </a:ln>
        </p:spPr>
      </p:pic>
      <p:pic>
        <p:nvPicPr>
          <p:cNvPr id="5" name="Picture 4" descr="http://t2.gstatic.com/images?q=tbn:ANd9GcS2VroXhtHUhkZ9mVZHSe09trCQDr07payzHlQsDUImElOHieZ1k5qRiw">
            <a:hlinkClick r:id="rId4"/>
          </p:cNvPr>
          <p:cNvPicPr/>
          <p:nvPr/>
        </p:nvPicPr>
        <p:blipFill>
          <a:blip r:embed="rId5" cstate="print"/>
          <a:srcRect/>
          <a:stretch>
            <a:fillRect/>
          </a:stretch>
        </p:blipFill>
        <p:spPr bwMode="auto">
          <a:xfrm>
            <a:off x="381000" y="381000"/>
            <a:ext cx="1000125" cy="990600"/>
          </a:xfrm>
          <a:prstGeom prst="rect">
            <a:avLst/>
          </a:prstGeom>
          <a:noFill/>
          <a:ln w="9525">
            <a:noFill/>
            <a:miter lim="800000"/>
            <a:headEnd/>
            <a:tailEnd/>
          </a:ln>
        </p:spPr>
      </p:pic>
      <p:pic>
        <p:nvPicPr>
          <p:cNvPr id="6" name="Picture 5" descr="http://t0.gstatic.com/images?q=tbn:ANd9GcSfj2I7QQ1dJyk9GaYVXNLAl6OFNcpcKjGBPO8rAMwhFaztD07ZvmyubqQ">
            <a:hlinkClick r:id="rId6"/>
          </p:cNvPr>
          <p:cNvPicPr/>
          <p:nvPr/>
        </p:nvPicPr>
        <p:blipFill>
          <a:blip r:embed="rId7" cstate="print"/>
          <a:srcRect/>
          <a:stretch>
            <a:fillRect/>
          </a:stretch>
        </p:blipFill>
        <p:spPr bwMode="auto">
          <a:xfrm>
            <a:off x="8077200" y="2590800"/>
            <a:ext cx="1066800" cy="106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Blood Gas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smtClean="0"/>
              <a:t>Venous, arterial, or mixed samples are acceptable, but reference ranges and critical values are for arterial ONLY.</a:t>
            </a:r>
          </a:p>
          <a:p>
            <a:r>
              <a:rPr lang="en-US" dirty="0" smtClean="0"/>
              <a:t>Lactate rises 70% in 30 minutes, so test samples for </a:t>
            </a:r>
            <a:r>
              <a:rPr lang="en-US" b="1" dirty="0" smtClean="0"/>
              <a:t>lactate IMMEDIATELY </a:t>
            </a:r>
            <a:r>
              <a:rPr lang="en-US" dirty="0" smtClean="0"/>
              <a:t>and collect them without a tourniquet.</a:t>
            </a:r>
          </a:p>
          <a:p>
            <a:r>
              <a:rPr lang="en-US" dirty="0" smtClean="0"/>
              <a:t>Samples in </a:t>
            </a:r>
            <a:r>
              <a:rPr lang="en-US" b="1" dirty="0" err="1" smtClean="0"/>
              <a:t>heparinzed</a:t>
            </a:r>
            <a:r>
              <a:rPr lang="en-US" b="1" dirty="0" smtClean="0"/>
              <a:t> blood gas syringes </a:t>
            </a:r>
            <a:r>
              <a:rPr lang="en-US" dirty="0" smtClean="0"/>
              <a:t>are preferable and should be completely full</a:t>
            </a:r>
          </a:p>
          <a:p>
            <a:pPr lvl="1"/>
            <a:r>
              <a:rPr lang="en-US" dirty="0" smtClean="0"/>
              <a:t>Under-filling dilutes the sample, over-filling decreases ionized Ca</a:t>
            </a:r>
          </a:p>
          <a:p>
            <a:pPr lvl="1"/>
            <a:r>
              <a:rPr lang="en-US" b="1" dirty="0" smtClean="0"/>
              <a:t>Test within 10 minutes</a:t>
            </a:r>
          </a:p>
          <a:p>
            <a:r>
              <a:rPr lang="en-US" dirty="0" smtClean="0"/>
              <a:t>Samples in plain syringes must be handled with great care to </a:t>
            </a:r>
            <a:r>
              <a:rPr lang="en-US" b="1" dirty="0" smtClean="0"/>
              <a:t>minimize any exposure to oxygen</a:t>
            </a:r>
          </a:p>
          <a:p>
            <a:pPr lvl="1"/>
            <a:r>
              <a:rPr lang="en-US" dirty="0" smtClean="0"/>
              <a:t>Introducing air will increase pO2 </a:t>
            </a:r>
            <a:r>
              <a:rPr lang="en-US" dirty="0" smtClean="0"/>
              <a:t>significantly</a:t>
            </a:r>
            <a:r>
              <a:rPr lang="en-US" dirty="0" smtClean="0"/>
              <a:t>.</a:t>
            </a:r>
          </a:p>
          <a:p>
            <a:r>
              <a:rPr lang="en-US" dirty="0" smtClean="0"/>
              <a:t>Free Fields are used to document settings such as flow rate.</a:t>
            </a:r>
          </a:p>
          <a:p>
            <a:pPr lvl="1"/>
            <a:r>
              <a:rPr lang="en-US" dirty="0" smtClean="0"/>
              <a:t>More information will be given in the area if these are used.</a:t>
            </a:r>
          </a:p>
          <a:p>
            <a:r>
              <a:rPr lang="en-US" dirty="0" smtClean="0"/>
              <a:t>Patient temperature may be entered.</a:t>
            </a:r>
          </a:p>
          <a:p>
            <a:pPr lvl="1"/>
            <a:r>
              <a:rPr lang="en-US" dirty="0" smtClean="0"/>
              <a:t>The </a:t>
            </a:r>
            <a:r>
              <a:rPr lang="en-US" dirty="0" err="1" smtClean="0"/>
              <a:t>i</a:t>
            </a:r>
            <a:r>
              <a:rPr lang="en-US" dirty="0" smtClean="0"/>
              <a:t>-stat will </a:t>
            </a:r>
            <a:r>
              <a:rPr lang="en-US" b="1" dirty="0" smtClean="0"/>
              <a:t>temperature-correct blood gas values</a:t>
            </a:r>
            <a:r>
              <a:rPr lang="en-US" dirty="0" smtClean="0"/>
              <a:t>. Only the corrected values will chart to  CPRS.</a:t>
            </a:r>
            <a:endParaRPr lang="en-US" dirty="0"/>
          </a:p>
        </p:txBody>
      </p:sp>
      <p:pic>
        <p:nvPicPr>
          <p:cNvPr id="27652" name="Picture 4" descr="http://t1.gstatic.com/images?q=tbn:ANd9GcSiqjNVkJ877pKZtp3gaiPCTuLxNjyOnlO6NV_KupuYElYuWb1sdTDTXtM">
            <a:hlinkClick r:id="rId2"/>
          </p:cNvPr>
          <p:cNvPicPr>
            <a:picLocks noChangeAspect="1" noChangeArrowheads="1"/>
          </p:cNvPicPr>
          <p:nvPr/>
        </p:nvPicPr>
        <p:blipFill>
          <a:blip r:embed="rId3" cstate="print"/>
          <a:srcRect/>
          <a:stretch>
            <a:fillRect/>
          </a:stretch>
        </p:blipFill>
        <p:spPr bwMode="auto">
          <a:xfrm>
            <a:off x="5867400" y="5791200"/>
            <a:ext cx="2529191" cy="1066800"/>
          </a:xfrm>
          <a:prstGeom prst="rect">
            <a:avLst/>
          </a:prstGeom>
          <a:noFill/>
        </p:spPr>
      </p:pic>
      <p:pic>
        <p:nvPicPr>
          <p:cNvPr id="17410" name="Picture 2" descr="http://www.austincc.edu/mlt/pictures/tourniquet.jpg"/>
          <p:cNvPicPr>
            <a:picLocks noChangeAspect="1" noChangeArrowheads="1"/>
          </p:cNvPicPr>
          <p:nvPr/>
        </p:nvPicPr>
        <p:blipFill>
          <a:blip r:embed="rId4" cstate="print"/>
          <a:srcRect/>
          <a:stretch>
            <a:fillRect/>
          </a:stretch>
        </p:blipFill>
        <p:spPr bwMode="auto">
          <a:xfrm>
            <a:off x="228600" y="228600"/>
            <a:ext cx="1095375" cy="1095375"/>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Chemistry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038600"/>
          </a:xfrm>
        </p:spPr>
        <p:txBody>
          <a:bodyPr>
            <a:normAutofit fontScale="85000" lnSpcReduction="20000"/>
          </a:bodyPr>
          <a:lstStyle/>
          <a:p>
            <a:r>
              <a:rPr lang="en-US" dirty="0" smtClean="0"/>
              <a:t>“chemistry” cartridges are those with electrolytes, etc and </a:t>
            </a:r>
            <a:r>
              <a:rPr lang="en-US" u="sng" dirty="0" smtClean="0"/>
              <a:t>no</a:t>
            </a:r>
            <a:r>
              <a:rPr lang="en-US" dirty="0" smtClean="0"/>
              <a:t> </a:t>
            </a:r>
            <a:r>
              <a:rPr lang="en-US" dirty="0" err="1" smtClean="0"/>
              <a:t>pH.</a:t>
            </a:r>
            <a:r>
              <a:rPr lang="en-US" dirty="0" smtClean="0"/>
              <a:t> If there is a pH, blood gas requirements apply</a:t>
            </a:r>
          </a:p>
          <a:p>
            <a:r>
              <a:rPr lang="en-US" dirty="0" smtClean="0"/>
              <a:t>Venous or arterial samples from plain syringes, blood gas syringes (balanced heparin), or green top (lithium heparin) tubes</a:t>
            </a:r>
          </a:p>
          <a:p>
            <a:r>
              <a:rPr lang="en-US" dirty="0" smtClean="0"/>
              <a:t>Samples from </a:t>
            </a:r>
            <a:r>
              <a:rPr lang="en-US" b="1" dirty="0" smtClean="0"/>
              <a:t>plain syringes should be tested within 3 minutes</a:t>
            </a:r>
          </a:p>
          <a:p>
            <a:r>
              <a:rPr lang="en-US" dirty="0" smtClean="0"/>
              <a:t>It is really important to </a:t>
            </a:r>
            <a:r>
              <a:rPr lang="en-US" b="1" dirty="0" smtClean="0"/>
              <a:t>mix all samples well </a:t>
            </a:r>
            <a:r>
              <a:rPr lang="en-US" dirty="0" smtClean="0"/>
              <a:t>immediately prior to testing or you may get inaccurate HCT results</a:t>
            </a:r>
          </a:p>
          <a:p>
            <a:endParaRPr lang="en-US" dirty="0"/>
          </a:p>
        </p:txBody>
      </p:sp>
      <p:pic>
        <p:nvPicPr>
          <p:cNvPr id="26626" name="Picture 2" descr="http://t3.gstatic.com/images?q=tbn:ANd9GcTndXzoRcyjLtJA1z3sE_uvgBOjCzPLtbQ2eyFIbpHZ7I6YlXJ8UBQ6Xxg">
            <a:hlinkClick r:id="rId2"/>
          </p:cNvPr>
          <p:cNvPicPr>
            <a:picLocks noChangeAspect="1" noChangeArrowheads="1"/>
          </p:cNvPicPr>
          <p:nvPr/>
        </p:nvPicPr>
        <p:blipFill>
          <a:blip r:embed="rId3" cstate="print"/>
          <a:srcRect/>
          <a:stretch>
            <a:fillRect/>
          </a:stretch>
        </p:blipFill>
        <p:spPr bwMode="auto">
          <a:xfrm>
            <a:off x="3657600" y="5257800"/>
            <a:ext cx="1497123" cy="1190625"/>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Chemistry Cartridges-Some Specifics!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0"/>
            <a:ext cx="8229600" cy="5029200"/>
          </a:xfrm>
        </p:spPr>
        <p:txBody>
          <a:bodyPr>
            <a:normAutofit fontScale="70000" lnSpcReduction="20000"/>
          </a:bodyPr>
          <a:lstStyle/>
          <a:p>
            <a:r>
              <a:rPr lang="en-US" dirty="0" smtClean="0"/>
              <a:t>When </a:t>
            </a:r>
            <a:r>
              <a:rPr lang="en-US" dirty="0" err="1" smtClean="0"/>
              <a:t>hemodiluting</a:t>
            </a:r>
            <a:r>
              <a:rPr lang="en-US" dirty="0" smtClean="0"/>
              <a:t> patients by more than 20% during CPB, don’t use solutions such as normal saline or Ringer’s lactate-they may cause significant errors on </a:t>
            </a:r>
            <a:r>
              <a:rPr lang="en-US" b="1" dirty="0" smtClean="0"/>
              <a:t>Na, </a:t>
            </a:r>
            <a:r>
              <a:rPr lang="en-US" b="1" dirty="0" err="1" smtClean="0"/>
              <a:t>Cl</a:t>
            </a:r>
            <a:r>
              <a:rPr lang="en-US" b="1" dirty="0" smtClean="0"/>
              <a:t>, </a:t>
            </a:r>
            <a:r>
              <a:rPr lang="en-US" b="1" dirty="0" err="1" smtClean="0"/>
              <a:t>iCa</a:t>
            </a:r>
            <a:endParaRPr lang="en-US" b="1" dirty="0" smtClean="0"/>
          </a:p>
          <a:p>
            <a:r>
              <a:rPr lang="en-US" dirty="0" err="1" smtClean="0"/>
              <a:t>Hydroxyurea</a:t>
            </a:r>
            <a:r>
              <a:rPr lang="en-US" dirty="0" smtClean="0"/>
              <a:t> may cause a falsely increased </a:t>
            </a:r>
            <a:r>
              <a:rPr lang="en-US" b="1" dirty="0" smtClean="0"/>
              <a:t>CREA</a:t>
            </a:r>
            <a:r>
              <a:rPr lang="en-US" dirty="0" smtClean="0"/>
              <a:t> and </a:t>
            </a:r>
            <a:r>
              <a:rPr lang="en-US" b="1" dirty="0" smtClean="0"/>
              <a:t>GLU</a:t>
            </a:r>
          </a:p>
          <a:p>
            <a:r>
              <a:rPr lang="en-US" u="sng" dirty="0" smtClean="0"/>
              <a:t>Toxic </a:t>
            </a:r>
            <a:r>
              <a:rPr lang="en-US" dirty="0" smtClean="0"/>
              <a:t>levels of acetaminophen may interfere with several </a:t>
            </a:r>
            <a:r>
              <a:rPr lang="en-US" dirty="0" err="1" smtClean="0"/>
              <a:t>i</a:t>
            </a:r>
            <a:r>
              <a:rPr lang="en-US" dirty="0" smtClean="0"/>
              <a:t>-stat chemistry tests. </a:t>
            </a:r>
            <a:r>
              <a:rPr lang="en-US" b="1" dirty="0" smtClean="0"/>
              <a:t>Use another method if acetaminophen overdose </a:t>
            </a:r>
            <a:r>
              <a:rPr lang="en-US" dirty="0" smtClean="0"/>
              <a:t>is known or suspected.</a:t>
            </a:r>
          </a:p>
          <a:p>
            <a:r>
              <a:rPr lang="en-US" dirty="0" smtClean="0"/>
              <a:t> </a:t>
            </a:r>
            <a:r>
              <a:rPr lang="en-US" b="1" dirty="0" smtClean="0"/>
              <a:t>HCT</a:t>
            </a:r>
            <a:r>
              <a:rPr lang="en-US" dirty="0" smtClean="0"/>
              <a:t> results may be affected </a:t>
            </a:r>
            <a:r>
              <a:rPr lang="en-US" dirty="0" smtClean="0"/>
              <a:t>by </a:t>
            </a:r>
            <a:r>
              <a:rPr lang="en-US" dirty="0" smtClean="0"/>
              <a:t>grossly elevated WBC count, contamination of flush fluids, or settling of RBC’s (remix if testing delayed more than 1 minute after collection)</a:t>
            </a:r>
          </a:p>
          <a:p>
            <a:r>
              <a:rPr lang="en-US" b="1" dirty="0" err="1" smtClean="0"/>
              <a:t>iCA</a:t>
            </a:r>
            <a:r>
              <a:rPr lang="en-US" b="1" dirty="0" smtClean="0"/>
              <a:t> </a:t>
            </a:r>
            <a:r>
              <a:rPr lang="en-US" dirty="0" smtClean="0"/>
              <a:t>results are ↑ by prolonged tourniquet use, ↓ when sample is exposed to air, ↓ with toxic levels of </a:t>
            </a:r>
            <a:r>
              <a:rPr lang="en-US" dirty="0" err="1" smtClean="0"/>
              <a:t>salicylate</a:t>
            </a:r>
            <a:endParaRPr lang="en-US" dirty="0" smtClean="0"/>
          </a:p>
          <a:p>
            <a:r>
              <a:rPr lang="en-US" dirty="0" smtClean="0"/>
              <a:t>Whole blood and plasma </a:t>
            </a:r>
            <a:r>
              <a:rPr lang="en-US" b="1" dirty="0" smtClean="0"/>
              <a:t>K </a:t>
            </a:r>
            <a:r>
              <a:rPr lang="en-US" dirty="0" smtClean="0"/>
              <a:t>values will be slightly lower than serum values because 0.1-0.7 </a:t>
            </a:r>
            <a:r>
              <a:rPr lang="en-US" dirty="0" err="1" smtClean="0"/>
              <a:t>mmol</a:t>
            </a:r>
            <a:r>
              <a:rPr lang="en-US" dirty="0" smtClean="0"/>
              <a:t>/L will be released during clotting</a:t>
            </a:r>
          </a:p>
          <a:p>
            <a:pPr>
              <a:buNone/>
            </a:pPr>
            <a:endParaRPr lang="en-US" dirty="0" smtClean="0"/>
          </a:p>
        </p:txBody>
      </p:sp>
      <p:pic>
        <p:nvPicPr>
          <p:cNvPr id="15362" name="Picture 2" descr="http://www.oshmanlaw.com/wp-content/uploads/2011/02/acetaminophen.jpg"/>
          <p:cNvPicPr>
            <a:picLocks noChangeAspect="1" noChangeArrowheads="1"/>
          </p:cNvPicPr>
          <p:nvPr/>
        </p:nvPicPr>
        <p:blipFill>
          <a:blip r:embed="rId2" cstate="print"/>
          <a:srcRect/>
          <a:stretch>
            <a:fillRect/>
          </a:stretch>
        </p:blipFill>
        <p:spPr bwMode="auto">
          <a:xfrm>
            <a:off x="838200" y="5562600"/>
            <a:ext cx="1937918" cy="1295400"/>
          </a:xfrm>
          <a:prstGeom prst="rect">
            <a:avLst/>
          </a:prstGeom>
          <a:noFill/>
        </p:spPr>
      </p:pic>
      <p:pic>
        <p:nvPicPr>
          <p:cNvPr id="15364" name="Picture 4" descr="See full size image">
            <a:hlinkClick r:id="rId3"/>
          </p:cNvPr>
          <p:cNvPicPr>
            <a:picLocks noChangeAspect="1" noChangeArrowheads="1"/>
          </p:cNvPicPr>
          <p:nvPr/>
        </p:nvPicPr>
        <p:blipFill>
          <a:blip r:embed="rId4" cstate="print"/>
          <a:srcRect/>
          <a:stretch>
            <a:fillRect/>
          </a:stretch>
        </p:blipFill>
        <p:spPr bwMode="auto">
          <a:xfrm>
            <a:off x="5029200" y="5486400"/>
            <a:ext cx="1295400" cy="129540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4114800" y="5181600"/>
            <a:ext cx="2589305" cy="1547515"/>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t>
            </a:r>
            <a:r>
              <a:rPr lang="en-US" dirty="0" err="1" smtClean="0">
                <a:effectLst>
                  <a:outerShdw blurRad="38100" dist="38100" dir="2700000" algn="tl">
                    <a:srgbClr val="000000">
                      <a:alpha val="43137"/>
                    </a:srgbClr>
                  </a:outerShdw>
                </a:effectLst>
              </a:rPr>
              <a:t>Troponin</a:t>
            </a:r>
            <a:r>
              <a:rPr lang="en-US" dirty="0" smtClean="0">
                <a:effectLst>
                  <a:outerShdw blurRad="38100" dist="38100" dir="2700000" algn="tl">
                    <a:srgbClr val="000000">
                      <a:alpha val="43137"/>
                    </a:srgbClr>
                  </a:outerShdw>
                </a:effectLst>
              </a:rPr>
              <a:t>-I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4724400"/>
          </a:xfrm>
        </p:spPr>
        <p:txBody>
          <a:bodyPr>
            <a:normAutofit fontScale="55000" lnSpcReduction="20000"/>
          </a:bodyPr>
          <a:lstStyle/>
          <a:p>
            <a:r>
              <a:rPr lang="en-US" dirty="0" smtClean="0"/>
              <a:t>Venous or arterial samples from plain syringes, blood gas syringes (balanced heparin), or </a:t>
            </a:r>
            <a:r>
              <a:rPr lang="en-US" b="1" dirty="0" smtClean="0"/>
              <a:t>green top </a:t>
            </a:r>
            <a:r>
              <a:rPr lang="en-US" dirty="0" smtClean="0"/>
              <a:t>(lithium heparin) tubes</a:t>
            </a:r>
          </a:p>
          <a:p>
            <a:pPr lvl="1"/>
            <a:r>
              <a:rPr lang="en-US" b="1" dirty="0" smtClean="0"/>
              <a:t>Green tops </a:t>
            </a:r>
            <a:r>
              <a:rPr lang="en-US" dirty="0" smtClean="0"/>
              <a:t>are the preferred sample and must be </a:t>
            </a:r>
            <a:r>
              <a:rPr lang="en-US" b="1" dirty="0" smtClean="0"/>
              <a:t>AT LEAST HALF FULL</a:t>
            </a:r>
          </a:p>
          <a:p>
            <a:pPr lvl="1"/>
            <a:r>
              <a:rPr lang="en-US" dirty="0" smtClean="0"/>
              <a:t>Other anticoagulants may cause falsely decreased readings</a:t>
            </a:r>
          </a:p>
          <a:p>
            <a:pPr lvl="1"/>
            <a:r>
              <a:rPr lang="en-US" dirty="0" smtClean="0"/>
              <a:t>Gross </a:t>
            </a:r>
            <a:r>
              <a:rPr lang="en-US" dirty="0" err="1" smtClean="0"/>
              <a:t>hemolysis</a:t>
            </a:r>
            <a:r>
              <a:rPr lang="en-US" dirty="0" smtClean="0"/>
              <a:t> can cause ↓ </a:t>
            </a:r>
            <a:r>
              <a:rPr lang="en-US" dirty="0" err="1" smtClean="0"/>
              <a:t>TnI</a:t>
            </a:r>
            <a:r>
              <a:rPr lang="en-US" dirty="0" smtClean="0"/>
              <a:t> detection.  This is hard to know since you are testing whole blood, so proper collection techniques is essential!</a:t>
            </a:r>
          </a:p>
          <a:p>
            <a:r>
              <a:rPr lang="en-US" dirty="0" smtClean="0"/>
              <a:t>Interpretive ranges are NOT the same as a lab </a:t>
            </a:r>
            <a:r>
              <a:rPr lang="en-US" dirty="0" err="1" smtClean="0"/>
              <a:t>troponin</a:t>
            </a:r>
            <a:r>
              <a:rPr lang="en-US" dirty="0" smtClean="0"/>
              <a:t>-I</a:t>
            </a:r>
          </a:p>
          <a:p>
            <a:pPr lvl="1"/>
            <a:r>
              <a:rPr lang="en-US" dirty="0" smtClean="0"/>
              <a:t>&lt;0.1 = NEG, 0.1-0.39 = </a:t>
            </a:r>
            <a:r>
              <a:rPr lang="en-US" dirty="0" err="1" smtClean="0"/>
              <a:t>Nondiagnostic</a:t>
            </a:r>
            <a:r>
              <a:rPr lang="en-US" dirty="0" smtClean="0"/>
              <a:t> with possible ACS; &gt;0.39 = POS for MI</a:t>
            </a:r>
          </a:p>
          <a:p>
            <a:pPr lvl="1"/>
            <a:r>
              <a:rPr lang="en-US" dirty="0" smtClean="0"/>
              <a:t>Use caution when interpreting values at the cut-offs because all methods have some variability</a:t>
            </a:r>
          </a:p>
          <a:p>
            <a:r>
              <a:rPr lang="en-US" dirty="0" smtClean="0"/>
              <a:t>Samples from </a:t>
            </a:r>
            <a:r>
              <a:rPr lang="en-US" b="1" dirty="0" smtClean="0"/>
              <a:t>plain syringes should be tested within 1 minute</a:t>
            </a:r>
          </a:p>
          <a:p>
            <a:r>
              <a:rPr lang="en-US" b="1" dirty="0" err="1" smtClean="0"/>
              <a:t>Microclots</a:t>
            </a:r>
            <a:r>
              <a:rPr lang="en-US" dirty="0" smtClean="0"/>
              <a:t> will cause </a:t>
            </a:r>
            <a:r>
              <a:rPr lang="en-US" b="1" dirty="0" smtClean="0"/>
              <a:t>falsely elevated </a:t>
            </a:r>
            <a:r>
              <a:rPr lang="en-US" dirty="0" smtClean="0"/>
              <a:t>readings</a:t>
            </a:r>
          </a:p>
          <a:p>
            <a:pPr lvl="1"/>
            <a:r>
              <a:rPr lang="en-US" dirty="0" smtClean="0"/>
              <a:t>always </a:t>
            </a:r>
            <a:r>
              <a:rPr lang="en-US" b="1" dirty="0" smtClean="0"/>
              <a:t>mix green tops well </a:t>
            </a:r>
            <a:r>
              <a:rPr lang="en-US" dirty="0" smtClean="0"/>
              <a:t>after collection (at least 8 inversions)</a:t>
            </a:r>
          </a:p>
          <a:p>
            <a:pPr lvl="1"/>
            <a:r>
              <a:rPr lang="en-US" dirty="0" smtClean="0"/>
              <a:t>As noted above, don’t delay in testing any plain syringes-they clot quickly!</a:t>
            </a:r>
          </a:p>
          <a:p>
            <a:r>
              <a:rPr lang="en-US" dirty="0" smtClean="0"/>
              <a:t>The </a:t>
            </a:r>
            <a:r>
              <a:rPr lang="en-US" b="1" dirty="0" smtClean="0"/>
              <a:t>meter should not be moved </a:t>
            </a:r>
            <a:r>
              <a:rPr lang="en-US" dirty="0" smtClean="0"/>
              <a:t>during testing</a:t>
            </a:r>
          </a:p>
          <a:p>
            <a:r>
              <a:rPr lang="en-US" dirty="0" smtClean="0"/>
              <a:t>This cartridge takes longer than all others, 10 minutes</a:t>
            </a:r>
          </a:p>
          <a:p>
            <a:r>
              <a:rPr lang="en-US" dirty="0" smtClean="0"/>
              <a:t>Results will read to 50 </a:t>
            </a:r>
            <a:r>
              <a:rPr lang="en-US" dirty="0" err="1" smtClean="0"/>
              <a:t>ng</a:t>
            </a:r>
            <a:r>
              <a:rPr lang="en-US" dirty="0" smtClean="0"/>
              <a:t>/</a:t>
            </a:r>
            <a:r>
              <a:rPr lang="en-US" dirty="0" err="1" smtClean="0"/>
              <a:t>mL</a:t>
            </a:r>
            <a:r>
              <a:rPr lang="en-US" dirty="0" smtClean="0"/>
              <a:t>, but results above 35 will display as </a:t>
            </a:r>
            <a:r>
              <a:rPr lang="en-US" b="1" dirty="0" smtClean="0"/>
              <a:t>&gt;35 in CPRS</a:t>
            </a:r>
          </a:p>
          <a:p>
            <a:r>
              <a:rPr lang="en-US" dirty="0" smtClean="0"/>
              <a:t>Note the cartridge closure</a:t>
            </a:r>
          </a:p>
          <a:p>
            <a:pPr lvl="1"/>
            <a:r>
              <a:rPr lang="en-US" dirty="0" smtClean="0"/>
              <a:t>It slides closed rather than snaps</a:t>
            </a:r>
            <a:endParaRPr lang="en-US" dirty="0"/>
          </a:p>
        </p:txBody>
      </p:sp>
      <p:pic>
        <p:nvPicPr>
          <p:cNvPr id="14338" name="Picture 2" descr="http://tmiunited.com/cms/wp-content/uploads/2012/03/saf-evac-300px.jpg"/>
          <p:cNvPicPr>
            <a:picLocks noChangeAspect="1" noChangeArrowheads="1"/>
          </p:cNvPicPr>
          <p:nvPr/>
        </p:nvPicPr>
        <p:blipFill>
          <a:blip r:embed="rId3" cstate="print"/>
          <a:srcRect/>
          <a:stretch>
            <a:fillRect/>
          </a:stretch>
        </p:blipFill>
        <p:spPr bwMode="auto">
          <a:xfrm>
            <a:off x="838200" y="5715000"/>
            <a:ext cx="1790241"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General </a:t>
            </a:r>
            <a:r>
              <a:rPr lang="en-US" dirty="0" smtClean="0">
                <a:effectLst>
                  <a:outerShdw blurRad="38100" dist="38100" dir="2700000" algn="tl">
                    <a:srgbClr val="000000">
                      <a:alpha val="43137"/>
                    </a:srgbClr>
                  </a:outerShdw>
                </a:effectLst>
              </a:rPr>
              <a:t>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5029200"/>
          </a:xfrm>
        </p:spPr>
        <p:txBody>
          <a:bodyPr>
            <a:normAutofit fontScale="62500" lnSpcReduction="20000"/>
          </a:bodyPr>
          <a:lstStyle/>
          <a:p>
            <a:r>
              <a:rPr lang="en-US" b="1" dirty="0" smtClean="0"/>
              <a:t>Quality Check Codes </a:t>
            </a:r>
            <a:r>
              <a:rPr lang="en-US" dirty="0" smtClean="0"/>
              <a:t>are error codes resulting from “bad” cartridges, sample issues, etc. Generally, collect a fresh sample and retest</a:t>
            </a:r>
          </a:p>
          <a:p>
            <a:r>
              <a:rPr lang="en-US" b="1" dirty="0" smtClean="0"/>
              <a:t>Asterisks</a:t>
            </a:r>
            <a:r>
              <a:rPr lang="en-US" dirty="0" smtClean="0"/>
              <a:t> on a result mean the sensor for that specific test was damaged</a:t>
            </a:r>
          </a:p>
          <a:p>
            <a:r>
              <a:rPr lang="en-US" b="1" dirty="0" smtClean="0"/>
              <a:t>&gt;</a:t>
            </a:r>
            <a:r>
              <a:rPr lang="en-US" dirty="0" smtClean="0"/>
              <a:t> or </a:t>
            </a:r>
            <a:r>
              <a:rPr lang="en-US" b="1" dirty="0" smtClean="0"/>
              <a:t>&lt;</a:t>
            </a:r>
            <a:r>
              <a:rPr lang="en-US" dirty="0" smtClean="0"/>
              <a:t> indicates the result was outside reading limits (</a:t>
            </a:r>
            <a:r>
              <a:rPr lang="en-US" b="1" dirty="0" smtClean="0"/>
              <a:t>reportable range</a:t>
            </a:r>
            <a:r>
              <a:rPr lang="en-US" dirty="0" smtClean="0"/>
              <a:t>) of the meter</a:t>
            </a:r>
          </a:p>
          <a:p>
            <a:r>
              <a:rPr lang="en-US" dirty="0" smtClean="0"/>
              <a:t>Meters will hold 5000 results, so they can be reviewed in the meter when the computer system is down – no special contingency plan required, just follow the plan in your unit</a:t>
            </a:r>
          </a:p>
          <a:p>
            <a:r>
              <a:rPr lang="en-US" b="1" dirty="0" smtClean="0"/>
              <a:t>Critical Values- </a:t>
            </a:r>
            <a:r>
              <a:rPr lang="en-US" dirty="0" smtClean="0"/>
              <a:t>If you are not responsible </a:t>
            </a:r>
            <a:r>
              <a:rPr lang="en-US" dirty="0" smtClean="0"/>
              <a:t>for </a:t>
            </a:r>
            <a:r>
              <a:rPr lang="en-US" dirty="0" smtClean="0"/>
              <a:t>treating the patient, you should document notification to the provider in CPRS</a:t>
            </a:r>
          </a:p>
          <a:p>
            <a:pPr lvl="1"/>
            <a:r>
              <a:rPr lang="en-US" dirty="0" smtClean="0"/>
              <a:t>If the result is inconsistent with the patient’s condition, repeat with a fresh sample</a:t>
            </a:r>
          </a:p>
          <a:p>
            <a:r>
              <a:rPr lang="en-US" dirty="0" smtClean="0"/>
              <a:t>Best practice is to </a:t>
            </a:r>
            <a:r>
              <a:rPr lang="en-US" b="1" dirty="0" smtClean="0"/>
              <a:t>clean</a:t>
            </a:r>
            <a:r>
              <a:rPr lang="en-US" dirty="0" smtClean="0"/>
              <a:t> and </a:t>
            </a:r>
            <a:r>
              <a:rPr lang="en-US" b="1" dirty="0" smtClean="0"/>
              <a:t>disinfect</a:t>
            </a:r>
            <a:r>
              <a:rPr lang="en-US" dirty="0" smtClean="0"/>
              <a:t> between uses</a:t>
            </a:r>
          </a:p>
          <a:p>
            <a:pPr lvl="1"/>
            <a:r>
              <a:rPr lang="en-US" dirty="0" smtClean="0"/>
              <a:t>Clean surfaces with alcohol or germicidal wipes</a:t>
            </a:r>
          </a:p>
          <a:p>
            <a:pPr lvl="1"/>
            <a:r>
              <a:rPr lang="en-US" dirty="0" smtClean="0"/>
              <a:t>Disinfect using germicidal wipes for the contact time on the wipe container</a:t>
            </a:r>
            <a:endParaRPr lang="en-US" dirty="0"/>
          </a:p>
        </p:txBody>
      </p:sp>
      <p:pic>
        <p:nvPicPr>
          <p:cNvPr id="13314" name="Picture 2" descr="PDI Sani Cloth Plus Germicidal Wipes">
            <a:hlinkClick r:id="rId2"/>
          </p:cNvPr>
          <p:cNvPicPr>
            <a:picLocks noChangeAspect="1" noChangeArrowheads="1"/>
          </p:cNvPicPr>
          <p:nvPr/>
        </p:nvPicPr>
        <p:blipFill>
          <a:blip r:embed="rId3" cstate="print"/>
          <a:srcRect/>
          <a:stretch>
            <a:fillRect/>
          </a:stretch>
        </p:blipFill>
        <p:spPr bwMode="auto">
          <a:xfrm>
            <a:off x="381000" y="0"/>
            <a:ext cx="1752600" cy="1752600"/>
          </a:xfrm>
          <a:prstGeom prst="rect">
            <a:avLst/>
          </a:prstGeom>
          <a:noFill/>
        </p:spPr>
      </p:pic>
      <p:pic>
        <p:nvPicPr>
          <p:cNvPr id="13316" name="Picture 4" descr="http://www.cpcc.edu/emergency-services/images/critical-alert"/>
          <p:cNvPicPr>
            <a:picLocks noChangeAspect="1" noChangeArrowheads="1"/>
          </p:cNvPicPr>
          <p:nvPr/>
        </p:nvPicPr>
        <p:blipFill>
          <a:blip r:embed="rId4" cstate="print"/>
          <a:srcRect/>
          <a:stretch>
            <a:fillRect/>
          </a:stretch>
        </p:blipFill>
        <p:spPr bwMode="auto">
          <a:xfrm>
            <a:off x="6997700" y="304800"/>
            <a:ext cx="2146300" cy="996496"/>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Basic Steps of Testing Patient Samples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514350" indent="-514350">
              <a:buFont typeface="+mj-lt"/>
              <a:buAutoNum type="arabicPeriod"/>
            </a:pPr>
            <a:r>
              <a:rPr lang="en-US" dirty="0" smtClean="0"/>
              <a:t>Power on</a:t>
            </a:r>
          </a:p>
          <a:p>
            <a:pPr marL="971550" lvl="1" indent="-514350"/>
            <a:r>
              <a:rPr lang="en-US" dirty="0" smtClean="0"/>
              <a:t>Note: you can Press 1 to see your last result if the meter timed out before you checked your results</a:t>
            </a:r>
          </a:p>
          <a:p>
            <a:pPr marL="514350" indent="-514350">
              <a:buFont typeface="+mj-lt"/>
              <a:buAutoNum type="arabicPeriod"/>
            </a:pPr>
            <a:r>
              <a:rPr lang="en-US" dirty="0" smtClean="0"/>
              <a:t>Press 2 to begin testing</a:t>
            </a:r>
          </a:p>
          <a:p>
            <a:pPr marL="514350" indent="-514350">
              <a:buFont typeface="+mj-lt"/>
              <a:buAutoNum type="arabicPeriod"/>
            </a:pPr>
            <a:r>
              <a:rPr lang="en-US" dirty="0" smtClean="0"/>
              <a:t>Scan in your operator ID</a:t>
            </a:r>
          </a:p>
          <a:p>
            <a:pPr marL="514350" indent="-514350">
              <a:buFont typeface="+mj-lt"/>
              <a:buAutoNum type="arabicPeriod"/>
            </a:pPr>
            <a:r>
              <a:rPr lang="en-US" dirty="0" smtClean="0"/>
              <a:t>Scan in the patient’s ID</a:t>
            </a:r>
          </a:p>
          <a:p>
            <a:pPr marL="514350" indent="-514350">
              <a:buFont typeface="+mj-lt"/>
              <a:buAutoNum type="arabicPeriod"/>
            </a:pPr>
            <a:r>
              <a:rPr lang="en-US" dirty="0" smtClean="0"/>
              <a:t>Scan in the cartridge lot number</a:t>
            </a:r>
          </a:p>
          <a:p>
            <a:pPr marL="514350" indent="-514350">
              <a:buFont typeface="+mj-lt"/>
              <a:buAutoNum type="arabicPeriod"/>
            </a:pPr>
            <a:r>
              <a:rPr lang="en-US" dirty="0" smtClean="0"/>
              <a:t>Apply sample and insert cartridge</a:t>
            </a:r>
          </a:p>
          <a:p>
            <a:pPr marL="514350" indent="-514350">
              <a:buFont typeface="+mj-lt"/>
              <a:buAutoNum type="arabicPeriod"/>
            </a:pPr>
            <a:r>
              <a:rPr lang="en-US" dirty="0" smtClean="0"/>
              <a:t>Choose a specimen type if you use this option</a:t>
            </a:r>
          </a:p>
          <a:p>
            <a:pPr marL="514350" indent="-514350">
              <a:buFont typeface="+mj-lt"/>
              <a:buAutoNum type="arabicPeriod"/>
            </a:pPr>
            <a:r>
              <a:rPr lang="en-US" dirty="0" smtClean="0"/>
              <a:t>Enter temp, FI02, free field info if you use this option</a:t>
            </a:r>
          </a:p>
          <a:p>
            <a:pPr marL="514350" indent="-514350">
              <a:buFont typeface="+mj-lt"/>
              <a:buAutoNum type="arabicPeriod"/>
            </a:pPr>
            <a:r>
              <a:rPr lang="en-US" dirty="0" smtClean="0"/>
              <a:t>2 minutes (or 10 for TROP) to results</a:t>
            </a:r>
          </a:p>
          <a:p>
            <a:pPr marL="514350" indent="-514350">
              <a:buFont typeface="+mj-lt"/>
              <a:buAutoNum type="arabicPeriod"/>
            </a:pPr>
            <a:r>
              <a:rPr lang="en-US" dirty="0" smtClean="0"/>
              <a:t>If you need to test another cartridge, chose 1 for test options and you won’t have to scan in the ID again</a:t>
            </a:r>
          </a:p>
          <a:p>
            <a:pPr marL="514350" indent="-514350">
              <a:buFont typeface="+mj-lt"/>
              <a:buAutoNum type="arabicPeriod"/>
            </a:pPr>
            <a:r>
              <a:rPr lang="en-US" dirty="0" smtClean="0"/>
              <a:t>Download meter</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Components of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System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err="1" smtClean="0"/>
              <a:t>i</a:t>
            </a:r>
            <a:r>
              <a:rPr lang="en-US" dirty="0" smtClean="0"/>
              <a:t>-STAT 1 </a:t>
            </a:r>
            <a:r>
              <a:rPr lang="en-US" b="1" dirty="0" smtClean="0"/>
              <a:t>Analyzer</a:t>
            </a:r>
          </a:p>
          <a:p>
            <a:endParaRPr lang="en-US" dirty="0" smtClean="0"/>
          </a:p>
          <a:p>
            <a:endParaRPr lang="en-US" dirty="0"/>
          </a:p>
          <a:p>
            <a:r>
              <a:rPr lang="en-US" dirty="0" err="1" smtClean="0"/>
              <a:t>i</a:t>
            </a:r>
            <a:r>
              <a:rPr lang="en-US" dirty="0" smtClean="0"/>
              <a:t>-STAT 1 Rechargeable Network </a:t>
            </a:r>
            <a:r>
              <a:rPr lang="en-US" b="1" dirty="0" smtClean="0"/>
              <a:t>Downloader</a:t>
            </a:r>
          </a:p>
          <a:p>
            <a:endParaRPr lang="en-US" dirty="0" smtClean="0"/>
          </a:p>
          <a:p>
            <a:r>
              <a:rPr lang="en-US" dirty="0" err="1" smtClean="0"/>
              <a:t>i</a:t>
            </a:r>
            <a:r>
              <a:rPr lang="en-US" dirty="0" smtClean="0"/>
              <a:t>-STAT 1 </a:t>
            </a:r>
            <a:r>
              <a:rPr lang="en-US" b="1" dirty="0" smtClean="0"/>
              <a:t>Cartridges</a:t>
            </a:r>
          </a:p>
          <a:p>
            <a:endParaRPr lang="en-US" dirty="0" smtClean="0"/>
          </a:p>
          <a:p>
            <a:r>
              <a:rPr lang="en-US" dirty="0" smtClean="0"/>
              <a:t>And not to forget, the </a:t>
            </a:r>
            <a:r>
              <a:rPr lang="en-US" b="1" dirty="0" smtClean="0"/>
              <a:t>Operator</a:t>
            </a:r>
            <a:r>
              <a:rPr lang="en-US" dirty="0" smtClean="0"/>
              <a:t>!</a:t>
            </a:r>
            <a:endParaRPr lang="en-US" dirty="0"/>
          </a:p>
        </p:txBody>
      </p:sp>
      <p:pic>
        <p:nvPicPr>
          <p:cNvPr id="14338" name="Picture 2" descr="http://www.instrumed.com/medical-equipment/components/com_virtuemart/shop_image/product/Abbott_Istat_4d62965fe95a7.jpg"/>
          <p:cNvPicPr>
            <a:picLocks noChangeAspect="1" noChangeArrowheads="1"/>
          </p:cNvPicPr>
          <p:nvPr/>
        </p:nvPicPr>
        <p:blipFill>
          <a:blip r:embed="rId2" cstate="print"/>
          <a:srcRect/>
          <a:stretch>
            <a:fillRect/>
          </a:stretch>
        </p:blipFill>
        <p:spPr bwMode="auto">
          <a:xfrm>
            <a:off x="4267200" y="1066800"/>
            <a:ext cx="990600" cy="2020824"/>
          </a:xfrm>
          <a:prstGeom prst="rect">
            <a:avLst/>
          </a:prstGeom>
          <a:noFill/>
        </p:spPr>
      </p:pic>
      <p:pic>
        <p:nvPicPr>
          <p:cNvPr id="14340" name="Picture 4" descr="http://i.ebayimg.com/t/Downloader-Recharger-use-i-STAT-1-Analyzer-/00/s/NTMzWDgwMA==/$(KGrHqR,!iYE6Z2WfKTqBOn6O33z-w~~60_35.JPG"/>
          <p:cNvPicPr>
            <a:picLocks noChangeAspect="1" noChangeArrowheads="1"/>
          </p:cNvPicPr>
          <p:nvPr/>
        </p:nvPicPr>
        <p:blipFill>
          <a:blip r:embed="rId3" cstate="print"/>
          <a:srcRect/>
          <a:stretch>
            <a:fillRect/>
          </a:stretch>
        </p:blipFill>
        <p:spPr bwMode="auto">
          <a:xfrm>
            <a:off x="5562600" y="2133600"/>
            <a:ext cx="2857500" cy="1895475"/>
          </a:xfrm>
          <a:prstGeom prst="rect">
            <a:avLst/>
          </a:prstGeom>
          <a:noFill/>
        </p:spPr>
      </p:pic>
      <p:pic>
        <p:nvPicPr>
          <p:cNvPr id="29698" name="Picture 2" descr="Nurse Stick Figure clipart">
            <a:hlinkClick r:id="rId4"/>
          </p:cNvPr>
          <p:cNvPicPr>
            <a:picLocks noChangeAspect="1" noChangeArrowheads="1"/>
          </p:cNvPicPr>
          <p:nvPr/>
        </p:nvPicPr>
        <p:blipFill>
          <a:blip r:embed="rId5" cstate="print"/>
          <a:srcRect/>
          <a:stretch>
            <a:fillRect/>
          </a:stretch>
        </p:blipFill>
        <p:spPr bwMode="auto">
          <a:xfrm>
            <a:off x="3429000" y="5638800"/>
            <a:ext cx="1028700" cy="1028700"/>
          </a:xfrm>
          <a:prstGeom prst="rect">
            <a:avLst/>
          </a:prstGeom>
          <a:noFill/>
        </p:spPr>
      </p:pic>
      <p:pic>
        <p:nvPicPr>
          <p:cNvPr id="29700" name="Picture 4" descr="Ethnic Nurse clipart">
            <a:hlinkClick r:id="rId6"/>
          </p:cNvPr>
          <p:cNvPicPr>
            <a:picLocks noChangeAspect="1" noChangeArrowheads="1"/>
          </p:cNvPicPr>
          <p:nvPr/>
        </p:nvPicPr>
        <p:blipFill>
          <a:blip r:embed="rId7" cstate="print"/>
          <a:srcRect/>
          <a:stretch>
            <a:fillRect/>
          </a:stretch>
        </p:blipFill>
        <p:spPr bwMode="auto">
          <a:xfrm>
            <a:off x="4267200" y="5638800"/>
            <a:ext cx="1028700" cy="1028700"/>
          </a:xfrm>
          <a:prstGeom prst="rect">
            <a:avLst/>
          </a:prstGeom>
          <a:noFill/>
        </p:spPr>
      </p:pic>
      <p:pic>
        <p:nvPicPr>
          <p:cNvPr id="29703" name="Picture 7"/>
          <p:cNvPicPr>
            <a:picLocks noChangeAspect="1" noChangeArrowheads="1"/>
          </p:cNvPicPr>
          <p:nvPr/>
        </p:nvPicPr>
        <p:blipFill>
          <a:blip r:embed="rId8" cstate="print"/>
          <a:srcRect/>
          <a:stretch>
            <a:fillRect/>
          </a:stretch>
        </p:blipFill>
        <p:spPr bwMode="auto">
          <a:xfrm>
            <a:off x="5943599" y="4267200"/>
            <a:ext cx="2687439" cy="22098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a:t>
            </a:r>
            <a:endParaRPr lang="en-US" dirty="0">
              <a:effectLst>
                <a:outerShdw blurRad="38100" dist="38100" dir="2700000" algn="tl">
                  <a:srgbClr val="000000">
                    <a:alpha val="43137"/>
                  </a:srgbClr>
                </a:outerShdw>
              </a:effectLst>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rot="5400000">
            <a:off x="223603" y="4043597"/>
            <a:ext cx="3057994" cy="1828800"/>
          </a:xfrm>
          <a:prstGeom prst="rect">
            <a:avLst/>
          </a:prstGeom>
          <a:noFill/>
          <a:ln w="9525">
            <a:noFill/>
            <a:miter lim="800000"/>
            <a:headEnd/>
            <a:tailEnd/>
          </a:ln>
          <a:effectLst/>
        </p:spPr>
      </p:pic>
      <p:sp>
        <p:nvSpPr>
          <p:cNvPr id="6" name="TextBox 5"/>
          <p:cNvSpPr txBox="1"/>
          <p:nvPr/>
        </p:nvSpPr>
        <p:spPr>
          <a:xfrm>
            <a:off x="304800" y="1295400"/>
            <a:ext cx="8534400" cy="2031325"/>
          </a:xfrm>
          <a:prstGeom prst="rect">
            <a:avLst/>
          </a:prstGeom>
          <a:noFill/>
        </p:spPr>
        <p:txBody>
          <a:bodyPr wrap="square" rtlCol="0">
            <a:spAutoFit/>
          </a:bodyPr>
          <a:lstStyle/>
          <a:p>
            <a:pPr marL="342900" indent="-342900">
              <a:buFont typeface="+mj-lt"/>
              <a:buAutoNum type="arabicPeriod"/>
            </a:pPr>
            <a:r>
              <a:rPr lang="en-US" b="1" dirty="0" smtClean="0"/>
              <a:t>Power</a:t>
            </a:r>
            <a:r>
              <a:rPr lang="en-US" dirty="0" smtClean="0"/>
              <a:t> on</a:t>
            </a:r>
          </a:p>
          <a:p>
            <a:pPr marL="342900" indent="-342900">
              <a:buFont typeface="+mj-lt"/>
              <a:buAutoNum type="arabicPeriod"/>
            </a:pPr>
            <a:r>
              <a:rPr lang="en-US" b="1" dirty="0" smtClean="0"/>
              <a:t>Press 2-i-STAT Cartridge</a:t>
            </a:r>
            <a:r>
              <a:rPr lang="en-US" dirty="0" smtClean="0"/>
              <a:t> to being testing</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your </a:t>
            </a:r>
            <a:r>
              <a:rPr lang="en-US" b="1" dirty="0" smtClean="0"/>
              <a:t>Operator ID</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Patient ID </a:t>
            </a:r>
            <a:r>
              <a:rPr lang="en-US" dirty="0" smtClean="0"/>
              <a:t>(arm band, VIC Card)</a:t>
            </a:r>
            <a:endParaRPr lang="en-US" b="1" dirty="0" smtClean="0"/>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Cartridge Lot # </a:t>
            </a:r>
            <a:r>
              <a:rPr lang="en-US" dirty="0" smtClean="0"/>
              <a:t>from the cartridge pouch</a:t>
            </a:r>
            <a:endParaRPr lang="en-US" b="1" dirty="0" smtClean="0"/>
          </a:p>
          <a:p>
            <a:pPr marL="342900" indent="-342900">
              <a:buFont typeface="+mj-lt"/>
              <a:buAutoNum type="arabicPeriod"/>
            </a:pPr>
            <a:r>
              <a:rPr lang="en-US" dirty="0" smtClean="0"/>
              <a:t>Hold syringe (without needle) or tube dispenser over sample well  and </a:t>
            </a:r>
            <a:r>
              <a:rPr lang="en-US" b="1" dirty="0" smtClean="0"/>
              <a:t>Apply Sample </a:t>
            </a:r>
            <a:r>
              <a:rPr lang="en-US" dirty="0" smtClean="0"/>
              <a:t>(see next slide)</a:t>
            </a:r>
            <a:r>
              <a:rPr lang="en-US" b="1" dirty="0" smtClean="0"/>
              <a:t> </a:t>
            </a:r>
            <a:r>
              <a:rPr lang="en-US" dirty="0" smtClean="0"/>
              <a:t>slowly and steadily to the fill line and </a:t>
            </a:r>
            <a:r>
              <a:rPr lang="en-US" b="1" dirty="0" smtClean="0"/>
              <a:t>Insert Cartridge</a:t>
            </a:r>
            <a:endParaRPr lang="en-US" b="1" dirty="0"/>
          </a:p>
        </p:txBody>
      </p:sp>
      <p:pic>
        <p:nvPicPr>
          <p:cNvPr id="33797" name="Picture 5"/>
          <p:cNvPicPr>
            <a:picLocks noChangeAspect="1" noChangeArrowheads="1"/>
          </p:cNvPicPr>
          <p:nvPr/>
        </p:nvPicPr>
        <p:blipFill>
          <a:blip r:embed="rId3" cstate="print"/>
          <a:srcRect/>
          <a:stretch>
            <a:fillRect/>
          </a:stretch>
        </p:blipFill>
        <p:spPr bwMode="auto">
          <a:xfrm rot="16200000">
            <a:off x="2875530" y="3906270"/>
            <a:ext cx="3082242" cy="1975302"/>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rot="16200000">
            <a:off x="5759574" y="3917826"/>
            <a:ext cx="3187453" cy="1905001"/>
          </a:xfrm>
          <a:prstGeom prst="rect">
            <a:avLst/>
          </a:prstGeom>
          <a:noFill/>
          <a:ln w="9525">
            <a:noFill/>
            <a:miter lim="800000"/>
            <a:headEnd/>
            <a:tailEnd/>
          </a:ln>
          <a:effectLst/>
        </p:spPr>
      </p:pic>
      <p:sp>
        <p:nvSpPr>
          <p:cNvPr id="11" name="TextBox 10"/>
          <p:cNvSpPr txBox="1"/>
          <p:nvPr/>
        </p:nvSpPr>
        <p:spPr>
          <a:xfrm>
            <a:off x="1295400" y="6488668"/>
            <a:ext cx="779765" cy="369332"/>
          </a:xfrm>
          <a:prstGeom prst="rect">
            <a:avLst/>
          </a:prstGeom>
          <a:solidFill>
            <a:schemeClr val="accent1"/>
          </a:solidFill>
        </p:spPr>
        <p:txBody>
          <a:bodyPr wrap="none" rtlCol="0">
            <a:spAutoFit/>
          </a:bodyPr>
          <a:lstStyle/>
          <a:p>
            <a:r>
              <a:rPr lang="en-US" b="1" dirty="0" smtClean="0"/>
              <a:t>Step 2</a:t>
            </a:r>
            <a:endParaRPr lang="en-US" b="1" dirty="0"/>
          </a:p>
        </p:txBody>
      </p:sp>
      <p:sp>
        <p:nvSpPr>
          <p:cNvPr id="12" name="TextBox 11"/>
          <p:cNvSpPr txBox="1"/>
          <p:nvPr/>
        </p:nvSpPr>
        <p:spPr>
          <a:xfrm>
            <a:off x="4038600" y="6488668"/>
            <a:ext cx="779765" cy="369332"/>
          </a:xfrm>
          <a:prstGeom prst="rect">
            <a:avLst/>
          </a:prstGeom>
          <a:solidFill>
            <a:schemeClr val="accent1"/>
          </a:solidFill>
        </p:spPr>
        <p:txBody>
          <a:bodyPr wrap="none" rtlCol="0">
            <a:spAutoFit/>
          </a:bodyPr>
          <a:lstStyle/>
          <a:p>
            <a:r>
              <a:rPr lang="en-US" b="1" dirty="0" smtClean="0"/>
              <a:t>Step 5</a:t>
            </a:r>
            <a:endParaRPr lang="en-US" b="1" dirty="0"/>
          </a:p>
        </p:txBody>
      </p:sp>
      <p:sp>
        <p:nvSpPr>
          <p:cNvPr id="13" name="TextBox 12"/>
          <p:cNvSpPr txBox="1"/>
          <p:nvPr/>
        </p:nvSpPr>
        <p:spPr>
          <a:xfrm>
            <a:off x="6934200" y="6488668"/>
            <a:ext cx="779765" cy="369332"/>
          </a:xfrm>
          <a:prstGeom prst="rect">
            <a:avLst/>
          </a:prstGeom>
          <a:solidFill>
            <a:schemeClr val="accent1"/>
          </a:solidFill>
        </p:spPr>
        <p:txBody>
          <a:bodyPr wrap="none" rtlCol="0">
            <a:spAutoFit/>
          </a:bodyPr>
          <a:lstStyle/>
          <a:p>
            <a:r>
              <a:rPr lang="en-US" b="1" dirty="0" smtClean="0"/>
              <a:t>Step 6</a:t>
            </a:r>
            <a:endParaRPr lang="en-US" b="1" dirty="0"/>
          </a:p>
        </p:txBody>
      </p:sp>
      <p:pic>
        <p:nvPicPr>
          <p:cNvPr id="1026" name="Picture 2"/>
          <p:cNvPicPr>
            <a:picLocks noChangeAspect="1" noChangeArrowheads="1"/>
          </p:cNvPicPr>
          <p:nvPr/>
        </p:nvPicPr>
        <p:blipFill>
          <a:blip r:embed="rId5" cstate="print"/>
          <a:srcRect/>
          <a:stretch>
            <a:fillRect/>
          </a:stretch>
        </p:blipFill>
        <p:spPr bwMode="auto">
          <a:xfrm rot="761781">
            <a:off x="6858000" y="914399"/>
            <a:ext cx="2133600" cy="1358503"/>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5257800" y="914400"/>
            <a:ext cx="1447800" cy="9700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Adding Sample to the Cartridge</a:t>
            </a:r>
            <a:endParaRPr lang="en-US" dirty="0"/>
          </a:p>
        </p:txBody>
      </p:sp>
      <p:sp>
        <p:nvSpPr>
          <p:cNvPr id="4" name="Content Placeholder 3"/>
          <p:cNvSpPr>
            <a:spLocks noGrp="1"/>
          </p:cNvSpPr>
          <p:nvPr>
            <p:ph idx="1"/>
          </p:nvPr>
        </p:nvSpPr>
        <p:spPr>
          <a:xfrm>
            <a:off x="457200" y="1219200"/>
            <a:ext cx="5334000" cy="2286000"/>
          </a:xfrm>
        </p:spPr>
        <p:txBody>
          <a:bodyPr>
            <a:normAutofit fontScale="62500" lnSpcReduction="20000"/>
          </a:bodyPr>
          <a:lstStyle/>
          <a:p>
            <a:pPr>
              <a:buNone/>
            </a:pPr>
            <a:r>
              <a:rPr lang="en-US" sz="3800" i="1" u="sng" dirty="0" smtClean="0"/>
              <a:t>Using a </a:t>
            </a:r>
            <a:r>
              <a:rPr lang="en-US" sz="3800" b="1" i="1" u="sng" dirty="0" err="1" smtClean="0"/>
              <a:t>Saf</a:t>
            </a:r>
            <a:r>
              <a:rPr lang="en-US" sz="3800" b="1" i="1" u="sng" dirty="0" smtClean="0"/>
              <a:t> –</a:t>
            </a:r>
            <a:r>
              <a:rPr lang="en-US" sz="3800" b="1" i="1" u="sng" dirty="0" err="1" smtClean="0"/>
              <a:t>Kem</a:t>
            </a:r>
            <a:r>
              <a:rPr lang="en-US" sz="3800" b="1" i="1" u="sng" dirty="0" smtClean="0"/>
              <a:t>  or </a:t>
            </a:r>
            <a:r>
              <a:rPr lang="en-US" sz="3800" b="1" i="1" u="sng" dirty="0" err="1" smtClean="0"/>
              <a:t>Saf-Evac</a:t>
            </a:r>
            <a:r>
              <a:rPr lang="en-US" sz="3800" b="1" i="1" u="sng" dirty="0" smtClean="0"/>
              <a:t> Device</a:t>
            </a:r>
          </a:p>
          <a:p>
            <a:pPr marL="514350" indent="-514350">
              <a:buFont typeface="+mj-lt"/>
              <a:buAutoNum type="arabicPeriod"/>
            </a:pPr>
            <a:r>
              <a:rPr lang="en-US" b="1" dirty="0" smtClean="0"/>
              <a:t>Push device onto tube cap</a:t>
            </a:r>
            <a:r>
              <a:rPr lang="en-US" dirty="0" smtClean="0"/>
              <a:t> (see right). Ensure “Up-Down Play” between device and capped tube connection.</a:t>
            </a:r>
          </a:p>
          <a:p>
            <a:pPr marL="514350" indent="-514350">
              <a:buFont typeface="+mj-lt"/>
              <a:buAutoNum type="arabicPeriod"/>
            </a:pPr>
            <a:r>
              <a:rPr lang="en-US" dirty="0" smtClean="0"/>
              <a:t>Use Position 1 or Position 2 below to </a:t>
            </a:r>
            <a:r>
              <a:rPr lang="en-US" b="1" dirty="0" smtClean="0"/>
              <a:t>dispense sample</a:t>
            </a:r>
            <a:r>
              <a:rPr lang="en-US" dirty="0" smtClean="0"/>
              <a:t> by pressing the tube further into the </a:t>
            </a:r>
            <a:r>
              <a:rPr lang="en-US" dirty="0" err="1" smtClean="0"/>
              <a:t>Saf-Kem</a:t>
            </a:r>
            <a:r>
              <a:rPr lang="en-US" dirty="0" smtClean="0"/>
              <a:t> device.</a:t>
            </a:r>
          </a:p>
          <a:p>
            <a:pPr marL="514350" indent="-514350">
              <a:buFont typeface="+mj-lt"/>
              <a:buAutoNum type="arabicPeriod"/>
            </a:pPr>
            <a:r>
              <a:rPr lang="en-US" b="1" dirty="0" smtClean="0"/>
              <a:t>Begin with step 2</a:t>
            </a:r>
            <a:r>
              <a:rPr lang="en-US" dirty="0" smtClean="0"/>
              <a:t>  on the next slide.</a:t>
            </a: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6477000" y="2667000"/>
            <a:ext cx="2434084" cy="13430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429000" y="3733800"/>
            <a:ext cx="1828800"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10200" y="5029200"/>
            <a:ext cx="3352800" cy="145196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04800" y="3733800"/>
            <a:ext cx="2084264" cy="2819400"/>
          </a:xfrm>
          <a:prstGeom prst="rect">
            <a:avLst/>
          </a:prstGeom>
          <a:noFill/>
          <a:ln w="9525">
            <a:noFill/>
            <a:miter lim="800000"/>
            <a:headEnd/>
            <a:tailEnd/>
          </a:ln>
          <a:effectLst/>
        </p:spPr>
      </p:pic>
      <p:sp>
        <p:nvSpPr>
          <p:cNvPr id="10" name="TextBox 9"/>
          <p:cNvSpPr txBox="1"/>
          <p:nvPr/>
        </p:nvSpPr>
        <p:spPr>
          <a:xfrm>
            <a:off x="304800" y="5562600"/>
            <a:ext cx="1138773" cy="307777"/>
          </a:xfrm>
          <a:prstGeom prst="rect">
            <a:avLst/>
          </a:prstGeom>
          <a:solidFill>
            <a:schemeClr val="accent1"/>
          </a:solidFill>
        </p:spPr>
        <p:txBody>
          <a:bodyPr wrap="square" rtlCol="0">
            <a:spAutoFit/>
          </a:bodyPr>
          <a:lstStyle/>
          <a:p>
            <a:r>
              <a:rPr lang="en-US" sz="1400" b="1" dirty="0" smtClean="0"/>
              <a:t>Position 1</a:t>
            </a:r>
            <a:endParaRPr lang="en-US" sz="1400" b="1" dirty="0"/>
          </a:p>
        </p:txBody>
      </p:sp>
      <p:sp>
        <p:nvSpPr>
          <p:cNvPr id="11" name="TextBox 10"/>
          <p:cNvSpPr txBox="1"/>
          <p:nvPr/>
        </p:nvSpPr>
        <p:spPr>
          <a:xfrm>
            <a:off x="5410200" y="4495800"/>
            <a:ext cx="922368" cy="307777"/>
          </a:xfrm>
          <a:prstGeom prst="rect">
            <a:avLst/>
          </a:prstGeom>
          <a:solidFill>
            <a:schemeClr val="accent1"/>
          </a:solidFill>
        </p:spPr>
        <p:txBody>
          <a:bodyPr wrap="none" rtlCol="0">
            <a:spAutoFit/>
          </a:bodyPr>
          <a:lstStyle/>
          <a:p>
            <a:r>
              <a:rPr lang="en-US" sz="1400" b="1" dirty="0" smtClean="0"/>
              <a:t>Position 2</a:t>
            </a:r>
            <a:endParaRPr lang="en-US" sz="1400" b="1" dirty="0"/>
          </a:p>
        </p:txBody>
      </p:sp>
      <p:sp>
        <p:nvSpPr>
          <p:cNvPr id="13" name="TextBox 12"/>
          <p:cNvSpPr txBox="1"/>
          <p:nvPr/>
        </p:nvSpPr>
        <p:spPr>
          <a:xfrm>
            <a:off x="7620000" y="3657600"/>
            <a:ext cx="1252972" cy="307777"/>
          </a:xfrm>
          <a:prstGeom prst="rect">
            <a:avLst/>
          </a:prstGeom>
          <a:solidFill>
            <a:schemeClr val="accent1"/>
          </a:solidFill>
        </p:spPr>
        <p:txBody>
          <a:bodyPr wrap="none" rtlCol="0">
            <a:spAutoFit/>
          </a:bodyPr>
          <a:lstStyle/>
          <a:p>
            <a:r>
              <a:rPr lang="en-US" sz="1400" b="1" dirty="0" smtClean="0"/>
              <a:t>Placing Device</a:t>
            </a:r>
            <a:endParaRPr lang="en-US" sz="1400" b="1" dirty="0"/>
          </a:p>
        </p:txBody>
      </p:sp>
      <p:pic>
        <p:nvPicPr>
          <p:cNvPr id="14" name="Picture 2" descr="http://tmiunited.com/cms/wp-content/uploads/2012/03/saf-evac-300px.jpg"/>
          <p:cNvPicPr>
            <a:picLocks noChangeAspect="1" noChangeArrowheads="1"/>
          </p:cNvPicPr>
          <p:nvPr/>
        </p:nvPicPr>
        <p:blipFill>
          <a:blip r:embed="rId6" cstate="print"/>
          <a:srcRect/>
          <a:stretch>
            <a:fillRect/>
          </a:stretch>
        </p:blipFill>
        <p:spPr bwMode="auto">
          <a:xfrm>
            <a:off x="6934200" y="1295400"/>
            <a:ext cx="1790241"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Adding Sample to the Cartridge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143001"/>
            <a:ext cx="8001000" cy="1981199"/>
          </a:xfrm>
        </p:spPr>
        <p:txBody>
          <a:bodyPr>
            <a:normAutofit fontScale="55000" lnSpcReduction="20000"/>
          </a:bodyPr>
          <a:lstStyle/>
          <a:p>
            <a:pPr marL="514350" indent="-514350">
              <a:buFont typeface="+mj-lt"/>
              <a:buAutoNum type="arabicPeriod"/>
            </a:pPr>
            <a:r>
              <a:rPr lang="en-US" sz="2900" b="1" dirty="0" smtClean="0"/>
              <a:t>Remove needle</a:t>
            </a:r>
            <a:r>
              <a:rPr lang="en-US" sz="2900" dirty="0" smtClean="0"/>
              <a:t>, if used</a:t>
            </a:r>
          </a:p>
          <a:p>
            <a:pPr marL="514350" indent="-514350">
              <a:buFont typeface="+mj-lt"/>
              <a:buAutoNum type="arabicPeriod"/>
            </a:pPr>
            <a:r>
              <a:rPr lang="en-US" sz="2900" b="1" dirty="0" smtClean="0"/>
              <a:t>Discard 1 drop </a:t>
            </a:r>
            <a:r>
              <a:rPr lang="en-US" sz="2900" dirty="0" smtClean="0"/>
              <a:t>(this clears unseen bubbles)</a:t>
            </a:r>
          </a:p>
          <a:p>
            <a:pPr marL="514350" indent="-514350">
              <a:buFont typeface="+mj-lt"/>
              <a:buAutoNum type="arabicPeriod"/>
            </a:pPr>
            <a:r>
              <a:rPr lang="en-US" sz="2900" b="1" dirty="0" smtClean="0"/>
              <a:t>Hang a single drop </a:t>
            </a:r>
            <a:r>
              <a:rPr lang="en-US" sz="2900" dirty="0" smtClean="0"/>
              <a:t>slightly larger the round sample well. Don’t touch syringe tip to sample well.</a:t>
            </a:r>
          </a:p>
          <a:p>
            <a:pPr marL="514350" indent="-514350">
              <a:buFont typeface="+mj-lt"/>
              <a:buAutoNum type="arabicPeriod"/>
            </a:pPr>
            <a:r>
              <a:rPr lang="en-US" sz="2900" b="1" dirty="0" smtClean="0"/>
              <a:t>Touch drop to well </a:t>
            </a:r>
            <a:r>
              <a:rPr lang="en-US" sz="2900" dirty="0" smtClean="0"/>
              <a:t>allowing cartridge to draw sample in. For larger volume cartridges, continue to </a:t>
            </a:r>
            <a:r>
              <a:rPr lang="en-US" sz="2900" b="1" dirty="0" smtClean="0"/>
              <a:t>add sample slowly and steadily </a:t>
            </a:r>
            <a:r>
              <a:rPr lang="en-US" sz="2900" dirty="0" smtClean="0"/>
              <a:t>until it reaches the fill line. DON’T add “</a:t>
            </a:r>
            <a:r>
              <a:rPr lang="en-US" sz="2900" dirty="0" err="1" smtClean="0"/>
              <a:t>dropwise</a:t>
            </a:r>
            <a:r>
              <a:rPr lang="en-US" sz="2900" dirty="0" smtClean="0"/>
              <a:t>”.</a:t>
            </a:r>
          </a:p>
          <a:p>
            <a:pPr marL="514350" indent="-514350">
              <a:buFont typeface="+mj-lt"/>
              <a:buAutoNum type="arabicPeriod"/>
            </a:pPr>
            <a:r>
              <a:rPr lang="en-US" sz="2900" b="1" dirty="0" smtClean="0"/>
              <a:t>Close cover</a:t>
            </a:r>
            <a:r>
              <a:rPr lang="en-US" sz="2900" dirty="0" smtClean="0"/>
              <a:t> completely, insert cartridge.</a:t>
            </a:r>
          </a:p>
        </p:txBody>
      </p:sp>
      <p:pic>
        <p:nvPicPr>
          <p:cNvPr id="1026" name="Picture 2"/>
          <p:cNvPicPr>
            <a:picLocks noChangeAspect="1" noChangeArrowheads="1"/>
          </p:cNvPicPr>
          <p:nvPr/>
        </p:nvPicPr>
        <p:blipFill>
          <a:blip r:embed="rId3" cstate="print"/>
          <a:srcRect l="15200" r="17483"/>
          <a:stretch>
            <a:fillRect/>
          </a:stretch>
        </p:blipFill>
        <p:spPr bwMode="auto">
          <a:xfrm>
            <a:off x="1143000" y="2971800"/>
            <a:ext cx="2362200"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495800" y="2895600"/>
            <a:ext cx="3352800" cy="18335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81000" y="5029200"/>
            <a:ext cx="3429000" cy="16544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191000" y="4953000"/>
            <a:ext cx="2173824" cy="1600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6477000" y="4800600"/>
            <a:ext cx="2416629" cy="1828800"/>
          </a:xfrm>
          <a:prstGeom prst="rect">
            <a:avLst/>
          </a:prstGeom>
          <a:noFill/>
          <a:ln w="9525">
            <a:noFill/>
            <a:miter lim="800000"/>
            <a:headEnd/>
            <a:tailEnd/>
          </a:ln>
          <a:effectLst/>
        </p:spPr>
      </p:pic>
      <p:sp>
        <p:nvSpPr>
          <p:cNvPr id="16" name="TextBox 15"/>
          <p:cNvSpPr txBox="1"/>
          <p:nvPr/>
        </p:nvSpPr>
        <p:spPr>
          <a:xfrm>
            <a:off x="1143000" y="4419600"/>
            <a:ext cx="1272528" cy="307777"/>
          </a:xfrm>
          <a:prstGeom prst="rect">
            <a:avLst/>
          </a:prstGeom>
          <a:solidFill>
            <a:schemeClr val="accent1"/>
          </a:solidFill>
        </p:spPr>
        <p:txBody>
          <a:bodyPr wrap="square" rtlCol="0">
            <a:spAutoFit/>
          </a:bodyPr>
          <a:lstStyle/>
          <a:p>
            <a:r>
              <a:rPr lang="en-US" sz="1400" b="1" dirty="0" smtClean="0"/>
              <a:t>Discard a Drop</a:t>
            </a:r>
            <a:endParaRPr lang="en-US" sz="1400" b="1" dirty="0"/>
          </a:p>
        </p:txBody>
      </p:sp>
      <p:sp>
        <p:nvSpPr>
          <p:cNvPr id="18" name="TextBox 17"/>
          <p:cNvSpPr txBox="1"/>
          <p:nvPr/>
        </p:nvSpPr>
        <p:spPr>
          <a:xfrm>
            <a:off x="4572000" y="4419600"/>
            <a:ext cx="1201996" cy="307777"/>
          </a:xfrm>
          <a:prstGeom prst="rect">
            <a:avLst/>
          </a:prstGeom>
          <a:solidFill>
            <a:schemeClr val="accent1"/>
          </a:solidFill>
        </p:spPr>
        <p:txBody>
          <a:bodyPr wrap="none" rtlCol="0">
            <a:spAutoFit/>
          </a:bodyPr>
          <a:lstStyle/>
          <a:p>
            <a:r>
              <a:rPr lang="en-US" sz="1400" b="1" dirty="0" smtClean="0"/>
              <a:t>Hanging Drop</a:t>
            </a:r>
            <a:endParaRPr lang="en-US" sz="1400" b="1" dirty="0"/>
          </a:p>
        </p:txBody>
      </p:sp>
      <p:sp>
        <p:nvSpPr>
          <p:cNvPr id="19" name="TextBox 18"/>
          <p:cNvSpPr txBox="1"/>
          <p:nvPr/>
        </p:nvSpPr>
        <p:spPr>
          <a:xfrm>
            <a:off x="381000" y="6324600"/>
            <a:ext cx="1577676" cy="307777"/>
          </a:xfrm>
          <a:prstGeom prst="rect">
            <a:avLst/>
          </a:prstGeom>
          <a:solidFill>
            <a:schemeClr val="accent1"/>
          </a:solidFill>
        </p:spPr>
        <p:txBody>
          <a:bodyPr wrap="none" rtlCol="0">
            <a:spAutoFit/>
          </a:bodyPr>
          <a:lstStyle/>
          <a:p>
            <a:r>
              <a:rPr lang="en-US" sz="1400" b="1" dirty="0" smtClean="0"/>
              <a:t>Touch Drop to well</a:t>
            </a:r>
            <a:endParaRPr lang="en-US" sz="1400" b="1" dirty="0"/>
          </a:p>
        </p:txBody>
      </p:sp>
      <p:sp>
        <p:nvSpPr>
          <p:cNvPr id="20" name="TextBox 19"/>
          <p:cNvSpPr txBox="1"/>
          <p:nvPr/>
        </p:nvSpPr>
        <p:spPr>
          <a:xfrm>
            <a:off x="4495800" y="6324600"/>
            <a:ext cx="1660006" cy="307777"/>
          </a:xfrm>
          <a:prstGeom prst="rect">
            <a:avLst/>
          </a:prstGeom>
          <a:solidFill>
            <a:schemeClr val="accent1"/>
          </a:solidFill>
        </p:spPr>
        <p:txBody>
          <a:bodyPr wrap="none" rtlCol="0">
            <a:spAutoFit/>
          </a:bodyPr>
          <a:lstStyle/>
          <a:p>
            <a:r>
              <a:rPr lang="en-US" sz="1400" b="1" dirty="0" smtClean="0"/>
              <a:t>Filled to Blue Arrow</a:t>
            </a:r>
            <a:endParaRPr lang="en-US" sz="1400" b="1" dirty="0"/>
          </a:p>
        </p:txBody>
      </p:sp>
      <p:sp>
        <p:nvSpPr>
          <p:cNvPr id="21" name="TextBox 20"/>
          <p:cNvSpPr txBox="1"/>
          <p:nvPr/>
        </p:nvSpPr>
        <p:spPr>
          <a:xfrm>
            <a:off x="6477000" y="6324600"/>
            <a:ext cx="1344920" cy="307777"/>
          </a:xfrm>
          <a:prstGeom prst="rect">
            <a:avLst/>
          </a:prstGeom>
          <a:solidFill>
            <a:schemeClr val="accent1"/>
          </a:solidFill>
        </p:spPr>
        <p:txBody>
          <a:bodyPr wrap="none" rtlCol="0">
            <a:spAutoFit/>
          </a:bodyPr>
          <a:lstStyle/>
          <a:p>
            <a:r>
              <a:rPr lang="en-US" sz="1400" b="1" dirty="0" smtClean="0"/>
              <a:t>Insert Cartridge</a:t>
            </a:r>
            <a:endParaRPr lang="en-US" sz="1400"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 Cont’d</a:t>
            </a:r>
            <a:endParaRPr lang="en-US" dirty="0">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cstate="print"/>
          <a:srcRect/>
          <a:stretch>
            <a:fillRect/>
          </a:stretch>
        </p:blipFill>
        <p:spPr bwMode="auto">
          <a:xfrm rot="16200000">
            <a:off x="-1121" y="2134721"/>
            <a:ext cx="2657038" cy="1587996"/>
          </a:xfrm>
          <a:prstGeom prst="rect">
            <a:avLst/>
          </a:prstGeom>
          <a:noFill/>
          <a:ln w="9525">
            <a:noFill/>
            <a:miter lim="800000"/>
            <a:headEnd/>
            <a:tailEnd/>
          </a:ln>
          <a:effectLst/>
        </p:spPr>
      </p:pic>
      <p:sp>
        <p:nvSpPr>
          <p:cNvPr id="6" name="Rectangular Callout 5"/>
          <p:cNvSpPr/>
          <p:nvPr/>
        </p:nvSpPr>
        <p:spPr>
          <a:xfrm>
            <a:off x="2362200" y="1600200"/>
            <a:ext cx="2286000" cy="1146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Meter will identify  and calibrate the Cartridge</a:t>
            </a:r>
            <a:endParaRPr lang="en-US" dirty="0"/>
          </a:p>
        </p:txBody>
      </p:sp>
      <p:sp>
        <p:nvSpPr>
          <p:cNvPr id="7" name="Rectangular Callout 6"/>
          <p:cNvSpPr/>
          <p:nvPr/>
        </p:nvSpPr>
        <p:spPr>
          <a:xfrm>
            <a:off x="5867400" y="3276600"/>
            <a:ext cx="1219200" cy="1374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Cartridge Locked-Don’t try to remove!</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rot="16200000">
            <a:off x="2861816" y="3615184"/>
            <a:ext cx="2819400" cy="1685032"/>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srcRect/>
          <a:stretch>
            <a:fillRect/>
          </a:stretch>
        </p:blipFill>
        <p:spPr bwMode="auto">
          <a:xfrm rot="5400000">
            <a:off x="6449467" y="4447133"/>
            <a:ext cx="1502866" cy="25146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Specimen Type Option</a:t>
            </a:r>
            <a:endParaRPr lang="en-US" dirty="0">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2" cstate="print"/>
          <a:srcRect/>
          <a:stretch>
            <a:fillRect/>
          </a:stretch>
        </p:blipFill>
        <p:spPr bwMode="auto">
          <a:xfrm rot="10800000">
            <a:off x="762000" y="2362200"/>
            <a:ext cx="2209800" cy="3697443"/>
          </a:xfrm>
          <a:prstGeom prst="rect">
            <a:avLst/>
          </a:prstGeom>
          <a:noFill/>
          <a:ln w="9525">
            <a:noFill/>
            <a:miter lim="800000"/>
            <a:headEnd/>
            <a:tailEnd/>
          </a:ln>
          <a:effectLst/>
        </p:spPr>
      </p:pic>
      <p:sp>
        <p:nvSpPr>
          <p:cNvPr id="5" name="TextBox 4"/>
          <p:cNvSpPr txBox="1"/>
          <p:nvPr/>
        </p:nvSpPr>
        <p:spPr>
          <a:xfrm>
            <a:off x="3200400" y="2286001"/>
            <a:ext cx="5117753" cy="1200329"/>
          </a:xfrm>
          <a:prstGeom prst="rect">
            <a:avLst/>
          </a:prstGeom>
          <a:noFill/>
        </p:spPr>
        <p:txBody>
          <a:bodyPr wrap="square" rtlCol="0">
            <a:spAutoFit/>
          </a:bodyPr>
          <a:lstStyle/>
          <a:p>
            <a:r>
              <a:rPr lang="en-US" dirty="0" smtClean="0"/>
              <a:t>Choose the </a:t>
            </a:r>
            <a:r>
              <a:rPr lang="en-US" b="1" dirty="0" smtClean="0"/>
              <a:t>corresponding Sample Type</a:t>
            </a:r>
            <a:r>
              <a:rPr lang="en-US" dirty="0" smtClean="0"/>
              <a:t> from numbers 1-6 displayed on the bottom of the screen and press enter. </a:t>
            </a:r>
            <a:r>
              <a:rPr lang="en-US" i="1" dirty="0" smtClean="0"/>
              <a:t>6-Other should only be chosen to stop a test from charting.</a:t>
            </a:r>
            <a:endParaRPr lang="en-US" dirty="0"/>
          </a:p>
        </p:txBody>
      </p:sp>
      <p:sp>
        <p:nvSpPr>
          <p:cNvPr id="6" name="TextBox 5"/>
          <p:cNvSpPr txBox="1"/>
          <p:nvPr/>
        </p:nvSpPr>
        <p:spPr>
          <a:xfrm>
            <a:off x="3352800" y="4038600"/>
            <a:ext cx="4876800" cy="2308324"/>
          </a:xfrm>
          <a:prstGeom prst="rect">
            <a:avLst/>
          </a:prstGeom>
          <a:noFill/>
        </p:spPr>
        <p:txBody>
          <a:bodyPr wrap="square" rtlCol="0">
            <a:spAutoFit/>
          </a:bodyPr>
          <a:lstStyle/>
          <a:p>
            <a:r>
              <a:rPr lang="en-US" b="1" dirty="0" smtClean="0"/>
              <a:t>Enter Free field information. </a:t>
            </a:r>
            <a:r>
              <a:rPr lang="en-US" dirty="0" smtClean="0"/>
              <a:t>See next slide for Free Field Chart.  Enter patient temp, FIO2 and free field values. Then press the right arrow to move back to the testing screen. FIO2 will chart as a result (like pH, PO2, etc.) and information entered  in the free fields will be expanded and available in the “comments” portion of the patient result in the CPRS “lab tab”.</a:t>
            </a:r>
            <a:endParaRPr lang="en-US" dirty="0"/>
          </a:p>
        </p:txBody>
      </p:sp>
      <p:sp>
        <p:nvSpPr>
          <p:cNvPr id="7" name="TextBox 6"/>
          <p:cNvSpPr txBox="1"/>
          <p:nvPr/>
        </p:nvSpPr>
        <p:spPr>
          <a:xfrm>
            <a:off x="533400" y="1295400"/>
            <a:ext cx="8305800" cy="923330"/>
          </a:xfrm>
          <a:prstGeom prst="rect">
            <a:avLst/>
          </a:prstGeom>
          <a:noFill/>
        </p:spPr>
        <p:txBody>
          <a:bodyPr wrap="square" rtlCol="0">
            <a:spAutoFit/>
          </a:bodyPr>
          <a:lstStyle/>
          <a:p>
            <a:r>
              <a:rPr lang="en-US" dirty="0" smtClean="0"/>
              <a:t>NOTE: In some location profiles (those who are </a:t>
            </a:r>
            <a:r>
              <a:rPr lang="en-US" u="sng" dirty="0" smtClean="0"/>
              <a:t>required</a:t>
            </a:r>
            <a:r>
              <a:rPr lang="en-US" dirty="0" smtClean="0"/>
              <a:t> to choose a specimen type), this “Chart Page” comes up automatically. If it doesn’t, press the right arrow to move to it.</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0"/>
          <a:ext cx="5715000" cy="6629395"/>
        </p:xfrm>
        <a:graphic>
          <a:graphicData uri="http://schemas.openxmlformats.org/drawingml/2006/table">
            <a:tbl>
              <a:tblPr/>
              <a:tblGrid>
                <a:gridCol w="1261349"/>
                <a:gridCol w="1199060"/>
                <a:gridCol w="1339211"/>
                <a:gridCol w="1167915"/>
                <a:gridCol w="747465"/>
              </a:tblGrid>
              <a:tr h="227727">
                <a:tc>
                  <a:txBody>
                    <a:bodyPr/>
                    <a:lstStyle/>
                    <a:p>
                      <a:pPr marL="0" marR="0">
                        <a:spcBef>
                          <a:spcPts val="0"/>
                        </a:spcBef>
                        <a:spcAft>
                          <a:spcPts val="0"/>
                        </a:spcAft>
                      </a:pPr>
                      <a:r>
                        <a:rPr lang="en-US" sz="800" b="1" dirty="0">
                          <a:latin typeface="Arial"/>
                          <a:ea typeface="Times New Roman"/>
                          <a:cs typeface="Times New Roman"/>
                        </a:rPr>
                        <a:t>FREE FIELD 1</a:t>
                      </a:r>
                      <a:endParaRPr lang="en-US" sz="1000" dirty="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b="1">
                          <a:latin typeface="Arial"/>
                          <a:ea typeface="Times New Roman"/>
                          <a:cs typeface="Times New Roman"/>
                        </a:rPr>
                        <a:t>Distal Pulse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Allen's Test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Device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Liters Per Min</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1=Nasal Cannula</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2=Trach Collar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3=Ventilator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4=Ambu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5=T-Piece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6=High Flow</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7=Ventur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8=Aerosol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9=Non Rebreather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2</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b="1">
                          <a:latin typeface="Arial"/>
                          <a:ea typeface="Times New Roman"/>
                          <a:cs typeface="Times New Roman"/>
                        </a:rPr>
                        <a:t>Mode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Tidal Volume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Rate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3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1=Simu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2=Assist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3=C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4=Pressure Ctrl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5=Bi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a:latin typeface="Arial"/>
                          <a:ea typeface="Times New Roman"/>
                          <a:cs typeface="Times New Roman"/>
                        </a:rPr>
                        <a:t>6=Bi-Level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3</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r>
              <a:tr h="215076">
                <a:tc>
                  <a:txBody>
                    <a:bodyPr/>
                    <a:lstStyle/>
                    <a:p>
                      <a:pPr marL="0" marR="0" algn="ctr">
                        <a:spcBef>
                          <a:spcPts val="0"/>
                        </a:spcBef>
                        <a:spcAft>
                          <a:spcPts val="0"/>
                        </a:spcAft>
                      </a:pPr>
                      <a:r>
                        <a:rPr lang="en-US" sz="800" b="1">
                          <a:latin typeface="Arial"/>
                          <a:ea typeface="Times New Roman"/>
                          <a:cs typeface="Times New Roman"/>
                        </a:rPr>
                        <a:t>Peep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a:latin typeface="Arial"/>
                          <a:ea typeface="Times New Roman"/>
                          <a:cs typeface="Times New Roman"/>
                        </a:rPr>
                        <a:t>Pressure Support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b="1">
                          <a:latin typeface="Arial"/>
                          <a:ea typeface="Times New Roman"/>
                          <a:cs typeface="Times New Roman"/>
                        </a:rPr>
                        <a:t>Pressure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5076">
                <a:tc>
                  <a:txBody>
                    <a:bodyPr/>
                    <a:lstStyle/>
                    <a:p>
                      <a:pPr marL="0" marR="0" algn="ctr">
                        <a:spcBef>
                          <a:spcPts val="0"/>
                        </a:spcBef>
                        <a:spcAft>
                          <a:spcPts val="0"/>
                        </a:spcAft>
                      </a:pPr>
                      <a:r>
                        <a:rPr lang="en-US" sz="800">
                          <a:latin typeface="Arial"/>
                          <a:ea typeface="Times New Roman"/>
                          <a:cs typeface="Times New Roman"/>
                        </a:rPr>
                        <a:t>4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727">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dirty="0">
                          <a:latin typeface="Arial"/>
                          <a:ea typeface="Times New Roman"/>
                          <a:cs typeface="Times New Roman"/>
                        </a:rPr>
                        <a:t>00-99</a:t>
                      </a:r>
                      <a:endParaRPr lang="en-US" sz="1000" dirty="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Results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914400"/>
          </a:xfrm>
        </p:spPr>
        <p:txBody>
          <a:bodyPr>
            <a:normAutofit fontScale="55000" lnSpcReduction="20000"/>
          </a:bodyPr>
          <a:lstStyle/>
          <a:p>
            <a:r>
              <a:rPr lang="en-US" b="1" dirty="0" smtClean="0"/>
              <a:t>Evaluate</a:t>
            </a:r>
            <a:r>
              <a:rPr lang="en-US" dirty="0" smtClean="0"/>
              <a:t> Results. Reference and critical ranges are stored in the meter. </a:t>
            </a:r>
          </a:p>
          <a:p>
            <a:r>
              <a:rPr lang="en-US" dirty="0" smtClean="0"/>
              <a:t>Power off if testing is complete or Press </a:t>
            </a:r>
            <a:r>
              <a:rPr lang="en-US" b="1" dirty="0" smtClean="0"/>
              <a:t>1-Test Options</a:t>
            </a:r>
          </a:p>
          <a:p>
            <a:r>
              <a:rPr lang="en-US" dirty="0" smtClean="0"/>
              <a:t>Select 1 - Next Patient, 2 - Same Patient</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rot="16200000">
            <a:off x="-304756" y="3581356"/>
            <a:ext cx="3787588" cy="2263676"/>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a:off x="5943600" y="2743200"/>
            <a:ext cx="2239566" cy="3747246"/>
          </a:xfrm>
          <a:prstGeom prst="rect">
            <a:avLst/>
          </a:prstGeom>
          <a:noFill/>
          <a:ln w="9525">
            <a:noFill/>
            <a:miter lim="800000"/>
            <a:headEnd/>
            <a:tailEnd/>
          </a:ln>
          <a:effectLst/>
        </p:spPr>
      </p:pic>
      <p:sp>
        <p:nvSpPr>
          <p:cNvPr id="6" name="Rectangular Callout 5"/>
          <p:cNvSpPr/>
          <p:nvPr/>
        </p:nvSpPr>
        <p:spPr>
          <a:xfrm>
            <a:off x="609600" y="1905000"/>
            <a:ext cx="3962400" cy="765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Note the solid part of the bar. It tells us how close we are to the reference range, represented by the tow marks in the center of the bar.</a:t>
            </a:r>
            <a:endParaRPr lang="en-US" sz="1400" b="1" dirty="0">
              <a:solidFill>
                <a:schemeClr val="tx1"/>
              </a:solidFill>
            </a:endParaRPr>
          </a:p>
        </p:txBody>
      </p:sp>
      <p:sp>
        <p:nvSpPr>
          <p:cNvPr id="7" name="TextBox 6"/>
          <p:cNvSpPr txBox="1"/>
          <p:nvPr/>
        </p:nvSpPr>
        <p:spPr>
          <a:xfrm>
            <a:off x="2971800" y="2819400"/>
            <a:ext cx="1905000" cy="954107"/>
          </a:xfrm>
          <a:prstGeom prst="rect">
            <a:avLst/>
          </a:prstGeom>
          <a:solidFill>
            <a:schemeClr val="accent1"/>
          </a:solidFill>
        </p:spPr>
        <p:txBody>
          <a:bodyPr wrap="square" rtlCol="0">
            <a:spAutoFit/>
          </a:bodyPr>
          <a:lstStyle/>
          <a:p>
            <a:r>
              <a:rPr lang="en-US" sz="1400" b="1" dirty="0" smtClean="0"/>
              <a:t>Critical results would be flagged with a bold up or down arrow beside the value.</a:t>
            </a:r>
            <a:endParaRPr lang="en-US" sz="1400" b="1" dirty="0"/>
          </a:p>
        </p:txBody>
      </p:sp>
      <p:sp>
        <p:nvSpPr>
          <p:cNvPr id="9" name="TextBox 8"/>
          <p:cNvSpPr txBox="1"/>
          <p:nvPr/>
        </p:nvSpPr>
        <p:spPr>
          <a:xfrm>
            <a:off x="2895600" y="4191000"/>
            <a:ext cx="1981200" cy="1815882"/>
          </a:xfrm>
          <a:prstGeom prst="rect">
            <a:avLst/>
          </a:prstGeom>
          <a:solidFill>
            <a:schemeClr val="accent1"/>
          </a:solidFill>
        </p:spPr>
        <p:txBody>
          <a:bodyPr wrap="square" rtlCol="0">
            <a:spAutoFit/>
          </a:bodyPr>
          <a:lstStyle/>
          <a:p>
            <a:r>
              <a:rPr lang="en-US" sz="1400" b="1" dirty="0" smtClean="0"/>
              <a:t>The reportable ranges are generally quite large, so &lt;‘s and &gt;’s and ***’s usually represent a sample problem or technique issue. An exception might be glucoses &gt;700 mg/</a:t>
            </a:r>
            <a:r>
              <a:rPr lang="en-US" sz="1400" b="1" dirty="0" err="1" smtClean="0"/>
              <a:t>dL</a:t>
            </a:r>
            <a:r>
              <a:rPr lang="en-US" sz="1400" b="1" dirty="0" smtClean="0"/>
              <a:t>.</a:t>
            </a:r>
            <a:endParaRPr lang="en-US" sz="1400" b="1"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Reviewing Results in the Meter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14400"/>
            <a:ext cx="8382000" cy="2057400"/>
          </a:xfrm>
        </p:spPr>
        <p:txBody>
          <a:bodyPr>
            <a:normAutofit fontScale="55000" lnSpcReduction="20000"/>
          </a:bodyPr>
          <a:lstStyle/>
          <a:p>
            <a:r>
              <a:rPr lang="en-US" b="1" dirty="0" smtClean="0"/>
              <a:t>Power on</a:t>
            </a:r>
            <a:r>
              <a:rPr lang="en-US" dirty="0" smtClean="0"/>
              <a:t>. </a:t>
            </a:r>
          </a:p>
          <a:p>
            <a:r>
              <a:rPr lang="en-US" dirty="0" smtClean="0"/>
              <a:t>To see just the last result tested, press </a:t>
            </a:r>
            <a:r>
              <a:rPr lang="en-US" b="1" i="1" dirty="0" smtClean="0"/>
              <a:t>1-Last Result</a:t>
            </a:r>
            <a:r>
              <a:rPr lang="en-US" dirty="0" smtClean="0"/>
              <a:t>. </a:t>
            </a:r>
          </a:p>
          <a:p>
            <a:r>
              <a:rPr lang="en-US" dirty="0" smtClean="0"/>
              <a:t>To see </a:t>
            </a:r>
            <a:r>
              <a:rPr lang="en-US" b="1" dirty="0" smtClean="0"/>
              <a:t>more results</a:t>
            </a:r>
            <a:r>
              <a:rPr lang="en-US" dirty="0" smtClean="0"/>
              <a:t>, press the </a:t>
            </a:r>
            <a:r>
              <a:rPr lang="en-US" b="1" dirty="0" smtClean="0"/>
              <a:t>MENU</a:t>
            </a:r>
            <a:r>
              <a:rPr lang="en-US" dirty="0" smtClean="0"/>
              <a:t> button to get to the </a:t>
            </a:r>
            <a:r>
              <a:rPr lang="en-US" b="1" dirty="0" smtClean="0"/>
              <a:t>Administration Menu</a:t>
            </a:r>
          </a:p>
          <a:p>
            <a:r>
              <a:rPr lang="en-US" dirty="0" smtClean="0"/>
              <a:t>Press </a:t>
            </a:r>
            <a:r>
              <a:rPr lang="en-US" b="1" dirty="0" smtClean="0"/>
              <a:t>2 - Data Review</a:t>
            </a:r>
          </a:p>
          <a:p>
            <a:r>
              <a:rPr lang="en-US" b="1" dirty="0" smtClean="0"/>
              <a:t>Choose one of the Data Review options </a:t>
            </a:r>
            <a:r>
              <a:rPr lang="en-US" dirty="0" smtClean="0"/>
              <a:t>and scroll through results to find the patient you’re looking for. Note, the instrument holds 5000 results and deletes on a “First In, First Out” basis. So you always have at least the last 5000 results to view!</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rot="5400000">
            <a:off x="297327" y="3665072"/>
            <a:ext cx="3824943" cy="2286001"/>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rot="5400000">
            <a:off x="4204845" y="3719955"/>
            <a:ext cx="3718984" cy="22226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1752600"/>
          </a:xfrm>
        </p:spPr>
        <p:txBody>
          <a:bodyPr>
            <a:normAutofit fontScale="55000" lnSpcReduction="20000"/>
            <a:scene3d>
              <a:camera prst="orthographicFront"/>
              <a:lightRig rig="threePt" dir="t"/>
            </a:scene3d>
            <a:sp3d extrusionH="57150">
              <a:bevelT w="38100" h="38100"/>
            </a:sp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Presented to you by Ancillary Testing</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Faith Hayes, MT (ASCP)</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TVHS Ancillary Testing Coordinator</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Phone:  York (615) 225-4688; Nash (615) 873-8209</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Pager: (615) 317-3600</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Melanie. Hayes@va.gov</a:t>
            </a:r>
          </a:p>
        </p:txBody>
      </p:sp>
      <p:pic>
        <p:nvPicPr>
          <p:cNvPr id="45058" name="Picture 2"/>
          <p:cNvPicPr>
            <a:picLocks noChangeAspect="1" noChangeArrowheads="1"/>
          </p:cNvPicPr>
          <p:nvPr/>
        </p:nvPicPr>
        <p:blipFill>
          <a:blip r:embed="rId2" cstate="print"/>
          <a:srcRect/>
          <a:stretch>
            <a:fillRect/>
          </a:stretch>
        </p:blipFill>
        <p:spPr bwMode="auto">
          <a:xfrm>
            <a:off x="2895600" y="4267200"/>
            <a:ext cx="3267075" cy="2114550"/>
          </a:xfrm>
          <a:prstGeom prst="rect">
            <a:avLst/>
          </a:prstGeom>
          <a:noFill/>
          <a:ln w="9525">
            <a:solidFill>
              <a:schemeClr val="tx1"/>
            </a:solidFill>
            <a:prstDash val="sysDot"/>
            <a:miter lim="800000"/>
            <a:headEnd/>
            <a:tailEnd/>
          </a:ln>
          <a:effectLst/>
        </p:spPr>
      </p:pic>
      <p:sp>
        <p:nvSpPr>
          <p:cNvPr id="5" name="Rectangle 4"/>
          <p:cNvSpPr/>
          <p:nvPr/>
        </p:nvSpPr>
        <p:spPr>
          <a:xfrm>
            <a:off x="1600200" y="457200"/>
            <a:ext cx="5638800" cy="1107996"/>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n-US" sz="6600" b="1" cap="all" spc="0" dirty="0" smtClean="0">
                <a:ln/>
                <a:solidFill>
                  <a:schemeClr val="accent1"/>
                </a:solidFill>
                <a:effectLst>
                  <a:reflection blurRad="10000" stA="55000" endPos="48000" dist="500" dir="5400000" sy="-100000" algn="bl" rotWithShape="0"/>
                </a:effectLst>
                <a:latin typeface="BRADDON" pitchFamily="2" charset="0"/>
              </a:rPr>
              <a:t>THE END! </a:t>
            </a:r>
            <a:endParaRPr lang="en-US" sz="6600" b="1" cap="all" spc="0" dirty="0">
              <a:ln/>
              <a:solidFill>
                <a:schemeClr val="accent1"/>
              </a:solidFill>
              <a:effectLst>
                <a:reflection blurRad="10000" stA="55000" endPos="48000" dist="500" dir="5400000" sy="-100000" algn="bl" rotWithShape="0"/>
              </a:effectLst>
              <a:latin typeface="BRADDON" pitchFamily="2" charset="0"/>
            </a:endParaRPr>
          </a:p>
        </p:txBody>
      </p:sp>
      <p:sp>
        <p:nvSpPr>
          <p:cNvPr id="8" name="TextBox 7"/>
          <p:cNvSpPr txBox="1"/>
          <p:nvPr/>
        </p:nvSpPr>
        <p:spPr>
          <a:xfrm>
            <a:off x="4038600" y="6400800"/>
            <a:ext cx="1066800" cy="369332"/>
          </a:xfrm>
          <a:prstGeom prst="rect">
            <a:avLst/>
          </a:prstGeom>
          <a:noFill/>
        </p:spPr>
        <p:txBody>
          <a:bodyPr wrap="square" rtlCol="0">
            <a:spAutoFit/>
          </a:bodyPr>
          <a:lstStyle/>
          <a:p>
            <a:r>
              <a:rPr lang="en-US" b="1" dirty="0" smtClean="0">
                <a:solidFill>
                  <a:schemeClr val="accent1">
                    <a:lumMod val="50000"/>
                  </a:schemeClr>
                </a:solidFill>
                <a:latin typeface="BRADDON" pitchFamily="2" charset="0"/>
              </a:rPr>
              <a:t>Angus</a:t>
            </a:r>
            <a:endParaRPr lang="en-US" b="1" dirty="0">
              <a:solidFill>
                <a:schemeClr val="accent1">
                  <a:lumMod val="50000"/>
                </a:schemeClr>
              </a:solidFill>
              <a:latin typeface="BRADDON" pitchFamily="2" charset="0"/>
            </a:endParaRPr>
          </a:p>
        </p:txBody>
      </p:sp>
      <p:pic>
        <p:nvPicPr>
          <p:cNvPr id="45062" name="Picture 6" descr="http://ts1.mm.bing.net/th?id=I4900261866832724&amp;pid=1.3"/>
          <p:cNvPicPr>
            <a:picLocks noChangeAspect="1" noChangeArrowheads="1"/>
          </p:cNvPicPr>
          <p:nvPr/>
        </p:nvPicPr>
        <p:blipFill>
          <a:blip r:embed="rId3" cstate="print"/>
          <a:srcRect/>
          <a:stretch>
            <a:fillRect/>
          </a:stretch>
        </p:blipFill>
        <p:spPr bwMode="auto">
          <a:xfrm>
            <a:off x="5105401" y="6477000"/>
            <a:ext cx="238276" cy="228600"/>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Analyzer</a:t>
            </a:r>
            <a:endParaRPr lang="en-US" dirty="0">
              <a:effectLst>
                <a:outerShdw blurRad="38100" dist="38100" dir="2700000" algn="tl">
                  <a:srgbClr val="000000">
                    <a:alpha val="43137"/>
                  </a:srgbClr>
                </a:outerShdw>
              </a:effectLst>
            </a:endParaRPr>
          </a:p>
        </p:txBody>
      </p:sp>
      <p:pic>
        <p:nvPicPr>
          <p:cNvPr id="15362" name="Picture 2" descr="http://www.poct.co.uk/images/page/i-stat%20Left%20400x533.JPG"/>
          <p:cNvPicPr>
            <a:picLocks noChangeAspect="1" noChangeArrowheads="1"/>
          </p:cNvPicPr>
          <p:nvPr/>
        </p:nvPicPr>
        <p:blipFill>
          <a:blip r:embed="rId3" cstate="print"/>
          <a:srcRect/>
          <a:stretch>
            <a:fillRect/>
          </a:stretch>
        </p:blipFill>
        <p:spPr bwMode="auto">
          <a:xfrm>
            <a:off x="3124200" y="1803952"/>
            <a:ext cx="3581400" cy="4768712"/>
          </a:xfrm>
          <a:prstGeom prst="rect">
            <a:avLst/>
          </a:prstGeom>
          <a:noFill/>
        </p:spPr>
      </p:pic>
      <p:sp>
        <p:nvSpPr>
          <p:cNvPr id="5" name="Left Arrow 4"/>
          <p:cNvSpPr/>
          <p:nvPr/>
        </p:nvSpPr>
        <p:spPr>
          <a:xfrm flipV="1">
            <a:off x="5791200" y="4953000"/>
            <a:ext cx="838200" cy="152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00600" y="28956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105400" y="3886200"/>
            <a:ext cx="1143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http://t1.gstatic.com/images?q=tbn:ANd9GcS0eGB7NzBMWlr_F2fWGcDbkmIJxaSQCQMBXAUT4SwFu6oHifFj_FuQqNA">
            <a:hlinkClick r:id="rId4"/>
          </p:cNvPr>
          <p:cNvPicPr>
            <a:picLocks noChangeAspect="1" noChangeArrowheads="1"/>
          </p:cNvPicPr>
          <p:nvPr/>
        </p:nvPicPr>
        <p:blipFill>
          <a:blip r:embed="rId5" cstate="print"/>
          <a:srcRect/>
          <a:stretch>
            <a:fillRect/>
          </a:stretch>
        </p:blipFill>
        <p:spPr bwMode="auto">
          <a:xfrm>
            <a:off x="5410200" y="1219200"/>
            <a:ext cx="1295399" cy="1524000"/>
          </a:xfrm>
          <a:prstGeom prst="rect">
            <a:avLst/>
          </a:prstGeom>
          <a:noFill/>
        </p:spPr>
      </p:pic>
      <p:sp>
        <p:nvSpPr>
          <p:cNvPr id="10" name="TextBox 9"/>
          <p:cNvSpPr txBox="1"/>
          <p:nvPr/>
        </p:nvSpPr>
        <p:spPr>
          <a:xfrm>
            <a:off x="7086600" y="914400"/>
            <a:ext cx="1524000" cy="584775"/>
          </a:xfrm>
          <a:prstGeom prst="rect">
            <a:avLst/>
          </a:prstGeom>
          <a:noFill/>
        </p:spPr>
        <p:txBody>
          <a:bodyPr wrap="square" rtlCol="0">
            <a:spAutoFit/>
          </a:bodyPr>
          <a:lstStyle/>
          <a:p>
            <a:r>
              <a:rPr lang="en-US" sz="1600" b="1" dirty="0" smtClean="0"/>
              <a:t>Rechargeable Battery</a:t>
            </a:r>
            <a:endParaRPr lang="en-US" sz="1600" b="1" dirty="0"/>
          </a:p>
        </p:txBody>
      </p:sp>
      <p:sp>
        <p:nvSpPr>
          <p:cNvPr id="15" name="TextBox 14"/>
          <p:cNvSpPr txBox="1"/>
          <p:nvPr/>
        </p:nvSpPr>
        <p:spPr>
          <a:xfrm>
            <a:off x="1447800" y="1066800"/>
            <a:ext cx="1066800" cy="1077218"/>
          </a:xfrm>
          <a:prstGeom prst="rect">
            <a:avLst/>
          </a:prstGeom>
          <a:noFill/>
        </p:spPr>
        <p:txBody>
          <a:bodyPr wrap="square" rtlCol="0">
            <a:spAutoFit/>
          </a:bodyPr>
          <a:lstStyle/>
          <a:p>
            <a:r>
              <a:rPr lang="en-US" sz="1600" b="1" dirty="0" smtClean="0"/>
              <a:t>Infrared Window and Scanner</a:t>
            </a:r>
            <a:endParaRPr lang="en-US" sz="1600" b="1" dirty="0"/>
          </a:p>
        </p:txBody>
      </p:sp>
      <p:sp>
        <p:nvSpPr>
          <p:cNvPr id="16" name="TextBox 15"/>
          <p:cNvSpPr txBox="1"/>
          <p:nvPr/>
        </p:nvSpPr>
        <p:spPr>
          <a:xfrm>
            <a:off x="5638800" y="2743200"/>
            <a:ext cx="1676400" cy="338554"/>
          </a:xfrm>
          <a:prstGeom prst="rect">
            <a:avLst/>
          </a:prstGeom>
          <a:noFill/>
        </p:spPr>
        <p:txBody>
          <a:bodyPr wrap="square" rtlCol="0">
            <a:spAutoFit/>
          </a:bodyPr>
          <a:lstStyle/>
          <a:p>
            <a:r>
              <a:rPr lang="en-US" sz="1600" b="1" dirty="0" smtClean="0"/>
              <a:t>Display Screen</a:t>
            </a:r>
            <a:endParaRPr lang="en-US" sz="1600" b="1" dirty="0"/>
          </a:p>
        </p:txBody>
      </p:sp>
      <p:sp>
        <p:nvSpPr>
          <p:cNvPr id="17" name="TextBox 16"/>
          <p:cNvSpPr txBox="1"/>
          <p:nvPr/>
        </p:nvSpPr>
        <p:spPr>
          <a:xfrm>
            <a:off x="6400800" y="3733800"/>
            <a:ext cx="854658" cy="338554"/>
          </a:xfrm>
          <a:prstGeom prst="rect">
            <a:avLst/>
          </a:prstGeom>
          <a:noFill/>
        </p:spPr>
        <p:txBody>
          <a:bodyPr wrap="none" rtlCol="0">
            <a:spAutoFit/>
          </a:bodyPr>
          <a:lstStyle/>
          <a:p>
            <a:r>
              <a:rPr lang="en-US" sz="1600" b="1" dirty="0" smtClean="0"/>
              <a:t>Key Pad</a:t>
            </a:r>
            <a:endParaRPr lang="en-US" sz="1600" b="1" dirty="0"/>
          </a:p>
        </p:txBody>
      </p:sp>
      <p:sp>
        <p:nvSpPr>
          <p:cNvPr id="19" name="TextBox 18"/>
          <p:cNvSpPr txBox="1"/>
          <p:nvPr/>
        </p:nvSpPr>
        <p:spPr>
          <a:xfrm>
            <a:off x="6705600" y="4800600"/>
            <a:ext cx="1378198" cy="338554"/>
          </a:xfrm>
          <a:prstGeom prst="rect">
            <a:avLst/>
          </a:prstGeom>
          <a:noFill/>
        </p:spPr>
        <p:txBody>
          <a:bodyPr wrap="none" rtlCol="0">
            <a:spAutoFit/>
          </a:bodyPr>
          <a:lstStyle/>
          <a:p>
            <a:r>
              <a:rPr lang="en-US" sz="1600" b="1" dirty="0" smtClean="0"/>
              <a:t>Cartridge Port</a:t>
            </a:r>
            <a:endParaRPr lang="en-US" sz="1600" b="1" dirty="0"/>
          </a:p>
        </p:txBody>
      </p:sp>
      <p:sp>
        <p:nvSpPr>
          <p:cNvPr id="22" name="Left Arrow 21"/>
          <p:cNvSpPr/>
          <p:nvPr/>
        </p:nvSpPr>
        <p:spPr>
          <a:xfrm rot="20297041">
            <a:off x="6491855" y="1374022"/>
            <a:ext cx="457200" cy="1679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4953000"/>
            <a:ext cx="2047484" cy="338554"/>
          </a:xfrm>
          <a:prstGeom prst="rect">
            <a:avLst/>
          </a:prstGeom>
          <a:noFill/>
        </p:spPr>
        <p:txBody>
          <a:bodyPr wrap="none" rtlCol="0">
            <a:spAutoFit/>
          </a:bodyPr>
          <a:lstStyle/>
          <a:p>
            <a:r>
              <a:rPr lang="en-US" sz="1600" b="1" dirty="0" smtClean="0"/>
              <a:t>Battery Compartment</a:t>
            </a:r>
            <a:endParaRPr lang="en-US" sz="1600" b="1" dirty="0"/>
          </a:p>
        </p:txBody>
      </p:sp>
      <p:pic>
        <p:nvPicPr>
          <p:cNvPr id="2050" name="Picture 2"/>
          <p:cNvPicPr>
            <a:picLocks noChangeAspect="1" noChangeArrowheads="1"/>
          </p:cNvPicPr>
          <p:nvPr/>
        </p:nvPicPr>
        <p:blipFill>
          <a:blip r:embed="rId6" cstate="print"/>
          <a:srcRect/>
          <a:stretch>
            <a:fillRect/>
          </a:stretch>
        </p:blipFill>
        <p:spPr bwMode="auto">
          <a:xfrm>
            <a:off x="685800" y="2590800"/>
            <a:ext cx="2613710" cy="1562100"/>
          </a:xfrm>
          <a:prstGeom prst="rect">
            <a:avLst/>
          </a:prstGeom>
          <a:noFill/>
          <a:ln w="9525">
            <a:noFill/>
            <a:miter lim="800000"/>
            <a:headEnd/>
            <a:tailEnd/>
          </a:ln>
          <a:effectLst/>
        </p:spPr>
      </p:pic>
      <p:sp>
        <p:nvSpPr>
          <p:cNvPr id="25" name="Up Arrow 24"/>
          <p:cNvSpPr/>
          <p:nvPr/>
        </p:nvSpPr>
        <p:spPr>
          <a:xfrm>
            <a:off x="1524000" y="3810000"/>
            <a:ext cx="152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362200" y="19050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effectLst>
                  <a:outerShdw blurRad="38100" dist="38100" dir="2700000" algn="tl">
                    <a:srgbClr val="000000">
                      <a:alpha val="43137"/>
                    </a:srgbClr>
                  </a:outerShdw>
                </a:effectLst>
              </a:rPr>
              <a:t>Keypad Functions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048000" y="1219200"/>
            <a:ext cx="3187899" cy="5334000"/>
          </a:xfrm>
          <a:prstGeom prst="rect">
            <a:avLst/>
          </a:prstGeom>
          <a:noFill/>
          <a:ln w="9525">
            <a:noFill/>
            <a:miter lim="800000"/>
            <a:headEnd/>
            <a:tailEnd/>
          </a:ln>
          <a:effectLst/>
        </p:spPr>
      </p:pic>
      <p:sp>
        <p:nvSpPr>
          <p:cNvPr id="5" name="Right Arrow 4"/>
          <p:cNvSpPr/>
          <p:nvPr/>
        </p:nvSpPr>
        <p:spPr>
          <a:xfrm>
            <a:off x="3124200" y="5562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5410200"/>
            <a:ext cx="2362200" cy="584775"/>
          </a:xfrm>
          <a:prstGeom prst="rect">
            <a:avLst/>
          </a:prstGeom>
          <a:solidFill>
            <a:schemeClr val="accent1">
              <a:alpha val="87000"/>
            </a:schemeClr>
          </a:solidFill>
        </p:spPr>
        <p:txBody>
          <a:bodyPr wrap="square" rtlCol="0">
            <a:spAutoFit/>
          </a:bodyPr>
          <a:lstStyle/>
          <a:p>
            <a:r>
              <a:rPr lang="en-US" sz="1600" dirty="0" smtClean="0"/>
              <a:t>Press to get to Administrative Menus</a:t>
            </a:r>
            <a:endParaRPr lang="en-US" sz="1600" dirty="0"/>
          </a:p>
        </p:txBody>
      </p:sp>
      <p:sp>
        <p:nvSpPr>
          <p:cNvPr id="7" name="Bent-Up Arrow 6"/>
          <p:cNvSpPr/>
          <p:nvPr/>
        </p:nvSpPr>
        <p:spPr>
          <a:xfrm>
            <a:off x="4419600" y="5943600"/>
            <a:ext cx="3048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6019800"/>
            <a:ext cx="1524000" cy="584775"/>
          </a:xfrm>
          <a:prstGeom prst="rect">
            <a:avLst/>
          </a:prstGeom>
          <a:solidFill>
            <a:schemeClr val="accent1">
              <a:alpha val="78000"/>
            </a:schemeClr>
          </a:solidFill>
        </p:spPr>
        <p:txBody>
          <a:bodyPr wrap="square" rtlCol="0">
            <a:spAutoFit/>
          </a:bodyPr>
          <a:lstStyle/>
          <a:p>
            <a:r>
              <a:rPr lang="en-US" sz="1600" dirty="0" smtClean="0"/>
              <a:t>To print using </a:t>
            </a:r>
            <a:r>
              <a:rPr lang="en-US" sz="1600" dirty="0" err="1" smtClean="0"/>
              <a:t>martel</a:t>
            </a:r>
            <a:r>
              <a:rPr lang="en-US" sz="1600" dirty="0" smtClean="0"/>
              <a:t> printer</a:t>
            </a:r>
            <a:endParaRPr lang="en-US" sz="1600" dirty="0"/>
          </a:p>
        </p:txBody>
      </p:sp>
      <p:sp>
        <p:nvSpPr>
          <p:cNvPr id="9" name="Left Arrow 8"/>
          <p:cNvSpPr/>
          <p:nvPr/>
        </p:nvSpPr>
        <p:spPr>
          <a:xfrm>
            <a:off x="5791200" y="2514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1905000"/>
            <a:ext cx="1981200" cy="830997"/>
          </a:xfrm>
          <a:prstGeom prst="rect">
            <a:avLst/>
          </a:prstGeom>
          <a:solidFill>
            <a:schemeClr val="accent1">
              <a:alpha val="80000"/>
            </a:schemeClr>
          </a:solidFill>
        </p:spPr>
        <p:txBody>
          <a:bodyPr wrap="square" rtlCol="0">
            <a:spAutoFit/>
          </a:bodyPr>
          <a:lstStyle/>
          <a:p>
            <a:r>
              <a:rPr lang="en-US" sz="1600" dirty="0" smtClean="0"/>
              <a:t>Press to see the 2</a:t>
            </a:r>
            <a:r>
              <a:rPr lang="en-US" sz="1600" baseline="30000" dirty="0" smtClean="0"/>
              <a:t>nd</a:t>
            </a:r>
            <a:r>
              <a:rPr lang="en-US" sz="1600" dirty="0" smtClean="0"/>
              <a:t> page of results and the free field pages</a:t>
            </a:r>
            <a:endParaRPr lang="en-US" sz="1600" dirty="0"/>
          </a:p>
        </p:txBody>
      </p:sp>
      <p:sp>
        <p:nvSpPr>
          <p:cNvPr id="13" name="Right Arrow 12"/>
          <p:cNvSpPr/>
          <p:nvPr/>
        </p:nvSpPr>
        <p:spPr>
          <a:xfrm>
            <a:off x="2590800" y="25146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953000" y="3048000"/>
            <a:ext cx="1740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2971800"/>
            <a:ext cx="1747574" cy="830997"/>
          </a:xfrm>
          <a:prstGeom prst="rect">
            <a:avLst/>
          </a:prstGeom>
          <a:solidFill>
            <a:schemeClr val="accent1">
              <a:alpha val="80000"/>
            </a:schemeClr>
          </a:solidFill>
        </p:spPr>
        <p:txBody>
          <a:bodyPr wrap="square" rtlCol="0">
            <a:spAutoFit/>
          </a:bodyPr>
          <a:lstStyle/>
          <a:p>
            <a:r>
              <a:rPr lang="en-US" sz="1600" dirty="0" smtClean="0"/>
              <a:t>The 1 and 2 keys scroll through results</a:t>
            </a:r>
            <a:endParaRPr lang="en-US" sz="1600" dirty="0"/>
          </a:p>
        </p:txBody>
      </p:sp>
      <p:sp>
        <p:nvSpPr>
          <p:cNvPr id="18" name="TextBox 17"/>
          <p:cNvSpPr txBox="1"/>
          <p:nvPr/>
        </p:nvSpPr>
        <p:spPr>
          <a:xfrm>
            <a:off x="228600" y="2133600"/>
            <a:ext cx="2209800" cy="1077218"/>
          </a:xfrm>
          <a:prstGeom prst="rect">
            <a:avLst/>
          </a:prstGeom>
          <a:solidFill>
            <a:schemeClr val="accent1">
              <a:alpha val="80000"/>
            </a:schemeClr>
          </a:solidFill>
        </p:spPr>
        <p:txBody>
          <a:bodyPr wrap="square" rtlCol="0">
            <a:spAutoFit/>
          </a:bodyPr>
          <a:lstStyle/>
          <a:p>
            <a:r>
              <a:rPr lang="en-US" sz="1600" dirty="0" smtClean="0"/>
              <a:t>Acts like a back-space button to go to a previous screen or erase and incorrect entry</a:t>
            </a:r>
            <a:endParaRPr lang="en-US" sz="1600" dirty="0"/>
          </a:p>
        </p:txBody>
      </p:sp>
      <p:sp>
        <p:nvSpPr>
          <p:cNvPr id="19" name="Left Arrow 18"/>
          <p:cNvSpPr/>
          <p:nvPr/>
        </p:nvSpPr>
        <p:spPr>
          <a:xfrm>
            <a:off x="5715000" y="5562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1800" y="5410200"/>
            <a:ext cx="1470018" cy="369332"/>
          </a:xfrm>
          <a:prstGeom prst="rect">
            <a:avLst/>
          </a:prstGeom>
          <a:solidFill>
            <a:schemeClr val="accent1">
              <a:alpha val="80000"/>
            </a:schemeClr>
          </a:solidFill>
        </p:spPr>
        <p:txBody>
          <a:bodyPr wrap="none" rtlCol="0">
            <a:spAutoFit/>
          </a:bodyPr>
          <a:lstStyle/>
          <a:p>
            <a:r>
              <a:rPr lang="en-US" dirty="0" smtClean="0"/>
              <a:t>Power Button</a:t>
            </a:r>
            <a:endParaRPr lang="en-US" dirty="0"/>
          </a:p>
        </p:txBody>
      </p:sp>
      <p:sp>
        <p:nvSpPr>
          <p:cNvPr id="21" name="Left Arrow 20"/>
          <p:cNvSpPr/>
          <p:nvPr/>
        </p:nvSpPr>
        <p:spPr>
          <a:xfrm>
            <a:off x="5334000" y="1828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7400" y="1295400"/>
            <a:ext cx="1371600" cy="584775"/>
          </a:xfrm>
          <a:prstGeom prst="rect">
            <a:avLst/>
          </a:prstGeom>
          <a:solidFill>
            <a:schemeClr val="accent1">
              <a:alpha val="80000"/>
            </a:schemeClr>
          </a:solidFill>
        </p:spPr>
        <p:txBody>
          <a:bodyPr wrap="square" rtlCol="0">
            <a:spAutoFit/>
          </a:bodyPr>
          <a:lstStyle/>
          <a:p>
            <a:r>
              <a:rPr lang="en-US" sz="1600" dirty="0" smtClean="0"/>
              <a:t>Press and hold to scan</a:t>
            </a:r>
            <a:endParaRPr lang="en-US" sz="1600" dirty="0"/>
          </a:p>
        </p:txBody>
      </p:sp>
      <p:sp>
        <p:nvSpPr>
          <p:cNvPr id="23" name="Right Arrow 22"/>
          <p:cNvSpPr/>
          <p:nvPr/>
        </p:nvSpPr>
        <p:spPr>
          <a:xfrm rot="1474071">
            <a:off x="3429000" y="4648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33600" y="4267200"/>
            <a:ext cx="1264898" cy="338554"/>
          </a:xfrm>
          <a:prstGeom prst="rect">
            <a:avLst/>
          </a:prstGeom>
          <a:solidFill>
            <a:schemeClr val="accent1">
              <a:alpha val="80000"/>
            </a:schemeClr>
          </a:solidFill>
        </p:spPr>
        <p:txBody>
          <a:bodyPr wrap="none" rtlCol="0">
            <a:spAutoFit/>
          </a:bodyPr>
          <a:lstStyle/>
          <a:p>
            <a:r>
              <a:rPr lang="en-US" sz="1600" dirty="0" smtClean="0"/>
              <a:t>Backlight key</a:t>
            </a:r>
            <a:endParaRPr lang="en-US" sz="1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Rechargeable Downloader</a:t>
            </a:r>
            <a:endParaRPr lang="en-US" dirty="0">
              <a:effectLst>
                <a:outerShdw blurRad="38100" dist="38100" dir="2700000" algn="tl">
                  <a:srgbClr val="000000">
                    <a:alpha val="43137"/>
                  </a:srgbClr>
                </a:outerShdw>
              </a:effectLst>
            </a:endParaRPr>
          </a:p>
        </p:txBody>
      </p:sp>
      <p:pic>
        <p:nvPicPr>
          <p:cNvPr id="16386" name="Picture 2" descr="http://i.ebayimg.com/t/Downloader-Recharger-use-i-STAT-1-Analyzer-/00/s/NTMzWDgwMA==/$(KGrHqR,!iYE6Z2WfKTqBOn6O33z-w~~60_35.JPG"/>
          <p:cNvPicPr>
            <a:picLocks noChangeAspect="1" noChangeArrowheads="1"/>
          </p:cNvPicPr>
          <p:nvPr/>
        </p:nvPicPr>
        <p:blipFill>
          <a:blip r:embed="rId2" cstate="print"/>
          <a:srcRect/>
          <a:stretch>
            <a:fillRect/>
          </a:stretch>
        </p:blipFill>
        <p:spPr bwMode="auto">
          <a:xfrm>
            <a:off x="762000" y="1600200"/>
            <a:ext cx="4530425" cy="3048000"/>
          </a:xfrm>
          <a:prstGeom prst="rect">
            <a:avLst/>
          </a:prstGeom>
          <a:noFill/>
        </p:spPr>
      </p:pic>
      <p:pic>
        <p:nvPicPr>
          <p:cNvPr id="16388" name="Picture 4" descr="http://www.poct.co.uk/images/large/i-STAT%20in%20Downloader%20Recharger%20400x533.jpg"/>
          <p:cNvPicPr>
            <a:picLocks noChangeAspect="1" noChangeArrowheads="1"/>
          </p:cNvPicPr>
          <p:nvPr/>
        </p:nvPicPr>
        <p:blipFill>
          <a:blip r:embed="rId3" cstate="print"/>
          <a:srcRect/>
          <a:stretch>
            <a:fillRect/>
          </a:stretch>
        </p:blipFill>
        <p:spPr bwMode="auto">
          <a:xfrm>
            <a:off x="5562600" y="1219200"/>
            <a:ext cx="2743200" cy="3652630"/>
          </a:xfrm>
          <a:prstGeom prst="rect">
            <a:avLst/>
          </a:prstGeom>
          <a:noFill/>
        </p:spPr>
      </p:pic>
      <p:sp>
        <p:nvSpPr>
          <p:cNvPr id="6" name="Left Arrow 5"/>
          <p:cNvSpPr/>
          <p:nvPr/>
        </p:nvSpPr>
        <p:spPr>
          <a:xfrm>
            <a:off x="3200400" y="30480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76400" y="2895600"/>
            <a:ext cx="9144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V="1">
            <a:off x="6629400" y="1524001"/>
            <a:ext cx="914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7201" y="2895601"/>
            <a:ext cx="1676400" cy="584775"/>
          </a:xfrm>
          <a:prstGeom prst="rect">
            <a:avLst/>
          </a:prstGeom>
          <a:noFill/>
        </p:spPr>
        <p:txBody>
          <a:bodyPr wrap="square" rtlCol="0">
            <a:spAutoFit/>
          </a:bodyPr>
          <a:lstStyle/>
          <a:p>
            <a:r>
              <a:rPr lang="en-US" sz="1600" b="1" dirty="0" smtClean="0"/>
              <a:t>Battery Charging Compartment</a:t>
            </a:r>
            <a:endParaRPr lang="en-US" sz="1600" b="1" dirty="0"/>
          </a:p>
        </p:txBody>
      </p:sp>
      <p:sp>
        <p:nvSpPr>
          <p:cNvPr id="10" name="TextBox 9"/>
          <p:cNvSpPr txBox="1"/>
          <p:nvPr/>
        </p:nvSpPr>
        <p:spPr>
          <a:xfrm>
            <a:off x="381000" y="2590800"/>
            <a:ext cx="1524000" cy="584775"/>
          </a:xfrm>
          <a:prstGeom prst="rect">
            <a:avLst/>
          </a:prstGeom>
          <a:noFill/>
        </p:spPr>
        <p:txBody>
          <a:bodyPr wrap="square" rtlCol="0">
            <a:spAutoFit/>
          </a:bodyPr>
          <a:lstStyle/>
          <a:p>
            <a:r>
              <a:rPr lang="en-US" sz="1600" b="1" dirty="0" smtClean="0"/>
              <a:t>Gold Charging Contact Pins</a:t>
            </a:r>
            <a:endParaRPr lang="en-US" sz="1600" b="1" dirty="0"/>
          </a:p>
        </p:txBody>
      </p:sp>
      <p:sp>
        <p:nvSpPr>
          <p:cNvPr id="11" name="TextBox 10"/>
          <p:cNvSpPr txBox="1"/>
          <p:nvPr/>
        </p:nvSpPr>
        <p:spPr>
          <a:xfrm>
            <a:off x="7620000" y="1371600"/>
            <a:ext cx="1295400" cy="1077218"/>
          </a:xfrm>
          <a:prstGeom prst="rect">
            <a:avLst/>
          </a:prstGeom>
          <a:noFill/>
        </p:spPr>
        <p:txBody>
          <a:bodyPr wrap="square" rtlCol="0">
            <a:spAutoFit/>
          </a:bodyPr>
          <a:lstStyle/>
          <a:p>
            <a:r>
              <a:rPr lang="en-US" sz="1600" b="1" dirty="0" smtClean="0"/>
              <a:t>Proximity Light &amp; Charging Light</a:t>
            </a:r>
            <a:endParaRPr lang="en-US" sz="1600" b="1" dirty="0"/>
          </a:p>
        </p:txBody>
      </p:sp>
      <p:sp>
        <p:nvSpPr>
          <p:cNvPr id="12" name="TextBox 11"/>
          <p:cNvSpPr txBox="1"/>
          <p:nvPr/>
        </p:nvSpPr>
        <p:spPr>
          <a:xfrm>
            <a:off x="457200" y="4724400"/>
            <a:ext cx="8229600" cy="1938992"/>
          </a:xfrm>
          <a:prstGeom prst="rect">
            <a:avLst/>
          </a:prstGeom>
          <a:noFill/>
        </p:spPr>
        <p:txBody>
          <a:bodyPr wrap="square" rtlCol="0">
            <a:spAutoFit/>
          </a:bodyPr>
          <a:lstStyle/>
          <a:p>
            <a:pPr>
              <a:buFont typeface="Arial" pitchFamily="34" charset="0"/>
              <a:buChar char="•"/>
            </a:pPr>
            <a:r>
              <a:rPr lang="en-US" sz="2000" i="1" dirty="0" err="1" smtClean="0"/>
              <a:t>Downloaders</a:t>
            </a:r>
            <a:r>
              <a:rPr lang="en-US" sz="2000" i="1" dirty="0" smtClean="0"/>
              <a:t> Plug into Network Ports and chart </a:t>
            </a:r>
            <a:r>
              <a:rPr lang="en-US" sz="2000" i="1" dirty="0" err="1" smtClean="0"/>
              <a:t>i</a:t>
            </a:r>
            <a:r>
              <a:rPr lang="en-US" sz="2000" i="1" dirty="0" smtClean="0"/>
              <a:t>-STAT results to CPRS via our RALS Plus System</a:t>
            </a:r>
          </a:p>
          <a:p>
            <a:pPr>
              <a:buFont typeface="Arial" pitchFamily="34" charset="0"/>
              <a:buChar char="•"/>
            </a:pPr>
            <a:r>
              <a:rPr lang="en-US" sz="2000" i="1" dirty="0" smtClean="0"/>
              <a:t>When working properly, you should see “Communication in Progress” on the display screen</a:t>
            </a:r>
          </a:p>
          <a:p>
            <a:pPr>
              <a:buFont typeface="Arial" pitchFamily="34" charset="0"/>
              <a:buChar char="•"/>
            </a:pPr>
            <a:r>
              <a:rPr lang="en-US" sz="2000" i="1" dirty="0" smtClean="0"/>
              <a:t>When a scheduled transmission of results is due, a message that says “Upload required” and “press 1-to continue” appears on the screen</a:t>
            </a:r>
            <a:endParaRPr lang="en-US" sz="2000"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19458" name="Picture 2" descr="http://www.secinfo.com/DB/SEC/2002-000/0912/057-0380/57-005.jpg"/>
          <p:cNvPicPr>
            <a:picLocks noChangeAspect="1" noChangeArrowheads="1"/>
          </p:cNvPicPr>
          <p:nvPr/>
        </p:nvPicPr>
        <p:blipFill>
          <a:blip r:embed="rId2" cstate="print"/>
          <a:stretch>
            <a:fillRect/>
          </a:stretch>
        </p:blipFill>
        <p:spPr bwMode="auto">
          <a:xfrm>
            <a:off x="1447800" y="1066801"/>
            <a:ext cx="6467472" cy="4114800"/>
          </a:xfrm>
          <a:prstGeom prst="rect">
            <a:avLst/>
          </a:prstGeom>
          <a:solidFill>
            <a:schemeClr val="bg1"/>
          </a:solidFill>
        </p:spPr>
      </p:pic>
      <p:sp>
        <p:nvSpPr>
          <p:cNvPr id="5" name="TextBox 4"/>
          <p:cNvSpPr txBox="1"/>
          <p:nvPr/>
        </p:nvSpPr>
        <p:spPr>
          <a:xfrm>
            <a:off x="1905000" y="1143000"/>
            <a:ext cx="5791200" cy="461665"/>
          </a:xfrm>
          <a:prstGeom prst="rect">
            <a:avLst/>
          </a:prstGeom>
          <a:blipFill>
            <a:blip r:embed="rId3" cstate="print"/>
            <a:tile tx="0" ty="0" sx="100000" sy="100000" flip="none" algn="tl"/>
          </a:blipFill>
        </p:spPr>
        <p:txBody>
          <a:bodyPr wrap="square" rtlCol="0">
            <a:spAutoFit/>
          </a:bodyPr>
          <a:lstStyle/>
          <a:p>
            <a:pPr algn="ctr"/>
            <a:r>
              <a:rPr lang="en-US" sz="2400" b="1" dirty="0" smtClean="0"/>
              <a:t>What’s in a cartridge?</a:t>
            </a:r>
            <a:endParaRPr lang="en-US" sz="2400" b="1" dirty="0"/>
          </a:p>
        </p:txBody>
      </p:sp>
      <p:pic>
        <p:nvPicPr>
          <p:cNvPr id="19459" name="Picture 3"/>
          <p:cNvPicPr>
            <a:picLocks noChangeAspect="1" noChangeArrowheads="1"/>
          </p:cNvPicPr>
          <p:nvPr/>
        </p:nvPicPr>
        <p:blipFill>
          <a:blip r:embed="rId4" cstate="print"/>
          <a:srcRect/>
          <a:stretch>
            <a:fillRect/>
          </a:stretch>
        </p:blipFill>
        <p:spPr bwMode="auto">
          <a:xfrm>
            <a:off x="1905000" y="3886200"/>
            <a:ext cx="1790700" cy="1233487"/>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1905000" y="5105400"/>
            <a:ext cx="1790700" cy="1400175"/>
          </a:xfrm>
          <a:prstGeom prst="rect">
            <a:avLst/>
          </a:prstGeom>
          <a:noFill/>
          <a:ln w="9525">
            <a:noFill/>
            <a:miter lim="800000"/>
            <a:headEnd/>
            <a:tailEnd/>
          </a:ln>
        </p:spPr>
      </p:pic>
      <p:pic>
        <p:nvPicPr>
          <p:cNvPr id="9" name="Picture 5" descr="http://t0.gstatic.com/images?q=tbn:ANd9GcTjOoV_dyL3uXNnDINMWm9GdeMDnz83zHVCIch03pBUU3s8ZMWlmBL0zwc">
            <a:hlinkClick r:id="rId6"/>
          </p:cNvPr>
          <p:cNvPicPr>
            <a:picLocks noChangeAspect="1" noChangeArrowheads="1"/>
          </p:cNvPicPr>
          <p:nvPr/>
        </p:nvPicPr>
        <p:blipFill>
          <a:blip r:embed="rId7" cstate="print"/>
          <a:srcRect/>
          <a:stretch>
            <a:fillRect/>
          </a:stretch>
        </p:blipFill>
        <p:spPr bwMode="auto">
          <a:xfrm>
            <a:off x="6477000" y="5410200"/>
            <a:ext cx="1600200" cy="124893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20487" name="Picture 7" descr="http://www.poct.co.uk/images/large/CG4+%20Cartridge.jpg"/>
          <p:cNvPicPr>
            <a:picLocks noChangeAspect="1" noChangeArrowheads="1"/>
          </p:cNvPicPr>
          <p:nvPr/>
        </p:nvPicPr>
        <p:blipFill>
          <a:blip r:embed="rId2" cstate="print"/>
          <a:srcRect/>
          <a:stretch>
            <a:fillRect/>
          </a:stretch>
        </p:blipFill>
        <p:spPr bwMode="auto">
          <a:xfrm>
            <a:off x="4953000" y="1524000"/>
            <a:ext cx="3009900" cy="4667250"/>
          </a:xfrm>
          <a:prstGeom prst="rect">
            <a:avLst/>
          </a:prstGeom>
          <a:noFill/>
        </p:spPr>
      </p:pic>
      <p:pic>
        <p:nvPicPr>
          <p:cNvPr id="20489" name="Picture 9" descr="http://www.poct.co.uk/images/large/CTnl%20Cartridge.jpg"/>
          <p:cNvPicPr>
            <a:picLocks noChangeAspect="1" noChangeArrowheads="1"/>
          </p:cNvPicPr>
          <p:nvPr/>
        </p:nvPicPr>
        <p:blipFill>
          <a:blip r:embed="rId3" cstate="print"/>
          <a:srcRect/>
          <a:stretch>
            <a:fillRect/>
          </a:stretch>
        </p:blipFill>
        <p:spPr bwMode="auto">
          <a:xfrm>
            <a:off x="838200" y="1371600"/>
            <a:ext cx="3076575" cy="4657725"/>
          </a:xfrm>
          <a:prstGeom prst="rect">
            <a:avLst/>
          </a:prstGeom>
          <a:noFill/>
        </p:spPr>
      </p:pic>
      <p:sp>
        <p:nvSpPr>
          <p:cNvPr id="10" name="TextBox 9"/>
          <p:cNvSpPr txBox="1"/>
          <p:nvPr/>
        </p:nvSpPr>
        <p:spPr>
          <a:xfrm>
            <a:off x="2971800" y="1752600"/>
            <a:ext cx="2420406" cy="369332"/>
          </a:xfrm>
          <a:prstGeom prst="rect">
            <a:avLst/>
          </a:prstGeom>
          <a:noFill/>
        </p:spPr>
        <p:txBody>
          <a:bodyPr wrap="none" rtlCol="0">
            <a:spAutoFit/>
          </a:bodyPr>
          <a:lstStyle/>
          <a:p>
            <a:r>
              <a:rPr lang="en-US" b="1" dirty="0" smtClean="0"/>
              <a:t>Sensors &amp; Contact Pads</a:t>
            </a:r>
            <a:endParaRPr lang="en-US" b="1" dirty="0"/>
          </a:p>
        </p:txBody>
      </p:sp>
      <p:sp>
        <p:nvSpPr>
          <p:cNvPr id="11" name="Left Arrow 10"/>
          <p:cNvSpPr/>
          <p:nvPr/>
        </p:nvSpPr>
        <p:spPr>
          <a:xfrm rot="18436215">
            <a:off x="2554549" y="2113800"/>
            <a:ext cx="381000" cy="1461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3009258" flipV="1">
            <a:off x="5289242" y="1998016"/>
            <a:ext cx="517276" cy="16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3276600"/>
            <a:ext cx="1258678" cy="369332"/>
          </a:xfrm>
          <a:prstGeom prst="rect">
            <a:avLst/>
          </a:prstGeom>
          <a:noFill/>
        </p:spPr>
        <p:txBody>
          <a:bodyPr wrap="none" rtlCol="0">
            <a:spAutoFit/>
          </a:bodyPr>
          <a:lstStyle/>
          <a:p>
            <a:r>
              <a:rPr lang="en-US" b="1" dirty="0" smtClean="0"/>
              <a:t>Air Bladder</a:t>
            </a:r>
            <a:endParaRPr lang="en-US" b="1" dirty="0"/>
          </a:p>
        </p:txBody>
      </p:sp>
      <p:sp>
        <p:nvSpPr>
          <p:cNvPr id="14" name="Right Arrow 13"/>
          <p:cNvSpPr/>
          <p:nvPr/>
        </p:nvSpPr>
        <p:spPr>
          <a:xfrm rot="1971827">
            <a:off x="4745933" y="3652764"/>
            <a:ext cx="838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0" y="3505200"/>
            <a:ext cx="904415" cy="369332"/>
          </a:xfrm>
          <a:prstGeom prst="rect">
            <a:avLst/>
          </a:prstGeom>
          <a:noFill/>
        </p:spPr>
        <p:txBody>
          <a:bodyPr wrap="none" rtlCol="0">
            <a:spAutoFit/>
          </a:bodyPr>
          <a:lstStyle/>
          <a:p>
            <a:r>
              <a:rPr lang="en-US" b="1" dirty="0" smtClean="0"/>
              <a:t>Fill Line</a:t>
            </a:r>
            <a:endParaRPr lang="en-US" b="1" dirty="0"/>
          </a:p>
        </p:txBody>
      </p:sp>
      <p:sp>
        <p:nvSpPr>
          <p:cNvPr id="16" name="Left Arrow 15"/>
          <p:cNvSpPr/>
          <p:nvPr/>
        </p:nvSpPr>
        <p:spPr>
          <a:xfrm>
            <a:off x="6705600" y="3657600"/>
            <a:ext cx="6858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00" y="4572000"/>
            <a:ext cx="1524000" cy="369332"/>
          </a:xfrm>
          <a:prstGeom prst="rect">
            <a:avLst/>
          </a:prstGeom>
          <a:noFill/>
        </p:spPr>
        <p:txBody>
          <a:bodyPr wrap="square" rtlCol="0">
            <a:spAutoFit/>
          </a:bodyPr>
          <a:lstStyle/>
          <a:p>
            <a:r>
              <a:rPr lang="en-US" b="1" dirty="0" smtClean="0"/>
              <a:t>Sample Well</a:t>
            </a:r>
            <a:endParaRPr lang="en-US" b="1" dirty="0"/>
          </a:p>
        </p:txBody>
      </p:sp>
      <p:sp>
        <p:nvSpPr>
          <p:cNvPr id="18" name="Left Arrow 17"/>
          <p:cNvSpPr/>
          <p:nvPr/>
        </p:nvSpPr>
        <p:spPr>
          <a:xfrm>
            <a:off x="3048000" y="47244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91400" y="4572000"/>
            <a:ext cx="1372299" cy="369332"/>
          </a:xfrm>
          <a:prstGeom prst="rect">
            <a:avLst/>
          </a:prstGeom>
          <a:noFill/>
        </p:spPr>
        <p:txBody>
          <a:bodyPr wrap="none" rtlCol="0">
            <a:spAutoFit/>
          </a:bodyPr>
          <a:lstStyle/>
          <a:p>
            <a:r>
              <a:rPr lang="en-US" b="1" dirty="0" smtClean="0"/>
              <a:t>Sample Well</a:t>
            </a:r>
            <a:endParaRPr lang="en-US" b="1" dirty="0"/>
          </a:p>
        </p:txBody>
      </p:sp>
      <p:sp>
        <p:nvSpPr>
          <p:cNvPr id="20" name="Left Arrow 19"/>
          <p:cNvSpPr/>
          <p:nvPr/>
        </p:nvSpPr>
        <p:spPr>
          <a:xfrm>
            <a:off x="6934200" y="48006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53000" y="5334000"/>
            <a:ext cx="1418017" cy="369332"/>
          </a:xfrm>
          <a:prstGeom prst="rect">
            <a:avLst/>
          </a:prstGeom>
          <a:noFill/>
        </p:spPr>
        <p:txBody>
          <a:bodyPr wrap="none" rtlCol="0">
            <a:spAutoFit/>
          </a:bodyPr>
          <a:lstStyle/>
          <a:p>
            <a:r>
              <a:rPr lang="en-US" b="1" dirty="0" smtClean="0"/>
              <a:t>Snap Closure</a:t>
            </a:r>
            <a:endParaRPr lang="en-US" b="1" dirty="0"/>
          </a:p>
        </p:txBody>
      </p:sp>
      <p:sp>
        <p:nvSpPr>
          <p:cNvPr id="22" name="TextBox 21"/>
          <p:cNvSpPr txBox="1"/>
          <p:nvPr/>
        </p:nvSpPr>
        <p:spPr>
          <a:xfrm>
            <a:off x="1524000" y="5334000"/>
            <a:ext cx="1600200" cy="369332"/>
          </a:xfrm>
          <a:prstGeom prst="rect">
            <a:avLst/>
          </a:prstGeom>
          <a:noFill/>
        </p:spPr>
        <p:txBody>
          <a:bodyPr wrap="square" rtlCol="0">
            <a:spAutoFit/>
          </a:bodyPr>
          <a:lstStyle/>
          <a:p>
            <a:r>
              <a:rPr lang="en-US" b="1" dirty="0" smtClean="0"/>
              <a:t>Slide Closure</a:t>
            </a:r>
            <a:endParaRPr lang="en-US" b="1" dirty="0"/>
          </a:p>
        </p:txBody>
      </p:sp>
      <p:sp>
        <p:nvSpPr>
          <p:cNvPr id="23" name="Up Arrow 22"/>
          <p:cNvSpPr/>
          <p:nvPr/>
        </p:nvSpPr>
        <p:spPr>
          <a:xfrm>
            <a:off x="2057400" y="4953000"/>
            <a:ext cx="45719"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867400" y="5105400"/>
            <a:ext cx="45719"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Callout 26"/>
          <p:cNvSpPr/>
          <p:nvPr/>
        </p:nvSpPr>
        <p:spPr>
          <a:xfrm>
            <a:off x="3733800" y="25146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press</a:t>
            </a:r>
            <a:endParaRPr lang="en-US" sz="1600" dirty="0"/>
          </a:p>
        </p:txBody>
      </p:sp>
      <p:sp>
        <p:nvSpPr>
          <p:cNvPr id="29" name="Oval Callout 28"/>
          <p:cNvSpPr/>
          <p:nvPr/>
        </p:nvSpPr>
        <p:spPr>
          <a:xfrm>
            <a:off x="2514600" y="10668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handle</a:t>
            </a:r>
            <a:endParaRPr lang="en-US" sz="1600" dirty="0"/>
          </a:p>
        </p:txBody>
      </p:sp>
      <p:sp>
        <p:nvSpPr>
          <p:cNvPr id="31" name="Oval Callout 30"/>
          <p:cNvSpPr/>
          <p:nvPr/>
        </p:nvSpPr>
        <p:spPr>
          <a:xfrm>
            <a:off x="7620000" y="26670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Slow and Steady!</a:t>
            </a:r>
            <a:endParaRPr lang="en-US" sz="1600" dirty="0"/>
          </a:p>
        </p:txBody>
      </p:sp>
      <p:sp>
        <p:nvSpPr>
          <p:cNvPr id="32" name="Oval Callout 31"/>
          <p:cNvSpPr/>
          <p:nvPr/>
        </p:nvSpPr>
        <p:spPr>
          <a:xfrm>
            <a:off x="6324600" y="51054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Easy to the Click!</a:t>
            </a:r>
            <a:endParaRPr lang="en-US" sz="16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How are cartridges stored?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391400" cy="4525963"/>
          </a:xfrm>
        </p:spPr>
        <p:txBody>
          <a:bodyPr>
            <a:normAutofit fontScale="62500" lnSpcReduction="20000"/>
          </a:bodyPr>
          <a:lstStyle/>
          <a:p>
            <a:r>
              <a:rPr lang="en-US" dirty="0" smtClean="0"/>
              <a:t>Main stock is kept </a:t>
            </a:r>
            <a:r>
              <a:rPr lang="en-US" b="1" dirty="0" smtClean="0"/>
              <a:t>refrigerated</a:t>
            </a:r>
            <a:r>
              <a:rPr lang="en-US" dirty="0" smtClean="0"/>
              <a:t> at 2-8°C</a:t>
            </a:r>
          </a:p>
          <a:p>
            <a:pPr lvl="1"/>
            <a:r>
              <a:rPr lang="en-US" i="1" dirty="0" smtClean="0"/>
              <a:t>Monitor temps at least daily unless continuously monitored by Engineering. The supervisor other personnel should review temperature charts monthly.</a:t>
            </a:r>
          </a:p>
          <a:p>
            <a:r>
              <a:rPr lang="en-US" b="1" dirty="0" smtClean="0"/>
              <a:t>Blood Gas </a:t>
            </a:r>
            <a:r>
              <a:rPr lang="en-US" dirty="0" smtClean="0"/>
              <a:t>cartridges (anything with a pH!) can be kept at room temp for up to </a:t>
            </a:r>
            <a:r>
              <a:rPr lang="en-US" b="1" dirty="0" smtClean="0"/>
              <a:t>2 months</a:t>
            </a:r>
          </a:p>
          <a:p>
            <a:pPr lvl="1"/>
            <a:r>
              <a:rPr lang="en-US" i="1" dirty="0" smtClean="0"/>
              <a:t>Always date the box or individual cartridge with the new expiration date</a:t>
            </a:r>
          </a:p>
          <a:p>
            <a:pPr lvl="1"/>
            <a:r>
              <a:rPr lang="en-US" i="1" dirty="0" smtClean="0"/>
              <a:t>The room temp storage range is printed on the back of the cartridge pouch and on the box lid if you forget</a:t>
            </a:r>
          </a:p>
          <a:p>
            <a:r>
              <a:rPr lang="en-US" dirty="0" smtClean="0"/>
              <a:t>All </a:t>
            </a:r>
            <a:r>
              <a:rPr lang="en-US" b="1" dirty="0" smtClean="0"/>
              <a:t>other cartridges</a:t>
            </a:r>
            <a:r>
              <a:rPr lang="en-US" dirty="0" smtClean="0"/>
              <a:t> can be kept at room temp for up to </a:t>
            </a:r>
            <a:r>
              <a:rPr lang="en-US" b="1" dirty="0" smtClean="0"/>
              <a:t>2 weeks</a:t>
            </a:r>
          </a:p>
          <a:p>
            <a:pPr lvl="1"/>
            <a:r>
              <a:rPr lang="en-US" i="1" dirty="0" smtClean="0"/>
              <a:t>Remember that if the manufacturer’s date is earlier than the room temp exp date, use it</a:t>
            </a:r>
          </a:p>
          <a:p>
            <a:r>
              <a:rPr lang="en-US" dirty="0" smtClean="0"/>
              <a:t>Allow a </a:t>
            </a:r>
            <a:r>
              <a:rPr lang="en-US" b="1" dirty="0" smtClean="0"/>
              <a:t>box</a:t>
            </a:r>
            <a:r>
              <a:rPr lang="en-US" dirty="0" smtClean="0"/>
              <a:t> of cartridges to warm to room temp for </a:t>
            </a:r>
            <a:r>
              <a:rPr lang="en-US" b="1" dirty="0" smtClean="0"/>
              <a:t>1 hour</a:t>
            </a:r>
            <a:r>
              <a:rPr lang="en-US" dirty="0" smtClean="0"/>
              <a:t>, </a:t>
            </a:r>
            <a:r>
              <a:rPr lang="en-US" b="1" dirty="0" smtClean="0"/>
              <a:t>individual</a:t>
            </a:r>
            <a:r>
              <a:rPr lang="en-US" dirty="0" smtClean="0"/>
              <a:t> cartridges for </a:t>
            </a:r>
            <a:r>
              <a:rPr lang="en-US" b="1" dirty="0" smtClean="0"/>
              <a:t>5 minutes</a:t>
            </a:r>
          </a:p>
          <a:p>
            <a:pPr lvl="1"/>
            <a:r>
              <a:rPr lang="en-US" i="1" dirty="0" smtClean="0"/>
              <a:t>No going back to fridge after warming, so don’t take out too many</a:t>
            </a:r>
          </a:p>
        </p:txBody>
      </p:sp>
      <p:pic>
        <p:nvPicPr>
          <p:cNvPr id="29698" name="Picture 2" descr="http://www.thesciencefair.com/Merchant2/graphics/00000001/Thermometr6InchDS788-80_M.jpg"/>
          <p:cNvPicPr>
            <a:picLocks noChangeAspect="1" noChangeArrowheads="1"/>
          </p:cNvPicPr>
          <p:nvPr/>
        </p:nvPicPr>
        <p:blipFill>
          <a:blip r:embed="rId2" cstate="print"/>
          <a:srcRect/>
          <a:stretch>
            <a:fillRect/>
          </a:stretch>
        </p:blipFill>
        <p:spPr bwMode="auto">
          <a:xfrm>
            <a:off x="3200400" y="5867400"/>
            <a:ext cx="2987524" cy="990600"/>
          </a:xfrm>
          <a:prstGeom prst="rect">
            <a:avLst/>
          </a:prstGeom>
          <a:noFill/>
        </p:spPr>
      </p:pic>
      <p:pic>
        <p:nvPicPr>
          <p:cNvPr id="15362" name="Picture 2" descr="http://www.labcold.com/pimages/RPFR05043_web-ajar-props.jpg"/>
          <p:cNvPicPr>
            <a:picLocks noChangeAspect="1" noChangeArrowheads="1"/>
          </p:cNvPicPr>
          <p:nvPr/>
        </p:nvPicPr>
        <p:blipFill>
          <a:blip r:embed="rId3" cstate="print"/>
          <a:srcRect/>
          <a:stretch>
            <a:fillRect/>
          </a:stretch>
        </p:blipFill>
        <p:spPr bwMode="auto">
          <a:xfrm>
            <a:off x="7391400" y="1447800"/>
            <a:ext cx="1295400" cy="1409395"/>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What cartridges do we use at TVHS?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2133600"/>
          </a:xfrm>
        </p:spPr>
        <p:txBody>
          <a:bodyPr>
            <a:normAutofit fontScale="62500" lnSpcReduction="20000"/>
          </a:bodyPr>
          <a:lstStyle/>
          <a:p>
            <a:r>
              <a:rPr lang="en-US" b="1" dirty="0" smtClean="0"/>
              <a:t>PT/INR </a:t>
            </a:r>
            <a:r>
              <a:rPr lang="en-US" dirty="0" smtClean="0"/>
              <a:t>for monitoring </a:t>
            </a:r>
            <a:r>
              <a:rPr lang="en-US" dirty="0" err="1" smtClean="0"/>
              <a:t>warfarin</a:t>
            </a:r>
            <a:r>
              <a:rPr lang="en-US" dirty="0" smtClean="0"/>
              <a:t> therapy patients ONLY!! </a:t>
            </a:r>
          </a:p>
          <a:p>
            <a:pPr lvl="1"/>
            <a:r>
              <a:rPr lang="en-US" dirty="0" smtClean="0"/>
              <a:t>Not for any type of screening use, i.e. stroke, pre-op, etc.</a:t>
            </a:r>
          </a:p>
          <a:p>
            <a:r>
              <a:rPr lang="en-US" b="1" dirty="0" smtClean="0"/>
              <a:t>ACT’s</a:t>
            </a:r>
            <a:r>
              <a:rPr lang="en-US" dirty="0" smtClean="0"/>
              <a:t> for OR and </a:t>
            </a:r>
            <a:r>
              <a:rPr lang="en-US" dirty="0" err="1" smtClean="0"/>
              <a:t>Cath</a:t>
            </a:r>
            <a:r>
              <a:rPr lang="en-US" dirty="0" smtClean="0"/>
              <a:t> Lab procedures, and sometimes for follow up on these patients in the MICU and SICU</a:t>
            </a:r>
          </a:p>
          <a:p>
            <a:r>
              <a:rPr lang="en-US" dirty="0" smtClean="0"/>
              <a:t>Blood Gases and Chemistries throughout the facility</a:t>
            </a:r>
          </a:p>
          <a:p>
            <a:pPr lvl="1"/>
            <a:r>
              <a:rPr lang="en-US" b="1" dirty="0" smtClean="0"/>
              <a:t>G3’s, CG4’s, CG8’s, E3+’s, EG6’s, CHEM 8+’s, CREA’s</a:t>
            </a:r>
          </a:p>
          <a:p>
            <a:r>
              <a:rPr lang="en-US" b="1" dirty="0" err="1" smtClean="0"/>
              <a:t>Troponin</a:t>
            </a:r>
            <a:r>
              <a:rPr lang="en-US" b="1" dirty="0" smtClean="0"/>
              <a:t>-I </a:t>
            </a:r>
            <a:r>
              <a:rPr lang="en-US" dirty="0" smtClean="0"/>
              <a:t>in the ER and occasionally in the MICU</a:t>
            </a:r>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2514599" y="3505200"/>
            <a:ext cx="4906183" cy="293221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2509</Words>
  <Application>Microsoft Office PowerPoint</Application>
  <PresentationFormat>On-screen Show (4:3)</PresentationFormat>
  <Paragraphs>302</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Testing on the i-STAT System</vt:lpstr>
      <vt:lpstr>Components of the i-STAT 1 System</vt:lpstr>
      <vt:lpstr>i-STAT 1 Analyzer</vt:lpstr>
      <vt:lpstr>Keypad Functions</vt:lpstr>
      <vt:lpstr>i-STAT 1 Rechargeable Downloader</vt:lpstr>
      <vt:lpstr>i-STAT Cartridges</vt:lpstr>
      <vt:lpstr>i-STAT Cartridges</vt:lpstr>
      <vt:lpstr>How are cartridges stored?</vt:lpstr>
      <vt:lpstr>What cartridges do we use at TVHS?</vt:lpstr>
      <vt:lpstr>What about QC?</vt:lpstr>
      <vt:lpstr>Testing ACT and PT/INR</vt:lpstr>
      <vt:lpstr>ACT –Some Notes</vt:lpstr>
      <vt:lpstr>PT/INR-Notes about Collection</vt:lpstr>
      <vt:lpstr>Testing Blood Gas Cartridges</vt:lpstr>
      <vt:lpstr>Testing Chemistry Cartridges</vt:lpstr>
      <vt:lpstr>Chemistry Cartridges-Some Specifics!</vt:lpstr>
      <vt:lpstr>Testing Troponin-I Cartridges</vt:lpstr>
      <vt:lpstr>General Information</vt:lpstr>
      <vt:lpstr>Basic Steps of Testing Patient Samples</vt:lpstr>
      <vt:lpstr>Detailed Steps for Testing Patient Samples</vt:lpstr>
      <vt:lpstr>Adding Sample to the Cartridge</vt:lpstr>
      <vt:lpstr>Adding Sample to the Cartridge</vt:lpstr>
      <vt:lpstr>Detailed Steps for Testing Patient Samples Cont’d</vt:lpstr>
      <vt:lpstr>Specimen Type Option</vt:lpstr>
      <vt:lpstr>Slide 25</vt:lpstr>
      <vt:lpstr>Results</vt:lpstr>
      <vt:lpstr>Reviewing Results in the Meter</vt:lpstr>
      <vt:lpstr>Slide 28</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on the i-STAT System</dc:title>
  <dc:creator>EIE Desktop Technologies</dc:creator>
  <cp:lastModifiedBy>EIE Desktop Technologies</cp:lastModifiedBy>
  <cp:revision>100</cp:revision>
  <dcterms:created xsi:type="dcterms:W3CDTF">2012-04-11T13:17:10Z</dcterms:created>
  <dcterms:modified xsi:type="dcterms:W3CDTF">2012-04-25T13:58:04Z</dcterms:modified>
</cp:coreProperties>
</file>