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823D65-16B4-4CDC-B5B3-F2666DEE85C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4650F-4BE1-44E5-9089-A647D5DD4FE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244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2823D65-16B4-4CDC-B5B3-F2666DEE85CB}" type="datetimeFigureOut">
              <a:rPr lang="en-US" smtClean="0"/>
              <a:t>12/14/2022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34650F-4BE1-44E5-9089-A647D5DD4FE0}" type="slidenum">
              <a:rPr lang="en-US" smtClean="0"/>
              <a:t>‹#›</a:t>
            </a:fld>
            <a:endParaRPr lang="en-US"/>
          </a:p>
        </p:txBody>
      </p:sp>
    </p:spTree>
    <p:extLst>
      <p:ext uri="{BB962C8B-B14F-4D97-AF65-F5344CB8AC3E}">
        <p14:creationId xmlns:p14="http://schemas.microsoft.com/office/powerpoint/2010/main" val="85165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823D65-16B4-4CDC-B5B3-F2666DEE85C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4650F-4BE1-44E5-9089-A647D5DD4FE0}" type="slidenum">
              <a:rPr lang="en-US" smtClean="0"/>
              <a:t>‹#›</a:t>
            </a:fld>
            <a:endParaRPr lang="en-US"/>
          </a:p>
        </p:txBody>
      </p:sp>
    </p:spTree>
    <p:extLst>
      <p:ext uri="{BB962C8B-B14F-4D97-AF65-F5344CB8AC3E}">
        <p14:creationId xmlns:p14="http://schemas.microsoft.com/office/powerpoint/2010/main" val="103975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823D65-16B4-4CDC-B5B3-F2666DEE85C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4650F-4BE1-44E5-9089-A647D5DD4FE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50486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823D65-16B4-4CDC-B5B3-F2666DEE85C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4650F-4BE1-44E5-9089-A647D5DD4FE0}" type="slidenum">
              <a:rPr lang="en-US" smtClean="0"/>
              <a:t>‹#›</a:t>
            </a:fld>
            <a:endParaRPr lang="en-US"/>
          </a:p>
        </p:txBody>
      </p:sp>
    </p:spTree>
    <p:extLst>
      <p:ext uri="{BB962C8B-B14F-4D97-AF65-F5344CB8AC3E}">
        <p14:creationId xmlns:p14="http://schemas.microsoft.com/office/powerpoint/2010/main" val="1322049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823D65-16B4-4CDC-B5B3-F2666DEE85C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4650F-4BE1-44E5-9089-A647D5DD4FE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3697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823D65-16B4-4CDC-B5B3-F2666DEE85C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4650F-4BE1-44E5-9089-A647D5DD4FE0}" type="slidenum">
              <a:rPr lang="en-US" smtClean="0"/>
              <a:t>‹#›</a:t>
            </a:fld>
            <a:endParaRPr lang="en-US"/>
          </a:p>
        </p:txBody>
      </p:sp>
    </p:spTree>
    <p:extLst>
      <p:ext uri="{BB962C8B-B14F-4D97-AF65-F5344CB8AC3E}">
        <p14:creationId xmlns:p14="http://schemas.microsoft.com/office/powerpoint/2010/main" val="71641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823D65-16B4-4CDC-B5B3-F2666DEE85C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4650F-4BE1-44E5-9089-A647D5DD4FE0}" type="slidenum">
              <a:rPr lang="en-US" smtClean="0"/>
              <a:t>‹#›</a:t>
            </a:fld>
            <a:endParaRPr lang="en-US"/>
          </a:p>
        </p:txBody>
      </p:sp>
    </p:spTree>
    <p:extLst>
      <p:ext uri="{BB962C8B-B14F-4D97-AF65-F5344CB8AC3E}">
        <p14:creationId xmlns:p14="http://schemas.microsoft.com/office/powerpoint/2010/main" val="22803154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823D65-16B4-4CDC-B5B3-F2666DEE85C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4650F-4BE1-44E5-9089-A647D5DD4FE0}" type="slidenum">
              <a:rPr lang="en-US" smtClean="0"/>
              <a:t>‹#›</a:t>
            </a:fld>
            <a:endParaRPr lang="en-US"/>
          </a:p>
        </p:txBody>
      </p:sp>
    </p:spTree>
    <p:extLst>
      <p:ext uri="{BB962C8B-B14F-4D97-AF65-F5344CB8AC3E}">
        <p14:creationId xmlns:p14="http://schemas.microsoft.com/office/powerpoint/2010/main" val="383585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823D65-16B4-4CDC-B5B3-F2666DEE85C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4650F-4BE1-44E5-9089-A647D5DD4FE0}" type="slidenum">
              <a:rPr lang="en-US" smtClean="0"/>
              <a:t>‹#›</a:t>
            </a:fld>
            <a:endParaRPr lang="en-US"/>
          </a:p>
        </p:txBody>
      </p:sp>
    </p:spTree>
    <p:extLst>
      <p:ext uri="{BB962C8B-B14F-4D97-AF65-F5344CB8AC3E}">
        <p14:creationId xmlns:p14="http://schemas.microsoft.com/office/powerpoint/2010/main" val="1975180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823D65-16B4-4CDC-B5B3-F2666DEE85CB}" type="datetimeFigureOut">
              <a:rPr lang="en-US" smtClean="0"/>
              <a:t>12/14/2022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4650F-4BE1-44E5-9089-A647D5DD4FE0}" type="slidenum">
              <a:rPr lang="en-US" smtClean="0"/>
              <a:t>‹#›</a:t>
            </a:fld>
            <a:endParaRPr lang="en-US"/>
          </a:p>
        </p:txBody>
      </p:sp>
    </p:spTree>
    <p:extLst>
      <p:ext uri="{BB962C8B-B14F-4D97-AF65-F5344CB8AC3E}">
        <p14:creationId xmlns:p14="http://schemas.microsoft.com/office/powerpoint/2010/main" val="62733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823D65-16B4-4CDC-B5B3-F2666DEE85CB}"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4650F-4BE1-44E5-9089-A647D5DD4FE0}" type="slidenum">
              <a:rPr lang="en-US" smtClean="0"/>
              <a:t>‹#›</a:t>
            </a:fld>
            <a:endParaRPr lang="en-US"/>
          </a:p>
        </p:txBody>
      </p:sp>
    </p:spTree>
    <p:extLst>
      <p:ext uri="{BB962C8B-B14F-4D97-AF65-F5344CB8AC3E}">
        <p14:creationId xmlns:p14="http://schemas.microsoft.com/office/powerpoint/2010/main" val="368788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823D65-16B4-4CDC-B5B3-F2666DEE85CB}" type="datetimeFigureOut">
              <a:rPr lang="en-US" smtClean="0"/>
              <a:t>12/14/2022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34650F-4BE1-44E5-9089-A647D5DD4FE0}" type="slidenum">
              <a:rPr lang="en-US" smtClean="0"/>
              <a:t>‹#›</a:t>
            </a:fld>
            <a:endParaRPr lang="en-US"/>
          </a:p>
        </p:txBody>
      </p:sp>
    </p:spTree>
    <p:extLst>
      <p:ext uri="{BB962C8B-B14F-4D97-AF65-F5344CB8AC3E}">
        <p14:creationId xmlns:p14="http://schemas.microsoft.com/office/powerpoint/2010/main" val="516121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823D65-16B4-4CDC-B5B3-F2666DEE85CB}" type="datetimeFigureOut">
              <a:rPr lang="en-US" smtClean="0"/>
              <a:t>12/14/2022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34650F-4BE1-44E5-9089-A647D5DD4FE0}" type="slidenum">
              <a:rPr lang="en-US" smtClean="0"/>
              <a:t>‹#›</a:t>
            </a:fld>
            <a:endParaRPr lang="en-US"/>
          </a:p>
        </p:txBody>
      </p:sp>
    </p:spTree>
    <p:extLst>
      <p:ext uri="{BB962C8B-B14F-4D97-AF65-F5344CB8AC3E}">
        <p14:creationId xmlns:p14="http://schemas.microsoft.com/office/powerpoint/2010/main" val="331698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23D65-16B4-4CDC-B5B3-F2666DEE85CB}" type="datetimeFigureOut">
              <a:rPr lang="en-US" smtClean="0"/>
              <a:t>12/14/2022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34650F-4BE1-44E5-9089-A647D5DD4FE0}" type="slidenum">
              <a:rPr lang="en-US" smtClean="0"/>
              <a:t>‹#›</a:t>
            </a:fld>
            <a:endParaRPr lang="en-US"/>
          </a:p>
        </p:txBody>
      </p:sp>
    </p:spTree>
    <p:extLst>
      <p:ext uri="{BB962C8B-B14F-4D97-AF65-F5344CB8AC3E}">
        <p14:creationId xmlns:p14="http://schemas.microsoft.com/office/powerpoint/2010/main" val="861641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823D65-16B4-4CDC-B5B3-F2666DEE85CB}"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4650F-4BE1-44E5-9089-A647D5DD4FE0}" type="slidenum">
              <a:rPr lang="en-US" smtClean="0"/>
              <a:t>‹#›</a:t>
            </a:fld>
            <a:endParaRPr lang="en-US"/>
          </a:p>
        </p:txBody>
      </p:sp>
    </p:spTree>
    <p:extLst>
      <p:ext uri="{BB962C8B-B14F-4D97-AF65-F5344CB8AC3E}">
        <p14:creationId xmlns:p14="http://schemas.microsoft.com/office/powerpoint/2010/main" val="6877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823D65-16B4-4CDC-B5B3-F2666DEE85CB}" type="datetimeFigureOut">
              <a:rPr lang="en-US" smtClean="0"/>
              <a:t>12/14/2022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4650F-4BE1-44E5-9089-A647D5DD4FE0}" type="slidenum">
              <a:rPr lang="en-US" smtClean="0"/>
              <a:t>‹#›</a:t>
            </a:fld>
            <a:endParaRPr lang="en-US"/>
          </a:p>
        </p:txBody>
      </p:sp>
    </p:spTree>
    <p:extLst>
      <p:ext uri="{BB962C8B-B14F-4D97-AF65-F5344CB8AC3E}">
        <p14:creationId xmlns:p14="http://schemas.microsoft.com/office/powerpoint/2010/main" val="314955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2823D65-16B4-4CDC-B5B3-F2666DEE85CB}" type="datetimeFigureOut">
              <a:rPr lang="en-US" smtClean="0"/>
              <a:t>12/14/2022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634650F-4BE1-44E5-9089-A647D5DD4FE0}" type="slidenum">
              <a:rPr lang="en-US" smtClean="0"/>
              <a:t>‹#›</a:t>
            </a:fld>
            <a:endParaRPr lang="en-US"/>
          </a:p>
        </p:txBody>
      </p:sp>
    </p:spTree>
    <p:extLst>
      <p:ext uri="{BB962C8B-B14F-4D97-AF65-F5344CB8AC3E}">
        <p14:creationId xmlns:p14="http://schemas.microsoft.com/office/powerpoint/2010/main" val="2634320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2A7372-802D-4940-96FB-A4D50E1A3A74}"/>
              </a:ext>
            </a:extLst>
          </p:cNvPr>
          <p:cNvPicPr>
            <a:picLocks noChangeAspect="1"/>
          </p:cNvPicPr>
          <p:nvPr/>
        </p:nvPicPr>
        <p:blipFill>
          <a:blip r:embed="rId2"/>
          <a:stretch>
            <a:fillRect/>
          </a:stretch>
        </p:blipFill>
        <p:spPr>
          <a:xfrm>
            <a:off x="11898" y="0"/>
            <a:ext cx="12180102" cy="6858000"/>
          </a:xfrm>
          <a:prstGeom prst="rect">
            <a:avLst/>
          </a:prstGeom>
        </p:spPr>
      </p:pic>
      <p:sp>
        <p:nvSpPr>
          <p:cNvPr id="2" name="Title 1">
            <a:extLst>
              <a:ext uri="{FF2B5EF4-FFF2-40B4-BE49-F238E27FC236}">
                <a16:creationId xmlns:a16="http://schemas.microsoft.com/office/drawing/2014/main" id="{35C8E864-3ECB-4887-BCD9-13A1AF270623}"/>
              </a:ext>
            </a:extLst>
          </p:cNvPr>
          <p:cNvSpPr>
            <a:spLocks noGrp="1"/>
          </p:cNvSpPr>
          <p:nvPr>
            <p:ph type="ctrTitle"/>
          </p:nvPr>
        </p:nvSpPr>
        <p:spPr>
          <a:xfrm>
            <a:off x="1524000" y="587228"/>
            <a:ext cx="9144000" cy="1051989"/>
          </a:xfrm>
        </p:spPr>
        <p:txBody>
          <a:bodyPr>
            <a:normAutofit fontScale="90000"/>
          </a:bodyPr>
          <a:lstStyle/>
          <a:p>
            <a:r>
              <a:rPr lang="en-US" b="1" dirty="0">
                <a:solidFill>
                  <a:schemeClr val="bg1"/>
                </a:solidFill>
              </a:rPr>
              <a:t>ID NOW for Covid-19 testing</a:t>
            </a:r>
          </a:p>
        </p:txBody>
      </p:sp>
    </p:spTree>
    <p:extLst>
      <p:ext uri="{BB962C8B-B14F-4D97-AF65-F5344CB8AC3E}">
        <p14:creationId xmlns:p14="http://schemas.microsoft.com/office/powerpoint/2010/main" val="1879228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0719-3257-42F6-96E4-8EA4B28F3809}"/>
              </a:ext>
            </a:extLst>
          </p:cNvPr>
          <p:cNvSpPr>
            <a:spLocks noGrp="1"/>
          </p:cNvSpPr>
          <p:nvPr>
            <p:ph type="title"/>
          </p:nvPr>
        </p:nvSpPr>
        <p:spPr>
          <a:xfrm>
            <a:off x="7085012" y="151002"/>
            <a:ext cx="3657600" cy="908108"/>
          </a:xfrm>
        </p:spPr>
        <p:txBody>
          <a:bodyPr/>
          <a:lstStyle/>
          <a:p>
            <a:r>
              <a:rPr lang="en-US" sz="2400" b="1" dirty="0"/>
              <a:t>Testing Procedure Cont.</a:t>
            </a:r>
            <a:endParaRPr lang="en-US" dirty="0"/>
          </a:p>
        </p:txBody>
      </p:sp>
      <p:pic>
        <p:nvPicPr>
          <p:cNvPr id="8" name="Content Placeholder 7">
            <a:extLst>
              <a:ext uri="{FF2B5EF4-FFF2-40B4-BE49-F238E27FC236}">
                <a16:creationId xmlns:a16="http://schemas.microsoft.com/office/drawing/2014/main" id="{8C4BE046-C866-425F-BC49-E1C9BD7B5E01}"/>
              </a:ext>
            </a:extLst>
          </p:cNvPr>
          <p:cNvPicPr>
            <a:picLocks noGrp="1" noChangeAspect="1"/>
          </p:cNvPicPr>
          <p:nvPr>
            <p:ph idx="1"/>
          </p:nvPr>
        </p:nvPicPr>
        <p:blipFill>
          <a:blip r:embed="rId2"/>
          <a:stretch>
            <a:fillRect/>
          </a:stretch>
        </p:blipFill>
        <p:spPr>
          <a:xfrm>
            <a:off x="12875" y="1459685"/>
            <a:ext cx="6614938" cy="3766656"/>
          </a:xfrm>
        </p:spPr>
      </p:pic>
      <p:sp>
        <p:nvSpPr>
          <p:cNvPr id="4" name="Text Placeholder 3">
            <a:extLst>
              <a:ext uri="{FF2B5EF4-FFF2-40B4-BE49-F238E27FC236}">
                <a16:creationId xmlns:a16="http://schemas.microsoft.com/office/drawing/2014/main" id="{6EDDF8C8-3093-49A3-AD49-5E5CC9A264CB}"/>
              </a:ext>
            </a:extLst>
          </p:cNvPr>
          <p:cNvSpPr>
            <a:spLocks noGrp="1"/>
          </p:cNvSpPr>
          <p:nvPr>
            <p:ph type="body" sz="half" idx="2"/>
          </p:nvPr>
        </p:nvSpPr>
        <p:spPr>
          <a:xfrm>
            <a:off x="7085012" y="3216477"/>
            <a:ext cx="3657600" cy="424345"/>
          </a:xfrm>
        </p:spPr>
        <p:txBody>
          <a:bodyPr>
            <a:normAutofit/>
          </a:bodyPr>
          <a:lstStyle/>
          <a:p>
            <a:r>
              <a:rPr lang="en-US" sz="2000" b="1" dirty="0"/>
              <a:t>Click COVID-19</a:t>
            </a:r>
          </a:p>
        </p:txBody>
      </p:sp>
    </p:spTree>
    <p:extLst>
      <p:ext uri="{BB962C8B-B14F-4D97-AF65-F5344CB8AC3E}">
        <p14:creationId xmlns:p14="http://schemas.microsoft.com/office/powerpoint/2010/main" val="2824217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5FF6A-8CDC-4B56-848B-28D7B8C01E80}"/>
              </a:ext>
            </a:extLst>
          </p:cNvPr>
          <p:cNvSpPr>
            <a:spLocks noGrp="1"/>
          </p:cNvSpPr>
          <p:nvPr>
            <p:ph type="title"/>
          </p:nvPr>
        </p:nvSpPr>
        <p:spPr>
          <a:xfrm>
            <a:off x="7085012" y="75501"/>
            <a:ext cx="3657600" cy="874552"/>
          </a:xfrm>
        </p:spPr>
        <p:txBody>
          <a:bodyPr/>
          <a:lstStyle/>
          <a:p>
            <a:r>
              <a:rPr lang="en-US" sz="2400" b="1" dirty="0"/>
              <a:t>Testing Procedure Cont.</a:t>
            </a:r>
            <a:endParaRPr lang="en-US" dirty="0"/>
          </a:p>
        </p:txBody>
      </p:sp>
      <p:pic>
        <p:nvPicPr>
          <p:cNvPr id="6" name="Content Placeholder 5">
            <a:extLst>
              <a:ext uri="{FF2B5EF4-FFF2-40B4-BE49-F238E27FC236}">
                <a16:creationId xmlns:a16="http://schemas.microsoft.com/office/drawing/2014/main" id="{0442C63C-7E02-4DCF-B3D9-59AA57AA7EEC}"/>
              </a:ext>
            </a:extLst>
          </p:cNvPr>
          <p:cNvPicPr>
            <a:picLocks noGrp="1" noChangeAspect="1"/>
          </p:cNvPicPr>
          <p:nvPr>
            <p:ph idx="1"/>
          </p:nvPr>
        </p:nvPicPr>
        <p:blipFill>
          <a:blip r:embed="rId2"/>
          <a:stretch>
            <a:fillRect/>
          </a:stretch>
        </p:blipFill>
        <p:spPr>
          <a:xfrm>
            <a:off x="22156" y="1484851"/>
            <a:ext cx="6605657" cy="3372487"/>
          </a:xfrm>
        </p:spPr>
      </p:pic>
      <p:sp>
        <p:nvSpPr>
          <p:cNvPr id="4" name="Text Placeholder 3">
            <a:extLst>
              <a:ext uri="{FF2B5EF4-FFF2-40B4-BE49-F238E27FC236}">
                <a16:creationId xmlns:a16="http://schemas.microsoft.com/office/drawing/2014/main" id="{A24E2CAE-804A-4376-8F12-B38E63C07AAF}"/>
              </a:ext>
            </a:extLst>
          </p:cNvPr>
          <p:cNvSpPr>
            <a:spLocks noGrp="1"/>
          </p:cNvSpPr>
          <p:nvPr>
            <p:ph type="body" sz="half" idx="2"/>
          </p:nvPr>
        </p:nvSpPr>
        <p:spPr>
          <a:xfrm>
            <a:off x="7085012" y="2891810"/>
            <a:ext cx="3657600" cy="558568"/>
          </a:xfrm>
        </p:spPr>
        <p:txBody>
          <a:bodyPr>
            <a:normAutofit/>
          </a:bodyPr>
          <a:lstStyle/>
          <a:p>
            <a:r>
              <a:rPr lang="en-US" sz="2000" b="1" dirty="0"/>
              <a:t>Enter or scan Patient ID</a:t>
            </a:r>
          </a:p>
        </p:txBody>
      </p:sp>
    </p:spTree>
    <p:extLst>
      <p:ext uri="{BB962C8B-B14F-4D97-AF65-F5344CB8AC3E}">
        <p14:creationId xmlns:p14="http://schemas.microsoft.com/office/powerpoint/2010/main" val="2074588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5B1E-2982-4083-A39B-EF31426031E9}"/>
              </a:ext>
            </a:extLst>
          </p:cNvPr>
          <p:cNvSpPr>
            <a:spLocks noGrp="1"/>
          </p:cNvSpPr>
          <p:nvPr>
            <p:ph type="title"/>
          </p:nvPr>
        </p:nvSpPr>
        <p:spPr>
          <a:xfrm>
            <a:off x="7085012" y="0"/>
            <a:ext cx="3657600" cy="924886"/>
          </a:xfrm>
        </p:spPr>
        <p:txBody>
          <a:bodyPr/>
          <a:lstStyle/>
          <a:p>
            <a:r>
              <a:rPr lang="en-US" sz="2400" b="1" dirty="0"/>
              <a:t>Testing Procedure Cont.</a:t>
            </a:r>
            <a:endParaRPr lang="en-US" dirty="0"/>
          </a:p>
        </p:txBody>
      </p:sp>
      <p:pic>
        <p:nvPicPr>
          <p:cNvPr id="6" name="Content Placeholder 5">
            <a:extLst>
              <a:ext uri="{FF2B5EF4-FFF2-40B4-BE49-F238E27FC236}">
                <a16:creationId xmlns:a16="http://schemas.microsoft.com/office/drawing/2014/main" id="{809A893C-BD96-4567-9E01-E3322A14AC69}"/>
              </a:ext>
            </a:extLst>
          </p:cNvPr>
          <p:cNvPicPr>
            <a:picLocks noGrp="1" noChangeAspect="1"/>
          </p:cNvPicPr>
          <p:nvPr>
            <p:ph idx="1"/>
          </p:nvPr>
        </p:nvPicPr>
        <p:blipFill>
          <a:blip r:embed="rId2"/>
          <a:stretch>
            <a:fillRect/>
          </a:stretch>
        </p:blipFill>
        <p:spPr>
          <a:xfrm>
            <a:off x="541600" y="124086"/>
            <a:ext cx="4520703" cy="3172787"/>
          </a:xfrm>
        </p:spPr>
      </p:pic>
      <p:sp>
        <p:nvSpPr>
          <p:cNvPr id="4" name="Text Placeholder 3">
            <a:extLst>
              <a:ext uri="{FF2B5EF4-FFF2-40B4-BE49-F238E27FC236}">
                <a16:creationId xmlns:a16="http://schemas.microsoft.com/office/drawing/2014/main" id="{E9CA4440-839C-4174-8946-57BCD7999D9A}"/>
              </a:ext>
            </a:extLst>
          </p:cNvPr>
          <p:cNvSpPr>
            <a:spLocks noGrp="1"/>
          </p:cNvSpPr>
          <p:nvPr>
            <p:ph type="body" sz="half" idx="2"/>
          </p:nvPr>
        </p:nvSpPr>
        <p:spPr/>
        <p:txBody>
          <a:bodyPr>
            <a:normAutofit fontScale="77500" lnSpcReduction="20000"/>
          </a:bodyPr>
          <a:lstStyle/>
          <a:p>
            <a:r>
              <a:rPr lang="en-US" sz="2000" b="1" dirty="0"/>
              <a:t>Open Lid and insert test base into the device.</a:t>
            </a:r>
          </a:p>
          <a:p>
            <a:endParaRPr lang="en-US" sz="2000" b="1" dirty="0"/>
          </a:p>
          <a:p>
            <a:endParaRPr lang="en-US" sz="2000" b="1" dirty="0"/>
          </a:p>
          <a:p>
            <a:endParaRPr lang="en-US" sz="2000" b="1" dirty="0"/>
          </a:p>
          <a:p>
            <a:endParaRPr lang="en-US" sz="2000" b="1" dirty="0"/>
          </a:p>
          <a:p>
            <a:r>
              <a:rPr lang="en-US" sz="2000" b="1" dirty="0"/>
              <a:t>Place sample receiver in holder.</a:t>
            </a:r>
          </a:p>
        </p:txBody>
      </p:sp>
      <p:pic>
        <p:nvPicPr>
          <p:cNvPr id="8" name="Picture 7">
            <a:extLst>
              <a:ext uri="{FF2B5EF4-FFF2-40B4-BE49-F238E27FC236}">
                <a16:creationId xmlns:a16="http://schemas.microsoft.com/office/drawing/2014/main" id="{588C4772-F29D-43F1-908D-3B38F2646339}"/>
              </a:ext>
            </a:extLst>
          </p:cNvPr>
          <p:cNvPicPr>
            <a:picLocks noChangeAspect="1"/>
          </p:cNvPicPr>
          <p:nvPr/>
        </p:nvPicPr>
        <p:blipFill>
          <a:blip r:embed="rId3"/>
          <a:stretch>
            <a:fillRect/>
          </a:stretch>
        </p:blipFill>
        <p:spPr>
          <a:xfrm>
            <a:off x="519256" y="3561128"/>
            <a:ext cx="4565389" cy="2829043"/>
          </a:xfrm>
          <a:prstGeom prst="rect">
            <a:avLst/>
          </a:prstGeom>
        </p:spPr>
      </p:pic>
    </p:spTree>
    <p:extLst>
      <p:ext uri="{BB962C8B-B14F-4D97-AF65-F5344CB8AC3E}">
        <p14:creationId xmlns:p14="http://schemas.microsoft.com/office/powerpoint/2010/main" val="2570340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187E-B4B3-4A41-8D4A-CDDEC1095566}"/>
              </a:ext>
            </a:extLst>
          </p:cNvPr>
          <p:cNvSpPr>
            <a:spLocks noGrp="1"/>
          </p:cNvSpPr>
          <p:nvPr>
            <p:ph type="title"/>
          </p:nvPr>
        </p:nvSpPr>
        <p:spPr>
          <a:xfrm>
            <a:off x="7085012" y="0"/>
            <a:ext cx="3657600" cy="882941"/>
          </a:xfrm>
        </p:spPr>
        <p:txBody>
          <a:bodyPr/>
          <a:lstStyle/>
          <a:p>
            <a:r>
              <a:rPr lang="en-US" sz="2400" b="1" dirty="0"/>
              <a:t>Testing Procedure Cont.</a:t>
            </a:r>
            <a:endParaRPr lang="en-US" dirty="0"/>
          </a:p>
        </p:txBody>
      </p:sp>
      <p:pic>
        <p:nvPicPr>
          <p:cNvPr id="6" name="Content Placeholder 5">
            <a:extLst>
              <a:ext uri="{FF2B5EF4-FFF2-40B4-BE49-F238E27FC236}">
                <a16:creationId xmlns:a16="http://schemas.microsoft.com/office/drawing/2014/main" id="{1D66E8B5-2613-42F3-8F51-187CA3A1A3B7}"/>
              </a:ext>
            </a:extLst>
          </p:cNvPr>
          <p:cNvPicPr>
            <a:picLocks noGrp="1" noChangeAspect="1"/>
          </p:cNvPicPr>
          <p:nvPr>
            <p:ph idx="1"/>
          </p:nvPr>
        </p:nvPicPr>
        <p:blipFill>
          <a:blip r:embed="rId2"/>
          <a:stretch>
            <a:fillRect/>
          </a:stretch>
        </p:blipFill>
        <p:spPr>
          <a:xfrm>
            <a:off x="440933" y="348679"/>
            <a:ext cx="5943600" cy="3080322"/>
          </a:xfrm>
        </p:spPr>
      </p:pic>
      <p:sp>
        <p:nvSpPr>
          <p:cNvPr id="4" name="Text Placeholder 3">
            <a:extLst>
              <a:ext uri="{FF2B5EF4-FFF2-40B4-BE49-F238E27FC236}">
                <a16:creationId xmlns:a16="http://schemas.microsoft.com/office/drawing/2014/main" id="{386B1AA9-E14C-4CCE-A64B-5DE2E31C9027}"/>
              </a:ext>
            </a:extLst>
          </p:cNvPr>
          <p:cNvSpPr>
            <a:spLocks noGrp="1"/>
          </p:cNvSpPr>
          <p:nvPr>
            <p:ph type="body" sz="half" idx="2"/>
          </p:nvPr>
        </p:nvSpPr>
        <p:spPr>
          <a:xfrm>
            <a:off x="7085012" y="2987529"/>
            <a:ext cx="3657600" cy="882942"/>
          </a:xfrm>
        </p:spPr>
        <p:txBody>
          <a:bodyPr>
            <a:normAutofit/>
          </a:bodyPr>
          <a:lstStyle/>
          <a:p>
            <a:r>
              <a:rPr lang="en-US" sz="2000" b="1" dirty="0"/>
              <a:t>Remove seal and mix swab for 10 seconds.</a:t>
            </a:r>
          </a:p>
        </p:txBody>
      </p:sp>
      <p:pic>
        <p:nvPicPr>
          <p:cNvPr id="8" name="Picture 7">
            <a:extLst>
              <a:ext uri="{FF2B5EF4-FFF2-40B4-BE49-F238E27FC236}">
                <a16:creationId xmlns:a16="http://schemas.microsoft.com/office/drawing/2014/main" id="{56248B95-46B8-437D-8D7D-0D83517E59E5}"/>
              </a:ext>
            </a:extLst>
          </p:cNvPr>
          <p:cNvPicPr>
            <a:picLocks noChangeAspect="1"/>
          </p:cNvPicPr>
          <p:nvPr/>
        </p:nvPicPr>
        <p:blipFill>
          <a:blip r:embed="rId3"/>
          <a:stretch>
            <a:fillRect/>
          </a:stretch>
        </p:blipFill>
        <p:spPr>
          <a:xfrm>
            <a:off x="440933" y="3655702"/>
            <a:ext cx="5943600" cy="3051295"/>
          </a:xfrm>
          <a:prstGeom prst="rect">
            <a:avLst/>
          </a:prstGeom>
        </p:spPr>
      </p:pic>
    </p:spTree>
    <p:extLst>
      <p:ext uri="{BB962C8B-B14F-4D97-AF65-F5344CB8AC3E}">
        <p14:creationId xmlns:p14="http://schemas.microsoft.com/office/powerpoint/2010/main" val="272824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AAB1B-EFA7-47C1-A8BE-3F9599245800}"/>
              </a:ext>
            </a:extLst>
          </p:cNvPr>
          <p:cNvSpPr>
            <a:spLocks noGrp="1"/>
          </p:cNvSpPr>
          <p:nvPr>
            <p:ph type="title"/>
          </p:nvPr>
        </p:nvSpPr>
        <p:spPr>
          <a:xfrm>
            <a:off x="7085012" y="0"/>
            <a:ext cx="3657600" cy="891330"/>
          </a:xfrm>
        </p:spPr>
        <p:txBody>
          <a:bodyPr/>
          <a:lstStyle/>
          <a:p>
            <a:r>
              <a:rPr lang="en-US" sz="2400" b="1" dirty="0"/>
              <a:t>Testing Procedure Cont.</a:t>
            </a:r>
            <a:endParaRPr lang="en-US" dirty="0"/>
          </a:p>
        </p:txBody>
      </p:sp>
      <p:pic>
        <p:nvPicPr>
          <p:cNvPr id="6" name="Content Placeholder 5">
            <a:extLst>
              <a:ext uri="{FF2B5EF4-FFF2-40B4-BE49-F238E27FC236}">
                <a16:creationId xmlns:a16="http://schemas.microsoft.com/office/drawing/2014/main" id="{7B467889-A013-4AE6-8FE3-12A3E79A809A}"/>
              </a:ext>
            </a:extLst>
          </p:cNvPr>
          <p:cNvPicPr>
            <a:picLocks noGrp="1" noChangeAspect="1"/>
          </p:cNvPicPr>
          <p:nvPr>
            <p:ph idx="1"/>
          </p:nvPr>
        </p:nvPicPr>
        <p:blipFill>
          <a:blip r:embed="rId2"/>
          <a:stretch>
            <a:fillRect/>
          </a:stretch>
        </p:blipFill>
        <p:spPr>
          <a:xfrm>
            <a:off x="600322" y="275909"/>
            <a:ext cx="5943600" cy="3153091"/>
          </a:xfrm>
        </p:spPr>
      </p:pic>
      <p:sp>
        <p:nvSpPr>
          <p:cNvPr id="4" name="Text Placeholder 3">
            <a:extLst>
              <a:ext uri="{FF2B5EF4-FFF2-40B4-BE49-F238E27FC236}">
                <a16:creationId xmlns:a16="http://schemas.microsoft.com/office/drawing/2014/main" id="{2133D681-AA28-4941-81D4-878FF5CE0743}"/>
              </a:ext>
            </a:extLst>
          </p:cNvPr>
          <p:cNvSpPr>
            <a:spLocks noGrp="1"/>
          </p:cNvSpPr>
          <p:nvPr>
            <p:ph type="body" sz="half" idx="2"/>
          </p:nvPr>
        </p:nvSpPr>
        <p:spPr/>
        <p:txBody>
          <a:bodyPr>
            <a:noAutofit/>
          </a:bodyPr>
          <a:lstStyle/>
          <a:p>
            <a:r>
              <a:rPr lang="en-US" sz="2000" b="1" dirty="0"/>
              <a:t>Press transfer cartridge into receiver until you hear a “click” and the orange indicator ascends to the top.</a:t>
            </a:r>
          </a:p>
          <a:p>
            <a:r>
              <a:rPr lang="en-US" sz="2000" b="1" dirty="0"/>
              <a:t>Attach cartridge to the test base and press until the orange indicator descends. </a:t>
            </a:r>
          </a:p>
        </p:txBody>
      </p:sp>
      <p:pic>
        <p:nvPicPr>
          <p:cNvPr id="8" name="Picture 7">
            <a:extLst>
              <a:ext uri="{FF2B5EF4-FFF2-40B4-BE49-F238E27FC236}">
                <a16:creationId xmlns:a16="http://schemas.microsoft.com/office/drawing/2014/main" id="{9C52E115-B766-4DAD-BA63-CF733C3548B9}"/>
              </a:ext>
            </a:extLst>
          </p:cNvPr>
          <p:cNvPicPr>
            <a:picLocks noChangeAspect="1"/>
          </p:cNvPicPr>
          <p:nvPr/>
        </p:nvPicPr>
        <p:blipFill>
          <a:blip r:embed="rId3"/>
          <a:stretch>
            <a:fillRect/>
          </a:stretch>
        </p:blipFill>
        <p:spPr>
          <a:xfrm>
            <a:off x="600322" y="3649212"/>
            <a:ext cx="5943599" cy="3042342"/>
          </a:xfrm>
          <a:prstGeom prst="rect">
            <a:avLst/>
          </a:prstGeom>
        </p:spPr>
      </p:pic>
    </p:spTree>
    <p:extLst>
      <p:ext uri="{BB962C8B-B14F-4D97-AF65-F5344CB8AC3E}">
        <p14:creationId xmlns:p14="http://schemas.microsoft.com/office/powerpoint/2010/main" val="79453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61A53-8299-4408-A56F-AF38F242BC4D}"/>
              </a:ext>
            </a:extLst>
          </p:cNvPr>
          <p:cNvSpPr>
            <a:spLocks noGrp="1"/>
          </p:cNvSpPr>
          <p:nvPr>
            <p:ph type="title"/>
          </p:nvPr>
        </p:nvSpPr>
        <p:spPr>
          <a:xfrm>
            <a:off x="7085012" y="100667"/>
            <a:ext cx="3657600" cy="882941"/>
          </a:xfrm>
        </p:spPr>
        <p:txBody>
          <a:bodyPr/>
          <a:lstStyle/>
          <a:p>
            <a:r>
              <a:rPr lang="en-US" sz="2400" b="1" dirty="0"/>
              <a:t>Testing Procedure Cont.</a:t>
            </a:r>
            <a:endParaRPr lang="en-US" dirty="0"/>
          </a:p>
        </p:txBody>
      </p:sp>
      <p:pic>
        <p:nvPicPr>
          <p:cNvPr id="6" name="Content Placeholder 5">
            <a:extLst>
              <a:ext uri="{FF2B5EF4-FFF2-40B4-BE49-F238E27FC236}">
                <a16:creationId xmlns:a16="http://schemas.microsoft.com/office/drawing/2014/main" id="{7C37FCC0-20DF-450E-A80F-F574B629476D}"/>
              </a:ext>
            </a:extLst>
          </p:cNvPr>
          <p:cNvPicPr>
            <a:picLocks noGrp="1" noChangeAspect="1"/>
          </p:cNvPicPr>
          <p:nvPr>
            <p:ph idx="1"/>
          </p:nvPr>
        </p:nvPicPr>
        <p:blipFill>
          <a:blip r:embed="rId2"/>
          <a:stretch>
            <a:fillRect/>
          </a:stretch>
        </p:blipFill>
        <p:spPr>
          <a:xfrm>
            <a:off x="457710" y="100667"/>
            <a:ext cx="4809257" cy="2915585"/>
          </a:xfrm>
        </p:spPr>
      </p:pic>
      <p:sp>
        <p:nvSpPr>
          <p:cNvPr id="4" name="Text Placeholder 3">
            <a:extLst>
              <a:ext uri="{FF2B5EF4-FFF2-40B4-BE49-F238E27FC236}">
                <a16:creationId xmlns:a16="http://schemas.microsoft.com/office/drawing/2014/main" id="{13CEB874-A8AE-4867-93BE-74C69652DAF0}"/>
              </a:ext>
            </a:extLst>
          </p:cNvPr>
          <p:cNvSpPr>
            <a:spLocks noGrp="1"/>
          </p:cNvSpPr>
          <p:nvPr>
            <p:ph type="body" sz="half" idx="2"/>
          </p:nvPr>
        </p:nvSpPr>
        <p:spPr>
          <a:xfrm>
            <a:off x="7085012" y="2831866"/>
            <a:ext cx="3657600" cy="882941"/>
          </a:xfrm>
        </p:spPr>
        <p:txBody>
          <a:bodyPr>
            <a:normAutofit/>
          </a:bodyPr>
          <a:lstStyle/>
          <a:p>
            <a:r>
              <a:rPr lang="en-US" sz="2000" b="1" dirty="0"/>
              <a:t>Close Lid. Wait for the timer to complete testing. </a:t>
            </a:r>
          </a:p>
        </p:txBody>
      </p:sp>
      <p:pic>
        <p:nvPicPr>
          <p:cNvPr id="8" name="Picture 7">
            <a:extLst>
              <a:ext uri="{FF2B5EF4-FFF2-40B4-BE49-F238E27FC236}">
                <a16:creationId xmlns:a16="http://schemas.microsoft.com/office/drawing/2014/main" id="{A971313B-D77C-4167-8B5C-37C1C1C09C12}"/>
              </a:ext>
            </a:extLst>
          </p:cNvPr>
          <p:cNvPicPr>
            <a:picLocks noChangeAspect="1"/>
          </p:cNvPicPr>
          <p:nvPr/>
        </p:nvPicPr>
        <p:blipFill>
          <a:blip r:embed="rId3"/>
          <a:stretch>
            <a:fillRect/>
          </a:stretch>
        </p:blipFill>
        <p:spPr>
          <a:xfrm>
            <a:off x="457710" y="3273337"/>
            <a:ext cx="4809257" cy="3364063"/>
          </a:xfrm>
          <a:prstGeom prst="rect">
            <a:avLst/>
          </a:prstGeom>
        </p:spPr>
      </p:pic>
      <p:pic>
        <p:nvPicPr>
          <p:cNvPr id="10" name="Picture 9">
            <a:extLst>
              <a:ext uri="{FF2B5EF4-FFF2-40B4-BE49-F238E27FC236}">
                <a16:creationId xmlns:a16="http://schemas.microsoft.com/office/drawing/2014/main" id="{1A8BF421-61FD-40F0-8816-1870D2EA00CA}"/>
              </a:ext>
            </a:extLst>
          </p:cNvPr>
          <p:cNvPicPr>
            <a:picLocks noChangeAspect="1"/>
          </p:cNvPicPr>
          <p:nvPr/>
        </p:nvPicPr>
        <p:blipFill>
          <a:blip r:embed="rId4"/>
          <a:stretch>
            <a:fillRect/>
          </a:stretch>
        </p:blipFill>
        <p:spPr>
          <a:xfrm>
            <a:off x="7085012" y="4040374"/>
            <a:ext cx="2955397" cy="2597026"/>
          </a:xfrm>
          <a:prstGeom prst="rect">
            <a:avLst/>
          </a:prstGeom>
        </p:spPr>
      </p:pic>
    </p:spTree>
    <p:extLst>
      <p:ext uri="{BB962C8B-B14F-4D97-AF65-F5344CB8AC3E}">
        <p14:creationId xmlns:p14="http://schemas.microsoft.com/office/powerpoint/2010/main" val="37222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AFD41-A4A7-4DDD-B852-327E8164F5D7}"/>
              </a:ext>
            </a:extLst>
          </p:cNvPr>
          <p:cNvSpPr>
            <a:spLocks noGrp="1"/>
          </p:cNvSpPr>
          <p:nvPr>
            <p:ph type="title"/>
          </p:nvPr>
        </p:nvSpPr>
        <p:spPr>
          <a:xfrm>
            <a:off x="7085012" y="0"/>
            <a:ext cx="3657600" cy="882941"/>
          </a:xfrm>
        </p:spPr>
        <p:txBody>
          <a:bodyPr/>
          <a:lstStyle/>
          <a:p>
            <a:r>
              <a:rPr lang="en-US" sz="2400" b="1" dirty="0"/>
              <a:t>Testing Procedure Cont.</a:t>
            </a:r>
            <a:endParaRPr lang="en-US" dirty="0"/>
          </a:p>
        </p:txBody>
      </p:sp>
      <p:pic>
        <p:nvPicPr>
          <p:cNvPr id="6" name="Content Placeholder 5">
            <a:extLst>
              <a:ext uri="{FF2B5EF4-FFF2-40B4-BE49-F238E27FC236}">
                <a16:creationId xmlns:a16="http://schemas.microsoft.com/office/drawing/2014/main" id="{39B6AF30-BA32-4FC4-A310-D0C63A654ED2}"/>
              </a:ext>
            </a:extLst>
          </p:cNvPr>
          <p:cNvPicPr>
            <a:picLocks noGrp="1" noChangeAspect="1"/>
          </p:cNvPicPr>
          <p:nvPr>
            <p:ph idx="1"/>
          </p:nvPr>
        </p:nvPicPr>
        <p:blipFill>
          <a:blip r:embed="rId2"/>
          <a:stretch>
            <a:fillRect/>
          </a:stretch>
        </p:blipFill>
        <p:spPr>
          <a:xfrm>
            <a:off x="684213" y="1008085"/>
            <a:ext cx="5943600" cy="4664030"/>
          </a:xfrm>
        </p:spPr>
      </p:pic>
      <p:sp>
        <p:nvSpPr>
          <p:cNvPr id="4" name="Text Placeholder 3">
            <a:extLst>
              <a:ext uri="{FF2B5EF4-FFF2-40B4-BE49-F238E27FC236}">
                <a16:creationId xmlns:a16="http://schemas.microsoft.com/office/drawing/2014/main" id="{F93F8B2F-BE1D-45BE-9276-34CF5F67FC89}"/>
              </a:ext>
            </a:extLst>
          </p:cNvPr>
          <p:cNvSpPr>
            <a:spLocks noGrp="1"/>
          </p:cNvSpPr>
          <p:nvPr>
            <p:ph type="body" sz="half" idx="2"/>
          </p:nvPr>
        </p:nvSpPr>
        <p:spPr>
          <a:xfrm>
            <a:off x="7085012" y="2209799"/>
            <a:ext cx="3657600" cy="1925973"/>
          </a:xfrm>
        </p:spPr>
        <p:txBody>
          <a:bodyPr>
            <a:normAutofit/>
          </a:bodyPr>
          <a:lstStyle/>
          <a:p>
            <a:r>
              <a:rPr lang="en-US" sz="2000" b="1" dirty="0"/>
              <a:t>Result will be automatically sent to PT’s chart and be available in CPRS.</a:t>
            </a:r>
          </a:p>
          <a:p>
            <a:r>
              <a:rPr lang="en-US" sz="2000" b="1" dirty="0"/>
              <a:t>Discard all cartridges into biohazard trash.</a:t>
            </a:r>
          </a:p>
        </p:txBody>
      </p:sp>
    </p:spTree>
    <p:extLst>
      <p:ext uri="{BB962C8B-B14F-4D97-AF65-F5344CB8AC3E}">
        <p14:creationId xmlns:p14="http://schemas.microsoft.com/office/powerpoint/2010/main" val="3491386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A82D7-3E53-4E9F-A60E-AB615C8F04B1}"/>
              </a:ext>
            </a:extLst>
          </p:cNvPr>
          <p:cNvSpPr>
            <a:spLocks noGrp="1"/>
          </p:cNvSpPr>
          <p:nvPr>
            <p:ph type="title"/>
          </p:nvPr>
        </p:nvSpPr>
        <p:spPr>
          <a:xfrm>
            <a:off x="7085012" y="335560"/>
            <a:ext cx="3657600" cy="941664"/>
          </a:xfrm>
        </p:spPr>
        <p:txBody>
          <a:bodyPr/>
          <a:lstStyle/>
          <a:p>
            <a:r>
              <a:rPr lang="en-US" dirty="0"/>
              <a:t>Interpretation of results</a:t>
            </a:r>
          </a:p>
        </p:txBody>
      </p:sp>
      <p:pic>
        <p:nvPicPr>
          <p:cNvPr id="6" name="Content Placeholder 5">
            <a:extLst>
              <a:ext uri="{FF2B5EF4-FFF2-40B4-BE49-F238E27FC236}">
                <a16:creationId xmlns:a16="http://schemas.microsoft.com/office/drawing/2014/main" id="{273EDDD8-0D45-428C-9AF9-8E86C684B768}"/>
              </a:ext>
            </a:extLst>
          </p:cNvPr>
          <p:cNvPicPr>
            <a:picLocks noGrp="1" noChangeAspect="1"/>
          </p:cNvPicPr>
          <p:nvPr>
            <p:ph idx="1"/>
          </p:nvPr>
        </p:nvPicPr>
        <p:blipFill>
          <a:blip r:embed="rId2"/>
          <a:stretch>
            <a:fillRect/>
          </a:stretch>
        </p:blipFill>
        <p:spPr>
          <a:xfrm>
            <a:off x="831456" y="948991"/>
            <a:ext cx="5649113" cy="4782217"/>
          </a:xfrm>
        </p:spPr>
      </p:pic>
      <p:sp>
        <p:nvSpPr>
          <p:cNvPr id="4" name="Text Placeholder 3">
            <a:extLst>
              <a:ext uri="{FF2B5EF4-FFF2-40B4-BE49-F238E27FC236}">
                <a16:creationId xmlns:a16="http://schemas.microsoft.com/office/drawing/2014/main" id="{E6757F51-87E5-4D05-9AB0-BF4A27963A0C}"/>
              </a:ext>
            </a:extLst>
          </p:cNvPr>
          <p:cNvSpPr>
            <a:spLocks noGrp="1"/>
          </p:cNvSpPr>
          <p:nvPr>
            <p:ph type="body" sz="half" idx="2"/>
          </p:nvPr>
        </p:nvSpPr>
        <p:spPr>
          <a:xfrm>
            <a:off x="7085012" y="2209799"/>
            <a:ext cx="3657600" cy="3175933"/>
          </a:xfrm>
        </p:spPr>
        <p:txBody>
          <a:bodyPr>
            <a:noAutofit/>
          </a:bodyPr>
          <a:lstStyle/>
          <a:p>
            <a:r>
              <a:rPr lang="en-US" sz="2000" b="1" dirty="0"/>
              <a:t>Negative results should be treated as presumptive and , if consistent with clinicals signs and symptoms, should be confirmed by PCR in the lab. Positive results are presumptive positive and should be sent to the lab to be confirmed by PCR. Invalid results should be repeated.</a:t>
            </a:r>
          </a:p>
        </p:txBody>
      </p:sp>
    </p:spTree>
    <p:extLst>
      <p:ext uri="{BB962C8B-B14F-4D97-AF65-F5344CB8AC3E}">
        <p14:creationId xmlns:p14="http://schemas.microsoft.com/office/powerpoint/2010/main" val="1768897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BC4D-6115-4274-98A4-D4A07B81D6C5}"/>
              </a:ext>
            </a:extLst>
          </p:cNvPr>
          <p:cNvSpPr>
            <a:spLocks noGrp="1"/>
          </p:cNvSpPr>
          <p:nvPr>
            <p:ph type="ctrTitle"/>
          </p:nvPr>
        </p:nvSpPr>
        <p:spPr>
          <a:xfrm>
            <a:off x="2095500" y="109057"/>
            <a:ext cx="8001000" cy="855677"/>
          </a:xfrm>
        </p:spPr>
        <p:txBody>
          <a:bodyPr/>
          <a:lstStyle/>
          <a:p>
            <a:r>
              <a:rPr lang="en-US" dirty="0"/>
              <a:t>Limitations of testing</a:t>
            </a:r>
          </a:p>
        </p:txBody>
      </p:sp>
      <p:pic>
        <p:nvPicPr>
          <p:cNvPr id="5" name="Picture 4">
            <a:extLst>
              <a:ext uri="{FF2B5EF4-FFF2-40B4-BE49-F238E27FC236}">
                <a16:creationId xmlns:a16="http://schemas.microsoft.com/office/drawing/2014/main" id="{CCBD8A53-5A82-49FA-8F8A-DFB1211D21DB}"/>
              </a:ext>
            </a:extLst>
          </p:cNvPr>
          <p:cNvPicPr>
            <a:picLocks noChangeAspect="1"/>
          </p:cNvPicPr>
          <p:nvPr/>
        </p:nvPicPr>
        <p:blipFill>
          <a:blip r:embed="rId2"/>
          <a:stretch>
            <a:fillRect/>
          </a:stretch>
        </p:blipFill>
        <p:spPr>
          <a:xfrm>
            <a:off x="1080830" y="964734"/>
            <a:ext cx="10030339" cy="5774417"/>
          </a:xfrm>
          <a:prstGeom prst="rect">
            <a:avLst/>
          </a:prstGeom>
        </p:spPr>
      </p:pic>
      <p:pic>
        <p:nvPicPr>
          <p:cNvPr id="7" name="Picture 6">
            <a:extLst>
              <a:ext uri="{FF2B5EF4-FFF2-40B4-BE49-F238E27FC236}">
                <a16:creationId xmlns:a16="http://schemas.microsoft.com/office/drawing/2014/main" id="{A711E408-ABA3-4A66-9AF4-DFC308035F47}"/>
              </a:ext>
            </a:extLst>
          </p:cNvPr>
          <p:cNvPicPr>
            <a:picLocks noChangeAspect="1"/>
          </p:cNvPicPr>
          <p:nvPr/>
        </p:nvPicPr>
        <p:blipFill>
          <a:blip r:embed="rId3"/>
          <a:stretch>
            <a:fillRect/>
          </a:stretch>
        </p:blipFill>
        <p:spPr>
          <a:xfrm>
            <a:off x="9644348" y="109057"/>
            <a:ext cx="1018060" cy="782439"/>
          </a:xfrm>
          <a:prstGeom prst="rect">
            <a:avLst/>
          </a:prstGeom>
        </p:spPr>
      </p:pic>
    </p:spTree>
    <p:extLst>
      <p:ext uri="{BB962C8B-B14F-4D97-AF65-F5344CB8AC3E}">
        <p14:creationId xmlns:p14="http://schemas.microsoft.com/office/powerpoint/2010/main" val="3228696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AA3F8-A91B-40F8-AB55-102384EAE52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2E063DC7-5D6C-429D-9B67-E8ACB40C5403}"/>
              </a:ext>
            </a:extLst>
          </p:cNvPr>
          <p:cNvSpPr>
            <a:spLocks noGrp="1"/>
          </p:cNvSpPr>
          <p:nvPr>
            <p:ph idx="1"/>
          </p:nvPr>
        </p:nvSpPr>
        <p:spPr/>
        <p:txBody>
          <a:bodyPr/>
          <a:lstStyle/>
          <a:p>
            <a:r>
              <a:rPr lang="en-US" sz="2800" b="1" dirty="0"/>
              <a:t>Demonstrate knowledge and proper use of the ID NOW COVID-19 2.0 molecular tests.</a:t>
            </a:r>
          </a:p>
          <a:p>
            <a:pPr lvl="2"/>
            <a:r>
              <a:rPr lang="en-US" sz="2000" b="1" dirty="0"/>
              <a:t>Performing Quality Control and Patient Testing.</a:t>
            </a:r>
          </a:p>
          <a:p>
            <a:pPr lvl="2"/>
            <a:r>
              <a:rPr lang="en-US" sz="2000" b="1" dirty="0"/>
              <a:t>Evaluating Results.</a:t>
            </a:r>
            <a:endParaRPr lang="en-US" dirty="0"/>
          </a:p>
        </p:txBody>
      </p:sp>
      <p:pic>
        <p:nvPicPr>
          <p:cNvPr id="5" name="Picture 4">
            <a:extLst>
              <a:ext uri="{FF2B5EF4-FFF2-40B4-BE49-F238E27FC236}">
                <a16:creationId xmlns:a16="http://schemas.microsoft.com/office/drawing/2014/main" id="{F4B98185-CE86-474F-86EC-FD09937E8273}"/>
              </a:ext>
            </a:extLst>
          </p:cNvPr>
          <p:cNvPicPr>
            <a:picLocks noChangeAspect="1"/>
          </p:cNvPicPr>
          <p:nvPr/>
        </p:nvPicPr>
        <p:blipFill>
          <a:blip r:embed="rId2"/>
          <a:stretch>
            <a:fillRect/>
          </a:stretch>
        </p:blipFill>
        <p:spPr>
          <a:xfrm>
            <a:off x="5092118" y="3251461"/>
            <a:ext cx="4046758" cy="2471742"/>
          </a:xfrm>
          <a:prstGeom prst="rect">
            <a:avLst/>
          </a:prstGeom>
        </p:spPr>
      </p:pic>
    </p:spTree>
    <p:extLst>
      <p:ext uri="{BB962C8B-B14F-4D97-AF65-F5344CB8AC3E}">
        <p14:creationId xmlns:p14="http://schemas.microsoft.com/office/powerpoint/2010/main" val="224009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9ECA8-E539-42C4-B472-D586B4297430}"/>
              </a:ext>
            </a:extLst>
          </p:cNvPr>
          <p:cNvSpPr>
            <a:spLocks noGrp="1"/>
          </p:cNvSpPr>
          <p:nvPr>
            <p:ph type="title"/>
          </p:nvPr>
        </p:nvSpPr>
        <p:spPr/>
        <p:txBody>
          <a:bodyPr/>
          <a:lstStyle/>
          <a:p>
            <a:r>
              <a:rPr lang="en-US" dirty="0"/>
              <a:t>What is the id now covid-19 2.0 molecular test?</a:t>
            </a:r>
          </a:p>
        </p:txBody>
      </p:sp>
      <p:sp>
        <p:nvSpPr>
          <p:cNvPr id="3" name="Content Placeholder 2">
            <a:extLst>
              <a:ext uri="{FF2B5EF4-FFF2-40B4-BE49-F238E27FC236}">
                <a16:creationId xmlns:a16="http://schemas.microsoft.com/office/drawing/2014/main" id="{04E89915-0918-437A-8862-C3FABEE54382}"/>
              </a:ext>
            </a:extLst>
          </p:cNvPr>
          <p:cNvSpPr>
            <a:spLocks noGrp="1"/>
          </p:cNvSpPr>
          <p:nvPr>
            <p:ph idx="1"/>
          </p:nvPr>
        </p:nvSpPr>
        <p:spPr>
          <a:xfrm>
            <a:off x="684212" y="685801"/>
            <a:ext cx="8534400" cy="3533862"/>
          </a:xfrm>
        </p:spPr>
        <p:txBody>
          <a:bodyPr/>
          <a:lstStyle/>
          <a:p>
            <a:r>
              <a:rPr lang="en-US" sz="2000" dirty="0">
                <a:solidFill>
                  <a:schemeClr val="bg1"/>
                </a:solidFill>
                <a:latin typeface="Century Gothic" panose="020B0502020202020204" pitchFamily="34" charset="0"/>
              </a:rPr>
              <a:t>Coronaviruses are a large family of viruses which may cause illness in animals or humans. SARS-CoV-2 is an enveloped, single-stranded RNA virus of the β genus. The virus can cause mild to severe respiratory illness and has spread globally, including the United States.</a:t>
            </a:r>
          </a:p>
          <a:p>
            <a:r>
              <a:rPr lang="en-US" b="0" i="0" dirty="0">
                <a:solidFill>
                  <a:schemeClr val="bg1"/>
                </a:solidFill>
                <a:effectLst/>
                <a:latin typeface="Century Gothic" panose="020B0502020202020204" pitchFamily="34" charset="0"/>
              </a:rPr>
              <a:t>ID NOW uses isothermal technology, proprietary enzymes and constant temperature control to achieve the fastest available RNA amplification. This proven molecular system greatly reduces the time for results, allowing healthcare providers to make patient care decisions sooner.</a:t>
            </a:r>
          </a:p>
          <a:p>
            <a:endParaRPr lang="en-US" b="0" i="0" dirty="0">
              <a:solidFill>
                <a:srgbClr val="000000"/>
              </a:solidFill>
              <a:effectLst/>
              <a:latin typeface="Georgia" panose="02040502050405020303" pitchFamily="18" charset="0"/>
            </a:endParaRPr>
          </a:p>
          <a:p>
            <a:endParaRPr lang="en-US" sz="2000" dirty="0"/>
          </a:p>
          <a:p>
            <a:endParaRPr lang="en-US" dirty="0"/>
          </a:p>
        </p:txBody>
      </p:sp>
      <p:pic>
        <p:nvPicPr>
          <p:cNvPr id="5" name="Picture 4">
            <a:extLst>
              <a:ext uri="{FF2B5EF4-FFF2-40B4-BE49-F238E27FC236}">
                <a16:creationId xmlns:a16="http://schemas.microsoft.com/office/drawing/2014/main" id="{C8930785-93B6-414C-BED4-7F93642120E5}"/>
              </a:ext>
            </a:extLst>
          </p:cNvPr>
          <p:cNvPicPr>
            <a:picLocks noChangeAspect="1"/>
          </p:cNvPicPr>
          <p:nvPr/>
        </p:nvPicPr>
        <p:blipFill>
          <a:blip r:embed="rId2"/>
          <a:stretch>
            <a:fillRect/>
          </a:stretch>
        </p:blipFill>
        <p:spPr>
          <a:xfrm>
            <a:off x="9218612" y="685800"/>
            <a:ext cx="2846664" cy="1754647"/>
          </a:xfrm>
          <a:prstGeom prst="rect">
            <a:avLst/>
          </a:prstGeom>
        </p:spPr>
      </p:pic>
    </p:spTree>
    <p:extLst>
      <p:ext uri="{BB962C8B-B14F-4D97-AF65-F5344CB8AC3E}">
        <p14:creationId xmlns:p14="http://schemas.microsoft.com/office/powerpoint/2010/main" val="1983675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CAF49-C400-47EB-B34B-DF16FEDFCCAF}"/>
              </a:ext>
            </a:extLst>
          </p:cNvPr>
          <p:cNvSpPr>
            <a:spLocks noGrp="1"/>
          </p:cNvSpPr>
          <p:nvPr>
            <p:ph type="title"/>
          </p:nvPr>
        </p:nvSpPr>
        <p:spPr/>
        <p:txBody>
          <a:bodyPr/>
          <a:lstStyle/>
          <a:p>
            <a:r>
              <a:rPr lang="en-US" dirty="0"/>
              <a:t>Supplies Needed for testing:</a:t>
            </a:r>
          </a:p>
        </p:txBody>
      </p:sp>
      <p:pic>
        <p:nvPicPr>
          <p:cNvPr id="5" name="Content Placeholder 4">
            <a:extLst>
              <a:ext uri="{FF2B5EF4-FFF2-40B4-BE49-F238E27FC236}">
                <a16:creationId xmlns:a16="http://schemas.microsoft.com/office/drawing/2014/main" id="{AABEC588-F4F6-419C-8CB4-9C189190EC0F}"/>
              </a:ext>
            </a:extLst>
          </p:cNvPr>
          <p:cNvPicPr>
            <a:picLocks noGrp="1" noChangeAspect="1"/>
          </p:cNvPicPr>
          <p:nvPr>
            <p:ph idx="1"/>
          </p:nvPr>
        </p:nvPicPr>
        <p:blipFill>
          <a:blip r:embed="rId2"/>
          <a:stretch>
            <a:fillRect/>
          </a:stretch>
        </p:blipFill>
        <p:spPr>
          <a:xfrm>
            <a:off x="308206" y="140516"/>
            <a:ext cx="3011450" cy="3614738"/>
          </a:xfrm>
        </p:spPr>
      </p:pic>
      <p:pic>
        <p:nvPicPr>
          <p:cNvPr id="7" name="Picture 6">
            <a:extLst>
              <a:ext uri="{FF2B5EF4-FFF2-40B4-BE49-F238E27FC236}">
                <a16:creationId xmlns:a16="http://schemas.microsoft.com/office/drawing/2014/main" id="{8405830C-FB98-42C1-B457-5936C2C82ADC}"/>
              </a:ext>
            </a:extLst>
          </p:cNvPr>
          <p:cNvPicPr>
            <a:picLocks noChangeAspect="1"/>
          </p:cNvPicPr>
          <p:nvPr/>
        </p:nvPicPr>
        <p:blipFill>
          <a:blip r:embed="rId3"/>
          <a:stretch>
            <a:fillRect/>
          </a:stretch>
        </p:blipFill>
        <p:spPr>
          <a:xfrm>
            <a:off x="4296083" y="471423"/>
            <a:ext cx="990738" cy="1648055"/>
          </a:xfrm>
          <a:prstGeom prst="rect">
            <a:avLst/>
          </a:prstGeom>
        </p:spPr>
      </p:pic>
      <p:pic>
        <p:nvPicPr>
          <p:cNvPr id="9" name="Picture 8">
            <a:extLst>
              <a:ext uri="{FF2B5EF4-FFF2-40B4-BE49-F238E27FC236}">
                <a16:creationId xmlns:a16="http://schemas.microsoft.com/office/drawing/2014/main" id="{23D64708-DC56-4455-A339-D06469FED56B}"/>
              </a:ext>
            </a:extLst>
          </p:cNvPr>
          <p:cNvPicPr>
            <a:picLocks noChangeAspect="1"/>
          </p:cNvPicPr>
          <p:nvPr/>
        </p:nvPicPr>
        <p:blipFill>
          <a:blip r:embed="rId4"/>
          <a:stretch>
            <a:fillRect/>
          </a:stretch>
        </p:blipFill>
        <p:spPr>
          <a:xfrm>
            <a:off x="4343714" y="2851556"/>
            <a:ext cx="943107" cy="1505160"/>
          </a:xfrm>
          <a:prstGeom prst="rect">
            <a:avLst/>
          </a:prstGeom>
        </p:spPr>
      </p:pic>
      <p:pic>
        <p:nvPicPr>
          <p:cNvPr id="11" name="Picture 10">
            <a:extLst>
              <a:ext uri="{FF2B5EF4-FFF2-40B4-BE49-F238E27FC236}">
                <a16:creationId xmlns:a16="http://schemas.microsoft.com/office/drawing/2014/main" id="{F219783C-8A31-473C-829F-19DFB3C1F736}"/>
              </a:ext>
            </a:extLst>
          </p:cNvPr>
          <p:cNvPicPr>
            <a:picLocks noChangeAspect="1"/>
          </p:cNvPicPr>
          <p:nvPr/>
        </p:nvPicPr>
        <p:blipFill>
          <a:blip r:embed="rId5"/>
          <a:stretch>
            <a:fillRect/>
          </a:stretch>
        </p:blipFill>
        <p:spPr>
          <a:xfrm>
            <a:off x="7755673" y="1081108"/>
            <a:ext cx="952633" cy="1038370"/>
          </a:xfrm>
          <a:prstGeom prst="rect">
            <a:avLst/>
          </a:prstGeom>
        </p:spPr>
      </p:pic>
      <p:sp>
        <p:nvSpPr>
          <p:cNvPr id="12" name="TextBox 11">
            <a:extLst>
              <a:ext uri="{FF2B5EF4-FFF2-40B4-BE49-F238E27FC236}">
                <a16:creationId xmlns:a16="http://schemas.microsoft.com/office/drawing/2014/main" id="{11270E1C-9510-41B8-94C6-6C54B8A7EDBF}"/>
              </a:ext>
            </a:extLst>
          </p:cNvPr>
          <p:cNvSpPr txBox="1"/>
          <p:nvPr/>
        </p:nvSpPr>
        <p:spPr>
          <a:xfrm>
            <a:off x="4217186" y="2488810"/>
            <a:ext cx="1196161" cy="369332"/>
          </a:xfrm>
          <a:prstGeom prst="rect">
            <a:avLst/>
          </a:prstGeom>
          <a:noFill/>
        </p:spPr>
        <p:txBody>
          <a:bodyPr wrap="none" rtlCol="0">
            <a:spAutoFit/>
          </a:bodyPr>
          <a:lstStyle/>
          <a:p>
            <a:r>
              <a:rPr lang="en-US" dirty="0"/>
              <a:t>Test Base</a:t>
            </a:r>
          </a:p>
        </p:txBody>
      </p:sp>
      <p:sp>
        <p:nvSpPr>
          <p:cNvPr id="13" name="TextBox 12">
            <a:extLst>
              <a:ext uri="{FF2B5EF4-FFF2-40B4-BE49-F238E27FC236}">
                <a16:creationId xmlns:a16="http://schemas.microsoft.com/office/drawing/2014/main" id="{750D97F2-A601-48CA-99E3-79C2574F0069}"/>
              </a:ext>
            </a:extLst>
          </p:cNvPr>
          <p:cNvSpPr txBox="1"/>
          <p:nvPr/>
        </p:nvSpPr>
        <p:spPr>
          <a:xfrm>
            <a:off x="1988191" y="724849"/>
            <a:ext cx="1164101" cy="369332"/>
          </a:xfrm>
          <a:prstGeom prst="rect">
            <a:avLst/>
          </a:prstGeom>
          <a:noFill/>
        </p:spPr>
        <p:txBody>
          <a:bodyPr wrap="none" rtlCol="0">
            <a:spAutoFit/>
          </a:bodyPr>
          <a:lstStyle/>
          <a:p>
            <a:r>
              <a:rPr lang="en-US" b="1" dirty="0">
                <a:solidFill>
                  <a:schemeClr val="bg1"/>
                </a:solidFill>
              </a:rPr>
              <a:t>Analyzer</a:t>
            </a:r>
          </a:p>
        </p:txBody>
      </p:sp>
      <p:sp>
        <p:nvSpPr>
          <p:cNvPr id="14" name="TextBox 13">
            <a:extLst>
              <a:ext uri="{FF2B5EF4-FFF2-40B4-BE49-F238E27FC236}">
                <a16:creationId xmlns:a16="http://schemas.microsoft.com/office/drawing/2014/main" id="{ED87C85D-883A-4540-AC81-109285D27C0D}"/>
              </a:ext>
            </a:extLst>
          </p:cNvPr>
          <p:cNvSpPr txBox="1"/>
          <p:nvPr/>
        </p:nvSpPr>
        <p:spPr>
          <a:xfrm>
            <a:off x="3707661" y="102091"/>
            <a:ext cx="2167581" cy="369332"/>
          </a:xfrm>
          <a:prstGeom prst="rect">
            <a:avLst/>
          </a:prstGeom>
          <a:noFill/>
        </p:spPr>
        <p:txBody>
          <a:bodyPr wrap="none" rtlCol="0">
            <a:spAutoFit/>
          </a:bodyPr>
          <a:lstStyle/>
          <a:p>
            <a:r>
              <a:rPr lang="en-US" dirty="0"/>
              <a:t>Transfer Cartridge</a:t>
            </a:r>
          </a:p>
        </p:txBody>
      </p:sp>
      <p:sp>
        <p:nvSpPr>
          <p:cNvPr id="15" name="TextBox 14">
            <a:extLst>
              <a:ext uri="{FF2B5EF4-FFF2-40B4-BE49-F238E27FC236}">
                <a16:creationId xmlns:a16="http://schemas.microsoft.com/office/drawing/2014/main" id="{186961C0-54F5-46B4-921D-D19D90EF4C5A}"/>
              </a:ext>
            </a:extLst>
          </p:cNvPr>
          <p:cNvSpPr txBox="1"/>
          <p:nvPr/>
        </p:nvSpPr>
        <p:spPr>
          <a:xfrm>
            <a:off x="7193886" y="678935"/>
            <a:ext cx="2076209" cy="369332"/>
          </a:xfrm>
          <a:prstGeom prst="rect">
            <a:avLst/>
          </a:prstGeom>
          <a:noFill/>
        </p:spPr>
        <p:txBody>
          <a:bodyPr wrap="none" rtlCol="0">
            <a:spAutoFit/>
          </a:bodyPr>
          <a:lstStyle/>
          <a:p>
            <a:r>
              <a:rPr lang="en-US" dirty="0"/>
              <a:t>Sample Receiver</a:t>
            </a:r>
          </a:p>
        </p:txBody>
      </p:sp>
      <p:pic>
        <p:nvPicPr>
          <p:cNvPr id="17" name="Picture 16">
            <a:extLst>
              <a:ext uri="{FF2B5EF4-FFF2-40B4-BE49-F238E27FC236}">
                <a16:creationId xmlns:a16="http://schemas.microsoft.com/office/drawing/2014/main" id="{0C57BD1B-E41C-4BCE-B212-719B686C60FB}"/>
              </a:ext>
            </a:extLst>
          </p:cNvPr>
          <p:cNvPicPr>
            <a:picLocks noChangeAspect="1"/>
          </p:cNvPicPr>
          <p:nvPr/>
        </p:nvPicPr>
        <p:blipFill>
          <a:blip r:embed="rId6"/>
          <a:stretch>
            <a:fillRect/>
          </a:stretch>
        </p:blipFill>
        <p:spPr>
          <a:xfrm>
            <a:off x="6393408" y="3479697"/>
            <a:ext cx="4629796" cy="885949"/>
          </a:xfrm>
          <a:prstGeom prst="rect">
            <a:avLst/>
          </a:prstGeom>
        </p:spPr>
      </p:pic>
      <p:sp>
        <p:nvSpPr>
          <p:cNvPr id="18" name="TextBox 17">
            <a:extLst>
              <a:ext uri="{FF2B5EF4-FFF2-40B4-BE49-F238E27FC236}">
                <a16:creationId xmlns:a16="http://schemas.microsoft.com/office/drawing/2014/main" id="{B68EF5F8-B999-4543-BA07-13AFB5C01E65}"/>
              </a:ext>
            </a:extLst>
          </p:cNvPr>
          <p:cNvSpPr txBox="1"/>
          <p:nvPr/>
        </p:nvSpPr>
        <p:spPr>
          <a:xfrm>
            <a:off x="7467998" y="2928992"/>
            <a:ext cx="1527982" cy="369332"/>
          </a:xfrm>
          <a:prstGeom prst="rect">
            <a:avLst/>
          </a:prstGeom>
          <a:noFill/>
        </p:spPr>
        <p:txBody>
          <a:bodyPr wrap="none" rtlCol="0">
            <a:spAutoFit/>
          </a:bodyPr>
          <a:lstStyle/>
          <a:p>
            <a:r>
              <a:rPr lang="en-US" dirty="0"/>
              <a:t>Sterile Swab</a:t>
            </a:r>
          </a:p>
        </p:txBody>
      </p:sp>
    </p:spTree>
    <p:extLst>
      <p:ext uri="{BB962C8B-B14F-4D97-AF65-F5344CB8AC3E}">
        <p14:creationId xmlns:p14="http://schemas.microsoft.com/office/powerpoint/2010/main" val="4098189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4621-BD15-40A2-9121-D1E6AE9160D8}"/>
              </a:ext>
            </a:extLst>
          </p:cNvPr>
          <p:cNvSpPr>
            <a:spLocks noGrp="1"/>
          </p:cNvSpPr>
          <p:nvPr>
            <p:ph type="title"/>
          </p:nvPr>
        </p:nvSpPr>
        <p:spPr/>
        <p:txBody>
          <a:bodyPr/>
          <a:lstStyle/>
          <a:p>
            <a:r>
              <a:rPr lang="en-US" dirty="0"/>
              <a:t>Storage of supplies</a:t>
            </a:r>
          </a:p>
        </p:txBody>
      </p:sp>
      <p:sp>
        <p:nvSpPr>
          <p:cNvPr id="3" name="Content Placeholder 2">
            <a:extLst>
              <a:ext uri="{FF2B5EF4-FFF2-40B4-BE49-F238E27FC236}">
                <a16:creationId xmlns:a16="http://schemas.microsoft.com/office/drawing/2014/main" id="{9BAB2EE4-862B-46F1-A856-B65AA9426BD8}"/>
              </a:ext>
            </a:extLst>
          </p:cNvPr>
          <p:cNvSpPr>
            <a:spLocks noGrp="1"/>
          </p:cNvSpPr>
          <p:nvPr>
            <p:ph idx="1"/>
          </p:nvPr>
        </p:nvSpPr>
        <p:spPr>
          <a:xfrm>
            <a:off x="684212" y="0"/>
            <a:ext cx="8534400" cy="3615267"/>
          </a:xfrm>
        </p:spPr>
        <p:txBody>
          <a:bodyPr/>
          <a:lstStyle/>
          <a:p>
            <a:r>
              <a:rPr lang="en-US" dirty="0"/>
              <a:t>Tests should be stored in their sealed pouch at room temperature not to exceed 30⁰C (86⁰F) until the manufacturer’s expiration date.</a:t>
            </a:r>
          </a:p>
          <a:p>
            <a:r>
              <a:rPr lang="en-US" dirty="0"/>
              <a:t>Never use any supplies, including test kits, beyond their expiration date.</a:t>
            </a:r>
          </a:p>
          <a:p>
            <a:endParaRPr lang="en-US" dirty="0"/>
          </a:p>
        </p:txBody>
      </p:sp>
      <p:pic>
        <p:nvPicPr>
          <p:cNvPr id="16" name="Picture 15">
            <a:extLst>
              <a:ext uri="{FF2B5EF4-FFF2-40B4-BE49-F238E27FC236}">
                <a16:creationId xmlns:a16="http://schemas.microsoft.com/office/drawing/2014/main" id="{8D3EF72A-82A3-4D4C-807D-94DF7F0EC5C0}"/>
              </a:ext>
            </a:extLst>
          </p:cNvPr>
          <p:cNvPicPr>
            <a:picLocks noChangeAspect="1"/>
          </p:cNvPicPr>
          <p:nvPr/>
        </p:nvPicPr>
        <p:blipFill>
          <a:blip r:embed="rId2"/>
          <a:stretch>
            <a:fillRect/>
          </a:stretch>
        </p:blipFill>
        <p:spPr>
          <a:xfrm>
            <a:off x="2503145" y="2847894"/>
            <a:ext cx="4896533" cy="1162212"/>
          </a:xfrm>
          <a:prstGeom prst="rect">
            <a:avLst/>
          </a:prstGeom>
        </p:spPr>
      </p:pic>
    </p:spTree>
    <p:extLst>
      <p:ext uri="{BB962C8B-B14F-4D97-AF65-F5344CB8AC3E}">
        <p14:creationId xmlns:p14="http://schemas.microsoft.com/office/powerpoint/2010/main" val="247922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8534B-6412-47B3-8093-C0AD734B2760}"/>
              </a:ext>
            </a:extLst>
          </p:cNvPr>
          <p:cNvSpPr>
            <a:spLocks noGrp="1"/>
          </p:cNvSpPr>
          <p:nvPr>
            <p:ph type="title"/>
          </p:nvPr>
        </p:nvSpPr>
        <p:spPr/>
        <p:txBody>
          <a:bodyPr/>
          <a:lstStyle/>
          <a:p>
            <a:r>
              <a:rPr lang="en-US" dirty="0"/>
              <a:t>Specimen Collection and handling</a:t>
            </a:r>
          </a:p>
        </p:txBody>
      </p:sp>
      <p:pic>
        <p:nvPicPr>
          <p:cNvPr id="6" name="Content Placeholder 5">
            <a:extLst>
              <a:ext uri="{FF2B5EF4-FFF2-40B4-BE49-F238E27FC236}">
                <a16:creationId xmlns:a16="http://schemas.microsoft.com/office/drawing/2014/main" id="{1B9E4E00-32DE-407B-8112-65B1A3513D0D}"/>
              </a:ext>
            </a:extLst>
          </p:cNvPr>
          <p:cNvPicPr>
            <a:picLocks noGrp="1" noChangeAspect="1"/>
          </p:cNvPicPr>
          <p:nvPr>
            <p:ph sz="half" idx="1"/>
          </p:nvPr>
        </p:nvPicPr>
        <p:blipFill>
          <a:blip r:embed="rId2"/>
          <a:stretch>
            <a:fillRect/>
          </a:stretch>
        </p:blipFill>
        <p:spPr>
          <a:xfrm>
            <a:off x="41123" y="685801"/>
            <a:ext cx="5580216" cy="3241203"/>
          </a:xfrm>
        </p:spPr>
      </p:pic>
      <p:sp>
        <p:nvSpPr>
          <p:cNvPr id="4" name="Content Placeholder 3">
            <a:extLst>
              <a:ext uri="{FF2B5EF4-FFF2-40B4-BE49-F238E27FC236}">
                <a16:creationId xmlns:a16="http://schemas.microsoft.com/office/drawing/2014/main" id="{721C5682-89A0-40F1-89B6-435B91BC2D57}"/>
              </a:ext>
            </a:extLst>
          </p:cNvPr>
          <p:cNvSpPr>
            <a:spLocks noGrp="1"/>
          </p:cNvSpPr>
          <p:nvPr>
            <p:ph sz="half" idx="2"/>
          </p:nvPr>
        </p:nvSpPr>
        <p:spPr/>
        <p:txBody>
          <a:bodyPr>
            <a:normAutofit fontScale="92500" lnSpcReduction="20000"/>
          </a:bodyPr>
          <a:lstStyle/>
          <a:p>
            <a:r>
              <a:rPr lang="en-US" sz="2000" dirty="0">
                <a:solidFill>
                  <a:srgbClr val="FFFFFF"/>
                </a:solidFill>
              </a:rPr>
              <a:t>Nasal Swab</a:t>
            </a:r>
          </a:p>
          <a:p>
            <a:pPr marL="0" indent="0">
              <a:buNone/>
            </a:pPr>
            <a:r>
              <a:rPr lang="en-US" sz="2000" dirty="0">
                <a:solidFill>
                  <a:srgbClr val="FFFFFF"/>
                </a:solidFill>
              </a:rPr>
              <a:t>To collect a nasal swab sample, carefully insert the swab into the nostril exhibiting the most visible drainage, or the nostril that is most congested if drainage is not visible. Using gentle rotation, push the swab until resistance is met at the level of the </a:t>
            </a:r>
            <a:r>
              <a:rPr lang="en-US" sz="2000" dirty="0" err="1">
                <a:solidFill>
                  <a:srgbClr val="FFFFFF"/>
                </a:solidFill>
              </a:rPr>
              <a:t>turbinates</a:t>
            </a:r>
            <a:r>
              <a:rPr lang="en-US" sz="2000" dirty="0">
                <a:solidFill>
                  <a:srgbClr val="FFFFFF"/>
                </a:solidFill>
              </a:rPr>
              <a:t> (less than one inch into the nostril). Rotate the swab 5 times or more against the nasal wall then slowly remove from the nostril. Using the same swab, repeat sample collection in the other nostril.</a:t>
            </a:r>
          </a:p>
          <a:p>
            <a:endParaRPr lang="en-US" dirty="0"/>
          </a:p>
        </p:txBody>
      </p:sp>
    </p:spTree>
    <p:extLst>
      <p:ext uri="{BB962C8B-B14F-4D97-AF65-F5344CB8AC3E}">
        <p14:creationId xmlns:p14="http://schemas.microsoft.com/office/powerpoint/2010/main" val="2669614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C6A2C-3721-4876-BA0D-542F938A8FE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28B8239-2A71-4E3C-B8A0-609D5C21B1EA}"/>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25C04E76-8DBA-424E-8DE2-95DE394DE1F8}"/>
              </a:ext>
            </a:extLst>
          </p:cNvPr>
          <p:cNvPicPr>
            <a:picLocks noChangeAspect="1"/>
          </p:cNvPicPr>
          <p:nvPr/>
        </p:nvPicPr>
        <p:blipFill>
          <a:blip r:embed="rId2"/>
          <a:stretch>
            <a:fillRect/>
          </a:stretch>
        </p:blipFill>
        <p:spPr>
          <a:xfrm>
            <a:off x="0" y="0"/>
            <a:ext cx="12192000" cy="6622143"/>
          </a:xfrm>
          <a:prstGeom prst="rect">
            <a:avLst/>
          </a:prstGeom>
        </p:spPr>
      </p:pic>
    </p:spTree>
    <p:extLst>
      <p:ext uri="{BB962C8B-B14F-4D97-AF65-F5344CB8AC3E}">
        <p14:creationId xmlns:p14="http://schemas.microsoft.com/office/powerpoint/2010/main" val="84026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AD64-CCEC-42CF-A3E2-C62C12AE5498}"/>
              </a:ext>
            </a:extLst>
          </p:cNvPr>
          <p:cNvSpPr>
            <a:spLocks noGrp="1"/>
          </p:cNvSpPr>
          <p:nvPr>
            <p:ph type="title"/>
          </p:nvPr>
        </p:nvSpPr>
        <p:spPr>
          <a:xfrm>
            <a:off x="7085012" y="621834"/>
            <a:ext cx="3657600" cy="580938"/>
          </a:xfrm>
        </p:spPr>
        <p:txBody>
          <a:bodyPr>
            <a:noAutofit/>
          </a:bodyPr>
          <a:lstStyle/>
          <a:p>
            <a:r>
              <a:rPr lang="en-US" sz="3200" b="1" dirty="0"/>
              <a:t>Testing Procedure</a:t>
            </a:r>
          </a:p>
        </p:txBody>
      </p:sp>
      <p:sp>
        <p:nvSpPr>
          <p:cNvPr id="4" name="Text Placeholder 3">
            <a:extLst>
              <a:ext uri="{FF2B5EF4-FFF2-40B4-BE49-F238E27FC236}">
                <a16:creationId xmlns:a16="http://schemas.microsoft.com/office/drawing/2014/main" id="{C2981F75-6604-474D-9948-3873EAD03EF2}"/>
              </a:ext>
            </a:extLst>
          </p:cNvPr>
          <p:cNvSpPr>
            <a:spLocks noGrp="1"/>
          </p:cNvSpPr>
          <p:nvPr>
            <p:ph type="body" sz="half" idx="2"/>
          </p:nvPr>
        </p:nvSpPr>
        <p:spPr>
          <a:xfrm>
            <a:off x="7085012" y="2970421"/>
            <a:ext cx="3657600" cy="441122"/>
          </a:xfrm>
        </p:spPr>
        <p:txBody>
          <a:bodyPr>
            <a:noAutofit/>
          </a:bodyPr>
          <a:lstStyle/>
          <a:p>
            <a:r>
              <a:rPr lang="en-US" sz="2000" b="1" dirty="0"/>
              <a:t>Scan or enter user ID</a:t>
            </a:r>
          </a:p>
        </p:txBody>
      </p:sp>
      <p:pic>
        <p:nvPicPr>
          <p:cNvPr id="10" name="Content Placeholder 9">
            <a:extLst>
              <a:ext uri="{FF2B5EF4-FFF2-40B4-BE49-F238E27FC236}">
                <a16:creationId xmlns:a16="http://schemas.microsoft.com/office/drawing/2014/main" id="{5C96FC0A-74BA-434E-8E3D-CBE977D4D9E5}"/>
              </a:ext>
            </a:extLst>
          </p:cNvPr>
          <p:cNvPicPr>
            <a:picLocks noGrp="1" noChangeAspect="1"/>
          </p:cNvPicPr>
          <p:nvPr>
            <p:ph idx="1"/>
          </p:nvPr>
        </p:nvPicPr>
        <p:blipFill>
          <a:blip r:embed="rId2"/>
          <a:stretch>
            <a:fillRect/>
          </a:stretch>
        </p:blipFill>
        <p:spPr>
          <a:xfrm>
            <a:off x="53855" y="1635853"/>
            <a:ext cx="6573958" cy="3110259"/>
          </a:xfrm>
        </p:spPr>
      </p:pic>
    </p:spTree>
    <p:extLst>
      <p:ext uri="{BB962C8B-B14F-4D97-AF65-F5344CB8AC3E}">
        <p14:creationId xmlns:p14="http://schemas.microsoft.com/office/powerpoint/2010/main" val="82422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07E48-2A75-4772-ACD0-FE892E5CAF7F}"/>
              </a:ext>
            </a:extLst>
          </p:cNvPr>
          <p:cNvSpPr>
            <a:spLocks noGrp="1"/>
          </p:cNvSpPr>
          <p:nvPr>
            <p:ph type="title"/>
          </p:nvPr>
        </p:nvSpPr>
        <p:spPr>
          <a:xfrm>
            <a:off x="7387016" y="240135"/>
            <a:ext cx="3657600" cy="924886"/>
          </a:xfrm>
        </p:spPr>
        <p:txBody>
          <a:bodyPr/>
          <a:lstStyle/>
          <a:p>
            <a:r>
              <a:rPr lang="en-US" sz="2400" b="1" dirty="0"/>
              <a:t>Testing Procedure Cont.</a:t>
            </a:r>
            <a:endParaRPr lang="en-US" dirty="0"/>
          </a:p>
        </p:txBody>
      </p:sp>
      <p:pic>
        <p:nvPicPr>
          <p:cNvPr id="6" name="Content Placeholder 5">
            <a:extLst>
              <a:ext uri="{FF2B5EF4-FFF2-40B4-BE49-F238E27FC236}">
                <a16:creationId xmlns:a16="http://schemas.microsoft.com/office/drawing/2014/main" id="{DB72AA0D-DF9B-4BC4-B80A-FC34CE6115FB}"/>
              </a:ext>
            </a:extLst>
          </p:cNvPr>
          <p:cNvPicPr>
            <a:picLocks noGrp="1" noChangeAspect="1"/>
          </p:cNvPicPr>
          <p:nvPr>
            <p:ph idx="1"/>
          </p:nvPr>
        </p:nvPicPr>
        <p:blipFill>
          <a:blip r:embed="rId2"/>
          <a:stretch>
            <a:fillRect/>
          </a:stretch>
        </p:blipFill>
        <p:spPr>
          <a:xfrm>
            <a:off x="57826" y="1325461"/>
            <a:ext cx="6937085" cy="3884102"/>
          </a:xfrm>
        </p:spPr>
      </p:pic>
      <p:sp>
        <p:nvSpPr>
          <p:cNvPr id="4" name="Text Placeholder 3">
            <a:extLst>
              <a:ext uri="{FF2B5EF4-FFF2-40B4-BE49-F238E27FC236}">
                <a16:creationId xmlns:a16="http://schemas.microsoft.com/office/drawing/2014/main" id="{30FACD99-36C2-433E-9E62-725DAC1F6211}"/>
              </a:ext>
            </a:extLst>
          </p:cNvPr>
          <p:cNvSpPr>
            <a:spLocks noGrp="1"/>
          </p:cNvSpPr>
          <p:nvPr>
            <p:ph type="body" sz="half" idx="2"/>
          </p:nvPr>
        </p:nvSpPr>
        <p:spPr>
          <a:xfrm>
            <a:off x="7387016" y="3088896"/>
            <a:ext cx="3657600" cy="357232"/>
          </a:xfrm>
        </p:spPr>
        <p:txBody>
          <a:bodyPr>
            <a:noAutofit/>
          </a:bodyPr>
          <a:lstStyle/>
          <a:p>
            <a:r>
              <a:rPr lang="en-US" sz="2000" b="1" dirty="0"/>
              <a:t>Click Run Test</a:t>
            </a:r>
          </a:p>
        </p:txBody>
      </p:sp>
    </p:spTree>
    <p:extLst>
      <p:ext uri="{BB962C8B-B14F-4D97-AF65-F5344CB8AC3E}">
        <p14:creationId xmlns:p14="http://schemas.microsoft.com/office/powerpoint/2010/main" val="778556487"/>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125</TotalTime>
  <Words>481</Words>
  <Application>Microsoft Office PowerPoint</Application>
  <PresentationFormat>Widescreen</PresentationFormat>
  <Paragraphs>49</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Century Gothic</vt:lpstr>
      <vt:lpstr>Georgia</vt:lpstr>
      <vt:lpstr>Wingdings 3</vt:lpstr>
      <vt:lpstr>Slice</vt:lpstr>
      <vt:lpstr>ID NOW for Covid-19 testing</vt:lpstr>
      <vt:lpstr>Objectives</vt:lpstr>
      <vt:lpstr>What is the id now covid-19 2.0 molecular test?</vt:lpstr>
      <vt:lpstr>Supplies Needed for testing:</vt:lpstr>
      <vt:lpstr>Storage of supplies</vt:lpstr>
      <vt:lpstr>Specimen Collection and handling</vt:lpstr>
      <vt:lpstr>PowerPoint Presentation</vt:lpstr>
      <vt:lpstr>Testing Procedure</vt:lpstr>
      <vt:lpstr>Testing Procedure Cont.</vt:lpstr>
      <vt:lpstr>Testing Procedure Cont.</vt:lpstr>
      <vt:lpstr>Testing Procedure Cont.</vt:lpstr>
      <vt:lpstr>Testing Procedure Cont.</vt:lpstr>
      <vt:lpstr>Testing Procedure Cont.</vt:lpstr>
      <vt:lpstr>Testing Procedure Cont.</vt:lpstr>
      <vt:lpstr>Testing Procedure Cont.</vt:lpstr>
      <vt:lpstr>Testing Procedure Cont.</vt:lpstr>
      <vt:lpstr>Interpretation of results</vt:lpstr>
      <vt:lpstr>Limitations of testing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 NOW for Covid-19 testing</dc:title>
  <dc:creator>Quintero, Reyes</dc:creator>
  <cp:lastModifiedBy>Quintero, Reyes</cp:lastModifiedBy>
  <cp:revision>5</cp:revision>
  <dcterms:created xsi:type="dcterms:W3CDTF">2022-12-14T14:14:09Z</dcterms:created>
  <dcterms:modified xsi:type="dcterms:W3CDTF">2022-12-14T16:19:42Z</dcterms:modified>
</cp:coreProperties>
</file>