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CA159-4A93-43DA-B63F-A0A9C84C43B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E87A-0383-45A6-B8C8-A7853687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2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0A3B-520E-4EC6-815D-4A74DEB12A9E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3E1B-1736-4FFF-A2BD-4C43A4FB4B52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3174-AF81-48FB-B045-37E24E1CE701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F124-ED14-4C62-8609-8A8173CA969E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26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4D36-52D9-4F9C-ABC3-348ABC849A60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E2C0-F234-4701-A526-F2A6E93A67D2}" type="datetime1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1E45-C0E0-4F7B-A2D3-6EAC18E62234}" type="datetime1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84C9-5434-4D68-BE82-8055A7D949F9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38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6AE9-0256-4382-B72E-6F87CD8DFAA9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1D7C-5353-402C-937A-23FD382FC383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B956-8002-49A8-B379-00F05928444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94C5-2AE8-4D6D-BF83-7BCE71C4ECAD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1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8C5-9BE1-459F-B53E-6F97B312C015}" type="datetime1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4DB-B267-41C0-A586-F079E793D703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C18-6412-401D-8F3E-79C950AC7F1C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9499-1397-41A7-A8AE-62B646B868AA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6CA2-8F7F-40E7-A5CD-0B223AFF736B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65941C-1E09-48C5-93D3-10145C707CF3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8F2C-9599-450F-BFE7-CF9E6F20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1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FDF4-11E8-4470-B1E0-2373E71B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>
            <a:normAutofit/>
          </a:bodyPr>
          <a:lstStyle/>
          <a:p>
            <a:r>
              <a:rPr lang="en-US" b="1" dirty="0" err="1"/>
              <a:t>hs</a:t>
            </a:r>
            <a:r>
              <a:rPr lang="en-US" b="1" dirty="0"/>
              <a:t> </a:t>
            </a:r>
            <a:r>
              <a:rPr lang="en-US" b="1" dirty="0" err="1"/>
              <a:t>TnI</a:t>
            </a:r>
            <a:r>
              <a:rPr lang="en-US" b="1" dirty="0"/>
              <a:t> Reflex (HSTNI RFX)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FF9F1B-2FE4-4C47-AE86-61AF9A0A5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1A2AE32A-13F5-4BB2-B882-CD31344A6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E2D3D5-8AE8-401E-BFBA-886295B7B7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39280" y="1063415"/>
            <a:ext cx="4521200" cy="2267613"/>
          </a:xfrm>
          <a:prstGeom prst="rect">
            <a:avLst/>
          </a:prstGeom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339C689-80E0-4CF1-953E-9AFC4672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9AD5E-A9D5-41CD-9034-BAA7E758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7C8F2C-9599-450F-BFE7-CF9E6F204EA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1E40EC-A561-4512-8460-31D11CE75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797676" cy="419548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HSTNI RFX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sample is drawn for the first </a:t>
            </a:r>
            <a:r>
              <a:rPr lang="en-US" dirty="0" err="1"/>
              <a:t>hs</a:t>
            </a:r>
            <a:r>
              <a:rPr lang="en-US" dirty="0"/>
              <a:t> Troponin. </a:t>
            </a:r>
          </a:p>
          <a:p>
            <a:r>
              <a:rPr lang="en-US" dirty="0"/>
              <a:t>When </a:t>
            </a:r>
            <a:r>
              <a:rPr lang="en-US" b="1" i="1" dirty="0">
                <a:solidFill>
                  <a:srgbClr val="FFC000"/>
                </a:solidFill>
              </a:rPr>
              <a:t>HSTNI RFX </a:t>
            </a:r>
            <a:r>
              <a:rPr lang="en-US" dirty="0"/>
              <a:t>is resulted, a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FF00"/>
                </a:solidFill>
              </a:rPr>
              <a:t>.HSTNI DLT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order is automatically generated by the system, 2 hours from the time that the initial sample was drawn.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83C62-7327-4638-912E-5693C3A0F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280" y="3676519"/>
            <a:ext cx="4606607" cy="22140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625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86CAF-DB6A-4D88-B334-02D47EF9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232207"/>
            <a:ext cx="3505495" cy="92521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EBEBEB"/>
                </a:solidFill>
              </a:rPr>
              <a:t>hs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TnI</a:t>
            </a:r>
            <a:r>
              <a:rPr lang="en-US" b="1" dirty="0">
                <a:solidFill>
                  <a:srgbClr val="EBEBEB"/>
                </a:solidFill>
              </a:rPr>
              <a:t> Delta</a:t>
            </a: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0A5B4F-2121-4D8E-91F3-6686BBD4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7C8F2C-9599-450F-BFE7-CF9E6F204E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AD71E108-9A05-4475-A649-5B8CCDD3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220991"/>
            <a:ext cx="3505494" cy="533220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u="sng" dirty="0" err="1">
                <a:solidFill>
                  <a:srgbClr val="FFFF00"/>
                </a:solidFill>
              </a:rPr>
              <a:t>dns</a:t>
            </a:r>
            <a:r>
              <a:rPr lang="en-US" sz="1400" b="1" u="sng" dirty="0">
                <a:solidFill>
                  <a:srgbClr val="FFFF00"/>
                </a:solidFill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</a:rPr>
              <a:t>hsTnI</a:t>
            </a:r>
            <a:r>
              <a:rPr lang="en-US" sz="1400" b="1" u="sng" dirty="0">
                <a:solidFill>
                  <a:srgbClr val="FFFF00"/>
                </a:solidFill>
              </a:rPr>
              <a:t> </a:t>
            </a:r>
            <a:r>
              <a:rPr lang="en-US" sz="1400" b="1" u="sng" dirty="0" err="1">
                <a:solidFill>
                  <a:srgbClr val="FFFF00"/>
                </a:solidFill>
              </a:rPr>
              <a:t>Rfx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>
                <a:solidFill>
                  <a:srgbClr val="FFFFFF"/>
                </a:solidFill>
              </a:rPr>
              <a:t>– </a:t>
            </a:r>
            <a:r>
              <a:rPr lang="en-US" sz="1400" dirty="0">
                <a:solidFill>
                  <a:srgbClr val="FFFFFF"/>
                </a:solidFill>
              </a:rPr>
              <a:t>This result field is automatically filled by Cerner, getting the result from the </a:t>
            </a:r>
            <a:r>
              <a:rPr lang="en-US" sz="1400" b="1" dirty="0">
                <a:solidFill>
                  <a:srgbClr val="FFC000"/>
                </a:solidFill>
              </a:rPr>
              <a:t>initial </a:t>
            </a:r>
            <a:r>
              <a:rPr lang="en-US" sz="1400" b="1" dirty="0" err="1">
                <a:solidFill>
                  <a:srgbClr val="FFC000"/>
                </a:solidFill>
              </a:rPr>
              <a:t>hs</a:t>
            </a:r>
            <a:r>
              <a:rPr lang="en-US" sz="1400" b="1" dirty="0">
                <a:solidFill>
                  <a:srgbClr val="FFC000"/>
                </a:solidFill>
              </a:rPr>
              <a:t> Troponin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that came from the </a:t>
            </a:r>
            <a:r>
              <a:rPr lang="en-US" sz="1400" b="1" dirty="0">
                <a:solidFill>
                  <a:srgbClr val="FFC000"/>
                </a:solidFill>
              </a:rPr>
              <a:t>HSTNI RFX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order. </a:t>
            </a:r>
            <a:r>
              <a:rPr lang="en-US" sz="1400" b="1" i="1" dirty="0">
                <a:solidFill>
                  <a:srgbClr val="FFFFFF"/>
                </a:solidFill>
                <a:highlight>
                  <a:srgbClr val="FF00FF"/>
                </a:highlight>
              </a:rPr>
              <a:t>Do not call </a:t>
            </a:r>
            <a:r>
              <a:rPr lang="en-US" sz="1400" dirty="0">
                <a:solidFill>
                  <a:srgbClr val="FFFFFF"/>
                </a:solidFill>
              </a:rPr>
              <a:t>this result again to the provider even when you see that the value falls under the critical range. The first Troponin result has already been called and is attached to a different accession number. This result is not sent to Health Connect but is shown in Cerner and will be used in the delta calculation.</a:t>
            </a:r>
          </a:p>
          <a:p>
            <a:pPr>
              <a:lnSpc>
                <a:spcPct val="90000"/>
              </a:lnSpc>
            </a:pPr>
            <a:r>
              <a:rPr lang="en-US" sz="1400" b="1" u="sng" dirty="0" err="1">
                <a:solidFill>
                  <a:srgbClr val="FFFF00"/>
                </a:solidFill>
              </a:rPr>
              <a:t>hsTnI</a:t>
            </a:r>
            <a:r>
              <a:rPr lang="en-US" sz="1400" b="1" u="sng" dirty="0">
                <a:solidFill>
                  <a:srgbClr val="FFFF00"/>
                </a:solidFill>
              </a:rPr>
              <a:t> 2</a:t>
            </a:r>
            <a:r>
              <a:rPr lang="en-US" sz="1400" b="1" u="sng" baseline="30000" dirty="0">
                <a:solidFill>
                  <a:srgbClr val="FFFF00"/>
                </a:solidFill>
              </a:rPr>
              <a:t>nd</a:t>
            </a:r>
            <a:r>
              <a:rPr lang="en-US" sz="1400" baseline="30000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– This is the result of the 2</a:t>
            </a:r>
            <a:r>
              <a:rPr lang="en-US" sz="1400" baseline="30000" dirty="0">
                <a:solidFill>
                  <a:srgbClr val="FFFFFF"/>
                </a:solidFill>
              </a:rPr>
              <a:t>nd</a:t>
            </a:r>
            <a:r>
              <a:rPr lang="en-US" sz="1400" dirty="0">
                <a:solidFill>
                  <a:srgbClr val="FFFFFF"/>
                </a:solidFill>
              </a:rPr>
              <a:t> Troponin sample from the </a:t>
            </a:r>
            <a:r>
              <a:rPr lang="en-US" sz="1400" dirty="0">
                <a:solidFill>
                  <a:srgbClr val="FFC000"/>
                </a:solidFill>
              </a:rPr>
              <a:t>“</a:t>
            </a:r>
            <a:r>
              <a:rPr lang="en-US" sz="1400" b="1" dirty="0">
                <a:solidFill>
                  <a:srgbClr val="FFC000"/>
                </a:solidFill>
              </a:rPr>
              <a:t>.HSTNI DLT</a:t>
            </a:r>
            <a:r>
              <a:rPr lang="en-US" sz="1400" dirty="0">
                <a:solidFill>
                  <a:srgbClr val="FFC000"/>
                </a:solidFill>
              </a:rPr>
              <a:t>” </a:t>
            </a:r>
            <a:r>
              <a:rPr lang="en-US" sz="1400" dirty="0">
                <a:solidFill>
                  <a:srgbClr val="FFFFFF"/>
                </a:solidFill>
              </a:rPr>
              <a:t>order. </a:t>
            </a:r>
          </a:p>
          <a:p>
            <a:pPr>
              <a:lnSpc>
                <a:spcPct val="90000"/>
              </a:lnSpc>
            </a:pPr>
            <a:r>
              <a:rPr lang="en-US" sz="1400" b="1" u="sng" dirty="0" err="1">
                <a:solidFill>
                  <a:srgbClr val="FFFF00"/>
                </a:solidFill>
              </a:rPr>
              <a:t>hsTNI</a:t>
            </a:r>
            <a:r>
              <a:rPr lang="en-US" sz="1400" b="1" u="sng" dirty="0">
                <a:solidFill>
                  <a:srgbClr val="FFFF00"/>
                </a:solidFill>
              </a:rPr>
              <a:t> Delta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– This is a calculation result field performed by the system. It takes the difference of the 2</a:t>
            </a:r>
            <a:r>
              <a:rPr lang="en-US" sz="1400" baseline="30000" dirty="0">
                <a:solidFill>
                  <a:srgbClr val="FFFFFF"/>
                </a:solidFill>
              </a:rPr>
              <a:t>nd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hsTnI</a:t>
            </a:r>
            <a:r>
              <a:rPr lang="en-US" sz="1400" dirty="0">
                <a:solidFill>
                  <a:srgbClr val="FFFFFF"/>
                </a:solidFill>
              </a:rPr>
              <a:t> result and the initial </a:t>
            </a:r>
            <a:r>
              <a:rPr lang="en-US" sz="1400" dirty="0" err="1">
                <a:solidFill>
                  <a:srgbClr val="FFFFFF"/>
                </a:solidFill>
              </a:rPr>
              <a:t>hsTnI</a:t>
            </a:r>
            <a:r>
              <a:rPr lang="en-US" sz="1400" dirty="0">
                <a:solidFill>
                  <a:srgbClr val="FFFFFF"/>
                </a:solidFill>
              </a:rPr>
              <a:t> result. (Formula: </a:t>
            </a:r>
            <a:r>
              <a:rPr lang="en-US" sz="1400" b="1" dirty="0" err="1">
                <a:solidFill>
                  <a:srgbClr val="FFFFFF"/>
                </a:solidFill>
              </a:rPr>
              <a:t>hsTnI</a:t>
            </a:r>
            <a:r>
              <a:rPr lang="en-US" sz="1400" b="1" dirty="0">
                <a:solidFill>
                  <a:srgbClr val="FFFFFF"/>
                </a:solidFill>
              </a:rPr>
              <a:t> 2</a:t>
            </a:r>
            <a:r>
              <a:rPr lang="en-US" sz="1400" b="1" baseline="30000" dirty="0">
                <a:solidFill>
                  <a:srgbClr val="FFFFFF"/>
                </a:solidFill>
              </a:rPr>
              <a:t>nd</a:t>
            </a:r>
            <a:r>
              <a:rPr lang="en-US" sz="1400" b="1" dirty="0">
                <a:solidFill>
                  <a:srgbClr val="FFFFFF"/>
                </a:solidFill>
              </a:rPr>
              <a:t> – </a:t>
            </a:r>
            <a:r>
              <a:rPr lang="en-US" sz="1400" b="1" dirty="0" err="1">
                <a:solidFill>
                  <a:srgbClr val="FFFFFF"/>
                </a:solidFill>
              </a:rPr>
              <a:t>dns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hsTNI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Rfx</a:t>
            </a:r>
            <a:r>
              <a:rPr lang="en-US" sz="1400" b="1" dirty="0">
                <a:solidFill>
                  <a:srgbClr val="FFFFFF"/>
                </a:solidFill>
              </a:rPr>
              <a:t> = </a:t>
            </a:r>
            <a:r>
              <a:rPr lang="en-US" sz="1400" b="1" dirty="0" err="1">
                <a:solidFill>
                  <a:srgbClr val="FFFFFF"/>
                </a:solidFill>
              </a:rPr>
              <a:t>hsTnI</a:t>
            </a:r>
            <a:r>
              <a:rPr lang="en-US" sz="1400" b="1" dirty="0">
                <a:solidFill>
                  <a:srgbClr val="FFFFFF"/>
                </a:solidFill>
              </a:rPr>
              <a:t> Delta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**The </a:t>
            </a:r>
            <a:r>
              <a:rPr lang="en-US" sz="1400" b="1" dirty="0" err="1">
                <a:solidFill>
                  <a:srgbClr val="FFFFFF"/>
                </a:solidFill>
              </a:rPr>
              <a:t>hsTnI</a:t>
            </a:r>
            <a:r>
              <a:rPr lang="en-US" sz="1400" b="1" dirty="0">
                <a:solidFill>
                  <a:srgbClr val="FFFFFF"/>
                </a:solidFill>
              </a:rPr>
              <a:t> Delta calculation can only be performed if the 2</a:t>
            </a:r>
            <a:r>
              <a:rPr lang="en-US" sz="1400" b="1" baseline="30000" dirty="0">
                <a:solidFill>
                  <a:srgbClr val="FFFFFF"/>
                </a:solidFill>
              </a:rPr>
              <a:t>nd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hsTnI</a:t>
            </a:r>
            <a:r>
              <a:rPr lang="en-US" sz="1400" b="1" dirty="0">
                <a:solidFill>
                  <a:srgbClr val="FFFFFF"/>
                </a:solidFill>
              </a:rPr>
              <a:t> and the 1</a:t>
            </a:r>
            <a:r>
              <a:rPr lang="en-US" sz="1400" b="1" baseline="30000" dirty="0">
                <a:solidFill>
                  <a:srgbClr val="FFFFFF"/>
                </a:solidFill>
              </a:rPr>
              <a:t>st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hsTnI</a:t>
            </a:r>
            <a:r>
              <a:rPr lang="en-US" sz="1400" b="1" dirty="0">
                <a:solidFill>
                  <a:srgbClr val="FFFFFF"/>
                </a:solidFill>
              </a:rPr>
              <a:t> are draw within </a:t>
            </a:r>
            <a:r>
              <a:rPr lang="en-US" sz="1400" b="1" dirty="0">
                <a:solidFill>
                  <a:srgbClr val="FFFFFF"/>
                </a:solidFill>
                <a:highlight>
                  <a:srgbClr val="FF00FF"/>
                </a:highlight>
              </a:rPr>
              <a:t>6 hours </a:t>
            </a:r>
            <a:r>
              <a:rPr lang="en-US" sz="1400" b="1" dirty="0">
                <a:solidFill>
                  <a:srgbClr val="FFFFFF"/>
                </a:solidFill>
              </a:rPr>
              <a:t>of each other.**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9D19DA-5B49-428E-9EEF-29CFA825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640" y="1438729"/>
            <a:ext cx="5914429" cy="47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38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FA86-DAED-4641-9DE9-47925872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1" u="sng" dirty="0"/>
              <a:t>If the 2</a:t>
            </a:r>
            <a:r>
              <a:rPr lang="en-US" sz="2300" b="1" u="sng" baseline="30000" dirty="0"/>
              <a:t>nd</a:t>
            </a:r>
            <a:r>
              <a:rPr lang="en-US" sz="2300" b="1" u="sng" dirty="0"/>
              <a:t> </a:t>
            </a:r>
            <a:r>
              <a:rPr lang="en-US" sz="2300" b="1" u="sng" dirty="0" err="1"/>
              <a:t>hsTnI</a:t>
            </a:r>
            <a:r>
              <a:rPr lang="en-US" sz="2300" b="1" u="sng" dirty="0"/>
              <a:t> is drawn later, more than 6 hours, follow these steps:</a:t>
            </a:r>
            <a:br>
              <a:rPr lang="en-US" sz="2300" b="1" dirty="0"/>
            </a:br>
            <a:endParaRPr lang="en-US" sz="2300" b="1" dirty="0"/>
          </a:p>
        </p:txBody>
      </p:sp>
      <p:sp>
        <p:nvSpPr>
          <p:cNvPr id="29" name="Freeform: Shape 22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9F493-56E1-46F6-B0AE-12424267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21" y="1143000"/>
            <a:ext cx="6192019" cy="1753463"/>
          </a:xfrm>
          <a:prstGeom prst="rect">
            <a:avLst/>
          </a:prstGeom>
          <a:effectLst/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C884-170D-448A-B610-AD7DF27B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7C8F2C-9599-450F-BFE7-CF9E6F204EA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98BF18-5117-40F2-804D-A8475330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689212" cy="419548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900" dirty="0"/>
              <a:t>the </a:t>
            </a:r>
            <a:r>
              <a:rPr lang="en-US" sz="1900" b="1" dirty="0" err="1">
                <a:solidFill>
                  <a:srgbClr val="FFC000"/>
                </a:solidFill>
              </a:rPr>
              <a:t>dns</a:t>
            </a:r>
            <a:r>
              <a:rPr lang="en-US" sz="1900" b="1" dirty="0">
                <a:solidFill>
                  <a:srgbClr val="FFC000"/>
                </a:solidFill>
              </a:rPr>
              <a:t> </a:t>
            </a:r>
            <a:r>
              <a:rPr lang="en-US" sz="1900" b="1" dirty="0" err="1">
                <a:solidFill>
                  <a:srgbClr val="FFC000"/>
                </a:solidFill>
              </a:rPr>
              <a:t>hsTnI</a:t>
            </a:r>
            <a:r>
              <a:rPr lang="en-US" sz="1900" b="1" dirty="0">
                <a:solidFill>
                  <a:srgbClr val="FFC000"/>
                </a:solidFill>
              </a:rPr>
              <a:t> </a:t>
            </a:r>
            <a:r>
              <a:rPr lang="en-US" sz="1900" b="1" dirty="0" err="1">
                <a:solidFill>
                  <a:srgbClr val="FFC000"/>
                </a:solidFill>
              </a:rPr>
              <a:t>Rfx</a:t>
            </a:r>
            <a:r>
              <a:rPr lang="en-US" sz="1900" dirty="0">
                <a:solidFill>
                  <a:srgbClr val="FFC000"/>
                </a:solidFill>
              </a:rPr>
              <a:t> </a:t>
            </a:r>
            <a:r>
              <a:rPr lang="en-US" sz="1900" dirty="0"/>
              <a:t>parameter is converted to </a:t>
            </a:r>
            <a:r>
              <a:rPr lang="en-US" sz="1900" b="1" i="1" dirty="0" err="1">
                <a:solidFill>
                  <a:srgbClr val="FFFF00"/>
                </a:solidFill>
              </a:rPr>
              <a:t>Freetext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/>
              <a:t>and resulted with </a:t>
            </a:r>
            <a:r>
              <a:rPr lang="en-US" sz="1900" dirty="0">
                <a:highlight>
                  <a:srgbClr val="FF00FF"/>
                </a:highlight>
              </a:rPr>
              <a:t>(= = )</a:t>
            </a:r>
          </a:p>
          <a:p>
            <a:pPr lvl="0">
              <a:lnSpc>
                <a:spcPct val="90000"/>
              </a:lnSpc>
            </a:pPr>
            <a:r>
              <a:rPr lang="en-US" sz="1900" dirty="0"/>
              <a:t>the </a:t>
            </a:r>
            <a:r>
              <a:rPr lang="en-US" sz="1900" b="1" dirty="0" err="1">
                <a:solidFill>
                  <a:srgbClr val="FFC000"/>
                </a:solidFill>
              </a:rPr>
              <a:t>hsTnI</a:t>
            </a:r>
            <a:r>
              <a:rPr lang="en-US" sz="1900" b="1" dirty="0">
                <a:solidFill>
                  <a:srgbClr val="FFC000"/>
                </a:solidFill>
              </a:rPr>
              <a:t> Delta</a:t>
            </a:r>
            <a:r>
              <a:rPr lang="en-US" sz="1900" dirty="0">
                <a:solidFill>
                  <a:srgbClr val="FFC000"/>
                </a:solidFill>
              </a:rPr>
              <a:t> </a:t>
            </a:r>
            <a:r>
              <a:rPr lang="en-US" sz="1900" dirty="0"/>
              <a:t>is converted to an </a:t>
            </a:r>
            <a:r>
              <a:rPr lang="en-US" sz="1900" b="1" i="1" dirty="0"/>
              <a:t>Alpha response</a:t>
            </a:r>
            <a:r>
              <a:rPr lang="en-US" sz="1900" b="1" dirty="0"/>
              <a:t> </a:t>
            </a:r>
            <a:r>
              <a:rPr lang="en-US" sz="1900" dirty="0"/>
              <a:t>and resulted as </a:t>
            </a:r>
            <a:r>
              <a:rPr lang="en-US" sz="1900" b="1" i="1" dirty="0"/>
              <a:t>Unable to Calculate.</a:t>
            </a:r>
          </a:p>
          <a:p>
            <a:pPr lvl="0">
              <a:lnSpc>
                <a:spcPct val="90000"/>
              </a:lnSpc>
            </a:pPr>
            <a:r>
              <a:rPr lang="en-US" sz="1900" dirty="0"/>
              <a:t>A canned comment is then added using the trigger </a:t>
            </a:r>
            <a:r>
              <a:rPr lang="en-US" sz="1900" b="1" i="1" dirty="0">
                <a:solidFill>
                  <a:srgbClr val="FFC000"/>
                </a:solidFill>
              </a:rPr>
              <a:t>(</a:t>
            </a:r>
            <a:r>
              <a:rPr lang="en-US" sz="1900" b="1" i="1" dirty="0" err="1">
                <a:solidFill>
                  <a:srgbClr val="FFC000"/>
                </a:solidFill>
              </a:rPr>
              <a:t>DeltaT</a:t>
            </a:r>
            <a:r>
              <a:rPr lang="en-US" sz="1900" b="1" i="1" dirty="0">
                <a:solidFill>
                  <a:srgbClr val="FFC000"/>
                </a:solidFill>
              </a:rPr>
              <a:t> +F9</a:t>
            </a:r>
            <a:r>
              <a:rPr lang="en-US" sz="1900" dirty="0">
                <a:solidFill>
                  <a:srgbClr val="FFC000"/>
                </a:solidFill>
              </a:rPr>
              <a:t>) </a:t>
            </a:r>
            <a:r>
              <a:rPr lang="en-US" sz="1900" dirty="0"/>
              <a:t>which will populate as </a:t>
            </a:r>
            <a:r>
              <a:rPr lang="en-US" sz="1900" b="1" i="1" dirty="0"/>
              <a:t>“Delta calculation not performed for samples collected more than 6 hours apart.”</a:t>
            </a:r>
            <a:endParaRPr lang="en-US" sz="1900" b="1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93F76-7E3E-48F1-87B1-8C5E16803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820" y="3006197"/>
            <a:ext cx="6192019" cy="36384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9240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5D02-BCEC-449D-AAD6-9408221D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1" u="sng"/>
              <a:t>Resulting delta calculations for </a:t>
            </a:r>
            <a:r>
              <a:rPr lang="en-US" sz="2300" b="1" u="sng" err="1"/>
              <a:t>hsTnI</a:t>
            </a:r>
            <a:r>
              <a:rPr lang="en-US" sz="2300" b="1" u="sng"/>
              <a:t> results with multiple inequalities:</a:t>
            </a:r>
            <a:br>
              <a:rPr lang="en-US" sz="2300" b="1"/>
            </a:br>
            <a:endParaRPr lang="en-US" sz="2300" b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5CE30D-8C95-4716-A3AB-29EC9A5F1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39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5262E9D7-B5C1-4E6C-B3EF-2F4807705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3E203-DC5D-4BC3-908C-E0AFA867EA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3492" y="1152983"/>
            <a:ext cx="3078760" cy="2357119"/>
          </a:xfrm>
          <a:prstGeom prst="rect">
            <a:avLst/>
          </a:prstGeom>
          <a:effectLst/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678D1E-6578-406D-AE1D-64270BE44CD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53154" y="1152983"/>
            <a:ext cx="3078760" cy="2357119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C7DA03-3808-49BC-946F-ECACEAE8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0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D3649-3B8F-4013-B825-FF2C35E9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7C8F2C-9599-450F-BFE7-CF9E6F204EA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DB56F9-2D22-472A-818E-406D4659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dirty="0"/>
              <a:t>If both results are </a:t>
            </a:r>
            <a:r>
              <a:rPr lang="en-US" b="1" u="sng" dirty="0">
                <a:highlight>
                  <a:srgbClr val="FF00FF"/>
                </a:highlight>
              </a:rPr>
              <a:t>&lt; 2 </a:t>
            </a:r>
            <a:r>
              <a:rPr lang="en-US" dirty="0"/>
              <a:t>or with a </a:t>
            </a:r>
            <a:r>
              <a:rPr lang="en-US" b="1" u="sng" dirty="0">
                <a:highlight>
                  <a:srgbClr val="FF00FF"/>
                </a:highlight>
              </a:rPr>
              <a:t>&gt;,</a:t>
            </a:r>
            <a:r>
              <a:rPr lang="en-US" dirty="0"/>
              <a:t> Cerner will alert you of an Error in performing the calculation. </a:t>
            </a:r>
          </a:p>
          <a:p>
            <a:r>
              <a:rPr lang="en-US" dirty="0"/>
              <a:t>Result it as </a:t>
            </a:r>
            <a:r>
              <a:rPr lang="en-US" b="1" i="1" dirty="0">
                <a:solidFill>
                  <a:srgbClr val="FFC000"/>
                </a:solidFill>
              </a:rPr>
              <a:t>Unable to Calculate </a:t>
            </a:r>
            <a:r>
              <a:rPr lang="en-US" dirty="0"/>
              <a:t>by converting it to an </a:t>
            </a:r>
            <a:r>
              <a:rPr lang="en-US" b="1" i="1" dirty="0">
                <a:solidFill>
                  <a:srgbClr val="FFC000"/>
                </a:solidFill>
              </a:rPr>
              <a:t>Alpha response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4BDF7-8203-49F8-B429-EBC742AD4C8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42981" y="3882362"/>
            <a:ext cx="6264539" cy="26799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341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3AE0-D001-4B38-AC88-FA11EC27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u="sng" dirty="0"/>
              <a:t>Other Scenarios of </a:t>
            </a:r>
            <a:r>
              <a:rPr lang="en-US" sz="2900" b="1" u="sng" dirty="0" err="1"/>
              <a:t>hsTnI</a:t>
            </a:r>
            <a:r>
              <a:rPr lang="en-US" sz="2900" b="1" u="sng" dirty="0"/>
              <a:t> Delta Calculations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4FEF2-90B3-48A3-9CB7-BBE0D98980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66692" y="1152982"/>
            <a:ext cx="6232268" cy="1741287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DDCC1-1F63-416D-A8A5-AF5CF96E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7C8F2C-9599-450F-BFE7-CF9E6F204EA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E26EBD-FACD-4603-A99A-F7AEEE6A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dirty="0"/>
              <a:t>Some delta calculations will come out with a </a:t>
            </a:r>
            <a:r>
              <a:rPr lang="en-US" b="1" u="sng" dirty="0">
                <a:highlight>
                  <a:srgbClr val="FF00FF"/>
                </a:highlight>
              </a:rPr>
              <a:t>&lt; </a:t>
            </a:r>
            <a:r>
              <a:rPr lang="en-US" dirty="0"/>
              <a:t>or </a:t>
            </a:r>
            <a:r>
              <a:rPr lang="en-US" b="1" u="sng" dirty="0">
                <a:highlight>
                  <a:srgbClr val="FF00FF"/>
                </a:highlight>
              </a:rPr>
              <a:t>&gt;</a:t>
            </a:r>
            <a:r>
              <a:rPr lang="en-US" u="sng" dirty="0">
                <a:highlight>
                  <a:srgbClr val="FF00FF"/>
                </a:highlight>
              </a:rPr>
              <a:t> </a:t>
            </a:r>
            <a:r>
              <a:rPr lang="en-US" dirty="0"/>
              <a:t>due to </a:t>
            </a:r>
            <a:r>
              <a:rPr lang="en-US" b="1" i="1" u="sng" dirty="0">
                <a:solidFill>
                  <a:schemeClr val="accent3">
                    <a:lumMod val="75000"/>
                  </a:schemeClr>
                </a:solidFill>
              </a:rPr>
              <a:t>inequality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on one of the result fields</a:t>
            </a:r>
          </a:p>
          <a:p>
            <a:r>
              <a:rPr lang="en-US" dirty="0"/>
              <a:t>May come out as </a:t>
            </a:r>
            <a:r>
              <a:rPr lang="en-US" b="1" i="1" u="sng" dirty="0">
                <a:solidFill>
                  <a:schemeClr val="accent3">
                    <a:lumMod val="75000"/>
                  </a:schemeClr>
                </a:solidFill>
              </a:rPr>
              <a:t>negative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when the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hsTnI</a:t>
            </a:r>
            <a:r>
              <a:rPr lang="en-US" dirty="0"/>
              <a:t> result is lower than the initial result.</a:t>
            </a:r>
          </a:p>
          <a:p>
            <a:r>
              <a:rPr lang="en-US" dirty="0"/>
              <a:t>Anytime the delta is </a:t>
            </a:r>
            <a:r>
              <a:rPr lang="en-US" b="1" u="sng" dirty="0">
                <a:highlight>
                  <a:srgbClr val="FF00FF"/>
                </a:highlight>
              </a:rPr>
              <a:t>&gt; 11 </a:t>
            </a:r>
            <a:r>
              <a:rPr lang="en-US" b="1" u="sng" dirty="0" err="1">
                <a:highlight>
                  <a:srgbClr val="FF00FF"/>
                </a:highlight>
              </a:rPr>
              <a:t>pg</a:t>
            </a:r>
            <a:r>
              <a:rPr lang="en-US" b="1" u="sng" dirty="0">
                <a:highlight>
                  <a:srgbClr val="FF00FF"/>
                </a:highlight>
              </a:rPr>
              <a:t>/mL</a:t>
            </a:r>
            <a:r>
              <a:rPr lang="en-US" dirty="0"/>
              <a:t>, it will flag as critical result and must be called to the provider.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A5C001-186D-4D52-BC37-24368E6CF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691" y="3190000"/>
            <a:ext cx="6232269" cy="33722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8988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429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hs TnI Reflex (HSTNI RFX)</vt:lpstr>
      <vt:lpstr>hs TnI Delta</vt:lpstr>
      <vt:lpstr>If the 2nd hsTnI is drawn later, more than 6 hours, follow these steps: </vt:lpstr>
      <vt:lpstr>Resulting delta calculations for hsTnI results with multiple inequalities: </vt:lpstr>
      <vt:lpstr>Other Scenarios of hsTnI Delta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 TnI Delta</dc:title>
  <dc:creator>Raymund Castaneto</dc:creator>
  <cp:lastModifiedBy>Raymund Castaneto</cp:lastModifiedBy>
  <cp:revision>17</cp:revision>
  <dcterms:created xsi:type="dcterms:W3CDTF">2021-07-16T05:05:05Z</dcterms:created>
  <dcterms:modified xsi:type="dcterms:W3CDTF">2021-07-16T06:39:10Z</dcterms:modified>
</cp:coreProperties>
</file>