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256" r:id="rId2"/>
    <p:sldId id="279" r:id="rId3"/>
    <p:sldId id="258" r:id="rId4"/>
    <p:sldId id="316" r:id="rId5"/>
    <p:sldId id="315" r:id="rId6"/>
    <p:sldId id="317" r:id="rId7"/>
    <p:sldId id="285" r:id="rId8"/>
    <p:sldId id="318" r:id="rId9"/>
    <p:sldId id="281" r:id="rId10"/>
    <p:sldId id="301" r:id="rId11"/>
    <p:sldId id="313" r:id="rId12"/>
    <p:sldId id="302" r:id="rId13"/>
    <p:sldId id="282" r:id="rId14"/>
    <p:sldId id="300" r:id="rId15"/>
    <p:sldId id="305" r:id="rId16"/>
    <p:sldId id="303" r:id="rId17"/>
    <p:sldId id="304" r:id="rId18"/>
    <p:sldId id="283" r:id="rId19"/>
    <p:sldId id="306" r:id="rId20"/>
    <p:sldId id="284" r:id="rId21"/>
    <p:sldId id="321" r:id="rId22"/>
    <p:sldId id="307" r:id="rId23"/>
    <p:sldId id="308" r:id="rId24"/>
    <p:sldId id="309" r:id="rId25"/>
    <p:sldId id="310" r:id="rId26"/>
    <p:sldId id="311" r:id="rId27"/>
    <p:sldId id="286" r:id="rId28"/>
    <p:sldId id="319" r:id="rId29"/>
    <p:sldId id="320" r:id="rId30"/>
    <p:sldId id="289" r:id="rId31"/>
    <p:sldId id="322" r:id="rId32"/>
  </p:sldIdLst>
  <p:sldSz cx="9906000" cy="6858000" type="A4"/>
  <p:notesSz cx="6805613" cy="9939338"/>
  <p:custDataLst>
    <p:tags r:id="rId35"/>
  </p:custDataLst>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50000"/>
      </a:spcBef>
      <a:spcAft>
        <a:spcPct val="0"/>
      </a:spcAft>
      <a:defRPr sz="2400"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sz="2400"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sz="2400"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sz="2400"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sz="2400" kern="1200">
        <a:solidFill>
          <a:schemeClr val="tx1"/>
        </a:solidFill>
        <a:latin typeface="Imago" pitchFamily="2" charset="0"/>
        <a:ea typeface="+mn-ea"/>
        <a:cs typeface="+mn-cs"/>
      </a:defRPr>
    </a:lvl5pPr>
    <a:lvl6pPr marL="2286000" algn="l" defTabSz="914400" rtl="0" eaLnBrk="1" latinLnBrk="0" hangingPunct="1">
      <a:defRPr sz="2400" kern="1200">
        <a:solidFill>
          <a:schemeClr val="tx1"/>
        </a:solidFill>
        <a:latin typeface="Imago" pitchFamily="2" charset="0"/>
        <a:ea typeface="+mn-ea"/>
        <a:cs typeface="+mn-cs"/>
      </a:defRPr>
    </a:lvl6pPr>
    <a:lvl7pPr marL="2743200" algn="l" defTabSz="914400" rtl="0" eaLnBrk="1" latinLnBrk="0" hangingPunct="1">
      <a:defRPr sz="2400" kern="1200">
        <a:solidFill>
          <a:schemeClr val="tx1"/>
        </a:solidFill>
        <a:latin typeface="Imago" pitchFamily="2" charset="0"/>
        <a:ea typeface="+mn-ea"/>
        <a:cs typeface="+mn-cs"/>
      </a:defRPr>
    </a:lvl7pPr>
    <a:lvl8pPr marL="3200400" algn="l" defTabSz="914400" rtl="0" eaLnBrk="1" latinLnBrk="0" hangingPunct="1">
      <a:defRPr sz="2400" kern="1200">
        <a:solidFill>
          <a:schemeClr val="tx1"/>
        </a:solidFill>
        <a:latin typeface="Imago" pitchFamily="2" charset="0"/>
        <a:ea typeface="+mn-ea"/>
        <a:cs typeface="+mn-cs"/>
      </a:defRPr>
    </a:lvl8pPr>
    <a:lvl9pPr marL="3657600" algn="l" defTabSz="914400" rtl="0" eaLnBrk="1" latinLnBrk="0" hangingPunct="1">
      <a:defRPr sz="2400" kern="1200">
        <a:solidFill>
          <a:schemeClr val="tx1"/>
        </a:solidFill>
        <a:latin typeface="Imago"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760F9"/>
    <a:srgbClr val="3365FB"/>
    <a:srgbClr val="00B7A5"/>
    <a:srgbClr val="3F7C3C"/>
    <a:srgbClr val="FF3300"/>
    <a:srgbClr val="F53E05"/>
    <a:srgbClr val="ED3C05"/>
    <a:srgbClr val="F10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90" autoAdjust="0"/>
    <p:restoredTop sz="86325" autoAdjust="0"/>
  </p:normalViewPr>
  <p:slideViewPr>
    <p:cSldViewPr>
      <p:cViewPr>
        <p:scale>
          <a:sx n="75" d="100"/>
          <a:sy n="75" d="100"/>
        </p:scale>
        <p:origin x="-1056" y="-498"/>
      </p:cViewPr>
      <p:guideLst>
        <p:guide orient="horz" pos="2160"/>
        <p:guide pos="312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1794"/>
    </p:cViewPr>
  </p:sorterViewPr>
  <p:notesViewPr>
    <p:cSldViewPr>
      <p:cViewPr>
        <p:scale>
          <a:sx n="100" d="100"/>
          <a:sy n="100" d="100"/>
        </p:scale>
        <p:origin x="-1644" y="84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406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882650" y="865188"/>
            <a:ext cx="5040313" cy="34893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08050" y="4718050"/>
            <a:ext cx="4989513" cy="459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GB" altLang="en-US" smtClean="0"/>
              <a:t>Klicken Sie, um die Formate des Vorlagentextes zu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Tree>
    <p:extLst>
      <p:ext uri="{BB962C8B-B14F-4D97-AF65-F5344CB8AC3E}">
        <p14:creationId xmlns:p14="http://schemas.microsoft.com/office/powerpoint/2010/main" val="2527159377"/>
      </p:ext>
    </p:extLst>
  </p:cSld>
  <p:clrMap bg1="lt1" tx1="dk1" bg2="lt2" tx2="dk2" accent1="accent1" accent2="accent2" accent3="accent3" accent4="accent4" accent5="accent5" accent6="accent6" hlink="hlink" folHlink="folHlink"/>
  <p:notesStyle>
    <a:lvl1pPr algn="l" defTabSz="915988" rtl="0" eaLnBrk="0" fontAlgn="base" hangingPunct="0">
      <a:spcBef>
        <a:spcPct val="30000"/>
      </a:spcBef>
      <a:spcAft>
        <a:spcPct val="0"/>
      </a:spcAft>
      <a:defRPr sz="1200" kern="1200">
        <a:solidFill>
          <a:schemeClr val="tx1"/>
        </a:solidFill>
        <a:latin typeface="Imago" pitchFamily="2" charset="0"/>
        <a:ea typeface="+mn-ea"/>
        <a:cs typeface="+mn-cs"/>
      </a:defRPr>
    </a:lvl1pPr>
    <a:lvl2pPr marL="457200" algn="l" defTabSz="915988" rtl="0" eaLnBrk="0" fontAlgn="base" hangingPunct="0">
      <a:spcBef>
        <a:spcPct val="30000"/>
      </a:spcBef>
      <a:spcAft>
        <a:spcPct val="0"/>
      </a:spcAft>
      <a:defRPr sz="1200" kern="1200">
        <a:solidFill>
          <a:schemeClr val="tx1"/>
        </a:solidFill>
        <a:latin typeface="Imago" pitchFamily="2" charset="0"/>
        <a:ea typeface="+mn-ea"/>
        <a:cs typeface="+mn-cs"/>
      </a:defRPr>
    </a:lvl2pPr>
    <a:lvl3pPr marL="915988" algn="l" defTabSz="915988" rtl="0" eaLnBrk="0" fontAlgn="base" hangingPunct="0">
      <a:spcBef>
        <a:spcPct val="30000"/>
      </a:spcBef>
      <a:spcAft>
        <a:spcPct val="0"/>
      </a:spcAft>
      <a:defRPr sz="1200" kern="1200">
        <a:solidFill>
          <a:schemeClr val="tx1"/>
        </a:solidFill>
        <a:latin typeface="Imago" pitchFamily="2" charset="0"/>
        <a:ea typeface="+mn-ea"/>
        <a:cs typeface="+mn-cs"/>
      </a:defRPr>
    </a:lvl3pPr>
    <a:lvl4pPr marL="1373188" algn="l" defTabSz="915988" rtl="0" eaLnBrk="0" fontAlgn="base" hangingPunct="0">
      <a:spcBef>
        <a:spcPct val="30000"/>
      </a:spcBef>
      <a:spcAft>
        <a:spcPct val="0"/>
      </a:spcAft>
      <a:defRPr sz="1200" kern="1200">
        <a:solidFill>
          <a:schemeClr val="tx1"/>
        </a:solidFill>
        <a:latin typeface="Imago" pitchFamily="2" charset="0"/>
        <a:ea typeface="+mn-ea"/>
        <a:cs typeface="+mn-cs"/>
      </a:defRPr>
    </a:lvl4pPr>
    <a:lvl5pPr marL="1830388" algn="l" defTabSz="915988" rtl="0" eaLnBrk="0" fontAlgn="base" hangingPunct="0">
      <a:spcBef>
        <a:spcPct val="30000"/>
      </a:spcBef>
      <a:spcAft>
        <a:spcPct val="0"/>
      </a:spcAft>
      <a:defRPr sz="1200" kern="1200">
        <a:solidFill>
          <a:schemeClr val="tx1"/>
        </a:solidFill>
        <a:latin typeface="Imago"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441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pPr>
              <a:buFontTx/>
              <a:buChar char="•"/>
            </a:pPr>
            <a:endParaRPr lang="en-US" altLang="en-US" sz="1000"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a:buFontTx/>
              <a:buChar char="•"/>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pPr marL="228600" indent="-228600" algn="ctr"/>
            <a:r>
              <a:rPr lang="en-GB" altLang="en-US" b="1" dirty="0"/>
              <a:t>Three Simple Steps:</a:t>
            </a:r>
          </a:p>
          <a:p>
            <a:pPr marL="228600" indent="-228600" algn="ctr"/>
            <a:endParaRPr lang="en-GB" altLang="en-US" b="1" dirty="0"/>
          </a:p>
          <a:p>
            <a:pPr marL="228600" indent="-228600">
              <a:buFontTx/>
              <a:buAutoNum type="arabicPeriod"/>
            </a:pPr>
            <a:r>
              <a:rPr lang="en-GB" altLang="en-US" dirty="0"/>
              <a:t>Hold the lancet and twist off the sterility cap by twistng it in either direction. Throw the sterility cap away.</a:t>
            </a:r>
          </a:p>
          <a:p>
            <a:pPr marL="228600" indent="-228600">
              <a:buFontTx/>
              <a:buAutoNum type="arabicPeriod"/>
            </a:pPr>
            <a:endParaRPr lang="en-GB" altLang="en-US" dirty="0"/>
          </a:p>
          <a:p>
            <a:pPr marL="228600" indent="-228600">
              <a:buFontTx/>
              <a:buAutoNum type="arabicPeriod"/>
            </a:pPr>
            <a:r>
              <a:rPr lang="en-GB" altLang="en-US" dirty="0"/>
              <a:t>Select the depth you want by turning the depth adjuster.</a:t>
            </a:r>
          </a:p>
          <a:p>
            <a:pPr marL="228600" indent="-228600">
              <a:buFontTx/>
              <a:buAutoNum type="arabicPeriod"/>
            </a:pPr>
            <a:endParaRPr lang="en-GB" altLang="en-US" dirty="0"/>
          </a:p>
          <a:p>
            <a:pPr marL="228600" indent="-228600">
              <a:buFontTx/>
              <a:buAutoNum type="arabicPeriod"/>
            </a:pPr>
            <a:r>
              <a:rPr lang="en-GB" altLang="en-US" dirty="0"/>
              <a:t>Ensure the finger is clean and dry (wash with soap &amp; water). Hold the Accu-chek Safe-T-pro plus firmly against the side of the fingertip and press the purple button on the top of the lancet. Dispose of in sharps container.</a:t>
            </a: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pPr>
              <a:buFontTx/>
              <a:buChar char="•"/>
            </a:pPr>
            <a:r>
              <a:rPr lang="en-GB" altLang="en-US" b="1" dirty="0"/>
              <a:t>Test Strip – </a:t>
            </a:r>
            <a:r>
              <a:rPr lang="en-GB" altLang="en-US" dirty="0"/>
              <a:t>Is robust and can be handled as long as hands are clean, dry &amp; free from alcohol gel. They are dosed at the tip of the strip. (End dosing strip).</a:t>
            </a:r>
          </a:p>
          <a:p>
            <a:pPr>
              <a:buFontTx/>
              <a:buChar char="•"/>
            </a:pPr>
            <a:r>
              <a:rPr lang="en-GB" altLang="en-US" b="1" dirty="0"/>
              <a:t>You must ensure when applying blood/QC solution that the yellow test pad is completely covered for accurate results.</a:t>
            </a:r>
            <a:endParaRPr lang="en-GB" altLang="en-US" dirty="0"/>
          </a:p>
          <a:p>
            <a:pPr>
              <a:buFontTx/>
              <a:buChar char="•"/>
            </a:pPr>
            <a:r>
              <a:rPr lang="en-GB" altLang="en-US" b="1" dirty="0"/>
              <a:t>Storage of test strips: </a:t>
            </a:r>
            <a:r>
              <a:rPr lang="en-GB" altLang="en-US" dirty="0"/>
              <a:t>The lid must be kept firmly closed on the pot as exposure to heat &amp; humidity can cause the test strips to give inaccurate results. If the lid is left off – dispose of the pot of test strips. </a:t>
            </a:r>
            <a:r>
              <a:rPr lang="en-GB" altLang="en-US" b="1" dirty="0" smtClean="0"/>
              <a:t>Validation </a:t>
            </a:r>
            <a:r>
              <a:rPr lang="en-GB" altLang="en-US" b="1" dirty="0"/>
              <a:t>before use – </a:t>
            </a:r>
            <a:r>
              <a:rPr lang="en-GB" altLang="en-US" dirty="0"/>
              <a:t>On insertion of the test strip you must validate that </a:t>
            </a:r>
            <a:r>
              <a:rPr lang="en-GB" altLang="en-US" dirty="0" smtClean="0"/>
              <a:t>the</a:t>
            </a:r>
            <a:r>
              <a:rPr lang="en-GB" altLang="en-US" baseline="0" dirty="0" smtClean="0"/>
              <a:t> </a:t>
            </a:r>
            <a:r>
              <a:rPr lang="en-GB" altLang="en-US" dirty="0" smtClean="0"/>
              <a:t>digit </a:t>
            </a:r>
            <a:r>
              <a:rPr lang="en-GB" altLang="en-US" dirty="0"/>
              <a:t>code on the pot of test strips corresponds with the code displayed on the screen of the meter before performing a test.</a:t>
            </a:r>
          </a:p>
          <a:p>
            <a:pPr>
              <a:buFontTx/>
              <a:buChar char="•"/>
            </a:pPr>
            <a:r>
              <a:rPr lang="en-GB" altLang="en-US" dirty="0"/>
              <a:t>Check expiry date of test strips before use.</a:t>
            </a:r>
          </a:p>
          <a:p>
            <a:pPr>
              <a:buFontTx/>
              <a:buChar char="•"/>
            </a:pPr>
            <a:r>
              <a:rPr lang="en-GB" altLang="en-US" b="1" dirty="0"/>
              <a:t>Uderdose detection</a:t>
            </a:r>
            <a:r>
              <a:rPr lang="en-GB" altLang="en-US" dirty="0"/>
              <a:t> (error code E4) prevents using a strip with insufficient sample.</a:t>
            </a:r>
          </a:p>
          <a:p>
            <a:pPr>
              <a:buFontTx/>
              <a:buChar char="•"/>
            </a:pPr>
            <a:r>
              <a:rPr lang="en-GB" altLang="en-US" dirty="0"/>
              <a:t>The Performa strip also compensates for temperature, humidity &amp; Haematocrit – gives error messages if unable to compensate.</a:t>
            </a:r>
          </a:p>
          <a:p>
            <a:pPr>
              <a:buFontTx/>
              <a:buChar char="•"/>
            </a:pPr>
            <a:r>
              <a:rPr lang="en-GB" altLang="en-US" dirty="0"/>
              <a:t>The Performa strip also detects sample type: blood /QC</a:t>
            </a:r>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xfrm>
            <a:off x="377825" y="4610100"/>
            <a:ext cx="6192838" cy="4700588"/>
          </a:xfrm>
        </p:spPr>
        <p:txBody>
          <a:bodyPr/>
          <a:lstStyle/>
          <a:p>
            <a:pPr marL="228600" indent="-228600"/>
            <a:endParaRPr lang="en-US" altLang="en-US" sz="1000"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pPr>
              <a:lnSpc>
                <a:spcPct val="90000"/>
              </a:lnSpc>
            </a:pPr>
            <a:endParaRPr lang="en-US" alt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802BF099-73E9-461C-B5D9-EA62F5EE89FA}"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127154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E7BBAB78-01C1-47CD-A732-17EA991960E2}"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414729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428625"/>
            <a:ext cx="2262187" cy="5849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0213" y="428625"/>
            <a:ext cx="6635750" cy="5849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2C4EBF2E-F8B0-422D-8EA4-2AF20CAF9FD2}"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334266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30213" y="1806575"/>
            <a:ext cx="4448175" cy="4471988"/>
          </a:xfrm>
        </p:spPr>
        <p:txBody>
          <a:bodyPr/>
          <a:lstStyle/>
          <a:p>
            <a:endParaRPr lang="en-US" dirty="0"/>
          </a:p>
        </p:txBody>
      </p:sp>
      <p:sp>
        <p:nvSpPr>
          <p:cNvPr id="4" name="Text Placeholder 3"/>
          <p:cNvSpPr>
            <a:spLocks noGrp="1"/>
          </p:cNvSpPr>
          <p:nvPr>
            <p:ph type="body" sz="half" idx="2"/>
          </p:nvPr>
        </p:nvSpPr>
        <p:spPr>
          <a:xfrm>
            <a:off x="5030788" y="1806575"/>
            <a:ext cx="4449762"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0213" y="6323013"/>
            <a:ext cx="9050337" cy="193675"/>
          </a:xfrm>
        </p:spPr>
        <p:txBody>
          <a:bodyPr/>
          <a:lstStyle>
            <a:lvl1pPr>
              <a:defRPr/>
            </a:lvl1pPr>
          </a:lstStyle>
          <a:p>
            <a:endParaRPr lang="en-GB" altLang="en-US" dirty="0"/>
          </a:p>
        </p:txBody>
      </p:sp>
      <p:sp>
        <p:nvSpPr>
          <p:cNvPr id="6" name="Slide Number Placeholder 5"/>
          <p:cNvSpPr>
            <a:spLocks noGrp="1"/>
          </p:cNvSpPr>
          <p:nvPr>
            <p:ph type="sldNum" sz="quarter" idx="11"/>
          </p:nvPr>
        </p:nvSpPr>
        <p:spPr>
          <a:xfrm>
            <a:off x="430213" y="6323013"/>
            <a:ext cx="9050337" cy="193675"/>
          </a:xfrm>
        </p:spPr>
        <p:txBody>
          <a:bodyPr/>
          <a:lstStyle>
            <a:lvl1pPr>
              <a:defRPr/>
            </a:lvl1pPr>
          </a:lstStyle>
          <a:p>
            <a:fld id="{F80AC0A1-B78B-4C8B-BA5A-13D76D720995}" type="slidenum">
              <a:rPr lang="en-GB" altLang="en-US"/>
              <a:pPr/>
              <a:t>‹#›</a:t>
            </a:fld>
            <a:endParaRPr lang="en-GB" altLang="en-US" dirty="0"/>
          </a:p>
        </p:txBody>
      </p:sp>
      <p:sp>
        <p:nvSpPr>
          <p:cNvPr id="7" name="Footer Placeholder 6"/>
          <p:cNvSpPr>
            <a:spLocks noGrp="1"/>
          </p:cNvSpPr>
          <p:nvPr>
            <p:ph type="ftr" sz="quarter" idx="12"/>
          </p:nvPr>
        </p:nvSpPr>
        <p:spPr>
          <a:xfrm>
            <a:off x="430213" y="6324600"/>
            <a:ext cx="9050337" cy="193675"/>
          </a:xfrm>
        </p:spPr>
        <p:txBody>
          <a:bodyPr/>
          <a:lstStyle>
            <a:lvl1pPr>
              <a:defRPr/>
            </a:lvl1pPr>
          </a:lstStyle>
          <a:p>
            <a:endParaRPr lang="en-GB" altLang="en-US" dirty="0"/>
          </a:p>
        </p:txBody>
      </p:sp>
    </p:spTree>
    <p:extLst>
      <p:ext uri="{BB962C8B-B14F-4D97-AF65-F5344CB8AC3E}">
        <p14:creationId xmlns:p14="http://schemas.microsoft.com/office/powerpoint/2010/main" val="414255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0213" y="1806575"/>
            <a:ext cx="4448175"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788" y="1806575"/>
            <a:ext cx="4449762"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0213" y="6323013"/>
            <a:ext cx="9050337" cy="193675"/>
          </a:xfrm>
        </p:spPr>
        <p:txBody>
          <a:bodyPr/>
          <a:lstStyle>
            <a:lvl1pPr>
              <a:defRPr/>
            </a:lvl1pPr>
          </a:lstStyle>
          <a:p>
            <a:endParaRPr lang="en-GB" altLang="en-US" dirty="0"/>
          </a:p>
        </p:txBody>
      </p:sp>
      <p:sp>
        <p:nvSpPr>
          <p:cNvPr id="6" name="Slide Number Placeholder 5"/>
          <p:cNvSpPr>
            <a:spLocks noGrp="1"/>
          </p:cNvSpPr>
          <p:nvPr>
            <p:ph type="sldNum" sz="quarter" idx="11"/>
          </p:nvPr>
        </p:nvSpPr>
        <p:spPr>
          <a:xfrm>
            <a:off x="430213" y="6323013"/>
            <a:ext cx="9050337" cy="193675"/>
          </a:xfrm>
        </p:spPr>
        <p:txBody>
          <a:bodyPr/>
          <a:lstStyle>
            <a:lvl1pPr>
              <a:defRPr/>
            </a:lvl1pPr>
          </a:lstStyle>
          <a:p>
            <a:fld id="{86DE0B1C-E44C-499E-8858-D60947FA4A07}" type="slidenum">
              <a:rPr lang="en-GB" altLang="en-US"/>
              <a:pPr/>
              <a:t>‹#›</a:t>
            </a:fld>
            <a:endParaRPr lang="en-GB" altLang="en-US" dirty="0"/>
          </a:p>
        </p:txBody>
      </p:sp>
      <p:sp>
        <p:nvSpPr>
          <p:cNvPr id="7" name="Footer Placeholder 6"/>
          <p:cNvSpPr>
            <a:spLocks noGrp="1"/>
          </p:cNvSpPr>
          <p:nvPr>
            <p:ph type="ftr" sz="quarter" idx="12"/>
          </p:nvPr>
        </p:nvSpPr>
        <p:spPr>
          <a:xfrm>
            <a:off x="430213" y="6324600"/>
            <a:ext cx="9050337" cy="193675"/>
          </a:xfrm>
        </p:spPr>
        <p:txBody>
          <a:bodyPr/>
          <a:lstStyle>
            <a:lvl1pPr>
              <a:defRPr/>
            </a:lvl1pPr>
          </a:lstStyle>
          <a:p>
            <a:endParaRPr lang="en-GB" altLang="en-US" dirty="0"/>
          </a:p>
        </p:txBody>
      </p:sp>
    </p:spTree>
    <p:extLst>
      <p:ext uri="{BB962C8B-B14F-4D97-AF65-F5344CB8AC3E}">
        <p14:creationId xmlns:p14="http://schemas.microsoft.com/office/powerpoint/2010/main" val="100426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0213" y="1806575"/>
            <a:ext cx="4448175"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30788" y="1806575"/>
            <a:ext cx="4449762" cy="4471988"/>
          </a:xfrm>
        </p:spPr>
        <p:txBody>
          <a:bodyPr/>
          <a:lstStyle/>
          <a:p>
            <a:endParaRPr lang="en-US" dirty="0"/>
          </a:p>
        </p:txBody>
      </p:sp>
      <p:sp>
        <p:nvSpPr>
          <p:cNvPr id="5" name="Date Placeholder 4"/>
          <p:cNvSpPr>
            <a:spLocks noGrp="1"/>
          </p:cNvSpPr>
          <p:nvPr>
            <p:ph type="dt" sz="half" idx="10"/>
          </p:nvPr>
        </p:nvSpPr>
        <p:spPr>
          <a:xfrm>
            <a:off x="430213" y="6323013"/>
            <a:ext cx="9050337" cy="193675"/>
          </a:xfrm>
        </p:spPr>
        <p:txBody>
          <a:bodyPr/>
          <a:lstStyle>
            <a:lvl1pPr>
              <a:defRPr/>
            </a:lvl1pPr>
          </a:lstStyle>
          <a:p>
            <a:endParaRPr lang="en-GB" altLang="en-US" dirty="0"/>
          </a:p>
        </p:txBody>
      </p:sp>
      <p:sp>
        <p:nvSpPr>
          <p:cNvPr id="6" name="Slide Number Placeholder 5"/>
          <p:cNvSpPr>
            <a:spLocks noGrp="1"/>
          </p:cNvSpPr>
          <p:nvPr>
            <p:ph type="sldNum" sz="quarter" idx="11"/>
          </p:nvPr>
        </p:nvSpPr>
        <p:spPr>
          <a:xfrm>
            <a:off x="430213" y="6323013"/>
            <a:ext cx="9050337" cy="193675"/>
          </a:xfrm>
        </p:spPr>
        <p:txBody>
          <a:bodyPr/>
          <a:lstStyle>
            <a:lvl1pPr>
              <a:defRPr/>
            </a:lvl1pPr>
          </a:lstStyle>
          <a:p>
            <a:fld id="{FCF7F92A-58CC-4008-9D26-043F8304B035}" type="slidenum">
              <a:rPr lang="en-GB" altLang="en-US"/>
              <a:pPr/>
              <a:t>‹#›</a:t>
            </a:fld>
            <a:endParaRPr lang="en-GB" altLang="en-US" dirty="0"/>
          </a:p>
        </p:txBody>
      </p:sp>
      <p:sp>
        <p:nvSpPr>
          <p:cNvPr id="7" name="Footer Placeholder 6"/>
          <p:cNvSpPr>
            <a:spLocks noGrp="1"/>
          </p:cNvSpPr>
          <p:nvPr>
            <p:ph type="ftr" sz="quarter" idx="12"/>
          </p:nvPr>
        </p:nvSpPr>
        <p:spPr>
          <a:xfrm>
            <a:off x="430213" y="6324600"/>
            <a:ext cx="9050337" cy="193675"/>
          </a:xfrm>
        </p:spPr>
        <p:txBody>
          <a:bodyPr/>
          <a:lstStyle>
            <a:lvl1pPr>
              <a:defRPr/>
            </a:lvl1pPr>
          </a:lstStyle>
          <a:p>
            <a:endParaRPr lang="en-GB" altLang="en-US" dirty="0"/>
          </a:p>
        </p:txBody>
      </p:sp>
    </p:spTree>
    <p:extLst>
      <p:ext uri="{BB962C8B-B14F-4D97-AF65-F5344CB8AC3E}">
        <p14:creationId xmlns:p14="http://schemas.microsoft.com/office/powerpoint/2010/main" val="4177637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0213" y="1806575"/>
            <a:ext cx="4448175"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30788" y="1806575"/>
            <a:ext cx="4449762" cy="215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30788" y="4117975"/>
            <a:ext cx="4449762" cy="2160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30213" y="6323013"/>
            <a:ext cx="9050337" cy="193675"/>
          </a:xfrm>
        </p:spPr>
        <p:txBody>
          <a:bodyPr/>
          <a:lstStyle>
            <a:lvl1pPr>
              <a:defRPr/>
            </a:lvl1pPr>
          </a:lstStyle>
          <a:p>
            <a:endParaRPr lang="en-GB" altLang="en-US" dirty="0"/>
          </a:p>
        </p:txBody>
      </p:sp>
      <p:sp>
        <p:nvSpPr>
          <p:cNvPr id="7" name="Slide Number Placeholder 6"/>
          <p:cNvSpPr>
            <a:spLocks noGrp="1"/>
          </p:cNvSpPr>
          <p:nvPr>
            <p:ph type="sldNum" sz="quarter" idx="11"/>
          </p:nvPr>
        </p:nvSpPr>
        <p:spPr>
          <a:xfrm>
            <a:off x="430213" y="6323013"/>
            <a:ext cx="9050337" cy="193675"/>
          </a:xfrm>
        </p:spPr>
        <p:txBody>
          <a:bodyPr/>
          <a:lstStyle>
            <a:lvl1pPr>
              <a:defRPr/>
            </a:lvl1pPr>
          </a:lstStyle>
          <a:p>
            <a:fld id="{F7E7B714-AB8C-4C80-94A9-3BB93581BB6D}" type="slidenum">
              <a:rPr lang="en-GB" altLang="en-US"/>
              <a:pPr/>
              <a:t>‹#›</a:t>
            </a:fld>
            <a:endParaRPr lang="en-GB" altLang="en-US" dirty="0"/>
          </a:p>
        </p:txBody>
      </p:sp>
      <p:sp>
        <p:nvSpPr>
          <p:cNvPr id="8" name="Footer Placeholder 7"/>
          <p:cNvSpPr>
            <a:spLocks noGrp="1"/>
          </p:cNvSpPr>
          <p:nvPr>
            <p:ph type="ftr" sz="quarter" idx="12"/>
          </p:nvPr>
        </p:nvSpPr>
        <p:spPr>
          <a:xfrm>
            <a:off x="430213" y="6324600"/>
            <a:ext cx="9050337" cy="193675"/>
          </a:xfrm>
        </p:spPr>
        <p:txBody>
          <a:bodyPr/>
          <a:lstStyle>
            <a:lvl1pPr>
              <a:defRPr/>
            </a:lvl1pPr>
          </a:lstStyle>
          <a:p>
            <a:endParaRPr lang="en-GB" altLang="en-US" dirty="0"/>
          </a:p>
        </p:txBody>
      </p:sp>
    </p:spTree>
    <p:extLst>
      <p:ext uri="{BB962C8B-B14F-4D97-AF65-F5344CB8AC3E}">
        <p14:creationId xmlns:p14="http://schemas.microsoft.com/office/powerpoint/2010/main" val="309242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13192C36-B034-437C-890E-DBE9C453FB84}"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81333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6BA2B280-74C5-4734-93CE-13327640C750}"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420589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0213" y="1806575"/>
            <a:ext cx="4448175"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788" y="1806575"/>
            <a:ext cx="4449762"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Slide Number Placeholder 5"/>
          <p:cNvSpPr>
            <a:spLocks noGrp="1"/>
          </p:cNvSpPr>
          <p:nvPr>
            <p:ph type="sldNum" sz="quarter" idx="11"/>
          </p:nvPr>
        </p:nvSpPr>
        <p:spPr/>
        <p:txBody>
          <a:bodyPr/>
          <a:lstStyle>
            <a:lvl1pPr>
              <a:defRPr/>
            </a:lvl1pPr>
          </a:lstStyle>
          <a:p>
            <a:fld id="{C5DFD1DC-3C80-40F7-B4FF-743B35AB3658}" type="slidenum">
              <a:rPr lang="en-GB" altLang="en-US"/>
              <a:pPr/>
              <a:t>‹#›</a:t>
            </a:fld>
            <a:endParaRPr lang="en-GB" altLang="en-US" dirty="0"/>
          </a:p>
        </p:txBody>
      </p:sp>
      <p:sp>
        <p:nvSpPr>
          <p:cNvPr id="7" name="Footer Placeholder 6"/>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191951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ltLang="en-US" dirty="0"/>
          </a:p>
        </p:txBody>
      </p:sp>
      <p:sp>
        <p:nvSpPr>
          <p:cNvPr id="8" name="Slide Number Placeholder 7"/>
          <p:cNvSpPr>
            <a:spLocks noGrp="1"/>
          </p:cNvSpPr>
          <p:nvPr>
            <p:ph type="sldNum" sz="quarter" idx="11"/>
          </p:nvPr>
        </p:nvSpPr>
        <p:spPr/>
        <p:txBody>
          <a:bodyPr/>
          <a:lstStyle>
            <a:lvl1pPr>
              <a:defRPr/>
            </a:lvl1pPr>
          </a:lstStyle>
          <a:p>
            <a:fld id="{A0D113E6-3E77-49BF-82C8-B7393D2791FD}" type="slidenum">
              <a:rPr lang="en-GB" altLang="en-US"/>
              <a:pPr/>
              <a:t>‹#›</a:t>
            </a:fld>
            <a:endParaRPr lang="en-GB" altLang="en-US" dirty="0"/>
          </a:p>
        </p:txBody>
      </p:sp>
      <p:sp>
        <p:nvSpPr>
          <p:cNvPr id="9" name="Footer Placeholder 8"/>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123377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ltLang="en-US" dirty="0"/>
          </a:p>
        </p:txBody>
      </p:sp>
      <p:sp>
        <p:nvSpPr>
          <p:cNvPr id="4" name="Slide Number Placeholder 3"/>
          <p:cNvSpPr>
            <a:spLocks noGrp="1"/>
          </p:cNvSpPr>
          <p:nvPr>
            <p:ph type="sldNum" sz="quarter" idx="11"/>
          </p:nvPr>
        </p:nvSpPr>
        <p:spPr/>
        <p:txBody>
          <a:bodyPr/>
          <a:lstStyle>
            <a:lvl1pPr>
              <a:defRPr/>
            </a:lvl1pPr>
          </a:lstStyle>
          <a:p>
            <a:fld id="{C78053EC-A878-4A56-9D35-D6A8726BB275}" type="slidenum">
              <a:rPr lang="en-GB" altLang="en-US"/>
              <a:pPr/>
              <a:t>‹#›</a:t>
            </a:fld>
            <a:endParaRPr lang="en-GB" altLang="en-US" dirty="0"/>
          </a:p>
        </p:txBody>
      </p:sp>
      <p:sp>
        <p:nvSpPr>
          <p:cNvPr id="5" name="Footer Placeholder 4"/>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262030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dirty="0"/>
          </a:p>
        </p:txBody>
      </p:sp>
      <p:sp>
        <p:nvSpPr>
          <p:cNvPr id="3" name="Slide Number Placeholder 2"/>
          <p:cNvSpPr>
            <a:spLocks noGrp="1"/>
          </p:cNvSpPr>
          <p:nvPr>
            <p:ph type="sldNum" sz="quarter" idx="11"/>
          </p:nvPr>
        </p:nvSpPr>
        <p:spPr/>
        <p:txBody>
          <a:bodyPr/>
          <a:lstStyle>
            <a:lvl1pPr>
              <a:defRPr/>
            </a:lvl1pPr>
          </a:lstStyle>
          <a:p>
            <a:fld id="{CC04CFF7-C55A-4DD4-9CFF-A268D758D685}" type="slidenum">
              <a:rPr lang="en-GB" altLang="en-US"/>
              <a:pPr/>
              <a:t>‹#›</a:t>
            </a:fld>
            <a:endParaRPr lang="en-GB" altLang="en-US" dirty="0"/>
          </a:p>
        </p:txBody>
      </p:sp>
      <p:sp>
        <p:nvSpPr>
          <p:cNvPr id="4" name="Footer Placeholder 3"/>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28125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Slide Number Placeholder 5"/>
          <p:cNvSpPr>
            <a:spLocks noGrp="1"/>
          </p:cNvSpPr>
          <p:nvPr>
            <p:ph type="sldNum" sz="quarter" idx="11"/>
          </p:nvPr>
        </p:nvSpPr>
        <p:spPr/>
        <p:txBody>
          <a:bodyPr/>
          <a:lstStyle>
            <a:lvl1pPr>
              <a:defRPr/>
            </a:lvl1pPr>
          </a:lstStyle>
          <a:p>
            <a:fld id="{78D43298-E180-488D-8173-527B62C7AC46}" type="slidenum">
              <a:rPr lang="en-GB" altLang="en-US"/>
              <a:pPr/>
              <a:t>‹#›</a:t>
            </a:fld>
            <a:endParaRPr lang="en-GB" altLang="en-US" dirty="0"/>
          </a:p>
        </p:txBody>
      </p:sp>
      <p:sp>
        <p:nvSpPr>
          <p:cNvPr id="7" name="Footer Placeholder 6"/>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194836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Slide Number Placeholder 5"/>
          <p:cNvSpPr>
            <a:spLocks noGrp="1"/>
          </p:cNvSpPr>
          <p:nvPr>
            <p:ph type="sldNum" sz="quarter" idx="11"/>
          </p:nvPr>
        </p:nvSpPr>
        <p:spPr/>
        <p:txBody>
          <a:bodyPr/>
          <a:lstStyle>
            <a:lvl1pPr>
              <a:defRPr/>
            </a:lvl1pPr>
          </a:lstStyle>
          <a:p>
            <a:fld id="{804C0E56-5651-4A06-AFFC-DF0D95AD9EE5}" type="slidenum">
              <a:rPr lang="en-GB" altLang="en-US"/>
              <a:pPr/>
              <a:t>‹#›</a:t>
            </a:fld>
            <a:endParaRPr lang="en-GB" altLang="en-US" dirty="0"/>
          </a:p>
        </p:txBody>
      </p:sp>
      <p:sp>
        <p:nvSpPr>
          <p:cNvPr id="7" name="Footer Placeholder 6"/>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93246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 name="shpPlaceholderDate"/>
          <p:cNvSpPr>
            <a:spLocks noGrp="1" noChangeArrowheads="1"/>
          </p:cNvSpPr>
          <p:nvPr>
            <p:ph type="dt" sz="half" idx="2"/>
          </p:nvPr>
        </p:nvSpPr>
        <p:spPr bwMode="auto">
          <a:xfrm>
            <a:off x="430213" y="6323013"/>
            <a:ext cx="905033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spcBef>
                <a:spcPct val="0"/>
              </a:spcBef>
              <a:defRPr sz="1600"/>
            </a:lvl1pPr>
          </a:lstStyle>
          <a:p>
            <a:endParaRPr lang="en-GB" altLang="en-US" dirty="0"/>
          </a:p>
        </p:txBody>
      </p:sp>
      <p:sp>
        <p:nvSpPr>
          <p:cNvPr id="40961" name="shpPlaceholderNumber"/>
          <p:cNvSpPr>
            <a:spLocks noGrp="1" noChangeArrowheads="1"/>
          </p:cNvSpPr>
          <p:nvPr>
            <p:ph type="sldNum" sz="quarter" idx="4"/>
          </p:nvPr>
        </p:nvSpPr>
        <p:spPr bwMode="auto">
          <a:xfrm>
            <a:off x="430213" y="6323013"/>
            <a:ext cx="905033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spcBef>
                <a:spcPct val="0"/>
              </a:spcBef>
              <a:defRPr sz="1600"/>
            </a:lvl1pPr>
          </a:lstStyle>
          <a:p>
            <a:fld id="{22DD26C0-4536-4ED9-9EAE-5C1AD8CD53AE}" type="slidenum">
              <a:rPr lang="en-GB" altLang="en-US"/>
              <a:pPr/>
              <a:t>‹#›</a:t>
            </a:fld>
            <a:endParaRPr lang="en-GB" altLang="en-US" dirty="0"/>
          </a:p>
        </p:txBody>
      </p:sp>
      <p:grpSp>
        <p:nvGrpSpPr>
          <p:cNvPr id="2033" name="shpGridExt" hidden="1"/>
          <p:cNvGrpSpPr>
            <a:grpSpLocks/>
          </p:cNvGrpSpPr>
          <p:nvPr/>
        </p:nvGrpSpPr>
        <p:grpSpPr bwMode="auto">
          <a:xfrm>
            <a:off x="430213" y="1871663"/>
            <a:ext cx="9050337" cy="4406900"/>
            <a:chOff x="281" y="1179"/>
            <a:chExt cx="5921" cy="2776"/>
          </a:xfrm>
        </p:grpSpPr>
        <p:sp>
          <p:nvSpPr>
            <p:cNvPr id="2016" name="shpGridExtRect1" hidden="1"/>
            <p:cNvSpPr>
              <a:spLocks noChangeArrowheads="1"/>
            </p:cNvSpPr>
            <p:nvPr/>
          </p:nvSpPr>
          <p:spPr bwMode="auto">
            <a:xfrm>
              <a:off x="28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17" name="shpGridExtRect2" hidden="1"/>
            <p:cNvSpPr>
              <a:spLocks noChangeArrowheads="1"/>
            </p:cNvSpPr>
            <p:nvPr/>
          </p:nvSpPr>
          <p:spPr bwMode="auto">
            <a:xfrm>
              <a:off x="658"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18" name="shpGridExtRect3" hidden="1"/>
            <p:cNvSpPr>
              <a:spLocks noChangeArrowheads="1"/>
            </p:cNvSpPr>
            <p:nvPr/>
          </p:nvSpPr>
          <p:spPr bwMode="auto">
            <a:xfrm>
              <a:off x="1034" y="1179"/>
              <a:ext cx="273"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19" name="shpGridExtRect4" hidden="1"/>
            <p:cNvSpPr>
              <a:spLocks noChangeArrowheads="1"/>
            </p:cNvSpPr>
            <p:nvPr/>
          </p:nvSpPr>
          <p:spPr bwMode="auto">
            <a:xfrm>
              <a:off x="141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0" name="shpGridExtRect5" hidden="1"/>
            <p:cNvSpPr>
              <a:spLocks noChangeArrowheads="1"/>
            </p:cNvSpPr>
            <p:nvPr/>
          </p:nvSpPr>
          <p:spPr bwMode="auto">
            <a:xfrm>
              <a:off x="1788"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1" name="shpGridExtRect6" hidden="1"/>
            <p:cNvSpPr>
              <a:spLocks noChangeArrowheads="1"/>
            </p:cNvSpPr>
            <p:nvPr/>
          </p:nvSpPr>
          <p:spPr bwMode="auto">
            <a:xfrm>
              <a:off x="2164"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2" name="shpGridExtRect7" hidden="1"/>
            <p:cNvSpPr>
              <a:spLocks noChangeArrowheads="1"/>
            </p:cNvSpPr>
            <p:nvPr/>
          </p:nvSpPr>
          <p:spPr bwMode="auto">
            <a:xfrm>
              <a:off x="254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3" name="shpGridExtRect8" hidden="1"/>
            <p:cNvSpPr>
              <a:spLocks noChangeArrowheads="1"/>
            </p:cNvSpPr>
            <p:nvPr/>
          </p:nvSpPr>
          <p:spPr bwMode="auto">
            <a:xfrm>
              <a:off x="2917"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4" name="shpGridExtRect9" hidden="1"/>
            <p:cNvSpPr>
              <a:spLocks noChangeArrowheads="1"/>
            </p:cNvSpPr>
            <p:nvPr/>
          </p:nvSpPr>
          <p:spPr bwMode="auto">
            <a:xfrm>
              <a:off x="3294"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5" name="shpGridExtRect10" hidden="1"/>
            <p:cNvSpPr>
              <a:spLocks noChangeArrowheads="1"/>
            </p:cNvSpPr>
            <p:nvPr/>
          </p:nvSpPr>
          <p:spPr bwMode="auto">
            <a:xfrm>
              <a:off x="367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6" name="shpGridExtRect11" hidden="1"/>
            <p:cNvSpPr>
              <a:spLocks noChangeArrowheads="1"/>
            </p:cNvSpPr>
            <p:nvPr/>
          </p:nvSpPr>
          <p:spPr bwMode="auto">
            <a:xfrm>
              <a:off x="4047"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7" name="shpGridExtRect12" hidden="1"/>
            <p:cNvSpPr>
              <a:spLocks noChangeArrowheads="1"/>
            </p:cNvSpPr>
            <p:nvPr/>
          </p:nvSpPr>
          <p:spPr bwMode="auto">
            <a:xfrm>
              <a:off x="4424"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8" name="shpGridExtRect13" hidden="1"/>
            <p:cNvSpPr>
              <a:spLocks noChangeArrowheads="1"/>
            </p:cNvSpPr>
            <p:nvPr/>
          </p:nvSpPr>
          <p:spPr bwMode="auto">
            <a:xfrm>
              <a:off x="4800"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9" name="shpGridExtRect14" hidden="1"/>
            <p:cNvSpPr>
              <a:spLocks noChangeArrowheads="1"/>
            </p:cNvSpPr>
            <p:nvPr/>
          </p:nvSpPr>
          <p:spPr bwMode="auto">
            <a:xfrm>
              <a:off x="5177"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0" name="shpGridExtRect15" hidden="1"/>
            <p:cNvSpPr>
              <a:spLocks noChangeArrowheads="1"/>
            </p:cNvSpPr>
            <p:nvPr/>
          </p:nvSpPr>
          <p:spPr bwMode="auto">
            <a:xfrm>
              <a:off x="5553" y="1179"/>
              <a:ext cx="273"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1" name="shpGridExtRect16" hidden="1"/>
            <p:cNvSpPr>
              <a:spLocks noChangeArrowheads="1"/>
            </p:cNvSpPr>
            <p:nvPr/>
          </p:nvSpPr>
          <p:spPr bwMode="auto">
            <a:xfrm>
              <a:off x="5930"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2" name="shpAdditionalLogo" hidden="1"/>
            <p:cNvSpPr>
              <a:spLocks noChangeArrowheads="1"/>
            </p:cNvSpPr>
            <p:nvPr/>
          </p:nvSpPr>
          <p:spPr bwMode="auto">
            <a:xfrm>
              <a:off x="5177" y="3184"/>
              <a:ext cx="1025"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grpSp>
      <p:sp>
        <p:nvSpPr>
          <p:cNvPr id="2035" name="shpPlaceholderTitle"/>
          <p:cNvSpPr>
            <a:spLocks noGrp="1" noChangeArrowheads="1"/>
          </p:cNvSpPr>
          <p:nvPr>
            <p:ph type="title"/>
          </p:nvPr>
        </p:nvSpPr>
        <p:spPr bwMode="auto">
          <a:xfrm>
            <a:off x="430213" y="428625"/>
            <a:ext cx="7313612"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38" name="shpPlaceholderMain"/>
          <p:cNvSpPr>
            <a:spLocks noGrp="1" noChangeArrowheads="1"/>
          </p:cNvSpPr>
          <p:nvPr>
            <p:ph type="body" idx="1"/>
          </p:nvPr>
        </p:nvSpPr>
        <p:spPr bwMode="auto">
          <a:xfrm>
            <a:off x="430213" y="1806575"/>
            <a:ext cx="905033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43" name="shpGridNormal" hidden="1"/>
          <p:cNvGrpSpPr>
            <a:grpSpLocks/>
          </p:cNvGrpSpPr>
          <p:nvPr/>
        </p:nvGrpSpPr>
        <p:grpSpPr bwMode="auto">
          <a:xfrm>
            <a:off x="430213" y="514350"/>
            <a:ext cx="9050337" cy="6005513"/>
            <a:chOff x="281" y="324"/>
            <a:chExt cx="5921" cy="3783"/>
          </a:xfrm>
        </p:grpSpPr>
        <p:sp>
          <p:nvSpPr>
            <p:cNvPr id="2034" name="shpGridTitle" hidden="1"/>
            <p:cNvSpPr>
              <a:spLocks noChangeArrowheads="1"/>
            </p:cNvSpPr>
            <p:nvPr/>
          </p:nvSpPr>
          <p:spPr bwMode="auto">
            <a:xfrm>
              <a:off x="281" y="324"/>
              <a:ext cx="4785"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6" name="shpGridLogo" hidden="1"/>
            <p:cNvSpPr>
              <a:spLocks noChangeArrowheads="1"/>
            </p:cNvSpPr>
            <p:nvPr/>
          </p:nvSpPr>
          <p:spPr bwMode="auto">
            <a:xfrm>
              <a:off x="5177" y="324"/>
              <a:ext cx="1025"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7" name="shpGridMain" hidden="1"/>
            <p:cNvSpPr>
              <a:spLocks noChangeArrowheads="1"/>
            </p:cNvSpPr>
            <p:nvPr/>
          </p:nvSpPr>
          <p:spPr bwMode="auto">
            <a:xfrm>
              <a:off x="281" y="1179"/>
              <a:ext cx="5921"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9" name="shpGridFooter" hidden="1"/>
            <p:cNvSpPr>
              <a:spLocks noChangeArrowheads="1"/>
            </p:cNvSpPr>
            <p:nvPr/>
          </p:nvSpPr>
          <p:spPr bwMode="auto">
            <a:xfrm>
              <a:off x="281" y="4005"/>
              <a:ext cx="5921" cy="102"/>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grpSp>
      <p:sp>
        <p:nvSpPr>
          <p:cNvPr id="2040" name="shpPlaceholderFooter"/>
          <p:cNvSpPr>
            <a:spLocks noGrp="1" noChangeArrowheads="1"/>
          </p:cNvSpPr>
          <p:nvPr>
            <p:ph type="ftr" sz="quarter" idx="3"/>
          </p:nvPr>
        </p:nvSpPr>
        <p:spPr bwMode="auto">
          <a:xfrm>
            <a:off x="430213" y="6324600"/>
            <a:ext cx="905033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spcBef>
                <a:spcPct val="0"/>
              </a:spcBef>
              <a:defRPr sz="1600"/>
            </a:lvl1pPr>
          </a:lstStyle>
          <a:p>
            <a:endParaRPr lang="en-GB" altLang="en-US" dirty="0"/>
          </a:p>
        </p:txBody>
      </p:sp>
      <p:sp>
        <p:nvSpPr>
          <p:cNvPr id="2042" name="shpTextDiv"/>
          <p:cNvSpPr txBox="1">
            <a:spLocks noChangeArrowheads="1"/>
          </p:cNvSpPr>
          <p:nvPr/>
        </p:nvSpPr>
        <p:spPr bwMode="auto">
          <a:xfrm rot="16200000">
            <a:off x="7904957" y="1720056"/>
            <a:ext cx="2995612"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r">
              <a:spcBef>
                <a:spcPct val="0"/>
              </a:spcBef>
            </a:pPr>
            <a:r>
              <a:rPr lang="en-GB" altLang="en-US" sz="2200" b="1" dirty="0">
                <a:solidFill>
                  <a:srgbClr val="A6A6A6"/>
                </a:solidFill>
                <a:latin typeface="Minion" pitchFamily="2" charset="0"/>
              </a:rPr>
              <a:t>Diagnostics</a:t>
            </a:r>
          </a:p>
        </p:txBody>
      </p:sp>
      <p:pic>
        <p:nvPicPr>
          <p:cNvPr id="40963" name="shpLogoPic" descr="logo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black">
          <a:xfrm>
            <a:off x="8372475" y="346075"/>
            <a:ext cx="649288" cy="336550"/>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1028" descr="cobas + claim"/>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266113" y="5805488"/>
            <a:ext cx="1206500" cy="5000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Imago" pitchFamily="2" charset="0"/>
        </a:defRPr>
      </a:lvl2pPr>
      <a:lvl3pPr algn="l" rtl="0" eaLnBrk="0" fontAlgn="base" hangingPunct="0">
        <a:spcBef>
          <a:spcPct val="0"/>
        </a:spcBef>
        <a:spcAft>
          <a:spcPct val="0"/>
        </a:spcAft>
        <a:defRPr sz="3000" b="1">
          <a:solidFill>
            <a:schemeClr val="tx2"/>
          </a:solidFill>
          <a:latin typeface="Imago" pitchFamily="2" charset="0"/>
        </a:defRPr>
      </a:lvl3pPr>
      <a:lvl4pPr algn="l" rtl="0" eaLnBrk="0" fontAlgn="base" hangingPunct="0">
        <a:spcBef>
          <a:spcPct val="0"/>
        </a:spcBef>
        <a:spcAft>
          <a:spcPct val="0"/>
        </a:spcAft>
        <a:defRPr sz="3000" b="1">
          <a:solidFill>
            <a:schemeClr val="tx2"/>
          </a:solidFill>
          <a:latin typeface="Imago" pitchFamily="2" charset="0"/>
        </a:defRPr>
      </a:lvl4pPr>
      <a:lvl5pPr algn="l" rtl="0" eaLnBrk="0" fontAlgn="base" hangingPunct="0">
        <a:spcBef>
          <a:spcPct val="0"/>
        </a:spcBef>
        <a:spcAft>
          <a:spcPct val="0"/>
        </a:spcAft>
        <a:defRPr sz="3000" b="1">
          <a:solidFill>
            <a:schemeClr val="tx2"/>
          </a:solidFill>
          <a:latin typeface="Imago" pitchFamily="2" charset="0"/>
        </a:defRPr>
      </a:lvl5pPr>
      <a:lvl6pPr marL="457200" algn="l" rtl="0" eaLnBrk="0" fontAlgn="base" hangingPunct="0">
        <a:spcBef>
          <a:spcPct val="0"/>
        </a:spcBef>
        <a:spcAft>
          <a:spcPct val="0"/>
        </a:spcAft>
        <a:defRPr sz="3000" b="1">
          <a:solidFill>
            <a:schemeClr val="tx2"/>
          </a:solidFill>
          <a:latin typeface="Imago" pitchFamily="2" charset="0"/>
        </a:defRPr>
      </a:lvl6pPr>
      <a:lvl7pPr marL="914400" algn="l" rtl="0" eaLnBrk="0" fontAlgn="base" hangingPunct="0">
        <a:spcBef>
          <a:spcPct val="0"/>
        </a:spcBef>
        <a:spcAft>
          <a:spcPct val="0"/>
        </a:spcAft>
        <a:defRPr sz="3000" b="1">
          <a:solidFill>
            <a:schemeClr val="tx2"/>
          </a:solidFill>
          <a:latin typeface="Imago" pitchFamily="2" charset="0"/>
        </a:defRPr>
      </a:lvl7pPr>
      <a:lvl8pPr marL="1371600" algn="l" rtl="0" eaLnBrk="0" fontAlgn="base" hangingPunct="0">
        <a:spcBef>
          <a:spcPct val="0"/>
        </a:spcBef>
        <a:spcAft>
          <a:spcPct val="0"/>
        </a:spcAft>
        <a:defRPr sz="3000" b="1">
          <a:solidFill>
            <a:schemeClr val="tx2"/>
          </a:solidFill>
          <a:latin typeface="Imago" pitchFamily="2" charset="0"/>
        </a:defRPr>
      </a:lvl8pPr>
      <a:lvl9pPr marL="1828800" algn="l" rtl="0" eaLnBrk="0" fontAlgn="base" hangingPunct="0">
        <a:spcBef>
          <a:spcPct val="0"/>
        </a:spcBef>
        <a:spcAft>
          <a:spcPct val="0"/>
        </a:spcAft>
        <a:defRPr sz="3000" b="1">
          <a:solidFill>
            <a:schemeClr val="tx2"/>
          </a:solidFill>
          <a:latin typeface="Imago" pitchFamily="2" charset="0"/>
        </a:defRPr>
      </a:lvl9pPr>
    </p:titleStyle>
    <p:bodyStyle>
      <a:lvl1pPr marL="285750" indent="-285750" algn="l" rtl="0" eaLnBrk="0" fontAlgn="base" hangingPunct="0">
        <a:spcBef>
          <a:spcPct val="50000"/>
        </a:spcBef>
        <a:spcAft>
          <a:spcPct val="0"/>
        </a:spcAft>
        <a:buSzPct val="100000"/>
        <a:buChar char="•"/>
        <a:defRPr sz="2400">
          <a:solidFill>
            <a:schemeClr val="tx1"/>
          </a:solidFill>
          <a:latin typeface="+mn-lt"/>
          <a:ea typeface="+mn-ea"/>
          <a:cs typeface="+mn-cs"/>
        </a:defRPr>
      </a:lvl1pPr>
      <a:lvl2pPr marL="763588" indent="-287338" algn="l" rtl="0" eaLnBrk="0" fontAlgn="base" hangingPunct="0">
        <a:spcBef>
          <a:spcPct val="20000"/>
        </a:spcBef>
        <a:spcAft>
          <a:spcPct val="0"/>
        </a:spcAft>
        <a:buChar char="–"/>
        <a:defRPr sz="2400">
          <a:solidFill>
            <a:schemeClr val="tx1"/>
          </a:solidFill>
          <a:latin typeface="+mn-lt"/>
        </a:defRPr>
      </a:lvl2pPr>
      <a:lvl3pPr marL="1241425" indent="-287338" algn="l" rtl="0" eaLnBrk="0" fontAlgn="base" hangingPunct="0">
        <a:spcBef>
          <a:spcPct val="20000"/>
        </a:spcBef>
        <a:spcAft>
          <a:spcPct val="0"/>
        </a:spcAft>
        <a:buChar char="•"/>
        <a:defRPr sz="2400">
          <a:solidFill>
            <a:schemeClr val="tx1"/>
          </a:solidFill>
          <a:latin typeface="+mn-lt"/>
        </a:defRPr>
      </a:lvl3pPr>
      <a:lvl4pPr marL="1719263" indent="-287338" algn="l" rtl="0" eaLnBrk="0" fontAlgn="base" hangingPunct="0">
        <a:spcBef>
          <a:spcPct val="20000"/>
        </a:spcBef>
        <a:spcAft>
          <a:spcPct val="0"/>
        </a:spcAft>
        <a:buChar char="–"/>
        <a:defRPr sz="2400">
          <a:solidFill>
            <a:schemeClr val="tx1"/>
          </a:solidFill>
          <a:latin typeface="+mn-lt"/>
        </a:defRPr>
      </a:lvl4pPr>
      <a:lvl5pPr marL="2195513" indent="-285750" algn="l" rtl="0" eaLnBrk="0" fontAlgn="base" hangingPunct="0">
        <a:spcBef>
          <a:spcPct val="20000"/>
        </a:spcBef>
        <a:spcAft>
          <a:spcPct val="0"/>
        </a:spcAft>
        <a:buChar char="»"/>
        <a:defRPr sz="2400">
          <a:solidFill>
            <a:schemeClr val="tx1"/>
          </a:solidFill>
          <a:latin typeface="+mn-lt"/>
        </a:defRPr>
      </a:lvl5pPr>
      <a:lvl6pPr marL="2652713" indent="-285750" algn="l" rtl="0" eaLnBrk="0" fontAlgn="base" hangingPunct="0">
        <a:spcBef>
          <a:spcPct val="20000"/>
        </a:spcBef>
        <a:spcAft>
          <a:spcPct val="0"/>
        </a:spcAft>
        <a:buChar char="»"/>
        <a:defRPr sz="2400">
          <a:solidFill>
            <a:schemeClr val="tx1"/>
          </a:solidFill>
          <a:latin typeface="+mn-lt"/>
        </a:defRPr>
      </a:lvl6pPr>
      <a:lvl7pPr marL="3109913" indent="-285750" algn="l" rtl="0" eaLnBrk="0" fontAlgn="base" hangingPunct="0">
        <a:spcBef>
          <a:spcPct val="20000"/>
        </a:spcBef>
        <a:spcAft>
          <a:spcPct val="0"/>
        </a:spcAft>
        <a:buChar char="»"/>
        <a:defRPr sz="2400">
          <a:solidFill>
            <a:schemeClr val="tx1"/>
          </a:solidFill>
          <a:latin typeface="+mn-lt"/>
        </a:defRPr>
      </a:lvl7pPr>
      <a:lvl8pPr marL="3567113" indent="-285750" algn="l" rtl="0" eaLnBrk="0" fontAlgn="base" hangingPunct="0">
        <a:spcBef>
          <a:spcPct val="20000"/>
        </a:spcBef>
        <a:spcAft>
          <a:spcPct val="0"/>
        </a:spcAft>
        <a:buChar char="»"/>
        <a:defRPr sz="2400">
          <a:solidFill>
            <a:schemeClr val="tx1"/>
          </a:solidFill>
          <a:latin typeface="+mn-lt"/>
        </a:defRPr>
      </a:lvl8pPr>
      <a:lvl9pPr marL="4024313" indent="-28575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68" name="Picture 16" descr="sg_LoRGB_full"/>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5131" t="47112"/>
          <a:stretch>
            <a:fillRect/>
          </a:stretch>
        </p:blipFill>
        <p:spPr>
          <a:xfrm>
            <a:off x="776288" y="260350"/>
            <a:ext cx="6734175" cy="5414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72" name="Rectangle 20"/>
          <p:cNvSpPr>
            <a:spLocks noGrp="1" noChangeArrowheads="1"/>
          </p:cNvSpPr>
          <p:nvPr>
            <p:ph type="ctrTitle"/>
          </p:nvPr>
        </p:nvSpPr>
        <p:spPr>
          <a:xfrm>
            <a:off x="560388" y="1557338"/>
            <a:ext cx="8458200" cy="1539875"/>
          </a:xfrm>
        </p:spPr>
        <p:txBody>
          <a:bodyPr/>
          <a:lstStyle/>
          <a:p>
            <a:pPr algn="ctr"/>
            <a:r>
              <a:rPr lang="en-GB" altLang="en-US" sz="4000" dirty="0"/>
              <a:t>	Accu-Chek Inform II </a:t>
            </a:r>
            <a:br>
              <a:rPr lang="en-GB" altLang="en-US" sz="4000" dirty="0"/>
            </a:br>
            <a:r>
              <a:rPr lang="en-GB" altLang="en-US" sz="4000" dirty="0"/>
              <a:t>	Blood Glucose Monitoring System.</a:t>
            </a:r>
          </a:p>
        </p:txBody>
      </p:sp>
      <p:sp>
        <p:nvSpPr>
          <p:cNvPr id="49175" name="AutoShape 23"/>
          <p:cNvSpPr>
            <a:spLocks noChangeArrowheads="1" noTextEdit="1"/>
          </p:cNvSpPr>
          <p:nvPr/>
        </p:nvSpPr>
        <p:spPr bwMode="auto">
          <a:xfrm>
            <a:off x="3729038" y="3825875"/>
            <a:ext cx="193516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49180" name="Picture 28" descr="Flyer pic"/>
          <p:cNvPicPr>
            <a:picLocks noChangeAspect="1" noChangeArrowheads="1"/>
          </p:cNvPicPr>
          <p:nvPr/>
        </p:nvPicPr>
        <p:blipFill>
          <a:blip r:embed="rId4">
            <a:extLst>
              <a:ext uri="{28A0092B-C50C-407E-A947-70E740481C1C}">
                <a14:useLocalDpi xmlns:a14="http://schemas.microsoft.com/office/drawing/2010/main" val="0"/>
              </a:ext>
            </a:extLst>
          </a:blip>
          <a:srcRect t="47665"/>
          <a:stretch>
            <a:fillRect/>
          </a:stretch>
        </p:blipFill>
        <p:spPr bwMode="auto">
          <a:xfrm>
            <a:off x="6897688" y="3213100"/>
            <a:ext cx="2159000" cy="2495550"/>
          </a:xfrm>
          <a:prstGeom prst="rect">
            <a:avLst/>
          </a:prstGeom>
          <a:noFill/>
          <a:extLst>
            <a:ext uri="{909E8E84-426E-40DD-AFC4-6F175D3DCCD1}">
              <a14:hiddenFill xmlns:a14="http://schemas.microsoft.com/office/drawing/2010/main">
                <a:solidFill>
                  <a:srgbClr val="FFFFFF"/>
                </a:solidFill>
              </a14:hiddenFill>
            </a:ext>
          </a:extLst>
        </p:spPr>
      </p:pic>
      <p:sp>
        <p:nvSpPr>
          <p:cNvPr id="49182" name="Text Box 30"/>
          <p:cNvSpPr txBox="1">
            <a:spLocks noChangeArrowheads="1"/>
          </p:cNvSpPr>
          <p:nvPr/>
        </p:nvSpPr>
        <p:spPr bwMode="auto">
          <a:xfrm>
            <a:off x="631825" y="4679950"/>
            <a:ext cx="46815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smtClean="0"/>
              <a:t>Ancillary Testing Coordinator:</a:t>
            </a:r>
          </a:p>
          <a:p>
            <a:r>
              <a:rPr lang="en-GB" altLang="en-US" dirty="0" smtClean="0"/>
              <a:t>Michelle Roberts MT (AMT)</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9172"/>
                                        </p:tgtEl>
                                        <p:attrNameLst>
                                          <p:attrName>style.visibility</p:attrName>
                                        </p:attrNameLst>
                                      </p:cBhvr>
                                      <p:to>
                                        <p:strVal val="visible"/>
                                      </p:to>
                                    </p:set>
                                    <p:anim calcmode="lin" valueType="num">
                                      <p:cBhvr>
                                        <p:cTn id="7" dur="500" fill="hold"/>
                                        <p:tgtEl>
                                          <p:spTgt spid="49172"/>
                                        </p:tgtEl>
                                        <p:attrNameLst>
                                          <p:attrName>ppt_w</p:attrName>
                                        </p:attrNameLst>
                                      </p:cBhvr>
                                      <p:tavLst>
                                        <p:tav tm="0">
                                          <p:val>
                                            <p:fltVal val="0"/>
                                          </p:val>
                                        </p:tav>
                                        <p:tav tm="100000">
                                          <p:val>
                                            <p:strVal val="#ppt_w"/>
                                          </p:val>
                                        </p:tav>
                                      </p:tavLst>
                                    </p:anim>
                                    <p:anim calcmode="lin" valueType="num">
                                      <p:cBhvr>
                                        <p:cTn id="8" dur="500" fill="hold"/>
                                        <p:tgtEl>
                                          <p:spTgt spid="49172"/>
                                        </p:tgtEl>
                                        <p:attrNameLst>
                                          <p:attrName>ppt_h</p:attrName>
                                        </p:attrNameLst>
                                      </p:cBhvr>
                                      <p:tavLst>
                                        <p:tav tm="0">
                                          <p:val>
                                            <p:fltVal val="0"/>
                                          </p:val>
                                        </p:tav>
                                        <p:tav tm="100000">
                                          <p:val>
                                            <p:strVal val="#ppt_h"/>
                                          </p:val>
                                        </p:tav>
                                      </p:tavLst>
                                    </p:anim>
                                    <p:animEffect transition="in" filter="fade">
                                      <p:cBhvr>
                                        <p:cTn id="9" dur="500"/>
                                        <p:tgtEl>
                                          <p:spTgt spid="49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GB" altLang="en-US" dirty="0"/>
              <a:t>Start Up – User Identification.</a:t>
            </a:r>
            <a:endParaRPr lang="en-US" altLang="en-US" dirty="0"/>
          </a:p>
        </p:txBody>
      </p:sp>
      <p:pic>
        <p:nvPicPr>
          <p:cNvPr id="153604" name="Picture 4" descr="ScreenHunter_02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81113" y="1844675"/>
            <a:ext cx="1343025" cy="1285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05" name="Picture 5" descr="ScreenHunter_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789363"/>
            <a:ext cx="48244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6" name="Rectangle 6"/>
          <p:cNvSpPr>
            <a:spLocks noChangeArrowheads="1"/>
          </p:cNvSpPr>
          <p:nvPr/>
        </p:nvSpPr>
        <p:spPr bwMode="auto">
          <a:xfrm>
            <a:off x="3152775" y="1628775"/>
            <a:ext cx="49530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t>1</a:t>
            </a:r>
            <a:r>
              <a:rPr lang="en-GB" altLang="en-US" dirty="0"/>
              <a:t> Press and release the On/Off button . The system is now on.</a:t>
            </a:r>
            <a:endParaRPr lang="en-GB" altLang="en-US" b="1" dirty="0"/>
          </a:p>
          <a:p>
            <a:r>
              <a:rPr lang="en-GB" altLang="en-US" b="1" dirty="0"/>
              <a:t>2</a:t>
            </a:r>
            <a:r>
              <a:rPr lang="en-GB" altLang="en-US" dirty="0"/>
              <a:t> The Power Up screen appears.</a:t>
            </a:r>
          </a:p>
        </p:txBody>
      </p:sp>
      <p:sp>
        <p:nvSpPr>
          <p:cNvPr id="153607" name="Rectangle 7"/>
          <p:cNvSpPr>
            <a:spLocks noChangeArrowheads="1"/>
          </p:cNvSpPr>
          <p:nvPr/>
        </p:nvSpPr>
        <p:spPr bwMode="auto">
          <a:xfrm>
            <a:off x="5457825" y="3716338"/>
            <a:ext cx="542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endParaRPr lang="en-US" altLang="en-US" dirty="0"/>
          </a:p>
        </p:txBody>
      </p:sp>
      <p:sp>
        <p:nvSpPr>
          <p:cNvPr id="153608" name="Text Box 8"/>
          <p:cNvSpPr txBox="1">
            <a:spLocks noChangeArrowheads="1"/>
          </p:cNvSpPr>
          <p:nvPr/>
        </p:nvSpPr>
        <p:spPr bwMode="auto">
          <a:xfrm>
            <a:off x="5313363" y="3671888"/>
            <a:ext cx="42068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GB" altLang="en-US" dirty="0" smtClean="0"/>
              <a:t>User ID is 4 digits long (last 4 of SSN)</a:t>
            </a:r>
            <a:endParaRPr lang="en-GB" altLang="en-US" dirty="0"/>
          </a:p>
          <a:p>
            <a:pPr>
              <a:buFontTx/>
              <a:buChar char="•"/>
            </a:pPr>
            <a:r>
              <a:rPr lang="en-GB" altLang="en-US" dirty="0"/>
              <a:t>User ID unique to user and </a:t>
            </a:r>
          </a:p>
          <a:p>
            <a:r>
              <a:rPr lang="en-GB" altLang="en-US" dirty="0"/>
              <a:t> compulsory for all activities</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GB" altLang="en-US" dirty="0"/>
              <a:t>Accu-Chek Inform II</a:t>
            </a:r>
            <a:br>
              <a:rPr lang="en-GB" altLang="en-US" dirty="0"/>
            </a:br>
            <a:r>
              <a:rPr lang="en-GB" altLang="en-US" sz="3400" b="0" i="1" dirty="0">
                <a:latin typeface="Minion" pitchFamily="2" charset="0"/>
              </a:rPr>
              <a:t>Power up </a:t>
            </a:r>
            <a:r>
              <a:rPr lang="en-GB" altLang="en-US" sz="3400" b="0" i="1" dirty="0" smtClean="0">
                <a:latin typeface="Minion" pitchFamily="2" charset="0"/>
              </a:rPr>
              <a:t>screens</a:t>
            </a:r>
            <a:br>
              <a:rPr lang="en-GB" altLang="en-US" sz="3400" b="0" i="1" dirty="0" smtClean="0">
                <a:latin typeface="Minion" pitchFamily="2" charset="0"/>
              </a:rPr>
            </a:br>
            <a:r>
              <a:rPr lang="en-GB" altLang="en-US" sz="3200" b="0" i="1" dirty="0" smtClean="0">
                <a:latin typeface="Minion" pitchFamily="2" charset="0"/>
              </a:rPr>
              <a:t>You will see the following screens:</a:t>
            </a:r>
            <a:br>
              <a:rPr lang="en-GB" altLang="en-US" sz="3200" b="0" i="1" dirty="0" smtClean="0">
                <a:latin typeface="Minion" pitchFamily="2" charset="0"/>
              </a:rPr>
            </a:br>
            <a:r>
              <a:rPr lang="en-GB" altLang="en-US" sz="3200" b="0" i="1" dirty="0" smtClean="0">
                <a:latin typeface="Minion" pitchFamily="2" charset="0"/>
              </a:rPr>
              <a:t>There may or may not be “QC Due: Immediately”</a:t>
            </a:r>
            <a:r>
              <a:rPr lang="en-GB" altLang="en-US" sz="3400" b="0" i="1" dirty="0" smtClean="0">
                <a:latin typeface="Minion" pitchFamily="2" charset="0"/>
              </a:rPr>
              <a:t> </a:t>
            </a:r>
            <a:endParaRPr lang="en-GB" altLang="en-US" sz="3400" b="0" i="1" dirty="0">
              <a:latin typeface="Minion" pitchFamily="2" charset="0"/>
            </a:endParaRPr>
          </a:p>
        </p:txBody>
      </p:sp>
      <p:pic>
        <p:nvPicPr>
          <p:cNvPr id="168963" name="Picture 3" descr="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32520" y="2204864"/>
            <a:ext cx="3270250" cy="4108450"/>
          </a:xfrm>
        </p:spPr>
      </p:pic>
      <p:pic>
        <p:nvPicPr>
          <p:cNvPr id="168964" name="Picture 4" descr="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36976" y="2204864"/>
            <a:ext cx="3268662" cy="41084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GB" altLang="en-US" dirty="0"/>
              <a:t>Main Menu Screen Shot.</a:t>
            </a:r>
            <a:endParaRPr lang="en-US" altLang="en-US" dirty="0"/>
          </a:p>
        </p:txBody>
      </p:sp>
      <p:pic>
        <p:nvPicPr>
          <p:cNvPr id="154629" name="Picture 5"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040" y="1395438"/>
            <a:ext cx="4319588" cy="43926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2478" y="2547392"/>
            <a:ext cx="4935967" cy="1754326"/>
          </a:xfrm>
          <a:prstGeom prst="rect">
            <a:avLst/>
          </a:prstGeom>
          <a:noFill/>
        </p:spPr>
        <p:txBody>
          <a:bodyPr wrap="none" rtlCol="0">
            <a:spAutoFit/>
          </a:bodyPr>
          <a:lstStyle/>
          <a:p>
            <a:pPr marL="285750" indent="-285750">
              <a:buFont typeface="Arial" panose="020B0604020202020204" pitchFamily="34" charset="0"/>
              <a:buChar char="•"/>
            </a:pPr>
            <a:r>
              <a:rPr lang="en-US" sz="1800" dirty="0" smtClean="0"/>
              <a:t>Perform QC if prompted or action is needed</a:t>
            </a:r>
          </a:p>
          <a:p>
            <a:r>
              <a:rPr lang="en-US" sz="1800" dirty="0" smtClean="0"/>
              <a:t> by choosing “Control Test”</a:t>
            </a:r>
          </a:p>
          <a:p>
            <a:endParaRPr lang="en-US" sz="1800"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32520" y="386099"/>
            <a:ext cx="7313612" cy="1309688"/>
          </a:xfrm>
        </p:spPr>
        <p:txBody>
          <a:bodyPr/>
          <a:lstStyle/>
          <a:p>
            <a:pPr algn="ctr"/>
            <a:r>
              <a:rPr lang="en-GB" altLang="en-US" sz="3600" dirty="0"/>
              <a:t>Quality Control Testing</a:t>
            </a:r>
            <a:br>
              <a:rPr lang="en-GB" altLang="en-US" sz="3600" dirty="0"/>
            </a:br>
            <a:endParaRPr lang="en-GB" altLang="en-US" sz="3600" dirty="0"/>
          </a:p>
        </p:txBody>
      </p:sp>
      <p:sp>
        <p:nvSpPr>
          <p:cNvPr id="90116" name="Rectangle 4"/>
          <p:cNvSpPr>
            <a:spLocks noGrp="1" noChangeArrowheads="1"/>
          </p:cNvSpPr>
          <p:nvPr>
            <p:ph type="body" sz="half" idx="1"/>
          </p:nvPr>
        </p:nvSpPr>
        <p:spPr>
          <a:xfrm>
            <a:off x="4970040" y="904364"/>
            <a:ext cx="4608511" cy="1016823"/>
          </a:xfrm>
        </p:spPr>
        <p:txBody>
          <a:bodyPr/>
          <a:lstStyle/>
          <a:p>
            <a:pPr marL="0" indent="0">
              <a:buNone/>
            </a:pPr>
            <a:endParaRPr lang="en-GB" altLang="en-US" sz="2000" dirty="0"/>
          </a:p>
          <a:p>
            <a:pPr marL="0" indent="0">
              <a:buNone/>
            </a:pPr>
            <a:r>
              <a:rPr lang="en-GB" altLang="en-US" sz="2800" dirty="0" smtClean="0"/>
              <a:t>When </a:t>
            </a:r>
            <a:r>
              <a:rPr lang="en-GB" altLang="en-US" sz="2800" dirty="0"/>
              <a:t>to Quality Control</a:t>
            </a:r>
            <a:r>
              <a:rPr lang="en-GB" altLang="en-US" sz="2800" dirty="0" smtClean="0"/>
              <a:t>?</a:t>
            </a:r>
          </a:p>
          <a:p>
            <a:pPr marL="0" indent="0">
              <a:buNone/>
            </a:pPr>
            <a:endParaRPr lang="en-GB" altLang="en-US" sz="2800" dirty="0"/>
          </a:p>
        </p:txBody>
      </p:sp>
      <p:sp>
        <p:nvSpPr>
          <p:cNvPr id="2" name="TextBox 1"/>
          <p:cNvSpPr txBox="1"/>
          <p:nvPr/>
        </p:nvSpPr>
        <p:spPr>
          <a:xfrm>
            <a:off x="272480" y="1628800"/>
            <a:ext cx="4320480" cy="584775"/>
          </a:xfrm>
          <a:prstGeom prst="rect">
            <a:avLst/>
          </a:prstGeom>
          <a:noFill/>
        </p:spPr>
        <p:txBody>
          <a:bodyPr wrap="square" rtlCol="0">
            <a:spAutoFit/>
          </a:bodyPr>
          <a:lstStyle/>
          <a:p>
            <a:r>
              <a:rPr lang="en-GB" altLang="en-US" sz="3200" dirty="0"/>
              <a:t>Why Quality Control</a:t>
            </a:r>
            <a:r>
              <a:rPr lang="en-GB" altLang="en-US" sz="3200" dirty="0" smtClean="0"/>
              <a:t>?</a:t>
            </a:r>
            <a:endParaRPr lang="en-GB" altLang="en-US" sz="3200" dirty="0"/>
          </a:p>
        </p:txBody>
      </p:sp>
      <p:sp>
        <p:nvSpPr>
          <p:cNvPr id="3" name="TextBox 2"/>
          <p:cNvSpPr txBox="1"/>
          <p:nvPr/>
        </p:nvSpPr>
        <p:spPr>
          <a:xfrm>
            <a:off x="272480" y="2213575"/>
            <a:ext cx="4176464" cy="830997"/>
          </a:xfrm>
          <a:prstGeom prst="rect">
            <a:avLst/>
          </a:prstGeom>
          <a:noFill/>
        </p:spPr>
        <p:txBody>
          <a:bodyPr wrap="square" rtlCol="0">
            <a:spAutoFit/>
          </a:bodyPr>
          <a:lstStyle/>
          <a:p>
            <a:r>
              <a:rPr lang="en-GB" altLang="en-US" dirty="0">
                <a:solidFill>
                  <a:schemeClr val="accent6">
                    <a:lumMod val="75000"/>
                  </a:schemeClr>
                </a:solidFill>
              </a:rPr>
              <a:t>To ensure meter and strips are </a:t>
            </a:r>
            <a:r>
              <a:rPr lang="en-GB" altLang="en-US" dirty="0" smtClean="0">
                <a:solidFill>
                  <a:schemeClr val="accent6">
                    <a:lumMod val="75000"/>
                  </a:schemeClr>
                </a:solidFill>
              </a:rPr>
              <a:t>operating properly.</a:t>
            </a:r>
            <a:endParaRPr lang="en-US" dirty="0"/>
          </a:p>
        </p:txBody>
      </p:sp>
      <p:sp>
        <p:nvSpPr>
          <p:cNvPr id="4" name="TextBox 3"/>
          <p:cNvSpPr txBox="1"/>
          <p:nvPr/>
        </p:nvSpPr>
        <p:spPr>
          <a:xfrm>
            <a:off x="4996533" y="1921187"/>
            <a:ext cx="2735044" cy="830997"/>
          </a:xfrm>
          <a:prstGeom prst="rect">
            <a:avLst/>
          </a:prstGeom>
          <a:noFill/>
        </p:spPr>
        <p:txBody>
          <a:bodyPr wrap="none" rtlCol="0">
            <a:spAutoFit/>
          </a:bodyPr>
          <a:lstStyle/>
          <a:p>
            <a:pPr>
              <a:spcBef>
                <a:spcPts val="0"/>
              </a:spcBef>
            </a:pPr>
            <a:r>
              <a:rPr lang="en-GB" altLang="en-US" dirty="0" smtClean="0">
                <a:solidFill>
                  <a:schemeClr val="accent6">
                    <a:lumMod val="75000"/>
                  </a:schemeClr>
                </a:solidFill>
              </a:rPr>
              <a:t>Once </a:t>
            </a:r>
            <a:r>
              <a:rPr lang="en-GB" altLang="en-US" dirty="0">
                <a:solidFill>
                  <a:schemeClr val="accent6">
                    <a:lumMod val="75000"/>
                  </a:schemeClr>
                </a:solidFill>
              </a:rPr>
              <a:t>per 24 hours</a:t>
            </a:r>
          </a:p>
          <a:p>
            <a:pPr>
              <a:spcBef>
                <a:spcPts val="0"/>
              </a:spcBef>
            </a:pPr>
            <a:endParaRPr lang="en-GB" altLang="en-US" dirty="0">
              <a:solidFill>
                <a:schemeClr val="accent6">
                  <a:lumMod val="75000"/>
                </a:schemeClr>
              </a:solidFill>
            </a:endParaRPr>
          </a:p>
        </p:txBody>
      </p:sp>
      <p:sp>
        <p:nvSpPr>
          <p:cNvPr id="5" name="TextBox 4"/>
          <p:cNvSpPr txBox="1"/>
          <p:nvPr/>
        </p:nvSpPr>
        <p:spPr>
          <a:xfrm>
            <a:off x="5014540" y="2349557"/>
            <a:ext cx="4268935" cy="1569660"/>
          </a:xfrm>
          <a:prstGeom prst="rect">
            <a:avLst/>
          </a:prstGeom>
          <a:noFill/>
        </p:spPr>
        <p:txBody>
          <a:bodyPr wrap="square" rtlCol="0">
            <a:spAutoFit/>
          </a:bodyPr>
          <a:lstStyle/>
          <a:p>
            <a:pPr>
              <a:spcBef>
                <a:spcPts val="0"/>
              </a:spcBef>
            </a:pPr>
            <a:r>
              <a:rPr lang="en-GB" altLang="en-US" dirty="0" smtClean="0">
                <a:solidFill>
                  <a:schemeClr val="accent6">
                    <a:lumMod val="75000"/>
                  </a:schemeClr>
                </a:solidFill>
              </a:rPr>
              <a:t>When </a:t>
            </a:r>
            <a:r>
              <a:rPr lang="en-GB" altLang="en-US" dirty="0">
                <a:solidFill>
                  <a:schemeClr val="accent6">
                    <a:lumMod val="75000"/>
                  </a:schemeClr>
                </a:solidFill>
              </a:rPr>
              <a:t>new lot of strips are </a:t>
            </a:r>
            <a:r>
              <a:rPr lang="en-GB" altLang="en-US" dirty="0" smtClean="0">
                <a:solidFill>
                  <a:schemeClr val="accent6">
                    <a:lumMod val="75000"/>
                  </a:schemeClr>
                </a:solidFill>
              </a:rPr>
              <a:t>opened.</a:t>
            </a:r>
          </a:p>
          <a:p>
            <a:pPr>
              <a:spcBef>
                <a:spcPts val="0"/>
              </a:spcBef>
            </a:pPr>
            <a:endParaRPr lang="en-GB" altLang="en-US" dirty="0">
              <a:solidFill>
                <a:schemeClr val="accent6">
                  <a:lumMod val="75000"/>
                </a:schemeClr>
              </a:solidFill>
            </a:endParaRPr>
          </a:p>
          <a:p>
            <a:pPr>
              <a:spcBef>
                <a:spcPts val="0"/>
              </a:spcBef>
            </a:pPr>
            <a:endParaRPr lang="en-US" dirty="0"/>
          </a:p>
        </p:txBody>
      </p:sp>
      <p:sp>
        <p:nvSpPr>
          <p:cNvPr id="6" name="TextBox 5"/>
          <p:cNvSpPr txBox="1"/>
          <p:nvPr/>
        </p:nvSpPr>
        <p:spPr>
          <a:xfrm>
            <a:off x="4592960" y="3141261"/>
            <a:ext cx="4464496" cy="830997"/>
          </a:xfrm>
          <a:prstGeom prst="rect">
            <a:avLst/>
          </a:prstGeom>
          <a:noFill/>
        </p:spPr>
        <p:txBody>
          <a:bodyPr wrap="square" rtlCol="0">
            <a:spAutoFit/>
          </a:bodyPr>
          <a:lstStyle/>
          <a:p>
            <a:pPr>
              <a:spcBef>
                <a:spcPts val="0"/>
              </a:spcBef>
            </a:pPr>
            <a:r>
              <a:rPr lang="en-GB" altLang="en-US" dirty="0" smtClean="0">
                <a:solidFill>
                  <a:schemeClr val="accent6">
                    <a:lumMod val="75000"/>
                  </a:schemeClr>
                </a:solidFill>
              </a:rPr>
              <a:t>     When a new lot of reagents</a:t>
            </a:r>
            <a:endParaRPr lang="en-GB" altLang="en-US" dirty="0">
              <a:solidFill>
                <a:schemeClr val="accent6">
                  <a:lumMod val="75000"/>
                </a:schemeClr>
              </a:solidFill>
            </a:endParaRPr>
          </a:p>
          <a:p>
            <a:pPr>
              <a:spcBef>
                <a:spcPts val="0"/>
              </a:spcBef>
            </a:pPr>
            <a:r>
              <a:rPr lang="en-GB" altLang="en-US" dirty="0" smtClean="0">
                <a:solidFill>
                  <a:schemeClr val="accent6">
                    <a:lumMod val="75000"/>
                  </a:schemeClr>
                </a:solidFill>
              </a:rPr>
              <a:t>     are opened.</a:t>
            </a:r>
            <a:r>
              <a:rPr lang="en-GB" altLang="en-US" dirty="0">
                <a:solidFill>
                  <a:schemeClr val="accent6">
                    <a:lumMod val="75000"/>
                  </a:schemeClr>
                </a:solidFill>
              </a:rPr>
              <a:t>	</a:t>
            </a:r>
            <a:endParaRPr lang="en-US" dirty="0"/>
          </a:p>
        </p:txBody>
      </p:sp>
      <p:sp>
        <p:nvSpPr>
          <p:cNvPr id="7" name="TextBox 6"/>
          <p:cNvSpPr txBox="1"/>
          <p:nvPr/>
        </p:nvSpPr>
        <p:spPr>
          <a:xfrm>
            <a:off x="4669141" y="3825662"/>
            <a:ext cx="4388315" cy="830997"/>
          </a:xfrm>
          <a:prstGeom prst="rect">
            <a:avLst/>
          </a:prstGeom>
          <a:noFill/>
        </p:spPr>
        <p:txBody>
          <a:bodyPr wrap="square" rtlCol="0">
            <a:spAutoFit/>
          </a:bodyPr>
          <a:lstStyle/>
          <a:p>
            <a:pPr>
              <a:spcBef>
                <a:spcPts val="0"/>
              </a:spcBef>
            </a:pPr>
            <a:r>
              <a:rPr lang="en-GB" altLang="en-US" dirty="0" smtClean="0">
                <a:solidFill>
                  <a:schemeClr val="accent6">
                    <a:lumMod val="75000"/>
                  </a:schemeClr>
                </a:solidFill>
              </a:rPr>
              <a:t>    When </a:t>
            </a:r>
            <a:r>
              <a:rPr lang="en-GB" altLang="en-US" dirty="0">
                <a:solidFill>
                  <a:schemeClr val="accent6">
                    <a:lumMod val="75000"/>
                  </a:schemeClr>
                </a:solidFill>
              </a:rPr>
              <a:t>you notice strips </a:t>
            </a:r>
            <a:r>
              <a:rPr lang="en-GB" altLang="en-US" dirty="0" smtClean="0">
                <a:solidFill>
                  <a:schemeClr val="accent6">
                    <a:lumMod val="75000"/>
                  </a:schemeClr>
                </a:solidFill>
              </a:rPr>
              <a:t>have</a:t>
            </a:r>
          </a:p>
          <a:p>
            <a:pPr>
              <a:spcBef>
                <a:spcPts val="0"/>
              </a:spcBef>
            </a:pPr>
            <a:r>
              <a:rPr lang="en-GB" altLang="en-US" dirty="0">
                <a:solidFill>
                  <a:schemeClr val="accent6">
                    <a:lumMod val="75000"/>
                  </a:schemeClr>
                </a:solidFill>
              </a:rPr>
              <a:t> </a:t>
            </a:r>
            <a:r>
              <a:rPr lang="en-GB" altLang="en-US" dirty="0" smtClean="0">
                <a:solidFill>
                  <a:schemeClr val="accent6">
                    <a:lumMod val="75000"/>
                  </a:schemeClr>
                </a:solidFill>
              </a:rPr>
              <a:t>   been left open.</a:t>
            </a:r>
            <a:endParaRPr lang="en-US" dirty="0"/>
          </a:p>
        </p:txBody>
      </p:sp>
      <p:sp>
        <p:nvSpPr>
          <p:cNvPr id="8" name="TextBox 7"/>
          <p:cNvSpPr txBox="1"/>
          <p:nvPr/>
        </p:nvSpPr>
        <p:spPr>
          <a:xfrm>
            <a:off x="5014540" y="4509740"/>
            <a:ext cx="4275529" cy="830997"/>
          </a:xfrm>
          <a:prstGeom prst="rect">
            <a:avLst/>
          </a:prstGeom>
          <a:noFill/>
        </p:spPr>
        <p:txBody>
          <a:bodyPr wrap="none" rtlCol="0">
            <a:spAutoFit/>
          </a:bodyPr>
          <a:lstStyle/>
          <a:p>
            <a:pPr>
              <a:spcBef>
                <a:spcPts val="0"/>
              </a:spcBef>
            </a:pPr>
            <a:r>
              <a:rPr lang="en-GB" altLang="en-US" dirty="0">
                <a:solidFill>
                  <a:schemeClr val="accent6">
                    <a:lumMod val="75000"/>
                  </a:schemeClr>
                </a:solidFill>
              </a:rPr>
              <a:t>When you suspect </a:t>
            </a:r>
            <a:r>
              <a:rPr lang="en-GB" altLang="en-US" dirty="0" smtClean="0">
                <a:solidFill>
                  <a:schemeClr val="accent6">
                    <a:lumMod val="75000"/>
                  </a:schemeClr>
                </a:solidFill>
              </a:rPr>
              <a:t>erroneous </a:t>
            </a:r>
          </a:p>
          <a:p>
            <a:pPr>
              <a:spcBef>
                <a:spcPts val="0"/>
              </a:spcBef>
            </a:pPr>
            <a:r>
              <a:rPr lang="en-GB" altLang="en-US" dirty="0" smtClean="0">
                <a:solidFill>
                  <a:schemeClr val="accent6">
                    <a:lumMod val="75000"/>
                  </a:schemeClr>
                </a:solidFill>
              </a:rPr>
              <a:t>results.</a:t>
            </a:r>
            <a:endParaRPr lang="en-GB" altLang="en-US" dirty="0">
              <a:solidFill>
                <a:schemeClr val="accent6">
                  <a:lumMod val="75000"/>
                </a:schemeClr>
              </a:solidFill>
            </a:endParaRPr>
          </a:p>
        </p:txBody>
      </p:sp>
      <p:sp>
        <p:nvSpPr>
          <p:cNvPr id="9" name="TextBox 8"/>
          <p:cNvSpPr txBox="1"/>
          <p:nvPr/>
        </p:nvSpPr>
        <p:spPr>
          <a:xfrm>
            <a:off x="4996532" y="5229200"/>
            <a:ext cx="4060923" cy="830997"/>
          </a:xfrm>
          <a:prstGeom prst="rect">
            <a:avLst/>
          </a:prstGeom>
          <a:noFill/>
        </p:spPr>
        <p:txBody>
          <a:bodyPr wrap="square" rtlCol="0">
            <a:spAutoFit/>
          </a:bodyPr>
          <a:lstStyle/>
          <a:p>
            <a:pPr>
              <a:spcBef>
                <a:spcPts val="0"/>
              </a:spcBef>
            </a:pPr>
            <a:r>
              <a:rPr lang="en-GB" altLang="en-US" dirty="0" smtClean="0">
                <a:solidFill>
                  <a:schemeClr val="accent6">
                    <a:lumMod val="75000"/>
                  </a:schemeClr>
                </a:solidFill>
              </a:rPr>
              <a:t>Anytime </a:t>
            </a:r>
            <a:r>
              <a:rPr lang="en-GB" altLang="en-US" dirty="0">
                <a:solidFill>
                  <a:schemeClr val="accent6">
                    <a:lumMod val="75000"/>
                  </a:schemeClr>
                </a:solidFill>
              </a:rPr>
              <a:t>the meter has been </a:t>
            </a:r>
            <a:r>
              <a:rPr lang="en-GB" altLang="en-US" dirty="0" smtClean="0">
                <a:solidFill>
                  <a:schemeClr val="accent6">
                    <a:lumMod val="75000"/>
                  </a:schemeClr>
                </a:solidFill>
              </a:rPr>
              <a:t>dropped </a:t>
            </a:r>
            <a:r>
              <a:rPr lang="en-GB" altLang="en-US" dirty="0">
                <a:solidFill>
                  <a:schemeClr val="accent6">
                    <a:lumMod val="75000"/>
                  </a:schemeClr>
                </a:solidFill>
              </a:rPr>
              <a:t>or </a:t>
            </a:r>
            <a:r>
              <a:rPr lang="en-GB" altLang="en-US" dirty="0" smtClean="0">
                <a:solidFill>
                  <a:schemeClr val="accent6">
                    <a:lumMod val="75000"/>
                  </a:schemeClr>
                </a:solidFill>
              </a:rPr>
              <a:t>mis-handled.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30213" y="501650"/>
            <a:ext cx="7313612" cy="839788"/>
          </a:xfrm>
        </p:spPr>
        <p:txBody>
          <a:bodyPr/>
          <a:lstStyle/>
          <a:p>
            <a:pPr algn="ctr"/>
            <a:r>
              <a:rPr lang="en-GB" altLang="en-US" dirty="0"/>
              <a:t>Quality Control Screens:</a:t>
            </a:r>
            <a:endParaRPr lang="en-US" altLang="en-US" dirty="0"/>
          </a:p>
        </p:txBody>
      </p:sp>
      <p:sp>
        <p:nvSpPr>
          <p:cNvPr id="152584" name="Line 8"/>
          <p:cNvSpPr>
            <a:spLocks noChangeShapeType="1"/>
          </p:cNvSpPr>
          <p:nvPr/>
        </p:nvSpPr>
        <p:spPr bwMode="auto">
          <a:xfrm flipV="1">
            <a:off x="2576513" y="2420938"/>
            <a:ext cx="1081087"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87" name="Line 11"/>
          <p:cNvSpPr>
            <a:spLocks noChangeShapeType="1"/>
          </p:cNvSpPr>
          <p:nvPr/>
        </p:nvSpPr>
        <p:spPr bwMode="auto">
          <a:xfrm flipV="1">
            <a:off x="2505075" y="2420938"/>
            <a:ext cx="1152525" cy="647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88" name="Line 12"/>
          <p:cNvSpPr>
            <a:spLocks noChangeShapeType="1"/>
          </p:cNvSpPr>
          <p:nvPr/>
        </p:nvSpPr>
        <p:spPr bwMode="auto">
          <a:xfrm flipV="1">
            <a:off x="2505075" y="2420938"/>
            <a:ext cx="1079500"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89" name="Line 13"/>
          <p:cNvSpPr>
            <a:spLocks noChangeShapeType="1"/>
          </p:cNvSpPr>
          <p:nvPr/>
        </p:nvSpPr>
        <p:spPr bwMode="auto">
          <a:xfrm flipV="1">
            <a:off x="3584575" y="2420938"/>
            <a:ext cx="0" cy="1444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90" name="Freeform 14"/>
          <p:cNvSpPr>
            <a:spLocks/>
          </p:cNvSpPr>
          <p:nvPr/>
        </p:nvSpPr>
        <p:spPr bwMode="auto">
          <a:xfrm>
            <a:off x="2349500" y="2278063"/>
            <a:ext cx="1666875" cy="769937"/>
          </a:xfrm>
          <a:custGeom>
            <a:avLst/>
            <a:gdLst>
              <a:gd name="T0" fmla="*/ 0 w 1050"/>
              <a:gd name="T1" fmla="*/ 485 h 485"/>
              <a:gd name="T2" fmla="*/ 1050 w 1050"/>
              <a:gd name="T3" fmla="*/ 0 h 485"/>
            </a:gdLst>
            <a:ahLst/>
            <a:cxnLst>
              <a:cxn ang="0">
                <a:pos x="T0" y="T1"/>
              </a:cxn>
              <a:cxn ang="0">
                <a:pos x="T2" y="T3"/>
              </a:cxn>
            </a:cxnLst>
            <a:rect l="0" t="0" r="r" b="b"/>
            <a:pathLst>
              <a:path w="1050" h="485">
                <a:moveTo>
                  <a:pt x="0" y="485"/>
                </a:moveTo>
                <a:lnTo>
                  <a:pt x="1050" y="0"/>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92" name="Line 16"/>
          <p:cNvSpPr>
            <a:spLocks noChangeShapeType="1"/>
          </p:cNvSpPr>
          <p:nvPr/>
        </p:nvSpPr>
        <p:spPr bwMode="auto">
          <a:xfrm flipV="1">
            <a:off x="2505075" y="2420938"/>
            <a:ext cx="1223963"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15259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4" y="1543050"/>
            <a:ext cx="28479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59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13" y="1543050"/>
            <a:ext cx="284797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81192" y="1628800"/>
            <a:ext cx="3163045" cy="1015663"/>
          </a:xfrm>
          <a:prstGeom prst="rect">
            <a:avLst/>
          </a:prstGeom>
          <a:noFill/>
        </p:spPr>
        <p:txBody>
          <a:bodyPr wrap="none" rtlCol="0">
            <a:spAutoFit/>
          </a:bodyPr>
          <a:lstStyle/>
          <a:p>
            <a:r>
              <a:rPr lang="en-US" dirty="0" smtClean="0"/>
              <a:t>2.Press barcode icon </a:t>
            </a:r>
          </a:p>
          <a:p>
            <a:r>
              <a:rPr lang="en-US" dirty="0" smtClean="0"/>
              <a:t>and scan control vial.</a:t>
            </a:r>
          </a:p>
        </p:txBody>
      </p:sp>
      <p:cxnSp>
        <p:nvCxnSpPr>
          <p:cNvPr id="5" name="Straight Arrow Connector 4"/>
          <p:cNvCxnSpPr/>
          <p:nvPr/>
        </p:nvCxnSpPr>
        <p:spPr bwMode="auto">
          <a:xfrm>
            <a:off x="704528" y="2997200"/>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88504" y="5661248"/>
            <a:ext cx="3240374" cy="461665"/>
          </a:xfrm>
          <a:prstGeom prst="rect">
            <a:avLst/>
          </a:prstGeom>
          <a:noFill/>
        </p:spPr>
        <p:txBody>
          <a:bodyPr wrap="none" rtlCol="0">
            <a:spAutoFit/>
          </a:bodyPr>
          <a:lstStyle/>
          <a:p>
            <a:r>
              <a:rPr lang="en-US" dirty="0" smtClean="0"/>
              <a:t>1. Press “Control Test”</a:t>
            </a:r>
            <a:endParaRPr lang="en-US" dirty="0"/>
          </a:p>
        </p:txBody>
      </p:sp>
      <p:cxnSp>
        <p:nvCxnSpPr>
          <p:cNvPr id="9" name="Straight Arrow Connector 8"/>
          <p:cNvCxnSpPr/>
          <p:nvPr/>
        </p:nvCxnSpPr>
        <p:spPr bwMode="auto">
          <a:xfrm>
            <a:off x="1912491" y="5517232"/>
            <a:ext cx="967740" cy="712118"/>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endCxn id="7" idx="0"/>
          </p:cNvCxnSpPr>
          <p:nvPr/>
        </p:nvCxnSpPr>
        <p:spPr bwMode="auto">
          <a:xfrm>
            <a:off x="1965832" y="5286375"/>
            <a:ext cx="142859" cy="374873"/>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30213" y="428625"/>
            <a:ext cx="7691437" cy="839788"/>
          </a:xfrm>
        </p:spPr>
        <p:txBody>
          <a:bodyPr/>
          <a:lstStyle/>
          <a:p>
            <a:r>
              <a:rPr lang="en-GB" altLang="en-US" dirty="0" smtClean="0"/>
              <a:t>Strip </a:t>
            </a:r>
            <a:r>
              <a:rPr lang="en-GB" altLang="en-US" dirty="0"/>
              <a:t>Confirmation Screens</a:t>
            </a:r>
            <a:endParaRPr lang="en-US" altLang="en-US" dirty="0"/>
          </a:p>
        </p:txBody>
      </p:sp>
      <p:sp>
        <p:nvSpPr>
          <p:cNvPr id="157699" name="Rectangle 3"/>
          <p:cNvSpPr>
            <a:spLocks noGrp="1" noChangeArrowheads="1"/>
          </p:cNvSpPr>
          <p:nvPr>
            <p:ph type="body" idx="1"/>
          </p:nvPr>
        </p:nvSpPr>
        <p:spPr>
          <a:xfrm>
            <a:off x="488504" y="1844824"/>
            <a:ext cx="3240360" cy="4248472"/>
          </a:xfrm>
        </p:spPr>
        <p:txBody>
          <a:bodyPr/>
          <a:lstStyle/>
          <a:p>
            <a:pPr>
              <a:buFontTx/>
              <a:buNone/>
            </a:pPr>
            <a:endParaRPr lang="en-US" altLang="en-US" dirty="0"/>
          </a:p>
        </p:txBody>
      </p:sp>
      <p:pic>
        <p:nvPicPr>
          <p:cNvPr id="157706" name="Picture 10" descr="Strips s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4" y="1844824"/>
            <a:ext cx="2663825" cy="3600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80992" y="1988840"/>
            <a:ext cx="4342856" cy="1569660"/>
          </a:xfrm>
          <a:prstGeom prst="rect">
            <a:avLst/>
          </a:prstGeom>
          <a:noFill/>
        </p:spPr>
        <p:txBody>
          <a:bodyPr wrap="none" rtlCol="0">
            <a:spAutoFit/>
          </a:bodyPr>
          <a:lstStyle/>
          <a:p>
            <a:r>
              <a:rPr lang="en-US" dirty="0" smtClean="0"/>
              <a:t>From this screen press scan </a:t>
            </a:r>
          </a:p>
          <a:p>
            <a:r>
              <a:rPr lang="en-US" dirty="0" smtClean="0"/>
              <a:t>(barcode icon), then  scan the </a:t>
            </a:r>
          </a:p>
          <a:p>
            <a:r>
              <a:rPr lang="en-US" dirty="0" smtClean="0"/>
              <a:t>strip vial.</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GB" altLang="en-US" dirty="0"/>
              <a:t>Performing a Quality Control Test.</a:t>
            </a:r>
            <a:endParaRPr lang="en-US" altLang="en-US" dirty="0"/>
          </a:p>
        </p:txBody>
      </p:sp>
      <p:pic>
        <p:nvPicPr>
          <p:cNvPr id="155652" name="Picture 4" descr="ScreenHunter_01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44488" y="1844675"/>
            <a:ext cx="4608512" cy="2592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653" name="Picture 5" descr="ScreenHunter_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896" y="4437112"/>
            <a:ext cx="360045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41032" y="1340768"/>
            <a:ext cx="4032448" cy="3400931"/>
          </a:xfrm>
          <a:prstGeom prst="rect">
            <a:avLst/>
          </a:prstGeom>
          <a:noFill/>
        </p:spPr>
        <p:txBody>
          <a:bodyPr wrap="square" rtlCol="0">
            <a:spAutoFit/>
          </a:bodyPr>
          <a:lstStyle/>
          <a:p>
            <a:r>
              <a:rPr lang="en-US" dirty="0" smtClean="0"/>
              <a:t>Insert strip and wait for the screen with the droplets to appear prior to placing control drop. </a:t>
            </a:r>
          </a:p>
          <a:p>
            <a:r>
              <a:rPr lang="en-US" sz="1400" dirty="0" smtClean="0">
                <a:solidFill>
                  <a:srgbClr val="FF0000"/>
                </a:solidFill>
              </a:rPr>
              <a:t>*Note: Ensure you mix the QC vials prior to testing. Failure to mix is the main cause of QC errors. Also, the drop does not get placed on top of the yellow portion but rather the very end of the strip</a:t>
            </a:r>
            <a:r>
              <a:rPr lang="en-US" sz="1400" dirty="0" smtClean="0">
                <a:solidFill>
                  <a:srgbClr val="FF0000"/>
                </a:solidFill>
              </a:rPr>
              <a:t>. DO NOT hold the meter in an upright position when performing QC. The QC liquid will drip in the strip port and will cause the meter to malfunction.</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30213" y="428625"/>
            <a:ext cx="7313612" cy="839788"/>
          </a:xfrm>
        </p:spPr>
        <p:txBody>
          <a:bodyPr/>
          <a:lstStyle/>
          <a:p>
            <a:pPr algn="ctr"/>
            <a:r>
              <a:rPr lang="en-GB" altLang="en-US" u="sng" dirty="0"/>
              <a:t>Result Screen:</a:t>
            </a:r>
            <a:endParaRPr lang="en-US" altLang="en-US" u="sng" dirty="0"/>
          </a:p>
        </p:txBody>
      </p:sp>
      <p:pic>
        <p:nvPicPr>
          <p:cNvPr id="156676" name="Picture 4" descr="ScreenHunter_02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64568" y="1124744"/>
            <a:ext cx="7200900" cy="3744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1352600" y="5103068"/>
            <a:ext cx="7128792" cy="1200329"/>
          </a:xfrm>
          <a:prstGeom prst="rect">
            <a:avLst/>
          </a:prstGeom>
          <a:noFill/>
        </p:spPr>
        <p:txBody>
          <a:bodyPr wrap="square" rtlCol="0">
            <a:spAutoFit/>
          </a:bodyPr>
          <a:lstStyle/>
          <a:p>
            <a:r>
              <a:rPr lang="en-US" dirty="0" smtClean="0"/>
              <a:t>Note: If using the lab meter you may see numerical values, press the “range” button to make sure QC result is within range.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altLang="en-US" dirty="0"/>
              <a:t>Failed Quality Control Test</a:t>
            </a:r>
            <a:br>
              <a:rPr lang="en-GB" altLang="en-US" dirty="0"/>
            </a:br>
            <a:endParaRPr lang="en-GB" altLang="en-US" dirty="0"/>
          </a:p>
        </p:txBody>
      </p:sp>
      <p:sp>
        <p:nvSpPr>
          <p:cNvPr id="93187" name="Rectangle 3"/>
          <p:cNvSpPr>
            <a:spLocks noGrp="1" noChangeArrowheads="1"/>
          </p:cNvSpPr>
          <p:nvPr>
            <p:ph type="body" idx="1"/>
          </p:nvPr>
        </p:nvSpPr>
        <p:spPr>
          <a:xfrm>
            <a:off x="430213" y="1412875"/>
            <a:ext cx="9050337" cy="4865688"/>
          </a:xfrm>
        </p:spPr>
        <p:txBody>
          <a:bodyPr/>
          <a:lstStyle/>
          <a:p>
            <a:r>
              <a:rPr lang="en-GB" altLang="en-US" sz="2800" b="1" dirty="0"/>
              <a:t>Level 1 &amp; 2 solutions must pass QC test.</a:t>
            </a:r>
          </a:p>
          <a:p>
            <a:r>
              <a:rPr lang="en-GB" altLang="en-US" dirty="0"/>
              <a:t>If test displays </a:t>
            </a:r>
            <a:r>
              <a:rPr lang="en-GB" altLang="en-US" dirty="0">
                <a:solidFill>
                  <a:srgbClr val="F10701"/>
                </a:solidFill>
              </a:rPr>
              <a:t>FAIL</a:t>
            </a:r>
            <a:r>
              <a:rPr lang="en-GB" altLang="en-US" dirty="0"/>
              <a:t>: Add Comment and repeat test.</a:t>
            </a:r>
          </a:p>
          <a:p>
            <a:pPr marL="0" indent="0">
              <a:buNone/>
            </a:pPr>
            <a:r>
              <a:rPr lang="en-GB" altLang="en-US" dirty="0"/>
              <a:t>Troubleshoot</a:t>
            </a:r>
            <a:r>
              <a:rPr lang="en-GB" altLang="en-US" dirty="0" smtClean="0"/>
              <a:t>:</a:t>
            </a:r>
          </a:p>
          <a:p>
            <a:r>
              <a:rPr lang="en-GB" altLang="en-US" dirty="0" smtClean="0"/>
              <a:t>Ensure there are no bubbles present at tip of control vial when performing test. Mix samples adequately. </a:t>
            </a:r>
            <a:endParaRPr lang="en-GB" altLang="en-US" dirty="0"/>
          </a:p>
          <a:p>
            <a:r>
              <a:rPr lang="en-GB" altLang="en-US" dirty="0"/>
              <a:t>Check expiry dates, mix/change QC solutions &amp; test strips – repeat test.</a:t>
            </a:r>
          </a:p>
          <a:p>
            <a:pPr>
              <a:buFont typeface="Arial" panose="020B0604020202020204" pitchFamily="34" charset="0"/>
              <a:buChar char="•"/>
            </a:pPr>
            <a:r>
              <a:rPr lang="en-GB" altLang="en-US" dirty="0" smtClean="0"/>
              <a:t>Contact ATC in the lab to </a:t>
            </a:r>
            <a:r>
              <a:rPr lang="en-GB" altLang="en-US" dirty="0"/>
              <a:t>report fault and obtain replacement </a:t>
            </a:r>
            <a:r>
              <a:rPr lang="en-GB" altLang="en-US" dirty="0" smtClean="0"/>
              <a:t>meter.</a:t>
            </a:r>
            <a:endParaRPr lang="en-GB" altLang="en-US" dirty="0"/>
          </a:p>
          <a:p>
            <a:pPr algn="ctr">
              <a:buFontTx/>
              <a:buNone/>
            </a:pPr>
            <a:r>
              <a:rPr lang="en-GB" altLang="en-US" b="1" dirty="0">
                <a:solidFill>
                  <a:srgbClr val="FF0000"/>
                </a:solidFill>
                <a:effectLst>
                  <a:outerShdw blurRad="38100" dist="38100" dir="2700000" algn="tl">
                    <a:srgbClr val="C0C0C0"/>
                  </a:outerShdw>
                </a:effectLst>
              </a:rPr>
              <a:t>If meter continues to fail DO NOT use it!</a:t>
            </a:r>
          </a:p>
          <a:p>
            <a:endParaRPr lang="en-GB"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16496" y="188640"/>
            <a:ext cx="7313612" cy="576064"/>
          </a:xfrm>
        </p:spPr>
        <p:txBody>
          <a:bodyPr/>
          <a:lstStyle/>
          <a:p>
            <a:r>
              <a:rPr lang="en-GB" altLang="en-US" dirty="0"/>
              <a:t>Quality Control </a:t>
            </a:r>
            <a:r>
              <a:rPr lang="en-GB" altLang="en-US" dirty="0" smtClean="0"/>
              <a:t>Review:</a:t>
            </a:r>
            <a:r>
              <a:rPr lang="en-GB" altLang="en-US" dirty="0"/>
              <a:t/>
            </a:r>
            <a:br>
              <a:rPr lang="en-GB" altLang="en-US" dirty="0"/>
            </a:br>
            <a:endParaRPr lang="en-US" altLang="en-US" dirty="0"/>
          </a:p>
        </p:txBody>
      </p:sp>
      <p:sp>
        <p:nvSpPr>
          <p:cNvPr id="158723" name="Rectangle 3"/>
          <p:cNvSpPr>
            <a:spLocks noGrp="1" noChangeArrowheads="1"/>
          </p:cNvSpPr>
          <p:nvPr>
            <p:ph type="body" idx="1"/>
          </p:nvPr>
        </p:nvSpPr>
        <p:spPr>
          <a:xfrm>
            <a:off x="416497" y="764704"/>
            <a:ext cx="6408711" cy="5184576"/>
          </a:xfrm>
        </p:spPr>
        <p:txBody>
          <a:bodyPr/>
          <a:lstStyle/>
          <a:p>
            <a:r>
              <a:rPr lang="en-GB" altLang="en-US" dirty="0"/>
              <a:t>Checks accuracy of test strips and Inform </a:t>
            </a:r>
            <a:r>
              <a:rPr lang="en-GB" altLang="en-US" dirty="0" smtClean="0"/>
              <a:t>Meter.</a:t>
            </a:r>
            <a:endParaRPr lang="en-GB" altLang="en-US" dirty="0"/>
          </a:p>
          <a:p>
            <a:r>
              <a:rPr lang="en-GB" altLang="en-US" dirty="0"/>
              <a:t>Level 1 &amp; 2 controls </a:t>
            </a:r>
            <a:r>
              <a:rPr lang="en-GB" altLang="en-US" dirty="0">
                <a:solidFill>
                  <a:srgbClr val="F10701"/>
                </a:solidFill>
              </a:rPr>
              <a:t>MUST</a:t>
            </a:r>
            <a:r>
              <a:rPr lang="en-GB" altLang="en-US" dirty="0"/>
              <a:t> be </a:t>
            </a:r>
            <a:r>
              <a:rPr lang="en-GB" altLang="en-US" dirty="0" err="1" smtClean="0"/>
              <a:t>analyzed</a:t>
            </a:r>
            <a:r>
              <a:rPr lang="en-GB" altLang="en-US" dirty="0" smtClean="0"/>
              <a:t> </a:t>
            </a:r>
            <a:r>
              <a:rPr lang="en-GB" altLang="en-US" b="1" dirty="0">
                <a:solidFill>
                  <a:srgbClr val="F10701"/>
                </a:solidFill>
              </a:rPr>
              <a:t>every </a:t>
            </a:r>
            <a:r>
              <a:rPr lang="en-GB" altLang="en-US" b="1" dirty="0" smtClean="0">
                <a:solidFill>
                  <a:srgbClr val="F10701"/>
                </a:solidFill>
              </a:rPr>
              <a:t>24 </a:t>
            </a:r>
            <a:r>
              <a:rPr lang="en-GB" altLang="en-US" b="1" dirty="0">
                <a:solidFill>
                  <a:srgbClr val="F10701"/>
                </a:solidFill>
              </a:rPr>
              <a:t>hours –</a:t>
            </a:r>
            <a:r>
              <a:rPr lang="en-GB" altLang="en-US" dirty="0"/>
              <a:t> otherwise the user will be locked out </a:t>
            </a:r>
            <a:r>
              <a:rPr lang="en-GB" altLang="en-US" dirty="0" smtClean="0"/>
              <a:t>for testing patient </a:t>
            </a:r>
            <a:r>
              <a:rPr lang="en-GB" altLang="en-US" dirty="0"/>
              <a:t>samples</a:t>
            </a:r>
            <a:r>
              <a:rPr lang="en-GB" altLang="en-US" dirty="0" smtClean="0"/>
              <a:t>.</a:t>
            </a:r>
          </a:p>
          <a:p>
            <a:r>
              <a:rPr lang="en-GB" altLang="en-US" dirty="0" smtClean="0"/>
              <a:t>The meter will “lock” when QC has expired</a:t>
            </a:r>
            <a:r>
              <a:rPr lang="en-GB" altLang="en-US" dirty="0" smtClean="0"/>
              <a:t>.</a:t>
            </a:r>
            <a:endParaRPr lang="en-GB" altLang="en-US" dirty="0" smtClean="0"/>
          </a:p>
          <a:p>
            <a:r>
              <a:rPr lang="en-GB" altLang="en-US" dirty="0" smtClean="0"/>
              <a:t>Expiration date must be on control reagents. (Good for 90 days unless expiration date on bottle is earlier.)</a:t>
            </a:r>
            <a:endParaRPr lang="en-GB" altLang="en-US" dirty="0"/>
          </a:p>
          <a:p>
            <a:endParaRPr lang="en-GB" altLang="en-US" dirty="0"/>
          </a:p>
          <a:p>
            <a:pPr marL="0" indent="0">
              <a:buNone/>
            </a:pPr>
            <a:endParaRPr lang="en-GB" altLang="en-US" u="sng" dirty="0"/>
          </a:p>
          <a:p>
            <a:endParaRPr lang="en-GB" altLang="en-US" u="sng" dirty="0"/>
          </a:p>
          <a:p>
            <a:endParaRPr lang="en-US" altLang="en-US" dirty="0"/>
          </a:p>
        </p:txBody>
      </p:sp>
      <p:pic>
        <p:nvPicPr>
          <p:cNvPr id="158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052" y="3140968"/>
            <a:ext cx="1944688"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altLang="en-US" dirty="0"/>
              <a:t>Training Objectives</a:t>
            </a:r>
            <a:endParaRPr lang="en-GB" altLang="en-US" sz="2800" i="1" dirty="0">
              <a:latin typeface="Minion" pitchFamily="2" charset="0"/>
            </a:endParaRPr>
          </a:p>
        </p:txBody>
      </p:sp>
      <p:sp>
        <p:nvSpPr>
          <p:cNvPr id="87043" name="Rectangle 3"/>
          <p:cNvSpPr>
            <a:spLocks noGrp="1" noChangeArrowheads="1"/>
          </p:cNvSpPr>
          <p:nvPr>
            <p:ph type="body" idx="1"/>
          </p:nvPr>
        </p:nvSpPr>
        <p:spPr>
          <a:xfrm>
            <a:off x="430213" y="1196975"/>
            <a:ext cx="9050337" cy="5081588"/>
          </a:xfrm>
        </p:spPr>
        <p:txBody>
          <a:bodyPr/>
          <a:lstStyle/>
          <a:p>
            <a:pPr>
              <a:buFontTx/>
              <a:buNone/>
            </a:pPr>
            <a:r>
              <a:rPr lang="en-GB" altLang="en-US" sz="2800" b="1" i="1" dirty="0" smtClean="0">
                <a:latin typeface="Minion" pitchFamily="2" charset="0"/>
              </a:rPr>
              <a:t>	</a:t>
            </a:r>
            <a:r>
              <a:rPr lang="en-GB" altLang="en-US" sz="2800" b="1" i="1" u="sng" dirty="0" smtClean="0">
                <a:solidFill>
                  <a:srgbClr val="ED3C05"/>
                </a:solidFill>
                <a:latin typeface="Minion" pitchFamily="2" charset="0"/>
              </a:rPr>
              <a:t>By the end of this session you will be able to:</a:t>
            </a:r>
            <a:endParaRPr lang="en-GB" altLang="en-US" sz="2800" b="1" u="sng" dirty="0" smtClean="0">
              <a:solidFill>
                <a:srgbClr val="ED3C05"/>
              </a:solidFill>
            </a:endParaRPr>
          </a:p>
          <a:p>
            <a:r>
              <a:rPr lang="en-GB" altLang="en-US" sz="2800" dirty="0" smtClean="0"/>
              <a:t>Explain why training is required.</a:t>
            </a:r>
          </a:p>
          <a:p>
            <a:r>
              <a:rPr lang="en-GB" altLang="en-US" sz="2800" dirty="0" smtClean="0"/>
              <a:t>Identify contraindications/test interferences.</a:t>
            </a:r>
          </a:p>
          <a:p>
            <a:r>
              <a:rPr lang="en-GB" altLang="en-US" sz="2800" dirty="0" smtClean="0"/>
              <a:t>State Why and When you have to quality control your meter.</a:t>
            </a:r>
          </a:p>
          <a:p>
            <a:r>
              <a:rPr lang="en-GB" altLang="en-US" sz="2800" dirty="0" smtClean="0"/>
              <a:t>Perform a Quality control and patient test as per SORCC Policy.</a:t>
            </a:r>
          </a:p>
          <a:p>
            <a:r>
              <a:rPr lang="en-GB" altLang="en-US" sz="2800" dirty="0" smtClean="0"/>
              <a:t>Identify Point of Care contact on site and where you get your meter supplies.</a:t>
            </a:r>
            <a:endParaRPr lang="en-GB"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p:cTn id="7" dur="500" fill="hold"/>
                                        <p:tgtEl>
                                          <p:spTgt spid="87042"/>
                                        </p:tgtEl>
                                        <p:attrNameLst>
                                          <p:attrName>ppt_w</p:attrName>
                                        </p:attrNameLst>
                                      </p:cBhvr>
                                      <p:tavLst>
                                        <p:tav tm="0">
                                          <p:val>
                                            <p:fltVal val="0"/>
                                          </p:val>
                                        </p:tav>
                                        <p:tav tm="100000">
                                          <p:val>
                                            <p:strVal val="#ppt_w"/>
                                          </p:val>
                                        </p:tav>
                                      </p:tavLst>
                                    </p:anim>
                                    <p:anim calcmode="lin" valueType="num">
                                      <p:cBhvr>
                                        <p:cTn id="8" dur="500" fill="hold"/>
                                        <p:tgtEl>
                                          <p:spTgt spid="87042"/>
                                        </p:tgtEl>
                                        <p:attrNameLst>
                                          <p:attrName>ppt_h</p:attrName>
                                        </p:attrNameLst>
                                      </p:cBhvr>
                                      <p:tavLst>
                                        <p:tav tm="0">
                                          <p:val>
                                            <p:fltVal val="0"/>
                                          </p:val>
                                        </p:tav>
                                        <p:tav tm="100000">
                                          <p:val>
                                            <p:strVal val="#ppt_h"/>
                                          </p:val>
                                        </p:tav>
                                      </p:tavLst>
                                    </p:anim>
                                    <p:animEffect transition="in" filter="fade">
                                      <p:cBhvr>
                                        <p:cTn id="9" dur="500"/>
                                        <p:tgtEl>
                                          <p:spTgt spid="8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30213" y="428625"/>
            <a:ext cx="7313612" cy="408087"/>
          </a:xfrm>
        </p:spPr>
        <p:txBody>
          <a:bodyPr/>
          <a:lstStyle/>
          <a:p>
            <a:pPr marL="0" indent="0"/>
            <a:r>
              <a:rPr lang="en-US" sz="2800" i="1" dirty="0"/>
              <a:t>Preparing to </a:t>
            </a:r>
            <a:r>
              <a:rPr lang="en-US" sz="2800" i="1" dirty="0" smtClean="0"/>
              <a:t>Test</a:t>
            </a:r>
            <a:br>
              <a:rPr lang="en-US" sz="2800" i="1" dirty="0" smtClean="0"/>
            </a:br>
            <a:r>
              <a:rPr lang="en-US" sz="2800" i="1" dirty="0"/>
              <a:t/>
            </a:r>
            <a:br>
              <a:rPr lang="en-US" sz="2800" i="1" dirty="0"/>
            </a:br>
            <a:r>
              <a:rPr lang="en-US" sz="2800" i="1" dirty="0" smtClean="0"/>
              <a:t/>
            </a:r>
            <a:br>
              <a:rPr lang="en-US" sz="2800" i="1" dirty="0" smtClean="0"/>
            </a:br>
            <a:r>
              <a:rPr lang="en-US" sz="2800" i="1" dirty="0"/>
              <a:t/>
            </a:r>
            <a:br>
              <a:rPr lang="en-US" sz="2800" i="1" dirty="0"/>
            </a:br>
            <a:endParaRPr lang="en-US" sz="2800" i="1" dirty="0"/>
          </a:p>
        </p:txBody>
      </p:sp>
      <p:sp>
        <p:nvSpPr>
          <p:cNvPr id="94211" name="Rectangle 3"/>
          <p:cNvSpPr>
            <a:spLocks noGrp="1" noChangeArrowheads="1"/>
          </p:cNvSpPr>
          <p:nvPr>
            <p:ph type="body" sz="half" idx="1"/>
          </p:nvPr>
        </p:nvSpPr>
        <p:spPr>
          <a:xfrm>
            <a:off x="416496" y="1412776"/>
            <a:ext cx="6408712" cy="6192688"/>
          </a:xfrm>
        </p:spPr>
        <p:txBody>
          <a:bodyPr/>
          <a:lstStyle/>
          <a:p>
            <a:pPr marL="0" indent="0">
              <a:buNone/>
            </a:pPr>
            <a:r>
              <a:rPr lang="en-US" dirty="0" smtClean="0"/>
              <a:t>1</a:t>
            </a:r>
            <a:r>
              <a:rPr lang="en-US" dirty="0"/>
              <a:t>. Operator to wash hands.</a:t>
            </a:r>
          </a:p>
          <a:p>
            <a:pPr marL="0" indent="0">
              <a:buNone/>
            </a:pPr>
            <a:r>
              <a:rPr lang="en-US" dirty="0"/>
              <a:t>2. Identify patient.</a:t>
            </a:r>
          </a:p>
          <a:p>
            <a:pPr marL="0" indent="0">
              <a:buNone/>
            </a:pPr>
            <a:r>
              <a:rPr lang="en-US" dirty="0"/>
              <a:t>3. Select, prepare and </a:t>
            </a:r>
            <a:r>
              <a:rPr lang="en-US" dirty="0" smtClean="0"/>
              <a:t>organize </a:t>
            </a:r>
            <a:r>
              <a:rPr lang="en-US" dirty="0"/>
              <a:t>equipment.</a:t>
            </a:r>
          </a:p>
          <a:p>
            <a:pPr marL="0" indent="0">
              <a:buNone/>
            </a:pPr>
            <a:r>
              <a:rPr lang="en-US" dirty="0"/>
              <a:t>4. Put on gloves.</a:t>
            </a:r>
          </a:p>
          <a:p>
            <a:pPr marL="0" indent="0">
              <a:buNone/>
            </a:pPr>
            <a:r>
              <a:rPr lang="en-US" dirty="0"/>
              <a:t>5. Select site for skin puncture.</a:t>
            </a:r>
          </a:p>
          <a:p>
            <a:pPr marL="0" indent="0">
              <a:buNone/>
            </a:pPr>
            <a:r>
              <a:rPr lang="en-US" dirty="0"/>
              <a:t>6. Clean and dry the </a:t>
            </a:r>
            <a:r>
              <a:rPr lang="en-US" dirty="0" smtClean="0"/>
              <a:t>site.</a:t>
            </a:r>
          </a:p>
          <a:p>
            <a:pPr marL="0" indent="0">
              <a:buNone/>
            </a:pPr>
            <a:endParaRPr lang="en-US" dirty="0" smtClean="0"/>
          </a:p>
          <a:p>
            <a:pPr marL="0" indent="0">
              <a:spcBef>
                <a:spcPts val="0"/>
              </a:spcBef>
              <a:buNone/>
            </a:pPr>
            <a:r>
              <a:rPr lang="en-US" sz="1800" dirty="0" smtClean="0"/>
              <a:t>*</a:t>
            </a:r>
            <a:r>
              <a:rPr lang="en-US" sz="1800" dirty="0" smtClean="0">
                <a:solidFill>
                  <a:srgbClr val="FF0000"/>
                </a:solidFill>
              </a:rPr>
              <a:t>Note: Site </a:t>
            </a:r>
            <a:r>
              <a:rPr lang="en-US" sz="1800" dirty="0">
                <a:solidFill>
                  <a:srgbClr val="FF0000"/>
                </a:solidFill>
              </a:rPr>
              <a:t>needs to be clean and dry otherwise it </a:t>
            </a:r>
            <a:r>
              <a:rPr lang="en-US" sz="1800" dirty="0" smtClean="0">
                <a:solidFill>
                  <a:srgbClr val="FF0000"/>
                </a:solidFill>
              </a:rPr>
              <a:t>interferes with </a:t>
            </a:r>
            <a:r>
              <a:rPr lang="en-US" sz="1800" dirty="0">
                <a:solidFill>
                  <a:srgbClr val="FF0000"/>
                </a:solidFill>
              </a:rPr>
              <a:t>the accuracy of the result. Also to </a:t>
            </a:r>
            <a:r>
              <a:rPr lang="en-US" sz="1800" dirty="0" smtClean="0">
                <a:solidFill>
                  <a:srgbClr val="FF0000"/>
                </a:solidFill>
              </a:rPr>
              <a:t>avoid contamination </a:t>
            </a:r>
            <a:r>
              <a:rPr lang="en-US" sz="1800" dirty="0">
                <a:solidFill>
                  <a:srgbClr val="FF0000"/>
                </a:solidFill>
              </a:rPr>
              <a:t>by food, dilution with water, alcohol </a:t>
            </a:r>
            <a:r>
              <a:rPr lang="en-US" sz="1800" dirty="0" smtClean="0">
                <a:solidFill>
                  <a:srgbClr val="FF0000"/>
                </a:solidFill>
              </a:rPr>
              <a:t>and to </a:t>
            </a:r>
            <a:r>
              <a:rPr lang="en-US" sz="1800" dirty="0">
                <a:solidFill>
                  <a:srgbClr val="FF0000"/>
                </a:solidFill>
              </a:rPr>
              <a:t>reduce </a:t>
            </a:r>
            <a:r>
              <a:rPr lang="en-US" sz="1800" dirty="0" smtClean="0">
                <a:solidFill>
                  <a:srgbClr val="FF0000"/>
                </a:solidFill>
              </a:rPr>
              <a:t>risk of infection</a:t>
            </a:r>
            <a:r>
              <a:rPr lang="en-US" sz="1800" dirty="0" smtClean="0"/>
              <a:t>.</a:t>
            </a:r>
            <a:endParaRPr lang="en-GB" altLang="en-US" sz="3200" dirty="0"/>
          </a:p>
        </p:txBody>
      </p:sp>
      <p:pic>
        <p:nvPicPr>
          <p:cNvPr id="94231" name="Picture 2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6465168" y="1052736"/>
            <a:ext cx="333368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ppt_w</p:attrName>
                                        </p:attrNameLst>
                                      </p:cBhvr>
                                      <p:tavLst>
                                        <p:tav tm="0">
                                          <p:val>
                                            <p:fltVal val="0"/>
                                          </p:val>
                                        </p:tav>
                                        <p:tav tm="100000">
                                          <p:val>
                                            <p:strVal val="#ppt_w"/>
                                          </p:val>
                                        </p:tav>
                                      </p:tavLst>
                                    </p:anim>
                                    <p:anim calcmode="lin" valueType="num">
                                      <p:cBhvr>
                                        <p:cTn id="8" dur="500" fill="hold"/>
                                        <p:tgtEl>
                                          <p:spTgt spid="94210"/>
                                        </p:tgtEl>
                                        <p:attrNameLst>
                                          <p:attrName>ppt_h</p:attrName>
                                        </p:attrNameLst>
                                      </p:cBhvr>
                                      <p:tavLst>
                                        <p:tav tm="0">
                                          <p:val>
                                            <p:fltVal val="0"/>
                                          </p:val>
                                        </p:tav>
                                        <p:tav tm="100000">
                                          <p:val>
                                            <p:strVal val="#ppt_h"/>
                                          </p:val>
                                        </p:tav>
                                      </p:tavLst>
                                    </p:anim>
                                    <p:animEffect transition="in" filter="fade">
                                      <p:cBhvr>
                                        <p:cTn id="9"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8" y="0"/>
            <a:ext cx="7313612" cy="1549673"/>
          </a:xfrm>
        </p:spPr>
        <p:txBody>
          <a:bodyPr/>
          <a:lstStyle/>
          <a:p>
            <a:r>
              <a:rPr lang="en-US" sz="3200" i="1" dirty="0"/>
              <a:t>Preparing to Test</a:t>
            </a:r>
            <a:br>
              <a:rPr lang="en-US" sz="3200" i="1" dirty="0"/>
            </a:br>
            <a:endParaRPr lang="en-US" b="0" dirty="0"/>
          </a:p>
        </p:txBody>
      </p:sp>
      <p:sp>
        <p:nvSpPr>
          <p:cNvPr id="3" name="Text Placeholder 2"/>
          <p:cNvSpPr>
            <a:spLocks noGrp="1"/>
          </p:cNvSpPr>
          <p:nvPr>
            <p:ph type="body" sz="half" idx="1"/>
          </p:nvPr>
        </p:nvSpPr>
        <p:spPr>
          <a:xfrm>
            <a:off x="272480" y="764704"/>
            <a:ext cx="8816031" cy="5877272"/>
          </a:xfrm>
        </p:spPr>
        <p:txBody>
          <a:bodyPr/>
          <a:lstStyle/>
          <a:p>
            <a:pPr marL="0" indent="0">
              <a:spcBef>
                <a:spcPts val="0"/>
              </a:spcBef>
              <a:buNone/>
            </a:pPr>
            <a:r>
              <a:rPr lang="en-US" dirty="0"/>
              <a:t>7. Hold finger </a:t>
            </a:r>
            <a:r>
              <a:rPr lang="en-US" dirty="0" smtClean="0"/>
              <a:t>firmly.</a:t>
            </a:r>
          </a:p>
          <a:p>
            <a:pPr marL="0" indent="0">
              <a:spcBef>
                <a:spcPts val="0"/>
              </a:spcBef>
              <a:buNone/>
            </a:pPr>
            <a:endParaRPr lang="en-US" dirty="0"/>
          </a:p>
          <a:p>
            <a:pPr marL="0" indent="0">
              <a:spcBef>
                <a:spcPts val="0"/>
              </a:spcBef>
              <a:buNone/>
            </a:pPr>
            <a:r>
              <a:rPr lang="en-US" dirty="0"/>
              <a:t>8. Position the lancet on the site and depress the</a:t>
            </a:r>
          </a:p>
          <a:p>
            <a:pPr marL="0" indent="0">
              <a:spcBef>
                <a:spcPts val="0"/>
              </a:spcBef>
              <a:buNone/>
            </a:pPr>
            <a:r>
              <a:rPr lang="en-US" dirty="0"/>
              <a:t>plunger to make puncture and remove, discard</a:t>
            </a:r>
          </a:p>
          <a:p>
            <a:pPr marL="0" indent="0">
              <a:spcBef>
                <a:spcPts val="0"/>
              </a:spcBef>
              <a:buNone/>
            </a:pPr>
            <a:r>
              <a:rPr lang="en-US" dirty="0"/>
              <a:t>l</a:t>
            </a:r>
            <a:r>
              <a:rPr lang="en-US" dirty="0" smtClean="0"/>
              <a:t>ancet </a:t>
            </a:r>
            <a:r>
              <a:rPr lang="en-US" dirty="0"/>
              <a:t>in puncture resistant needle disposal unit</a:t>
            </a:r>
            <a:r>
              <a:rPr lang="en-US" dirty="0" smtClean="0"/>
              <a:t>.</a:t>
            </a:r>
          </a:p>
          <a:p>
            <a:pPr marL="0" indent="0">
              <a:spcBef>
                <a:spcPts val="0"/>
              </a:spcBef>
              <a:buNone/>
            </a:pPr>
            <a:endParaRPr lang="en-US" dirty="0"/>
          </a:p>
          <a:p>
            <a:pPr marL="0" indent="0">
              <a:spcBef>
                <a:spcPts val="0"/>
              </a:spcBef>
              <a:buNone/>
            </a:pPr>
            <a:r>
              <a:rPr lang="en-US" dirty="0"/>
              <a:t>9. Apply gentle pressure toward the site to create a</a:t>
            </a:r>
          </a:p>
          <a:p>
            <a:pPr marL="0" indent="0">
              <a:spcBef>
                <a:spcPts val="0"/>
              </a:spcBef>
              <a:buNone/>
            </a:pPr>
            <a:r>
              <a:rPr lang="en-US" dirty="0"/>
              <a:t>drop of blood at the puncture site</a:t>
            </a:r>
            <a:r>
              <a:rPr lang="en-US" dirty="0" smtClean="0"/>
              <a:t>.</a:t>
            </a:r>
          </a:p>
          <a:p>
            <a:pPr marL="0" indent="0">
              <a:spcBef>
                <a:spcPts val="0"/>
              </a:spcBef>
              <a:buNone/>
            </a:pPr>
            <a:endParaRPr lang="en-US" dirty="0"/>
          </a:p>
          <a:p>
            <a:pPr marL="0" indent="0">
              <a:spcBef>
                <a:spcPts val="0"/>
              </a:spcBef>
              <a:buNone/>
            </a:pPr>
            <a:r>
              <a:rPr lang="en-US" dirty="0"/>
              <a:t>10. Wipe the first drop of blood from the puncture site,</a:t>
            </a:r>
          </a:p>
          <a:p>
            <a:pPr marL="0" indent="0">
              <a:spcBef>
                <a:spcPts val="0"/>
              </a:spcBef>
              <a:buNone/>
            </a:pPr>
            <a:r>
              <a:rPr lang="en-US" dirty="0"/>
              <a:t>using gauze. Apply the second drop of blood to the</a:t>
            </a:r>
          </a:p>
          <a:p>
            <a:pPr marL="0" indent="0">
              <a:spcBef>
                <a:spcPts val="0"/>
              </a:spcBef>
              <a:buNone/>
            </a:pPr>
            <a:r>
              <a:rPr lang="en-US" dirty="0"/>
              <a:t>test </a:t>
            </a:r>
            <a:r>
              <a:rPr lang="en-US" dirty="0" smtClean="0"/>
              <a:t>strip.</a:t>
            </a:r>
          </a:p>
          <a:p>
            <a:pPr marL="0" indent="0">
              <a:spcBef>
                <a:spcPts val="0"/>
              </a:spcBef>
              <a:buNone/>
            </a:pPr>
            <a:endParaRPr lang="en-US" dirty="0"/>
          </a:p>
          <a:p>
            <a:pPr marL="0" indent="0">
              <a:spcBef>
                <a:spcPts val="0"/>
              </a:spcBef>
              <a:buNone/>
            </a:pPr>
            <a:r>
              <a:rPr lang="en-US" dirty="0"/>
              <a:t>11. Run </a:t>
            </a:r>
            <a:r>
              <a:rPr lang="en-US" dirty="0" smtClean="0"/>
              <a:t>test.</a:t>
            </a:r>
          </a:p>
          <a:p>
            <a:pPr marL="0" indent="0">
              <a:spcBef>
                <a:spcPts val="0"/>
              </a:spcBef>
              <a:buNone/>
            </a:pPr>
            <a:endParaRPr lang="en-US" dirty="0"/>
          </a:p>
          <a:p>
            <a:pPr marL="0" indent="0">
              <a:spcBef>
                <a:spcPts val="0"/>
              </a:spcBef>
              <a:buNone/>
            </a:pPr>
            <a:r>
              <a:rPr lang="en-US" dirty="0"/>
              <a:t>1</a:t>
            </a:r>
            <a:r>
              <a:rPr lang="en-US" dirty="0" smtClean="0"/>
              <a:t>2</a:t>
            </a:r>
            <a:r>
              <a:rPr lang="en-US" dirty="0"/>
              <a:t>. </a:t>
            </a:r>
            <a:r>
              <a:rPr lang="en-US" dirty="0" smtClean="0"/>
              <a:t>When complete remove </a:t>
            </a:r>
            <a:r>
              <a:rPr lang="en-US" dirty="0"/>
              <a:t>gloves and wash hands.</a:t>
            </a:r>
          </a:p>
        </p:txBody>
      </p:sp>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1531" y="1988840"/>
            <a:ext cx="2173694" cy="1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50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GB" altLang="en-US" dirty="0"/>
              <a:t>Patient Testing.</a:t>
            </a:r>
            <a:endParaRPr lang="en-US" altLang="en-US" dirty="0"/>
          </a:p>
        </p:txBody>
      </p:sp>
      <p:sp>
        <p:nvSpPr>
          <p:cNvPr id="159750" name="Text Box 6"/>
          <p:cNvSpPr txBox="1">
            <a:spLocks noChangeArrowheads="1"/>
          </p:cNvSpPr>
          <p:nvPr/>
        </p:nvSpPr>
        <p:spPr bwMode="auto">
          <a:xfrm>
            <a:off x="560388" y="4005263"/>
            <a:ext cx="82804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GB" altLang="en-US" dirty="0"/>
              <a:t>Select patient test from </a:t>
            </a:r>
            <a:r>
              <a:rPr lang="en-GB" altLang="en-US" dirty="0" smtClean="0"/>
              <a:t>menu</a:t>
            </a:r>
            <a:endParaRPr lang="en-GB" altLang="en-US" dirty="0"/>
          </a:p>
          <a:p>
            <a:pPr>
              <a:buFontTx/>
              <a:buChar char="•"/>
            </a:pPr>
            <a:r>
              <a:rPr lang="en-GB" altLang="en-US" dirty="0" smtClean="0"/>
              <a:t>Scan patient badge. (If pt. does not have badge, ensure you enter correct ID number)</a:t>
            </a:r>
            <a:endParaRPr lang="en-GB" altLang="en-US" dirty="0"/>
          </a:p>
          <a:p>
            <a:pPr>
              <a:buFontTx/>
              <a:buChar char="•"/>
            </a:pPr>
            <a:r>
              <a:rPr lang="en-GB" altLang="en-US" dirty="0"/>
              <a:t>Meter will prompt you to confirm patient details</a:t>
            </a:r>
          </a:p>
          <a:p>
            <a:pPr>
              <a:buFontTx/>
              <a:buChar char="•"/>
            </a:pPr>
            <a:r>
              <a:rPr lang="en-GB" altLang="en-US" dirty="0"/>
              <a:t>Scan in Test strips</a:t>
            </a:r>
            <a:endParaRPr lang="en-US" altLang="en-US" dirty="0"/>
          </a:p>
        </p:txBody>
      </p:sp>
      <p:sp>
        <p:nvSpPr>
          <p:cNvPr id="159751" name="Line 7"/>
          <p:cNvSpPr>
            <a:spLocks noChangeShapeType="1"/>
          </p:cNvSpPr>
          <p:nvPr/>
        </p:nvSpPr>
        <p:spPr bwMode="auto">
          <a:xfrm>
            <a:off x="5600700" y="2492375"/>
            <a:ext cx="1079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1597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53" y="1124744"/>
            <a:ext cx="79914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9750">
                                            <p:txEl>
                                              <p:pRg st="0" end="0"/>
                                            </p:txEl>
                                          </p:spTgt>
                                        </p:tgtEl>
                                        <p:attrNameLst>
                                          <p:attrName>style.visibility</p:attrName>
                                        </p:attrNameLst>
                                      </p:cBhvr>
                                      <p:to>
                                        <p:strVal val="visible"/>
                                      </p:to>
                                    </p:set>
                                    <p:animEffect transition="in" filter="fade">
                                      <p:cBhvr>
                                        <p:cTn id="7" dur="1000"/>
                                        <p:tgtEl>
                                          <p:spTgt spid="159750">
                                            <p:txEl>
                                              <p:pRg st="0" end="0"/>
                                            </p:txEl>
                                          </p:spTgt>
                                        </p:tgtEl>
                                      </p:cBhvr>
                                    </p:animEffect>
                                    <p:anim calcmode="lin" valueType="num">
                                      <p:cBhvr>
                                        <p:cTn id="8" dur="1000" fill="hold"/>
                                        <p:tgtEl>
                                          <p:spTgt spid="1597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97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9750">
                                            <p:txEl>
                                              <p:pRg st="1" end="1"/>
                                            </p:txEl>
                                          </p:spTgt>
                                        </p:tgtEl>
                                        <p:attrNameLst>
                                          <p:attrName>style.visibility</p:attrName>
                                        </p:attrNameLst>
                                      </p:cBhvr>
                                      <p:to>
                                        <p:strVal val="visible"/>
                                      </p:to>
                                    </p:set>
                                    <p:animEffect transition="in" filter="fade">
                                      <p:cBhvr>
                                        <p:cTn id="14" dur="1000"/>
                                        <p:tgtEl>
                                          <p:spTgt spid="159750">
                                            <p:txEl>
                                              <p:pRg st="1" end="1"/>
                                            </p:txEl>
                                          </p:spTgt>
                                        </p:tgtEl>
                                      </p:cBhvr>
                                    </p:animEffect>
                                    <p:anim calcmode="lin" valueType="num">
                                      <p:cBhvr>
                                        <p:cTn id="15" dur="1000" fill="hold"/>
                                        <p:tgtEl>
                                          <p:spTgt spid="1597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97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9750">
                                            <p:txEl>
                                              <p:pRg st="2" end="2"/>
                                            </p:txEl>
                                          </p:spTgt>
                                        </p:tgtEl>
                                        <p:attrNameLst>
                                          <p:attrName>style.visibility</p:attrName>
                                        </p:attrNameLst>
                                      </p:cBhvr>
                                      <p:to>
                                        <p:strVal val="visible"/>
                                      </p:to>
                                    </p:set>
                                    <p:animEffect transition="in" filter="fade">
                                      <p:cBhvr>
                                        <p:cTn id="21" dur="1000"/>
                                        <p:tgtEl>
                                          <p:spTgt spid="159750">
                                            <p:txEl>
                                              <p:pRg st="2" end="2"/>
                                            </p:txEl>
                                          </p:spTgt>
                                        </p:tgtEl>
                                      </p:cBhvr>
                                    </p:animEffect>
                                    <p:anim calcmode="lin" valueType="num">
                                      <p:cBhvr>
                                        <p:cTn id="22" dur="1000" fill="hold"/>
                                        <p:tgtEl>
                                          <p:spTgt spid="15975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97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9750">
                                            <p:txEl>
                                              <p:pRg st="3" end="3"/>
                                            </p:txEl>
                                          </p:spTgt>
                                        </p:tgtEl>
                                        <p:attrNameLst>
                                          <p:attrName>style.visibility</p:attrName>
                                        </p:attrNameLst>
                                      </p:cBhvr>
                                      <p:to>
                                        <p:strVal val="visible"/>
                                      </p:to>
                                    </p:set>
                                    <p:animEffect transition="in" filter="fade">
                                      <p:cBhvr>
                                        <p:cTn id="28" dur="1000"/>
                                        <p:tgtEl>
                                          <p:spTgt spid="159750">
                                            <p:txEl>
                                              <p:pRg st="3" end="3"/>
                                            </p:txEl>
                                          </p:spTgt>
                                        </p:tgtEl>
                                      </p:cBhvr>
                                    </p:animEffect>
                                    <p:anim calcmode="lin" valueType="num">
                                      <p:cBhvr>
                                        <p:cTn id="29" dur="1000" fill="hold"/>
                                        <p:tgtEl>
                                          <p:spTgt spid="15975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975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gn="ctr"/>
            <a:r>
              <a:rPr lang="en-GB" altLang="en-US" dirty="0"/>
              <a:t>Check test strip code and insert strip.</a:t>
            </a:r>
            <a:endParaRPr lang="en-US" altLang="en-US" dirty="0"/>
          </a:p>
        </p:txBody>
      </p:sp>
      <p:pic>
        <p:nvPicPr>
          <p:cNvPr id="160772" name="Picture 4" descr="ScreenHunter_02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65213" y="1196975"/>
            <a:ext cx="8064500" cy="460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0773" name="Text Box 5"/>
          <p:cNvSpPr txBox="1">
            <a:spLocks noChangeArrowheads="1"/>
          </p:cNvSpPr>
          <p:nvPr/>
        </p:nvSpPr>
        <p:spPr bwMode="auto">
          <a:xfrm>
            <a:off x="776288" y="5472113"/>
            <a:ext cx="4248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 </a:t>
            </a:r>
            <a:r>
              <a:rPr lang="en-GB" altLang="en-US" b="1" u="sng" dirty="0">
                <a:solidFill>
                  <a:srgbClr val="F10701"/>
                </a:solidFill>
              </a:rPr>
              <a:t>Check Patients details at </a:t>
            </a:r>
            <a:r>
              <a:rPr lang="en-GB" altLang="en-US" b="1" dirty="0">
                <a:solidFill>
                  <a:srgbClr val="F10701"/>
                </a:solidFill>
              </a:rPr>
              <a:t>	</a:t>
            </a:r>
            <a:r>
              <a:rPr lang="en-GB" altLang="en-US" b="1" u="sng" dirty="0">
                <a:solidFill>
                  <a:srgbClr val="F10701"/>
                </a:solidFill>
              </a:rPr>
              <a:t>top of screen</a:t>
            </a:r>
            <a:endParaRPr lang="en-US" altLang="en-US" b="1" u="sng" dirty="0">
              <a:solidFill>
                <a:srgbClr val="F1070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gn="ctr"/>
            <a:r>
              <a:rPr lang="en-GB" altLang="en-US" dirty="0"/>
              <a:t>Apply patient blood when prompted.</a:t>
            </a:r>
            <a:endParaRPr lang="en-US" altLang="en-US" dirty="0"/>
          </a:p>
        </p:txBody>
      </p:sp>
      <p:pic>
        <p:nvPicPr>
          <p:cNvPr id="161796" name="Picture 4" descr="ScreenHunter_02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04850" y="1125538"/>
            <a:ext cx="8208963" cy="4679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1797" name="Text Box 5"/>
          <p:cNvSpPr txBox="1">
            <a:spLocks noChangeArrowheads="1"/>
          </p:cNvSpPr>
          <p:nvPr/>
        </p:nvSpPr>
        <p:spPr bwMode="auto">
          <a:xfrm>
            <a:off x="200025" y="5805488"/>
            <a:ext cx="77771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t>Always perform a visual inspection of the yellow test area.</a:t>
            </a:r>
            <a:endParaRPr lang="en-US" alt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sz="half" idx="1"/>
          </p:nvPr>
        </p:nvSpPr>
        <p:spPr>
          <a:xfrm>
            <a:off x="631825" y="476250"/>
            <a:ext cx="7849567" cy="6121102"/>
          </a:xfrm>
        </p:spPr>
        <p:txBody>
          <a:bodyPr/>
          <a:lstStyle/>
          <a:p>
            <a:pPr algn="ctr">
              <a:buFontTx/>
              <a:buNone/>
            </a:pPr>
            <a:r>
              <a:rPr lang="en-GB" altLang="en-US" b="1" u="sng" dirty="0"/>
              <a:t>Results.</a:t>
            </a:r>
          </a:p>
          <a:p>
            <a:r>
              <a:rPr lang="en-GB" altLang="en-US" dirty="0"/>
              <a:t>Normal Range </a:t>
            </a:r>
            <a:r>
              <a:rPr lang="en-GB" altLang="en-US" dirty="0" smtClean="0"/>
              <a:t>= </a:t>
            </a:r>
            <a:r>
              <a:rPr lang="en-GB" altLang="en-US" dirty="0" smtClean="0"/>
              <a:t>71 </a:t>
            </a:r>
            <a:r>
              <a:rPr lang="en-GB" altLang="en-US" dirty="0" smtClean="0"/>
              <a:t>– </a:t>
            </a:r>
            <a:r>
              <a:rPr lang="en-GB" altLang="en-US" dirty="0" smtClean="0"/>
              <a:t>109 </a:t>
            </a:r>
            <a:r>
              <a:rPr lang="en-GB" altLang="en-US" dirty="0" smtClean="0"/>
              <a:t>mg/dL</a:t>
            </a:r>
            <a:endParaRPr lang="en-GB" altLang="en-US" dirty="0"/>
          </a:p>
          <a:p>
            <a:r>
              <a:rPr lang="en-GB" altLang="en-US" dirty="0"/>
              <a:t>Critical Range = </a:t>
            </a:r>
            <a:r>
              <a:rPr lang="en-GB" altLang="en-US" dirty="0" smtClean="0"/>
              <a:t> &lt;40 and &gt;400 mg/dL</a:t>
            </a:r>
          </a:p>
          <a:p>
            <a:r>
              <a:rPr lang="en-GB" altLang="en-US" dirty="0" smtClean="0"/>
              <a:t>All critical results MUST be repeated by an RN immediately.</a:t>
            </a:r>
          </a:p>
          <a:p>
            <a:r>
              <a:rPr lang="en-GB" altLang="en-US" dirty="0" smtClean="0"/>
              <a:t>All repeated and confirmed critical results MUST have the comment “MD Notified”</a:t>
            </a:r>
          </a:p>
          <a:p>
            <a:pPr>
              <a:buFont typeface="Arial" panose="020B0604020202020204" pitchFamily="34" charset="0"/>
              <a:buChar char="•"/>
            </a:pPr>
            <a:r>
              <a:rPr lang="en-GB" altLang="en-US" dirty="0" smtClean="0"/>
              <a:t>Follow section protocol for critical glucose results.</a:t>
            </a:r>
          </a:p>
          <a:p>
            <a:pPr>
              <a:buFont typeface="Arial" panose="020B0604020202020204" pitchFamily="34" charset="0"/>
              <a:buChar char="•"/>
            </a:pPr>
            <a:r>
              <a:rPr lang="en-GB" altLang="en-US" dirty="0" smtClean="0"/>
              <a:t>If value is &lt;30 or &gt;545 report as such. Do not report a value &lt;30 or &gt;545</a:t>
            </a:r>
            <a:r>
              <a:rPr lang="en-GB" altLang="en-US" dirty="0" smtClean="0"/>
              <a:t>.</a:t>
            </a:r>
            <a:endParaRPr lang="en-GB" altLang="en-US" dirty="0" smtClean="0"/>
          </a:p>
          <a:p>
            <a:pPr>
              <a:buFont typeface="Arial" panose="020B0604020202020204" pitchFamily="34" charset="0"/>
              <a:buChar char="•"/>
            </a:pPr>
            <a:r>
              <a:rPr lang="en-GB" altLang="en-US" dirty="0" smtClean="0"/>
              <a:t>If result is outside measuring range or value is not consistent with patient symptoms it should be verified with a blood draw for the lab.</a:t>
            </a:r>
            <a:endParaRPr lang="en-GB" altLang="en-US" dirty="0"/>
          </a:p>
          <a:p>
            <a:pPr>
              <a:buFontTx/>
              <a:buNone/>
            </a:pPr>
            <a:endParaRPr lang="en-GB" altLang="en-US" dirty="0"/>
          </a:p>
        </p:txBody>
      </p:sp>
      <p:pic>
        <p:nvPicPr>
          <p:cNvPr id="162823" name="Picture 7" descr="C:\Users\vhawcoroberm4\AppData\Local\Microsoft\Windows\Temporary Internet Files\Content.IE5\8O7MHLFZ\oh_no_smile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1192" y="332656"/>
            <a:ext cx="1980953" cy="1841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2818">
                                            <p:txEl>
                                              <p:pRg st="0" end="0"/>
                                            </p:txEl>
                                          </p:spTgt>
                                        </p:tgtEl>
                                        <p:attrNameLst>
                                          <p:attrName>style.visibility</p:attrName>
                                        </p:attrNameLst>
                                      </p:cBhvr>
                                      <p:to>
                                        <p:strVal val="visible"/>
                                      </p:to>
                                    </p:set>
                                    <p:animEffect transition="in" filter="fade">
                                      <p:cBhvr>
                                        <p:cTn id="7" dur="1000"/>
                                        <p:tgtEl>
                                          <p:spTgt spid="162818">
                                            <p:txEl>
                                              <p:pRg st="0" end="0"/>
                                            </p:txEl>
                                          </p:spTgt>
                                        </p:tgtEl>
                                      </p:cBhvr>
                                    </p:animEffect>
                                    <p:anim calcmode="lin" valueType="num">
                                      <p:cBhvr>
                                        <p:cTn id="8" dur="1000" fill="hold"/>
                                        <p:tgtEl>
                                          <p:spTgt spid="1628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28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2818">
                                            <p:txEl>
                                              <p:pRg st="1" end="1"/>
                                            </p:txEl>
                                          </p:spTgt>
                                        </p:tgtEl>
                                        <p:attrNameLst>
                                          <p:attrName>style.visibility</p:attrName>
                                        </p:attrNameLst>
                                      </p:cBhvr>
                                      <p:to>
                                        <p:strVal val="visible"/>
                                      </p:to>
                                    </p:set>
                                    <p:animEffect transition="in" filter="fade">
                                      <p:cBhvr>
                                        <p:cTn id="14" dur="1000"/>
                                        <p:tgtEl>
                                          <p:spTgt spid="162818">
                                            <p:txEl>
                                              <p:pRg st="1" end="1"/>
                                            </p:txEl>
                                          </p:spTgt>
                                        </p:tgtEl>
                                      </p:cBhvr>
                                    </p:animEffect>
                                    <p:anim calcmode="lin" valueType="num">
                                      <p:cBhvr>
                                        <p:cTn id="15" dur="1000" fill="hold"/>
                                        <p:tgtEl>
                                          <p:spTgt spid="1628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28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2818">
                                            <p:txEl>
                                              <p:pRg st="2" end="2"/>
                                            </p:txEl>
                                          </p:spTgt>
                                        </p:tgtEl>
                                        <p:attrNameLst>
                                          <p:attrName>style.visibility</p:attrName>
                                        </p:attrNameLst>
                                      </p:cBhvr>
                                      <p:to>
                                        <p:strVal val="visible"/>
                                      </p:to>
                                    </p:set>
                                    <p:animEffect transition="in" filter="fade">
                                      <p:cBhvr>
                                        <p:cTn id="21" dur="1000"/>
                                        <p:tgtEl>
                                          <p:spTgt spid="162818">
                                            <p:txEl>
                                              <p:pRg st="2" end="2"/>
                                            </p:txEl>
                                          </p:spTgt>
                                        </p:tgtEl>
                                      </p:cBhvr>
                                    </p:animEffect>
                                    <p:anim calcmode="lin" valueType="num">
                                      <p:cBhvr>
                                        <p:cTn id="22" dur="1000" fill="hold"/>
                                        <p:tgtEl>
                                          <p:spTgt spid="1628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28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2818">
                                            <p:txEl>
                                              <p:pRg st="3" end="3"/>
                                            </p:txEl>
                                          </p:spTgt>
                                        </p:tgtEl>
                                        <p:attrNameLst>
                                          <p:attrName>style.visibility</p:attrName>
                                        </p:attrNameLst>
                                      </p:cBhvr>
                                      <p:to>
                                        <p:strVal val="visible"/>
                                      </p:to>
                                    </p:set>
                                    <p:animEffect transition="in" filter="fade">
                                      <p:cBhvr>
                                        <p:cTn id="28" dur="1000"/>
                                        <p:tgtEl>
                                          <p:spTgt spid="162818">
                                            <p:txEl>
                                              <p:pRg st="3" end="3"/>
                                            </p:txEl>
                                          </p:spTgt>
                                        </p:tgtEl>
                                      </p:cBhvr>
                                    </p:animEffect>
                                    <p:anim calcmode="lin" valueType="num">
                                      <p:cBhvr>
                                        <p:cTn id="29" dur="1000" fill="hold"/>
                                        <p:tgtEl>
                                          <p:spTgt spid="16281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28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2818">
                                            <p:txEl>
                                              <p:pRg st="4" end="4"/>
                                            </p:txEl>
                                          </p:spTgt>
                                        </p:tgtEl>
                                        <p:attrNameLst>
                                          <p:attrName>style.visibility</p:attrName>
                                        </p:attrNameLst>
                                      </p:cBhvr>
                                      <p:to>
                                        <p:strVal val="visible"/>
                                      </p:to>
                                    </p:set>
                                    <p:animEffect transition="in" filter="fade">
                                      <p:cBhvr>
                                        <p:cTn id="35" dur="1000"/>
                                        <p:tgtEl>
                                          <p:spTgt spid="162818">
                                            <p:txEl>
                                              <p:pRg st="4" end="4"/>
                                            </p:txEl>
                                          </p:spTgt>
                                        </p:tgtEl>
                                      </p:cBhvr>
                                    </p:animEffect>
                                    <p:anim calcmode="lin" valueType="num">
                                      <p:cBhvr>
                                        <p:cTn id="36" dur="1000" fill="hold"/>
                                        <p:tgtEl>
                                          <p:spTgt spid="16281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28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2818">
                                            <p:txEl>
                                              <p:pRg st="5" end="5"/>
                                            </p:txEl>
                                          </p:spTgt>
                                        </p:tgtEl>
                                        <p:attrNameLst>
                                          <p:attrName>style.visibility</p:attrName>
                                        </p:attrNameLst>
                                      </p:cBhvr>
                                      <p:to>
                                        <p:strVal val="visible"/>
                                      </p:to>
                                    </p:set>
                                    <p:animEffect transition="in" filter="fade">
                                      <p:cBhvr>
                                        <p:cTn id="42" dur="1000"/>
                                        <p:tgtEl>
                                          <p:spTgt spid="162818">
                                            <p:txEl>
                                              <p:pRg st="5" end="5"/>
                                            </p:txEl>
                                          </p:spTgt>
                                        </p:tgtEl>
                                      </p:cBhvr>
                                    </p:animEffect>
                                    <p:anim calcmode="lin" valueType="num">
                                      <p:cBhvr>
                                        <p:cTn id="43" dur="1000" fill="hold"/>
                                        <p:tgtEl>
                                          <p:spTgt spid="16281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628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2818">
                                            <p:txEl>
                                              <p:pRg st="6" end="6"/>
                                            </p:txEl>
                                          </p:spTgt>
                                        </p:tgtEl>
                                        <p:attrNameLst>
                                          <p:attrName>style.visibility</p:attrName>
                                        </p:attrNameLst>
                                      </p:cBhvr>
                                      <p:to>
                                        <p:strVal val="visible"/>
                                      </p:to>
                                    </p:set>
                                    <p:animEffect transition="in" filter="fade">
                                      <p:cBhvr>
                                        <p:cTn id="49" dur="1000"/>
                                        <p:tgtEl>
                                          <p:spTgt spid="162818">
                                            <p:txEl>
                                              <p:pRg st="6" end="6"/>
                                            </p:txEl>
                                          </p:spTgt>
                                        </p:tgtEl>
                                      </p:cBhvr>
                                    </p:animEffect>
                                    <p:anim calcmode="lin" valueType="num">
                                      <p:cBhvr>
                                        <p:cTn id="50" dur="1000" fill="hold"/>
                                        <p:tgtEl>
                                          <p:spTgt spid="16281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6281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2818">
                                            <p:txEl>
                                              <p:pRg st="7" end="7"/>
                                            </p:txEl>
                                          </p:spTgt>
                                        </p:tgtEl>
                                        <p:attrNameLst>
                                          <p:attrName>style.visibility</p:attrName>
                                        </p:attrNameLst>
                                      </p:cBhvr>
                                      <p:to>
                                        <p:strVal val="visible"/>
                                      </p:to>
                                    </p:set>
                                    <p:animEffect transition="in" filter="fade">
                                      <p:cBhvr>
                                        <p:cTn id="56" dur="1000"/>
                                        <p:tgtEl>
                                          <p:spTgt spid="162818">
                                            <p:txEl>
                                              <p:pRg st="7" end="7"/>
                                            </p:txEl>
                                          </p:spTgt>
                                        </p:tgtEl>
                                      </p:cBhvr>
                                    </p:animEffect>
                                    <p:anim calcmode="lin" valueType="num">
                                      <p:cBhvr>
                                        <p:cTn id="57" dur="1000" fill="hold"/>
                                        <p:tgtEl>
                                          <p:spTgt spid="16281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6281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8" presetClass="emph" presetSubtype="0" fill="hold" nodeType="clickEffect">
                                  <p:stCondLst>
                                    <p:cond delay="0"/>
                                  </p:stCondLst>
                                  <p:childTnLst>
                                    <p:animRot by="21600000">
                                      <p:cBhvr>
                                        <p:cTn id="62" dur="2000" fill="hold"/>
                                        <p:tgtEl>
                                          <p:spTgt spid="1628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gn="ctr"/>
            <a:r>
              <a:rPr lang="en-GB" altLang="en-US" sz="4000" dirty="0" smtClean="0"/>
              <a:t>To Review Results</a:t>
            </a:r>
            <a:endParaRPr lang="en-US" altLang="en-US" sz="4000" dirty="0"/>
          </a:p>
        </p:txBody>
      </p:sp>
      <p:sp>
        <p:nvSpPr>
          <p:cNvPr id="163843" name="Rectangle 3"/>
          <p:cNvSpPr>
            <a:spLocks noGrp="1" noChangeArrowheads="1"/>
          </p:cNvSpPr>
          <p:nvPr>
            <p:ph type="body" idx="1"/>
          </p:nvPr>
        </p:nvSpPr>
        <p:spPr>
          <a:xfrm>
            <a:off x="430213" y="1557338"/>
            <a:ext cx="4954587" cy="4721225"/>
          </a:xfrm>
        </p:spPr>
        <p:txBody>
          <a:bodyPr/>
          <a:lstStyle/>
          <a:p>
            <a:r>
              <a:rPr lang="en-GB" altLang="en-US" dirty="0"/>
              <a:t>From main menu – select review result </a:t>
            </a:r>
            <a:endParaRPr lang="en-GB" altLang="en-US" dirty="0" smtClean="0"/>
          </a:p>
          <a:p>
            <a:r>
              <a:rPr lang="en-GB" altLang="en-US" dirty="0" smtClean="0"/>
              <a:t>All </a:t>
            </a:r>
            <a:r>
              <a:rPr lang="en-GB" altLang="en-US" dirty="0"/>
              <a:t>results are displayed on screen – Patient &amp; </a:t>
            </a:r>
            <a:r>
              <a:rPr lang="en-GB" altLang="en-US" dirty="0" smtClean="0"/>
              <a:t>QC</a:t>
            </a:r>
            <a:endParaRPr lang="en-GB" altLang="en-US" dirty="0"/>
          </a:p>
          <a:p>
            <a:r>
              <a:rPr lang="en-GB" altLang="en-US" dirty="0"/>
              <a:t>Select patient – to view patient results - scan ID</a:t>
            </a:r>
          </a:p>
          <a:p>
            <a:r>
              <a:rPr lang="en-GB" altLang="en-US" dirty="0"/>
              <a:t>Select QC – to view QC results.</a:t>
            </a:r>
            <a:endParaRPr lang="en-US" altLang="en-US" dirty="0"/>
          </a:p>
        </p:txBody>
      </p:sp>
      <p:pic>
        <p:nvPicPr>
          <p:cNvPr id="163844" name="Picture 4"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0" y="1125538"/>
            <a:ext cx="2952750" cy="446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31825" y="476250"/>
            <a:ext cx="7313613" cy="1309688"/>
          </a:xfrm>
        </p:spPr>
        <p:txBody>
          <a:bodyPr/>
          <a:lstStyle/>
          <a:p>
            <a:pPr algn="ctr"/>
            <a:r>
              <a:rPr lang="en-GB" altLang="en-US" dirty="0"/>
              <a:t>Cleaning the Meter. </a:t>
            </a:r>
          </a:p>
        </p:txBody>
      </p:sp>
      <p:sp>
        <p:nvSpPr>
          <p:cNvPr id="96260" name="Rectangle 4"/>
          <p:cNvSpPr>
            <a:spLocks noGrp="1" noChangeArrowheads="1"/>
          </p:cNvSpPr>
          <p:nvPr>
            <p:ph type="body" sz="half" idx="1"/>
          </p:nvPr>
        </p:nvSpPr>
        <p:spPr>
          <a:xfrm>
            <a:off x="430213" y="1268413"/>
            <a:ext cx="5027612" cy="5010150"/>
          </a:xfrm>
        </p:spPr>
        <p:txBody>
          <a:bodyPr/>
          <a:lstStyle/>
          <a:p>
            <a:pPr>
              <a:lnSpc>
                <a:spcPct val="90000"/>
              </a:lnSpc>
              <a:buFont typeface="Arial" panose="020B0604020202020204" pitchFamily="34" charset="0"/>
              <a:buChar char="•"/>
            </a:pPr>
            <a:r>
              <a:rPr lang="en-GB" altLang="en-US" dirty="0" smtClean="0"/>
              <a:t>It is a requirement that the meter be cleaned after each use.</a:t>
            </a:r>
          </a:p>
          <a:p>
            <a:pPr>
              <a:lnSpc>
                <a:spcPct val="90000"/>
              </a:lnSpc>
            </a:pPr>
            <a:r>
              <a:rPr lang="en-GB" altLang="en-US" dirty="0" smtClean="0"/>
              <a:t>Use the germicidal wipes approved by the facility.</a:t>
            </a:r>
          </a:p>
          <a:p>
            <a:pPr>
              <a:lnSpc>
                <a:spcPct val="90000"/>
              </a:lnSpc>
            </a:pPr>
            <a:r>
              <a:rPr lang="en-GB" altLang="en-US" dirty="0" smtClean="0"/>
              <a:t>Protect the strip port from moisture.</a:t>
            </a:r>
          </a:p>
          <a:p>
            <a:pPr marL="0" indent="0">
              <a:lnSpc>
                <a:spcPct val="90000"/>
              </a:lnSpc>
              <a:buNone/>
            </a:pPr>
            <a:endParaRPr lang="en-GB" altLang="en-US" dirty="0" smtClean="0"/>
          </a:p>
          <a:p>
            <a:pPr algn="ctr">
              <a:lnSpc>
                <a:spcPct val="90000"/>
              </a:lnSpc>
            </a:pPr>
            <a:endParaRPr lang="en-GB" altLang="en-US" dirty="0"/>
          </a:p>
          <a:p>
            <a:pPr algn="ctr">
              <a:lnSpc>
                <a:spcPct val="90000"/>
              </a:lnSpc>
            </a:pPr>
            <a:endParaRPr lang="en-GB" altLang="en-US" dirty="0"/>
          </a:p>
          <a:p>
            <a:pPr>
              <a:lnSpc>
                <a:spcPct val="90000"/>
              </a:lnSpc>
              <a:buFontTx/>
              <a:buNone/>
            </a:pPr>
            <a:endParaRPr lang="en-GB" altLang="en-US" dirty="0"/>
          </a:p>
        </p:txBody>
      </p:sp>
      <p:pic>
        <p:nvPicPr>
          <p:cNvPr id="96267" name="Picture 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73725" y="1268413"/>
            <a:ext cx="3082925" cy="4305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500" fill="hold"/>
                                        <p:tgtEl>
                                          <p:spTgt spid="96258"/>
                                        </p:tgtEl>
                                        <p:attrNameLst>
                                          <p:attrName>ppt_w</p:attrName>
                                        </p:attrNameLst>
                                      </p:cBhvr>
                                      <p:tavLst>
                                        <p:tav tm="0">
                                          <p:val>
                                            <p:fltVal val="0"/>
                                          </p:val>
                                        </p:tav>
                                        <p:tav tm="100000">
                                          <p:val>
                                            <p:strVal val="#ppt_w"/>
                                          </p:val>
                                        </p:tav>
                                      </p:tavLst>
                                    </p:anim>
                                    <p:anim calcmode="lin" valueType="num">
                                      <p:cBhvr>
                                        <p:cTn id="8" dur="500" fill="hold"/>
                                        <p:tgtEl>
                                          <p:spTgt spid="96258"/>
                                        </p:tgtEl>
                                        <p:attrNameLst>
                                          <p:attrName>ppt_h</p:attrName>
                                        </p:attrNameLst>
                                      </p:cBhvr>
                                      <p:tavLst>
                                        <p:tav tm="0">
                                          <p:val>
                                            <p:fltVal val="0"/>
                                          </p:val>
                                        </p:tav>
                                        <p:tav tm="100000">
                                          <p:val>
                                            <p:strVal val="#ppt_h"/>
                                          </p:val>
                                        </p:tav>
                                      </p:tavLst>
                                    </p:anim>
                                    <p:animEffect transition="in" filter="fade">
                                      <p:cBhvr>
                                        <p:cTn id="9" dur="500"/>
                                        <p:tgtEl>
                                          <p:spTgt spid="962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6260">
                                            <p:txEl>
                                              <p:pRg st="0" end="0"/>
                                            </p:txEl>
                                          </p:spTgt>
                                        </p:tgtEl>
                                        <p:attrNameLst>
                                          <p:attrName>style.visibility</p:attrName>
                                        </p:attrNameLst>
                                      </p:cBhvr>
                                      <p:to>
                                        <p:strVal val="visible"/>
                                      </p:to>
                                    </p:set>
                                    <p:animEffect transition="in" filter="fade">
                                      <p:cBhvr>
                                        <p:cTn id="14" dur="1000">
                                          <p:stCondLst>
                                            <p:cond delay="0"/>
                                          </p:stCondLst>
                                        </p:cTn>
                                        <p:tgtEl>
                                          <p:spTgt spid="9626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6260">
                                            <p:txEl>
                                              <p:pRg st="1" end="1"/>
                                            </p:txEl>
                                          </p:spTgt>
                                        </p:tgtEl>
                                        <p:attrNameLst>
                                          <p:attrName>style.visibility</p:attrName>
                                        </p:attrNameLst>
                                      </p:cBhvr>
                                      <p:to>
                                        <p:strVal val="visible"/>
                                      </p:to>
                                    </p:set>
                                    <p:animEffect transition="in" filter="fade">
                                      <p:cBhvr>
                                        <p:cTn id="19" dur="1000">
                                          <p:stCondLst>
                                            <p:cond delay="0"/>
                                          </p:stCondLst>
                                        </p:cTn>
                                        <p:tgtEl>
                                          <p:spTgt spid="9626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6260">
                                            <p:txEl>
                                              <p:pRg st="2" end="2"/>
                                            </p:txEl>
                                          </p:spTgt>
                                        </p:tgtEl>
                                        <p:attrNameLst>
                                          <p:attrName>style.visibility</p:attrName>
                                        </p:attrNameLst>
                                      </p:cBhvr>
                                      <p:to>
                                        <p:strVal val="visible"/>
                                      </p:to>
                                    </p:set>
                                    <p:animEffect transition="in" filter="fade">
                                      <p:cBhvr>
                                        <p:cTn id="24" dur="1000">
                                          <p:stCondLst>
                                            <p:cond delay="0"/>
                                          </p:stCondLst>
                                        </p:cTn>
                                        <p:tgtEl>
                                          <p:spTgt spid="962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60"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Meter Troubleshooting</a:t>
            </a:r>
            <a:endParaRPr lang="en-US" dirty="0"/>
          </a:p>
        </p:txBody>
      </p:sp>
      <p:sp>
        <p:nvSpPr>
          <p:cNvPr id="3" name="Content Placeholder 2"/>
          <p:cNvSpPr>
            <a:spLocks noGrp="1"/>
          </p:cNvSpPr>
          <p:nvPr>
            <p:ph idx="1"/>
          </p:nvPr>
        </p:nvSpPr>
        <p:spPr>
          <a:xfrm>
            <a:off x="344488" y="1340768"/>
            <a:ext cx="9217024" cy="4824536"/>
          </a:xfrm>
        </p:spPr>
        <p:txBody>
          <a:bodyPr/>
          <a:lstStyle/>
          <a:p>
            <a:pPr marL="0" indent="0">
              <a:buNone/>
            </a:pPr>
            <a:r>
              <a:rPr lang="en-US" u="sng" dirty="0" smtClean="0">
                <a:solidFill>
                  <a:schemeClr val="accent6">
                    <a:lumMod val="75000"/>
                  </a:schemeClr>
                </a:solidFill>
              </a:rPr>
              <a:t>If your meter is frozen or acting finicky you can reset it.</a:t>
            </a:r>
          </a:p>
          <a:p>
            <a:pPr marL="0" indent="0">
              <a:buNone/>
            </a:pPr>
            <a:r>
              <a:rPr lang="en-US" dirty="0" smtClean="0"/>
              <a:t>Resetting meter:</a:t>
            </a:r>
          </a:p>
          <a:p>
            <a:pPr marL="0" indent="0">
              <a:buNone/>
            </a:pPr>
            <a:r>
              <a:rPr lang="en-US" dirty="0" smtClean="0"/>
              <a:t>Remove from base. Hold power button for 20 seconds. Release power button. The meter should power on then off. Dock meter or continue with testing.</a:t>
            </a:r>
          </a:p>
          <a:p>
            <a:pPr marL="0" indent="0">
              <a:buNone/>
            </a:pPr>
            <a:r>
              <a:rPr lang="en-US" u="sng" dirty="0" smtClean="0">
                <a:solidFill>
                  <a:schemeClr val="accent6">
                    <a:lumMod val="75000"/>
                  </a:schemeClr>
                </a:solidFill>
              </a:rPr>
              <a:t>If you notice the meter is not charging or there is a buzzing sound then the charging base needs some TLC.</a:t>
            </a:r>
          </a:p>
          <a:p>
            <a:pPr marL="0" indent="0">
              <a:buNone/>
            </a:pPr>
            <a:r>
              <a:rPr lang="en-US" dirty="0" smtClean="0"/>
              <a:t>Ensure contacts on meter and base are clean. Sometimes the metal contacts on the base become recessed. You can take a pen tip and lightly pull the contacts out. In the event you still hear buzzing, try switching the meters on the charging stations. </a:t>
            </a:r>
          </a:p>
        </p:txBody>
      </p:sp>
    </p:spTree>
    <p:extLst>
      <p:ext uri="{BB962C8B-B14F-4D97-AF65-F5344CB8AC3E}">
        <p14:creationId xmlns:p14="http://schemas.microsoft.com/office/powerpoint/2010/main" val="156133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(cont.)</a:t>
            </a:r>
            <a:endParaRPr lang="en-US" dirty="0"/>
          </a:p>
        </p:txBody>
      </p:sp>
      <p:sp>
        <p:nvSpPr>
          <p:cNvPr id="3" name="Content Placeholder 2"/>
          <p:cNvSpPr>
            <a:spLocks noGrp="1"/>
          </p:cNvSpPr>
          <p:nvPr>
            <p:ph idx="1"/>
          </p:nvPr>
        </p:nvSpPr>
        <p:spPr/>
        <p:txBody>
          <a:bodyPr/>
          <a:lstStyle/>
          <a:p>
            <a:pPr marL="0" lvl="0" indent="0">
              <a:spcBef>
                <a:spcPts val="0"/>
              </a:spcBef>
              <a:buNone/>
            </a:pPr>
            <a:r>
              <a:rPr lang="en-US" dirty="0" smtClean="0"/>
              <a:t>In the event that the meter will not cooperate, notify the ATC. If both meters are inoperable during evening, night, and weekend hours contact Roche Technical Support </a:t>
            </a:r>
            <a:r>
              <a:rPr lang="en-GB" altLang="en-US" sz="3300" b="1" i="1" dirty="0" smtClean="0">
                <a:solidFill>
                  <a:srgbClr val="000000"/>
                </a:solidFill>
                <a:latin typeface="Minion" pitchFamily="2" charset="0"/>
              </a:rPr>
              <a:t>1-800-440-3638.</a:t>
            </a:r>
          </a:p>
          <a:p>
            <a:pPr marL="0" lvl="0" indent="0">
              <a:spcBef>
                <a:spcPts val="0"/>
              </a:spcBef>
              <a:buNone/>
            </a:pPr>
            <a:endParaRPr lang="en-GB" altLang="en-US" sz="3300" b="1" i="1" dirty="0">
              <a:solidFill>
                <a:srgbClr val="000000"/>
              </a:solidFill>
              <a:latin typeface="Minion" pitchFamily="2" charset="0"/>
            </a:endParaRPr>
          </a:p>
          <a:p>
            <a:pPr marL="0" indent="0">
              <a:buNone/>
            </a:pPr>
            <a:endParaRPr lang="en-US" dirty="0"/>
          </a:p>
        </p:txBody>
      </p:sp>
    </p:spTree>
    <p:extLst>
      <p:ext uri="{BB962C8B-B14F-4D97-AF65-F5344CB8AC3E}">
        <p14:creationId xmlns:p14="http://schemas.microsoft.com/office/powerpoint/2010/main" val="696263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r>
              <a:rPr lang="en-GB" altLang="en-US" sz="3600" dirty="0"/>
              <a:t>Why Training?</a:t>
            </a:r>
            <a:br>
              <a:rPr lang="en-GB" altLang="en-US" sz="3600" dirty="0"/>
            </a:br>
            <a:r>
              <a:rPr lang="en-GB" altLang="en-US" sz="2600" dirty="0"/>
              <a:t/>
            </a:r>
            <a:br>
              <a:rPr lang="en-GB" altLang="en-US" sz="2600" dirty="0"/>
            </a:br>
            <a:endParaRPr lang="en-GB" altLang="en-US" sz="2600" dirty="0"/>
          </a:p>
        </p:txBody>
      </p:sp>
      <p:sp>
        <p:nvSpPr>
          <p:cNvPr id="53251" name="Rectangle 3"/>
          <p:cNvSpPr>
            <a:spLocks noGrp="1" noChangeArrowheads="1"/>
          </p:cNvSpPr>
          <p:nvPr>
            <p:ph type="body" idx="1"/>
          </p:nvPr>
        </p:nvSpPr>
        <p:spPr>
          <a:xfrm>
            <a:off x="430213" y="1341438"/>
            <a:ext cx="9050337" cy="4937125"/>
          </a:xfrm>
        </p:spPr>
        <p:txBody>
          <a:bodyPr/>
          <a:lstStyle/>
          <a:p>
            <a:pPr>
              <a:lnSpc>
                <a:spcPct val="90000"/>
              </a:lnSpc>
            </a:pPr>
            <a:r>
              <a:rPr lang="en-GB" altLang="en-US" b="1" i="1" dirty="0" smtClean="0"/>
              <a:t>Because our patients deserve quality results and care.</a:t>
            </a:r>
          </a:p>
          <a:p>
            <a:pPr>
              <a:lnSpc>
                <a:spcPct val="90000"/>
              </a:lnSpc>
            </a:pPr>
            <a:endParaRPr lang="en-GB" altLang="en-US" b="1" i="1" dirty="0"/>
          </a:p>
          <a:p>
            <a:pPr marL="0" indent="0">
              <a:lnSpc>
                <a:spcPct val="90000"/>
              </a:lnSpc>
              <a:buNone/>
            </a:pPr>
            <a:endParaRPr lang="en-GB" altLang="en-US" b="1" i="1" dirty="0" smtClean="0"/>
          </a:p>
          <a:p>
            <a:pPr>
              <a:lnSpc>
                <a:spcPct val="90000"/>
              </a:lnSpc>
            </a:pPr>
            <a:r>
              <a:rPr lang="en-GB" altLang="en-US" b="1" i="1" dirty="0" smtClean="0"/>
              <a:t>To minimize adverse effects. </a:t>
            </a:r>
          </a:p>
          <a:p>
            <a:pPr>
              <a:lnSpc>
                <a:spcPct val="90000"/>
              </a:lnSpc>
            </a:pPr>
            <a:endParaRPr lang="en-GB" altLang="en-US" b="1" i="1" dirty="0"/>
          </a:p>
          <a:p>
            <a:pPr marL="0" indent="0">
              <a:lnSpc>
                <a:spcPct val="90000"/>
              </a:lnSpc>
              <a:buNone/>
            </a:pPr>
            <a:endParaRPr lang="en-GB" altLang="en-US" b="1" i="1" dirty="0" smtClean="0"/>
          </a:p>
          <a:p>
            <a:pPr>
              <a:lnSpc>
                <a:spcPct val="90000"/>
              </a:lnSpc>
            </a:pPr>
            <a:r>
              <a:rPr lang="en-GB" altLang="en-US" b="1" i="1" dirty="0" smtClean="0"/>
              <a:t>It is a CAP and JCAHO requirement.</a:t>
            </a:r>
          </a:p>
          <a:p>
            <a:pPr>
              <a:lnSpc>
                <a:spcPct val="90000"/>
              </a:lnSpc>
            </a:pPr>
            <a:endParaRPr lang="en-GB" altLang="en-US" b="1" i="1" dirty="0" smtClean="0"/>
          </a:p>
          <a:p>
            <a:pPr marL="0" indent="0">
              <a:lnSpc>
                <a:spcPct val="90000"/>
              </a:lnSpc>
              <a:buNone/>
            </a:pPr>
            <a:endParaRPr lang="en-GB" altLang="en-US" b="1" i="1" dirty="0"/>
          </a:p>
          <a:p>
            <a:pPr>
              <a:lnSpc>
                <a:spcPct val="90000"/>
              </a:lnSpc>
            </a:pPr>
            <a:endParaRPr lang="en-GB" altLang="en-US" b="1" i="1" dirty="0"/>
          </a:p>
          <a:p>
            <a:pPr>
              <a:lnSpc>
                <a:spcPct val="90000"/>
              </a:lnSpc>
              <a:buFontTx/>
              <a:buNone/>
            </a:pPr>
            <a:r>
              <a:rPr lang="en-GB" altLang="en-US" sz="1600" b="1" i="1" dirty="0"/>
              <a:t>								</a:t>
            </a:r>
            <a:r>
              <a:rPr lang="en-GB" altLang="en-US" sz="1400" i="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iterate type="lt">
                                    <p:tmPct val="0"/>
                                  </p:iterate>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Effect transition="in" filter="fade">
                                      <p:cBhvr>
                                        <p:cTn id="9" dur="500"/>
                                        <p:tgtEl>
                                          <p:spTgt spid="532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mph" presetSubtype="0" fill="hold" grpId="1" nodeType="clickEffect">
                                  <p:stCondLst>
                                    <p:cond delay="0"/>
                                  </p:stCondLst>
                                  <p:iterate type="lt">
                                    <p:tmPct val="4000"/>
                                  </p:iterate>
                                  <p:childTnLst>
                                    <p:set>
                                      <p:cBhvr override="childStyle">
                                        <p:cTn id="25" dur="500" fill="hold"/>
                                        <p:tgtEl>
                                          <p:spTgt spid="53250"/>
                                        </p:tgtEl>
                                        <p:attrNameLst>
                                          <p:attrName>style.color</p:attrName>
                                        </p:attrNameLst>
                                      </p:cBhvr>
                                      <p:to>
                                        <p:clrVal>
                                          <a:schemeClr val="accent2"/>
                                        </p:clrVal>
                                      </p:to>
                                    </p:set>
                                    <p:set>
                                      <p:cBhvr>
                                        <p:cTn id="26" dur="500" fill="hold"/>
                                        <p:tgtEl>
                                          <p:spTgt spid="53250"/>
                                        </p:tgtEl>
                                        <p:attrNameLst>
                                          <p:attrName>fillcolor</p:attrName>
                                        </p:attrNameLst>
                                      </p:cBhvr>
                                      <p:to>
                                        <p:clrVal>
                                          <a:schemeClr val="accent2"/>
                                        </p:clrVal>
                                      </p:to>
                                    </p:set>
                                    <p:set>
                                      <p:cBhvr>
                                        <p:cTn id="27" dur="500" fill="hold"/>
                                        <p:tgtEl>
                                          <p:spTgt spid="532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ctrTitle"/>
          </p:nvPr>
        </p:nvSpPr>
        <p:spPr>
          <a:xfrm>
            <a:off x="704528" y="404664"/>
            <a:ext cx="8420100" cy="722511"/>
          </a:xfrm>
        </p:spPr>
        <p:txBody>
          <a:bodyPr/>
          <a:lstStyle/>
          <a:p>
            <a:pPr algn="ctr"/>
            <a:r>
              <a:rPr lang="en-GB" altLang="en-US" sz="3600" dirty="0" smtClean="0"/>
              <a:t>CONTACTS</a:t>
            </a:r>
            <a:endParaRPr lang="en-GB" altLang="en-US" sz="3600" dirty="0"/>
          </a:p>
        </p:txBody>
      </p:sp>
      <p:sp>
        <p:nvSpPr>
          <p:cNvPr id="101381" name="Rectangle 5"/>
          <p:cNvSpPr>
            <a:spLocks noGrp="1" noChangeArrowheads="1"/>
          </p:cNvSpPr>
          <p:nvPr>
            <p:ph type="subTitle" idx="1"/>
          </p:nvPr>
        </p:nvSpPr>
        <p:spPr>
          <a:xfrm>
            <a:off x="848544" y="1412776"/>
            <a:ext cx="8352928" cy="4896544"/>
          </a:xfrm>
        </p:spPr>
        <p:txBody>
          <a:bodyPr/>
          <a:lstStyle/>
          <a:p>
            <a:pPr algn="l">
              <a:spcBef>
                <a:spcPts val="0"/>
              </a:spcBef>
            </a:pPr>
            <a:r>
              <a:rPr lang="en-GB" altLang="en-US" sz="3300" b="1" i="1" u="sng" dirty="0" smtClean="0">
                <a:latin typeface="Minion" pitchFamily="2" charset="0"/>
              </a:rPr>
              <a:t>Michelle Roberts, Ancillary Testing Coordinator</a:t>
            </a:r>
            <a:endParaRPr lang="en-GB" altLang="en-US" sz="3300" b="1" i="1" u="sng" dirty="0">
              <a:latin typeface="Minion" pitchFamily="2" charset="0"/>
            </a:endParaRPr>
          </a:p>
          <a:p>
            <a:pPr algn="l">
              <a:spcBef>
                <a:spcPts val="0"/>
              </a:spcBef>
            </a:pPr>
            <a:r>
              <a:rPr lang="en-GB" altLang="en-US" sz="3300" b="1" i="1" dirty="0">
                <a:latin typeface="Minion" pitchFamily="2" charset="0"/>
              </a:rPr>
              <a:t>m</a:t>
            </a:r>
            <a:r>
              <a:rPr lang="en-GB" altLang="en-US" sz="3300" b="1" i="1" dirty="0" smtClean="0">
                <a:latin typeface="Minion" pitchFamily="2" charset="0"/>
              </a:rPr>
              <a:t>ichelle.roberts4@va.gov</a:t>
            </a:r>
          </a:p>
          <a:p>
            <a:pPr algn="l">
              <a:spcBef>
                <a:spcPts val="0"/>
              </a:spcBef>
            </a:pPr>
            <a:r>
              <a:rPr lang="en-GB" altLang="en-US" sz="3300" b="1" i="1" dirty="0" smtClean="0">
                <a:latin typeface="Minion" pitchFamily="2" charset="0"/>
              </a:rPr>
              <a:t>541-826-2111 ext. 3227</a:t>
            </a:r>
          </a:p>
          <a:p>
            <a:pPr algn="l">
              <a:spcBef>
                <a:spcPts val="0"/>
              </a:spcBef>
            </a:pPr>
            <a:endParaRPr lang="en-GB" altLang="en-US" sz="3300" b="1" i="1" dirty="0">
              <a:latin typeface="Minion" pitchFamily="2" charset="0"/>
            </a:endParaRPr>
          </a:p>
          <a:p>
            <a:pPr algn="l">
              <a:spcBef>
                <a:spcPts val="0"/>
              </a:spcBef>
            </a:pPr>
            <a:r>
              <a:rPr lang="en-GB" altLang="en-US" sz="3300" b="1" i="1" u="sng" dirty="0" smtClean="0">
                <a:latin typeface="Minion" pitchFamily="2" charset="0"/>
              </a:rPr>
              <a:t>Roche Technical Support</a:t>
            </a:r>
          </a:p>
          <a:p>
            <a:pPr algn="l">
              <a:spcBef>
                <a:spcPts val="0"/>
              </a:spcBef>
            </a:pPr>
            <a:r>
              <a:rPr lang="en-GB" altLang="en-US" sz="3300" b="1" i="1" dirty="0" smtClean="0">
                <a:latin typeface="Minion" pitchFamily="2" charset="0"/>
              </a:rPr>
              <a:t>1-800-440-3638</a:t>
            </a:r>
          </a:p>
          <a:p>
            <a:pPr algn="l">
              <a:spcBef>
                <a:spcPts val="0"/>
              </a:spcBef>
            </a:pPr>
            <a:endParaRPr lang="en-GB" altLang="en-US" sz="3300" b="1" i="1" dirty="0">
              <a:latin typeface="Minion" pitchFamily="2" charset="0"/>
            </a:endParaRPr>
          </a:p>
          <a:p>
            <a:pPr algn="l">
              <a:spcBef>
                <a:spcPts val="0"/>
              </a:spcBef>
            </a:pPr>
            <a:r>
              <a:rPr lang="en-GB" altLang="en-US" sz="3300" b="1" i="1" u="sng" dirty="0" smtClean="0">
                <a:latin typeface="Minion" pitchFamily="2" charset="0"/>
              </a:rPr>
              <a:t>Mike Gavin, Laboratory Manager</a:t>
            </a:r>
          </a:p>
          <a:p>
            <a:pPr algn="l">
              <a:spcBef>
                <a:spcPts val="0"/>
              </a:spcBef>
            </a:pPr>
            <a:r>
              <a:rPr lang="en-GB" altLang="en-US" sz="3300" b="1" i="1" dirty="0" smtClean="0">
                <a:latin typeface="Minion" pitchFamily="2" charset="0"/>
              </a:rPr>
              <a:t>541-826-2111 ext. 3250</a:t>
            </a:r>
          </a:p>
          <a:p>
            <a:pPr algn="l">
              <a:spcBef>
                <a:spcPts val="0"/>
              </a:spcBef>
            </a:pPr>
            <a:endParaRPr lang="en-GB" altLang="en-US" sz="3300" b="1" i="1" u="sng" dirty="0" smtClean="0">
              <a:latin typeface="Minion" pitchFamily="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dirty="0"/>
              <a:t>Roche Diagnostics. </a:t>
            </a:r>
            <a:r>
              <a:rPr lang="en-US" i="1" dirty="0"/>
              <a:t>Accu-Check Inform II Operator's Manual Version 4</a:t>
            </a:r>
            <a:r>
              <a:rPr lang="en-US" dirty="0"/>
              <a:t>. 02 2014.</a:t>
            </a:r>
          </a:p>
          <a:p>
            <a:pPr marL="0" indent="0">
              <a:buNone/>
            </a:pPr>
            <a:r>
              <a:rPr lang="en-US" dirty="0"/>
              <a:t>VA SORCC Clinical Laboratory. "Accu-Check Inform II Procedure Manual." 07 2014.</a:t>
            </a:r>
          </a:p>
          <a:p>
            <a:pPr marL="0" indent="0">
              <a:buNone/>
            </a:pPr>
            <a:endParaRPr lang="en-US" dirty="0"/>
          </a:p>
        </p:txBody>
      </p:sp>
    </p:spTree>
    <p:extLst>
      <p:ext uri="{BB962C8B-B14F-4D97-AF65-F5344CB8AC3E}">
        <p14:creationId xmlns:p14="http://schemas.microsoft.com/office/powerpoint/2010/main" val="2047278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332656"/>
            <a:ext cx="7313612" cy="1309688"/>
          </a:xfrm>
        </p:spPr>
        <p:txBody>
          <a:bodyPr/>
          <a:lstStyle/>
          <a:p>
            <a:pPr algn="ctr"/>
            <a:r>
              <a:rPr lang="en-US" dirty="0" smtClean="0">
                <a:latin typeface="Bookman Old Style" panose="02050604050505020204" pitchFamily="18" charset="0"/>
              </a:rPr>
              <a:t>Clinical Indications</a:t>
            </a:r>
            <a:endParaRPr lang="en-US" dirty="0">
              <a:latin typeface="Bookman Old Style" panose="02050604050505020204" pitchFamily="18" charset="0"/>
            </a:endParaRPr>
          </a:p>
        </p:txBody>
      </p:sp>
      <p:sp>
        <p:nvSpPr>
          <p:cNvPr id="3" name="Content Placeholder 2"/>
          <p:cNvSpPr>
            <a:spLocks noGrp="1"/>
          </p:cNvSpPr>
          <p:nvPr>
            <p:ph idx="1"/>
          </p:nvPr>
        </p:nvSpPr>
        <p:spPr/>
        <p:txBody>
          <a:bodyPr/>
          <a:lstStyle/>
          <a:p>
            <a:r>
              <a:rPr lang="en-US" dirty="0" smtClean="0"/>
              <a:t>Any patient requiring testing for the purpose of monitoring and managing diabetes control or glucose levels.</a:t>
            </a:r>
          </a:p>
          <a:p>
            <a:endParaRPr lang="en-US" dirty="0" smtClean="0"/>
          </a:p>
          <a:p>
            <a:endParaRPr lang="en-US" dirty="0"/>
          </a:p>
        </p:txBody>
      </p:sp>
      <p:pic>
        <p:nvPicPr>
          <p:cNvPr id="177156" name="Picture 4" descr="C:\Users\vhawcoroberm4\AppData\Local\Microsoft\Windows\Temporary Internet Files\Content.IE5\Z3UJUUI4\41EnFdasuT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227" y="2996952"/>
            <a:ext cx="3511698" cy="315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7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77156"/>
                                        </p:tgtEl>
                                        <p:attrNameLst>
                                          <p:attrName>r</p:attrName>
                                        </p:attrNameLst>
                                      </p:cBhvr>
                                    </p:animRot>
                                    <p:animRot by="-240000">
                                      <p:cBhvr>
                                        <p:cTn id="7" dur="200" fill="hold">
                                          <p:stCondLst>
                                            <p:cond delay="200"/>
                                          </p:stCondLst>
                                        </p:cTn>
                                        <p:tgtEl>
                                          <p:spTgt spid="177156"/>
                                        </p:tgtEl>
                                        <p:attrNameLst>
                                          <p:attrName>r</p:attrName>
                                        </p:attrNameLst>
                                      </p:cBhvr>
                                    </p:animRot>
                                    <p:animRot by="240000">
                                      <p:cBhvr>
                                        <p:cTn id="8" dur="200" fill="hold">
                                          <p:stCondLst>
                                            <p:cond delay="400"/>
                                          </p:stCondLst>
                                        </p:cTn>
                                        <p:tgtEl>
                                          <p:spTgt spid="177156"/>
                                        </p:tgtEl>
                                        <p:attrNameLst>
                                          <p:attrName>r</p:attrName>
                                        </p:attrNameLst>
                                      </p:cBhvr>
                                    </p:animRot>
                                    <p:animRot by="-240000">
                                      <p:cBhvr>
                                        <p:cTn id="9" dur="200" fill="hold">
                                          <p:stCondLst>
                                            <p:cond delay="600"/>
                                          </p:stCondLst>
                                        </p:cTn>
                                        <p:tgtEl>
                                          <p:spTgt spid="177156"/>
                                        </p:tgtEl>
                                        <p:attrNameLst>
                                          <p:attrName>r</p:attrName>
                                        </p:attrNameLst>
                                      </p:cBhvr>
                                    </p:animRot>
                                    <p:animRot by="120000">
                                      <p:cBhvr>
                                        <p:cTn id="10" dur="200" fill="hold">
                                          <p:stCondLst>
                                            <p:cond delay="800"/>
                                          </p:stCondLst>
                                        </p:cTn>
                                        <p:tgtEl>
                                          <p:spTgt spid="1771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433388" y="446088"/>
            <a:ext cx="75834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spcBef>
                <a:spcPct val="0"/>
              </a:spcBef>
            </a:pPr>
            <a:r>
              <a:rPr lang="en-GB" altLang="en-US" sz="3000" b="1" u="sng" dirty="0">
                <a:solidFill>
                  <a:schemeClr val="tx2"/>
                </a:solidFill>
              </a:rPr>
              <a:t>LIMITATIONS.</a:t>
            </a:r>
          </a:p>
        </p:txBody>
      </p:sp>
      <p:sp>
        <p:nvSpPr>
          <p:cNvPr id="175107" name="Rectangle 3"/>
          <p:cNvSpPr>
            <a:spLocks noChangeArrowheads="1"/>
          </p:cNvSpPr>
          <p:nvPr/>
        </p:nvSpPr>
        <p:spPr bwMode="auto">
          <a:xfrm>
            <a:off x="415925" y="1052513"/>
            <a:ext cx="9217025"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spcBef>
                <a:spcPct val="0"/>
              </a:spcBef>
              <a:defRPr sz="2400">
                <a:solidFill>
                  <a:schemeClr val="tx1"/>
                </a:solidFill>
                <a:latin typeface="Times New Roman" pitchFamily="18" charset="0"/>
              </a:defRPr>
            </a:lvl1pPr>
            <a:lvl2pPr marL="763588" indent="-287338">
              <a:spcBef>
                <a:spcPct val="0"/>
              </a:spcBef>
              <a:defRPr sz="2400">
                <a:solidFill>
                  <a:schemeClr val="tx1"/>
                </a:solidFill>
                <a:latin typeface="Times New Roman" pitchFamily="18" charset="0"/>
              </a:defRPr>
            </a:lvl2pPr>
            <a:lvl3pPr marL="1241425" indent="-287338">
              <a:spcBef>
                <a:spcPct val="0"/>
              </a:spcBef>
              <a:defRPr sz="2400">
                <a:solidFill>
                  <a:schemeClr val="tx1"/>
                </a:solidFill>
                <a:latin typeface="Times New Roman" pitchFamily="18" charset="0"/>
              </a:defRPr>
            </a:lvl3pPr>
            <a:lvl4pPr marL="1719263" indent="-287338">
              <a:spcBef>
                <a:spcPct val="0"/>
              </a:spcBef>
              <a:defRPr sz="2400">
                <a:solidFill>
                  <a:schemeClr val="tx1"/>
                </a:solidFill>
                <a:latin typeface="Times New Roman" pitchFamily="18" charset="0"/>
              </a:defRPr>
            </a:lvl4pPr>
            <a:lvl5pPr marL="2195513" indent="-285750">
              <a:spcBef>
                <a:spcPct val="0"/>
              </a:spcBef>
              <a:defRPr sz="2400">
                <a:solidFill>
                  <a:schemeClr val="tx1"/>
                </a:solidFill>
                <a:latin typeface="Times New Roman" pitchFamily="18" charset="0"/>
              </a:defRPr>
            </a:lvl5pPr>
            <a:lvl6pPr marL="2652713" indent="-285750" eaLnBrk="0" fontAlgn="base" hangingPunct="0">
              <a:spcBef>
                <a:spcPct val="0"/>
              </a:spcBef>
              <a:spcAft>
                <a:spcPct val="0"/>
              </a:spcAft>
              <a:defRPr sz="2400">
                <a:solidFill>
                  <a:schemeClr val="tx1"/>
                </a:solidFill>
                <a:latin typeface="Times New Roman" pitchFamily="18" charset="0"/>
              </a:defRPr>
            </a:lvl6pPr>
            <a:lvl7pPr marL="3109913" indent="-285750" eaLnBrk="0" fontAlgn="base" hangingPunct="0">
              <a:spcBef>
                <a:spcPct val="0"/>
              </a:spcBef>
              <a:spcAft>
                <a:spcPct val="0"/>
              </a:spcAft>
              <a:defRPr sz="2400">
                <a:solidFill>
                  <a:schemeClr val="tx1"/>
                </a:solidFill>
                <a:latin typeface="Times New Roman" pitchFamily="18" charset="0"/>
              </a:defRPr>
            </a:lvl7pPr>
            <a:lvl8pPr marL="3567113" indent="-285750" eaLnBrk="0" fontAlgn="base" hangingPunct="0">
              <a:spcBef>
                <a:spcPct val="0"/>
              </a:spcBef>
              <a:spcAft>
                <a:spcPct val="0"/>
              </a:spcAft>
              <a:defRPr sz="2400">
                <a:solidFill>
                  <a:schemeClr val="tx1"/>
                </a:solidFill>
                <a:latin typeface="Times New Roman" pitchFamily="18" charset="0"/>
              </a:defRPr>
            </a:lvl8pPr>
            <a:lvl9pPr marL="4024313" indent="-28575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Arial" panose="020B0604020202020204" pitchFamily="34" charset="0"/>
              <a:buChar char="•"/>
            </a:pPr>
            <a:r>
              <a:rPr lang="en-GB" altLang="en-US" sz="1800" b="1" dirty="0" smtClean="0">
                <a:latin typeface="Imago" pitchFamily="2" charset="0"/>
              </a:rPr>
              <a:t>Hematocrit should be between 10-65%</a:t>
            </a:r>
            <a:r>
              <a:rPr lang="en-GB" altLang="en-US" sz="1800" b="1" dirty="0">
                <a:latin typeface="Imago" pitchFamily="2" charset="0"/>
              </a:rPr>
              <a:t>	</a:t>
            </a:r>
            <a:endParaRPr lang="en-GB" altLang="en-US" sz="1800" b="1" dirty="0" smtClean="0">
              <a:latin typeface="Imago" pitchFamily="2" charset="0"/>
            </a:endParaRPr>
          </a:p>
          <a:p>
            <a:pPr>
              <a:spcBef>
                <a:spcPct val="50000"/>
              </a:spcBef>
              <a:buFont typeface="Arial" panose="020B0604020202020204" pitchFamily="34" charset="0"/>
              <a:buChar char="•"/>
            </a:pPr>
            <a:r>
              <a:rPr lang="en-GB" altLang="en-US" sz="1800" b="1" dirty="0" smtClean="0">
                <a:latin typeface="Imago" pitchFamily="2" charset="0"/>
              </a:rPr>
              <a:t>IV administration of ascorbic acid resulting in &gt;3 mg/dL. (May cause overestimation)</a:t>
            </a:r>
            <a:r>
              <a:rPr lang="en-GB" altLang="en-US" sz="1800" b="1" dirty="0">
                <a:latin typeface="Imago" pitchFamily="2" charset="0"/>
              </a:rPr>
              <a:t>		   </a:t>
            </a:r>
          </a:p>
          <a:p>
            <a:pPr>
              <a:spcBef>
                <a:spcPct val="50000"/>
              </a:spcBef>
              <a:buFontTx/>
              <a:buChar char="•"/>
            </a:pPr>
            <a:r>
              <a:rPr lang="en-GB" altLang="en-US" sz="1800" b="1" dirty="0">
                <a:latin typeface="Imago" pitchFamily="2" charset="0"/>
              </a:rPr>
              <a:t>Galactose	</a:t>
            </a:r>
            <a:r>
              <a:rPr lang="en-GB" altLang="en-US" sz="1800" b="1" dirty="0" smtClean="0">
                <a:latin typeface="Imago" pitchFamily="2" charset="0"/>
              </a:rPr>
              <a:t>&gt;15 mg/dL 	(May cause overestimation)</a:t>
            </a:r>
          </a:p>
          <a:p>
            <a:pPr>
              <a:spcBef>
                <a:spcPct val="50000"/>
              </a:spcBef>
              <a:buFontTx/>
              <a:buChar char="•"/>
            </a:pPr>
            <a:r>
              <a:rPr lang="en-GB" altLang="en-US" sz="1800" b="1" dirty="0" smtClean="0">
                <a:latin typeface="Imago" pitchFamily="2" charset="0"/>
              </a:rPr>
              <a:t>Lipids	Triglycerides &gt;1800 mg/dL  (May increase glucose)</a:t>
            </a:r>
          </a:p>
          <a:p>
            <a:pPr>
              <a:spcBef>
                <a:spcPct val="50000"/>
              </a:spcBef>
              <a:buFontTx/>
              <a:buChar char="•"/>
            </a:pPr>
            <a:r>
              <a:rPr lang="en-GB" altLang="en-US" sz="1800" b="1" dirty="0" smtClean="0">
                <a:latin typeface="Imago" pitchFamily="2" charset="0"/>
              </a:rPr>
              <a:t>Dehydration</a:t>
            </a:r>
          </a:p>
          <a:p>
            <a:pPr>
              <a:spcBef>
                <a:spcPct val="50000"/>
              </a:spcBef>
              <a:buFontTx/>
              <a:buChar char="•"/>
            </a:pPr>
            <a:r>
              <a:rPr lang="en-GB" altLang="en-US" sz="1800" b="1" dirty="0" smtClean="0">
                <a:latin typeface="Imago" pitchFamily="2" charset="0"/>
              </a:rPr>
              <a:t>Hypotension</a:t>
            </a:r>
          </a:p>
          <a:p>
            <a:pPr>
              <a:spcBef>
                <a:spcPct val="50000"/>
              </a:spcBef>
              <a:buFontTx/>
              <a:buChar char="•"/>
            </a:pPr>
            <a:r>
              <a:rPr lang="en-GB" altLang="en-US" sz="1800" b="1" dirty="0" smtClean="0">
                <a:latin typeface="Imago" pitchFamily="2" charset="0"/>
              </a:rPr>
              <a:t>Shock</a:t>
            </a:r>
          </a:p>
          <a:p>
            <a:pPr>
              <a:spcBef>
                <a:spcPct val="50000"/>
              </a:spcBef>
              <a:buFontTx/>
              <a:buChar char="•"/>
            </a:pPr>
            <a:r>
              <a:rPr lang="en-GB" altLang="en-US" sz="1800" b="1" dirty="0" smtClean="0">
                <a:latin typeface="Imago" pitchFamily="2" charset="0"/>
              </a:rPr>
              <a:t>Peripheral Occlusive Disease</a:t>
            </a:r>
          </a:p>
          <a:p>
            <a:pPr>
              <a:spcBef>
                <a:spcPct val="50000"/>
              </a:spcBef>
              <a:buFontTx/>
              <a:buChar char="•"/>
            </a:pPr>
            <a:r>
              <a:rPr lang="en-GB" altLang="en-US" sz="1800" b="1" dirty="0" smtClean="0">
                <a:latin typeface="Imago" pitchFamily="2" charset="0"/>
              </a:rPr>
              <a:t>Hyperosmolar Non-Ketotic Coma</a:t>
            </a:r>
          </a:p>
          <a:p>
            <a:pPr>
              <a:spcBef>
                <a:spcPct val="50000"/>
              </a:spcBef>
              <a:buFontTx/>
              <a:buChar char="•"/>
            </a:pPr>
            <a:r>
              <a:rPr lang="en-GB" altLang="en-US" sz="1800" b="1" dirty="0" smtClean="0">
                <a:latin typeface="Imago" pitchFamily="2" charset="0"/>
              </a:rPr>
              <a:t>Diabetic Ketoacidosis</a:t>
            </a:r>
          </a:p>
          <a:p>
            <a:pPr>
              <a:spcBef>
                <a:spcPct val="50000"/>
              </a:spcBef>
              <a:buFontTx/>
              <a:buChar char="•"/>
            </a:pPr>
            <a:r>
              <a:rPr lang="en-GB" altLang="en-US" sz="1800" b="1" dirty="0" smtClean="0">
                <a:latin typeface="Imago" pitchFamily="2" charset="0"/>
              </a:rPr>
              <a:t>Unconscious Patients</a:t>
            </a:r>
          </a:p>
          <a:p>
            <a:pPr>
              <a:spcBef>
                <a:spcPct val="50000"/>
              </a:spcBef>
              <a:buFontTx/>
              <a:buChar char="•"/>
            </a:pPr>
            <a:r>
              <a:rPr lang="en-GB" altLang="en-US" sz="1800" b="1" dirty="0" smtClean="0">
                <a:latin typeface="Imago" pitchFamily="2" charset="0"/>
              </a:rPr>
              <a:t>Decompensated Heart Failure NYHA Class IV</a:t>
            </a:r>
          </a:p>
          <a:p>
            <a:pPr marL="0" indent="0">
              <a:spcBef>
                <a:spcPct val="50000"/>
              </a:spcBef>
            </a:pPr>
            <a:endParaRPr lang="en-GB" altLang="en-US" sz="1800" b="1" dirty="0">
              <a:latin typeface="Imago" pitchFamily="2"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552103"/>
          </a:xfrm>
        </p:spPr>
        <p:txBody>
          <a:bodyPr/>
          <a:lstStyle/>
          <a:p>
            <a:pPr algn="ctr"/>
            <a:r>
              <a:rPr lang="en-US" dirty="0" smtClean="0"/>
              <a:t>Meter and Supplies</a:t>
            </a:r>
            <a:endParaRPr lang="en-US" dirty="0"/>
          </a:p>
        </p:txBody>
      </p:sp>
      <p:pic>
        <p:nvPicPr>
          <p:cNvPr id="178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4" y="1123950"/>
            <a:ext cx="3106369" cy="489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008" y="1094300"/>
            <a:ext cx="3283909" cy="471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94873" y="1196752"/>
            <a:ext cx="1718167" cy="369332"/>
          </a:xfrm>
          <a:prstGeom prst="rect">
            <a:avLst/>
          </a:prstGeom>
          <a:noFill/>
        </p:spPr>
        <p:txBody>
          <a:bodyPr wrap="square" rtlCol="0">
            <a:spAutoFit/>
          </a:bodyPr>
          <a:lstStyle/>
          <a:p>
            <a:r>
              <a:rPr lang="en-US" sz="1800" dirty="0" smtClean="0"/>
              <a:t>Test Strip Port</a:t>
            </a:r>
            <a:endParaRPr lang="en-US" sz="1800" dirty="0"/>
          </a:p>
        </p:txBody>
      </p:sp>
      <p:sp>
        <p:nvSpPr>
          <p:cNvPr id="6" name="TextBox 5"/>
          <p:cNvSpPr txBox="1"/>
          <p:nvPr/>
        </p:nvSpPr>
        <p:spPr>
          <a:xfrm>
            <a:off x="3594873" y="3441001"/>
            <a:ext cx="1646159" cy="369332"/>
          </a:xfrm>
          <a:prstGeom prst="rect">
            <a:avLst/>
          </a:prstGeom>
          <a:noFill/>
        </p:spPr>
        <p:txBody>
          <a:bodyPr wrap="square" rtlCol="0">
            <a:spAutoFit/>
          </a:bodyPr>
          <a:lstStyle/>
          <a:p>
            <a:r>
              <a:rPr lang="en-US" sz="1800" dirty="0" smtClean="0"/>
              <a:t>Touch Screen</a:t>
            </a:r>
            <a:endParaRPr lang="en-US" sz="1800" dirty="0"/>
          </a:p>
        </p:txBody>
      </p:sp>
      <p:sp>
        <p:nvSpPr>
          <p:cNvPr id="7" name="TextBox 6"/>
          <p:cNvSpPr txBox="1"/>
          <p:nvPr/>
        </p:nvSpPr>
        <p:spPr>
          <a:xfrm>
            <a:off x="3594873" y="4926359"/>
            <a:ext cx="1646159" cy="369332"/>
          </a:xfrm>
          <a:prstGeom prst="rect">
            <a:avLst/>
          </a:prstGeom>
          <a:noFill/>
        </p:spPr>
        <p:txBody>
          <a:bodyPr wrap="square" rtlCol="0">
            <a:spAutoFit/>
          </a:bodyPr>
          <a:lstStyle/>
          <a:p>
            <a:r>
              <a:rPr lang="en-US" sz="1800" dirty="0" smtClean="0"/>
              <a:t>On/Off Button</a:t>
            </a:r>
            <a:endParaRPr lang="en-US" sz="1800" dirty="0"/>
          </a:p>
        </p:txBody>
      </p:sp>
      <p:sp>
        <p:nvSpPr>
          <p:cNvPr id="8" name="TextBox 7"/>
          <p:cNvSpPr txBox="1"/>
          <p:nvPr/>
        </p:nvSpPr>
        <p:spPr>
          <a:xfrm>
            <a:off x="8248534" y="1008352"/>
            <a:ext cx="1036571" cy="646331"/>
          </a:xfrm>
          <a:prstGeom prst="rect">
            <a:avLst/>
          </a:prstGeom>
          <a:noFill/>
        </p:spPr>
        <p:txBody>
          <a:bodyPr wrap="square" rtlCol="0">
            <a:spAutoFit/>
          </a:bodyPr>
          <a:lstStyle/>
          <a:p>
            <a:r>
              <a:rPr lang="en-US" sz="1800" dirty="0" smtClean="0"/>
              <a:t>Barcode Scanner</a:t>
            </a:r>
            <a:endParaRPr lang="en-US" sz="1800" dirty="0"/>
          </a:p>
        </p:txBody>
      </p:sp>
      <p:sp>
        <p:nvSpPr>
          <p:cNvPr id="9" name="TextBox 8"/>
          <p:cNvSpPr txBox="1"/>
          <p:nvPr/>
        </p:nvSpPr>
        <p:spPr>
          <a:xfrm>
            <a:off x="8121352" y="2276872"/>
            <a:ext cx="1680782" cy="646331"/>
          </a:xfrm>
          <a:prstGeom prst="rect">
            <a:avLst/>
          </a:prstGeom>
          <a:noFill/>
        </p:spPr>
        <p:txBody>
          <a:bodyPr wrap="square" rtlCol="0">
            <a:spAutoFit/>
          </a:bodyPr>
          <a:lstStyle/>
          <a:p>
            <a:r>
              <a:rPr lang="en-US" sz="1800" dirty="0" smtClean="0"/>
              <a:t>Battery Compartment</a:t>
            </a:r>
            <a:endParaRPr lang="en-US" sz="1800" dirty="0"/>
          </a:p>
        </p:txBody>
      </p:sp>
      <p:sp>
        <p:nvSpPr>
          <p:cNvPr id="11" name="TextBox 10"/>
          <p:cNvSpPr txBox="1"/>
          <p:nvPr/>
        </p:nvSpPr>
        <p:spPr>
          <a:xfrm>
            <a:off x="8091309" y="2861647"/>
            <a:ext cx="1351020" cy="646331"/>
          </a:xfrm>
          <a:prstGeom prst="rect">
            <a:avLst/>
          </a:prstGeom>
          <a:noFill/>
        </p:spPr>
        <p:txBody>
          <a:bodyPr wrap="square" rtlCol="0">
            <a:spAutoFit/>
          </a:bodyPr>
          <a:lstStyle/>
          <a:p>
            <a:r>
              <a:rPr lang="en-US" sz="1800" dirty="0" smtClean="0"/>
              <a:t>Charging Contacts</a:t>
            </a:r>
            <a:endParaRPr lang="en-US" sz="1800" dirty="0"/>
          </a:p>
        </p:txBody>
      </p:sp>
      <p:sp>
        <p:nvSpPr>
          <p:cNvPr id="12" name="TextBox 11"/>
          <p:cNvSpPr txBox="1"/>
          <p:nvPr/>
        </p:nvSpPr>
        <p:spPr>
          <a:xfrm>
            <a:off x="8144668" y="4550148"/>
            <a:ext cx="1657466" cy="646331"/>
          </a:xfrm>
          <a:prstGeom prst="rect">
            <a:avLst/>
          </a:prstGeom>
          <a:noFill/>
        </p:spPr>
        <p:txBody>
          <a:bodyPr wrap="square" rtlCol="0">
            <a:spAutoFit/>
          </a:bodyPr>
          <a:lstStyle/>
          <a:p>
            <a:r>
              <a:rPr lang="en-US" sz="1800" dirty="0" smtClean="0"/>
              <a:t>Infrared Window</a:t>
            </a:r>
            <a:endParaRPr lang="en-US" sz="1800" dirty="0"/>
          </a:p>
        </p:txBody>
      </p:sp>
    </p:spTree>
    <p:extLst>
      <p:ext uri="{BB962C8B-B14F-4D97-AF65-F5344CB8AC3E}">
        <p14:creationId xmlns:p14="http://schemas.microsoft.com/office/powerpoint/2010/main" val="1301307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GB" altLang="en-US" dirty="0"/>
              <a:t>Safe T Pro Plus</a:t>
            </a:r>
            <a:br>
              <a:rPr lang="en-GB" altLang="en-US" dirty="0"/>
            </a:br>
            <a:r>
              <a:rPr lang="en-GB" altLang="en-US" dirty="0"/>
              <a:t>Single Use Lancing Device</a:t>
            </a:r>
          </a:p>
        </p:txBody>
      </p:sp>
      <p:sp>
        <p:nvSpPr>
          <p:cNvPr id="95235" name="Rectangle 3"/>
          <p:cNvSpPr>
            <a:spLocks noGrp="1" noChangeArrowheads="1"/>
          </p:cNvSpPr>
          <p:nvPr>
            <p:ph type="body" idx="1"/>
          </p:nvPr>
        </p:nvSpPr>
        <p:spPr/>
        <p:txBody>
          <a:bodyPr/>
          <a:lstStyle/>
          <a:p>
            <a:pPr>
              <a:buFontTx/>
              <a:buNone/>
            </a:pPr>
            <a:r>
              <a:rPr lang="en-GB" altLang="en-US" dirty="0"/>
              <a:t>                                         Depth Setting                        Protective Cap</a:t>
            </a:r>
          </a:p>
          <a:p>
            <a:pPr>
              <a:buFontTx/>
              <a:buNone/>
            </a:pPr>
            <a:endParaRPr lang="en-GB" altLang="en-US" dirty="0"/>
          </a:p>
          <a:p>
            <a:pPr>
              <a:buFontTx/>
              <a:buNone/>
            </a:pPr>
            <a:endParaRPr lang="en-GB" altLang="en-US" dirty="0"/>
          </a:p>
          <a:p>
            <a:pPr>
              <a:buFontTx/>
              <a:buNone/>
            </a:pPr>
            <a:r>
              <a:rPr lang="en-GB" altLang="en-US" dirty="0"/>
              <a:t>Trigger Button</a:t>
            </a:r>
          </a:p>
          <a:p>
            <a:pPr algn="ctr"/>
            <a:endParaRPr lang="en-GB" altLang="en-US" sz="3200" dirty="0"/>
          </a:p>
        </p:txBody>
      </p:sp>
      <p:pic>
        <p:nvPicPr>
          <p:cNvPr id="95236" name="Picture 4" descr="safe t pro plus artwork 00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481263" y="2401888"/>
            <a:ext cx="5262562" cy="3424237"/>
          </a:xfrm>
          <a:noFill/>
          <a:ln/>
        </p:spPr>
      </p:pic>
      <p:sp>
        <p:nvSpPr>
          <p:cNvPr id="95237" name="Line 5"/>
          <p:cNvSpPr>
            <a:spLocks noChangeShapeType="1"/>
          </p:cNvSpPr>
          <p:nvPr/>
        </p:nvSpPr>
        <p:spPr bwMode="auto">
          <a:xfrm>
            <a:off x="2021806" y="4313238"/>
            <a:ext cx="982662" cy="392113"/>
          </a:xfrm>
          <a:prstGeom prst="line">
            <a:avLst/>
          </a:prstGeom>
          <a:noFill/>
          <a:ln w="889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38" name="Line 6"/>
          <p:cNvSpPr>
            <a:spLocks noChangeShapeType="1"/>
          </p:cNvSpPr>
          <p:nvPr/>
        </p:nvSpPr>
        <p:spPr bwMode="auto">
          <a:xfrm flipH="1">
            <a:off x="7340600" y="2162175"/>
            <a:ext cx="804863" cy="784225"/>
          </a:xfrm>
          <a:prstGeom prst="line">
            <a:avLst/>
          </a:prstGeom>
          <a:noFill/>
          <a:ln w="889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39" name="Line 7"/>
          <p:cNvSpPr>
            <a:spLocks noChangeShapeType="1"/>
          </p:cNvSpPr>
          <p:nvPr/>
        </p:nvSpPr>
        <p:spPr bwMode="auto">
          <a:xfrm>
            <a:off x="4394200" y="2357438"/>
            <a:ext cx="1300163" cy="784225"/>
          </a:xfrm>
          <a:prstGeom prst="line">
            <a:avLst/>
          </a:prstGeom>
          <a:noFill/>
          <a:ln w="889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500" fill="hold"/>
                                        <p:tgtEl>
                                          <p:spTgt spid="95234"/>
                                        </p:tgtEl>
                                        <p:attrNameLst>
                                          <p:attrName>ppt_w</p:attrName>
                                        </p:attrNameLst>
                                      </p:cBhvr>
                                      <p:tavLst>
                                        <p:tav tm="0">
                                          <p:val>
                                            <p:fltVal val="0"/>
                                          </p:val>
                                        </p:tav>
                                        <p:tav tm="100000">
                                          <p:val>
                                            <p:strVal val="#ppt_w"/>
                                          </p:val>
                                        </p:tav>
                                      </p:tavLst>
                                    </p:anim>
                                    <p:anim calcmode="lin" valueType="num">
                                      <p:cBhvr>
                                        <p:cTn id="8" dur="500" fill="hold"/>
                                        <p:tgtEl>
                                          <p:spTgt spid="95234"/>
                                        </p:tgtEl>
                                        <p:attrNameLst>
                                          <p:attrName>ppt_h</p:attrName>
                                        </p:attrNameLst>
                                      </p:cBhvr>
                                      <p:tavLst>
                                        <p:tav tm="0">
                                          <p:val>
                                            <p:fltVal val="0"/>
                                          </p:val>
                                        </p:tav>
                                        <p:tav tm="100000">
                                          <p:val>
                                            <p:strVal val="#ppt_h"/>
                                          </p:val>
                                        </p:tav>
                                      </p:tavLst>
                                    </p:anim>
                                    <p:animEffect transition="in" filter="fade">
                                      <p:cBhvr>
                                        <p:cTn id="9" dur="500"/>
                                        <p:tgtEl>
                                          <p:spTgt spid="952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5235">
                                            <p:txEl>
                                              <p:pRg st="0" end="0"/>
                                            </p:txEl>
                                          </p:spTgt>
                                        </p:tgtEl>
                                        <p:attrNameLst>
                                          <p:attrName>style.visibility</p:attrName>
                                        </p:attrNameLst>
                                      </p:cBhvr>
                                      <p:to>
                                        <p:strVal val="visible"/>
                                      </p:to>
                                    </p:set>
                                    <p:animEffect transition="in" filter="fade">
                                      <p:cBhvr>
                                        <p:cTn id="14" dur="1000">
                                          <p:stCondLst>
                                            <p:cond delay="0"/>
                                          </p:stCondLst>
                                        </p:cTn>
                                        <p:tgtEl>
                                          <p:spTgt spid="9523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5235">
                                            <p:txEl>
                                              <p:pRg st="3" end="3"/>
                                            </p:txEl>
                                          </p:spTgt>
                                        </p:tgtEl>
                                        <p:attrNameLst>
                                          <p:attrName>style.visibility</p:attrName>
                                        </p:attrNameLst>
                                      </p:cBhvr>
                                      <p:to>
                                        <p:strVal val="visible"/>
                                      </p:to>
                                    </p:set>
                                    <p:animEffect transition="in" filter="fade">
                                      <p:cBhvr>
                                        <p:cTn id="19" dur="1000">
                                          <p:stCondLst>
                                            <p:cond delay="0"/>
                                          </p:stCondLst>
                                        </p:cTn>
                                        <p:tgtEl>
                                          <p:spTgt spid="95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778" y="175186"/>
            <a:ext cx="6636096" cy="648072"/>
          </a:xfrm>
        </p:spPr>
        <p:txBody>
          <a:bodyPr/>
          <a:lstStyle/>
          <a:p>
            <a:r>
              <a:rPr lang="en-US" dirty="0" smtClean="0"/>
              <a:t>Supplies (cont.)</a:t>
            </a:r>
            <a:endParaRPr lang="en-US" dirty="0"/>
          </a:p>
        </p:txBody>
      </p:sp>
      <p:pic>
        <p:nvPicPr>
          <p:cNvPr id="179202" name="Picture 2" descr="\\r01wcohsm01.r01.med.va.gov\homedir$\vhawcoroberm4\My Documents\My Pictures\test strip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488" y="1783640"/>
            <a:ext cx="4032448"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8504" y="4797152"/>
            <a:ext cx="2232248" cy="1107996"/>
          </a:xfrm>
          <a:prstGeom prst="rect">
            <a:avLst/>
          </a:prstGeom>
          <a:noFill/>
        </p:spPr>
        <p:txBody>
          <a:bodyPr wrap="square" rtlCol="0">
            <a:spAutoFit/>
          </a:bodyPr>
          <a:lstStyle/>
          <a:p>
            <a:pPr>
              <a:spcBef>
                <a:spcPts val="0"/>
              </a:spcBef>
            </a:pPr>
            <a:r>
              <a:rPr lang="en-US" sz="1800" dirty="0" smtClean="0"/>
              <a:t>*</a:t>
            </a:r>
            <a:r>
              <a:rPr lang="en-US" sz="1600" b="1" dirty="0" smtClean="0"/>
              <a:t>Once opened, strips are good until expiration date on bottle. </a:t>
            </a:r>
            <a:r>
              <a:rPr lang="en-US" sz="1600" b="1" dirty="0" smtClean="0"/>
              <a:t> </a:t>
            </a:r>
            <a:endParaRPr lang="en-US" sz="1600" b="1"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088" y="2132856"/>
            <a:ext cx="1944688"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16751" y="4807976"/>
            <a:ext cx="4692247" cy="1323439"/>
          </a:xfrm>
          <a:prstGeom prst="rect">
            <a:avLst/>
          </a:prstGeom>
          <a:noFill/>
        </p:spPr>
        <p:txBody>
          <a:bodyPr wrap="none" rtlCol="0">
            <a:spAutoFit/>
          </a:bodyPr>
          <a:lstStyle/>
          <a:p>
            <a:pPr>
              <a:spcBef>
                <a:spcPts val="0"/>
              </a:spcBef>
            </a:pPr>
            <a:r>
              <a:rPr lang="en-US" sz="1600" b="1" dirty="0" smtClean="0"/>
              <a:t>*Quality Control Reagent:</a:t>
            </a:r>
          </a:p>
          <a:p>
            <a:pPr>
              <a:spcBef>
                <a:spcPts val="0"/>
              </a:spcBef>
            </a:pPr>
            <a:r>
              <a:rPr lang="en-US" sz="1600" b="1" dirty="0" smtClean="0"/>
              <a:t>Good for 90 days once opened.</a:t>
            </a:r>
          </a:p>
          <a:p>
            <a:pPr>
              <a:spcBef>
                <a:spcPts val="0"/>
              </a:spcBef>
            </a:pPr>
            <a:r>
              <a:rPr lang="en-US" sz="1600" b="1" dirty="0" smtClean="0"/>
              <a:t>You MUST put EXPIRATION date on the bottle.</a:t>
            </a:r>
          </a:p>
          <a:p>
            <a:pPr>
              <a:spcBef>
                <a:spcPts val="0"/>
              </a:spcBef>
            </a:pPr>
            <a:r>
              <a:rPr lang="en-US" sz="1600" b="1" dirty="0" smtClean="0"/>
              <a:t>Circle manufacturer’s expiration date if it is </a:t>
            </a:r>
          </a:p>
          <a:p>
            <a:pPr>
              <a:spcBef>
                <a:spcPts val="0"/>
              </a:spcBef>
            </a:pPr>
            <a:r>
              <a:rPr lang="en-US" sz="1600" b="1" dirty="0" smtClean="0"/>
              <a:t>less than 90 days after opening.</a:t>
            </a:r>
            <a:endParaRPr lang="en-US" sz="1600" b="1" dirty="0"/>
          </a:p>
        </p:txBody>
      </p:sp>
      <p:sp>
        <p:nvSpPr>
          <p:cNvPr id="3" name="TextBox 2"/>
          <p:cNvSpPr txBox="1"/>
          <p:nvPr/>
        </p:nvSpPr>
        <p:spPr>
          <a:xfrm>
            <a:off x="704528" y="824994"/>
            <a:ext cx="7903126" cy="1015663"/>
          </a:xfrm>
          <a:prstGeom prst="rect">
            <a:avLst/>
          </a:prstGeom>
          <a:noFill/>
        </p:spPr>
        <p:txBody>
          <a:bodyPr wrap="none" rtlCol="0">
            <a:spAutoFit/>
          </a:bodyPr>
          <a:lstStyle/>
          <a:p>
            <a:r>
              <a:rPr lang="en-US" dirty="0" smtClean="0"/>
              <a:t>Control reagent and test strips are obtained from the lab.</a:t>
            </a:r>
          </a:p>
          <a:p>
            <a:r>
              <a:rPr lang="en-US" dirty="0" smtClean="0"/>
              <a:t>Logistics is responsible for supplying lancets.</a:t>
            </a:r>
            <a:endParaRPr lang="en-US" dirty="0"/>
          </a:p>
        </p:txBody>
      </p:sp>
    </p:spTree>
    <p:extLst>
      <p:ext uri="{BB962C8B-B14F-4D97-AF65-F5344CB8AC3E}">
        <p14:creationId xmlns:p14="http://schemas.microsoft.com/office/powerpoint/2010/main" val="381594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30213" y="428625"/>
            <a:ext cx="7115175" cy="839788"/>
          </a:xfrm>
        </p:spPr>
        <p:txBody>
          <a:bodyPr/>
          <a:lstStyle/>
          <a:p>
            <a:pPr algn="ctr"/>
            <a:r>
              <a:rPr lang="en-GB" altLang="en-US" i="1" u="sng" dirty="0" smtClean="0"/>
              <a:t>Accu-Check Inform II </a:t>
            </a:r>
            <a:r>
              <a:rPr lang="en-GB" altLang="en-US" i="1" u="sng" dirty="0"/>
              <a:t>Test Strip.</a:t>
            </a:r>
          </a:p>
        </p:txBody>
      </p:sp>
      <p:pic>
        <p:nvPicPr>
          <p:cNvPr id="890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413" y="1484313"/>
            <a:ext cx="2230437" cy="3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101" name="Text Box 13"/>
          <p:cNvSpPr txBox="1">
            <a:spLocks noChangeArrowheads="1"/>
          </p:cNvSpPr>
          <p:nvPr/>
        </p:nvSpPr>
        <p:spPr bwMode="auto">
          <a:xfrm>
            <a:off x="6032500" y="4149725"/>
            <a:ext cx="2865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0.6μL sample size</a:t>
            </a:r>
            <a:endParaRPr lang="en-US" altLang="en-US" dirty="0"/>
          </a:p>
        </p:txBody>
      </p:sp>
      <p:sp>
        <p:nvSpPr>
          <p:cNvPr id="89104" name="Text Box 16"/>
          <p:cNvSpPr txBox="1">
            <a:spLocks noChangeArrowheads="1"/>
          </p:cNvSpPr>
          <p:nvPr/>
        </p:nvSpPr>
        <p:spPr bwMode="auto">
          <a:xfrm>
            <a:off x="5889625" y="2349500"/>
            <a:ext cx="3744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Robust End Dosing Strip</a:t>
            </a:r>
            <a:endParaRPr lang="en-US" altLang="en-US" dirty="0"/>
          </a:p>
        </p:txBody>
      </p:sp>
      <p:sp>
        <p:nvSpPr>
          <p:cNvPr id="89105" name="Line 17"/>
          <p:cNvSpPr>
            <a:spLocks noChangeShapeType="1"/>
          </p:cNvSpPr>
          <p:nvPr/>
        </p:nvSpPr>
        <p:spPr bwMode="auto">
          <a:xfrm flipH="1">
            <a:off x="4953000" y="4437063"/>
            <a:ext cx="936625"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07" name="Line 19"/>
          <p:cNvSpPr>
            <a:spLocks noChangeShapeType="1"/>
          </p:cNvSpPr>
          <p:nvPr/>
        </p:nvSpPr>
        <p:spPr bwMode="auto">
          <a:xfrm flipH="1">
            <a:off x="4953000" y="2565400"/>
            <a:ext cx="863600"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08" name="Line 20"/>
          <p:cNvSpPr>
            <a:spLocks noChangeShapeType="1"/>
          </p:cNvSpPr>
          <p:nvPr/>
        </p:nvSpPr>
        <p:spPr bwMode="auto">
          <a:xfrm flipH="1">
            <a:off x="4953000" y="1484313"/>
            <a:ext cx="792163"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25" name="Line 37"/>
          <p:cNvSpPr>
            <a:spLocks noChangeShapeType="1"/>
          </p:cNvSpPr>
          <p:nvPr/>
        </p:nvSpPr>
        <p:spPr bwMode="auto">
          <a:xfrm flipH="1">
            <a:off x="4953000" y="1484313"/>
            <a:ext cx="792163"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40" name="Line 52"/>
          <p:cNvSpPr>
            <a:spLocks noChangeShapeType="1"/>
          </p:cNvSpPr>
          <p:nvPr/>
        </p:nvSpPr>
        <p:spPr bwMode="auto">
          <a:xfrm flipH="1">
            <a:off x="4952999" y="1628775"/>
            <a:ext cx="792164" cy="3603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89141" name="Text Box 53"/>
          <p:cNvSpPr txBox="1">
            <a:spLocks noChangeArrowheads="1"/>
          </p:cNvSpPr>
          <p:nvPr/>
        </p:nvSpPr>
        <p:spPr bwMode="auto">
          <a:xfrm>
            <a:off x="5745163" y="1341438"/>
            <a:ext cx="3960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Sample volume detection</a:t>
            </a:r>
            <a:endParaRPr lang="en-US" altLang="en-US" dirty="0"/>
          </a:p>
        </p:txBody>
      </p:sp>
      <p:sp>
        <p:nvSpPr>
          <p:cNvPr id="89142" name="Line 54"/>
          <p:cNvSpPr>
            <a:spLocks noChangeShapeType="1"/>
          </p:cNvSpPr>
          <p:nvPr/>
        </p:nvSpPr>
        <p:spPr bwMode="auto">
          <a:xfrm flipH="1">
            <a:off x="4953000" y="3500438"/>
            <a:ext cx="863600" cy="43338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43" name="Text Box 55"/>
          <p:cNvSpPr txBox="1">
            <a:spLocks noChangeArrowheads="1"/>
          </p:cNvSpPr>
          <p:nvPr/>
        </p:nvSpPr>
        <p:spPr bwMode="auto">
          <a:xfrm>
            <a:off x="5889625" y="3141663"/>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Fast 5 Second Result</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ppt_w</p:attrName>
                                        </p:attrNameLst>
                                      </p:cBhvr>
                                      <p:tavLst>
                                        <p:tav tm="0">
                                          <p:val>
                                            <p:fltVal val="0"/>
                                          </p:val>
                                        </p:tav>
                                        <p:tav tm="100000">
                                          <p:val>
                                            <p:strVal val="#ppt_w"/>
                                          </p:val>
                                        </p:tav>
                                      </p:tavLst>
                                    </p:anim>
                                    <p:anim calcmode="lin" valueType="num">
                                      <p:cBhvr>
                                        <p:cTn id="8" dur="500" fill="hold"/>
                                        <p:tgtEl>
                                          <p:spTgt spid="89090"/>
                                        </p:tgtEl>
                                        <p:attrNameLst>
                                          <p:attrName>ppt_h</p:attrName>
                                        </p:attrNameLst>
                                      </p:cBhvr>
                                      <p:tavLst>
                                        <p:tav tm="0">
                                          <p:val>
                                            <p:fltVal val="0"/>
                                          </p:val>
                                        </p:tav>
                                        <p:tav tm="100000">
                                          <p:val>
                                            <p:strVal val="#ppt_h"/>
                                          </p:val>
                                        </p:tav>
                                      </p:tavLst>
                                    </p:anim>
                                    <p:animEffect transition="in" filter="fade">
                                      <p:cBhvr>
                                        <p:cTn id="9"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tags/tag1.xml><?xml version="1.0" encoding="utf-8"?>
<p:tagLst xmlns:a="http://schemas.openxmlformats.org/drawingml/2006/main" xmlns:r="http://schemas.openxmlformats.org/officeDocument/2006/relationships" xmlns:p="http://schemas.openxmlformats.org/presentationml/2006/main">
  <p:tag name="VARPPTTYPE" val="RXPpotRXPP"/>
  <p:tag name="VARPOTVERSION" val="RXP4.0"/>
  <p:tag name="VARPPTLANGSEL" val="RXPEnglish"/>
  <p:tag name="VARPPTGRIDMODE" val="RXPRocheGrid"/>
  <p:tag name="VARPPTPAPER" val="RXPA4"/>
  <p:tag name="VARDIVISION" val="RXPDivDiag"/>
  <p:tag name="VARPPTLANG" val="RXPEnglish"/>
  <p:tag name="VARGRIDMODE" val="RXPgrid_none_value"/>
  <p:tag name="VARPALETTE" val="RXPpalette_standard_value"/>
  <p:tag name="VARBACKGROUND" val="RXPbackground_light_value"/>
  <p:tag name="VARPPTSETUPPERFORMED" val="RXPTRUE"/>
  <p:tag name="VARPPTCOMPATIBLE4" val="RXPFALSE"/>
  <p:tag name="VARPPTCOMPATIBLERD03" val="RXP"/>
  <p:tag name="VARPPTSLIDEFORMAT" val="RXP"/>
  <p:tag name="VARSAVEMESSAGETIMESTAMP" val="RXP15/11/2009"/>
</p:tagLst>
</file>

<file path=ppt/theme/theme1.xml><?xml version="1.0" encoding="utf-8"?>
<a:theme xmlns:a="http://schemas.openxmlformats.org/drawingml/2006/main" name="Roche">
  <a:themeElements>
    <a:clrScheme name="Roche 3">
      <a:dk1>
        <a:srgbClr val="000000"/>
      </a:dk1>
      <a:lt1>
        <a:srgbClr val="FFFFFF"/>
      </a:lt1>
      <a:dk2>
        <a:srgbClr val="000000"/>
      </a:dk2>
      <a:lt2>
        <a:srgbClr val="00B7A5"/>
      </a:lt2>
      <a:accent1>
        <a:srgbClr val="F6BF69"/>
      </a:accent1>
      <a:accent2>
        <a:srgbClr val="618FFD"/>
      </a:accent2>
      <a:accent3>
        <a:srgbClr val="FFFFFF"/>
      </a:accent3>
      <a:accent4>
        <a:srgbClr val="000000"/>
      </a:accent4>
      <a:accent5>
        <a:srgbClr val="FADCB9"/>
      </a:accent5>
      <a:accent6>
        <a:srgbClr val="5781E5"/>
      </a:accent6>
      <a:hlink>
        <a:srgbClr val="F76681"/>
      </a:hlink>
      <a:folHlink>
        <a:srgbClr val="CECECE"/>
      </a:folHlink>
    </a:clrScheme>
    <a:fontScheme name="Roche">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altLang="en-US" sz="24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altLang="en-US" sz="2400" b="0" i="0" u="none" strike="noStrike" cap="none" normalizeH="0" baseline="0" smtClean="0">
            <a:ln>
              <a:noFill/>
            </a:ln>
            <a:solidFill>
              <a:schemeClr val="tx1"/>
            </a:solidFill>
            <a:effectLst/>
            <a:latin typeface="Imago" pitchFamily="2" charset="0"/>
          </a:defRPr>
        </a:defPPr>
      </a:lstStyle>
    </a:lnDef>
  </a:objectDefaults>
  <a:extraClrSchemeLst>
    <a:extraClrScheme>
      <a:clrScheme name="Roche 1">
        <a:dk1>
          <a:srgbClr val="00B7A5"/>
        </a:dk1>
        <a:lt1>
          <a:srgbClr val="FFFFFF"/>
        </a:lt1>
        <a:dk2>
          <a:srgbClr val="00279F"/>
        </a:dk2>
        <a:lt2>
          <a:srgbClr val="FFFFFF"/>
        </a:lt2>
        <a:accent1>
          <a:srgbClr val="F6BF69"/>
        </a:accent1>
        <a:accent2>
          <a:srgbClr val="618FFD"/>
        </a:accent2>
        <a:accent3>
          <a:srgbClr val="AAACCD"/>
        </a:accent3>
        <a:accent4>
          <a:srgbClr val="DADADA"/>
        </a:accent4>
        <a:accent5>
          <a:srgbClr val="FADCB9"/>
        </a:accent5>
        <a:accent6>
          <a:srgbClr val="5781E5"/>
        </a:accent6>
        <a:hlink>
          <a:srgbClr val="F76681"/>
        </a:hlink>
        <a:folHlink>
          <a:srgbClr val="CECECE"/>
        </a:folHlink>
      </a:clrScheme>
      <a:clrMap bg1="dk2" tx1="lt1" bg2="dk1" tx2="lt2" accent1="accent1" accent2="accent2" accent3="accent3" accent4="accent4" accent5="accent5" accent6="accent6" hlink="hlink" folHlink="folHlink"/>
    </a:extraClrScheme>
    <a:extraClrScheme>
      <a:clrScheme name="Roche 2">
        <a:dk1>
          <a:srgbClr val="00FF00"/>
        </a:dk1>
        <a:lt1>
          <a:srgbClr val="FFFFFF"/>
        </a:lt1>
        <a:dk2>
          <a:srgbClr val="00007F"/>
        </a:dk2>
        <a:lt2>
          <a:srgbClr val="FFFFFF"/>
        </a:lt2>
        <a:accent1>
          <a:srgbClr val="FFFF00"/>
        </a:accent1>
        <a:accent2>
          <a:srgbClr val="00FFFF"/>
        </a:accent2>
        <a:accent3>
          <a:srgbClr val="AAAAC0"/>
        </a:accent3>
        <a:accent4>
          <a:srgbClr val="DADADA"/>
        </a:accent4>
        <a:accent5>
          <a:srgbClr val="FFFFAA"/>
        </a:accent5>
        <a:accent6>
          <a:srgbClr val="00E7E7"/>
        </a:accent6>
        <a:hlink>
          <a:srgbClr val="FF0000"/>
        </a:hlink>
        <a:folHlink>
          <a:srgbClr val="CECECE"/>
        </a:folHlink>
      </a:clrScheme>
      <a:clrMap bg1="dk2" tx1="lt1" bg2="dk1" tx2="lt2" accent1="accent1" accent2="accent2" accent3="accent3" accent4="accent4" accent5="accent5" accent6="accent6" hlink="hlink" folHlink="folHlink"/>
    </a:extraClrScheme>
    <a:extraClrScheme>
      <a:clrScheme name="Roche 3">
        <a:dk1>
          <a:srgbClr val="000000"/>
        </a:dk1>
        <a:lt1>
          <a:srgbClr val="FFFFFF"/>
        </a:lt1>
        <a:dk2>
          <a:srgbClr val="000000"/>
        </a:dk2>
        <a:lt2>
          <a:srgbClr val="00B7A5"/>
        </a:lt2>
        <a:accent1>
          <a:srgbClr val="F6BF69"/>
        </a:accent1>
        <a:accent2>
          <a:srgbClr val="618FFD"/>
        </a:accent2>
        <a:accent3>
          <a:srgbClr val="FFFFFF"/>
        </a:accent3>
        <a:accent4>
          <a:srgbClr val="000000"/>
        </a:accent4>
        <a:accent5>
          <a:srgbClr val="FADCB9"/>
        </a:accent5>
        <a:accent6>
          <a:srgbClr val="5781E5"/>
        </a:accent6>
        <a:hlink>
          <a:srgbClr val="F76681"/>
        </a:hlink>
        <a:folHlink>
          <a:srgbClr val="CECECE"/>
        </a:folHlink>
      </a:clrScheme>
      <a:clrMap bg1="lt1" tx1="dk1" bg2="lt2" tx2="dk2" accent1="accent1" accent2="accent2" accent3="accent3" accent4="accent4" accent5="accent5" accent6="accent6" hlink="hlink" folHlink="folHlink"/>
    </a:extraClrScheme>
    <a:extraClrScheme>
      <a:clrScheme name="Roche 4">
        <a:dk1>
          <a:srgbClr val="000000"/>
        </a:dk1>
        <a:lt1>
          <a:srgbClr val="FFFFFF"/>
        </a:lt1>
        <a:dk2>
          <a:srgbClr val="000000"/>
        </a:dk2>
        <a:lt2>
          <a:srgbClr val="00FF00"/>
        </a:lt2>
        <a:accent1>
          <a:srgbClr val="FF00FF"/>
        </a:accent1>
        <a:accent2>
          <a:srgbClr val="00FFFF"/>
        </a:accent2>
        <a:accent3>
          <a:srgbClr val="FFFFFF"/>
        </a:accent3>
        <a:accent4>
          <a:srgbClr val="000000"/>
        </a:accent4>
        <a:accent5>
          <a:srgbClr val="FFAAFF"/>
        </a:accent5>
        <a:accent6>
          <a:srgbClr val="00E7E7"/>
        </a:accent6>
        <a:hlink>
          <a:srgbClr val="FF0000"/>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Roche</Template>
  <TotalTime>4174</TotalTime>
  <Pages>16</Pages>
  <Words>1559</Words>
  <Application>Microsoft Office PowerPoint</Application>
  <PresentationFormat>A4 Paper (210x297 mm)</PresentationFormat>
  <Paragraphs>205</Paragraphs>
  <Slides>31</Slides>
  <Notes>10</Notes>
  <HiddenSlides>1</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Roche</vt:lpstr>
      <vt:lpstr> Accu-Chek Inform II   Blood Glucose Monitoring System.</vt:lpstr>
      <vt:lpstr>Training Objectives</vt:lpstr>
      <vt:lpstr>Why Training?  </vt:lpstr>
      <vt:lpstr>Clinical Indications</vt:lpstr>
      <vt:lpstr>PowerPoint Presentation</vt:lpstr>
      <vt:lpstr>Meter and Supplies</vt:lpstr>
      <vt:lpstr>Safe T Pro Plus Single Use Lancing Device</vt:lpstr>
      <vt:lpstr>Supplies (cont.)</vt:lpstr>
      <vt:lpstr>Accu-Check Inform II Test Strip.</vt:lpstr>
      <vt:lpstr>Start Up – User Identification.</vt:lpstr>
      <vt:lpstr>Accu-Chek Inform II Power up screens You will see the following screens: There may or may not be “QC Due: Immediately” </vt:lpstr>
      <vt:lpstr>Main Menu Screen Shot.</vt:lpstr>
      <vt:lpstr>Quality Control Testing </vt:lpstr>
      <vt:lpstr>Quality Control Screens:</vt:lpstr>
      <vt:lpstr>Strip Confirmation Screens</vt:lpstr>
      <vt:lpstr>Performing a Quality Control Test.</vt:lpstr>
      <vt:lpstr>Result Screen:</vt:lpstr>
      <vt:lpstr>Failed Quality Control Test </vt:lpstr>
      <vt:lpstr>Quality Control Review: </vt:lpstr>
      <vt:lpstr>Preparing to Test    </vt:lpstr>
      <vt:lpstr>Preparing to Test </vt:lpstr>
      <vt:lpstr>Patient Testing.</vt:lpstr>
      <vt:lpstr>Check test strip code and insert strip.</vt:lpstr>
      <vt:lpstr>Apply patient blood when prompted.</vt:lpstr>
      <vt:lpstr>PowerPoint Presentation</vt:lpstr>
      <vt:lpstr>To Review Results</vt:lpstr>
      <vt:lpstr>Cleaning the Meter. </vt:lpstr>
      <vt:lpstr>Meter Troubleshooting</vt:lpstr>
      <vt:lpstr>Troubleshooting (cont.)</vt:lpstr>
      <vt:lpstr>CONTACTS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Accu-Check Inform II</dc:title>
  <dc:creator>Michelle Roberts</dc:creator>
  <cp:lastModifiedBy>Department of Veterans Affairs</cp:lastModifiedBy>
  <cp:revision>251</cp:revision>
  <cp:lastPrinted>2015-06-25T22:05:42Z</cp:lastPrinted>
  <dcterms:created xsi:type="dcterms:W3CDTF">2005-04-13T13:46:47Z</dcterms:created>
  <dcterms:modified xsi:type="dcterms:W3CDTF">2016-05-10T23:18:59Z</dcterms:modified>
</cp:coreProperties>
</file>