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9" r:id="rId3"/>
    <p:sldId id="258" r:id="rId4"/>
    <p:sldId id="330" r:id="rId5"/>
    <p:sldId id="316" r:id="rId6"/>
    <p:sldId id="315" r:id="rId7"/>
    <p:sldId id="317" r:id="rId8"/>
    <p:sldId id="318" r:id="rId9"/>
    <p:sldId id="281" r:id="rId10"/>
    <p:sldId id="323" r:id="rId11"/>
    <p:sldId id="301" r:id="rId12"/>
    <p:sldId id="313" r:id="rId13"/>
    <p:sldId id="282" r:id="rId14"/>
    <p:sldId id="300" r:id="rId15"/>
    <p:sldId id="305" r:id="rId16"/>
    <p:sldId id="303" r:id="rId17"/>
    <p:sldId id="304" r:id="rId18"/>
    <p:sldId id="283" r:id="rId19"/>
    <p:sldId id="331" r:id="rId20"/>
    <p:sldId id="306" r:id="rId21"/>
    <p:sldId id="284" r:id="rId22"/>
    <p:sldId id="329" r:id="rId23"/>
    <p:sldId id="307" r:id="rId24"/>
    <p:sldId id="308" r:id="rId25"/>
    <p:sldId id="309" r:id="rId26"/>
    <p:sldId id="310" r:id="rId27"/>
    <p:sldId id="326" r:id="rId28"/>
    <p:sldId id="328" r:id="rId29"/>
    <p:sldId id="311" r:id="rId30"/>
    <p:sldId id="327" r:id="rId31"/>
    <p:sldId id="332" r:id="rId32"/>
    <p:sldId id="286" r:id="rId33"/>
    <p:sldId id="319" r:id="rId34"/>
    <p:sldId id="320" r:id="rId35"/>
    <p:sldId id="289" r:id="rId36"/>
    <p:sldId id="322" r:id="rId37"/>
  </p:sldIdLst>
  <p:sldSz cx="9906000" cy="6858000" type="A4"/>
  <p:notesSz cx="7010400" cy="9296400"/>
  <p:custDataLst>
    <p:tags r:id="rId4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0701"/>
    <a:srgbClr val="F53E05"/>
    <a:srgbClr val="ED3C05"/>
    <a:srgbClr val="B760F9"/>
    <a:srgbClr val="3365FB"/>
    <a:srgbClr val="00B7A5"/>
    <a:srgbClr val="3F7C3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4" autoAdjust="0"/>
    <p:restoredTop sz="86325" autoAdjust="0"/>
  </p:normalViewPr>
  <p:slideViewPr>
    <p:cSldViewPr>
      <p:cViewPr varScale="1">
        <p:scale>
          <a:sx n="62" d="100"/>
          <a:sy n="62" d="100"/>
        </p:scale>
        <p:origin x="1914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>
        <p:scale>
          <a:sx n="100" d="100"/>
          <a:sy n="100" d="100"/>
        </p:scale>
        <p:origin x="-1644" y="846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406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809625"/>
            <a:ext cx="4714875" cy="326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75" y="4412857"/>
            <a:ext cx="5139652" cy="429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die Formate des Vorlagentextes zu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7159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43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1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en-US" sz="1000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7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194" y="4311890"/>
            <a:ext cx="6379186" cy="4396525"/>
          </a:xfrm>
        </p:spPr>
        <p:txBody>
          <a:bodyPr/>
          <a:lstStyle/>
          <a:p>
            <a:pPr marL="228600" indent="-228600"/>
            <a:endParaRPr lang="en-US" altLang="en-US" sz="1000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5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2BF099-73E9-461C-B5D9-EA62F5EE89FA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154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BBAB78-01C1-47CD-A732-17EA991960E2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729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363" y="428625"/>
            <a:ext cx="2262187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428625"/>
            <a:ext cx="6635750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4EBF2E-F8B0-422D-8EA4-2AF20CAF9FD2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4266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428625"/>
            <a:ext cx="7313612" cy="1309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30213" y="1806575"/>
            <a:ext cx="4448175" cy="4471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788" y="1806575"/>
            <a:ext cx="4449762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fld id="{F80AC0A1-B78B-4C8B-BA5A-13D76D72099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30213" y="6324600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255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428625"/>
            <a:ext cx="7313612" cy="1309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0213" y="1806575"/>
            <a:ext cx="4448175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1806575"/>
            <a:ext cx="4449762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fld id="{86DE0B1C-E44C-499E-8858-D60947FA4A07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30213" y="6324600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426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428625"/>
            <a:ext cx="7313612" cy="1309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0213" y="1806575"/>
            <a:ext cx="4448175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30788" y="1806575"/>
            <a:ext cx="4449762" cy="4471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fld id="{FCF7F92A-58CC-4008-9D26-043F8304B03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30213" y="6324600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763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428625"/>
            <a:ext cx="7313612" cy="1309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0213" y="1806575"/>
            <a:ext cx="4448175" cy="447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788" y="1806575"/>
            <a:ext cx="4449762" cy="215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0788" y="4117975"/>
            <a:ext cx="4449762" cy="2160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30213" y="6323013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fld id="{F7E7B714-AB8C-4C80-94A9-3BB93581BB6D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30213" y="6324600"/>
            <a:ext cx="9050337" cy="193675"/>
          </a:xfr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9242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192C36-B034-437C-890E-DBE9C453FB84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333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A2B280-74C5-4734-93CE-13327640C750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589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806575"/>
            <a:ext cx="4448175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1806575"/>
            <a:ext cx="4449762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DFD1DC-3C80-40F7-B4FF-743B35AB3658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95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113E6-3E77-49BF-82C8-B7393D2791FD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377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053EC-A878-4A56-9D35-D6A8726BB27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030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04CFF7-C55A-4DD4-9CFF-A268D758D68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2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43298-E180-488D-8173-527B62C7AC4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836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C0E56-5651-4A06-AFFC-DF0D95AD9EE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3246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GB" altLang="en-US" dirty="0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213" y="6323013"/>
            <a:ext cx="90503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22DD26C0-4536-4ED9-9EAE-5C1AD8CD53AE}" type="slidenum">
              <a:rPr lang="en-GB" altLang="en-US"/>
              <a:pPr/>
              <a:t>‹#›</a:t>
            </a:fld>
            <a:endParaRPr lang="en-GB" altLang="en-US" dirty="0"/>
          </a:p>
        </p:txBody>
      </p:sp>
      <p:grpSp>
        <p:nvGrpSpPr>
          <p:cNvPr id="2033" name="shpGridExt" hidden="1"/>
          <p:cNvGrpSpPr>
            <a:grpSpLocks/>
          </p:cNvGrpSpPr>
          <p:nvPr/>
        </p:nvGrpSpPr>
        <p:grpSpPr bwMode="auto">
          <a:xfrm>
            <a:off x="430213" y="1871663"/>
            <a:ext cx="9050337" cy="4406900"/>
            <a:chOff x="281" y="1179"/>
            <a:chExt cx="5921" cy="2776"/>
          </a:xfrm>
        </p:grpSpPr>
        <p:sp>
          <p:nvSpPr>
            <p:cNvPr id="2016" name="shpGridExtRect1" hidden="1"/>
            <p:cNvSpPr>
              <a:spLocks noChangeArrowheads="1"/>
            </p:cNvSpPr>
            <p:nvPr/>
          </p:nvSpPr>
          <p:spPr bwMode="auto">
            <a:xfrm>
              <a:off x="28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17" name="shpGridExtRect2" hidden="1"/>
            <p:cNvSpPr>
              <a:spLocks noChangeArrowheads="1"/>
            </p:cNvSpPr>
            <p:nvPr/>
          </p:nvSpPr>
          <p:spPr bwMode="auto">
            <a:xfrm>
              <a:off x="65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18" name="shpGridExtRect3" hidden="1"/>
            <p:cNvSpPr>
              <a:spLocks noChangeArrowheads="1"/>
            </p:cNvSpPr>
            <p:nvPr/>
          </p:nvSpPr>
          <p:spPr bwMode="auto">
            <a:xfrm>
              <a:off x="1034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19" name="shpGridExtRect4" hidden="1"/>
            <p:cNvSpPr>
              <a:spLocks noChangeArrowheads="1"/>
            </p:cNvSpPr>
            <p:nvPr/>
          </p:nvSpPr>
          <p:spPr bwMode="auto">
            <a:xfrm>
              <a:off x="141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0" name="shpGridExtRect5" hidden="1"/>
            <p:cNvSpPr>
              <a:spLocks noChangeArrowheads="1"/>
            </p:cNvSpPr>
            <p:nvPr/>
          </p:nvSpPr>
          <p:spPr bwMode="auto">
            <a:xfrm>
              <a:off x="1788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1" name="shpGridExtRect6" hidden="1"/>
            <p:cNvSpPr>
              <a:spLocks noChangeArrowheads="1"/>
            </p:cNvSpPr>
            <p:nvPr/>
          </p:nvSpPr>
          <p:spPr bwMode="auto">
            <a:xfrm>
              <a:off x="216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2" name="shpGridExtRect7" hidden="1"/>
            <p:cNvSpPr>
              <a:spLocks noChangeArrowheads="1"/>
            </p:cNvSpPr>
            <p:nvPr/>
          </p:nvSpPr>
          <p:spPr bwMode="auto">
            <a:xfrm>
              <a:off x="254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3" name="shpGridExtRect8" hidden="1"/>
            <p:cNvSpPr>
              <a:spLocks noChangeArrowheads="1"/>
            </p:cNvSpPr>
            <p:nvPr/>
          </p:nvSpPr>
          <p:spPr bwMode="auto">
            <a:xfrm>
              <a:off x="291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4" name="shpGridExtRect9" hidden="1"/>
            <p:cNvSpPr>
              <a:spLocks noChangeArrowheads="1"/>
            </p:cNvSpPr>
            <p:nvPr/>
          </p:nvSpPr>
          <p:spPr bwMode="auto">
            <a:xfrm>
              <a:off x="329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5" name="shpGridExtRect10" hidden="1"/>
            <p:cNvSpPr>
              <a:spLocks noChangeArrowheads="1"/>
            </p:cNvSpPr>
            <p:nvPr/>
          </p:nvSpPr>
          <p:spPr bwMode="auto">
            <a:xfrm>
              <a:off x="3671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6" name="shpGridExtRect11" hidden="1"/>
            <p:cNvSpPr>
              <a:spLocks noChangeArrowheads="1"/>
            </p:cNvSpPr>
            <p:nvPr/>
          </p:nvSpPr>
          <p:spPr bwMode="auto">
            <a:xfrm>
              <a:off x="404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7" name="shpGridExtRect12" hidden="1"/>
            <p:cNvSpPr>
              <a:spLocks noChangeArrowheads="1"/>
            </p:cNvSpPr>
            <p:nvPr/>
          </p:nvSpPr>
          <p:spPr bwMode="auto">
            <a:xfrm>
              <a:off x="4424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8" name="shpGridExtRect13" hidden="1"/>
            <p:cNvSpPr>
              <a:spLocks noChangeArrowheads="1"/>
            </p:cNvSpPr>
            <p:nvPr/>
          </p:nvSpPr>
          <p:spPr bwMode="auto">
            <a:xfrm>
              <a:off x="480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29" name="shpGridExtRect14" hidden="1"/>
            <p:cNvSpPr>
              <a:spLocks noChangeArrowheads="1"/>
            </p:cNvSpPr>
            <p:nvPr/>
          </p:nvSpPr>
          <p:spPr bwMode="auto">
            <a:xfrm>
              <a:off x="5177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30" name="shpGridExtRect15" hidden="1"/>
            <p:cNvSpPr>
              <a:spLocks noChangeArrowheads="1"/>
            </p:cNvSpPr>
            <p:nvPr/>
          </p:nvSpPr>
          <p:spPr bwMode="auto">
            <a:xfrm>
              <a:off x="5553" y="1179"/>
              <a:ext cx="273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31" name="shpGridExtRect16" hidden="1"/>
            <p:cNvSpPr>
              <a:spLocks noChangeArrowheads="1"/>
            </p:cNvSpPr>
            <p:nvPr/>
          </p:nvSpPr>
          <p:spPr bwMode="auto">
            <a:xfrm>
              <a:off x="5930" y="1179"/>
              <a:ext cx="272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32" name="shpAdditionalLogo" hidden="1"/>
            <p:cNvSpPr>
              <a:spLocks noChangeArrowheads="1"/>
            </p:cNvSpPr>
            <p:nvPr/>
          </p:nvSpPr>
          <p:spPr bwMode="auto">
            <a:xfrm>
              <a:off x="5177" y="318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</p:grp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428625"/>
            <a:ext cx="731361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806575"/>
            <a:ext cx="90503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grpSp>
        <p:nvGrpSpPr>
          <p:cNvPr id="2043" name="shpGridNormal" hidden="1"/>
          <p:cNvGrpSpPr>
            <a:grpSpLocks/>
          </p:cNvGrpSpPr>
          <p:nvPr/>
        </p:nvGrpSpPr>
        <p:grpSpPr bwMode="auto">
          <a:xfrm>
            <a:off x="430213" y="514350"/>
            <a:ext cx="9050337" cy="6005513"/>
            <a:chOff x="281" y="324"/>
            <a:chExt cx="5921" cy="3783"/>
          </a:xfrm>
        </p:grpSpPr>
        <p:sp>
          <p:nvSpPr>
            <p:cNvPr id="2034" name="shpGridTitle" hidden="1"/>
            <p:cNvSpPr>
              <a:spLocks noChangeArrowheads="1"/>
            </p:cNvSpPr>
            <p:nvPr/>
          </p:nvSpPr>
          <p:spPr bwMode="auto">
            <a:xfrm>
              <a:off x="281" y="324"/>
              <a:ext cx="478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36" name="shpGridLogo" hidden="1"/>
            <p:cNvSpPr>
              <a:spLocks noChangeArrowheads="1"/>
            </p:cNvSpPr>
            <p:nvPr/>
          </p:nvSpPr>
          <p:spPr bwMode="auto">
            <a:xfrm>
              <a:off x="5177" y="324"/>
              <a:ext cx="1025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37" name="shpGridMain" hidden="1"/>
            <p:cNvSpPr>
              <a:spLocks noChangeArrowheads="1"/>
            </p:cNvSpPr>
            <p:nvPr/>
          </p:nvSpPr>
          <p:spPr bwMode="auto">
            <a:xfrm>
              <a:off x="281" y="1179"/>
              <a:ext cx="592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  <p:sp>
          <p:nvSpPr>
            <p:cNvPr id="2039" name="shpGridFooter" hidden="1"/>
            <p:cNvSpPr>
              <a:spLocks noChangeArrowheads="1"/>
            </p:cNvSpPr>
            <p:nvPr/>
          </p:nvSpPr>
          <p:spPr bwMode="auto">
            <a:xfrm>
              <a:off x="281" y="4005"/>
              <a:ext cx="592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dirty="0"/>
            </a:p>
          </p:txBody>
        </p:sp>
      </p:grpSp>
      <p:sp>
        <p:nvSpPr>
          <p:cNvPr id="2040" name="shpPlaceholder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213" y="6324600"/>
            <a:ext cx="905033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/>
            </a:lvl1pPr>
          </a:lstStyle>
          <a:p>
            <a:endParaRPr lang="en-GB" altLang="en-US" dirty="0"/>
          </a:p>
        </p:txBody>
      </p:sp>
      <p:sp>
        <p:nvSpPr>
          <p:cNvPr id="2042" name="shpTextDiv"/>
          <p:cNvSpPr txBox="1">
            <a:spLocks noChangeArrowheads="1"/>
          </p:cNvSpPr>
          <p:nvPr/>
        </p:nvSpPr>
        <p:spPr bwMode="auto">
          <a:xfrm rot="16200000">
            <a:off x="7904957" y="1720056"/>
            <a:ext cx="29956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r">
              <a:spcBef>
                <a:spcPct val="0"/>
              </a:spcBef>
            </a:pPr>
            <a:r>
              <a:rPr lang="en-GB" altLang="en-US" sz="2200" b="1" dirty="0">
                <a:solidFill>
                  <a:srgbClr val="A6A6A6"/>
                </a:solidFill>
                <a:latin typeface="Minion" pitchFamily="2" charset="0"/>
              </a:rPr>
              <a:t>Diagnostics</a:t>
            </a:r>
          </a:p>
        </p:txBody>
      </p:sp>
      <p:pic>
        <p:nvPicPr>
          <p:cNvPr id="40963" name="shpLogoPic" descr="logo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72475" y="346075"/>
            <a:ext cx="64928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1028" descr="cobas + claim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805488"/>
            <a:ext cx="1206500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eaah-life.blogspot.com/2010/04/one-more-year-down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 descr="sg_LoRGB_full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47112"/>
          <a:stretch>
            <a:fillRect/>
          </a:stretch>
        </p:blipFill>
        <p:spPr>
          <a:xfrm>
            <a:off x="776288" y="260350"/>
            <a:ext cx="6734175" cy="541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7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598488" y="1556792"/>
            <a:ext cx="8458200" cy="1539875"/>
          </a:xfrm>
        </p:spPr>
        <p:txBody>
          <a:bodyPr/>
          <a:lstStyle/>
          <a:p>
            <a:pPr algn="ctr"/>
            <a:r>
              <a:rPr lang="en-GB" altLang="en-US" sz="4000" dirty="0"/>
              <a:t>	Accu-Chek Inform II </a:t>
            </a:r>
            <a:br>
              <a:rPr lang="en-GB" altLang="en-US" sz="4000" dirty="0"/>
            </a:br>
            <a:r>
              <a:rPr lang="en-GB" altLang="en-US" sz="4000" dirty="0"/>
              <a:t>	Blood Glucose Monitoring System</a:t>
            </a:r>
          </a:p>
        </p:txBody>
      </p:sp>
      <p:sp>
        <p:nvSpPr>
          <p:cNvPr id="49175" name="AutoShape 23"/>
          <p:cNvSpPr>
            <a:spLocks noChangeArrowheads="1" noTextEdit="1"/>
          </p:cNvSpPr>
          <p:nvPr/>
        </p:nvSpPr>
        <p:spPr bwMode="auto">
          <a:xfrm>
            <a:off x="3729038" y="3825875"/>
            <a:ext cx="1935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80" name="Picture 28" descr="Flyer 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5"/>
          <a:stretch>
            <a:fillRect/>
          </a:stretch>
        </p:blipFill>
        <p:spPr bwMode="auto">
          <a:xfrm>
            <a:off x="6897688" y="3213100"/>
            <a:ext cx="2159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631825" y="4679950"/>
            <a:ext cx="46815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Ancillary Testing Coordinator:</a:t>
            </a:r>
          </a:p>
          <a:p>
            <a:r>
              <a:rPr lang="en-GB" altLang="en-US" dirty="0"/>
              <a:t>Teresa Grimes MLS (ASCP)</a:t>
            </a:r>
            <a:r>
              <a:rPr lang="en-GB" altLang="en-US" baseline="30000" dirty="0"/>
              <a:t>cm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1EE6-7C7D-4645-8183-597BA9EC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12" y="476672"/>
            <a:ext cx="7313612" cy="624111"/>
          </a:xfrm>
        </p:spPr>
        <p:txBody>
          <a:bodyPr/>
          <a:lstStyle/>
          <a:p>
            <a:r>
              <a:rPr lang="en-US" dirty="0"/>
              <a:t>Supplies (cont.)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4D24D0-2CCF-4332-89C5-C2D09F583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3212976"/>
            <a:ext cx="1474650" cy="184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4FFBD3-DA20-4CB5-B195-A6103DD8AD33}"/>
              </a:ext>
            </a:extLst>
          </p:cNvPr>
          <p:cNvSpPr txBox="1"/>
          <p:nvPr/>
        </p:nvSpPr>
        <p:spPr>
          <a:xfrm>
            <a:off x="4376936" y="1700808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/>
              <a:t>*</a:t>
            </a:r>
            <a:r>
              <a:rPr lang="en-US" b="1" dirty="0"/>
              <a:t>Quality Control Reagent: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dirty="0"/>
              <a:t>Good for 90 days once opened.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*You MUST write EXPIRATION date on the bottle.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*Circle manufacturer’s expiration date if it is less than 90 days after opening.</a:t>
            </a:r>
          </a:p>
        </p:txBody>
      </p:sp>
    </p:spTree>
    <p:extLst>
      <p:ext uri="{BB962C8B-B14F-4D97-AF65-F5344CB8AC3E}">
        <p14:creationId xmlns:p14="http://schemas.microsoft.com/office/powerpoint/2010/main" val="42535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Start Up – User Identification</a:t>
            </a:r>
            <a:endParaRPr lang="en-US" altLang="en-US" dirty="0"/>
          </a:p>
        </p:txBody>
      </p:sp>
      <p:pic>
        <p:nvPicPr>
          <p:cNvPr id="153604" name="Picture 4" descr="ScreenHunter_0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113" y="1844675"/>
            <a:ext cx="1343025" cy="128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5" name="Picture 5" descr="ScreenHunter_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48244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3152774" y="1628775"/>
            <a:ext cx="604869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b="1" dirty="0"/>
              <a:t>1</a:t>
            </a:r>
            <a:r>
              <a:rPr lang="en-GB" altLang="en-US" dirty="0"/>
              <a:t> Press and release the On/Off button. The system is now on.</a:t>
            </a:r>
            <a:endParaRPr lang="en-GB" altLang="en-US" b="1" dirty="0"/>
          </a:p>
          <a:p>
            <a:r>
              <a:rPr lang="en-GB" altLang="en-US" b="1" dirty="0"/>
              <a:t>2</a:t>
            </a:r>
            <a:r>
              <a:rPr lang="en-GB" altLang="en-US" dirty="0"/>
              <a:t> The Power Up screen appears.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5457825" y="3716338"/>
            <a:ext cx="542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313363" y="3671888"/>
            <a:ext cx="4206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dirty="0"/>
              <a:t>User ID is 4 digits long (last 4 of SSN)</a:t>
            </a:r>
          </a:p>
          <a:p>
            <a:pPr>
              <a:buFontTx/>
              <a:buChar char="•"/>
            </a:pPr>
            <a:r>
              <a:rPr lang="en-GB" altLang="en-US" dirty="0"/>
              <a:t>User ID unique to user and </a:t>
            </a:r>
          </a:p>
          <a:p>
            <a:r>
              <a:rPr lang="en-GB" altLang="en-US" dirty="0"/>
              <a:t> compulsory for all activities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Accu-Chek Inform II</a:t>
            </a:r>
            <a:br>
              <a:rPr lang="en-GB" altLang="en-US" dirty="0"/>
            </a:br>
            <a:r>
              <a:rPr lang="en-GB" altLang="en-US" sz="2400" b="0" i="1" dirty="0">
                <a:latin typeface="Minion" pitchFamily="2" charset="0"/>
              </a:rPr>
              <a:t>Power up screens</a:t>
            </a:r>
            <a:br>
              <a:rPr lang="en-GB" altLang="en-US" sz="2400" b="0" i="1" dirty="0">
                <a:latin typeface="Minion" pitchFamily="2" charset="0"/>
              </a:rPr>
            </a:br>
            <a:r>
              <a:rPr lang="en-GB" altLang="en-US" sz="2400" b="0" i="1" dirty="0">
                <a:latin typeface="Minion" pitchFamily="2" charset="0"/>
              </a:rPr>
              <a:t>You will see one of the following screens: </a:t>
            </a:r>
          </a:p>
        </p:txBody>
      </p:sp>
      <p:pic>
        <p:nvPicPr>
          <p:cNvPr id="168963" name="Picture 3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544" y="2420888"/>
            <a:ext cx="2952328" cy="3709041"/>
          </a:xfrm>
        </p:spPr>
      </p:pic>
      <p:pic>
        <p:nvPicPr>
          <p:cNvPr id="168964" name="Picture 4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976" y="2284224"/>
            <a:ext cx="3168352" cy="39823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386099"/>
            <a:ext cx="7313612" cy="1309688"/>
          </a:xfrm>
        </p:spPr>
        <p:txBody>
          <a:bodyPr/>
          <a:lstStyle/>
          <a:p>
            <a:r>
              <a:rPr lang="en-GB" altLang="en-US" dirty="0"/>
              <a:t>Quality Control Testing</a:t>
            </a: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48944" y="816049"/>
            <a:ext cx="4608511" cy="1016823"/>
          </a:xfrm>
        </p:spPr>
        <p:txBody>
          <a:bodyPr/>
          <a:lstStyle/>
          <a:p>
            <a:pPr marL="0" indent="0">
              <a:buNone/>
            </a:pPr>
            <a:endParaRPr lang="en-GB" altLang="en-US" sz="2000" dirty="0"/>
          </a:p>
          <a:p>
            <a:pPr marL="0" indent="0">
              <a:buNone/>
            </a:pPr>
            <a:r>
              <a:rPr lang="en-GB" altLang="en-US" sz="2800" dirty="0"/>
              <a:t>When to Quality Control?</a:t>
            </a:r>
          </a:p>
          <a:p>
            <a:pPr marL="0" indent="0">
              <a:buNone/>
            </a:pPr>
            <a:endParaRPr lang="en-GB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72480" y="162880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/>
              <a:t>Why Quality Control?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480" y="221357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To ensure meter and strips are operating properly.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8944" y="1921187"/>
            <a:ext cx="2735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Once per 24 hours</a:t>
            </a:r>
          </a:p>
          <a:p>
            <a:pPr>
              <a:spcBef>
                <a:spcPts val="0"/>
              </a:spcBef>
            </a:pPr>
            <a:endParaRPr lang="en-GB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5236" y="2417647"/>
            <a:ext cx="4268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When new lot of test strips are opened.</a:t>
            </a:r>
          </a:p>
          <a:p>
            <a:pPr>
              <a:spcBef>
                <a:spcPts val="0"/>
              </a:spcBef>
            </a:pPr>
            <a:endParaRPr lang="en-GB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59997" y="3182084"/>
            <a:ext cx="412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When a new lot of quality control are opened.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8944" y="3886490"/>
            <a:ext cx="415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When you notice test strips have been left open.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9998" y="4590896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When you suspect erroneous </a:t>
            </a:r>
          </a:p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results.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9998" y="5374300"/>
            <a:ext cx="406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Anytime the meter has been dropped or mis-handled.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01650"/>
            <a:ext cx="7313612" cy="839788"/>
          </a:xfrm>
        </p:spPr>
        <p:txBody>
          <a:bodyPr/>
          <a:lstStyle/>
          <a:p>
            <a:r>
              <a:rPr lang="en-GB" altLang="en-US" dirty="0"/>
              <a:t>Performing quality control</a:t>
            </a:r>
            <a:endParaRPr lang="en-US" altLang="en-US" dirty="0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 flipV="1">
            <a:off x="2576513" y="2420938"/>
            <a:ext cx="1081087" cy="720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V="1">
            <a:off x="2505075" y="2420938"/>
            <a:ext cx="1152525" cy="647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V="1">
            <a:off x="2505075" y="2420938"/>
            <a:ext cx="1079500" cy="5762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V="1">
            <a:off x="3584575" y="2420938"/>
            <a:ext cx="0" cy="1444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2590" name="Freeform 14"/>
          <p:cNvSpPr>
            <a:spLocks/>
          </p:cNvSpPr>
          <p:nvPr/>
        </p:nvSpPr>
        <p:spPr bwMode="auto">
          <a:xfrm>
            <a:off x="2349500" y="2278063"/>
            <a:ext cx="1666875" cy="769937"/>
          </a:xfrm>
          <a:custGeom>
            <a:avLst/>
            <a:gdLst>
              <a:gd name="T0" fmla="*/ 0 w 1050"/>
              <a:gd name="T1" fmla="*/ 485 h 485"/>
              <a:gd name="T2" fmla="*/ 1050 w 1050"/>
              <a:gd name="T3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0" h="485">
                <a:moveTo>
                  <a:pt x="0" y="485"/>
                </a:moveTo>
                <a:lnTo>
                  <a:pt x="105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 flipV="1">
            <a:off x="2505075" y="2420938"/>
            <a:ext cx="1223963" cy="5762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5259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3" y="2674110"/>
            <a:ext cx="28479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9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23" y="2644463"/>
            <a:ext cx="28479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8944" y="1341438"/>
            <a:ext cx="418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2.Press barcode icon and scan control vial.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04528" y="29972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88663" y="1378973"/>
            <a:ext cx="352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Press “Control Test”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12491" y="5517232"/>
            <a:ext cx="967740" cy="71211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/>
            <a:endCxn id="7" idx="0"/>
          </p:cNvCxnSpPr>
          <p:nvPr/>
        </p:nvCxnSpPr>
        <p:spPr bwMode="auto">
          <a:xfrm>
            <a:off x="1965992" y="1004100"/>
            <a:ext cx="286527" cy="374873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AFAEBB-DE17-4BF2-8DD8-2DE099C7247A}"/>
              </a:ext>
            </a:extLst>
          </p:cNvPr>
          <p:cNvCxnSpPr>
            <a:cxnSpLocks/>
          </p:cNvCxnSpPr>
          <p:nvPr/>
        </p:nvCxnSpPr>
        <p:spPr bwMode="auto">
          <a:xfrm flipV="1">
            <a:off x="3152800" y="3284984"/>
            <a:ext cx="2952328" cy="720081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28625"/>
            <a:ext cx="7691437" cy="839788"/>
          </a:xfrm>
        </p:spPr>
        <p:txBody>
          <a:bodyPr/>
          <a:lstStyle/>
          <a:p>
            <a:r>
              <a:rPr lang="en-GB" altLang="en-US" dirty="0"/>
              <a:t>Performing quality control</a:t>
            </a:r>
            <a:endParaRPr lang="en-US" alt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556792"/>
            <a:ext cx="7992888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Press “Scan” (barcode icon), then  scan the test strip vial.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157706" name="Picture 10" descr="Strips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709267"/>
            <a:ext cx="26638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EA41BAA-6993-4798-9EC9-1282DD01ED9E}"/>
              </a:ext>
            </a:extLst>
          </p:cNvPr>
          <p:cNvSpPr/>
          <p:nvPr/>
        </p:nvSpPr>
        <p:spPr bwMode="auto">
          <a:xfrm>
            <a:off x="704528" y="2420888"/>
            <a:ext cx="1296144" cy="649188"/>
          </a:xfrm>
          <a:prstGeom prst="ellipse">
            <a:avLst/>
          </a:prstGeom>
          <a:noFill/>
          <a:ln w="12700" cap="flat" cmpd="sng" algn="ctr">
            <a:solidFill>
              <a:srgbClr val="F1070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mag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28625"/>
            <a:ext cx="7313612" cy="624111"/>
          </a:xfrm>
        </p:spPr>
        <p:txBody>
          <a:bodyPr/>
          <a:lstStyle/>
          <a:p>
            <a:r>
              <a:rPr lang="en-GB" altLang="en-US" dirty="0"/>
              <a:t>Performing quality control</a:t>
            </a:r>
            <a:endParaRPr lang="en-US" altLang="en-US" dirty="0"/>
          </a:p>
        </p:txBody>
      </p:sp>
      <p:pic>
        <p:nvPicPr>
          <p:cNvPr id="155652" name="Picture 4" descr="ScreenHunter_0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36" y="2619323"/>
            <a:ext cx="4174979" cy="23485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653" name="Picture 5" descr="ScreenHunter_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62" y="2544873"/>
            <a:ext cx="4412954" cy="23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536" y="1280366"/>
            <a:ext cx="417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Insert strip.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AFAD8-01CA-4809-B3D9-BC9A2A04A5BE}"/>
              </a:ext>
            </a:extLst>
          </p:cNvPr>
          <p:cNvSpPr txBox="1"/>
          <p:nvPr/>
        </p:nvSpPr>
        <p:spPr>
          <a:xfrm>
            <a:off x="632520" y="4967839"/>
            <a:ext cx="7680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Note: Ensure you mix the QC vials prior to testing. Failure to mix is the main cause of QC errors.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 drop does not get placed on top of the yellow portion but rather the very end of the strip.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DO NOT hold the meter in an upright position when performing QC. The QC liquid will drip in the strip port and will cause the meter to malfunction.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8FB98-F925-43D9-B6D4-332B71543A8F}"/>
              </a:ext>
            </a:extLst>
          </p:cNvPr>
          <p:cNvSpPr txBox="1"/>
          <p:nvPr/>
        </p:nvSpPr>
        <p:spPr>
          <a:xfrm>
            <a:off x="4640263" y="1141866"/>
            <a:ext cx="41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Wait for the screen with the droplets to appear then place control drop on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28625"/>
            <a:ext cx="7313612" cy="839788"/>
          </a:xfrm>
        </p:spPr>
        <p:txBody>
          <a:bodyPr/>
          <a:lstStyle/>
          <a:p>
            <a:r>
              <a:rPr lang="en-GB" altLang="en-US" dirty="0"/>
              <a:t>Performing quality control</a:t>
            </a:r>
            <a:endParaRPr lang="en-US" altLang="en-US" dirty="0"/>
          </a:p>
        </p:txBody>
      </p:sp>
      <p:pic>
        <p:nvPicPr>
          <p:cNvPr id="156676" name="Picture 4" descr="ScreenHunter_0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568" y="1124744"/>
            <a:ext cx="7200900" cy="374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2600" y="51030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using the lab meter you may see numerical values. Press the “Range” button to make sure QC result is within range.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Failed Quality Control Test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412875"/>
            <a:ext cx="9050337" cy="4865688"/>
          </a:xfrm>
        </p:spPr>
        <p:txBody>
          <a:bodyPr/>
          <a:lstStyle/>
          <a:p>
            <a:r>
              <a:rPr lang="en-GB" altLang="en-US" sz="2800" dirty="0"/>
              <a:t>Level 1 &amp; 2 solutions must pass QC test.</a:t>
            </a:r>
          </a:p>
          <a:p>
            <a:r>
              <a:rPr lang="en-GB" altLang="en-US" dirty="0"/>
              <a:t>If test displays </a:t>
            </a:r>
            <a:r>
              <a:rPr lang="en-GB" altLang="en-US" dirty="0">
                <a:solidFill>
                  <a:srgbClr val="F10701"/>
                </a:solidFill>
              </a:rPr>
              <a:t>FAIL</a:t>
            </a:r>
            <a:r>
              <a:rPr lang="en-GB" altLang="en-US" dirty="0"/>
              <a:t>: Add Comment and repeat test.</a:t>
            </a:r>
          </a:p>
          <a:p>
            <a:pPr marL="0" indent="0">
              <a:buNone/>
            </a:pPr>
            <a:r>
              <a:rPr lang="en-GB" altLang="en-US" b="1" dirty="0"/>
              <a:t>Troubleshoot:</a:t>
            </a:r>
          </a:p>
          <a:p>
            <a:r>
              <a:rPr lang="en-GB" altLang="en-US" dirty="0"/>
              <a:t>Ensure there are no bubbles present at tip of control vial when performing test. Mix samples adequately. </a:t>
            </a:r>
          </a:p>
          <a:p>
            <a:r>
              <a:rPr lang="en-GB" altLang="en-US" dirty="0"/>
              <a:t>Check expiry dates, mix/change QC solutions &amp; test strips.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Contact ATC in the lab to report fault and obtain replacement meter.</a:t>
            </a:r>
          </a:p>
          <a:p>
            <a:pPr algn="ctr"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meter continues to fail DO NOT use it!</a:t>
            </a: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A3A9A8-DCD9-4646-BE46-694A69A4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56" y="332656"/>
            <a:ext cx="6438900" cy="6315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E177F-A68C-4692-8570-63E3DC6EA02B}"/>
              </a:ext>
            </a:extLst>
          </p:cNvPr>
          <p:cNvSpPr txBox="1"/>
          <p:nvPr/>
        </p:nvSpPr>
        <p:spPr>
          <a:xfrm>
            <a:off x="560512" y="476672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QC failure</a:t>
            </a:r>
          </a:p>
          <a:p>
            <a:r>
              <a:rPr lang="en-US" sz="3000" dirty="0"/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16426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Training Objectives</a:t>
            </a:r>
            <a:endParaRPr lang="en-GB" altLang="en-US" sz="2800" i="1" dirty="0">
              <a:latin typeface="Minion" pitchFamily="2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196975"/>
            <a:ext cx="9050337" cy="50815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b="1" i="1" dirty="0">
                <a:latin typeface="Minion" pitchFamily="2" charset="0"/>
              </a:rPr>
              <a:t>	</a:t>
            </a:r>
            <a:r>
              <a:rPr lang="en-GB" altLang="en-US" sz="2500" b="1" i="1" u="sng" dirty="0">
                <a:solidFill>
                  <a:srgbClr val="ED3C05"/>
                </a:solidFill>
                <a:latin typeface="Minion" pitchFamily="2" charset="0"/>
              </a:rPr>
              <a:t>By the end of this session you will be able to:</a:t>
            </a:r>
            <a:endParaRPr lang="en-GB" altLang="en-US" sz="2500" b="1" u="sng" dirty="0">
              <a:solidFill>
                <a:srgbClr val="ED3C05"/>
              </a:solidFill>
            </a:endParaRPr>
          </a:p>
          <a:p>
            <a:r>
              <a:rPr lang="en-GB" altLang="en-US" sz="2500" dirty="0"/>
              <a:t>Explain why training is required.</a:t>
            </a:r>
          </a:p>
          <a:p>
            <a:r>
              <a:rPr lang="en-GB" altLang="en-US" sz="2500" dirty="0"/>
              <a:t>Identify contraindications/test interferences.</a:t>
            </a:r>
          </a:p>
          <a:p>
            <a:r>
              <a:rPr lang="en-US" sz="2500" dirty="0"/>
              <a:t>Identify components of the meter and supplies required for testing. </a:t>
            </a:r>
          </a:p>
          <a:p>
            <a:r>
              <a:rPr lang="en-GB" altLang="en-US" sz="2500" dirty="0"/>
              <a:t>State Why and When you have to quality control your meter.</a:t>
            </a:r>
          </a:p>
          <a:p>
            <a:r>
              <a:rPr lang="en-GB" altLang="en-US" sz="2500" dirty="0"/>
              <a:t>Perform Quality control, patient test and proficiency as per SORCC Policy.</a:t>
            </a:r>
          </a:p>
          <a:p>
            <a:r>
              <a:rPr lang="en-GB" altLang="en-US" sz="2500" dirty="0"/>
              <a:t>Interpret glucose results.</a:t>
            </a:r>
          </a:p>
          <a:p>
            <a:r>
              <a:rPr lang="en-GB" altLang="en-US" sz="2500" dirty="0"/>
              <a:t>Identify Point of Care contact on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96" y="188640"/>
            <a:ext cx="7313612" cy="1152128"/>
          </a:xfrm>
        </p:spPr>
        <p:txBody>
          <a:bodyPr/>
          <a:lstStyle/>
          <a:p>
            <a:r>
              <a:rPr lang="en-GB" altLang="en-US" dirty="0"/>
              <a:t>Quality Control Review</a:t>
            </a:r>
            <a:br>
              <a:rPr lang="en-GB" altLang="en-US" dirty="0"/>
            </a:br>
            <a:endParaRPr lang="en-US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7" y="1340768"/>
            <a:ext cx="6408711" cy="4608512"/>
          </a:xfrm>
        </p:spPr>
        <p:txBody>
          <a:bodyPr/>
          <a:lstStyle/>
          <a:p>
            <a:r>
              <a:rPr lang="en-GB" altLang="en-US" dirty="0"/>
              <a:t>Checks accuracy of test strips and Inform Meter.</a:t>
            </a:r>
          </a:p>
          <a:p>
            <a:r>
              <a:rPr lang="en-GB" altLang="en-US" dirty="0"/>
              <a:t>Level 1 &amp; 2 controls </a:t>
            </a:r>
            <a:r>
              <a:rPr lang="en-GB" altLang="en-US" dirty="0">
                <a:solidFill>
                  <a:srgbClr val="F10701"/>
                </a:solidFill>
              </a:rPr>
              <a:t>MUST</a:t>
            </a:r>
            <a:r>
              <a:rPr lang="en-GB" altLang="en-US" dirty="0"/>
              <a:t> be </a:t>
            </a:r>
            <a:r>
              <a:rPr lang="en-GB" altLang="en-US" dirty="0" err="1"/>
              <a:t>analyzed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F10701"/>
                </a:solidFill>
              </a:rPr>
              <a:t>every 24 hours –</a:t>
            </a:r>
            <a:r>
              <a:rPr lang="en-GB" altLang="en-US" dirty="0"/>
              <a:t> otherwise the user will be locked out for testing patient samples.</a:t>
            </a:r>
          </a:p>
          <a:p>
            <a:r>
              <a:rPr lang="en-GB" altLang="en-US" dirty="0"/>
              <a:t>The meter will “lock” when QC has expired.</a:t>
            </a:r>
          </a:p>
          <a:p>
            <a:r>
              <a:rPr lang="en-GB" altLang="en-US" dirty="0"/>
              <a:t>Expiration date must be on control reagents. (Good for 90 days unless expiration date on bottle is earlier.)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u="sng" dirty="0"/>
          </a:p>
          <a:p>
            <a:endParaRPr lang="en-GB" altLang="en-US" u="sng" dirty="0"/>
          </a:p>
          <a:p>
            <a:endParaRPr lang="en-US" altLang="en-US" dirty="0"/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52" y="3140968"/>
            <a:ext cx="19446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904" y="260648"/>
            <a:ext cx="7313612" cy="576064"/>
          </a:xfrm>
        </p:spPr>
        <p:txBody>
          <a:bodyPr/>
          <a:lstStyle/>
          <a:p>
            <a:pPr marL="0" indent="0"/>
            <a:r>
              <a:rPr lang="en-US" dirty="0"/>
              <a:t>Patient testing</a:t>
            </a:r>
            <a:br>
              <a:rPr lang="en-US" sz="2800" i="1" dirty="0"/>
            </a:br>
            <a:br>
              <a:rPr lang="en-US" sz="2800" i="1" dirty="0"/>
            </a:br>
            <a:br>
              <a:rPr lang="en-US" sz="2800" i="1" dirty="0"/>
            </a:br>
            <a:br>
              <a:rPr lang="en-US" sz="2800" i="1" dirty="0"/>
            </a:br>
            <a:endParaRPr lang="en-US" sz="2800" i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6496" y="1052736"/>
            <a:ext cx="6408712" cy="6552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1. Operator to wash hands</a:t>
            </a:r>
          </a:p>
          <a:p>
            <a:pPr marL="0" indent="0">
              <a:buNone/>
            </a:pPr>
            <a:r>
              <a:rPr lang="en-US" sz="2200" dirty="0"/>
              <a:t>2. Identify patient</a:t>
            </a:r>
          </a:p>
          <a:p>
            <a:pPr marL="0" indent="0">
              <a:buNone/>
            </a:pPr>
            <a:r>
              <a:rPr lang="en-US" sz="2200" dirty="0"/>
              <a:t>3. Select, prepare and organize equipment</a:t>
            </a:r>
          </a:p>
          <a:p>
            <a:pPr marL="0" indent="0">
              <a:buNone/>
            </a:pPr>
            <a:r>
              <a:rPr lang="en-US" sz="2200" dirty="0"/>
              <a:t>4. Put on gloves</a:t>
            </a:r>
          </a:p>
          <a:p>
            <a:pPr marL="0" indent="0">
              <a:buNone/>
            </a:pPr>
            <a:r>
              <a:rPr lang="en-US" sz="2200" dirty="0"/>
              <a:t>5. Prepare meter for testing</a:t>
            </a:r>
          </a:p>
          <a:p>
            <a:pPr marL="0" indent="0">
              <a:buNone/>
            </a:pPr>
            <a:r>
              <a:rPr lang="en-US" sz="2200" dirty="0"/>
              <a:t>6. Select site for skin puncture</a:t>
            </a:r>
          </a:p>
          <a:p>
            <a:pPr marL="0" indent="0">
              <a:buNone/>
            </a:pPr>
            <a:r>
              <a:rPr lang="en-US" sz="2200" dirty="0"/>
              <a:t>7. Clean and dry the site</a:t>
            </a:r>
          </a:p>
          <a:p>
            <a:pPr marL="0" indent="0">
              <a:buNone/>
            </a:pPr>
            <a:r>
              <a:rPr lang="en-US" sz="2200" dirty="0"/>
              <a:t>8. Hold finger firmly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*</a:t>
            </a:r>
            <a:r>
              <a:rPr lang="en-US" sz="1800" dirty="0">
                <a:solidFill>
                  <a:srgbClr val="FF0000"/>
                </a:solidFill>
              </a:rPr>
              <a:t>Note: Site needs to be clean and dry otherwise it interferes with the accuracy of the result. Avoid contamination by food, dilution with water, alcohol and to reduce risk of infection</a:t>
            </a:r>
            <a:r>
              <a:rPr lang="en-US" sz="1800" dirty="0"/>
              <a:t>.</a:t>
            </a:r>
          </a:p>
        </p:txBody>
      </p:sp>
      <p:pic>
        <p:nvPicPr>
          <p:cNvPr id="94231" name="Picture 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1052736"/>
            <a:ext cx="33336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D72D-0801-42B6-812F-0C2159CF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28625"/>
            <a:ext cx="7313612" cy="696119"/>
          </a:xfrm>
        </p:spPr>
        <p:txBody>
          <a:bodyPr/>
          <a:lstStyle/>
          <a:p>
            <a:r>
              <a:rPr lang="en-US" dirty="0"/>
              <a:t>Patient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714E1-46B9-4BE8-ABE7-1AE8F886550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0213" y="2607842"/>
            <a:ext cx="8771259" cy="384549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/>
              <a:t>9. Position the lancet on the site and depress the plunger to make puncture and remove, discard lancet in puncture resistant needle disposal unit.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/>
              <a:t>10. Apply gentle pressure toward the site to create a drop of blood at the puncture site.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/>
              <a:t>11. Wipe the first drop of blood from the puncture site, using gauze. </a:t>
            </a:r>
            <a:r>
              <a:rPr lang="en-US" sz="2200" dirty="0">
                <a:solidFill>
                  <a:srgbClr val="FF0000"/>
                </a:solidFill>
              </a:rPr>
              <a:t>Use </a:t>
            </a:r>
            <a:r>
              <a:rPr lang="en-US" sz="2200" dirty="0"/>
              <a:t>the second drop of blood to </a:t>
            </a:r>
            <a:r>
              <a:rPr lang="en-US" sz="2200" dirty="0">
                <a:solidFill>
                  <a:srgbClr val="FF0000"/>
                </a:solidFill>
              </a:rPr>
              <a:t>add to </a:t>
            </a:r>
            <a:r>
              <a:rPr lang="en-US" sz="2200" dirty="0"/>
              <a:t>the test strip.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/>
              <a:t>12. Run Test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E98DB7-A853-47C6-9D33-70A46514874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9" y="842051"/>
            <a:ext cx="4271301" cy="17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34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Patient Testing</a:t>
            </a:r>
            <a:endParaRPr lang="en-US" altLang="en-US" dirty="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704850" y="4074083"/>
            <a:ext cx="871264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200" dirty="0"/>
              <a:t>1. Select patient test from menu</a:t>
            </a:r>
          </a:p>
          <a:p>
            <a:r>
              <a:rPr lang="en-GB" altLang="en-US" sz="2200" dirty="0"/>
              <a:t>2. Press the barcode and scan patient badge. (If patient does not have badge, type the correct ID number using the keypad and press the check mark.)</a:t>
            </a:r>
          </a:p>
          <a:p>
            <a:r>
              <a:rPr lang="en-GB" altLang="en-US" sz="2200" dirty="0"/>
              <a:t>3. Press the check mark if the patient ID entered is correct.                            If not correct, press the “X” and re-enter. </a:t>
            </a:r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5600700" y="2492375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02283"/>
            <a:ext cx="79914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ScreenHunter_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708919"/>
            <a:ext cx="7182122" cy="38232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109899" y="1100447"/>
            <a:ext cx="74890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/>
              <a:t>4. Press the barcode and scan the test strips. </a:t>
            </a:r>
          </a:p>
          <a:p>
            <a:r>
              <a:rPr lang="en-GB" altLang="en-US" dirty="0"/>
              <a:t>5. Review the test strip lot number and verify the patient ID at the top of the screen then insert test strip.</a:t>
            </a:r>
            <a:endParaRPr lang="en-US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350D97-882E-490C-A63D-4611235E8AA6}"/>
              </a:ext>
            </a:extLst>
          </p:cNvPr>
          <p:cNvSpPr/>
          <p:nvPr/>
        </p:nvSpPr>
        <p:spPr bwMode="auto">
          <a:xfrm>
            <a:off x="1136576" y="2420888"/>
            <a:ext cx="1008112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F18C72-192E-47CD-A06D-11FF8E3629FE}"/>
              </a:ext>
            </a:extLst>
          </p:cNvPr>
          <p:cNvSpPr/>
          <p:nvPr/>
        </p:nvSpPr>
        <p:spPr bwMode="auto">
          <a:xfrm>
            <a:off x="1136576" y="2629458"/>
            <a:ext cx="1473975" cy="1231590"/>
          </a:xfrm>
          <a:prstGeom prst="ellipse">
            <a:avLst/>
          </a:prstGeom>
          <a:noFill/>
          <a:ln w="38100" cap="flat" cmpd="sng" algn="ctr">
            <a:solidFill>
              <a:srgbClr val="F53E0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mago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9D78F9-AAFE-483C-982C-39D432854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428625"/>
            <a:ext cx="7313612" cy="1309688"/>
          </a:xfrm>
        </p:spPr>
        <p:txBody>
          <a:bodyPr/>
          <a:lstStyle/>
          <a:p>
            <a:r>
              <a:rPr lang="en-GB" altLang="en-US" dirty="0"/>
              <a:t>Patient Testing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576" y="1116753"/>
            <a:ext cx="7313612" cy="1512168"/>
          </a:xfrm>
        </p:spPr>
        <p:txBody>
          <a:bodyPr/>
          <a:lstStyle/>
          <a:p>
            <a:r>
              <a:rPr lang="en-GB" altLang="en-US" sz="2400" b="0" dirty="0"/>
              <a:t>6. Apply patient blood when prompted</a:t>
            </a:r>
            <a:br>
              <a:rPr lang="en-GB" altLang="en-US" sz="2400" b="0" dirty="0"/>
            </a:br>
            <a:r>
              <a:rPr lang="en-GB" altLang="en-US" sz="2400" b="0" dirty="0">
                <a:solidFill>
                  <a:srgbClr val="FF0000"/>
                </a:solidFill>
              </a:rPr>
              <a:t>*</a:t>
            </a:r>
            <a:r>
              <a:rPr lang="en-GB" altLang="en-US" sz="2400" b="0" dirty="0"/>
              <a:t>Always perform a visual inspection of the yellow test area.</a:t>
            </a:r>
            <a:br>
              <a:rPr lang="en-GB" altLang="en-US" sz="2400" b="0" dirty="0"/>
            </a:br>
            <a:r>
              <a:rPr lang="en-GB" altLang="en-US" sz="2400" b="0" dirty="0"/>
              <a:t>7. Review results</a:t>
            </a:r>
            <a:br>
              <a:rPr lang="en-US" altLang="en-US" sz="2400" b="0" dirty="0"/>
            </a:br>
            <a:r>
              <a:rPr lang="en-GB" altLang="en-US" sz="2400" b="0" dirty="0"/>
              <a:t>8. </a:t>
            </a:r>
            <a:r>
              <a:rPr lang="en-US" sz="2400" b="0" dirty="0"/>
              <a:t>When complete, remove gloves and wash hands </a:t>
            </a:r>
            <a:endParaRPr lang="en-US" altLang="en-US" sz="2400" b="0" dirty="0"/>
          </a:p>
        </p:txBody>
      </p:sp>
      <p:pic>
        <p:nvPicPr>
          <p:cNvPr id="161796" name="Picture 4" descr="ScreenHunter_0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552" y="3140968"/>
            <a:ext cx="6783390" cy="3363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4A7BBEF-6390-45C7-A57C-5F1A88C59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427124"/>
            <a:ext cx="731361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GB" altLang="en-US" kern="0" dirty="0"/>
              <a:t>Patient Testing</a:t>
            </a:r>
            <a:endParaRPr lang="en-US" altLang="en-US" kern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2996952"/>
            <a:ext cx="7849567" cy="3600400"/>
          </a:xfrm>
        </p:spPr>
        <p:txBody>
          <a:bodyPr/>
          <a:lstStyle/>
          <a:p>
            <a:r>
              <a:rPr lang="en-GB" altLang="en-US" dirty="0"/>
              <a:t>Normal Range:  71 – 109 mg/dL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If value is not consistent with patient symptoms it should be verified with a blood draw from the lab!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C39A2-CF36-4118-B904-4851AEA7A3EB}"/>
              </a:ext>
            </a:extLst>
          </p:cNvPr>
          <p:cNvSpPr txBox="1"/>
          <p:nvPr/>
        </p:nvSpPr>
        <p:spPr>
          <a:xfrm>
            <a:off x="631825" y="5486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Normal Result 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9A955-9AA7-4803-956E-5F88113C2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1072" y="400150"/>
            <a:ext cx="2168823" cy="173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A2F07E-2965-4030-9852-1A53974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Critical Result Range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983608-2443-4090-A2C3-E22ED1B53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2276871"/>
            <a:ext cx="9050337" cy="4001691"/>
          </a:xfrm>
        </p:spPr>
        <p:txBody>
          <a:bodyPr/>
          <a:lstStyle/>
          <a:p>
            <a:r>
              <a:rPr lang="en-GB" altLang="en-US" sz="2400" dirty="0"/>
              <a:t>Critical Range:  &lt;40 and &gt;400 mg/dL</a:t>
            </a:r>
          </a:p>
          <a:p>
            <a:r>
              <a:rPr lang="en-GB" altLang="en-US" sz="2400" dirty="0"/>
              <a:t>All critical results MUST be repeated by an RN immediately.</a:t>
            </a:r>
          </a:p>
          <a:p>
            <a:r>
              <a:rPr lang="en-GB" altLang="en-US" sz="2400" dirty="0"/>
              <a:t>All repeated and confirmed critical results MUST have the comment “MD Notified”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Follow section protocol for critical glucose results.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If result is outside measuring range of &lt;30 or &gt;545, report as less than or greater than. It is recommended to verify with a blood draw from the lab.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*DO NOT report actual values &lt;30 or &gt;545.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endParaRPr lang="en-US" dirty="0"/>
          </a:p>
        </p:txBody>
      </p:sp>
      <p:pic>
        <p:nvPicPr>
          <p:cNvPr id="9" name="Picture 7" descr="C:\Users\vhawcoroberm4\AppData\Local\Microsoft\Windows\Temporary Internet Files\Content.IE5\8O7MHLFZ\oh_no_smiley[1].png">
            <a:extLst>
              <a:ext uri="{FF2B5EF4-FFF2-40B4-BE49-F238E27FC236}">
                <a16:creationId xmlns:a16="http://schemas.microsoft.com/office/drawing/2014/main" id="{9BF6BE43-7457-49CC-B7CD-E1E2E9EB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93" y="435602"/>
            <a:ext cx="1980953" cy="18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964BC5-3FB1-4CEB-9875-2B64F0871D01}"/>
              </a:ext>
            </a:extLst>
          </p:cNvPr>
          <p:cNvSpPr txBox="1"/>
          <p:nvPr/>
        </p:nvSpPr>
        <p:spPr>
          <a:xfrm>
            <a:off x="560512" y="476672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Resulting</a:t>
            </a:r>
          </a:p>
          <a:p>
            <a:r>
              <a:rPr lang="en-US" sz="3000" dirty="0"/>
              <a:t>Flowchart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BD6D3-8B51-4E0D-9456-520495B7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404664"/>
            <a:ext cx="5976664" cy="62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3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28625"/>
            <a:ext cx="7313612" cy="696913"/>
          </a:xfrm>
        </p:spPr>
        <p:txBody>
          <a:bodyPr/>
          <a:lstStyle/>
          <a:p>
            <a:r>
              <a:rPr lang="en-GB" altLang="en-US" b="0" dirty="0"/>
              <a:t>Reviewing Results</a:t>
            </a:r>
            <a:endParaRPr lang="en-US" altLang="en-US" b="0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557338"/>
            <a:ext cx="4954587" cy="4721225"/>
          </a:xfrm>
        </p:spPr>
        <p:txBody>
          <a:bodyPr/>
          <a:lstStyle/>
          <a:p>
            <a:r>
              <a:rPr lang="en-GB" altLang="en-US" dirty="0"/>
              <a:t>From Main Menu – select “Review Results” </a:t>
            </a:r>
          </a:p>
          <a:p>
            <a:r>
              <a:rPr lang="en-GB" altLang="en-US" dirty="0"/>
              <a:t>All results are displayed on screen – Patient &amp; QC</a:t>
            </a:r>
          </a:p>
          <a:p>
            <a:r>
              <a:rPr lang="en-GB" altLang="en-US" dirty="0"/>
              <a:t>Select “Patient” – to view patient results  (scan ID to search)</a:t>
            </a:r>
          </a:p>
          <a:p>
            <a:r>
              <a:rPr lang="en-GB" altLang="en-US" dirty="0"/>
              <a:t>Select “QC” – to view QC results</a:t>
            </a:r>
          </a:p>
          <a:p>
            <a:r>
              <a:rPr lang="en-GB" altLang="en-US" dirty="0"/>
              <a:t>Select  list icon to back to the Main Menu</a:t>
            </a:r>
            <a:endParaRPr lang="en-US" altLang="en-US" dirty="0"/>
          </a:p>
        </p:txBody>
      </p:sp>
      <p:pic>
        <p:nvPicPr>
          <p:cNvPr id="163844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125538"/>
            <a:ext cx="29527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Why Training?</a:t>
            </a:r>
            <a:br>
              <a:rPr lang="en-GB" altLang="en-US" sz="3600" dirty="0"/>
            </a:br>
            <a:br>
              <a:rPr lang="en-GB" altLang="en-US" sz="2600" dirty="0"/>
            </a:br>
            <a:endParaRPr lang="en-GB" altLang="en-US" sz="26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341438"/>
            <a:ext cx="9050337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b="1" i="1" dirty="0"/>
          </a:p>
          <a:p>
            <a:pPr>
              <a:lnSpc>
                <a:spcPct val="90000"/>
              </a:lnSpc>
            </a:pPr>
            <a:r>
              <a:rPr lang="en-GB" altLang="en-US" b="1" i="1" dirty="0"/>
              <a:t>Because our patients deserve quality results and care.</a:t>
            </a:r>
          </a:p>
          <a:p>
            <a:pPr>
              <a:lnSpc>
                <a:spcPct val="90000"/>
              </a:lnSpc>
            </a:pPr>
            <a:r>
              <a:rPr lang="en-GB" altLang="en-US" b="1" i="1" dirty="0"/>
              <a:t>To minimize adverse effects. </a:t>
            </a:r>
          </a:p>
          <a:p>
            <a:pPr>
              <a:lnSpc>
                <a:spcPct val="90000"/>
              </a:lnSpc>
            </a:pPr>
            <a:r>
              <a:rPr lang="en-GB" altLang="en-US" b="1" i="1" dirty="0"/>
              <a:t>To maintain competency testing, interpreting results, and troubleshooting.</a:t>
            </a:r>
          </a:p>
          <a:p>
            <a:pPr>
              <a:lnSpc>
                <a:spcPct val="90000"/>
              </a:lnSpc>
            </a:pPr>
            <a:r>
              <a:rPr lang="en-GB" altLang="en-US" b="1" i="1" dirty="0"/>
              <a:t>It is a CAP and JCAHO requirement.</a:t>
            </a:r>
          </a:p>
          <a:p>
            <a:pPr>
              <a:lnSpc>
                <a:spcPct val="90000"/>
              </a:lnSpc>
            </a:pPr>
            <a:endParaRPr lang="en-GB" altLang="en-US" b="1" i="1" dirty="0"/>
          </a:p>
          <a:p>
            <a:pPr marL="0" indent="0">
              <a:lnSpc>
                <a:spcPct val="90000"/>
              </a:lnSpc>
              <a:buNone/>
            </a:pPr>
            <a:endParaRPr lang="en-GB" altLang="en-US" b="1" i="1" dirty="0"/>
          </a:p>
          <a:p>
            <a:pPr>
              <a:lnSpc>
                <a:spcPct val="90000"/>
              </a:lnSpc>
            </a:pPr>
            <a:endParaRPr lang="en-GB" altLang="en-US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600" b="1" i="1" dirty="0"/>
              <a:t>								</a:t>
            </a:r>
            <a:r>
              <a:rPr lang="en-GB" altLang="en-US" sz="1400" i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1C4B-3ECC-4FC4-A58C-0F88CF81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proficiency testing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D05789-A1EF-4AD3-A796-1B692B1D5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052737"/>
            <a:ext cx="4376738" cy="729232"/>
          </a:xfrm>
        </p:spPr>
        <p:txBody>
          <a:bodyPr/>
          <a:lstStyle/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Press “Arrow” to access menu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7CB765-FBBA-448A-B264-2ADE42558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2375" y="1052737"/>
            <a:ext cx="4378325" cy="729232"/>
          </a:xfrm>
        </p:spPr>
        <p:txBody>
          <a:bodyPr/>
          <a:lstStyle/>
          <a:p>
            <a:r>
              <a:rPr lang="en-US" dirty="0"/>
              <a:t>2. On Main Menu 2, Press “Proficiency”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620DE-CE8C-4009-915A-E99FA496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16" y="2003913"/>
            <a:ext cx="3797083" cy="426987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F0A2A2-E32D-4FD0-9860-E7523428D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6083" y="2092760"/>
            <a:ext cx="3240360" cy="415992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E60778-77C3-44FD-BB41-8CDE4C90FCBE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4848" y="5229200"/>
            <a:ext cx="738968" cy="288032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24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A67F-1761-41A3-B841-DF94E184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proficiency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34C5-AF90-42D6-8CA4-55213B03138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Enter name of proficiency test with keypad. </a:t>
            </a:r>
          </a:p>
          <a:p>
            <a:pPr marL="0" indent="0">
              <a:buNone/>
            </a:pPr>
            <a:r>
              <a:rPr lang="en-US" dirty="0"/>
              <a:t>4. Press the green check</a:t>
            </a:r>
          </a:p>
          <a:p>
            <a:pPr marL="0" indent="0">
              <a:buNone/>
            </a:pPr>
            <a:r>
              <a:rPr lang="en-US" dirty="0"/>
              <a:t>5. Scan test strips and run test</a:t>
            </a:r>
          </a:p>
          <a:p>
            <a:pPr marL="0" indent="0">
              <a:buNone/>
            </a:pPr>
            <a:r>
              <a:rPr lang="en-US" dirty="0"/>
              <a:t>6. Record results on paperwork</a:t>
            </a:r>
          </a:p>
          <a:p>
            <a:pPr marL="0" indent="0">
              <a:buNone/>
            </a:pPr>
            <a:r>
              <a:rPr lang="en-US" dirty="0"/>
              <a:t>7. Sign Attestation sheet if provided.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0E818-C0E0-4B08-8BBF-C0DA7B804A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8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476250"/>
            <a:ext cx="7313613" cy="792163"/>
          </a:xfrm>
        </p:spPr>
        <p:txBody>
          <a:bodyPr/>
          <a:lstStyle/>
          <a:p>
            <a:r>
              <a:rPr lang="en-GB" altLang="en-US" b="0" dirty="0"/>
              <a:t>Cleaning the Meter 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0213" y="1268413"/>
            <a:ext cx="5027612" cy="501015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It is a requirement that the meter be cleaned after each use.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Use the germicidal wipes approved by the facility.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Protect the strip port from moisture.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Dry completely before docking.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dirty="0"/>
          </a:p>
          <a:p>
            <a:pPr algn="ctr">
              <a:lnSpc>
                <a:spcPct val="90000"/>
              </a:lnSpc>
            </a:pPr>
            <a:endParaRPr lang="en-GB" altLang="en-US" dirty="0"/>
          </a:p>
          <a:p>
            <a:pPr algn="ctr"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  <p:pic>
        <p:nvPicPr>
          <p:cNvPr id="9626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725" y="1268413"/>
            <a:ext cx="3082925" cy="430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Meter 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340768"/>
            <a:ext cx="9217024" cy="482453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If your meter is frozen or acting finicky you can reset it.</a:t>
            </a:r>
          </a:p>
          <a:p>
            <a:pPr marL="0" indent="0">
              <a:buNone/>
            </a:pPr>
            <a:r>
              <a:rPr lang="en-US" dirty="0"/>
              <a:t>Resetting meter:</a:t>
            </a:r>
          </a:p>
          <a:p>
            <a:pPr marL="0" indent="0">
              <a:buNone/>
            </a:pPr>
            <a:r>
              <a:rPr lang="en-US" dirty="0"/>
              <a:t>Remove from base. Hold power button for 20 seconds. Release power button. The meter should power on then off. Dock meter or continue with testing.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If you notice the meter is not charging or there is a buzzing sound then the charging base needs some TLC.</a:t>
            </a:r>
          </a:p>
          <a:p>
            <a:pPr marL="0" indent="0">
              <a:buNone/>
            </a:pPr>
            <a:r>
              <a:rPr lang="en-US" dirty="0"/>
              <a:t>Ensure contacts on meter and base are clean. Sometimes the metal contacts on the base become recessed. You can take a pen tip and lightly pull the contacts out. In the event you still hear buzzing, try switching the meters on the charging stations. </a:t>
            </a:r>
          </a:p>
        </p:txBody>
      </p:sp>
    </p:spTree>
    <p:extLst>
      <p:ext uri="{BB962C8B-B14F-4D97-AF65-F5344CB8AC3E}">
        <p14:creationId xmlns:p14="http://schemas.microsoft.com/office/powerpoint/2010/main" val="15613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Troubleshooting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 the event that the meter will not cooperate, notify the ATC. If both meters are inoperable during evening, night, and weekend hours contact Roche Technical Support </a:t>
            </a:r>
            <a:r>
              <a:rPr lang="en-GB" altLang="en-US" sz="3300" b="1" i="1" dirty="0">
                <a:solidFill>
                  <a:srgbClr val="000000"/>
                </a:solidFill>
                <a:latin typeface="Minion" pitchFamily="2" charset="0"/>
              </a:rPr>
              <a:t>1-800-440-3638.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altLang="en-US" sz="3300" b="1" i="1" dirty="0">
              <a:solidFill>
                <a:srgbClr val="000000"/>
              </a:solidFill>
              <a:latin typeface="Minio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63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04528" y="404664"/>
            <a:ext cx="8420100" cy="722511"/>
          </a:xfrm>
        </p:spPr>
        <p:txBody>
          <a:bodyPr/>
          <a:lstStyle/>
          <a:p>
            <a:pPr algn="ctr"/>
            <a:r>
              <a:rPr lang="en-GB" altLang="en-US" sz="3600" dirty="0"/>
              <a:t>CONTACTS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48544" y="1412776"/>
            <a:ext cx="8352928" cy="489654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GB" altLang="en-US" sz="3300" b="1" i="1" u="sng" dirty="0">
                <a:latin typeface="Minion" pitchFamily="2" charset="0"/>
              </a:rPr>
              <a:t>Teresa Grimes, Ancillary Testing Coordinator</a:t>
            </a:r>
          </a:p>
          <a:p>
            <a:pPr algn="l">
              <a:spcBef>
                <a:spcPts val="0"/>
              </a:spcBef>
            </a:pPr>
            <a:r>
              <a:rPr lang="en-GB" altLang="en-US" sz="3300" b="1" i="1" dirty="0">
                <a:latin typeface="Minion" pitchFamily="2" charset="0"/>
              </a:rPr>
              <a:t>teresa.grimes@va.gov</a:t>
            </a:r>
          </a:p>
          <a:p>
            <a:pPr algn="l">
              <a:spcBef>
                <a:spcPts val="0"/>
              </a:spcBef>
            </a:pPr>
            <a:r>
              <a:rPr lang="en-GB" altLang="en-US" sz="3300" b="1" i="1" dirty="0">
                <a:latin typeface="Minion" pitchFamily="2" charset="0"/>
              </a:rPr>
              <a:t>541-826-2111 ext. 3223</a:t>
            </a:r>
          </a:p>
          <a:p>
            <a:pPr algn="l">
              <a:spcBef>
                <a:spcPts val="0"/>
              </a:spcBef>
            </a:pPr>
            <a:endParaRPr lang="en-GB" altLang="en-US" sz="3300" b="1" i="1" dirty="0">
              <a:latin typeface="Minion" pitchFamily="2" charset="0"/>
            </a:endParaRPr>
          </a:p>
          <a:p>
            <a:pPr algn="l">
              <a:spcBef>
                <a:spcPts val="0"/>
              </a:spcBef>
            </a:pPr>
            <a:r>
              <a:rPr lang="en-GB" altLang="en-US" sz="3300" b="1" i="1" u="sng" dirty="0">
                <a:latin typeface="Minion" pitchFamily="2" charset="0"/>
              </a:rPr>
              <a:t>Roche Technical Support</a:t>
            </a:r>
          </a:p>
          <a:p>
            <a:pPr algn="l">
              <a:spcBef>
                <a:spcPts val="0"/>
              </a:spcBef>
            </a:pPr>
            <a:r>
              <a:rPr lang="en-GB" altLang="en-US" sz="3300" b="1" i="1" dirty="0">
                <a:latin typeface="Minion" pitchFamily="2" charset="0"/>
              </a:rPr>
              <a:t>1-800-440-3638</a:t>
            </a:r>
          </a:p>
          <a:p>
            <a:pPr algn="l">
              <a:spcBef>
                <a:spcPts val="0"/>
              </a:spcBef>
            </a:pPr>
            <a:endParaRPr lang="en-GB" altLang="en-US" sz="3300" b="1" i="1" dirty="0">
              <a:latin typeface="Minion" pitchFamily="2" charset="0"/>
            </a:endParaRPr>
          </a:p>
          <a:p>
            <a:pPr algn="l">
              <a:spcBef>
                <a:spcPts val="0"/>
              </a:spcBef>
            </a:pPr>
            <a:r>
              <a:rPr lang="en-GB" altLang="en-US" sz="3300" b="1" i="1" u="sng" dirty="0">
                <a:latin typeface="Minion" pitchFamily="2" charset="0"/>
              </a:rPr>
              <a:t>Michelle Roberts, Laboratory Manager</a:t>
            </a:r>
          </a:p>
          <a:p>
            <a:pPr algn="l">
              <a:spcBef>
                <a:spcPts val="0"/>
              </a:spcBef>
            </a:pPr>
            <a:r>
              <a:rPr lang="en-GB" altLang="en-US" sz="3300" b="1" i="1" dirty="0">
                <a:latin typeface="Minion" pitchFamily="2" charset="0"/>
              </a:rPr>
              <a:t>541-826-2111 ext. 3255</a:t>
            </a:r>
          </a:p>
          <a:p>
            <a:pPr algn="l">
              <a:spcBef>
                <a:spcPts val="0"/>
              </a:spcBef>
            </a:pPr>
            <a:endParaRPr lang="en-GB" altLang="en-US" sz="3300" b="1" i="1" u="sng" dirty="0">
              <a:latin typeface="Minion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Roche Diagnostics. </a:t>
            </a:r>
            <a:r>
              <a:rPr lang="en-US" i="1" dirty="0"/>
              <a:t>Accu-Check Inform II Operator's Manual Version 4</a:t>
            </a:r>
            <a:r>
              <a:rPr lang="en-US" dirty="0"/>
              <a:t>. 02 2014.</a:t>
            </a:r>
          </a:p>
          <a:p>
            <a:pPr marL="0" indent="0">
              <a:buNone/>
            </a:pPr>
            <a:r>
              <a:rPr lang="en-US" dirty="0"/>
              <a:t>VA SORCC Clinical Laboratory. "Accu-Check Inform II Procedure Manual." 07 2014.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475F-6E4D-48C0-8989-B665FFB4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E9B8-AE2F-48A9-9FE3-51A451A7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proper hand hygiene (MCM IC-044)</a:t>
            </a:r>
          </a:p>
          <a:p>
            <a:r>
              <a:rPr lang="en-US" dirty="0"/>
              <a:t>Identify patients using two unique identifiers</a:t>
            </a:r>
          </a:p>
          <a:p>
            <a:r>
              <a:rPr lang="en-US" dirty="0"/>
              <a:t>Wear gloves when</a:t>
            </a:r>
            <a:r>
              <a:rPr lang="en-US" altLang="en-US" dirty="0"/>
              <a:t> testing QC or patient specimens, change gloves between patients, and wash or cleanse hands in between patients.</a:t>
            </a:r>
          </a:p>
          <a:p>
            <a:r>
              <a:rPr lang="en-US" dirty="0"/>
              <a:t>Use single use Lancet and discard in approved sharps container after use. </a:t>
            </a:r>
          </a:p>
          <a:p>
            <a:r>
              <a:rPr lang="en-US" dirty="0"/>
              <a:t>Disinfect </a:t>
            </a:r>
            <a:r>
              <a:rPr lang="en-US" dirty="0" err="1"/>
              <a:t>Accu-Chek</a:t>
            </a:r>
            <a:r>
              <a:rPr lang="en-US" dirty="0"/>
              <a:t> glucose meter after each use.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7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7313612" cy="1309688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Clinical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806575"/>
            <a:ext cx="4810819" cy="4471988"/>
          </a:xfrm>
        </p:spPr>
        <p:txBody>
          <a:bodyPr/>
          <a:lstStyle/>
          <a:p>
            <a:r>
              <a:rPr lang="en-US" dirty="0"/>
              <a:t>Any patient requiring testing for the purpose of monitoring and managing diabetes control or glucose levels.</a:t>
            </a:r>
          </a:p>
          <a:p>
            <a:r>
              <a:rPr lang="en-US" dirty="0"/>
              <a:t>Not to be used for critically ill patients.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7156" name="Picture 4" descr="C:\Users\vhawcoroberm4\AppData\Local\Microsoft\Windows\Temporary Internet Files\Content.IE5\Z3UJUUI4\41EnFdasuT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132856"/>
            <a:ext cx="3511698" cy="315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33388" y="446088"/>
            <a:ext cx="75834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GB" altLang="en-US" sz="3000" b="1" dirty="0">
                <a:solidFill>
                  <a:schemeClr val="tx2"/>
                </a:solidFill>
              </a:rPr>
              <a:t>LIMITATIONS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15925" y="1052513"/>
            <a:ext cx="92170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588" indent="-287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41425" indent="-287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9263" indent="-287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95513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52713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09913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67113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24313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800" b="1" dirty="0">
                <a:latin typeface="Imago" pitchFamily="2" charset="0"/>
              </a:rPr>
              <a:t>Hematocrit should be between 10-65%	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800" b="1" dirty="0">
                <a:latin typeface="Imago" pitchFamily="2" charset="0"/>
              </a:rPr>
              <a:t>IV administration of ascorbic acid resulting in &gt;3 mg/dL. (May cause overestimation)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Galactose &gt;15 mg/dL  (May cause overestimation)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Lipids:	Triglycerides &gt;1800 mg/dL  (May increase glucose)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Dehydration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Hypotension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Shock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Peripheral Occlusive Disease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Hyperosmolar Non-Ketotic Coma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Diabetic Ketoacidosis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Unconscious Patients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1800" b="1" dirty="0">
                <a:latin typeface="Imago" pitchFamily="2" charset="0"/>
              </a:rPr>
              <a:t>Decompensated Heart Failure NYHA Class IV</a:t>
            </a:r>
          </a:p>
          <a:p>
            <a:pPr marL="0" indent="0">
              <a:spcBef>
                <a:spcPct val="50000"/>
              </a:spcBef>
            </a:pPr>
            <a:endParaRPr lang="en-GB" altLang="en-US" sz="1800" b="1" dirty="0">
              <a:latin typeface="Imago" pitchFamily="2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428625"/>
            <a:ext cx="7313612" cy="552103"/>
          </a:xfrm>
        </p:spPr>
        <p:txBody>
          <a:bodyPr/>
          <a:lstStyle/>
          <a:p>
            <a:pPr algn="ctr"/>
            <a:r>
              <a:rPr lang="en-US" dirty="0"/>
              <a:t>Meter and Supplies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123950"/>
            <a:ext cx="3106369" cy="48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094300"/>
            <a:ext cx="3283909" cy="47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4873" y="1196752"/>
            <a:ext cx="171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Test Strip 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4873" y="3441001"/>
            <a:ext cx="164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Touch Screen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4873" y="4926359"/>
            <a:ext cx="164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On/Off Button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8534" y="1008352"/>
            <a:ext cx="103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Barcode Scanner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1352" y="2276872"/>
            <a:ext cx="168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Battery Compartment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1309" y="2861647"/>
            <a:ext cx="135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Charging Contacts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668" y="4550148"/>
            <a:ext cx="165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Infrared Window</a:t>
            </a:r>
          </a:p>
        </p:txBody>
      </p:sp>
    </p:spTree>
    <p:extLst>
      <p:ext uri="{BB962C8B-B14F-4D97-AF65-F5344CB8AC3E}">
        <p14:creationId xmlns:p14="http://schemas.microsoft.com/office/powerpoint/2010/main" val="130130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512675"/>
            <a:ext cx="6636096" cy="648072"/>
          </a:xfrm>
        </p:spPr>
        <p:txBody>
          <a:bodyPr/>
          <a:lstStyle/>
          <a:p>
            <a:r>
              <a:rPr lang="en-US" dirty="0"/>
              <a:t>Supplies (cont.)</a:t>
            </a:r>
          </a:p>
        </p:txBody>
      </p:sp>
      <p:pic>
        <p:nvPicPr>
          <p:cNvPr id="179202" name="Picture 2" descr="\\r01wcohsm01.r01.med.va.gov\homedir$\vhawcoroberm4\My Documents\My Pictures\test stri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78092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0992" y="299695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*Reagent Strips: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dirty="0"/>
              <a:t>Once opened, test strips are good until expiration date on bottle.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96" y="1409000"/>
            <a:ext cx="8028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reagent and test strips are obtained from the lab.</a:t>
            </a:r>
          </a:p>
          <a:p>
            <a:r>
              <a:rPr lang="en-US" dirty="0"/>
              <a:t>Supply Chain Management is responsible for supplying lancets.</a:t>
            </a:r>
          </a:p>
        </p:txBody>
      </p:sp>
    </p:spTree>
    <p:extLst>
      <p:ext uri="{BB962C8B-B14F-4D97-AF65-F5344CB8AC3E}">
        <p14:creationId xmlns:p14="http://schemas.microsoft.com/office/powerpoint/2010/main" val="38159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7575" y="1000066"/>
            <a:ext cx="7115175" cy="839788"/>
          </a:xfrm>
        </p:spPr>
        <p:txBody>
          <a:bodyPr/>
          <a:lstStyle/>
          <a:p>
            <a:pPr algn="ctr"/>
            <a:r>
              <a:rPr lang="en-GB" altLang="en-US" sz="2400" i="1" dirty="0"/>
              <a:t>Accu-Check Inform II Test Strip:</a:t>
            </a:r>
          </a:p>
        </p:txBody>
      </p:sp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" y="2295098"/>
            <a:ext cx="2230437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4022223" y="4889867"/>
            <a:ext cx="286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0.6μL sample size</a:t>
            </a:r>
            <a:endParaRPr lang="en-US" altLang="en-US" dirty="0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984700" y="2299811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Robust End Dosing Strip</a:t>
            </a:r>
            <a:endParaRPr lang="en-US" altLang="en-US" dirty="0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flipH="1">
            <a:off x="3175610" y="5280026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3175610" y="2697845"/>
            <a:ext cx="863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H="1">
            <a:off x="4953000" y="1484313"/>
            <a:ext cx="792163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 flipH="1">
            <a:off x="4953000" y="1484313"/>
            <a:ext cx="792163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9140" name="Line 52"/>
          <p:cNvSpPr>
            <a:spLocks noChangeShapeType="1"/>
          </p:cNvSpPr>
          <p:nvPr/>
        </p:nvSpPr>
        <p:spPr bwMode="auto">
          <a:xfrm flipH="1">
            <a:off x="3175610" y="1966882"/>
            <a:ext cx="792164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3967774" y="1613665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Sample volume detection</a:t>
            </a:r>
            <a:endParaRPr lang="en-US" altLang="en-US" dirty="0"/>
          </a:p>
        </p:txBody>
      </p:sp>
      <p:sp>
        <p:nvSpPr>
          <p:cNvPr id="89142" name="Line 54"/>
          <p:cNvSpPr>
            <a:spLocks noChangeShapeType="1"/>
          </p:cNvSpPr>
          <p:nvPr/>
        </p:nvSpPr>
        <p:spPr bwMode="auto">
          <a:xfrm flipH="1">
            <a:off x="3158623" y="4608088"/>
            <a:ext cx="86360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3967774" y="4202479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/>
              <a:t>Fast 5 Second Result</a:t>
            </a:r>
            <a:endParaRPr lang="en-US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918262-4E35-4CB6-9078-A48FFDDC4675}"/>
              </a:ext>
            </a:extLst>
          </p:cNvPr>
          <p:cNvSpPr txBox="1">
            <a:spLocks/>
          </p:cNvSpPr>
          <p:nvPr/>
        </p:nvSpPr>
        <p:spPr bwMode="auto">
          <a:xfrm>
            <a:off x="488504" y="512675"/>
            <a:ext cx="6636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Imago" pitchFamily="2" charset="0"/>
              </a:defRPr>
            </a:lvl9pPr>
          </a:lstStyle>
          <a:p>
            <a:r>
              <a:rPr lang="en-US" kern="0"/>
              <a:t>Supplies (cont.)</a:t>
            </a:r>
            <a:endParaRPr lang="en-US" kern="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TYPE" val="RXPpotRXPP"/>
  <p:tag name="VARPOTVERSION" val="RXP4.0"/>
  <p:tag name="VARPPTLANGSEL" val="RXPEnglish"/>
  <p:tag name="VARPPTGRIDMODE" val="RXPRocheGrid"/>
  <p:tag name="VARPPTPAPER" val="RXPA4"/>
  <p:tag name="VARDIVISION" val="RXPDivDiag"/>
  <p:tag name="VARPPTLANG" val="RXPEnglish"/>
  <p:tag name="VARGRIDMODE" val="RXPgrid_none_value"/>
  <p:tag name="VARPALETTE" val="RXPpalette_standard_value"/>
  <p:tag name="VARBACKGROUND" val="RXPbackground_light_value"/>
  <p:tag name="VARPPTSETUPPERFORMED" val="RXPTRUE"/>
  <p:tag name="VARPPTCOMPATIBLE4" val="RXPFALSE"/>
  <p:tag name="VARPPTCOMPATIBLERD03" val="RXP"/>
  <p:tag name="VARPPTSLIDEFORMAT" val="RXP"/>
  <p:tag name="VARSAVEMESSAGETIMESTAMP" val="RXP15/11/2009"/>
</p:tagLst>
</file>

<file path=ppt/theme/theme1.xml><?xml version="1.0" encoding="utf-8"?>
<a:theme xmlns:a="http://schemas.openxmlformats.org/drawingml/2006/main" name="Roche">
  <a:themeElements>
    <a:clrScheme name="Roche 3">
      <a:dk1>
        <a:srgbClr val="000000"/>
      </a:dk1>
      <a:lt1>
        <a:srgbClr val="FFFFFF"/>
      </a:lt1>
      <a:dk2>
        <a:srgbClr val="000000"/>
      </a:dk2>
      <a:lt2>
        <a:srgbClr val="00B7A5"/>
      </a:lt2>
      <a:accent1>
        <a:srgbClr val="F6BF69"/>
      </a:accent1>
      <a:accent2>
        <a:srgbClr val="618FFD"/>
      </a:accent2>
      <a:accent3>
        <a:srgbClr val="FFFFFF"/>
      </a:accent3>
      <a:accent4>
        <a:srgbClr val="000000"/>
      </a:accent4>
      <a:accent5>
        <a:srgbClr val="FADCB9"/>
      </a:accent5>
      <a:accent6>
        <a:srgbClr val="5781E5"/>
      </a:accent6>
      <a:hlink>
        <a:srgbClr val="F76681"/>
      </a:hlink>
      <a:folHlink>
        <a:srgbClr val="CECECE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Roche 1">
        <a:dk1>
          <a:srgbClr val="00B7A5"/>
        </a:dk1>
        <a:lt1>
          <a:srgbClr val="FFFFFF"/>
        </a:lt1>
        <a:dk2>
          <a:srgbClr val="00279F"/>
        </a:dk2>
        <a:lt2>
          <a:srgbClr val="FFFFFF"/>
        </a:lt2>
        <a:accent1>
          <a:srgbClr val="F6BF69"/>
        </a:accent1>
        <a:accent2>
          <a:srgbClr val="618FFD"/>
        </a:accent2>
        <a:accent3>
          <a:srgbClr val="AAACCD"/>
        </a:accent3>
        <a:accent4>
          <a:srgbClr val="DADADA"/>
        </a:accent4>
        <a:accent5>
          <a:srgbClr val="FADCB9"/>
        </a:accent5>
        <a:accent6>
          <a:srgbClr val="5781E5"/>
        </a:accent6>
        <a:hlink>
          <a:srgbClr val="F76681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FF00"/>
        </a:dk1>
        <a:lt1>
          <a:srgbClr val="FFFFFF"/>
        </a:lt1>
        <a:dk2>
          <a:srgbClr val="00007F"/>
        </a:dk2>
        <a:lt2>
          <a:srgbClr val="FFFFFF"/>
        </a:lt2>
        <a:accent1>
          <a:srgbClr val="FFFF00"/>
        </a:accent1>
        <a:accent2>
          <a:srgbClr val="00FFFF"/>
        </a:accent2>
        <a:accent3>
          <a:srgbClr val="AAAAC0"/>
        </a:accent3>
        <a:accent4>
          <a:srgbClr val="DADADA"/>
        </a:accent4>
        <a:accent5>
          <a:srgbClr val="FFFFAA"/>
        </a:accent5>
        <a:accent6>
          <a:srgbClr val="00E7E7"/>
        </a:accent6>
        <a:hlink>
          <a:srgbClr val="FF00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000000"/>
        </a:dk2>
        <a:lt2>
          <a:srgbClr val="00B7A5"/>
        </a:lt2>
        <a:accent1>
          <a:srgbClr val="F6BF69"/>
        </a:accent1>
        <a:accent2>
          <a:srgbClr val="618FFD"/>
        </a:accent2>
        <a:accent3>
          <a:srgbClr val="FFFFFF"/>
        </a:accent3>
        <a:accent4>
          <a:srgbClr val="000000"/>
        </a:accent4>
        <a:accent5>
          <a:srgbClr val="FADCB9"/>
        </a:accent5>
        <a:accent6>
          <a:srgbClr val="5781E5"/>
        </a:accent6>
        <a:hlink>
          <a:srgbClr val="F76681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4">
        <a:dk1>
          <a:srgbClr val="000000"/>
        </a:dk1>
        <a:lt1>
          <a:srgbClr val="FFFFFF"/>
        </a:lt1>
        <a:dk2>
          <a:srgbClr val="000000"/>
        </a:dk2>
        <a:lt2>
          <a:srgbClr val="00FF00"/>
        </a:lt2>
        <a:accent1>
          <a:srgbClr val="FF00FF"/>
        </a:accent1>
        <a:accent2>
          <a:srgbClr val="00FFFF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E7"/>
        </a:accent6>
        <a:hlink>
          <a:srgbClr val="FF000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Roche</Template>
  <TotalTime>5830</TotalTime>
  <Pages>16</Pages>
  <Words>1494</Words>
  <Application>Microsoft Office PowerPoint</Application>
  <PresentationFormat>A4 Paper (210x297 mm)</PresentationFormat>
  <Paragraphs>205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Bookman Old Style</vt:lpstr>
      <vt:lpstr>Imago</vt:lpstr>
      <vt:lpstr>Minion</vt:lpstr>
      <vt:lpstr>Roche</vt:lpstr>
      <vt:lpstr> Accu-Chek Inform II   Blood Glucose Monitoring System</vt:lpstr>
      <vt:lpstr>Training Objectives</vt:lpstr>
      <vt:lpstr>Why Training?  </vt:lpstr>
      <vt:lpstr>SAFETY</vt:lpstr>
      <vt:lpstr>Clinical Indications</vt:lpstr>
      <vt:lpstr>PowerPoint Presentation</vt:lpstr>
      <vt:lpstr>Meter and Supplies</vt:lpstr>
      <vt:lpstr>Supplies (cont.)</vt:lpstr>
      <vt:lpstr>Accu-Check Inform II Test Strip:</vt:lpstr>
      <vt:lpstr>Supplies (cont.)</vt:lpstr>
      <vt:lpstr>Start Up – User Identification</vt:lpstr>
      <vt:lpstr>Accu-Chek Inform II Power up screens You will see one of the following screens: </vt:lpstr>
      <vt:lpstr>Quality Control Testing </vt:lpstr>
      <vt:lpstr>Performing quality control</vt:lpstr>
      <vt:lpstr>Performing quality control</vt:lpstr>
      <vt:lpstr>Performing quality control</vt:lpstr>
      <vt:lpstr>Performing quality control</vt:lpstr>
      <vt:lpstr>Failed Quality Control Test </vt:lpstr>
      <vt:lpstr>PowerPoint Presentation</vt:lpstr>
      <vt:lpstr>Quality Control Review </vt:lpstr>
      <vt:lpstr>Patient testing    </vt:lpstr>
      <vt:lpstr>Patient testing</vt:lpstr>
      <vt:lpstr>Patient Testing</vt:lpstr>
      <vt:lpstr>Patient Testing</vt:lpstr>
      <vt:lpstr>6. Apply patient blood when prompted *Always perform a visual inspection of the yellow test area. 7. Review results 8. When complete, remove gloves and wash hands </vt:lpstr>
      <vt:lpstr>PowerPoint Presentation</vt:lpstr>
      <vt:lpstr>Critical Result Range</vt:lpstr>
      <vt:lpstr>PowerPoint Presentation</vt:lpstr>
      <vt:lpstr>Reviewing Results</vt:lpstr>
      <vt:lpstr>Performing proficiency testing</vt:lpstr>
      <vt:lpstr>Performing proficiency testing</vt:lpstr>
      <vt:lpstr>Cleaning the Meter </vt:lpstr>
      <vt:lpstr>Meter Troubleshooting</vt:lpstr>
      <vt:lpstr>Troubleshooting (cont.)</vt:lpstr>
      <vt:lpstr>CONTACTS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Accu-Check Inform II</dc:title>
  <dc:creator>Michelle Roberts</dc:creator>
  <cp:lastModifiedBy>Grimes, Teresa (White City/VISN20)</cp:lastModifiedBy>
  <cp:revision>320</cp:revision>
  <cp:lastPrinted>2018-10-05T23:41:34Z</cp:lastPrinted>
  <dcterms:created xsi:type="dcterms:W3CDTF">2005-04-13T13:46:47Z</dcterms:created>
  <dcterms:modified xsi:type="dcterms:W3CDTF">2019-09-23T15:22:13Z</dcterms:modified>
</cp:coreProperties>
</file>