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56" r:id="rId2"/>
    <p:sldId id="279" r:id="rId3"/>
    <p:sldId id="258" r:id="rId4"/>
    <p:sldId id="330" r:id="rId5"/>
    <p:sldId id="316" r:id="rId6"/>
    <p:sldId id="315" r:id="rId7"/>
    <p:sldId id="317" r:id="rId8"/>
    <p:sldId id="318" r:id="rId9"/>
    <p:sldId id="281" r:id="rId10"/>
    <p:sldId id="323" r:id="rId11"/>
    <p:sldId id="282" r:id="rId12"/>
    <p:sldId id="301" r:id="rId13"/>
    <p:sldId id="313" r:id="rId14"/>
    <p:sldId id="300" r:id="rId15"/>
    <p:sldId id="333" r:id="rId16"/>
    <p:sldId id="303" r:id="rId17"/>
    <p:sldId id="304" r:id="rId18"/>
    <p:sldId id="283" r:id="rId19"/>
    <p:sldId id="334" r:id="rId20"/>
    <p:sldId id="306" r:id="rId21"/>
    <p:sldId id="307" r:id="rId22"/>
    <p:sldId id="308" r:id="rId23"/>
    <p:sldId id="284" r:id="rId24"/>
    <p:sldId id="309" r:id="rId25"/>
    <p:sldId id="340" r:id="rId26"/>
    <p:sldId id="310" r:id="rId27"/>
    <p:sldId id="326" r:id="rId28"/>
    <p:sldId id="332" r:id="rId29"/>
    <p:sldId id="311" r:id="rId30"/>
    <p:sldId id="336" r:id="rId31"/>
    <p:sldId id="337" r:id="rId32"/>
    <p:sldId id="286" r:id="rId33"/>
    <p:sldId id="319" r:id="rId34"/>
    <p:sldId id="320" r:id="rId35"/>
    <p:sldId id="289" r:id="rId36"/>
    <p:sldId id="322" r:id="rId37"/>
  </p:sldIdLst>
  <p:sldSz cx="9906000" cy="6858000" type="A4"/>
  <p:notesSz cx="7023100" cy="9309100"/>
  <p:custDataLst>
    <p:tags r:id="rId40"/>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50000"/>
      </a:spcBef>
      <a:spcAft>
        <a:spcPct val="0"/>
      </a:spcAft>
      <a:defRPr sz="2400"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sz="2400"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sz="2400"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sz="2400"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sz="2400" kern="1200">
        <a:solidFill>
          <a:schemeClr val="tx1"/>
        </a:solidFill>
        <a:latin typeface="Imago" pitchFamily="2" charset="0"/>
        <a:ea typeface="+mn-ea"/>
        <a:cs typeface="+mn-cs"/>
      </a:defRPr>
    </a:lvl5pPr>
    <a:lvl6pPr marL="2286000" algn="l" defTabSz="914400" rtl="0" eaLnBrk="1" latinLnBrk="0" hangingPunct="1">
      <a:defRPr sz="2400" kern="1200">
        <a:solidFill>
          <a:schemeClr val="tx1"/>
        </a:solidFill>
        <a:latin typeface="Imago" pitchFamily="2" charset="0"/>
        <a:ea typeface="+mn-ea"/>
        <a:cs typeface="+mn-cs"/>
      </a:defRPr>
    </a:lvl6pPr>
    <a:lvl7pPr marL="2743200" algn="l" defTabSz="914400" rtl="0" eaLnBrk="1" latinLnBrk="0" hangingPunct="1">
      <a:defRPr sz="2400" kern="1200">
        <a:solidFill>
          <a:schemeClr val="tx1"/>
        </a:solidFill>
        <a:latin typeface="Imago" pitchFamily="2" charset="0"/>
        <a:ea typeface="+mn-ea"/>
        <a:cs typeface="+mn-cs"/>
      </a:defRPr>
    </a:lvl7pPr>
    <a:lvl8pPr marL="3200400" algn="l" defTabSz="914400" rtl="0" eaLnBrk="1" latinLnBrk="0" hangingPunct="1">
      <a:defRPr sz="2400" kern="1200">
        <a:solidFill>
          <a:schemeClr val="tx1"/>
        </a:solidFill>
        <a:latin typeface="Imago" pitchFamily="2" charset="0"/>
        <a:ea typeface="+mn-ea"/>
        <a:cs typeface="+mn-cs"/>
      </a:defRPr>
    </a:lvl8pPr>
    <a:lvl9pPr marL="3657600" algn="l" defTabSz="914400" rtl="0" eaLnBrk="1" latinLnBrk="0" hangingPunct="1">
      <a:defRPr sz="2400" kern="1200">
        <a:solidFill>
          <a:schemeClr val="tx1"/>
        </a:solidFill>
        <a:latin typeface="Imago"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3C05"/>
    <a:srgbClr val="F10701"/>
    <a:srgbClr val="F53E05"/>
    <a:srgbClr val="B760F9"/>
    <a:srgbClr val="3365FB"/>
    <a:srgbClr val="00B7A5"/>
    <a:srgbClr val="3F7C3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4" autoAdjust="0"/>
    <p:restoredTop sz="71887" autoAdjust="0"/>
  </p:normalViewPr>
  <p:slideViewPr>
    <p:cSldViewPr>
      <p:cViewPr varScale="1">
        <p:scale>
          <a:sx n="71" d="100"/>
          <a:sy n="71" d="100"/>
        </p:scale>
        <p:origin x="1932" y="66"/>
      </p:cViewPr>
      <p:guideLst>
        <p:guide orient="horz" pos="2160"/>
        <p:guide pos="312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1794"/>
    </p:cViewPr>
  </p:sorterViewPr>
  <p:notesViewPr>
    <p:cSldViewPr>
      <p:cViewPr>
        <p:scale>
          <a:sx n="100" d="100"/>
          <a:sy n="100" d="100"/>
        </p:scale>
        <p:origin x="2058" y="-1290"/>
      </p:cViewPr>
      <p:guideLst>
        <p:guide orient="horz" pos="2932"/>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0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0938" y="811213"/>
            <a:ext cx="4721225" cy="3268662"/>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37070" y="4418886"/>
            <a:ext cx="5148963" cy="430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24" tIns="44517" rIns="90624" bIns="44517" numCol="1" anchor="t" anchorCtr="0" compatLnSpc="1">
            <a:prstTxWarp prst="textNoShape">
              <a:avLst/>
            </a:prstTxWarp>
          </a:bodyPr>
          <a:lstStyle/>
          <a:p>
            <a:pPr lvl="0"/>
            <a:r>
              <a:rPr lang="en-GB" altLang="en-US"/>
              <a:t>Klicken Sie, um die Formate des Vorlagentextes zu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Tree>
    <p:extLst>
      <p:ext uri="{BB962C8B-B14F-4D97-AF65-F5344CB8AC3E}">
        <p14:creationId xmlns:p14="http://schemas.microsoft.com/office/powerpoint/2010/main" val="2527159377"/>
      </p:ext>
    </p:extLst>
  </p:cSld>
  <p:clrMap bg1="lt1" tx1="dk1" bg2="lt2" tx2="dk2" accent1="accent1" accent2="accent2" accent3="accent3" accent4="accent4" accent5="accent5" accent6="accent6" hlink="hlink" folHlink="folHlink"/>
  <p:notesStyle>
    <a:lvl1pPr algn="l" defTabSz="915988" rtl="0" eaLnBrk="0" fontAlgn="base" hangingPunct="0">
      <a:spcBef>
        <a:spcPct val="30000"/>
      </a:spcBef>
      <a:spcAft>
        <a:spcPct val="0"/>
      </a:spcAft>
      <a:defRPr sz="1200" kern="1200">
        <a:solidFill>
          <a:schemeClr val="tx1"/>
        </a:solidFill>
        <a:latin typeface="Imago" pitchFamily="2" charset="0"/>
        <a:ea typeface="+mn-ea"/>
        <a:cs typeface="+mn-cs"/>
      </a:defRPr>
    </a:lvl1pPr>
    <a:lvl2pPr marL="457200" algn="l" defTabSz="915988" rtl="0" eaLnBrk="0" fontAlgn="base" hangingPunct="0">
      <a:spcBef>
        <a:spcPct val="30000"/>
      </a:spcBef>
      <a:spcAft>
        <a:spcPct val="0"/>
      </a:spcAft>
      <a:defRPr sz="1200" kern="1200">
        <a:solidFill>
          <a:schemeClr val="tx1"/>
        </a:solidFill>
        <a:latin typeface="Imago" pitchFamily="2" charset="0"/>
        <a:ea typeface="+mn-ea"/>
        <a:cs typeface="+mn-cs"/>
      </a:defRPr>
    </a:lvl2pPr>
    <a:lvl3pPr marL="9159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3pPr>
    <a:lvl4pPr marL="13731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4pPr>
    <a:lvl5pPr marL="18303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69703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389899" y="4317781"/>
            <a:ext cx="6390742" cy="4402531"/>
          </a:xfrm>
        </p:spPr>
        <p:txBody>
          <a:bodyPr/>
          <a:lstStyle/>
          <a:p>
            <a:pPr marL="228943" indent="-228943">
              <a:buFont typeface="Arial" panose="020B0604020202020204" pitchFamily="34" charset="0"/>
              <a:buChar char="•"/>
            </a:pPr>
            <a:endParaRPr lang="en-US" alt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44059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178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62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0859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411563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85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marL="171707" indent="-171707">
              <a:buFont typeface="Arial" panose="020B0604020202020204" pitchFamily="34" charset="0"/>
              <a:buChar char="•"/>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141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291216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22728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2275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a:lnSpc>
                <a:spcPct val="90000"/>
              </a:lnSpc>
            </a:pPr>
            <a:endParaRPr lang="en-US" alt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391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131635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1957161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1011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212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82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a:buFontTx/>
              <a:buChar char="•"/>
            </a:pPr>
            <a:endParaRPr lang="en-US" altLang="en-US" sz="1000" b="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726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462747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1432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181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239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4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547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873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buFontTx/>
              <a:buChar cha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455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52717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802BF099-73E9-461C-B5D9-EA62F5EE89FA}"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7154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E7BBAB78-01C1-47CD-A732-17EA991960E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1472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428625"/>
            <a:ext cx="2262187"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0213" y="428625"/>
            <a:ext cx="6635750"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2C4EBF2E-F8B0-422D-8EA4-2AF20CAF9FD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334266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ClipArt Placeholder 2"/>
          <p:cNvSpPr>
            <a:spLocks noGrp="1"/>
          </p:cNvSpPr>
          <p:nvPr>
            <p:ph type="clipArt" sz="half" idx="1"/>
          </p:nvPr>
        </p:nvSpPr>
        <p:spPr>
          <a:xfrm>
            <a:off x="430213" y="1806575"/>
            <a:ext cx="4448175" cy="4471988"/>
          </a:xfrm>
        </p:spPr>
        <p:txBody>
          <a:bodyPr/>
          <a:lstStyle/>
          <a:p>
            <a:endParaRPr lang="en-US" dirty="0"/>
          </a:p>
        </p:txBody>
      </p:sp>
      <p:sp>
        <p:nvSpPr>
          <p:cNvPr id="4" name="Text Placeholder 3"/>
          <p:cNvSpPr>
            <a:spLocks noGrp="1"/>
          </p:cNvSpPr>
          <p:nvPr>
            <p:ph type="body" sz="half" idx="2"/>
          </p:nvPr>
        </p:nvSpPr>
        <p:spPr>
          <a:xfrm>
            <a:off x="5030788" y="1806575"/>
            <a:ext cx="4449762"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80AC0A1-B78B-4C8B-BA5A-13D76D72099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4255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Text Placeholder 2"/>
          <p:cNvSpPr>
            <a:spLocks noGrp="1"/>
          </p:cNvSpPr>
          <p:nvPr>
            <p:ph type="body" sz="half" idx="1"/>
          </p:nvPr>
        </p:nvSpPr>
        <p:spPr>
          <a:xfrm>
            <a:off x="430213" y="1806575"/>
            <a:ext cx="4448175"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0788" y="1806575"/>
            <a:ext cx="4449762"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86DE0B1C-E44C-499E-8858-D60947FA4A07}"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100426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Text Placeholder 2"/>
          <p:cNvSpPr>
            <a:spLocks noGrp="1"/>
          </p:cNvSpPr>
          <p:nvPr>
            <p:ph type="body" sz="half" idx="1"/>
          </p:nvPr>
        </p:nvSpPr>
        <p:spPr>
          <a:xfrm>
            <a:off x="430213" y="1806575"/>
            <a:ext cx="4448175"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30788" y="1806575"/>
            <a:ext cx="4449762" cy="4471988"/>
          </a:xfrm>
        </p:spPr>
        <p:txBody>
          <a:bodyPr/>
          <a:lstStyle/>
          <a:p>
            <a:endParaRPr lang="en-US" dirty="0"/>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CF7F92A-58CC-4008-9D26-043F8304B03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7763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Text Placeholder 2"/>
          <p:cNvSpPr>
            <a:spLocks noGrp="1"/>
          </p:cNvSpPr>
          <p:nvPr>
            <p:ph type="body" sz="half" idx="1"/>
          </p:nvPr>
        </p:nvSpPr>
        <p:spPr>
          <a:xfrm>
            <a:off x="430213" y="1806575"/>
            <a:ext cx="4448175"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0788" y="1806575"/>
            <a:ext cx="4449762"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30788" y="4117975"/>
            <a:ext cx="4449762"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7" name="Slide Number Placeholder 6"/>
          <p:cNvSpPr>
            <a:spLocks noGrp="1"/>
          </p:cNvSpPr>
          <p:nvPr>
            <p:ph type="sldNum" sz="quarter" idx="11"/>
          </p:nvPr>
        </p:nvSpPr>
        <p:spPr>
          <a:xfrm>
            <a:off x="430213" y="6323013"/>
            <a:ext cx="9050337" cy="193675"/>
          </a:xfrm>
        </p:spPr>
        <p:txBody>
          <a:bodyPr/>
          <a:lstStyle>
            <a:lvl1pPr>
              <a:defRPr/>
            </a:lvl1pPr>
          </a:lstStyle>
          <a:p>
            <a:fld id="{F7E7B714-AB8C-4C80-94A9-3BB93581BB6D}" type="slidenum">
              <a:rPr lang="en-GB" altLang="en-US"/>
              <a:pPr/>
              <a:t>‹#›</a:t>
            </a:fld>
            <a:endParaRPr lang="en-GB" altLang="en-US" dirty="0"/>
          </a:p>
        </p:txBody>
      </p:sp>
      <p:sp>
        <p:nvSpPr>
          <p:cNvPr id="8" name="Footer Placeholder 7"/>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309242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13192C36-B034-437C-890E-DBE9C453FB84}"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8133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6BA2B280-74C5-4734-93CE-13327640C750}"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20589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0213" y="1806575"/>
            <a:ext cx="4448175"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0788" y="1806575"/>
            <a:ext cx="4449762"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C5DFD1DC-3C80-40F7-B4FF-743B35AB3658}"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195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Slide Number Placeholder 7"/>
          <p:cNvSpPr>
            <a:spLocks noGrp="1"/>
          </p:cNvSpPr>
          <p:nvPr>
            <p:ph type="sldNum" sz="quarter" idx="11"/>
          </p:nvPr>
        </p:nvSpPr>
        <p:spPr/>
        <p:txBody>
          <a:bodyPr/>
          <a:lstStyle>
            <a:lvl1pPr>
              <a:defRPr/>
            </a:lvl1pPr>
          </a:lstStyle>
          <a:p>
            <a:fld id="{A0D113E6-3E77-49BF-82C8-B7393D2791FD}" type="slidenum">
              <a:rPr lang="en-GB" altLang="en-US"/>
              <a:pPr/>
              <a:t>‹#›</a:t>
            </a:fld>
            <a:endParaRPr lang="en-GB" altLang="en-US" dirty="0"/>
          </a:p>
        </p:txBody>
      </p:sp>
      <p:sp>
        <p:nvSpPr>
          <p:cNvPr id="9" name="Footer Placeholder 8"/>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337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Slide Number Placeholder 3"/>
          <p:cNvSpPr>
            <a:spLocks noGrp="1"/>
          </p:cNvSpPr>
          <p:nvPr>
            <p:ph type="sldNum" sz="quarter" idx="11"/>
          </p:nvPr>
        </p:nvSpPr>
        <p:spPr/>
        <p:txBody>
          <a:bodyPr/>
          <a:lstStyle>
            <a:lvl1pPr>
              <a:defRPr/>
            </a:lvl1pPr>
          </a:lstStyle>
          <a:p>
            <a:fld id="{C78053EC-A878-4A56-9D35-D6A8726BB275}" type="slidenum">
              <a:rPr lang="en-GB" altLang="en-US"/>
              <a:pPr/>
              <a:t>‹#›</a:t>
            </a:fld>
            <a:endParaRPr lang="en-GB" altLang="en-US" dirty="0"/>
          </a:p>
        </p:txBody>
      </p:sp>
      <p:sp>
        <p:nvSpPr>
          <p:cNvPr id="5" name="Footer Placeholder 4"/>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6203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Slide Number Placeholder 2"/>
          <p:cNvSpPr>
            <a:spLocks noGrp="1"/>
          </p:cNvSpPr>
          <p:nvPr>
            <p:ph type="sldNum" sz="quarter" idx="11"/>
          </p:nvPr>
        </p:nvSpPr>
        <p:spPr/>
        <p:txBody>
          <a:bodyPr/>
          <a:lstStyle>
            <a:lvl1pPr>
              <a:defRPr/>
            </a:lvl1pPr>
          </a:lstStyle>
          <a:p>
            <a:fld id="{CC04CFF7-C55A-4DD4-9CFF-A268D758D685}" type="slidenum">
              <a:rPr lang="en-GB" altLang="en-US"/>
              <a:pPr/>
              <a:t>‹#›</a:t>
            </a:fld>
            <a:endParaRPr lang="en-GB" altLang="en-US" dirty="0"/>
          </a:p>
        </p:txBody>
      </p:sp>
      <p:sp>
        <p:nvSpPr>
          <p:cNvPr id="4" name="Footer Placeholder 3"/>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812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78D43298-E180-488D-8173-527B62C7AC46}"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4836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804C0E56-5651-4A06-AFFC-DF0D95AD9EE5}"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93246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600"/>
            </a:lvl1pPr>
          </a:lstStyle>
          <a:p>
            <a:endParaRPr lang="en-GB" altLang="en-US" dirty="0"/>
          </a:p>
        </p:txBody>
      </p:sp>
      <p:sp>
        <p:nvSpPr>
          <p:cNvPr id="40961" name="shpPlaceholderNumber"/>
          <p:cNvSpPr>
            <a:spLocks noGrp="1" noChangeArrowheads="1"/>
          </p:cNvSpPr>
          <p:nvPr>
            <p:ph type="sldNum" sz="quarter" idx="4"/>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600"/>
            </a:lvl1pPr>
          </a:lstStyle>
          <a:p>
            <a:fld id="{22DD26C0-4536-4ED9-9EAE-5C1AD8CD53AE}" type="slidenum">
              <a:rPr lang="en-GB" altLang="en-US"/>
              <a:pPr/>
              <a:t>‹#›</a:t>
            </a:fld>
            <a:endParaRPr lang="en-GB" altLang="en-US" dirty="0"/>
          </a:p>
        </p:txBody>
      </p:sp>
      <p:grpSp>
        <p:nvGrpSpPr>
          <p:cNvPr id="2033" name="shpGridExt" hidden="1"/>
          <p:cNvGrpSpPr>
            <a:grpSpLocks/>
          </p:cNvGrpSpPr>
          <p:nvPr/>
        </p:nvGrpSpPr>
        <p:grpSpPr bwMode="auto">
          <a:xfrm>
            <a:off x="430213" y="1871663"/>
            <a:ext cx="9050337" cy="4406900"/>
            <a:chOff x="281" y="1179"/>
            <a:chExt cx="5921" cy="2776"/>
          </a:xfrm>
        </p:grpSpPr>
        <p:sp>
          <p:nvSpPr>
            <p:cNvPr id="2016" name="shpGridExtRect1" hidden="1"/>
            <p:cNvSpPr>
              <a:spLocks noChangeArrowheads="1"/>
            </p:cNvSpPr>
            <p:nvPr/>
          </p:nvSpPr>
          <p:spPr bwMode="auto">
            <a:xfrm>
              <a:off x="28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7" name="shpGridExtRect2" hidden="1"/>
            <p:cNvSpPr>
              <a:spLocks noChangeArrowheads="1"/>
            </p:cNvSpPr>
            <p:nvPr/>
          </p:nvSpPr>
          <p:spPr bwMode="auto">
            <a:xfrm>
              <a:off x="65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8" name="shpGridExtRect3" hidden="1"/>
            <p:cNvSpPr>
              <a:spLocks noChangeArrowheads="1"/>
            </p:cNvSpPr>
            <p:nvPr/>
          </p:nvSpPr>
          <p:spPr bwMode="auto">
            <a:xfrm>
              <a:off x="1034"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9" name="shpGridExtRect4" hidden="1"/>
            <p:cNvSpPr>
              <a:spLocks noChangeArrowheads="1"/>
            </p:cNvSpPr>
            <p:nvPr/>
          </p:nvSpPr>
          <p:spPr bwMode="auto">
            <a:xfrm>
              <a:off x="141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0" name="shpGridExtRect5" hidden="1"/>
            <p:cNvSpPr>
              <a:spLocks noChangeArrowheads="1"/>
            </p:cNvSpPr>
            <p:nvPr/>
          </p:nvSpPr>
          <p:spPr bwMode="auto">
            <a:xfrm>
              <a:off x="178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1" name="shpGridExtRect6" hidden="1"/>
            <p:cNvSpPr>
              <a:spLocks noChangeArrowheads="1"/>
            </p:cNvSpPr>
            <p:nvPr/>
          </p:nvSpPr>
          <p:spPr bwMode="auto">
            <a:xfrm>
              <a:off x="216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2" name="shpGridExtRect7" hidden="1"/>
            <p:cNvSpPr>
              <a:spLocks noChangeArrowheads="1"/>
            </p:cNvSpPr>
            <p:nvPr/>
          </p:nvSpPr>
          <p:spPr bwMode="auto">
            <a:xfrm>
              <a:off x="254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3" name="shpGridExtRect8" hidden="1"/>
            <p:cNvSpPr>
              <a:spLocks noChangeArrowheads="1"/>
            </p:cNvSpPr>
            <p:nvPr/>
          </p:nvSpPr>
          <p:spPr bwMode="auto">
            <a:xfrm>
              <a:off x="291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4" name="shpGridExtRect9" hidden="1"/>
            <p:cNvSpPr>
              <a:spLocks noChangeArrowheads="1"/>
            </p:cNvSpPr>
            <p:nvPr/>
          </p:nvSpPr>
          <p:spPr bwMode="auto">
            <a:xfrm>
              <a:off x="329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5" name="shpGridExtRect10" hidden="1"/>
            <p:cNvSpPr>
              <a:spLocks noChangeArrowheads="1"/>
            </p:cNvSpPr>
            <p:nvPr/>
          </p:nvSpPr>
          <p:spPr bwMode="auto">
            <a:xfrm>
              <a:off x="367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6" name="shpGridExtRect11" hidden="1"/>
            <p:cNvSpPr>
              <a:spLocks noChangeArrowheads="1"/>
            </p:cNvSpPr>
            <p:nvPr/>
          </p:nvSpPr>
          <p:spPr bwMode="auto">
            <a:xfrm>
              <a:off x="404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7" name="shpGridExtRect12" hidden="1"/>
            <p:cNvSpPr>
              <a:spLocks noChangeArrowheads="1"/>
            </p:cNvSpPr>
            <p:nvPr/>
          </p:nvSpPr>
          <p:spPr bwMode="auto">
            <a:xfrm>
              <a:off x="442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8" name="shpGridExtRect13" hidden="1"/>
            <p:cNvSpPr>
              <a:spLocks noChangeArrowheads="1"/>
            </p:cNvSpPr>
            <p:nvPr/>
          </p:nvSpPr>
          <p:spPr bwMode="auto">
            <a:xfrm>
              <a:off x="480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9" name="shpGridExtRect14" hidden="1"/>
            <p:cNvSpPr>
              <a:spLocks noChangeArrowheads="1"/>
            </p:cNvSpPr>
            <p:nvPr/>
          </p:nvSpPr>
          <p:spPr bwMode="auto">
            <a:xfrm>
              <a:off x="517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0" name="shpGridExtRect15" hidden="1"/>
            <p:cNvSpPr>
              <a:spLocks noChangeArrowheads="1"/>
            </p:cNvSpPr>
            <p:nvPr/>
          </p:nvSpPr>
          <p:spPr bwMode="auto">
            <a:xfrm>
              <a:off x="5553"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1" name="shpGridExtRect16" hidden="1"/>
            <p:cNvSpPr>
              <a:spLocks noChangeArrowheads="1"/>
            </p:cNvSpPr>
            <p:nvPr/>
          </p:nvSpPr>
          <p:spPr bwMode="auto">
            <a:xfrm>
              <a:off x="593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2" name="shpAdditionalLogo" hidden="1"/>
            <p:cNvSpPr>
              <a:spLocks noChangeArrowheads="1"/>
            </p:cNvSpPr>
            <p:nvPr/>
          </p:nvSpPr>
          <p:spPr bwMode="auto">
            <a:xfrm>
              <a:off x="5177" y="318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35" name="shpPlaceholderTitle"/>
          <p:cNvSpPr>
            <a:spLocks noGrp="1" noChangeArrowheads="1"/>
          </p:cNvSpPr>
          <p:nvPr>
            <p:ph type="title"/>
          </p:nvPr>
        </p:nvSpPr>
        <p:spPr bwMode="auto">
          <a:xfrm>
            <a:off x="430213" y="428625"/>
            <a:ext cx="7313612"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38" name="shpPlaceholderMain"/>
          <p:cNvSpPr>
            <a:spLocks noGrp="1" noChangeArrowheads="1"/>
          </p:cNvSpPr>
          <p:nvPr>
            <p:ph type="body" idx="1"/>
          </p:nvPr>
        </p:nvSpPr>
        <p:spPr bwMode="auto">
          <a:xfrm>
            <a:off x="430213" y="1806575"/>
            <a:ext cx="90503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grpSp>
        <p:nvGrpSpPr>
          <p:cNvPr id="2043" name="shpGridNormal" hidden="1"/>
          <p:cNvGrpSpPr>
            <a:grpSpLocks/>
          </p:cNvGrpSpPr>
          <p:nvPr/>
        </p:nvGrpSpPr>
        <p:grpSpPr bwMode="auto">
          <a:xfrm>
            <a:off x="430213" y="514350"/>
            <a:ext cx="9050337" cy="6005513"/>
            <a:chOff x="281" y="324"/>
            <a:chExt cx="5921" cy="3783"/>
          </a:xfrm>
        </p:grpSpPr>
        <p:sp>
          <p:nvSpPr>
            <p:cNvPr id="2034" name="shpGridTitle" hidden="1"/>
            <p:cNvSpPr>
              <a:spLocks noChangeArrowheads="1"/>
            </p:cNvSpPr>
            <p:nvPr/>
          </p:nvSpPr>
          <p:spPr bwMode="auto">
            <a:xfrm>
              <a:off x="281" y="324"/>
              <a:ext cx="478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6" name="shpGridLogo" hidden="1"/>
            <p:cNvSpPr>
              <a:spLocks noChangeArrowheads="1"/>
            </p:cNvSpPr>
            <p:nvPr/>
          </p:nvSpPr>
          <p:spPr bwMode="auto">
            <a:xfrm>
              <a:off x="5177" y="32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7" name="shpGridMain" hidden="1"/>
            <p:cNvSpPr>
              <a:spLocks noChangeArrowheads="1"/>
            </p:cNvSpPr>
            <p:nvPr/>
          </p:nvSpPr>
          <p:spPr bwMode="auto">
            <a:xfrm>
              <a:off x="281" y="1179"/>
              <a:ext cx="592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9" name="shpGridFooter" hidden="1"/>
            <p:cNvSpPr>
              <a:spLocks noChangeArrowheads="1"/>
            </p:cNvSpPr>
            <p:nvPr/>
          </p:nvSpPr>
          <p:spPr bwMode="auto">
            <a:xfrm>
              <a:off x="281" y="4005"/>
              <a:ext cx="592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40" name="shpPlaceholderFooter"/>
          <p:cNvSpPr>
            <a:spLocks noGrp="1" noChangeArrowheads="1"/>
          </p:cNvSpPr>
          <p:nvPr>
            <p:ph type="ftr" sz="quarter" idx="3"/>
          </p:nvPr>
        </p:nvSpPr>
        <p:spPr bwMode="auto">
          <a:xfrm>
            <a:off x="430213" y="6324600"/>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1600"/>
            </a:lvl1pPr>
          </a:lstStyle>
          <a:p>
            <a:endParaRPr lang="en-GB" altLang="en-US" dirty="0"/>
          </a:p>
        </p:txBody>
      </p:sp>
      <p:sp>
        <p:nvSpPr>
          <p:cNvPr id="2042" name="shpTextDiv"/>
          <p:cNvSpPr txBox="1">
            <a:spLocks noChangeArrowheads="1"/>
          </p:cNvSpPr>
          <p:nvPr/>
        </p:nvSpPr>
        <p:spPr bwMode="auto">
          <a:xfrm rot="16200000">
            <a:off x="7904957" y="1720056"/>
            <a:ext cx="299561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spcBef>
                <a:spcPct val="0"/>
              </a:spcBef>
            </a:pPr>
            <a:r>
              <a:rPr lang="en-GB" altLang="en-US" sz="2200" b="1" dirty="0">
                <a:solidFill>
                  <a:srgbClr val="A6A6A6"/>
                </a:solidFill>
                <a:latin typeface="Minion" pitchFamily="2" charset="0"/>
              </a:rPr>
              <a:t>Diagnostics</a:t>
            </a:r>
          </a:p>
        </p:txBody>
      </p:sp>
      <p:pic>
        <p:nvPicPr>
          <p:cNvPr id="40963" name="shpLogoPic" descr="logo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black">
          <a:xfrm>
            <a:off x="8372475" y="346075"/>
            <a:ext cx="649288" cy="33655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1028" descr="cobas + claim"/>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266113" y="5805488"/>
            <a:ext cx="1206500" cy="5000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p:titleStyle>
    <p:bodyStyle>
      <a:lvl1pPr marL="285750" indent="-285750" algn="l" rtl="0" eaLnBrk="0" fontAlgn="base" hangingPunct="0">
        <a:spcBef>
          <a:spcPct val="50000"/>
        </a:spcBef>
        <a:spcAft>
          <a:spcPct val="0"/>
        </a:spcAft>
        <a:buSzPct val="100000"/>
        <a:buChar char="•"/>
        <a:defRPr sz="2400">
          <a:solidFill>
            <a:schemeClr val="tx1"/>
          </a:solidFill>
          <a:latin typeface="+mn-lt"/>
          <a:ea typeface="+mn-ea"/>
          <a:cs typeface="+mn-cs"/>
        </a:defRPr>
      </a:lvl1pPr>
      <a:lvl2pPr marL="763588" indent="-287338" algn="l" rtl="0" eaLnBrk="0" fontAlgn="base" hangingPunct="0">
        <a:spcBef>
          <a:spcPct val="20000"/>
        </a:spcBef>
        <a:spcAft>
          <a:spcPct val="0"/>
        </a:spcAft>
        <a:buChar char="–"/>
        <a:defRPr sz="2400">
          <a:solidFill>
            <a:schemeClr val="tx1"/>
          </a:solidFill>
          <a:latin typeface="+mn-lt"/>
        </a:defRPr>
      </a:lvl2pPr>
      <a:lvl3pPr marL="1241425" indent="-287338" algn="l" rtl="0" eaLnBrk="0" fontAlgn="base" hangingPunct="0">
        <a:spcBef>
          <a:spcPct val="20000"/>
        </a:spcBef>
        <a:spcAft>
          <a:spcPct val="0"/>
        </a:spcAft>
        <a:buChar char="•"/>
        <a:defRPr sz="2400">
          <a:solidFill>
            <a:schemeClr val="tx1"/>
          </a:solidFill>
          <a:latin typeface="+mn-lt"/>
        </a:defRPr>
      </a:lvl3pPr>
      <a:lvl4pPr marL="1719263" indent="-287338" algn="l" rtl="0" eaLnBrk="0" fontAlgn="base" hangingPunct="0">
        <a:spcBef>
          <a:spcPct val="20000"/>
        </a:spcBef>
        <a:spcAft>
          <a:spcPct val="0"/>
        </a:spcAft>
        <a:buChar char="–"/>
        <a:defRPr sz="2400">
          <a:solidFill>
            <a:schemeClr val="tx1"/>
          </a:solidFill>
          <a:latin typeface="+mn-lt"/>
        </a:defRPr>
      </a:lvl4pPr>
      <a:lvl5pPr marL="2195513" indent="-285750" algn="l" rtl="0" eaLnBrk="0" fontAlgn="base" hangingPunct="0">
        <a:spcBef>
          <a:spcPct val="20000"/>
        </a:spcBef>
        <a:spcAft>
          <a:spcPct val="0"/>
        </a:spcAft>
        <a:buChar char="»"/>
        <a:defRPr sz="2400">
          <a:solidFill>
            <a:schemeClr val="tx1"/>
          </a:solidFill>
          <a:latin typeface="+mn-lt"/>
        </a:defRPr>
      </a:lvl5pPr>
      <a:lvl6pPr marL="2652713" indent="-285750" algn="l" rtl="0" eaLnBrk="0" fontAlgn="base" hangingPunct="0">
        <a:spcBef>
          <a:spcPct val="20000"/>
        </a:spcBef>
        <a:spcAft>
          <a:spcPct val="0"/>
        </a:spcAft>
        <a:buChar char="»"/>
        <a:defRPr sz="2400">
          <a:solidFill>
            <a:schemeClr val="tx1"/>
          </a:solidFill>
          <a:latin typeface="+mn-lt"/>
        </a:defRPr>
      </a:lvl6pPr>
      <a:lvl7pPr marL="3109913" indent="-285750" algn="l" rtl="0" eaLnBrk="0" fontAlgn="base" hangingPunct="0">
        <a:spcBef>
          <a:spcPct val="20000"/>
        </a:spcBef>
        <a:spcAft>
          <a:spcPct val="0"/>
        </a:spcAft>
        <a:buChar char="»"/>
        <a:defRPr sz="2400">
          <a:solidFill>
            <a:schemeClr val="tx1"/>
          </a:solidFill>
          <a:latin typeface="+mn-lt"/>
        </a:defRPr>
      </a:lvl7pPr>
      <a:lvl8pPr marL="3567113" indent="-285750" algn="l" rtl="0" eaLnBrk="0" fontAlgn="base" hangingPunct="0">
        <a:spcBef>
          <a:spcPct val="20000"/>
        </a:spcBef>
        <a:spcAft>
          <a:spcPct val="0"/>
        </a:spcAft>
        <a:buChar char="»"/>
        <a:defRPr sz="2400">
          <a:solidFill>
            <a:schemeClr val="tx1"/>
          </a:solidFill>
          <a:latin typeface="+mn-lt"/>
        </a:defRPr>
      </a:lvl8pPr>
      <a:lvl9pPr marL="4024313" indent="-28575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yeaah-life.blogspot.com/2010/04/one-more-year-down.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68" name="Picture 16" descr="sg_LoRGB_ful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5131" t="47112"/>
          <a:stretch>
            <a:fillRect/>
          </a:stretch>
        </p:blipFill>
        <p:spPr>
          <a:xfrm>
            <a:off x="776288" y="260350"/>
            <a:ext cx="6734175" cy="541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72" name="Rectangle 20"/>
          <p:cNvSpPr>
            <a:spLocks noGrp="1" noChangeArrowheads="1"/>
          </p:cNvSpPr>
          <p:nvPr>
            <p:ph type="ctrTitle"/>
          </p:nvPr>
        </p:nvSpPr>
        <p:spPr>
          <a:xfrm>
            <a:off x="598488" y="1556792"/>
            <a:ext cx="8458200" cy="1539875"/>
          </a:xfrm>
        </p:spPr>
        <p:txBody>
          <a:bodyPr/>
          <a:lstStyle/>
          <a:p>
            <a:pPr algn="ctr"/>
            <a:r>
              <a:rPr lang="en-GB" altLang="en-US" sz="4000" dirty="0"/>
              <a:t>	Accu-Chek Inform II </a:t>
            </a:r>
            <a:br>
              <a:rPr lang="en-GB" altLang="en-US" sz="4000" dirty="0"/>
            </a:br>
            <a:r>
              <a:rPr lang="en-GB" altLang="en-US" sz="4000" dirty="0"/>
              <a:t>	Blood Glucose Monitoring System</a:t>
            </a:r>
          </a:p>
        </p:txBody>
      </p:sp>
      <p:sp>
        <p:nvSpPr>
          <p:cNvPr id="49175" name="AutoShape 23"/>
          <p:cNvSpPr>
            <a:spLocks noChangeArrowheads="1" noTextEdit="1"/>
          </p:cNvSpPr>
          <p:nvPr/>
        </p:nvSpPr>
        <p:spPr bwMode="auto">
          <a:xfrm>
            <a:off x="3729038" y="3825875"/>
            <a:ext cx="19351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49180" name="Picture 28" descr="Flyer pic"/>
          <p:cNvPicPr>
            <a:picLocks noChangeAspect="1" noChangeArrowheads="1"/>
          </p:cNvPicPr>
          <p:nvPr/>
        </p:nvPicPr>
        <p:blipFill>
          <a:blip r:embed="rId4">
            <a:extLst>
              <a:ext uri="{28A0092B-C50C-407E-A947-70E740481C1C}">
                <a14:useLocalDpi xmlns:a14="http://schemas.microsoft.com/office/drawing/2010/main" val="0"/>
              </a:ext>
            </a:extLst>
          </a:blip>
          <a:srcRect t="47665"/>
          <a:stretch>
            <a:fillRect/>
          </a:stretch>
        </p:blipFill>
        <p:spPr bwMode="auto">
          <a:xfrm>
            <a:off x="6897688" y="3213100"/>
            <a:ext cx="2159000" cy="2495550"/>
          </a:xfrm>
          <a:prstGeom prst="rect">
            <a:avLst/>
          </a:prstGeom>
          <a:noFill/>
          <a:extLst>
            <a:ext uri="{909E8E84-426E-40DD-AFC4-6F175D3DCCD1}">
              <a14:hiddenFill xmlns:a14="http://schemas.microsoft.com/office/drawing/2010/main">
                <a:solidFill>
                  <a:srgbClr val="FFFFFF"/>
                </a:solidFill>
              </a14:hiddenFill>
            </a:ext>
          </a:extLst>
        </p:spPr>
      </p:pic>
      <p:sp>
        <p:nvSpPr>
          <p:cNvPr id="49182" name="Text Box 30"/>
          <p:cNvSpPr txBox="1">
            <a:spLocks noChangeArrowheads="1"/>
          </p:cNvSpPr>
          <p:nvPr/>
        </p:nvSpPr>
        <p:spPr bwMode="auto">
          <a:xfrm>
            <a:off x="631825" y="4679950"/>
            <a:ext cx="46815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Ancillary Testing Coordinator:</a:t>
            </a:r>
          </a:p>
          <a:p>
            <a:r>
              <a:rPr lang="en-GB" altLang="en-US" dirty="0"/>
              <a:t>Teresa Collins MLS (ASCP)</a:t>
            </a:r>
            <a:r>
              <a:rPr lang="en-GB" altLang="en-US" baseline="30000" dirty="0"/>
              <a:t>cm</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9172"/>
                                        </p:tgtEl>
                                        <p:attrNameLst>
                                          <p:attrName>style.visibility</p:attrName>
                                        </p:attrNameLst>
                                      </p:cBhvr>
                                      <p:to>
                                        <p:strVal val="visible"/>
                                      </p:to>
                                    </p:set>
                                    <p:anim calcmode="lin" valueType="num">
                                      <p:cBhvr>
                                        <p:cTn id="7" dur="500" fill="hold"/>
                                        <p:tgtEl>
                                          <p:spTgt spid="49172"/>
                                        </p:tgtEl>
                                        <p:attrNameLst>
                                          <p:attrName>ppt_w</p:attrName>
                                        </p:attrNameLst>
                                      </p:cBhvr>
                                      <p:tavLst>
                                        <p:tav tm="0">
                                          <p:val>
                                            <p:fltVal val="0"/>
                                          </p:val>
                                        </p:tav>
                                        <p:tav tm="100000">
                                          <p:val>
                                            <p:strVal val="#ppt_w"/>
                                          </p:val>
                                        </p:tav>
                                      </p:tavLst>
                                    </p:anim>
                                    <p:anim calcmode="lin" valueType="num">
                                      <p:cBhvr>
                                        <p:cTn id="8" dur="500" fill="hold"/>
                                        <p:tgtEl>
                                          <p:spTgt spid="49172"/>
                                        </p:tgtEl>
                                        <p:attrNameLst>
                                          <p:attrName>ppt_h</p:attrName>
                                        </p:attrNameLst>
                                      </p:cBhvr>
                                      <p:tavLst>
                                        <p:tav tm="0">
                                          <p:val>
                                            <p:fltVal val="0"/>
                                          </p:val>
                                        </p:tav>
                                        <p:tav tm="100000">
                                          <p:val>
                                            <p:strVal val="#ppt_h"/>
                                          </p:val>
                                        </p:tav>
                                      </p:tavLst>
                                    </p:anim>
                                    <p:animEffect transition="in" filter="fade">
                                      <p:cBhvr>
                                        <p:cTn id="9" dur="500"/>
                                        <p:tgtEl>
                                          <p:spTgt spid="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1EE6-7C7D-4645-8183-597BA9EC306D}"/>
              </a:ext>
            </a:extLst>
          </p:cNvPr>
          <p:cNvSpPr>
            <a:spLocks noGrp="1"/>
          </p:cNvSpPr>
          <p:nvPr>
            <p:ph type="title"/>
          </p:nvPr>
        </p:nvSpPr>
        <p:spPr>
          <a:xfrm>
            <a:off x="560512" y="476672"/>
            <a:ext cx="7313612" cy="624111"/>
          </a:xfrm>
        </p:spPr>
        <p:txBody>
          <a:bodyPr/>
          <a:lstStyle/>
          <a:p>
            <a:r>
              <a:rPr lang="en-US" dirty="0"/>
              <a:t>Supplies (cont.)</a:t>
            </a:r>
          </a:p>
        </p:txBody>
      </p:sp>
      <p:pic>
        <p:nvPicPr>
          <p:cNvPr id="4" name="Picture 4">
            <a:extLst>
              <a:ext uri="{FF2B5EF4-FFF2-40B4-BE49-F238E27FC236}">
                <a16:creationId xmlns:a16="http://schemas.microsoft.com/office/drawing/2014/main" id="{954D24D0-2CCF-4332-89C5-C2D09F583F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8664" y="3212976"/>
            <a:ext cx="1474650" cy="184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C4FFBD3-DA20-4CB5-B195-A6103DD8AD33}"/>
              </a:ext>
            </a:extLst>
          </p:cNvPr>
          <p:cNvSpPr txBox="1"/>
          <p:nvPr/>
        </p:nvSpPr>
        <p:spPr>
          <a:xfrm>
            <a:off x="4306444" y="1100783"/>
            <a:ext cx="4392488" cy="4524315"/>
          </a:xfrm>
          <a:prstGeom prst="rect">
            <a:avLst/>
          </a:prstGeom>
          <a:noFill/>
        </p:spPr>
        <p:txBody>
          <a:bodyPr wrap="square" rtlCol="0">
            <a:spAutoFit/>
          </a:bodyPr>
          <a:lstStyle/>
          <a:p>
            <a:pPr>
              <a:spcBef>
                <a:spcPts val="0"/>
              </a:spcBef>
            </a:pPr>
            <a:r>
              <a:rPr lang="en-US" sz="1800" b="1" dirty="0"/>
              <a:t>*</a:t>
            </a:r>
            <a:r>
              <a:rPr lang="en-US" b="1" dirty="0"/>
              <a:t>Quality Control Reagent:</a:t>
            </a:r>
          </a:p>
          <a:p>
            <a:pPr>
              <a:spcBef>
                <a:spcPts val="0"/>
              </a:spcBef>
            </a:pPr>
            <a:endParaRPr lang="en-US" b="1" dirty="0"/>
          </a:p>
          <a:p>
            <a:pPr>
              <a:spcBef>
                <a:spcPts val="0"/>
              </a:spcBef>
            </a:pPr>
            <a:r>
              <a:rPr lang="en-US" dirty="0"/>
              <a:t>Good for 90 days once opened.</a:t>
            </a:r>
          </a:p>
          <a:p>
            <a:pPr>
              <a:spcBef>
                <a:spcPts val="0"/>
              </a:spcBef>
            </a:pPr>
            <a:endParaRPr lang="en-US" dirty="0"/>
          </a:p>
          <a:p>
            <a:pPr>
              <a:spcBef>
                <a:spcPts val="0"/>
              </a:spcBef>
            </a:pPr>
            <a:r>
              <a:rPr lang="en-US" dirty="0"/>
              <a:t>*You MUST write EXPIRATION date on the bottle.</a:t>
            </a:r>
          </a:p>
          <a:p>
            <a:pPr>
              <a:spcBef>
                <a:spcPts val="0"/>
              </a:spcBef>
            </a:pPr>
            <a:r>
              <a:rPr lang="en-US" dirty="0"/>
              <a:t>*Circle manufacturer’s expiration date if it is less than 90 days after opening.</a:t>
            </a:r>
          </a:p>
          <a:p>
            <a:pPr>
              <a:spcBef>
                <a:spcPts val="0"/>
              </a:spcBef>
            </a:pPr>
            <a:r>
              <a:rPr lang="en-US" dirty="0"/>
              <a:t>* Meter will know when the manufacturer expiration date is but not the open expiration date. </a:t>
            </a:r>
          </a:p>
        </p:txBody>
      </p:sp>
    </p:spTree>
    <p:extLst>
      <p:ext uri="{BB962C8B-B14F-4D97-AF65-F5344CB8AC3E}">
        <p14:creationId xmlns:p14="http://schemas.microsoft.com/office/powerpoint/2010/main" val="425355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2" end="2"/>
                                            </p:txEl>
                                          </p:spTgt>
                                        </p:tgtEl>
                                      </p:cBhvr>
                                    </p:animEffect>
                                    <p:animScale>
                                      <p:cBhvr>
                                        <p:cTn id="10" dur="250" autoRev="1" fill="hold"/>
                                        <p:tgtEl>
                                          <p:spTgt spid="5">
                                            <p:txEl>
                                              <p:pRg st="2" end="2"/>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
                                            <p:txEl>
                                              <p:pRg st="4" end="4"/>
                                            </p:txEl>
                                          </p:spTgt>
                                        </p:tgtEl>
                                      </p:cBhvr>
                                    </p:animEffect>
                                    <p:animScale>
                                      <p:cBhvr>
                                        <p:cTn id="13" dur="250" autoRev="1" fill="hold"/>
                                        <p:tgtEl>
                                          <p:spTgt spid="5">
                                            <p:txEl>
                                              <p:pRg st="4" end="4"/>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5">
                                            <p:txEl>
                                              <p:pRg st="5" end="5"/>
                                            </p:txEl>
                                          </p:spTgt>
                                        </p:tgtEl>
                                      </p:cBhvr>
                                    </p:animEffect>
                                    <p:animScale>
                                      <p:cBhvr>
                                        <p:cTn id="16" dur="250" autoRev="1" fill="hold"/>
                                        <p:tgtEl>
                                          <p:spTgt spid="5">
                                            <p:txEl>
                                              <p:pRg st="5" end="5"/>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5">
                                            <p:txEl>
                                              <p:pRg st="6" end="6"/>
                                            </p:txEl>
                                          </p:spTgt>
                                        </p:tgtEl>
                                      </p:cBhvr>
                                    </p:animEffect>
                                    <p:animScale>
                                      <p:cBhvr>
                                        <p:cTn id="19" dur="250" autoRev="1" fill="hold"/>
                                        <p:tgtEl>
                                          <p:spTgt spid="5">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32520" y="386099"/>
            <a:ext cx="7313612" cy="1309688"/>
          </a:xfrm>
        </p:spPr>
        <p:txBody>
          <a:bodyPr/>
          <a:lstStyle/>
          <a:p>
            <a:r>
              <a:rPr lang="en-GB" altLang="en-US" dirty="0"/>
              <a:t>Quality Control Testing</a:t>
            </a:r>
            <a:br>
              <a:rPr lang="en-GB" altLang="en-US" sz="3600" dirty="0"/>
            </a:br>
            <a:endParaRPr lang="en-GB" altLang="en-US" sz="3600" dirty="0"/>
          </a:p>
        </p:txBody>
      </p:sp>
      <p:sp>
        <p:nvSpPr>
          <p:cNvPr id="90116" name="Rectangle 4"/>
          <p:cNvSpPr>
            <a:spLocks noGrp="1" noChangeArrowheads="1"/>
          </p:cNvSpPr>
          <p:nvPr>
            <p:ph type="body" sz="half" idx="1"/>
          </p:nvPr>
        </p:nvSpPr>
        <p:spPr>
          <a:xfrm>
            <a:off x="4448944" y="816049"/>
            <a:ext cx="4608511" cy="1016823"/>
          </a:xfrm>
        </p:spPr>
        <p:txBody>
          <a:bodyPr/>
          <a:lstStyle/>
          <a:p>
            <a:pPr marL="0" indent="0">
              <a:buNone/>
            </a:pPr>
            <a:endParaRPr lang="en-GB" altLang="en-US" sz="2000" dirty="0"/>
          </a:p>
          <a:p>
            <a:pPr marL="0" indent="0">
              <a:buNone/>
            </a:pPr>
            <a:r>
              <a:rPr lang="en-GB" altLang="en-US" sz="2800" dirty="0"/>
              <a:t>When to Quality Control?</a:t>
            </a:r>
          </a:p>
          <a:p>
            <a:pPr marL="0" indent="0">
              <a:buNone/>
            </a:pPr>
            <a:endParaRPr lang="en-GB" altLang="en-US" sz="2800" dirty="0"/>
          </a:p>
        </p:txBody>
      </p:sp>
      <p:sp>
        <p:nvSpPr>
          <p:cNvPr id="2" name="TextBox 1"/>
          <p:cNvSpPr txBox="1"/>
          <p:nvPr/>
        </p:nvSpPr>
        <p:spPr>
          <a:xfrm>
            <a:off x="272480" y="1628800"/>
            <a:ext cx="4320480" cy="523220"/>
          </a:xfrm>
          <a:prstGeom prst="rect">
            <a:avLst/>
          </a:prstGeom>
          <a:noFill/>
        </p:spPr>
        <p:txBody>
          <a:bodyPr wrap="square" rtlCol="0">
            <a:spAutoFit/>
          </a:bodyPr>
          <a:lstStyle/>
          <a:p>
            <a:r>
              <a:rPr lang="en-GB" altLang="en-US" sz="2800" dirty="0"/>
              <a:t>Why Quality Control?</a:t>
            </a:r>
          </a:p>
        </p:txBody>
      </p:sp>
      <p:sp>
        <p:nvSpPr>
          <p:cNvPr id="3" name="TextBox 2"/>
          <p:cNvSpPr txBox="1"/>
          <p:nvPr/>
        </p:nvSpPr>
        <p:spPr>
          <a:xfrm>
            <a:off x="272480" y="2213575"/>
            <a:ext cx="4176464" cy="830997"/>
          </a:xfrm>
          <a:prstGeom prst="rect">
            <a:avLst/>
          </a:prstGeom>
          <a:noFill/>
        </p:spPr>
        <p:txBody>
          <a:bodyPr wrap="square" rtlCol="0">
            <a:spAutoFit/>
          </a:bodyPr>
          <a:lstStyle/>
          <a:p>
            <a:r>
              <a:rPr lang="en-GB" altLang="en-US" dirty="0">
                <a:solidFill>
                  <a:schemeClr val="accent6">
                    <a:lumMod val="75000"/>
                  </a:schemeClr>
                </a:solidFill>
              </a:rPr>
              <a:t>To ensure meter and strips are operating properly.</a:t>
            </a:r>
            <a:endParaRPr lang="en-US" dirty="0"/>
          </a:p>
        </p:txBody>
      </p:sp>
      <p:sp>
        <p:nvSpPr>
          <p:cNvPr id="4" name="TextBox 3"/>
          <p:cNvSpPr txBox="1"/>
          <p:nvPr/>
        </p:nvSpPr>
        <p:spPr>
          <a:xfrm>
            <a:off x="4448944" y="1921187"/>
            <a:ext cx="2735044" cy="830997"/>
          </a:xfrm>
          <a:prstGeom prst="rect">
            <a:avLst/>
          </a:prstGeom>
          <a:noFill/>
        </p:spPr>
        <p:txBody>
          <a:bodyPr wrap="none" rtlCol="0">
            <a:spAutoFit/>
          </a:bodyPr>
          <a:lstStyle/>
          <a:p>
            <a:pPr>
              <a:spcBef>
                <a:spcPts val="0"/>
              </a:spcBef>
            </a:pPr>
            <a:r>
              <a:rPr lang="en-GB" altLang="en-US" dirty="0">
                <a:solidFill>
                  <a:schemeClr val="accent6">
                    <a:lumMod val="75000"/>
                  </a:schemeClr>
                </a:solidFill>
              </a:rPr>
              <a:t>Once per 24 hours</a:t>
            </a:r>
          </a:p>
          <a:p>
            <a:pPr>
              <a:spcBef>
                <a:spcPts val="0"/>
              </a:spcBef>
            </a:pPr>
            <a:endParaRPr lang="en-GB" altLang="en-US" dirty="0">
              <a:solidFill>
                <a:schemeClr val="accent6">
                  <a:lumMod val="75000"/>
                </a:schemeClr>
              </a:solidFill>
            </a:endParaRPr>
          </a:p>
        </p:txBody>
      </p:sp>
      <p:sp>
        <p:nvSpPr>
          <p:cNvPr id="5" name="TextBox 4"/>
          <p:cNvSpPr txBox="1"/>
          <p:nvPr/>
        </p:nvSpPr>
        <p:spPr>
          <a:xfrm>
            <a:off x="4455236" y="2417647"/>
            <a:ext cx="4268935" cy="1569660"/>
          </a:xfrm>
          <a:prstGeom prst="rect">
            <a:avLst/>
          </a:prstGeom>
          <a:noFill/>
        </p:spPr>
        <p:txBody>
          <a:bodyPr wrap="square" rtlCol="0">
            <a:spAutoFit/>
          </a:bodyPr>
          <a:lstStyle/>
          <a:p>
            <a:pPr>
              <a:spcBef>
                <a:spcPts val="0"/>
              </a:spcBef>
            </a:pPr>
            <a:r>
              <a:rPr lang="en-GB" altLang="en-US" dirty="0">
                <a:solidFill>
                  <a:schemeClr val="accent6">
                    <a:lumMod val="75000"/>
                  </a:schemeClr>
                </a:solidFill>
              </a:rPr>
              <a:t>When new lot of test strips are opened.</a:t>
            </a:r>
          </a:p>
          <a:p>
            <a:pPr>
              <a:spcBef>
                <a:spcPts val="0"/>
              </a:spcBef>
            </a:pPr>
            <a:endParaRPr lang="en-GB" altLang="en-US" dirty="0">
              <a:solidFill>
                <a:schemeClr val="accent6">
                  <a:lumMod val="75000"/>
                </a:schemeClr>
              </a:solidFill>
            </a:endParaRPr>
          </a:p>
          <a:p>
            <a:pPr>
              <a:spcBef>
                <a:spcPts val="0"/>
              </a:spcBef>
            </a:pPr>
            <a:endParaRPr lang="en-US" dirty="0"/>
          </a:p>
        </p:txBody>
      </p:sp>
      <p:sp>
        <p:nvSpPr>
          <p:cNvPr id="6" name="TextBox 5"/>
          <p:cNvSpPr txBox="1"/>
          <p:nvPr/>
        </p:nvSpPr>
        <p:spPr>
          <a:xfrm>
            <a:off x="4459997" y="3182084"/>
            <a:ext cx="4126449" cy="830997"/>
          </a:xfrm>
          <a:prstGeom prst="rect">
            <a:avLst/>
          </a:prstGeom>
          <a:noFill/>
        </p:spPr>
        <p:txBody>
          <a:bodyPr wrap="square" rtlCol="0">
            <a:spAutoFit/>
          </a:bodyPr>
          <a:lstStyle/>
          <a:p>
            <a:pPr>
              <a:spcBef>
                <a:spcPts val="0"/>
              </a:spcBef>
            </a:pPr>
            <a:r>
              <a:rPr lang="en-GB" altLang="en-US" dirty="0">
                <a:solidFill>
                  <a:schemeClr val="accent6">
                    <a:lumMod val="75000"/>
                  </a:schemeClr>
                </a:solidFill>
              </a:rPr>
              <a:t>When a new lot of quality control are opened.	</a:t>
            </a:r>
            <a:endParaRPr lang="en-US" dirty="0"/>
          </a:p>
        </p:txBody>
      </p:sp>
      <p:sp>
        <p:nvSpPr>
          <p:cNvPr id="7" name="TextBox 6"/>
          <p:cNvSpPr txBox="1"/>
          <p:nvPr/>
        </p:nvSpPr>
        <p:spPr>
          <a:xfrm>
            <a:off x="4448944" y="3886490"/>
            <a:ext cx="4155511" cy="830997"/>
          </a:xfrm>
          <a:prstGeom prst="rect">
            <a:avLst/>
          </a:prstGeom>
          <a:noFill/>
        </p:spPr>
        <p:txBody>
          <a:bodyPr wrap="square" rtlCol="0">
            <a:spAutoFit/>
          </a:bodyPr>
          <a:lstStyle/>
          <a:p>
            <a:pPr>
              <a:spcBef>
                <a:spcPts val="0"/>
              </a:spcBef>
            </a:pPr>
            <a:r>
              <a:rPr lang="en-GB" altLang="en-US" dirty="0">
                <a:solidFill>
                  <a:schemeClr val="accent6">
                    <a:lumMod val="75000"/>
                  </a:schemeClr>
                </a:solidFill>
              </a:rPr>
              <a:t>When you notice test strips have been left open.</a:t>
            </a:r>
            <a:endParaRPr lang="en-US" dirty="0"/>
          </a:p>
        </p:txBody>
      </p:sp>
      <p:sp>
        <p:nvSpPr>
          <p:cNvPr id="8" name="TextBox 7"/>
          <p:cNvSpPr txBox="1"/>
          <p:nvPr/>
        </p:nvSpPr>
        <p:spPr>
          <a:xfrm>
            <a:off x="4459998" y="4590896"/>
            <a:ext cx="4275529" cy="830997"/>
          </a:xfrm>
          <a:prstGeom prst="rect">
            <a:avLst/>
          </a:prstGeom>
          <a:noFill/>
        </p:spPr>
        <p:txBody>
          <a:bodyPr wrap="none" rtlCol="0">
            <a:spAutoFit/>
          </a:bodyPr>
          <a:lstStyle/>
          <a:p>
            <a:pPr>
              <a:spcBef>
                <a:spcPts val="0"/>
              </a:spcBef>
            </a:pPr>
            <a:r>
              <a:rPr lang="en-GB" altLang="en-US" dirty="0">
                <a:solidFill>
                  <a:schemeClr val="accent6">
                    <a:lumMod val="75000"/>
                  </a:schemeClr>
                </a:solidFill>
              </a:rPr>
              <a:t>When you suspect erroneous </a:t>
            </a:r>
          </a:p>
          <a:p>
            <a:pPr>
              <a:spcBef>
                <a:spcPts val="0"/>
              </a:spcBef>
            </a:pPr>
            <a:r>
              <a:rPr lang="en-GB" altLang="en-US" dirty="0">
                <a:solidFill>
                  <a:schemeClr val="accent6">
                    <a:lumMod val="75000"/>
                  </a:schemeClr>
                </a:solidFill>
              </a:rPr>
              <a:t>results.</a:t>
            </a:r>
          </a:p>
        </p:txBody>
      </p:sp>
      <p:sp>
        <p:nvSpPr>
          <p:cNvPr id="9" name="TextBox 8"/>
          <p:cNvSpPr txBox="1"/>
          <p:nvPr/>
        </p:nvSpPr>
        <p:spPr>
          <a:xfrm>
            <a:off x="4459998" y="5374300"/>
            <a:ext cx="4060923" cy="830997"/>
          </a:xfrm>
          <a:prstGeom prst="rect">
            <a:avLst/>
          </a:prstGeom>
          <a:noFill/>
        </p:spPr>
        <p:txBody>
          <a:bodyPr wrap="square" rtlCol="0">
            <a:spAutoFit/>
          </a:bodyPr>
          <a:lstStyle/>
          <a:p>
            <a:pPr>
              <a:spcBef>
                <a:spcPts val="0"/>
              </a:spcBef>
            </a:pPr>
            <a:r>
              <a:rPr lang="en-GB" altLang="en-US" dirty="0">
                <a:solidFill>
                  <a:schemeClr val="accent6">
                    <a:lumMod val="75000"/>
                  </a:schemeClr>
                </a:solidFill>
              </a:rPr>
              <a:t>Anytime the meter has been dropped or mis-handled.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0116">
                                            <p:txEl>
                                              <p:pRg st="1" end="1"/>
                                            </p:txEl>
                                          </p:spTgt>
                                        </p:tgtEl>
                                        <p:attrNameLst>
                                          <p:attrName>style.visibility</p:attrName>
                                        </p:attrNameLst>
                                      </p:cBhvr>
                                      <p:to>
                                        <p:strVal val="visible"/>
                                      </p:to>
                                    </p:set>
                                    <p:animEffect transition="in" filter="barn(inVertical)">
                                      <p:cBhvr>
                                        <p:cTn id="18" dur="500"/>
                                        <p:tgtEl>
                                          <p:spTgt spid="901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ltLang="en-US" dirty="0"/>
              <a:t>Start Up – User Identification</a:t>
            </a:r>
            <a:endParaRPr lang="en-US" altLang="en-US" dirty="0"/>
          </a:p>
        </p:txBody>
      </p:sp>
      <p:pic>
        <p:nvPicPr>
          <p:cNvPr id="153604" name="Picture 4" descr="ScreenHunter_0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81113" y="1844675"/>
            <a:ext cx="1343025" cy="128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5" name="Picture 5" descr="ScreenHunter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89363"/>
            <a:ext cx="48244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Rectangle 6"/>
          <p:cNvSpPr>
            <a:spLocks noChangeArrowheads="1"/>
          </p:cNvSpPr>
          <p:nvPr/>
        </p:nvSpPr>
        <p:spPr bwMode="auto">
          <a:xfrm>
            <a:off x="3152774" y="1628775"/>
            <a:ext cx="60486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1" dirty="0"/>
              <a:t>1</a:t>
            </a:r>
            <a:r>
              <a:rPr lang="en-GB" altLang="en-US" dirty="0"/>
              <a:t> Press and release the On/Off button. The system is now on.</a:t>
            </a:r>
            <a:endParaRPr lang="en-GB" altLang="en-US" b="1" dirty="0"/>
          </a:p>
          <a:p>
            <a:r>
              <a:rPr lang="en-GB" altLang="en-US" b="1" dirty="0"/>
              <a:t>2</a:t>
            </a:r>
            <a:r>
              <a:rPr lang="en-GB" altLang="en-US" dirty="0"/>
              <a:t> The Power Up screen appears.</a:t>
            </a:r>
          </a:p>
        </p:txBody>
      </p:sp>
      <p:sp>
        <p:nvSpPr>
          <p:cNvPr id="153607" name="Rectangle 7"/>
          <p:cNvSpPr>
            <a:spLocks noChangeArrowheads="1"/>
          </p:cNvSpPr>
          <p:nvPr/>
        </p:nvSpPr>
        <p:spPr bwMode="auto">
          <a:xfrm>
            <a:off x="5457825" y="3716338"/>
            <a:ext cx="542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endParaRPr lang="en-US" altLang="en-US" dirty="0"/>
          </a:p>
        </p:txBody>
      </p:sp>
      <p:sp>
        <p:nvSpPr>
          <p:cNvPr id="153608" name="Text Box 8"/>
          <p:cNvSpPr txBox="1">
            <a:spLocks noChangeArrowheads="1"/>
          </p:cNvSpPr>
          <p:nvPr/>
        </p:nvSpPr>
        <p:spPr bwMode="auto">
          <a:xfrm>
            <a:off x="5313363" y="3671888"/>
            <a:ext cx="42068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a:t>Scan user ID (EHR ID)</a:t>
            </a:r>
          </a:p>
          <a:p>
            <a:pPr>
              <a:buFontTx/>
              <a:buChar char="•"/>
            </a:pPr>
            <a:r>
              <a:rPr lang="en-GB" altLang="en-US" dirty="0"/>
              <a:t>User ID unique to user and </a:t>
            </a:r>
          </a:p>
          <a:p>
            <a:r>
              <a:rPr lang="en-GB" altLang="en-US" dirty="0"/>
              <a:t> compulsory for all activities</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altLang="en-US" dirty="0"/>
              <a:t>Accu-Chek Inform II</a:t>
            </a:r>
            <a:br>
              <a:rPr lang="en-GB" altLang="en-US" dirty="0"/>
            </a:br>
            <a:r>
              <a:rPr lang="en-GB" altLang="en-US" sz="2400" b="0" i="1" dirty="0">
                <a:latin typeface="Minion" pitchFamily="2" charset="0"/>
              </a:rPr>
              <a:t>Power up screens</a:t>
            </a:r>
            <a:br>
              <a:rPr lang="en-GB" altLang="en-US" sz="2400" b="0" i="1" dirty="0">
                <a:latin typeface="Minion" pitchFamily="2" charset="0"/>
              </a:rPr>
            </a:br>
            <a:r>
              <a:rPr lang="en-GB" altLang="en-US" sz="2400" b="0" i="1" dirty="0">
                <a:latin typeface="Minion" pitchFamily="2" charset="0"/>
              </a:rPr>
              <a:t>You will see one of the following screens: </a:t>
            </a:r>
          </a:p>
        </p:txBody>
      </p:sp>
      <p:pic>
        <p:nvPicPr>
          <p:cNvPr id="168963" name="Picture 3" descr="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48544" y="2420888"/>
            <a:ext cx="2952328" cy="3709041"/>
          </a:xfrm>
        </p:spPr>
      </p:pic>
      <p:pic>
        <p:nvPicPr>
          <p:cNvPr id="168964" name="Picture 4" descr="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36976" y="2284224"/>
            <a:ext cx="3168352" cy="398236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30213" y="501650"/>
            <a:ext cx="7313612" cy="839788"/>
          </a:xfrm>
        </p:spPr>
        <p:txBody>
          <a:bodyPr/>
          <a:lstStyle/>
          <a:p>
            <a:r>
              <a:rPr lang="en-GB" altLang="en-US" dirty="0"/>
              <a:t>Performing quality control</a:t>
            </a:r>
            <a:endParaRPr lang="en-US" altLang="en-US" dirty="0"/>
          </a:p>
        </p:txBody>
      </p:sp>
      <p:sp>
        <p:nvSpPr>
          <p:cNvPr id="152584" name="Line 8"/>
          <p:cNvSpPr>
            <a:spLocks noChangeShapeType="1"/>
          </p:cNvSpPr>
          <p:nvPr/>
        </p:nvSpPr>
        <p:spPr bwMode="auto">
          <a:xfrm flipV="1">
            <a:off x="2576513" y="2420938"/>
            <a:ext cx="1081087"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7" name="Line 11"/>
          <p:cNvSpPr>
            <a:spLocks noChangeShapeType="1"/>
          </p:cNvSpPr>
          <p:nvPr/>
        </p:nvSpPr>
        <p:spPr bwMode="auto">
          <a:xfrm flipV="1">
            <a:off x="2505075" y="2420938"/>
            <a:ext cx="1152525"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8" name="Line 12"/>
          <p:cNvSpPr>
            <a:spLocks noChangeShapeType="1"/>
          </p:cNvSpPr>
          <p:nvPr/>
        </p:nvSpPr>
        <p:spPr bwMode="auto">
          <a:xfrm flipV="1">
            <a:off x="2505075" y="2420938"/>
            <a:ext cx="1079500"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9" name="Line 13"/>
          <p:cNvSpPr>
            <a:spLocks noChangeShapeType="1"/>
          </p:cNvSpPr>
          <p:nvPr/>
        </p:nvSpPr>
        <p:spPr bwMode="auto">
          <a:xfrm flipV="1">
            <a:off x="3584575"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0" name="Freeform 14"/>
          <p:cNvSpPr>
            <a:spLocks/>
          </p:cNvSpPr>
          <p:nvPr/>
        </p:nvSpPr>
        <p:spPr bwMode="auto">
          <a:xfrm>
            <a:off x="2349500" y="2278063"/>
            <a:ext cx="1666875" cy="769937"/>
          </a:xfrm>
          <a:custGeom>
            <a:avLst/>
            <a:gdLst>
              <a:gd name="T0" fmla="*/ 0 w 1050"/>
              <a:gd name="T1" fmla="*/ 485 h 485"/>
              <a:gd name="T2" fmla="*/ 1050 w 1050"/>
              <a:gd name="T3" fmla="*/ 0 h 485"/>
            </a:gdLst>
            <a:ahLst/>
            <a:cxnLst>
              <a:cxn ang="0">
                <a:pos x="T0" y="T1"/>
              </a:cxn>
              <a:cxn ang="0">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2" name="Line 16"/>
          <p:cNvSpPr>
            <a:spLocks noChangeShapeType="1"/>
          </p:cNvSpPr>
          <p:nvPr/>
        </p:nvSpPr>
        <p:spPr bwMode="auto">
          <a:xfrm flipV="1">
            <a:off x="2505075" y="2420938"/>
            <a:ext cx="1223963"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259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23" y="2674110"/>
            <a:ext cx="28479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9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623" y="2644463"/>
            <a:ext cx="28479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48944" y="1341438"/>
            <a:ext cx="4187110" cy="830997"/>
          </a:xfrm>
          <a:prstGeom prst="rect">
            <a:avLst/>
          </a:prstGeom>
          <a:noFill/>
        </p:spPr>
        <p:txBody>
          <a:bodyPr wrap="square" rtlCol="0">
            <a:spAutoFit/>
          </a:bodyPr>
          <a:lstStyle/>
          <a:p>
            <a:r>
              <a:rPr lang="en-US" dirty="0"/>
              <a:t>2.Press barcode icon and scan control vial.</a:t>
            </a:r>
          </a:p>
        </p:txBody>
      </p:sp>
      <p:cxnSp>
        <p:nvCxnSpPr>
          <p:cNvPr id="5" name="Straight Arrow Connector 4"/>
          <p:cNvCxnSpPr/>
          <p:nvPr/>
        </p:nvCxnSpPr>
        <p:spPr bwMode="auto">
          <a:xfrm>
            <a:off x="704528" y="29972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88663" y="1378973"/>
            <a:ext cx="3527711" cy="461665"/>
          </a:xfrm>
          <a:prstGeom prst="rect">
            <a:avLst/>
          </a:prstGeom>
          <a:noFill/>
        </p:spPr>
        <p:txBody>
          <a:bodyPr wrap="square" rtlCol="0">
            <a:spAutoFit/>
          </a:bodyPr>
          <a:lstStyle/>
          <a:p>
            <a:r>
              <a:rPr lang="en-US" dirty="0"/>
              <a:t>1. Press “Control Test”</a:t>
            </a:r>
          </a:p>
        </p:txBody>
      </p:sp>
      <p:cxnSp>
        <p:nvCxnSpPr>
          <p:cNvPr id="9" name="Straight Arrow Connector 8"/>
          <p:cNvCxnSpPr/>
          <p:nvPr/>
        </p:nvCxnSpPr>
        <p:spPr bwMode="auto">
          <a:xfrm>
            <a:off x="1912491" y="5517232"/>
            <a:ext cx="967740" cy="71211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cxnSpLocks/>
            <a:endCxn id="7" idx="0"/>
          </p:cNvCxnSpPr>
          <p:nvPr/>
        </p:nvCxnSpPr>
        <p:spPr bwMode="auto">
          <a:xfrm>
            <a:off x="1965992" y="1004100"/>
            <a:ext cx="286527" cy="374873"/>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25AFAEBB-DE17-4BF2-8DD8-2DE099C7247A}"/>
              </a:ext>
            </a:extLst>
          </p:cNvPr>
          <p:cNvCxnSpPr>
            <a:cxnSpLocks/>
          </p:cNvCxnSpPr>
          <p:nvPr/>
        </p:nvCxnSpPr>
        <p:spPr bwMode="auto">
          <a:xfrm flipV="1">
            <a:off x="3152800" y="3284984"/>
            <a:ext cx="2952328" cy="72008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30213" y="428625"/>
            <a:ext cx="7691437" cy="839788"/>
          </a:xfrm>
        </p:spPr>
        <p:txBody>
          <a:bodyPr/>
          <a:lstStyle/>
          <a:p>
            <a:r>
              <a:rPr lang="en-GB" altLang="en-US" dirty="0"/>
              <a:t>Performing quality control</a:t>
            </a:r>
            <a:endParaRPr lang="en-US" altLang="en-US" dirty="0"/>
          </a:p>
        </p:txBody>
      </p:sp>
      <p:sp>
        <p:nvSpPr>
          <p:cNvPr id="157699" name="Rectangle 3"/>
          <p:cNvSpPr>
            <a:spLocks noGrp="1" noChangeArrowheads="1"/>
          </p:cNvSpPr>
          <p:nvPr>
            <p:ph type="body" idx="1"/>
          </p:nvPr>
        </p:nvSpPr>
        <p:spPr>
          <a:xfrm>
            <a:off x="430213" y="1556792"/>
            <a:ext cx="7992888" cy="864096"/>
          </a:xfrm>
        </p:spPr>
        <p:txBody>
          <a:bodyPr/>
          <a:lstStyle/>
          <a:p>
            <a:pPr marL="0" indent="0">
              <a:buNone/>
            </a:pPr>
            <a:r>
              <a:rPr lang="en-US" dirty="0"/>
              <a:t>3. Press “Scan” (barcode icon), then  scan the test strip vial.</a:t>
            </a:r>
          </a:p>
          <a:p>
            <a:pPr>
              <a:buFontTx/>
              <a:buNone/>
            </a:pPr>
            <a:endParaRPr lang="en-US" altLang="en-US" dirty="0"/>
          </a:p>
        </p:txBody>
      </p:sp>
      <p:pic>
        <p:nvPicPr>
          <p:cNvPr id="157706" name="Picture 10" descr="Strips 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2709267"/>
            <a:ext cx="2663825" cy="36004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EA41BAA-6993-4798-9EC9-1282DD01ED9E}"/>
              </a:ext>
            </a:extLst>
          </p:cNvPr>
          <p:cNvSpPr/>
          <p:nvPr/>
        </p:nvSpPr>
        <p:spPr bwMode="auto">
          <a:xfrm>
            <a:off x="2216316" y="2924944"/>
            <a:ext cx="1296144" cy="649188"/>
          </a:xfrm>
          <a:prstGeom prst="ellipse">
            <a:avLst/>
          </a:prstGeom>
          <a:noFill/>
          <a:ln w="12700" cap="flat" cmpd="sng" algn="ctr">
            <a:solidFill>
              <a:srgbClr val="F1070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0000"/>
              </a:solidFill>
              <a:effectLst/>
              <a:latin typeface="Imago" pitchFamily="2" charset="0"/>
            </a:endParaRPr>
          </a:p>
        </p:txBody>
      </p:sp>
      <p:sp>
        <p:nvSpPr>
          <p:cNvPr id="3" name="Oval 2">
            <a:extLst>
              <a:ext uri="{FF2B5EF4-FFF2-40B4-BE49-F238E27FC236}">
                <a16:creationId xmlns:a16="http://schemas.microsoft.com/office/drawing/2014/main" id="{AD90E900-C2F9-4351-A6F3-AEDC5BB22E45}"/>
              </a:ext>
            </a:extLst>
          </p:cNvPr>
          <p:cNvSpPr/>
          <p:nvPr/>
        </p:nvSpPr>
        <p:spPr bwMode="auto">
          <a:xfrm>
            <a:off x="848544" y="2420888"/>
            <a:ext cx="1080120" cy="649188"/>
          </a:xfrm>
          <a:prstGeom prst="ellipse">
            <a:avLst/>
          </a:prstGeom>
          <a:noFill/>
          <a:ln>
            <a:solidFill>
              <a:srgbClr val="F53E05"/>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3362448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7699">
                                            <p:txEl>
                                              <p:pRg st="0" end="0"/>
                                            </p:txEl>
                                          </p:spTgt>
                                        </p:tgtEl>
                                      </p:cBhvr>
                                    </p:animEffect>
                                    <p:animScale>
                                      <p:cBhvr>
                                        <p:cTn id="7" dur="250" autoRev="1" fill="hold"/>
                                        <p:tgtEl>
                                          <p:spTgt spid="15769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30213" y="428625"/>
            <a:ext cx="7313612" cy="624111"/>
          </a:xfrm>
        </p:spPr>
        <p:txBody>
          <a:bodyPr/>
          <a:lstStyle/>
          <a:p>
            <a:r>
              <a:rPr lang="en-GB" altLang="en-US" dirty="0"/>
              <a:t>Performing quality control</a:t>
            </a:r>
            <a:endParaRPr lang="en-US" altLang="en-US" dirty="0"/>
          </a:p>
        </p:txBody>
      </p:sp>
      <p:pic>
        <p:nvPicPr>
          <p:cNvPr id="155652" name="Picture 4" descr="ScreenHunter_01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9536" y="2619323"/>
            <a:ext cx="4174979" cy="23485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descr="ScreenHunter_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062" y="2544873"/>
            <a:ext cx="4412954" cy="234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9536" y="1280366"/>
            <a:ext cx="4170727" cy="461665"/>
          </a:xfrm>
          <a:prstGeom prst="rect">
            <a:avLst/>
          </a:prstGeom>
          <a:noFill/>
        </p:spPr>
        <p:txBody>
          <a:bodyPr wrap="square" rtlCol="0">
            <a:spAutoFit/>
          </a:bodyPr>
          <a:lstStyle/>
          <a:p>
            <a:r>
              <a:rPr lang="en-US" dirty="0"/>
              <a:t>4. Insert test strip.</a:t>
            </a:r>
          </a:p>
        </p:txBody>
      </p:sp>
      <p:sp>
        <p:nvSpPr>
          <p:cNvPr id="3" name="TextBox 2">
            <a:extLst>
              <a:ext uri="{FF2B5EF4-FFF2-40B4-BE49-F238E27FC236}">
                <a16:creationId xmlns:a16="http://schemas.microsoft.com/office/drawing/2014/main" id="{D0DAFAD8-01CA-4809-B3D9-BC9A2A04A5BE}"/>
              </a:ext>
            </a:extLst>
          </p:cNvPr>
          <p:cNvSpPr txBox="1"/>
          <p:nvPr/>
        </p:nvSpPr>
        <p:spPr>
          <a:xfrm>
            <a:off x="632520" y="4967839"/>
            <a:ext cx="7680581" cy="1815882"/>
          </a:xfrm>
          <a:prstGeom prst="rect">
            <a:avLst/>
          </a:prstGeom>
          <a:noFill/>
        </p:spPr>
        <p:txBody>
          <a:bodyPr wrap="square" rtlCol="0">
            <a:spAutoFit/>
          </a:bodyPr>
          <a:lstStyle/>
          <a:p>
            <a:r>
              <a:rPr lang="en-US" sz="1600" dirty="0">
                <a:solidFill>
                  <a:srgbClr val="FF0000"/>
                </a:solidFill>
              </a:rPr>
              <a:t>Note: Ensure you mix the QC vials prior to testing. Failure to mix is the main cause of QC errors.  </a:t>
            </a:r>
          </a:p>
          <a:p>
            <a:r>
              <a:rPr lang="en-US" sz="1600" dirty="0">
                <a:solidFill>
                  <a:srgbClr val="FF0000"/>
                </a:solidFill>
              </a:rPr>
              <a:t>The drop does not get placed on top of the yellow portion but rather the very end of the strip. </a:t>
            </a:r>
          </a:p>
          <a:p>
            <a:r>
              <a:rPr lang="en-US" sz="1600" dirty="0">
                <a:solidFill>
                  <a:srgbClr val="FF0000"/>
                </a:solidFill>
              </a:rPr>
              <a:t>DO NOT hold the meter in an upright position when performing QC. The QC liquid will drip in the strip port and will cause the meter to malfunction.</a:t>
            </a:r>
          </a:p>
        </p:txBody>
      </p:sp>
      <p:sp>
        <p:nvSpPr>
          <p:cNvPr id="4" name="TextBox 3">
            <a:extLst>
              <a:ext uri="{FF2B5EF4-FFF2-40B4-BE49-F238E27FC236}">
                <a16:creationId xmlns:a16="http://schemas.microsoft.com/office/drawing/2014/main" id="{5D88FB98-F925-43D9-B6D4-332B71543A8F}"/>
              </a:ext>
            </a:extLst>
          </p:cNvPr>
          <p:cNvSpPr txBox="1"/>
          <p:nvPr/>
        </p:nvSpPr>
        <p:spPr>
          <a:xfrm>
            <a:off x="4640263" y="1141866"/>
            <a:ext cx="4193930" cy="1200329"/>
          </a:xfrm>
          <a:prstGeom prst="rect">
            <a:avLst/>
          </a:prstGeom>
          <a:noFill/>
        </p:spPr>
        <p:txBody>
          <a:bodyPr wrap="square" rtlCol="0">
            <a:spAutoFit/>
          </a:bodyPr>
          <a:lstStyle/>
          <a:p>
            <a:r>
              <a:rPr lang="en-US" dirty="0"/>
              <a:t>5. Wait for the screen with the droplets to appear then place control drop on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30213" y="428625"/>
            <a:ext cx="7313612" cy="839788"/>
          </a:xfrm>
        </p:spPr>
        <p:txBody>
          <a:bodyPr/>
          <a:lstStyle/>
          <a:p>
            <a:r>
              <a:rPr lang="en-GB" altLang="en-US" dirty="0"/>
              <a:t>Performing quality control</a:t>
            </a:r>
            <a:endParaRPr lang="en-US" altLang="en-US" dirty="0"/>
          </a:p>
        </p:txBody>
      </p:sp>
      <p:pic>
        <p:nvPicPr>
          <p:cNvPr id="156676" name="Picture 4" descr="ScreenHunter_02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64568" y="1124744"/>
            <a:ext cx="7200900" cy="374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a:extLst>
              <a:ext uri="{FF2B5EF4-FFF2-40B4-BE49-F238E27FC236}">
                <a16:creationId xmlns:a16="http://schemas.microsoft.com/office/drawing/2014/main" id="{CECF324D-B3F9-78C3-A81A-956A5520CB5B}"/>
              </a:ext>
            </a:extLst>
          </p:cNvPr>
          <p:cNvCxnSpPr>
            <a:cxnSpLocks/>
          </p:cNvCxnSpPr>
          <p:nvPr/>
        </p:nvCxnSpPr>
        <p:spPr bwMode="auto">
          <a:xfrm flipV="1">
            <a:off x="4484948" y="4293096"/>
            <a:ext cx="936104" cy="86409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ltLang="en-US" dirty="0"/>
              <a:t>Failed Quality Control Test</a:t>
            </a:r>
            <a:br>
              <a:rPr lang="en-GB" altLang="en-US" dirty="0"/>
            </a:br>
            <a:endParaRPr lang="en-GB" altLang="en-US" dirty="0"/>
          </a:p>
        </p:txBody>
      </p:sp>
      <p:sp>
        <p:nvSpPr>
          <p:cNvPr id="93187" name="Rectangle 3"/>
          <p:cNvSpPr>
            <a:spLocks noGrp="1" noChangeArrowheads="1"/>
          </p:cNvSpPr>
          <p:nvPr>
            <p:ph type="body" idx="1"/>
          </p:nvPr>
        </p:nvSpPr>
        <p:spPr>
          <a:xfrm>
            <a:off x="430213" y="1412875"/>
            <a:ext cx="9050337" cy="4865688"/>
          </a:xfrm>
        </p:spPr>
        <p:txBody>
          <a:bodyPr/>
          <a:lstStyle/>
          <a:p>
            <a:r>
              <a:rPr lang="en-GB" altLang="en-US" sz="2800" dirty="0"/>
              <a:t>Level 1 &amp; 2 solutions must pass QC test.</a:t>
            </a:r>
          </a:p>
          <a:p>
            <a:r>
              <a:rPr lang="en-GB" altLang="en-US" dirty="0"/>
              <a:t>If test displays </a:t>
            </a:r>
            <a:r>
              <a:rPr lang="en-GB" altLang="en-US" dirty="0">
                <a:solidFill>
                  <a:srgbClr val="F10701"/>
                </a:solidFill>
              </a:rPr>
              <a:t>FAIL</a:t>
            </a:r>
            <a:r>
              <a:rPr lang="en-GB" altLang="en-US" dirty="0"/>
              <a:t>: Add Comment and repeat test.</a:t>
            </a:r>
          </a:p>
          <a:p>
            <a:pPr marL="0" indent="0">
              <a:buNone/>
            </a:pPr>
            <a:r>
              <a:rPr lang="en-GB" altLang="en-US" b="1" dirty="0"/>
              <a:t>Troubleshoot:</a:t>
            </a:r>
          </a:p>
          <a:p>
            <a:r>
              <a:rPr lang="en-GB" altLang="en-US" dirty="0"/>
              <a:t>Ensure there are no bubbles present at tip of control vial when performing test. Mix samples adequately. </a:t>
            </a:r>
          </a:p>
          <a:p>
            <a:r>
              <a:rPr lang="en-GB" altLang="en-US" dirty="0"/>
              <a:t>Check expiry dates, mix/change QC solutions &amp; test strips.</a:t>
            </a:r>
          </a:p>
          <a:p>
            <a:pPr>
              <a:buFont typeface="Arial" panose="020B0604020202020204" pitchFamily="34" charset="0"/>
              <a:buChar char="•"/>
            </a:pPr>
            <a:r>
              <a:rPr lang="en-GB" altLang="en-US" dirty="0"/>
              <a:t>Contact ATC in the lab to report fault and obtain replacement meter.</a:t>
            </a:r>
          </a:p>
          <a:p>
            <a:pPr algn="ctr">
              <a:buFontTx/>
              <a:buNone/>
            </a:pPr>
            <a:r>
              <a:rPr lang="en-GB" altLang="en-US" b="1" dirty="0">
                <a:solidFill>
                  <a:srgbClr val="FF0000"/>
                </a:solidFill>
                <a:effectLst>
                  <a:outerShdw blurRad="38100" dist="38100" dir="2700000" algn="tl">
                    <a:srgbClr val="C0C0C0"/>
                  </a:outerShdw>
                </a:effectLst>
              </a:rPr>
              <a:t>If meter continues to fail DO NOT use it!</a:t>
            </a: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repeatCount="5000" fill="hold" nodeType="clickEffect">
                                  <p:stCondLst>
                                    <p:cond delay="0"/>
                                  </p:stCondLst>
                                  <p:childTnLst>
                                    <p:anim calcmode="discrete" valueType="str">
                                      <p:cBhvr override="childStyle">
                                        <p:cTn id="6" dur="1000" fill="hold"/>
                                        <p:tgtEl>
                                          <p:spTgt spid="9318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93187">
                                            <p:txEl>
                                              <p:pRg st="6" end="6"/>
                                            </p:txEl>
                                          </p:spTgt>
                                        </p:tgtEl>
                                        <p:attrNameLst>
                                          <p:attrName>style.color</p:attrName>
                                        </p:attrNameLst>
                                      </p:cBhvr>
                                      <p:to>
                                        <a:schemeClr val="bg1"/>
                                      </p:to>
                                    </p:animClr>
                                    <p:animClr clrSpc="rgb" dir="cw">
                                      <p:cBhvr>
                                        <p:cTn id="11" dur="250" autoRev="1" fill="remove"/>
                                        <p:tgtEl>
                                          <p:spTgt spid="93187">
                                            <p:txEl>
                                              <p:pRg st="6" end="6"/>
                                            </p:txEl>
                                          </p:spTgt>
                                        </p:tgtEl>
                                        <p:attrNameLst>
                                          <p:attrName>fillcolor</p:attrName>
                                        </p:attrNameLst>
                                      </p:cBhvr>
                                      <p:to>
                                        <a:schemeClr val="bg1"/>
                                      </p:to>
                                    </p:animClr>
                                    <p:set>
                                      <p:cBhvr>
                                        <p:cTn id="12" dur="250" autoRev="1" fill="remove"/>
                                        <p:tgtEl>
                                          <p:spTgt spid="93187">
                                            <p:txEl>
                                              <p:pRg st="6" end="6"/>
                                            </p:txEl>
                                          </p:spTgt>
                                        </p:tgtEl>
                                        <p:attrNameLst>
                                          <p:attrName>fill.type</p:attrName>
                                        </p:attrNameLst>
                                      </p:cBhvr>
                                      <p:to>
                                        <p:strVal val="solid"/>
                                      </p:to>
                                    </p:set>
                                    <p:set>
                                      <p:cBhvr>
                                        <p:cTn id="13" dur="250" autoRev="1" fill="remove"/>
                                        <p:tgtEl>
                                          <p:spTgt spid="93187">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FE177F-A68C-4692-8570-63E3DC6EA02B}"/>
              </a:ext>
            </a:extLst>
          </p:cNvPr>
          <p:cNvSpPr txBox="1"/>
          <p:nvPr/>
        </p:nvSpPr>
        <p:spPr>
          <a:xfrm>
            <a:off x="560512" y="476672"/>
            <a:ext cx="6264696" cy="1246495"/>
          </a:xfrm>
          <a:prstGeom prst="rect">
            <a:avLst/>
          </a:prstGeom>
          <a:noFill/>
        </p:spPr>
        <p:txBody>
          <a:bodyPr wrap="square" rtlCol="0">
            <a:spAutoFit/>
          </a:bodyPr>
          <a:lstStyle/>
          <a:p>
            <a:r>
              <a:rPr lang="en-US" sz="3000" dirty="0"/>
              <a:t>QC failure</a:t>
            </a:r>
          </a:p>
          <a:p>
            <a:r>
              <a:rPr lang="en-US" sz="3000" dirty="0"/>
              <a:t>Flowchart</a:t>
            </a:r>
          </a:p>
        </p:txBody>
      </p:sp>
      <p:pic>
        <p:nvPicPr>
          <p:cNvPr id="3" name="Picture 2">
            <a:extLst>
              <a:ext uri="{FF2B5EF4-FFF2-40B4-BE49-F238E27FC236}">
                <a16:creationId xmlns:a16="http://schemas.microsoft.com/office/drawing/2014/main" id="{60977B1A-B074-47D0-AD36-983FE15C85DD}"/>
              </a:ext>
            </a:extLst>
          </p:cNvPr>
          <p:cNvPicPr>
            <a:picLocks noChangeAspect="1"/>
          </p:cNvPicPr>
          <p:nvPr/>
        </p:nvPicPr>
        <p:blipFill>
          <a:blip r:embed="rId3"/>
          <a:stretch>
            <a:fillRect/>
          </a:stretch>
        </p:blipFill>
        <p:spPr>
          <a:xfrm>
            <a:off x="2207612" y="293588"/>
            <a:ext cx="5769723" cy="6087740"/>
          </a:xfrm>
          <a:prstGeom prst="rect">
            <a:avLst/>
          </a:prstGeom>
        </p:spPr>
      </p:pic>
    </p:spTree>
    <p:extLst>
      <p:ext uri="{BB962C8B-B14F-4D97-AF65-F5344CB8AC3E}">
        <p14:creationId xmlns:p14="http://schemas.microsoft.com/office/powerpoint/2010/main" val="164260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ltLang="en-US" dirty="0"/>
              <a:t>Training Objectives</a:t>
            </a:r>
            <a:endParaRPr lang="en-GB" altLang="en-US" sz="2800" i="1" dirty="0">
              <a:latin typeface="Minion" pitchFamily="2" charset="0"/>
            </a:endParaRPr>
          </a:p>
        </p:txBody>
      </p:sp>
      <p:sp>
        <p:nvSpPr>
          <p:cNvPr id="87043" name="Rectangle 3"/>
          <p:cNvSpPr>
            <a:spLocks noGrp="1" noChangeArrowheads="1"/>
          </p:cNvSpPr>
          <p:nvPr>
            <p:ph type="body" idx="1"/>
          </p:nvPr>
        </p:nvSpPr>
        <p:spPr>
          <a:xfrm>
            <a:off x="430213" y="1196975"/>
            <a:ext cx="9050337" cy="5081588"/>
          </a:xfrm>
        </p:spPr>
        <p:txBody>
          <a:bodyPr/>
          <a:lstStyle/>
          <a:p>
            <a:pPr>
              <a:buFontTx/>
              <a:buNone/>
            </a:pPr>
            <a:r>
              <a:rPr lang="en-GB" altLang="en-US" sz="2800" b="1" i="1" dirty="0">
                <a:latin typeface="Minion" pitchFamily="2" charset="0"/>
              </a:rPr>
              <a:t>	</a:t>
            </a:r>
            <a:r>
              <a:rPr lang="en-GB" altLang="en-US" sz="2500" b="1" i="1" u="sng" dirty="0">
                <a:solidFill>
                  <a:srgbClr val="ED3C05"/>
                </a:solidFill>
                <a:latin typeface="Minion" pitchFamily="2" charset="0"/>
              </a:rPr>
              <a:t>By the end of this session you will be able to:</a:t>
            </a:r>
            <a:endParaRPr lang="en-GB" altLang="en-US" sz="2500" b="1" u="sng" dirty="0">
              <a:solidFill>
                <a:srgbClr val="ED3C05"/>
              </a:solidFill>
            </a:endParaRPr>
          </a:p>
          <a:p>
            <a:r>
              <a:rPr lang="en-GB" altLang="en-US" sz="2500" dirty="0"/>
              <a:t>Explain why training is required.</a:t>
            </a:r>
          </a:p>
          <a:p>
            <a:r>
              <a:rPr lang="en-GB" altLang="en-US" sz="2500" dirty="0"/>
              <a:t>Identify contraindications/test interferences.</a:t>
            </a:r>
          </a:p>
          <a:p>
            <a:r>
              <a:rPr lang="en-US" sz="2500" dirty="0"/>
              <a:t>Identify components of the meter and supplies required for testing. </a:t>
            </a:r>
          </a:p>
          <a:p>
            <a:r>
              <a:rPr lang="en-GB" altLang="en-US" sz="2500" dirty="0"/>
              <a:t>State Why and When you have to quality control your meter.</a:t>
            </a:r>
          </a:p>
          <a:p>
            <a:r>
              <a:rPr lang="en-GB" altLang="en-US" sz="2500" dirty="0"/>
              <a:t>Perform Quality control, patient test and proficiency as per SORCC Policy.</a:t>
            </a:r>
          </a:p>
          <a:p>
            <a:r>
              <a:rPr lang="en-GB" altLang="en-US" sz="2500" dirty="0"/>
              <a:t>Interpret glucose results.</a:t>
            </a:r>
          </a:p>
          <a:p>
            <a:r>
              <a:rPr lang="en-GB" altLang="en-US" sz="2500" dirty="0"/>
              <a:t>Identify Point of Care contact on 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fill="hold"/>
                                        <p:tgtEl>
                                          <p:spTgt spid="87042"/>
                                        </p:tgtEl>
                                        <p:attrNameLst>
                                          <p:attrName>ppt_w</p:attrName>
                                        </p:attrNameLst>
                                      </p:cBhvr>
                                      <p:tavLst>
                                        <p:tav tm="0">
                                          <p:val>
                                            <p:fltVal val="0"/>
                                          </p:val>
                                        </p:tav>
                                        <p:tav tm="100000">
                                          <p:val>
                                            <p:strVal val="#ppt_w"/>
                                          </p:val>
                                        </p:tav>
                                      </p:tavLst>
                                    </p:anim>
                                    <p:anim calcmode="lin" valueType="num">
                                      <p:cBhvr>
                                        <p:cTn id="8" dur="500" fill="hold"/>
                                        <p:tgtEl>
                                          <p:spTgt spid="87042"/>
                                        </p:tgtEl>
                                        <p:attrNameLst>
                                          <p:attrName>ppt_h</p:attrName>
                                        </p:attrNameLst>
                                      </p:cBhvr>
                                      <p:tavLst>
                                        <p:tav tm="0">
                                          <p:val>
                                            <p:fltVal val="0"/>
                                          </p:val>
                                        </p:tav>
                                        <p:tav tm="100000">
                                          <p:val>
                                            <p:strVal val="#ppt_h"/>
                                          </p:val>
                                        </p:tav>
                                      </p:tavLst>
                                    </p:anim>
                                    <p:animEffect transition="in" filter="fade">
                                      <p:cBhvr>
                                        <p:cTn id="9"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16496" y="188640"/>
            <a:ext cx="7313612" cy="1152128"/>
          </a:xfrm>
        </p:spPr>
        <p:txBody>
          <a:bodyPr/>
          <a:lstStyle/>
          <a:p>
            <a:r>
              <a:rPr lang="en-GB" altLang="en-US" dirty="0"/>
              <a:t>Quality Control Review</a:t>
            </a:r>
            <a:br>
              <a:rPr lang="en-GB" altLang="en-US" dirty="0"/>
            </a:br>
            <a:endParaRPr lang="en-US" altLang="en-US" dirty="0"/>
          </a:p>
        </p:txBody>
      </p:sp>
      <p:sp>
        <p:nvSpPr>
          <p:cNvPr id="158723" name="Rectangle 3"/>
          <p:cNvSpPr>
            <a:spLocks noGrp="1" noChangeArrowheads="1"/>
          </p:cNvSpPr>
          <p:nvPr>
            <p:ph type="body" idx="1"/>
          </p:nvPr>
        </p:nvSpPr>
        <p:spPr>
          <a:xfrm>
            <a:off x="416497" y="1340768"/>
            <a:ext cx="6408711" cy="4608512"/>
          </a:xfrm>
        </p:spPr>
        <p:txBody>
          <a:bodyPr/>
          <a:lstStyle/>
          <a:p>
            <a:r>
              <a:rPr lang="en-GB" altLang="en-US" dirty="0"/>
              <a:t>Checks accuracy of test strips and Inform Meter.</a:t>
            </a:r>
          </a:p>
          <a:p>
            <a:r>
              <a:rPr lang="en-GB" altLang="en-US" dirty="0"/>
              <a:t>Level 1 &amp; 2 controls </a:t>
            </a:r>
            <a:r>
              <a:rPr lang="en-GB" altLang="en-US" dirty="0">
                <a:solidFill>
                  <a:srgbClr val="F10701"/>
                </a:solidFill>
              </a:rPr>
              <a:t>MUST</a:t>
            </a:r>
            <a:r>
              <a:rPr lang="en-GB" altLang="en-US" dirty="0"/>
              <a:t> be analysed </a:t>
            </a:r>
            <a:r>
              <a:rPr lang="en-GB" altLang="en-US" b="1" dirty="0">
                <a:solidFill>
                  <a:srgbClr val="F10701"/>
                </a:solidFill>
              </a:rPr>
              <a:t>every 24 hours –</a:t>
            </a:r>
            <a:r>
              <a:rPr lang="en-GB" altLang="en-US" dirty="0"/>
              <a:t> otherwise the user will be locked out for testing patient samples.</a:t>
            </a:r>
          </a:p>
          <a:p>
            <a:r>
              <a:rPr lang="en-GB" altLang="en-US" dirty="0"/>
              <a:t>The meter will “lock” when QC reaches manufacturer expiration.</a:t>
            </a:r>
          </a:p>
          <a:p>
            <a:r>
              <a:rPr lang="en-GB" altLang="en-US" dirty="0"/>
              <a:t>Expiration date must be on control reagents. (Good for 90 days unless expiration date on bottle is earlier.)</a:t>
            </a:r>
          </a:p>
          <a:p>
            <a:endParaRPr lang="en-GB" altLang="en-US" dirty="0"/>
          </a:p>
          <a:p>
            <a:pPr marL="0" indent="0">
              <a:buNone/>
            </a:pPr>
            <a:endParaRPr lang="en-GB" altLang="en-US" u="sng" dirty="0"/>
          </a:p>
          <a:p>
            <a:endParaRPr lang="en-GB" altLang="en-US" u="sng" dirty="0"/>
          </a:p>
          <a:p>
            <a:endParaRPr lang="en-US" altLang="en-US" dirty="0"/>
          </a:p>
        </p:txBody>
      </p:sp>
      <p:pic>
        <p:nvPicPr>
          <p:cNvPr id="158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052" y="3140968"/>
            <a:ext cx="19446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ltLang="en-US" dirty="0"/>
              <a:t>Patient Testing</a:t>
            </a:r>
            <a:endParaRPr lang="en-US" altLang="en-US" dirty="0"/>
          </a:p>
        </p:txBody>
      </p:sp>
      <p:sp>
        <p:nvSpPr>
          <p:cNvPr id="159750" name="Text Box 6"/>
          <p:cNvSpPr txBox="1">
            <a:spLocks noChangeArrowheads="1"/>
          </p:cNvSpPr>
          <p:nvPr/>
        </p:nvSpPr>
        <p:spPr bwMode="auto">
          <a:xfrm>
            <a:off x="596677" y="3429000"/>
            <a:ext cx="8712646"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buNone/>
            </a:pPr>
            <a:r>
              <a:rPr lang="en-GB" altLang="en-US" sz="1800" dirty="0"/>
              <a:t>1. </a:t>
            </a:r>
            <a:r>
              <a:rPr lang="en-US" sz="1800" dirty="0"/>
              <a:t>Perform hand hygiene. Select, prepare and organize equipment</a:t>
            </a:r>
          </a:p>
          <a:p>
            <a:pPr marL="457200" indent="-457200">
              <a:buAutoNum type="arabicPeriod" startAt="2"/>
            </a:pPr>
            <a:r>
              <a:rPr lang="en-GB" altLang="en-US" sz="1800" dirty="0"/>
              <a:t>Log in to meter</a:t>
            </a:r>
          </a:p>
          <a:p>
            <a:pPr marL="457200" indent="-457200">
              <a:buAutoNum type="arabicPeriod" startAt="2"/>
            </a:pPr>
            <a:r>
              <a:rPr lang="en-US" sz="1800" dirty="0"/>
              <a:t>Identify patient. </a:t>
            </a:r>
            <a:r>
              <a:rPr lang="en-GB" altLang="en-US" sz="1800" dirty="0"/>
              <a:t>Press the barcode and scan patient badge. </a:t>
            </a:r>
          </a:p>
          <a:p>
            <a:pPr lvl="1"/>
            <a:r>
              <a:rPr lang="en-GB" altLang="en-US" sz="1800" dirty="0"/>
              <a:t>a. If patient does not have badge, type the correct ID number using the keypad and press the check mark.</a:t>
            </a:r>
          </a:p>
          <a:p>
            <a:r>
              <a:rPr lang="en-GB" altLang="en-US" sz="1800" dirty="0"/>
              <a:t>4. Press the check mark if the patient ID entered is correct. </a:t>
            </a:r>
            <a:r>
              <a:rPr lang="en-GB" altLang="en-US" sz="1800" dirty="0">
                <a:solidFill>
                  <a:srgbClr val="000000"/>
                </a:solidFill>
              </a:rPr>
              <a:t>ALWAYS confirm patient name 	and date of birth prior to testing!</a:t>
            </a:r>
            <a:r>
              <a:rPr lang="en-GB" altLang="en-US" sz="1800" dirty="0"/>
              <a:t>                         </a:t>
            </a:r>
          </a:p>
          <a:p>
            <a:r>
              <a:rPr lang="en-GB" altLang="en-US" sz="1800" dirty="0"/>
              <a:t>         a. If not correct, press the “X” and re-enter. </a:t>
            </a:r>
          </a:p>
        </p:txBody>
      </p:sp>
      <p:sp>
        <p:nvSpPr>
          <p:cNvPr id="159751" name="Line 7"/>
          <p:cNvSpPr>
            <a:spLocks noChangeShapeType="1"/>
          </p:cNvSpPr>
          <p:nvPr/>
        </p:nvSpPr>
        <p:spPr bwMode="auto">
          <a:xfrm>
            <a:off x="5600700" y="2492375"/>
            <a:ext cx="1079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97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1" y="1102283"/>
            <a:ext cx="7488509" cy="232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Effect transition="in" filter="fade">
                                      <p:cBhvr>
                                        <p:cTn id="7" dur="1000"/>
                                        <p:tgtEl>
                                          <p:spTgt spid="159750">
                                            <p:txEl>
                                              <p:pRg st="0" end="0"/>
                                            </p:txEl>
                                          </p:spTgt>
                                        </p:tgtEl>
                                      </p:cBhvr>
                                    </p:animEffect>
                                    <p:anim calcmode="lin" valueType="num">
                                      <p:cBhvr>
                                        <p:cTn id="8" dur="10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750">
                                            <p:txEl>
                                              <p:pRg st="1" end="1"/>
                                            </p:txEl>
                                          </p:spTgt>
                                        </p:tgtEl>
                                        <p:attrNameLst>
                                          <p:attrName>style.visibility</p:attrName>
                                        </p:attrNameLst>
                                      </p:cBhvr>
                                      <p:to>
                                        <p:strVal val="visible"/>
                                      </p:to>
                                    </p:set>
                                    <p:animEffect transition="in" filter="fade">
                                      <p:cBhvr>
                                        <p:cTn id="14" dur="1000"/>
                                        <p:tgtEl>
                                          <p:spTgt spid="159750">
                                            <p:txEl>
                                              <p:pRg st="1" end="1"/>
                                            </p:txEl>
                                          </p:spTgt>
                                        </p:tgtEl>
                                      </p:cBhvr>
                                    </p:animEffect>
                                    <p:anim calcmode="lin" valueType="num">
                                      <p:cBhvr>
                                        <p:cTn id="15" dur="1000" fill="hold"/>
                                        <p:tgtEl>
                                          <p:spTgt spid="1597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7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9750">
                                            <p:txEl>
                                              <p:pRg st="2" end="2"/>
                                            </p:txEl>
                                          </p:spTgt>
                                        </p:tgtEl>
                                        <p:attrNameLst>
                                          <p:attrName>style.visibility</p:attrName>
                                        </p:attrNameLst>
                                      </p:cBhvr>
                                      <p:to>
                                        <p:strVal val="visible"/>
                                      </p:to>
                                    </p:set>
                                    <p:animEffect transition="in" filter="fade">
                                      <p:cBhvr>
                                        <p:cTn id="21" dur="1000"/>
                                        <p:tgtEl>
                                          <p:spTgt spid="159750">
                                            <p:txEl>
                                              <p:pRg st="2" end="2"/>
                                            </p:txEl>
                                          </p:spTgt>
                                        </p:tgtEl>
                                      </p:cBhvr>
                                    </p:animEffect>
                                    <p:anim calcmode="lin" valueType="num">
                                      <p:cBhvr>
                                        <p:cTn id="22" dur="1000" fill="hold"/>
                                        <p:tgtEl>
                                          <p:spTgt spid="1597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9750">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9750">
                                            <p:txEl>
                                              <p:pRg st="3" end="3"/>
                                            </p:txEl>
                                          </p:spTgt>
                                        </p:tgtEl>
                                        <p:attrNameLst>
                                          <p:attrName>style.visibility</p:attrName>
                                        </p:attrNameLst>
                                      </p:cBhvr>
                                      <p:to>
                                        <p:strVal val="visible"/>
                                      </p:to>
                                    </p:set>
                                    <p:animEffect transition="in" filter="fade">
                                      <p:cBhvr>
                                        <p:cTn id="26" dur="1000"/>
                                        <p:tgtEl>
                                          <p:spTgt spid="159750">
                                            <p:txEl>
                                              <p:pRg st="3" end="3"/>
                                            </p:txEl>
                                          </p:spTgt>
                                        </p:tgtEl>
                                      </p:cBhvr>
                                    </p:animEffect>
                                    <p:anim calcmode="lin" valueType="num">
                                      <p:cBhvr>
                                        <p:cTn id="27" dur="1000" fill="hold"/>
                                        <p:tgtEl>
                                          <p:spTgt spid="15975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97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9750">
                                            <p:txEl>
                                              <p:pRg st="4" end="4"/>
                                            </p:txEl>
                                          </p:spTgt>
                                        </p:tgtEl>
                                        <p:attrNameLst>
                                          <p:attrName>style.visibility</p:attrName>
                                        </p:attrNameLst>
                                      </p:cBhvr>
                                      <p:to>
                                        <p:strVal val="visible"/>
                                      </p:to>
                                    </p:set>
                                    <p:animEffect transition="in" filter="fade">
                                      <p:cBhvr>
                                        <p:cTn id="33" dur="1000"/>
                                        <p:tgtEl>
                                          <p:spTgt spid="159750">
                                            <p:txEl>
                                              <p:pRg st="4" end="4"/>
                                            </p:txEl>
                                          </p:spTgt>
                                        </p:tgtEl>
                                      </p:cBhvr>
                                    </p:animEffect>
                                    <p:anim calcmode="lin" valueType="num">
                                      <p:cBhvr>
                                        <p:cTn id="34" dur="1000" fill="hold"/>
                                        <p:tgtEl>
                                          <p:spTgt spid="15975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597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9750">
                                            <p:txEl>
                                              <p:pRg st="5" end="5"/>
                                            </p:txEl>
                                          </p:spTgt>
                                        </p:tgtEl>
                                        <p:attrNameLst>
                                          <p:attrName>style.visibility</p:attrName>
                                        </p:attrNameLst>
                                      </p:cBhvr>
                                      <p:to>
                                        <p:strVal val="visible"/>
                                      </p:to>
                                    </p:set>
                                    <p:animEffect transition="in" filter="fade">
                                      <p:cBhvr>
                                        <p:cTn id="40" dur="1000"/>
                                        <p:tgtEl>
                                          <p:spTgt spid="159750">
                                            <p:txEl>
                                              <p:pRg st="5" end="5"/>
                                            </p:txEl>
                                          </p:spTgt>
                                        </p:tgtEl>
                                      </p:cBhvr>
                                    </p:animEffect>
                                    <p:anim calcmode="lin" valueType="num">
                                      <p:cBhvr>
                                        <p:cTn id="41" dur="1000" fill="hold"/>
                                        <p:tgtEl>
                                          <p:spTgt spid="15975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5975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ScreenHunter_02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28700" y="2940233"/>
            <a:ext cx="7182122" cy="35919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3" name="Text Box 5"/>
          <p:cNvSpPr txBox="1">
            <a:spLocks noChangeArrowheads="1"/>
          </p:cNvSpPr>
          <p:nvPr/>
        </p:nvSpPr>
        <p:spPr bwMode="auto">
          <a:xfrm>
            <a:off x="1109899" y="1100447"/>
            <a:ext cx="74890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800" dirty="0"/>
              <a:t>5. Press the barcode and scan the test strips. </a:t>
            </a:r>
          </a:p>
          <a:p>
            <a:r>
              <a:rPr lang="en-GB" altLang="en-US" sz="1800" dirty="0"/>
              <a:t>6. Review the test strip lot number and verify the patient ID at the top of the screen </a:t>
            </a:r>
          </a:p>
          <a:p>
            <a:r>
              <a:rPr lang="en-GB" altLang="en-US" sz="1800" dirty="0"/>
              <a:t>7. Insert test strip.</a:t>
            </a:r>
            <a:endParaRPr lang="en-US" altLang="en-US" sz="1800" dirty="0"/>
          </a:p>
        </p:txBody>
      </p:sp>
      <p:sp>
        <p:nvSpPr>
          <p:cNvPr id="2" name="Oval 1">
            <a:extLst>
              <a:ext uri="{FF2B5EF4-FFF2-40B4-BE49-F238E27FC236}">
                <a16:creationId xmlns:a16="http://schemas.microsoft.com/office/drawing/2014/main" id="{05350D97-882E-490C-A63D-4611235E8AA6}"/>
              </a:ext>
            </a:extLst>
          </p:cNvPr>
          <p:cNvSpPr/>
          <p:nvPr/>
        </p:nvSpPr>
        <p:spPr bwMode="auto">
          <a:xfrm>
            <a:off x="1136576" y="2420888"/>
            <a:ext cx="1008112" cy="86409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Imago" pitchFamily="2" charset="0"/>
            </a:endParaRPr>
          </a:p>
        </p:txBody>
      </p:sp>
      <p:sp>
        <p:nvSpPr>
          <p:cNvPr id="4" name="Oval 3">
            <a:extLst>
              <a:ext uri="{FF2B5EF4-FFF2-40B4-BE49-F238E27FC236}">
                <a16:creationId xmlns:a16="http://schemas.microsoft.com/office/drawing/2014/main" id="{13F18C72-192E-47CD-A06D-11FF8E3629FE}"/>
              </a:ext>
            </a:extLst>
          </p:cNvPr>
          <p:cNvSpPr/>
          <p:nvPr/>
        </p:nvSpPr>
        <p:spPr bwMode="auto">
          <a:xfrm>
            <a:off x="1028700" y="3068960"/>
            <a:ext cx="1620044" cy="792088"/>
          </a:xfrm>
          <a:prstGeom prst="ellipse">
            <a:avLst/>
          </a:prstGeom>
          <a:noFill/>
          <a:ln w="38100" cap="flat" cmpd="sng" algn="ctr">
            <a:solidFill>
              <a:srgbClr val="F53E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0000"/>
              </a:solidFill>
              <a:effectLst/>
              <a:latin typeface="Imago" pitchFamily="2" charset="0"/>
            </a:endParaRPr>
          </a:p>
        </p:txBody>
      </p:sp>
      <p:sp>
        <p:nvSpPr>
          <p:cNvPr id="6" name="Rectangle 2">
            <a:extLst>
              <a:ext uri="{FF2B5EF4-FFF2-40B4-BE49-F238E27FC236}">
                <a16:creationId xmlns:a16="http://schemas.microsoft.com/office/drawing/2014/main" id="{0E9D78F9-AAFE-483C-982C-39D43285498C}"/>
              </a:ext>
            </a:extLst>
          </p:cNvPr>
          <p:cNvSpPr>
            <a:spLocks noGrp="1" noChangeArrowheads="1"/>
          </p:cNvSpPr>
          <p:nvPr>
            <p:ph type="title"/>
          </p:nvPr>
        </p:nvSpPr>
        <p:spPr>
          <a:xfrm>
            <a:off x="430213" y="428625"/>
            <a:ext cx="7313612" cy="1309688"/>
          </a:xfrm>
        </p:spPr>
        <p:txBody>
          <a:bodyPr/>
          <a:lstStyle/>
          <a:p>
            <a:r>
              <a:rPr lang="en-GB" altLang="en-US" dirty="0"/>
              <a:t>Patient Testing</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40904" y="260648"/>
            <a:ext cx="7313612" cy="576064"/>
          </a:xfrm>
        </p:spPr>
        <p:txBody>
          <a:bodyPr/>
          <a:lstStyle/>
          <a:p>
            <a:pPr marL="0" indent="0"/>
            <a:r>
              <a:rPr lang="en-US" dirty="0"/>
              <a:t>Patient testing</a:t>
            </a:r>
            <a:br>
              <a:rPr lang="en-US" sz="2800" i="1" dirty="0"/>
            </a:br>
            <a:br>
              <a:rPr lang="en-US" sz="2800" i="1" dirty="0"/>
            </a:br>
            <a:br>
              <a:rPr lang="en-US" sz="2800" i="1" dirty="0"/>
            </a:br>
            <a:br>
              <a:rPr lang="en-US" sz="2800" i="1" dirty="0"/>
            </a:br>
            <a:endParaRPr lang="en-US" sz="2800" i="1" dirty="0"/>
          </a:p>
        </p:txBody>
      </p:sp>
      <p:sp>
        <p:nvSpPr>
          <p:cNvPr id="94211" name="Rectangle 3"/>
          <p:cNvSpPr>
            <a:spLocks noGrp="1" noChangeArrowheads="1"/>
          </p:cNvSpPr>
          <p:nvPr>
            <p:ph type="body" sz="half" idx="1"/>
          </p:nvPr>
        </p:nvSpPr>
        <p:spPr>
          <a:xfrm>
            <a:off x="440904" y="836712"/>
            <a:ext cx="6240288" cy="5544616"/>
          </a:xfrm>
        </p:spPr>
        <p:txBody>
          <a:bodyPr/>
          <a:lstStyle/>
          <a:p>
            <a:pPr marL="0" indent="0">
              <a:buNone/>
            </a:pPr>
            <a:r>
              <a:rPr lang="en-US" sz="1800" dirty="0"/>
              <a:t>8. </a:t>
            </a:r>
            <a:r>
              <a:rPr lang="en-US" sz="1800" b="0" dirty="0"/>
              <a:t>Put on gloves </a:t>
            </a:r>
          </a:p>
          <a:p>
            <a:pPr marL="0" indent="0">
              <a:buNone/>
            </a:pPr>
            <a:r>
              <a:rPr lang="en-US" sz="1800" dirty="0"/>
              <a:t>9. Select site for skin puncture</a:t>
            </a:r>
          </a:p>
          <a:p>
            <a:pPr marL="0" indent="0">
              <a:buNone/>
            </a:pPr>
            <a:r>
              <a:rPr lang="en-US" sz="1800" dirty="0"/>
              <a:t>10. Clean and dry the site*</a:t>
            </a:r>
          </a:p>
          <a:p>
            <a:pPr marL="0" indent="0">
              <a:buNone/>
            </a:pPr>
            <a:r>
              <a:rPr lang="en-US" sz="1800" dirty="0"/>
              <a:t>11. Hold finger firmly, position the lancet on the site and depress the plunger to make puncture.  Remove and discard lancet in puncture resistant needle disposal unit.</a:t>
            </a:r>
          </a:p>
          <a:p>
            <a:pPr marL="0" indent="0">
              <a:buNone/>
            </a:pPr>
            <a:endParaRPr lang="en-US" sz="1800" dirty="0"/>
          </a:p>
          <a:p>
            <a:pPr marL="0" indent="0">
              <a:spcBef>
                <a:spcPts val="0"/>
              </a:spcBef>
              <a:buNone/>
            </a:pPr>
            <a:r>
              <a:rPr lang="en-US" sz="1800" dirty="0"/>
              <a:t>12. Apply gentle pressure toward the site to create a drop of blood at the puncture site</a:t>
            </a:r>
          </a:p>
          <a:p>
            <a:pPr marL="0" indent="0">
              <a:spcBef>
                <a:spcPts val="0"/>
              </a:spcBef>
              <a:buNone/>
            </a:pPr>
            <a:endParaRPr lang="en-US" sz="1800" dirty="0"/>
          </a:p>
          <a:p>
            <a:pPr marL="0" indent="0">
              <a:spcBef>
                <a:spcPts val="0"/>
              </a:spcBef>
              <a:buNone/>
            </a:pPr>
            <a:r>
              <a:rPr lang="en-US" sz="1800" dirty="0"/>
              <a:t>13. Wipe the first drop of blood from the puncture site, using gauze. </a:t>
            </a:r>
            <a:r>
              <a:rPr lang="en-US" sz="1800" b="1" dirty="0"/>
              <a:t>Use the second drop of blood </a:t>
            </a:r>
            <a:r>
              <a:rPr lang="en-US" sz="1800" dirty="0"/>
              <a:t>to add to the test strip.</a:t>
            </a:r>
          </a:p>
          <a:p>
            <a:pPr marL="0" indent="0">
              <a:spcBef>
                <a:spcPts val="0"/>
              </a:spcBef>
              <a:buNone/>
            </a:pPr>
            <a:endParaRPr lang="en-US" sz="1800" dirty="0"/>
          </a:p>
          <a:p>
            <a:pPr marL="0" indent="0">
              <a:spcBef>
                <a:spcPts val="0"/>
              </a:spcBef>
              <a:buNone/>
            </a:pPr>
            <a:r>
              <a:rPr lang="en-US" sz="1800" dirty="0"/>
              <a:t>*</a:t>
            </a:r>
            <a:r>
              <a:rPr lang="en-US" sz="1800" dirty="0">
                <a:solidFill>
                  <a:srgbClr val="FF0000"/>
                </a:solidFill>
              </a:rPr>
              <a:t>Note: Site needs to be clean and dry otherwise it interferes with the accuracy of the result. Avoid contamination by food, dilution with water, alcohol and to reduce risk of infection</a:t>
            </a:r>
            <a:r>
              <a:rPr lang="en-US" sz="1800" dirty="0"/>
              <a:t>.</a:t>
            </a:r>
          </a:p>
        </p:txBody>
      </p:sp>
      <p:pic>
        <p:nvPicPr>
          <p:cNvPr id="94231" name="Picture 2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6681192" y="1052736"/>
            <a:ext cx="311766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136576" y="1116752"/>
            <a:ext cx="7313612" cy="1261325"/>
          </a:xfrm>
        </p:spPr>
        <p:txBody>
          <a:bodyPr/>
          <a:lstStyle/>
          <a:p>
            <a:br>
              <a:rPr lang="en-GB" altLang="en-US" sz="2000" b="0" dirty="0"/>
            </a:br>
            <a:r>
              <a:rPr lang="en-GB" altLang="en-US" sz="2000" b="0" dirty="0"/>
              <a:t>14. Apply patient blood when prompted. Always perform a visual inspection of the yellow test area, if it is discoloured use another strip.</a:t>
            </a:r>
            <a:br>
              <a:rPr lang="en-GB" altLang="en-US" sz="2000" b="0" dirty="0"/>
            </a:br>
            <a:endParaRPr lang="en-US" altLang="en-US" sz="2000" b="0" dirty="0"/>
          </a:p>
        </p:txBody>
      </p:sp>
      <p:pic>
        <p:nvPicPr>
          <p:cNvPr id="161796" name="Picture 4" descr="ScreenHunter_02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27339" y="2378077"/>
            <a:ext cx="6783390" cy="3363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64A7BBEF-6390-45C7-A57C-5F1A88C5919A}"/>
              </a:ext>
            </a:extLst>
          </p:cNvPr>
          <p:cNvSpPr txBox="1">
            <a:spLocks noChangeArrowheads="1"/>
          </p:cNvSpPr>
          <p:nvPr/>
        </p:nvSpPr>
        <p:spPr bwMode="auto">
          <a:xfrm>
            <a:off x="776536" y="461908"/>
            <a:ext cx="7313612" cy="65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a:lstStyle>
          <a:p>
            <a:r>
              <a:rPr lang="en-GB" altLang="en-US" kern="0" dirty="0"/>
              <a:t>Patient Testing</a:t>
            </a:r>
          </a:p>
          <a:p>
            <a:endParaRPr lang="en-US" altLang="en-US" kern="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0F1298-7C78-42B1-BC8E-23A0AE7DB408}"/>
              </a:ext>
            </a:extLst>
          </p:cNvPr>
          <p:cNvSpPr txBox="1"/>
          <p:nvPr/>
        </p:nvSpPr>
        <p:spPr>
          <a:xfrm>
            <a:off x="848544" y="842730"/>
            <a:ext cx="7344816" cy="1615827"/>
          </a:xfrm>
          <a:prstGeom prst="rect">
            <a:avLst/>
          </a:prstGeom>
          <a:noFill/>
        </p:spPr>
        <p:txBody>
          <a:bodyPr wrap="square">
            <a:spAutoFit/>
          </a:bodyPr>
          <a:lstStyle/>
          <a:p>
            <a:r>
              <a:rPr lang="en-GB" altLang="en-US" sz="1800" dirty="0"/>
              <a:t>15</a:t>
            </a:r>
            <a:r>
              <a:rPr lang="en-GB" altLang="en-US" sz="1800" b="0" dirty="0"/>
              <a:t>. Review results and </a:t>
            </a:r>
            <a:r>
              <a:rPr lang="en-GB" altLang="en-US" sz="1800" dirty="0"/>
              <a:t>add Clean Meter comment </a:t>
            </a:r>
            <a:r>
              <a:rPr lang="en-GB" altLang="en-US" sz="1800" b="0" dirty="0"/>
              <a:t>and critical comments if necessary</a:t>
            </a:r>
            <a:br>
              <a:rPr lang="en-US" altLang="en-US" sz="1800" b="0" dirty="0"/>
            </a:b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16. Click the check mark to accept the results with comment.</a:t>
            </a:r>
          </a:p>
          <a:p>
            <a:r>
              <a:rPr lang="en-GB" altLang="en-US" sz="1800" dirty="0"/>
              <a:t>17</a:t>
            </a:r>
            <a:r>
              <a:rPr lang="en-GB" altLang="en-US" sz="1800" b="0" dirty="0"/>
              <a:t>. </a:t>
            </a:r>
            <a:r>
              <a:rPr lang="en-US" sz="1800" b="0" dirty="0"/>
              <a:t>When complete, remove gloves and wash hands </a:t>
            </a:r>
            <a:br>
              <a:rPr lang="en-US" sz="1800" b="0" dirty="0"/>
            </a:br>
            <a:r>
              <a:rPr lang="en-US" sz="1800" b="0" dirty="0"/>
              <a:t>18. Log out, clean and dock the meter</a:t>
            </a:r>
            <a:endParaRPr lang="en-US" sz="1800" dirty="0"/>
          </a:p>
        </p:txBody>
      </p:sp>
      <p:sp>
        <p:nvSpPr>
          <p:cNvPr id="5" name="TextBox 4">
            <a:extLst>
              <a:ext uri="{FF2B5EF4-FFF2-40B4-BE49-F238E27FC236}">
                <a16:creationId xmlns:a16="http://schemas.microsoft.com/office/drawing/2014/main" id="{2A554CD7-0412-413D-8A4E-EAB7DD67E31F}"/>
              </a:ext>
            </a:extLst>
          </p:cNvPr>
          <p:cNvSpPr txBox="1"/>
          <p:nvPr/>
        </p:nvSpPr>
        <p:spPr>
          <a:xfrm>
            <a:off x="632520" y="288732"/>
            <a:ext cx="3600400" cy="553998"/>
          </a:xfrm>
          <a:prstGeom prst="rect">
            <a:avLst/>
          </a:prstGeom>
          <a:noFill/>
        </p:spPr>
        <p:txBody>
          <a:bodyPr wrap="square" rtlCol="0">
            <a:spAutoFit/>
          </a:bodyPr>
          <a:lstStyle/>
          <a:p>
            <a:r>
              <a:rPr lang="en-GB" altLang="en-US" sz="3000" b="1" kern="0" dirty="0"/>
              <a:t>Patient Testing</a:t>
            </a:r>
            <a:endParaRPr lang="en-US" altLang="en-US" sz="3000" b="1" kern="0" dirty="0"/>
          </a:p>
        </p:txBody>
      </p:sp>
      <p:pic>
        <p:nvPicPr>
          <p:cNvPr id="7" name="Picture 6">
            <a:extLst>
              <a:ext uri="{FF2B5EF4-FFF2-40B4-BE49-F238E27FC236}">
                <a16:creationId xmlns:a16="http://schemas.microsoft.com/office/drawing/2014/main" id="{C80B4060-1481-4D3B-94AA-CAE39C1F5AE8}"/>
              </a:ext>
            </a:extLst>
          </p:cNvPr>
          <p:cNvPicPr>
            <a:picLocks noChangeAspect="1"/>
          </p:cNvPicPr>
          <p:nvPr/>
        </p:nvPicPr>
        <p:blipFill>
          <a:blip r:embed="rId2"/>
          <a:stretch>
            <a:fillRect/>
          </a:stretch>
        </p:blipFill>
        <p:spPr>
          <a:xfrm>
            <a:off x="606442" y="2607087"/>
            <a:ext cx="8336971" cy="3234342"/>
          </a:xfrm>
          <a:prstGeom prst="rect">
            <a:avLst/>
          </a:prstGeom>
        </p:spPr>
      </p:pic>
    </p:spTree>
    <p:extLst>
      <p:ext uri="{BB962C8B-B14F-4D97-AF65-F5344CB8AC3E}">
        <p14:creationId xmlns:p14="http://schemas.microsoft.com/office/powerpoint/2010/main" val="209589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sz="half" idx="1"/>
          </p:nvPr>
        </p:nvSpPr>
        <p:spPr>
          <a:xfrm>
            <a:off x="631825" y="2996952"/>
            <a:ext cx="7849567" cy="3600400"/>
          </a:xfrm>
        </p:spPr>
        <p:txBody>
          <a:bodyPr/>
          <a:lstStyle/>
          <a:p>
            <a:r>
              <a:rPr lang="en-GB" altLang="en-US" dirty="0"/>
              <a:t>Normal Range:  71 – 109 mg/dL</a:t>
            </a:r>
          </a:p>
          <a:p>
            <a:pPr>
              <a:buFont typeface="Arial" panose="020B0604020202020204" pitchFamily="34" charset="0"/>
              <a:buChar char="•"/>
            </a:pPr>
            <a:r>
              <a:rPr lang="en-GB" altLang="en-US" dirty="0"/>
              <a:t>If value is not consistent with patient symptoms it should be verified with a blood draw from the lab!</a:t>
            </a:r>
          </a:p>
          <a:p>
            <a:pPr>
              <a:buFont typeface="Arial" panose="020B0604020202020204" pitchFamily="34" charset="0"/>
              <a:buChar char="•"/>
            </a:pPr>
            <a:endParaRPr lang="en-GB" altLang="en-US" dirty="0"/>
          </a:p>
          <a:p>
            <a:pPr>
              <a:buFont typeface="Arial" panose="020B0604020202020204" pitchFamily="34" charset="0"/>
              <a:buChar char="•"/>
            </a:pPr>
            <a:endParaRPr lang="en-GB" altLang="en-US" dirty="0"/>
          </a:p>
          <a:p>
            <a:pPr>
              <a:buFontTx/>
              <a:buNone/>
            </a:pPr>
            <a:endParaRPr lang="en-GB" altLang="en-US" dirty="0"/>
          </a:p>
        </p:txBody>
      </p:sp>
      <p:sp>
        <p:nvSpPr>
          <p:cNvPr id="2" name="TextBox 1">
            <a:extLst>
              <a:ext uri="{FF2B5EF4-FFF2-40B4-BE49-F238E27FC236}">
                <a16:creationId xmlns:a16="http://schemas.microsoft.com/office/drawing/2014/main" id="{9BFC39A2-CF36-4118-B904-4851AEA7A3EB}"/>
              </a:ext>
            </a:extLst>
          </p:cNvPr>
          <p:cNvSpPr txBox="1"/>
          <p:nvPr/>
        </p:nvSpPr>
        <p:spPr>
          <a:xfrm>
            <a:off x="631825" y="548680"/>
            <a:ext cx="5112568" cy="646331"/>
          </a:xfrm>
          <a:prstGeom prst="rect">
            <a:avLst/>
          </a:prstGeom>
          <a:noFill/>
        </p:spPr>
        <p:txBody>
          <a:bodyPr wrap="square" rtlCol="0">
            <a:spAutoFit/>
          </a:bodyPr>
          <a:lstStyle/>
          <a:p>
            <a:r>
              <a:rPr lang="en-US" sz="3600" b="1" dirty="0">
                <a:latin typeface="+mj-lt"/>
              </a:rPr>
              <a:t>Normal Result Range</a:t>
            </a:r>
          </a:p>
        </p:txBody>
      </p:sp>
      <p:pic>
        <p:nvPicPr>
          <p:cNvPr id="4" name="Picture 3">
            <a:extLst>
              <a:ext uri="{FF2B5EF4-FFF2-40B4-BE49-F238E27FC236}">
                <a16:creationId xmlns:a16="http://schemas.microsoft.com/office/drawing/2014/main" id="{4CB9A955-9AA7-4803-956E-5F88113C22B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1072" y="400150"/>
            <a:ext cx="2168823" cy="1732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818">
                                            <p:txEl>
                                              <p:pRg st="0" end="0"/>
                                            </p:txEl>
                                          </p:spTgt>
                                        </p:tgtEl>
                                        <p:attrNameLst>
                                          <p:attrName>style.visibility</p:attrName>
                                        </p:attrNameLst>
                                      </p:cBhvr>
                                      <p:to>
                                        <p:strVal val="visible"/>
                                      </p:to>
                                    </p:set>
                                    <p:animEffect transition="in" filter="fade">
                                      <p:cBhvr>
                                        <p:cTn id="7" dur="1000"/>
                                        <p:tgtEl>
                                          <p:spTgt spid="162818">
                                            <p:txEl>
                                              <p:pRg st="0" end="0"/>
                                            </p:txEl>
                                          </p:spTgt>
                                        </p:tgtEl>
                                      </p:cBhvr>
                                    </p:animEffect>
                                    <p:anim calcmode="lin" valueType="num">
                                      <p:cBhvr>
                                        <p:cTn id="8" dur="1000" fill="hold"/>
                                        <p:tgtEl>
                                          <p:spTgt spid="162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28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2818">
                                            <p:txEl>
                                              <p:pRg st="1" end="1"/>
                                            </p:txEl>
                                          </p:spTgt>
                                        </p:tgtEl>
                                        <p:attrNameLst>
                                          <p:attrName>style.visibility</p:attrName>
                                        </p:attrNameLst>
                                      </p:cBhvr>
                                      <p:to>
                                        <p:strVal val="visible"/>
                                      </p:to>
                                    </p:set>
                                    <p:animEffect transition="in" filter="fade">
                                      <p:cBhvr>
                                        <p:cTn id="14" dur="1000"/>
                                        <p:tgtEl>
                                          <p:spTgt spid="162818">
                                            <p:txEl>
                                              <p:pRg st="1" end="1"/>
                                            </p:txEl>
                                          </p:spTgt>
                                        </p:tgtEl>
                                      </p:cBhvr>
                                    </p:animEffect>
                                    <p:anim calcmode="lin" valueType="num">
                                      <p:cBhvr>
                                        <p:cTn id="15" dur="1000" fill="hold"/>
                                        <p:tgtEl>
                                          <p:spTgt spid="1628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28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A2F07E-2965-4030-9852-1A539746F952}"/>
              </a:ext>
            </a:extLst>
          </p:cNvPr>
          <p:cNvSpPr>
            <a:spLocks noGrp="1"/>
          </p:cNvSpPr>
          <p:nvPr>
            <p:ph type="title"/>
          </p:nvPr>
        </p:nvSpPr>
        <p:spPr/>
        <p:txBody>
          <a:bodyPr/>
          <a:lstStyle/>
          <a:p>
            <a:r>
              <a:rPr lang="en-US" sz="3600" dirty="0"/>
              <a:t>Critical Result Range</a:t>
            </a:r>
          </a:p>
        </p:txBody>
      </p:sp>
      <p:sp>
        <p:nvSpPr>
          <p:cNvPr id="7" name="Content Placeholder 6">
            <a:extLst>
              <a:ext uri="{FF2B5EF4-FFF2-40B4-BE49-F238E27FC236}">
                <a16:creationId xmlns:a16="http://schemas.microsoft.com/office/drawing/2014/main" id="{C7983608-2443-4090-A2C3-E22ED1B5330C}"/>
              </a:ext>
            </a:extLst>
          </p:cNvPr>
          <p:cNvSpPr>
            <a:spLocks noGrp="1"/>
          </p:cNvSpPr>
          <p:nvPr>
            <p:ph idx="1"/>
          </p:nvPr>
        </p:nvSpPr>
        <p:spPr>
          <a:xfrm>
            <a:off x="430213" y="2276871"/>
            <a:ext cx="9050337" cy="4001691"/>
          </a:xfrm>
        </p:spPr>
        <p:txBody>
          <a:bodyPr/>
          <a:lstStyle/>
          <a:p>
            <a:r>
              <a:rPr lang="en-GB" altLang="en-US" sz="2000" dirty="0"/>
              <a:t>Critical Range:  &lt;50 and &gt;400 mg/dL</a:t>
            </a:r>
          </a:p>
          <a:p>
            <a:r>
              <a:rPr lang="en-GB" altLang="en-US" sz="2000" dirty="0"/>
              <a:t>All critical results MUST have the comment “Critical RN Notified” and be repeated by an RN immediately.</a:t>
            </a:r>
          </a:p>
          <a:p>
            <a:r>
              <a:rPr lang="en-GB" altLang="en-US" sz="2000" dirty="0"/>
              <a:t>All repeated and confirmed critical results MUST have the comment “MD Notified”</a:t>
            </a:r>
          </a:p>
          <a:p>
            <a:pPr>
              <a:buFont typeface="Arial" panose="020B0604020202020204" pitchFamily="34" charset="0"/>
              <a:buChar char="•"/>
            </a:pPr>
            <a:r>
              <a:rPr lang="en-GB" altLang="en-US" sz="2000" dirty="0"/>
              <a:t>Enter chart note for Critical Point of Care (POC) Value Notification.</a:t>
            </a:r>
          </a:p>
          <a:p>
            <a:pPr>
              <a:buFont typeface="Arial" panose="020B0604020202020204" pitchFamily="34" charset="0"/>
              <a:buChar char="•"/>
            </a:pPr>
            <a:r>
              <a:rPr lang="en-GB" altLang="en-US" sz="2000" dirty="0"/>
              <a:t>If result is outside measuring range of &lt;30 or &gt;600, report as less than or greater than. It is recommended to verify with a blood draw from the lab.</a:t>
            </a:r>
          </a:p>
          <a:p>
            <a:pPr>
              <a:buFont typeface="Arial" panose="020B0604020202020204" pitchFamily="34" charset="0"/>
              <a:buChar char="•"/>
            </a:pPr>
            <a:r>
              <a:rPr lang="en-GB" altLang="en-US" sz="2000" dirty="0"/>
              <a:t>*DO NOT report actual values &lt;30 or &gt;600.</a:t>
            </a:r>
          </a:p>
          <a:p>
            <a:pPr>
              <a:buFont typeface="Arial" panose="020B0604020202020204" pitchFamily="34" charset="0"/>
              <a:buChar char="•"/>
            </a:pPr>
            <a:endParaRPr lang="en-GB" altLang="en-US" sz="2400" dirty="0"/>
          </a:p>
          <a:p>
            <a:endParaRPr lang="en-US" dirty="0"/>
          </a:p>
        </p:txBody>
      </p:sp>
      <p:pic>
        <p:nvPicPr>
          <p:cNvPr id="9" name="Picture 7" descr="C:\Users\vhawcoroberm4\AppData\Local\Microsoft\Windows\Temporary Internet Files\Content.IE5\8O7MHLFZ\oh_no_smiley[1].png">
            <a:extLst>
              <a:ext uri="{FF2B5EF4-FFF2-40B4-BE49-F238E27FC236}">
                <a16:creationId xmlns:a16="http://schemas.microsoft.com/office/drawing/2014/main" id="{9BF6BE43-7457-49CC-B7CD-E1E2E9EB1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393" y="435602"/>
            <a:ext cx="1980953" cy="184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3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64BC5-3FB1-4CEB-9875-2B64F0871D01}"/>
              </a:ext>
            </a:extLst>
          </p:cNvPr>
          <p:cNvSpPr txBox="1"/>
          <p:nvPr/>
        </p:nvSpPr>
        <p:spPr>
          <a:xfrm>
            <a:off x="560512" y="476672"/>
            <a:ext cx="6264696" cy="1246495"/>
          </a:xfrm>
          <a:prstGeom prst="rect">
            <a:avLst/>
          </a:prstGeom>
          <a:noFill/>
        </p:spPr>
        <p:txBody>
          <a:bodyPr wrap="square" rtlCol="0">
            <a:spAutoFit/>
          </a:bodyPr>
          <a:lstStyle/>
          <a:p>
            <a:r>
              <a:rPr lang="en-US" sz="3000" dirty="0"/>
              <a:t>Resulting</a:t>
            </a:r>
          </a:p>
          <a:p>
            <a:r>
              <a:rPr lang="en-US" sz="3000" dirty="0"/>
              <a:t>Flowchart</a:t>
            </a:r>
          </a:p>
        </p:txBody>
      </p:sp>
      <p:pic>
        <p:nvPicPr>
          <p:cNvPr id="3" name="Picture 2">
            <a:extLst>
              <a:ext uri="{FF2B5EF4-FFF2-40B4-BE49-F238E27FC236}">
                <a16:creationId xmlns:a16="http://schemas.microsoft.com/office/drawing/2014/main" id="{0FB48C2E-A9BE-4D0F-F6C4-17D814B6D58E}"/>
              </a:ext>
            </a:extLst>
          </p:cNvPr>
          <p:cNvPicPr>
            <a:picLocks noChangeAspect="1"/>
          </p:cNvPicPr>
          <p:nvPr/>
        </p:nvPicPr>
        <p:blipFill>
          <a:blip r:embed="rId3"/>
          <a:stretch>
            <a:fillRect/>
          </a:stretch>
        </p:blipFill>
        <p:spPr>
          <a:xfrm>
            <a:off x="2504728" y="0"/>
            <a:ext cx="5177565" cy="6504934"/>
          </a:xfrm>
          <a:prstGeom prst="rect">
            <a:avLst/>
          </a:prstGeom>
        </p:spPr>
      </p:pic>
    </p:spTree>
    <p:extLst>
      <p:ext uri="{BB962C8B-B14F-4D97-AF65-F5344CB8AC3E}">
        <p14:creationId xmlns:p14="http://schemas.microsoft.com/office/powerpoint/2010/main" val="116756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30213" y="428625"/>
            <a:ext cx="7313612" cy="696913"/>
          </a:xfrm>
        </p:spPr>
        <p:txBody>
          <a:bodyPr/>
          <a:lstStyle/>
          <a:p>
            <a:r>
              <a:rPr lang="en-GB" altLang="en-US" b="0" dirty="0"/>
              <a:t>Reviewing Results</a:t>
            </a:r>
            <a:endParaRPr lang="en-US" altLang="en-US" b="0" dirty="0"/>
          </a:p>
        </p:txBody>
      </p:sp>
      <p:sp>
        <p:nvSpPr>
          <p:cNvPr id="163843" name="Rectangle 3"/>
          <p:cNvSpPr>
            <a:spLocks noGrp="1" noChangeArrowheads="1"/>
          </p:cNvSpPr>
          <p:nvPr>
            <p:ph type="body" idx="1"/>
          </p:nvPr>
        </p:nvSpPr>
        <p:spPr>
          <a:xfrm>
            <a:off x="430213" y="1557338"/>
            <a:ext cx="4954587" cy="4721225"/>
          </a:xfrm>
        </p:spPr>
        <p:txBody>
          <a:bodyPr/>
          <a:lstStyle/>
          <a:p>
            <a:r>
              <a:rPr lang="en-GB" altLang="en-US" dirty="0"/>
              <a:t>From Main Menu – select “Review Results” </a:t>
            </a:r>
          </a:p>
          <a:p>
            <a:r>
              <a:rPr lang="en-GB" altLang="en-US" dirty="0"/>
              <a:t>All results are displayed on screen – Patient &amp; QC</a:t>
            </a:r>
          </a:p>
          <a:p>
            <a:r>
              <a:rPr lang="en-GB" altLang="en-US" dirty="0"/>
              <a:t>Select “Patient” – to view patient results  (scan ID to search)</a:t>
            </a:r>
          </a:p>
          <a:p>
            <a:r>
              <a:rPr lang="en-GB" altLang="en-US" dirty="0"/>
              <a:t>Select “QC” – to view QC results</a:t>
            </a:r>
          </a:p>
          <a:p>
            <a:r>
              <a:rPr lang="en-GB" altLang="en-US" dirty="0"/>
              <a:t>Select  list icon to back to the Main Menu</a:t>
            </a:r>
            <a:endParaRPr lang="en-US" altLang="en-US" dirty="0"/>
          </a:p>
        </p:txBody>
      </p:sp>
      <p:pic>
        <p:nvPicPr>
          <p:cNvPr id="163844"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1125538"/>
            <a:ext cx="2952750" cy="44640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4841D10-6218-46BE-B71E-D05DF63AA745}"/>
              </a:ext>
            </a:extLst>
          </p:cNvPr>
          <p:cNvSpPr/>
          <p:nvPr/>
        </p:nvSpPr>
        <p:spPr bwMode="auto">
          <a:xfrm>
            <a:off x="6969224" y="4437112"/>
            <a:ext cx="1152128" cy="936104"/>
          </a:xfrm>
          <a:prstGeom prst="ellipse">
            <a:avLst/>
          </a:prstGeom>
          <a:noFill/>
          <a:ln w="38100" cap="flat" cmpd="sng" algn="ctr">
            <a:solidFill>
              <a:srgbClr val="ED3C0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Imago"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ltLang="en-US" dirty="0"/>
              <a:t>Why Training?</a:t>
            </a:r>
            <a:br>
              <a:rPr lang="en-GB" altLang="en-US" sz="3600" dirty="0"/>
            </a:br>
            <a:br>
              <a:rPr lang="en-GB" altLang="en-US" sz="2600" dirty="0"/>
            </a:br>
            <a:endParaRPr lang="en-GB" altLang="en-US" sz="2600" dirty="0"/>
          </a:p>
        </p:txBody>
      </p:sp>
      <p:sp>
        <p:nvSpPr>
          <p:cNvPr id="53251" name="Rectangle 3"/>
          <p:cNvSpPr>
            <a:spLocks noGrp="1" noChangeArrowheads="1"/>
          </p:cNvSpPr>
          <p:nvPr>
            <p:ph type="body" idx="1"/>
          </p:nvPr>
        </p:nvSpPr>
        <p:spPr>
          <a:xfrm>
            <a:off x="430213" y="1341438"/>
            <a:ext cx="9050337" cy="4937125"/>
          </a:xfrm>
        </p:spPr>
        <p:txBody>
          <a:bodyPr/>
          <a:lstStyle/>
          <a:p>
            <a:pPr>
              <a:lnSpc>
                <a:spcPct val="90000"/>
              </a:lnSpc>
            </a:pPr>
            <a:endParaRPr lang="en-GB" altLang="en-US" b="1" i="1" dirty="0"/>
          </a:p>
          <a:p>
            <a:pPr>
              <a:lnSpc>
                <a:spcPct val="90000"/>
              </a:lnSpc>
            </a:pPr>
            <a:r>
              <a:rPr lang="en-GB" altLang="en-US" b="1" i="1" dirty="0"/>
              <a:t>Because our patients deserve quality results and care.</a:t>
            </a:r>
          </a:p>
          <a:p>
            <a:pPr>
              <a:lnSpc>
                <a:spcPct val="90000"/>
              </a:lnSpc>
            </a:pPr>
            <a:r>
              <a:rPr lang="en-GB" altLang="en-US" b="1" i="1" dirty="0"/>
              <a:t>To minimize adverse effects. </a:t>
            </a:r>
          </a:p>
          <a:p>
            <a:pPr>
              <a:lnSpc>
                <a:spcPct val="90000"/>
              </a:lnSpc>
            </a:pPr>
            <a:r>
              <a:rPr lang="en-GB" altLang="en-US" b="1" i="1" dirty="0"/>
              <a:t>To maintain competency in testing, interpreting results, and troubleshooting.</a:t>
            </a:r>
          </a:p>
          <a:p>
            <a:pPr>
              <a:lnSpc>
                <a:spcPct val="90000"/>
              </a:lnSpc>
            </a:pPr>
            <a:r>
              <a:rPr lang="en-GB" altLang="en-US" b="1" i="1" dirty="0"/>
              <a:t>It is a CLIA, TJC, and CAP requirement.</a:t>
            </a:r>
          </a:p>
          <a:p>
            <a:pPr>
              <a:lnSpc>
                <a:spcPct val="90000"/>
              </a:lnSpc>
            </a:pPr>
            <a:endParaRPr lang="en-GB" altLang="en-US" b="1" i="1" dirty="0"/>
          </a:p>
          <a:p>
            <a:pPr marL="0" indent="0">
              <a:lnSpc>
                <a:spcPct val="90000"/>
              </a:lnSpc>
              <a:buNone/>
            </a:pPr>
            <a:endParaRPr lang="en-GB" altLang="en-US" b="1" i="1" dirty="0"/>
          </a:p>
          <a:p>
            <a:pPr>
              <a:lnSpc>
                <a:spcPct val="90000"/>
              </a:lnSpc>
            </a:pPr>
            <a:endParaRPr lang="en-GB" altLang="en-US" b="1" i="1" dirty="0"/>
          </a:p>
          <a:p>
            <a:pPr>
              <a:lnSpc>
                <a:spcPct val="90000"/>
              </a:lnSpc>
              <a:buFontTx/>
              <a:buNone/>
            </a:pPr>
            <a:r>
              <a:rPr lang="en-GB" altLang="en-US" sz="1600" b="1" i="1" dirty="0"/>
              <a:t>								</a:t>
            </a:r>
            <a:r>
              <a:rPr lang="en-GB" altLang="en-US" sz="1400"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iterate type="lt">
                                    <p:tmPct val="0"/>
                                  </p:iterate>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1" nodeType="clickEffect">
                                  <p:stCondLst>
                                    <p:cond delay="0"/>
                                  </p:stCondLst>
                                  <p:iterate type="lt">
                                    <p:tmPct val="4000"/>
                                  </p:iterate>
                                  <p:childTnLst>
                                    <p:set>
                                      <p:cBhvr override="childStyle">
                                        <p:cTn id="29" dur="500" fill="hold"/>
                                        <p:tgtEl>
                                          <p:spTgt spid="53250"/>
                                        </p:tgtEl>
                                        <p:attrNameLst>
                                          <p:attrName>style.color</p:attrName>
                                        </p:attrNameLst>
                                      </p:cBhvr>
                                      <p:to>
                                        <p:clrVal>
                                          <a:schemeClr val="accent2"/>
                                        </p:clrVal>
                                      </p:to>
                                    </p:set>
                                    <p:set>
                                      <p:cBhvr>
                                        <p:cTn id="30" dur="500" fill="hold"/>
                                        <p:tgtEl>
                                          <p:spTgt spid="53250"/>
                                        </p:tgtEl>
                                        <p:attrNameLst>
                                          <p:attrName>fillcolor</p:attrName>
                                        </p:attrNameLst>
                                      </p:cBhvr>
                                      <p:to>
                                        <p:clrVal>
                                          <a:schemeClr val="accent2"/>
                                        </p:clrVal>
                                      </p:to>
                                    </p:set>
                                    <p:set>
                                      <p:cBhvr>
                                        <p:cTn id="31" dur="500" fill="hold"/>
                                        <p:tgtEl>
                                          <p:spTgt spid="53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1C4B-3ECC-4FC4-A58C-0F88CF810291}"/>
              </a:ext>
            </a:extLst>
          </p:cNvPr>
          <p:cNvSpPr>
            <a:spLocks noGrp="1"/>
          </p:cNvSpPr>
          <p:nvPr>
            <p:ph type="title"/>
          </p:nvPr>
        </p:nvSpPr>
        <p:spPr/>
        <p:txBody>
          <a:bodyPr/>
          <a:lstStyle/>
          <a:p>
            <a:r>
              <a:rPr lang="en-US" dirty="0"/>
              <a:t>Performing proficiency testing</a:t>
            </a:r>
          </a:p>
        </p:txBody>
      </p:sp>
      <p:sp>
        <p:nvSpPr>
          <p:cNvPr id="7" name="Text Placeholder 6">
            <a:extLst>
              <a:ext uri="{FF2B5EF4-FFF2-40B4-BE49-F238E27FC236}">
                <a16:creationId xmlns:a16="http://schemas.microsoft.com/office/drawing/2014/main" id="{CBD05789-A1EF-4AD3-A796-1B692B1D5DF9}"/>
              </a:ext>
            </a:extLst>
          </p:cNvPr>
          <p:cNvSpPr>
            <a:spLocks noGrp="1"/>
          </p:cNvSpPr>
          <p:nvPr>
            <p:ph type="body" idx="1"/>
          </p:nvPr>
        </p:nvSpPr>
        <p:spPr>
          <a:xfrm>
            <a:off x="495300" y="1052737"/>
            <a:ext cx="3828516" cy="729232"/>
          </a:xfrm>
        </p:spPr>
        <p:txBody>
          <a:bodyPr/>
          <a:lstStyle/>
          <a:p>
            <a:endParaRPr lang="en-US" dirty="0"/>
          </a:p>
          <a:p>
            <a:pPr marL="457200" indent="-457200">
              <a:buAutoNum type="arabicPeriod"/>
            </a:pPr>
            <a:r>
              <a:rPr lang="en-US" sz="2000" b="0" dirty="0"/>
              <a:t>Press “Arrow” to access menu</a:t>
            </a:r>
          </a:p>
        </p:txBody>
      </p:sp>
      <p:sp>
        <p:nvSpPr>
          <p:cNvPr id="8" name="Text Placeholder 7">
            <a:extLst>
              <a:ext uri="{FF2B5EF4-FFF2-40B4-BE49-F238E27FC236}">
                <a16:creationId xmlns:a16="http://schemas.microsoft.com/office/drawing/2014/main" id="{E37CB765-FBBA-448A-B264-2ADE42558124}"/>
              </a:ext>
            </a:extLst>
          </p:cNvPr>
          <p:cNvSpPr>
            <a:spLocks noGrp="1"/>
          </p:cNvSpPr>
          <p:nvPr>
            <p:ph type="body" sz="quarter" idx="3"/>
          </p:nvPr>
        </p:nvSpPr>
        <p:spPr>
          <a:xfrm>
            <a:off x="4592961" y="1052737"/>
            <a:ext cx="4817740" cy="729232"/>
          </a:xfrm>
        </p:spPr>
        <p:txBody>
          <a:bodyPr/>
          <a:lstStyle/>
          <a:p>
            <a:r>
              <a:rPr lang="en-US" sz="2000" b="0" dirty="0"/>
              <a:t>2. On Main Menu 2, Press “Proficiency”</a:t>
            </a:r>
          </a:p>
        </p:txBody>
      </p:sp>
      <p:pic>
        <p:nvPicPr>
          <p:cNvPr id="3" name="Picture 2">
            <a:extLst>
              <a:ext uri="{FF2B5EF4-FFF2-40B4-BE49-F238E27FC236}">
                <a16:creationId xmlns:a16="http://schemas.microsoft.com/office/drawing/2014/main" id="{207620DE-CE8C-4009-915A-E99FA496E005}"/>
              </a:ext>
            </a:extLst>
          </p:cNvPr>
          <p:cNvPicPr>
            <a:picLocks noChangeAspect="1"/>
          </p:cNvPicPr>
          <p:nvPr/>
        </p:nvPicPr>
        <p:blipFill>
          <a:blip r:embed="rId3"/>
          <a:stretch>
            <a:fillRect/>
          </a:stretch>
        </p:blipFill>
        <p:spPr>
          <a:xfrm>
            <a:off x="4323816" y="2003913"/>
            <a:ext cx="3797083" cy="4269872"/>
          </a:xfrm>
          <a:prstGeom prst="rect">
            <a:avLst/>
          </a:prstGeom>
        </p:spPr>
      </p:pic>
      <p:pic>
        <p:nvPicPr>
          <p:cNvPr id="9" name="Content Placeholder 8">
            <a:extLst>
              <a:ext uri="{FF2B5EF4-FFF2-40B4-BE49-F238E27FC236}">
                <a16:creationId xmlns:a16="http://schemas.microsoft.com/office/drawing/2014/main" id="{F8F0A2A2-E32D-4FD0-9860-E7523428D6A2}"/>
              </a:ext>
            </a:extLst>
          </p:cNvPr>
          <p:cNvPicPr>
            <a:picLocks noGrp="1" noChangeAspect="1"/>
          </p:cNvPicPr>
          <p:nvPr>
            <p:ph sz="half" idx="2"/>
          </p:nvPr>
        </p:nvPicPr>
        <p:blipFill>
          <a:blip r:embed="rId4"/>
          <a:stretch>
            <a:fillRect/>
          </a:stretch>
        </p:blipFill>
        <p:spPr>
          <a:xfrm>
            <a:off x="776083" y="2092760"/>
            <a:ext cx="3240360" cy="4159922"/>
          </a:xfrm>
          <a:prstGeom prst="rect">
            <a:avLst/>
          </a:prstGeom>
        </p:spPr>
      </p:pic>
      <p:cxnSp>
        <p:nvCxnSpPr>
          <p:cNvPr id="11" name="Straight Arrow Connector 10">
            <a:extLst>
              <a:ext uri="{FF2B5EF4-FFF2-40B4-BE49-F238E27FC236}">
                <a16:creationId xmlns:a16="http://schemas.microsoft.com/office/drawing/2014/main" id="{EAE60778-77C3-44FD-BB41-8CDE4C90FCBE}"/>
              </a:ext>
            </a:extLst>
          </p:cNvPr>
          <p:cNvCxnSpPr>
            <a:cxnSpLocks/>
          </p:cNvCxnSpPr>
          <p:nvPr/>
        </p:nvCxnSpPr>
        <p:spPr bwMode="auto">
          <a:xfrm flipH="1">
            <a:off x="3584848" y="5229200"/>
            <a:ext cx="738968" cy="2880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6503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A67F-1761-41A3-B841-DF94E184E55C}"/>
              </a:ext>
            </a:extLst>
          </p:cNvPr>
          <p:cNvSpPr>
            <a:spLocks noGrp="1"/>
          </p:cNvSpPr>
          <p:nvPr>
            <p:ph type="title"/>
          </p:nvPr>
        </p:nvSpPr>
        <p:spPr/>
        <p:txBody>
          <a:bodyPr/>
          <a:lstStyle/>
          <a:p>
            <a:r>
              <a:rPr lang="en-US" dirty="0"/>
              <a:t>Performing proficiency testing</a:t>
            </a:r>
          </a:p>
        </p:txBody>
      </p:sp>
      <p:sp>
        <p:nvSpPr>
          <p:cNvPr id="3" name="Text Placeholder 2">
            <a:extLst>
              <a:ext uri="{FF2B5EF4-FFF2-40B4-BE49-F238E27FC236}">
                <a16:creationId xmlns:a16="http://schemas.microsoft.com/office/drawing/2014/main" id="{D52B34C5-AF90-42D6-8CA4-55213B03138B}"/>
              </a:ext>
            </a:extLst>
          </p:cNvPr>
          <p:cNvSpPr>
            <a:spLocks noGrp="1"/>
          </p:cNvSpPr>
          <p:nvPr>
            <p:ph type="body" sz="half" idx="1"/>
          </p:nvPr>
        </p:nvSpPr>
        <p:spPr/>
        <p:txBody>
          <a:bodyPr/>
          <a:lstStyle/>
          <a:p>
            <a:pPr marL="0" indent="0">
              <a:buNone/>
            </a:pPr>
            <a:r>
              <a:rPr lang="en-US" sz="2000" dirty="0"/>
              <a:t>3. Enter name of proficiency test with keypad. </a:t>
            </a:r>
          </a:p>
          <a:p>
            <a:pPr marL="0" indent="0">
              <a:buNone/>
            </a:pPr>
            <a:r>
              <a:rPr lang="en-US" sz="2000" dirty="0"/>
              <a:t>4. Press the green check</a:t>
            </a:r>
          </a:p>
          <a:p>
            <a:pPr marL="0" indent="0">
              <a:buNone/>
            </a:pPr>
            <a:r>
              <a:rPr lang="en-US" sz="2000" dirty="0"/>
              <a:t>5. Scan test strips and run test</a:t>
            </a:r>
          </a:p>
          <a:p>
            <a:pPr marL="0" indent="0">
              <a:buNone/>
            </a:pPr>
            <a:r>
              <a:rPr lang="en-US" sz="2000" dirty="0"/>
              <a:t>6. Record results on paperwork</a:t>
            </a:r>
          </a:p>
          <a:p>
            <a:pPr marL="0" indent="0">
              <a:buNone/>
            </a:pPr>
            <a:r>
              <a:rPr lang="en-US" sz="2000" dirty="0"/>
              <a:t>7. Sign Attestation sheet if provided.</a:t>
            </a:r>
          </a:p>
          <a:p>
            <a:endParaRPr lang="en-US" dirty="0"/>
          </a:p>
        </p:txBody>
      </p:sp>
      <p:pic>
        <p:nvPicPr>
          <p:cNvPr id="6" name="Content Placeholder 5">
            <a:extLst>
              <a:ext uri="{FF2B5EF4-FFF2-40B4-BE49-F238E27FC236}">
                <a16:creationId xmlns:a16="http://schemas.microsoft.com/office/drawing/2014/main" id="{03E0D2A0-62A5-4DC2-B9C5-3F105547A28F}"/>
              </a:ext>
            </a:extLst>
          </p:cNvPr>
          <p:cNvPicPr>
            <a:picLocks noGrp="1" noChangeAspect="1"/>
          </p:cNvPicPr>
          <p:nvPr>
            <p:ph sz="half" idx="2"/>
          </p:nvPr>
        </p:nvPicPr>
        <p:blipFill>
          <a:blip r:embed="rId3"/>
          <a:stretch>
            <a:fillRect/>
          </a:stretch>
        </p:blipFill>
        <p:spPr>
          <a:xfrm>
            <a:off x="4878388" y="1414623"/>
            <a:ext cx="4179067" cy="4619717"/>
          </a:xfrm>
        </p:spPr>
      </p:pic>
      <p:sp>
        <p:nvSpPr>
          <p:cNvPr id="4" name="Oval 3">
            <a:extLst>
              <a:ext uri="{FF2B5EF4-FFF2-40B4-BE49-F238E27FC236}">
                <a16:creationId xmlns:a16="http://schemas.microsoft.com/office/drawing/2014/main" id="{DFBB1B84-742D-4BB4-96AA-39B5553C91D1}"/>
              </a:ext>
            </a:extLst>
          </p:cNvPr>
          <p:cNvSpPr/>
          <p:nvPr/>
        </p:nvSpPr>
        <p:spPr bwMode="auto">
          <a:xfrm>
            <a:off x="5385048" y="4005064"/>
            <a:ext cx="64807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Imago" pitchFamily="2" charset="0"/>
            </a:endParaRPr>
          </a:p>
        </p:txBody>
      </p:sp>
      <p:sp>
        <p:nvSpPr>
          <p:cNvPr id="5" name="Oval 4">
            <a:extLst>
              <a:ext uri="{FF2B5EF4-FFF2-40B4-BE49-F238E27FC236}">
                <a16:creationId xmlns:a16="http://schemas.microsoft.com/office/drawing/2014/main" id="{6167E399-1D99-4429-9925-FE56FECA63A7}"/>
              </a:ext>
            </a:extLst>
          </p:cNvPr>
          <p:cNvSpPr/>
          <p:nvPr/>
        </p:nvSpPr>
        <p:spPr bwMode="auto">
          <a:xfrm>
            <a:off x="5169024" y="4310026"/>
            <a:ext cx="864096" cy="415117"/>
          </a:xfrm>
          <a:prstGeom prst="ellipse">
            <a:avLst/>
          </a:prstGeom>
          <a:noFill/>
          <a:ln w="28575" cap="flat" cmpd="sng" algn="ctr">
            <a:solidFill>
              <a:srgbClr val="ED3C0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57893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31825" y="476250"/>
            <a:ext cx="7313613" cy="792163"/>
          </a:xfrm>
        </p:spPr>
        <p:txBody>
          <a:bodyPr/>
          <a:lstStyle/>
          <a:p>
            <a:r>
              <a:rPr lang="en-GB" altLang="en-US" dirty="0"/>
              <a:t>Cleaning the Meter </a:t>
            </a:r>
          </a:p>
        </p:txBody>
      </p:sp>
      <p:sp>
        <p:nvSpPr>
          <p:cNvPr id="96260" name="Rectangle 4"/>
          <p:cNvSpPr>
            <a:spLocks noGrp="1" noChangeArrowheads="1"/>
          </p:cNvSpPr>
          <p:nvPr>
            <p:ph type="body" sz="half" idx="1"/>
          </p:nvPr>
        </p:nvSpPr>
        <p:spPr>
          <a:xfrm>
            <a:off x="430213" y="1268413"/>
            <a:ext cx="5027612" cy="5010150"/>
          </a:xfrm>
        </p:spPr>
        <p:txBody>
          <a:bodyPr/>
          <a:lstStyle/>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dirty="0"/>
              <a:t>It is a requirement that the meter be cleaned and disinfected </a:t>
            </a:r>
            <a:r>
              <a:rPr lang="en-GB" altLang="en-US" b="1" dirty="0"/>
              <a:t>after each patient use</a:t>
            </a:r>
            <a:r>
              <a:rPr lang="en-GB" altLang="en-US" dirty="0"/>
              <a:t> using a 2-step process.</a:t>
            </a:r>
          </a:p>
          <a:p>
            <a:pPr>
              <a:lnSpc>
                <a:spcPct val="90000"/>
              </a:lnSpc>
            </a:pPr>
            <a:r>
              <a:rPr lang="en-GB" altLang="en-US" dirty="0"/>
              <a:t>Use the manufacturer approved wipes.</a:t>
            </a:r>
          </a:p>
          <a:p>
            <a:pPr>
              <a:lnSpc>
                <a:spcPct val="90000"/>
              </a:lnSpc>
            </a:pPr>
            <a:r>
              <a:rPr lang="en-GB" altLang="en-US" dirty="0"/>
              <a:t>Wring wipe out before use. </a:t>
            </a:r>
          </a:p>
          <a:p>
            <a:pPr>
              <a:lnSpc>
                <a:spcPct val="90000"/>
              </a:lnSpc>
            </a:pPr>
            <a:r>
              <a:rPr lang="en-GB" altLang="en-US" dirty="0"/>
              <a:t>Protect the strip port from moisture.</a:t>
            </a:r>
          </a:p>
          <a:p>
            <a:pPr>
              <a:lnSpc>
                <a:spcPct val="90000"/>
              </a:lnSpc>
            </a:pPr>
            <a:r>
              <a:rPr lang="en-GB" altLang="en-US" dirty="0"/>
              <a:t>Dry completely before docking.</a:t>
            </a:r>
          </a:p>
          <a:p>
            <a:pPr marL="0" indent="0">
              <a:lnSpc>
                <a:spcPct val="90000"/>
              </a:lnSpc>
              <a:buNone/>
            </a:pPr>
            <a:endParaRPr lang="en-GB" altLang="en-US" dirty="0"/>
          </a:p>
          <a:p>
            <a:pPr algn="ctr">
              <a:lnSpc>
                <a:spcPct val="90000"/>
              </a:lnSpc>
            </a:pPr>
            <a:endParaRPr lang="en-GB" altLang="en-US" dirty="0"/>
          </a:p>
          <a:p>
            <a:pPr algn="ctr">
              <a:lnSpc>
                <a:spcPct val="90000"/>
              </a:lnSpc>
            </a:pPr>
            <a:endParaRPr lang="en-GB" altLang="en-US" dirty="0"/>
          </a:p>
          <a:p>
            <a:pPr>
              <a:lnSpc>
                <a:spcPct val="90000"/>
              </a:lnSpc>
              <a:buFontTx/>
              <a:buNone/>
            </a:pPr>
            <a:endParaRPr lang="en-GB" altLang="en-US" dirty="0"/>
          </a:p>
        </p:txBody>
      </p:sp>
      <p:pic>
        <p:nvPicPr>
          <p:cNvPr id="96267"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73725" y="1268413"/>
            <a:ext cx="3082925" cy="430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6260">
                                            <p:txEl>
                                              <p:pRg st="2" end="2"/>
                                            </p:txEl>
                                          </p:spTgt>
                                        </p:tgtEl>
                                        <p:attrNameLst>
                                          <p:attrName>style.visibility</p:attrName>
                                        </p:attrNameLst>
                                      </p:cBhvr>
                                      <p:to>
                                        <p:strVal val="visible"/>
                                      </p:to>
                                    </p:set>
                                    <p:animEffect transition="in" filter="fade">
                                      <p:cBhvr>
                                        <p:cTn id="14" dur="1000">
                                          <p:stCondLst>
                                            <p:cond delay="0"/>
                                          </p:stCondLst>
                                        </p:cTn>
                                        <p:tgtEl>
                                          <p:spTgt spid="9626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6260">
                                            <p:txEl>
                                              <p:pRg st="3" end="3"/>
                                            </p:txEl>
                                          </p:spTgt>
                                        </p:tgtEl>
                                        <p:attrNameLst>
                                          <p:attrName>style.visibility</p:attrName>
                                        </p:attrNameLst>
                                      </p:cBhvr>
                                      <p:to>
                                        <p:strVal val="visible"/>
                                      </p:to>
                                    </p:set>
                                    <p:animEffect transition="in" filter="fade">
                                      <p:cBhvr>
                                        <p:cTn id="19" dur="1000">
                                          <p:stCondLst>
                                            <p:cond delay="0"/>
                                          </p:stCondLst>
                                        </p:cTn>
                                        <p:tgtEl>
                                          <p:spTgt spid="9626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6260">
                                            <p:txEl>
                                              <p:pRg st="4" end="4"/>
                                            </p:txEl>
                                          </p:spTgt>
                                        </p:tgtEl>
                                        <p:attrNameLst>
                                          <p:attrName>style.visibility</p:attrName>
                                        </p:attrNameLst>
                                      </p:cBhvr>
                                      <p:to>
                                        <p:strVal val="visible"/>
                                      </p:to>
                                    </p:set>
                                    <p:animEffect transition="in" filter="fade">
                                      <p:cBhvr>
                                        <p:cTn id="24" dur="1000">
                                          <p:stCondLst>
                                            <p:cond delay="0"/>
                                          </p:stCondLst>
                                        </p:cTn>
                                        <p:tgtEl>
                                          <p:spTgt spid="9626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6260">
                                            <p:txEl>
                                              <p:pRg st="5" end="5"/>
                                            </p:txEl>
                                          </p:spTgt>
                                        </p:tgtEl>
                                        <p:attrNameLst>
                                          <p:attrName>style.visibility</p:attrName>
                                        </p:attrNameLst>
                                      </p:cBhvr>
                                      <p:to>
                                        <p:strVal val="visible"/>
                                      </p:to>
                                    </p:set>
                                    <p:animEffect transition="in" filter="fade">
                                      <p:cBhvr>
                                        <p:cTn id="29" dur="1000">
                                          <p:stCondLst>
                                            <p:cond delay="0"/>
                                          </p:stCondLst>
                                        </p:cTn>
                                        <p:tgtEl>
                                          <p:spTgt spid="9626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6260">
                                            <p:txEl>
                                              <p:pRg st="6" end="6"/>
                                            </p:txEl>
                                          </p:spTgt>
                                        </p:tgtEl>
                                        <p:attrNameLst>
                                          <p:attrName>style.visibility</p:attrName>
                                        </p:attrNameLst>
                                      </p:cBhvr>
                                      <p:to>
                                        <p:strVal val="visible"/>
                                      </p:to>
                                    </p:set>
                                    <p:animEffect transition="in" filter="fade">
                                      <p:cBhvr>
                                        <p:cTn id="34" dur="1000">
                                          <p:stCondLst>
                                            <p:cond delay="0"/>
                                          </p:stCondLst>
                                        </p:cTn>
                                        <p:tgtEl>
                                          <p:spTgt spid="962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Meter Troubleshooting</a:t>
            </a:r>
          </a:p>
        </p:txBody>
      </p:sp>
      <p:sp>
        <p:nvSpPr>
          <p:cNvPr id="3" name="Content Placeholder 2"/>
          <p:cNvSpPr>
            <a:spLocks noGrp="1"/>
          </p:cNvSpPr>
          <p:nvPr>
            <p:ph idx="1"/>
          </p:nvPr>
        </p:nvSpPr>
        <p:spPr>
          <a:xfrm>
            <a:off x="344488" y="1340768"/>
            <a:ext cx="9217024" cy="4824536"/>
          </a:xfrm>
        </p:spPr>
        <p:txBody>
          <a:bodyPr/>
          <a:lstStyle/>
          <a:p>
            <a:pPr marL="0" indent="0">
              <a:buNone/>
            </a:pPr>
            <a:r>
              <a:rPr lang="en-US" u="sng" dirty="0">
                <a:solidFill>
                  <a:schemeClr val="accent6">
                    <a:lumMod val="75000"/>
                  </a:schemeClr>
                </a:solidFill>
              </a:rPr>
              <a:t>If your meter is frozen or acting finicky you can reset it.</a:t>
            </a:r>
          </a:p>
          <a:p>
            <a:pPr marL="0" indent="0">
              <a:buNone/>
            </a:pPr>
            <a:r>
              <a:rPr lang="en-US" dirty="0"/>
              <a:t>Resetting meter:</a:t>
            </a:r>
          </a:p>
          <a:p>
            <a:pPr marL="0" indent="0">
              <a:buNone/>
            </a:pPr>
            <a:r>
              <a:rPr lang="en-US" dirty="0"/>
              <a:t>Remove from base. Hold power button for 20 seconds. Release power button. The meter should power on then off. Dock meter and continue with testing.</a:t>
            </a:r>
          </a:p>
          <a:p>
            <a:pPr marL="0" indent="0">
              <a:buNone/>
            </a:pPr>
            <a:r>
              <a:rPr lang="en-US" u="sng" dirty="0">
                <a:solidFill>
                  <a:schemeClr val="accent6">
                    <a:lumMod val="75000"/>
                  </a:schemeClr>
                </a:solidFill>
              </a:rPr>
              <a:t>If you notice the meter is not charging or there is a buzzing sound then the charging base needs some TLC.</a:t>
            </a:r>
          </a:p>
          <a:p>
            <a:pPr marL="0" indent="0">
              <a:buNone/>
            </a:pPr>
            <a:r>
              <a:rPr lang="en-US" dirty="0"/>
              <a:t>Ensure contacts on meter and base are clean. Sometimes the metal contacts on the base become recessed. You can take a pen tip and lightly pull the contacts out. In the event you still hear buzzing, try switching the meters on the charging stations. </a:t>
            </a:r>
          </a:p>
        </p:txBody>
      </p:sp>
    </p:spTree>
    <p:extLst>
      <p:ext uri="{BB962C8B-B14F-4D97-AF65-F5344CB8AC3E}">
        <p14:creationId xmlns:p14="http://schemas.microsoft.com/office/powerpoint/2010/main" val="156133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Troubleshooting (cont.)</a:t>
            </a:r>
          </a:p>
        </p:txBody>
      </p:sp>
      <p:sp>
        <p:nvSpPr>
          <p:cNvPr id="3" name="Content Placeholder 2"/>
          <p:cNvSpPr>
            <a:spLocks noGrp="1"/>
          </p:cNvSpPr>
          <p:nvPr>
            <p:ph idx="1"/>
          </p:nvPr>
        </p:nvSpPr>
        <p:spPr/>
        <p:txBody>
          <a:bodyPr/>
          <a:lstStyle/>
          <a:p>
            <a:pPr marL="0" lvl="0" indent="0">
              <a:spcBef>
                <a:spcPts val="0"/>
              </a:spcBef>
              <a:buNone/>
            </a:pPr>
            <a:r>
              <a:rPr lang="en-US" u="sng" dirty="0">
                <a:solidFill>
                  <a:schemeClr val="accent6">
                    <a:lumMod val="75000"/>
                  </a:schemeClr>
                </a:solidFill>
              </a:rPr>
              <a:t>If there is a red light on the base that doesn’t go away. </a:t>
            </a:r>
          </a:p>
          <a:p>
            <a:pPr marL="0" lvl="0" indent="0">
              <a:spcBef>
                <a:spcPts val="0"/>
              </a:spcBef>
              <a:buNone/>
            </a:pPr>
            <a:r>
              <a:rPr lang="en-US" dirty="0"/>
              <a:t>Interface issue. ITOPS may be working on it but if the light stays red then there is a problem that the ATC and ITOPS need to fix. </a:t>
            </a:r>
          </a:p>
          <a:p>
            <a:pPr marL="0" lvl="0" indent="0">
              <a:spcBef>
                <a:spcPts val="0"/>
              </a:spcBef>
              <a:buNone/>
            </a:pPr>
            <a:endParaRPr lang="en-US" dirty="0"/>
          </a:p>
          <a:p>
            <a:pPr marL="0" lvl="0" indent="0">
              <a:spcBef>
                <a:spcPts val="0"/>
              </a:spcBef>
              <a:buNone/>
            </a:pPr>
            <a:r>
              <a:rPr lang="en-US" dirty="0"/>
              <a:t>In the event that the meter will not cooperate, notify the ATC. </a:t>
            </a:r>
          </a:p>
          <a:p>
            <a:pPr marL="0" lvl="0" indent="0">
              <a:spcBef>
                <a:spcPts val="0"/>
              </a:spcBef>
              <a:buNone/>
            </a:pPr>
            <a:endParaRPr lang="en-US" dirty="0"/>
          </a:p>
          <a:p>
            <a:pPr marL="0" lvl="0" indent="0">
              <a:spcBef>
                <a:spcPts val="0"/>
              </a:spcBef>
              <a:buNone/>
            </a:pPr>
            <a:r>
              <a:rPr lang="en-US" dirty="0"/>
              <a:t>If both meters are inoperable during evening, night, and weekend hours contact Roche Technical Support </a:t>
            </a:r>
            <a:r>
              <a:rPr lang="en-GB" altLang="en-US" sz="3300" b="1" i="1" dirty="0">
                <a:solidFill>
                  <a:srgbClr val="000000"/>
                </a:solidFill>
                <a:latin typeface="Minion" pitchFamily="2" charset="0"/>
              </a:rPr>
              <a:t>1-800-440-3638.</a:t>
            </a:r>
          </a:p>
          <a:p>
            <a:pPr marL="0" lvl="0" indent="0">
              <a:spcBef>
                <a:spcPts val="0"/>
              </a:spcBef>
              <a:buNone/>
            </a:pPr>
            <a:endParaRPr lang="en-GB" altLang="en-US" sz="3300" b="1" i="1" dirty="0">
              <a:solidFill>
                <a:srgbClr val="000000"/>
              </a:solidFill>
              <a:latin typeface="Minion" pitchFamily="2" charset="0"/>
            </a:endParaRPr>
          </a:p>
          <a:p>
            <a:pPr marL="0" indent="0">
              <a:buNone/>
            </a:pPr>
            <a:endParaRPr lang="en-US" dirty="0"/>
          </a:p>
        </p:txBody>
      </p:sp>
    </p:spTree>
    <p:extLst>
      <p:ext uri="{BB962C8B-B14F-4D97-AF65-F5344CB8AC3E}">
        <p14:creationId xmlns:p14="http://schemas.microsoft.com/office/powerpoint/2010/main" val="696263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ctrTitle"/>
          </p:nvPr>
        </p:nvSpPr>
        <p:spPr>
          <a:xfrm>
            <a:off x="704528" y="404664"/>
            <a:ext cx="8420100" cy="722511"/>
          </a:xfrm>
        </p:spPr>
        <p:txBody>
          <a:bodyPr/>
          <a:lstStyle/>
          <a:p>
            <a:pPr algn="ctr"/>
            <a:r>
              <a:rPr lang="en-GB" altLang="en-US" sz="3600" dirty="0"/>
              <a:t>CONTACTS</a:t>
            </a:r>
          </a:p>
        </p:txBody>
      </p:sp>
      <p:sp>
        <p:nvSpPr>
          <p:cNvPr id="101381" name="Rectangle 5"/>
          <p:cNvSpPr>
            <a:spLocks noGrp="1" noChangeArrowheads="1"/>
          </p:cNvSpPr>
          <p:nvPr>
            <p:ph type="subTitle" idx="1"/>
          </p:nvPr>
        </p:nvSpPr>
        <p:spPr>
          <a:xfrm>
            <a:off x="848544" y="1412776"/>
            <a:ext cx="8352928" cy="4896544"/>
          </a:xfrm>
        </p:spPr>
        <p:txBody>
          <a:bodyPr/>
          <a:lstStyle/>
          <a:p>
            <a:pPr algn="l">
              <a:spcBef>
                <a:spcPts val="0"/>
              </a:spcBef>
            </a:pPr>
            <a:r>
              <a:rPr lang="en-GB" altLang="en-US" sz="3300" b="1" i="1" u="sng" dirty="0">
                <a:latin typeface="Minion" pitchFamily="2" charset="0"/>
              </a:rPr>
              <a:t>Teresa Collins, Ancillary Testing Coordinator</a:t>
            </a:r>
          </a:p>
          <a:p>
            <a:pPr algn="l">
              <a:spcBef>
                <a:spcPts val="0"/>
              </a:spcBef>
            </a:pPr>
            <a:r>
              <a:rPr lang="en-GB" altLang="en-US" sz="3300" b="1" i="1" dirty="0">
                <a:latin typeface="Minion" pitchFamily="2" charset="0"/>
              </a:rPr>
              <a:t>teresa.c.collins@va.gov</a:t>
            </a:r>
          </a:p>
          <a:p>
            <a:pPr algn="l">
              <a:spcBef>
                <a:spcPts val="0"/>
              </a:spcBef>
            </a:pPr>
            <a:r>
              <a:rPr lang="en-GB" altLang="en-US" sz="3300" b="1" i="1" dirty="0">
                <a:latin typeface="Minion" pitchFamily="2" charset="0"/>
              </a:rPr>
              <a:t>541-826-2111 ext. 3223</a:t>
            </a:r>
          </a:p>
          <a:p>
            <a:pPr algn="l">
              <a:spcBef>
                <a:spcPts val="0"/>
              </a:spcBef>
            </a:pPr>
            <a:endParaRPr lang="en-GB" altLang="en-US" sz="3300" b="1" i="1" dirty="0">
              <a:latin typeface="Minion" pitchFamily="2" charset="0"/>
            </a:endParaRPr>
          </a:p>
          <a:p>
            <a:pPr algn="l">
              <a:spcBef>
                <a:spcPts val="0"/>
              </a:spcBef>
            </a:pPr>
            <a:r>
              <a:rPr lang="en-GB" altLang="en-US" sz="3300" b="1" i="1" u="sng" dirty="0">
                <a:latin typeface="Minion" pitchFamily="2" charset="0"/>
              </a:rPr>
              <a:t>Roche Technical Support</a:t>
            </a:r>
          </a:p>
          <a:p>
            <a:pPr algn="l">
              <a:spcBef>
                <a:spcPts val="0"/>
              </a:spcBef>
            </a:pPr>
            <a:r>
              <a:rPr lang="en-GB" altLang="en-US" sz="3300" b="1" i="1" dirty="0">
                <a:latin typeface="Minion" pitchFamily="2" charset="0"/>
              </a:rPr>
              <a:t>1-800-440-3638</a:t>
            </a:r>
          </a:p>
          <a:p>
            <a:pPr algn="l">
              <a:spcBef>
                <a:spcPts val="0"/>
              </a:spcBef>
            </a:pPr>
            <a:endParaRPr lang="en-GB" altLang="en-US" sz="3300" b="1" i="1" dirty="0">
              <a:latin typeface="Minion" pitchFamily="2" charset="0"/>
            </a:endParaRPr>
          </a:p>
          <a:p>
            <a:pPr algn="l">
              <a:spcBef>
                <a:spcPts val="0"/>
              </a:spcBef>
            </a:pPr>
            <a:r>
              <a:rPr lang="en-GB" altLang="en-US" sz="3300" b="1" i="1" u="sng" dirty="0">
                <a:latin typeface="Minion" pitchFamily="2" charset="0"/>
              </a:rPr>
              <a:t>Aaron Selken, Laboratory Manager</a:t>
            </a:r>
          </a:p>
          <a:p>
            <a:pPr algn="l">
              <a:spcBef>
                <a:spcPts val="0"/>
              </a:spcBef>
            </a:pPr>
            <a:r>
              <a:rPr lang="en-GB" altLang="en-US" sz="3300" b="1" i="1" dirty="0">
                <a:latin typeface="Minion" pitchFamily="2" charset="0"/>
              </a:rPr>
              <a:t>541-826-2111 ext. 3255</a:t>
            </a:r>
          </a:p>
          <a:p>
            <a:pPr algn="l">
              <a:spcBef>
                <a:spcPts val="0"/>
              </a:spcBef>
            </a:pPr>
            <a:endParaRPr lang="en-GB" altLang="en-US" sz="3300" b="1" i="1" u="sng" dirty="0">
              <a:latin typeface="Minion"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a:t>
            </a:r>
          </a:p>
        </p:txBody>
      </p:sp>
      <p:sp>
        <p:nvSpPr>
          <p:cNvPr id="3" name="Content Placeholder 2"/>
          <p:cNvSpPr>
            <a:spLocks noGrp="1"/>
          </p:cNvSpPr>
          <p:nvPr>
            <p:ph idx="1"/>
          </p:nvPr>
        </p:nvSpPr>
        <p:spPr/>
        <p:txBody>
          <a:bodyPr/>
          <a:lstStyle/>
          <a:p>
            <a:pPr marL="0" indent="0">
              <a:buNone/>
            </a:pPr>
            <a:r>
              <a:rPr lang="en-US" dirty="0"/>
              <a:t>Roche Diagnostics. </a:t>
            </a:r>
            <a:r>
              <a:rPr lang="en-US" i="1" dirty="0" err="1"/>
              <a:t>Accu</a:t>
            </a:r>
            <a:r>
              <a:rPr lang="en-US" i="1" dirty="0"/>
              <a:t>-Check Inform II Operator's Manual Version 7.1 </a:t>
            </a:r>
            <a:r>
              <a:rPr lang="en-US" dirty="0"/>
              <a:t>2020.</a:t>
            </a:r>
          </a:p>
          <a:p>
            <a:pPr marL="0" indent="0">
              <a:buNone/>
            </a:pPr>
            <a:r>
              <a:rPr lang="en-US" dirty="0"/>
              <a:t>VA SORCC Clinical Laboratory. "Accu-Check Inform </a:t>
            </a:r>
            <a:r>
              <a:rPr lang="en-US"/>
              <a:t>II CBG Procedure </a:t>
            </a:r>
            <a:r>
              <a:rPr lang="en-US" dirty="0"/>
              <a:t>Manual</a:t>
            </a:r>
            <a:r>
              <a:rPr lang="en-US"/>
              <a:t>." 2023.</a:t>
            </a:r>
            <a:endParaRPr lang="en-US" dirty="0"/>
          </a:p>
          <a:p>
            <a:pPr marL="0" indent="0">
              <a:buNone/>
            </a:pPr>
            <a:endParaRPr lang="en-US" dirty="0"/>
          </a:p>
        </p:txBody>
      </p:sp>
    </p:spTree>
    <p:extLst>
      <p:ext uri="{BB962C8B-B14F-4D97-AF65-F5344CB8AC3E}">
        <p14:creationId xmlns:p14="http://schemas.microsoft.com/office/powerpoint/2010/main" val="204727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475F-6E4D-48C0-8989-B665FFB43417}"/>
              </a:ext>
            </a:extLst>
          </p:cNvPr>
          <p:cNvSpPr>
            <a:spLocks noGrp="1"/>
          </p:cNvSpPr>
          <p:nvPr>
            <p:ph type="title"/>
          </p:nvPr>
        </p:nvSpPr>
        <p:spPr/>
        <p:txBody>
          <a:bodyPr/>
          <a:lstStyle/>
          <a:p>
            <a:r>
              <a:rPr lang="en-US" dirty="0">
                <a:solidFill>
                  <a:schemeClr val="tx1"/>
                </a:solidFill>
              </a:rPr>
              <a:t>SAFETY</a:t>
            </a:r>
          </a:p>
        </p:txBody>
      </p:sp>
      <p:sp>
        <p:nvSpPr>
          <p:cNvPr id="3" name="Content Placeholder 2">
            <a:extLst>
              <a:ext uri="{FF2B5EF4-FFF2-40B4-BE49-F238E27FC236}">
                <a16:creationId xmlns:a16="http://schemas.microsoft.com/office/drawing/2014/main" id="{0554E9B8-AE2F-48A9-9FE3-51A451A7AC10}"/>
              </a:ext>
            </a:extLst>
          </p:cNvPr>
          <p:cNvSpPr>
            <a:spLocks noGrp="1"/>
          </p:cNvSpPr>
          <p:nvPr>
            <p:ph idx="1"/>
          </p:nvPr>
        </p:nvSpPr>
        <p:spPr/>
        <p:txBody>
          <a:bodyPr/>
          <a:lstStyle/>
          <a:p>
            <a:r>
              <a:rPr lang="en-US" dirty="0"/>
              <a:t>Use proper hand hygiene (MCM IC-044)</a:t>
            </a:r>
          </a:p>
          <a:p>
            <a:r>
              <a:rPr lang="en-US" dirty="0"/>
              <a:t>Identify patients using two unique identifiers</a:t>
            </a:r>
          </a:p>
          <a:p>
            <a:r>
              <a:rPr lang="en-US" dirty="0"/>
              <a:t>Wear gloves when</a:t>
            </a:r>
            <a:r>
              <a:rPr lang="en-US" altLang="en-US" dirty="0"/>
              <a:t> testing QC or patient specimens, change gloves in between patients, and wash or cleanse hands in between patients.</a:t>
            </a:r>
          </a:p>
          <a:p>
            <a:r>
              <a:rPr lang="en-US" dirty="0"/>
              <a:t>Use single-use Lancet and discard in approved sharps container after use. </a:t>
            </a:r>
          </a:p>
          <a:p>
            <a:r>
              <a:rPr lang="en-US" dirty="0"/>
              <a:t>Clean and disinfect Accu-Chek glucose meter after each patient use. </a:t>
            </a:r>
          </a:p>
          <a:p>
            <a:endParaRPr lang="en-US" dirty="0">
              <a:solidFill>
                <a:srgbClr val="FF0000"/>
              </a:solidFill>
            </a:endParaRPr>
          </a:p>
        </p:txBody>
      </p:sp>
    </p:spTree>
    <p:extLst>
      <p:ext uri="{BB962C8B-B14F-4D97-AF65-F5344CB8AC3E}">
        <p14:creationId xmlns:p14="http://schemas.microsoft.com/office/powerpoint/2010/main" val="314347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7313612" cy="1309688"/>
          </a:xfrm>
        </p:spPr>
        <p:txBody>
          <a:bodyPr/>
          <a:lstStyle/>
          <a:p>
            <a:r>
              <a:rPr lang="en-US" dirty="0">
                <a:latin typeface="Bookman Old Style" panose="02050604050505020204" pitchFamily="18" charset="0"/>
              </a:rPr>
              <a:t>Clinical Indications</a:t>
            </a:r>
          </a:p>
        </p:txBody>
      </p:sp>
      <p:sp>
        <p:nvSpPr>
          <p:cNvPr id="3" name="Content Placeholder 2"/>
          <p:cNvSpPr>
            <a:spLocks noGrp="1"/>
          </p:cNvSpPr>
          <p:nvPr>
            <p:ph idx="1"/>
          </p:nvPr>
        </p:nvSpPr>
        <p:spPr>
          <a:xfrm>
            <a:off x="430213" y="908720"/>
            <a:ext cx="5746923" cy="5369843"/>
          </a:xfrm>
        </p:spPr>
        <p:txBody>
          <a:bodyPr/>
          <a:lstStyle/>
          <a:p>
            <a:r>
              <a:rPr lang="en-US" sz="2000" dirty="0"/>
              <a:t>Any patient requiring testing for the purpose of monitoring and managing diabetes control or glucose levels.</a:t>
            </a:r>
          </a:p>
          <a:p>
            <a:r>
              <a:rPr lang="en-US" sz="2000" dirty="0"/>
              <a:t>Not to be used for critically ill patients.</a:t>
            </a:r>
          </a:p>
          <a:p>
            <a:r>
              <a:rPr lang="en-US" sz="2000" dirty="0">
                <a:solidFill>
                  <a:srgbClr val="000000"/>
                </a:solidFill>
                <a:effectLst/>
                <a:ea typeface="Times New Roman" panose="02020603050405020304" pitchFamily="18" charset="0"/>
              </a:rPr>
              <a:t>Definition of critically ill patient: A patient with a mean arterial pressure of less than 60 mmHg or systolic pressure less than 90 mmHg or patient on vasopressors, patient with mottling of skin, patient with end stage congestive heart failure (CHF) (as defined by ejection fraction less than 15% mmHg), patient with hypothermia (body core temp less than 95 degrees Fahrenheit (F)), or patient with lactic acid of over 4.0 mmol/L. Note: if a patient present meeting the critically ill criteria and glucose testing is needed a lab draw for testing on lab instrumentation is required.</a:t>
            </a:r>
            <a:endParaRPr lang="en-US" sz="2000" dirty="0"/>
          </a:p>
          <a:p>
            <a:endParaRPr lang="en-US" dirty="0"/>
          </a:p>
        </p:txBody>
      </p:sp>
      <p:pic>
        <p:nvPicPr>
          <p:cNvPr id="177156" name="Picture 4" descr="C:\Users\vhawcoroberm4\AppData\Local\Microsoft\Windows\Temporary Internet Files\Content.IE5\Z3UJUUI4\41EnFdasuT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630" y="2018159"/>
            <a:ext cx="3511698" cy="31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7156"/>
                                        </p:tgtEl>
                                        <p:attrNameLst>
                                          <p:attrName>r</p:attrName>
                                        </p:attrNameLst>
                                      </p:cBhvr>
                                    </p:animRot>
                                    <p:animRot by="-240000">
                                      <p:cBhvr>
                                        <p:cTn id="7" dur="200" fill="hold">
                                          <p:stCondLst>
                                            <p:cond delay="200"/>
                                          </p:stCondLst>
                                        </p:cTn>
                                        <p:tgtEl>
                                          <p:spTgt spid="177156"/>
                                        </p:tgtEl>
                                        <p:attrNameLst>
                                          <p:attrName>r</p:attrName>
                                        </p:attrNameLst>
                                      </p:cBhvr>
                                    </p:animRot>
                                    <p:animRot by="240000">
                                      <p:cBhvr>
                                        <p:cTn id="8" dur="200" fill="hold">
                                          <p:stCondLst>
                                            <p:cond delay="400"/>
                                          </p:stCondLst>
                                        </p:cTn>
                                        <p:tgtEl>
                                          <p:spTgt spid="177156"/>
                                        </p:tgtEl>
                                        <p:attrNameLst>
                                          <p:attrName>r</p:attrName>
                                        </p:attrNameLst>
                                      </p:cBhvr>
                                    </p:animRot>
                                    <p:animRot by="-240000">
                                      <p:cBhvr>
                                        <p:cTn id="9" dur="200" fill="hold">
                                          <p:stCondLst>
                                            <p:cond delay="600"/>
                                          </p:stCondLst>
                                        </p:cTn>
                                        <p:tgtEl>
                                          <p:spTgt spid="177156"/>
                                        </p:tgtEl>
                                        <p:attrNameLst>
                                          <p:attrName>r</p:attrName>
                                        </p:attrNameLst>
                                      </p:cBhvr>
                                    </p:animRot>
                                    <p:animRot by="120000">
                                      <p:cBhvr>
                                        <p:cTn id="10" dur="200" fill="hold">
                                          <p:stCondLst>
                                            <p:cond delay="800"/>
                                          </p:stCondLst>
                                        </p:cTn>
                                        <p:tgtEl>
                                          <p:spTgt spid="1771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33388" y="446088"/>
            <a:ext cx="75834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pPr>
            <a:r>
              <a:rPr lang="en-GB" altLang="en-US" sz="3000" b="1" dirty="0">
                <a:solidFill>
                  <a:schemeClr val="tx2"/>
                </a:solidFill>
              </a:rPr>
              <a:t>LIMITATIONS</a:t>
            </a:r>
          </a:p>
        </p:txBody>
      </p:sp>
      <p:sp>
        <p:nvSpPr>
          <p:cNvPr id="175107" name="Rectangle 3"/>
          <p:cNvSpPr>
            <a:spLocks noChangeArrowheads="1"/>
          </p:cNvSpPr>
          <p:nvPr/>
        </p:nvSpPr>
        <p:spPr bwMode="auto">
          <a:xfrm>
            <a:off x="415925" y="1052513"/>
            <a:ext cx="921702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sz="2400">
                <a:solidFill>
                  <a:schemeClr val="tx1"/>
                </a:solidFill>
                <a:latin typeface="Times New Roman" pitchFamily="18" charset="0"/>
              </a:defRPr>
            </a:lvl1pPr>
            <a:lvl2pPr marL="763588" indent="-287338">
              <a:spcBef>
                <a:spcPct val="0"/>
              </a:spcBef>
              <a:defRPr sz="2400">
                <a:solidFill>
                  <a:schemeClr val="tx1"/>
                </a:solidFill>
                <a:latin typeface="Times New Roman" pitchFamily="18" charset="0"/>
              </a:defRPr>
            </a:lvl2pPr>
            <a:lvl3pPr marL="1241425" indent="-287338">
              <a:spcBef>
                <a:spcPct val="0"/>
              </a:spcBef>
              <a:defRPr sz="2400">
                <a:solidFill>
                  <a:schemeClr val="tx1"/>
                </a:solidFill>
                <a:latin typeface="Times New Roman" pitchFamily="18" charset="0"/>
              </a:defRPr>
            </a:lvl3pPr>
            <a:lvl4pPr marL="1719263" indent="-287338">
              <a:spcBef>
                <a:spcPct val="0"/>
              </a:spcBef>
              <a:defRPr sz="2400">
                <a:solidFill>
                  <a:schemeClr val="tx1"/>
                </a:solidFill>
                <a:latin typeface="Times New Roman" pitchFamily="18" charset="0"/>
              </a:defRPr>
            </a:lvl4pPr>
            <a:lvl5pPr marL="2195513" indent="-285750">
              <a:spcBef>
                <a:spcPct val="0"/>
              </a:spcBef>
              <a:defRPr sz="2400">
                <a:solidFill>
                  <a:schemeClr val="tx1"/>
                </a:solidFill>
                <a:latin typeface="Times New Roman" pitchFamily="18" charset="0"/>
              </a:defRPr>
            </a:lvl5pPr>
            <a:lvl6pPr marL="2652713" indent="-285750" eaLnBrk="0" fontAlgn="base" hangingPunct="0">
              <a:spcBef>
                <a:spcPct val="0"/>
              </a:spcBef>
              <a:spcAft>
                <a:spcPct val="0"/>
              </a:spcAft>
              <a:defRPr sz="2400">
                <a:solidFill>
                  <a:schemeClr val="tx1"/>
                </a:solidFill>
                <a:latin typeface="Times New Roman" pitchFamily="18" charset="0"/>
              </a:defRPr>
            </a:lvl6pPr>
            <a:lvl7pPr marL="3109913" indent="-285750" eaLnBrk="0" fontAlgn="base" hangingPunct="0">
              <a:spcBef>
                <a:spcPct val="0"/>
              </a:spcBef>
              <a:spcAft>
                <a:spcPct val="0"/>
              </a:spcAft>
              <a:defRPr sz="2400">
                <a:solidFill>
                  <a:schemeClr val="tx1"/>
                </a:solidFill>
                <a:latin typeface="Times New Roman" pitchFamily="18" charset="0"/>
              </a:defRPr>
            </a:lvl7pPr>
            <a:lvl8pPr marL="3567113" indent="-285750" eaLnBrk="0" fontAlgn="base" hangingPunct="0">
              <a:spcBef>
                <a:spcPct val="0"/>
              </a:spcBef>
              <a:spcAft>
                <a:spcPct val="0"/>
              </a:spcAft>
              <a:defRPr sz="2400">
                <a:solidFill>
                  <a:schemeClr val="tx1"/>
                </a:solidFill>
                <a:latin typeface="Times New Roman" pitchFamily="18" charset="0"/>
              </a:defRPr>
            </a:lvl8pPr>
            <a:lvl9pPr marL="4024313" indent="-28575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Arial" panose="020B0604020202020204" pitchFamily="34" charset="0"/>
              <a:buChar char="•"/>
            </a:pPr>
            <a:r>
              <a:rPr lang="en-GB" altLang="en-US" sz="1800" b="1" dirty="0">
                <a:latin typeface="Imago" pitchFamily="2" charset="0"/>
              </a:rPr>
              <a:t>Hematocrit should be between 10-65%	</a:t>
            </a:r>
          </a:p>
          <a:p>
            <a:pPr>
              <a:spcBef>
                <a:spcPct val="50000"/>
              </a:spcBef>
              <a:buFont typeface="Arial" panose="020B0604020202020204" pitchFamily="34" charset="0"/>
              <a:buChar char="•"/>
            </a:pPr>
            <a:r>
              <a:rPr lang="en-GB" altLang="en-US" sz="1800" b="1" dirty="0">
                <a:latin typeface="Imago" pitchFamily="2" charset="0"/>
              </a:rPr>
              <a:t>IV administration of ascorbic acid resulting in &gt;3 mg/dL. (May cause overestimation)   </a:t>
            </a:r>
          </a:p>
          <a:p>
            <a:pPr>
              <a:spcBef>
                <a:spcPct val="50000"/>
              </a:spcBef>
              <a:buFontTx/>
              <a:buChar char="•"/>
            </a:pPr>
            <a:r>
              <a:rPr lang="en-GB" altLang="en-US" sz="1800" b="1" dirty="0">
                <a:latin typeface="Imago" pitchFamily="2" charset="0"/>
              </a:rPr>
              <a:t>Galactose &gt;15 mg/dL  (May cause overestimation)</a:t>
            </a:r>
          </a:p>
          <a:p>
            <a:pPr>
              <a:spcBef>
                <a:spcPct val="50000"/>
              </a:spcBef>
              <a:buFontTx/>
              <a:buChar char="•"/>
            </a:pPr>
            <a:r>
              <a:rPr lang="en-GB" altLang="en-US" sz="1800" b="1" dirty="0">
                <a:latin typeface="Imago" pitchFamily="2" charset="0"/>
              </a:rPr>
              <a:t>Lipids:	Triglycerides &gt;1800 mg/dL  (May increase glucose)</a:t>
            </a:r>
          </a:p>
          <a:p>
            <a:pPr>
              <a:spcBef>
                <a:spcPct val="50000"/>
              </a:spcBef>
              <a:buFontTx/>
              <a:buChar char="•"/>
            </a:pPr>
            <a:r>
              <a:rPr lang="en-GB" altLang="en-US" sz="1800" b="1" dirty="0">
                <a:latin typeface="Imago" pitchFamily="2" charset="0"/>
              </a:rPr>
              <a:t>Dehydration</a:t>
            </a:r>
          </a:p>
          <a:p>
            <a:pPr>
              <a:spcBef>
                <a:spcPct val="50000"/>
              </a:spcBef>
              <a:buFontTx/>
              <a:buChar char="•"/>
            </a:pPr>
            <a:r>
              <a:rPr lang="en-GB" altLang="en-US" sz="1800" b="1" dirty="0">
                <a:latin typeface="Imago" pitchFamily="2" charset="0"/>
              </a:rPr>
              <a:t>Hypotension</a:t>
            </a:r>
          </a:p>
          <a:p>
            <a:pPr>
              <a:spcBef>
                <a:spcPct val="50000"/>
              </a:spcBef>
              <a:buFontTx/>
              <a:buChar char="•"/>
            </a:pPr>
            <a:r>
              <a:rPr lang="en-GB" altLang="en-US" sz="1800" b="1" dirty="0">
                <a:latin typeface="Imago" pitchFamily="2" charset="0"/>
              </a:rPr>
              <a:t>Shock</a:t>
            </a:r>
          </a:p>
          <a:p>
            <a:pPr>
              <a:spcBef>
                <a:spcPct val="50000"/>
              </a:spcBef>
              <a:buFontTx/>
              <a:buChar char="•"/>
            </a:pPr>
            <a:r>
              <a:rPr lang="en-GB" altLang="en-US" sz="1800" b="1" dirty="0">
                <a:latin typeface="Imago" pitchFamily="2" charset="0"/>
              </a:rPr>
              <a:t>Peripheral Occlusive Disease</a:t>
            </a:r>
          </a:p>
          <a:p>
            <a:pPr>
              <a:spcBef>
                <a:spcPct val="50000"/>
              </a:spcBef>
              <a:buFontTx/>
              <a:buChar char="•"/>
            </a:pPr>
            <a:r>
              <a:rPr lang="en-GB" altLang="en-US" sz="1800" b="1" dirty="0">
                <a:latin typeface="Imago" pitchFamily="2" charset="0"/>
              </a:rPr>
              <a:t>Hyperosmolar Non-Ketotic Coma</a:t>
            </a:r>
          </a:p>
          <a:p>
            <a:pPr>
              <a:spcBef>
                <a:spcPct val="50000"/>
              </a:spcBef>
              <a:buFontTx/>
              <a:buChar char="•"/>
            </a:pPr>
            <a:r>
              <a:rPr lang="en-GB" altLang="en-US" sz="1800" b="1" dirty="0">
                <a:latin typeface="Imago" pitchFamily="2" charset="0"/>
              </a:rPr>
              <a:t>Diabetic Ketoacidosis</a:t>
            </a:r>
          </a:p>
          <a:p>
            <a:pPr>
              <a:spcBef>
                <a:spcPct val="50000"/>
              </a:spcBef>
              <a:buFontTx/>
              <a:buChar char="•"/>
            </a:pPr>
            <a:r>
              <a:rPr lang="en-GB" altLang="en-US" sz="1800" b="1" dirty="0">
                <a:latin typeface="Imago" pitchFamily="2" charset="0"/>
              </a:rPr>
              <a:t>Unconscious Patients</a:t>
            </a:r>
          </a:p>
          <a:p>
            <a:pPr>
              <a:spcBef>
                <a:spcPct val="50000"/>
              </a:spcBef>
              <a:buFontTx/>
              <a:buChar char="•"/>
            </a:pPr>
            <a:r>
              <a:rPr lang="en-GB" altLang="en-US" sz="1800" b="1" dirty="0">
                <a:latin typeface="Imago" pitchFamily="2" charset="0"/>
              </a:rPr>
              <a:t>Decompensated Heart Failure NYHA Class IV</a:t>
            </a:r>
          </a:p>
          <a:p>
            <a:pPr marL="0" indent="0">
              <a:spcBef>
                <a:spcPct val="50000"/>
              </a:spcBef>
            </a:pPr>
            <a:endParaRPr lang="en-GB" altLang="en-US" sz="1800" b="1" dirty="0">
              <a:latin typeface="Imago" pitchFamily="2"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552103"/>
          </a:xfrm>
        </p:spPr>
        <p:txBody>
          <a:bodyPr/>
          <a:lstStyle/>
          <a:p>
            <a:pPr algn="ctr"/>
            <a:r>
              <a:rPr lang="en-US" dirty="0"/>
              <a:t>Meter and Supplies</a:t>
            </a:r>
          </a:p>
        </p:txBody>
      </p:sp>
      <p:pic>
        <p:nvPicPr>
          <p:cNvPr id="178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123950"/>
            <a:ext cx="3106369" cy="48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008" y="1094300"/>
            <a:ext cx="3283909" cy="471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4873" y="1196752"/>
            <a:ext cx="1718167" cy="369332"/>
          </a:xfrm>
          <a:prstGeom prst="rect">
            <a:avLst/>
          </a:prstGeom>
          <a:noFill/>
        </p:spPr>
        <p:txBody>
          <a:bodyPr wrap="square" rtlCol="0">
            <a:spAutoFit/>
          </a:bodyPr>
          <a:lstStyle/>
          <a:p>
            <a:r>
              <a:rPr lang="en-US" sz="1800" dirty="0"/>
              <a:t>Test Strip Port</a:t>
            </a:r>
          </a:p>
        </p:txBody>
      </p:sp>
      <p:sp>
        <p:nvSpPr>
          <p:cNvPr id="6" name="TextBox 5"/>
          <p:cNvSpPr txBox="1"/>
          <p:nvPr/>
        </p:nvSpPr>
        <p:spPr>
          <a:xfrm>
            <a:off x="3594873" y="3441001"/>
            <a:ext cx="1646159" cy="369332"/>
          </a:xfrm>
          <a:prstGeom prst="rect">
            <a:avLst/>
          </a:prstGeom>
          <a:noFill/>
        </p:spPr>
        <p:txBody>
          <a:bodyPr wrap="square" rtlCol="0">
            <a:spAutoFit/>
          </a:bodyPr>
          <a:lstStyle/>
          <a:p>
            <a:r>
              <a:rPr lang="en-US" sz="1800" dirty="0"/>
              <a:t>Touch Screen</a:t>
            </a:r>
          </a:p>
        </p:txBody>
      </p:sp>
      <p:sp>
        <p:nvSpPr>
          <p:cNvPr id="7" name="TextBox 6"/>
          <p:cNvSpPr txBox="1"/>
          <p:nvPr/>
        </p:nvSpPr>
        <p:spPr>
          <a:xfrm>
            <a:off x="3594873" y="4926359"/>
            <a:ext cx="1646159" cy="369332"/>
          </a:xfrm>
          <a:prstGeom prst="rect">
            <a:avLst/>
          </a:prstGeom>
          <a:noFill/>
        </p:spPr>
        <p:txBody>
          <a:bodyPr wrap="square" rtlCol="0">
            <a:spAutoFit/>
          </a:bodyPr>
          <a:lstStyle/>
          <a:p>
            <a:r>
              <a:rPr lang="en-US" sz="1800" dirty="0"/>
              <a:t>On/Off Button</a:t>
            </a:r>
          </a:p>
        </p:txBody>
      </p:sp>
      <p:sp>
        <p:nvSpPr>
          <p:cNvPr id="8" name="TextBox 7"/>
          <p:cNvSpPr txBox="1"/>
          <p:nvPr/>
        </p:nvSpPr>
        <p:spPr>
          <a:xfrm>
            <a:off x="8248534" y="1008352"/>
            <a:ext cx="1036571" cy="646331"/>
          </a:xfrm>
          <a:prstGeom prst="rect">
            <a:avLst/>
          </a:prstGeom>
          <a:noFill/>
        </p:spPr>
        <p:txBody>
          <a:bodyPr wrap="square" rtlCol="0">
            <a:spAutoFit/>
          </a:bodyPr>
          <a:lstStyle/>
          <a:p>
            <a:r>
              <a:rPr lang="en-US" sz="1800" dirty="0"/>
              <a:t>Barcode Scanner</a:t>
            </a:r>
          </a:p>
        </p:txBody>
      </p:sp>
      <p:sp>
        <p:nvSpPr>
          <p:cNvPr id="9" name="TextBox 8"/>
          <p:cNvSpPr txBox="1"/>
          <p:nvPr/>
        </p:nvSpPr>
        <p:spPr>
          <a:xfrm>
            <a:off x="8121352" y="2276872"/>
            <a:ext cx="1680782" cy="646331"/>
          </a:xfrm>
          <a:prstGeom prst="rect">
            <a:avLst/>
          </a:prstGeom>
          <a:noFill/>
        </p:spPr>
        <p:txBody>
          <a:bodyPr wrap="square" rtlCol="0">
            <a:spAutoFit/>
          </a:bodyPr>
          <a:lstStyle/>
          <a:p>
            <a:r>
              <a:rPr lang="en-US" sz="1800" dirty="0"/>
              <a:t>Battery Compartment</a:t>
            </a:r>
          </a:p>
        </p:txBody>
      </p:sp>
      <p:sp>
        <p:nvSpPr>
          <p:cNvPr id="11" name="TextBox 10"/>
          <p:cNvSpPr txBox="1"/>
          <p:nvPr/>
        </p:nvSpPr>
        <p:spPr>
          <a:xfrm>
            <a:off x="8091309" y="2861647"/>
            <a:ext cx="1351020" cy="646331"/>
          </a:xfrm>
          <a:prstGeom prst="rect">
            <a:avLst/>
          </a:prstGeom>
          <a:noFill/>
        </p:spPr>
        <p:txBody>
          <a:bodyPr wrap="square" rtlCol="0">
            <a:spAutoFit/>
          </a:bodyPr>
          <a:lstStyle/>
          <a:p>
            <a:r>
              <a:rPr lang="en-US" sz="1800" dirty="0"/>
              <a:t>Charging Contacts</a:t>
            </a:r>
          </a:p>
        </p:txBody>
      </p:sp>
      <p:sp>
        <p:nvSpPr>
          <p:cNvPr id="12" name="TextBox 11"/>
          <p:cNvSpPr txBox="1"/>
          <p:nvPr/>
        </p:nvSpPr>
        <p:spPr>
          <a:xfrm>
            <a:off x="8144668" y="4550148"/>
            <a:ext cx="1657466" cy="646331"/>
          </a:xfrm>
          <a:prstGeom prst="rect">
            <a:avLst/>
          </a:prstGeom>
          <a:noFill/>
        </p:spPr>
        <p:txBody>
          <a:bodyPr wrap="square" rtlCol="0">
            <a:spAutoFit/>
          </a:bodyPr>
          <a:lstStyle/>
          <a:p>
            <a:r>
              <a:rPr lang="en-US" sz="1800" dirty="0"/>
              <a:t>Infrared Window</a:t>
            </a:r>
          </a:p>
        </p:txBody>
      </p:sp>
    </p:spTree>
    <p:extLst>
      <p:ext uri="{BB962C8B-B14F-4D97-AF65-F5344CB8AC3E}">
        <p14:creationId xmlns:p14="http://schemas.microsoft.com/office/powerpoint/2010/main" val="130130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512675"/>
            <a:ext cx="6636096" cy="648072"/>
          </a:xfrm>
        </p:spPr>
        <p:txBody>
          <a:bodyPr/>
          <a:lstStyle/>
          <a:p>
            <a:r>
              <a:rPr lang="en-US" dirty="0"/>
              <a:t>Supplies (cont.)</a:t>
            </a:r>
          </a:p>
        </p:txBody>
      </p:sp>
      <p:pic>
        <p:nvPicPr>
          <p:cNvPr id="179202" name="Picture 2" descr="\\r01wcohsm01.r01.med.va.gov\homedir$\vhawcoroberm4\My Documents\My Pictures\test strip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8544" y="2780928"/>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80992" y="2996952"/>
            <a:ext cx="2952328" cy="2677656"/>
          </a:xfrm>
          <a:prstGeom prst="rect">
            <a:avLst/>
          </a:prstGeom>
          <a:noFill/>
        </p:spPr>
        <p:txBody>
          <a:bodyPr wrap="square" rtlCol="0">
            <a:spAutoFit/>
          </a:bodyPr>
          <a:lstStyle/>
          <a:p>
            <a:pPr>
              <a:spcBef>
                <a:spcPts val="0"/>
              </a:spcBef>
            </a:pPr>
            <a:r>
              <a:rPr lang="en-US" b="1" dirty="0"/>
              <a:t>*Reagent Strips:</a:t>
            </a:r>
          </a:p>
          <a:p>
            <a:pPr>
              <a:spcBef>
                <a:spcPts val="0"/>
              </a:spcBef>
            </a:pPr>
            <a:endParaRPr lang="en-US" b="1" dirty="0"/>
          </a:p>
          <a:p>
            <a:pPr>
              <a:spcBef>
                <a:spcPts val="0"/>
              </a:spcBef>
            </a:pPr>
            <a:r>
              <a:rPr lang="en-US" dirty="0"/>
              <a:t>Once opened, test strips are good until expiration date on bottle when properly closed and stored.   </a:t>
            </a:r>
          </a:p>
        </p:txBody>
      </p:sp>
      <p:sp>
        <p:nvSpPr>
          <p:cNvPr id="3" name="TextBox 2"/>
          <p:cNvSpPr txBox="1"/>
          <p:nvPr/>
        </p:nvSpPr>
        <p:spPr>
          <a:xfrm>
            <a:off x="416496" y="1409000"/>
            <a:ext cx="8560357" cy="1569660"/>
          </a:xfrm>
          <a:prstGeom prst="rect">
            <a:avLst/>
          </a:prstGeom>
          <a:noFill/>
        </p:spPr>
        <p:txBody>
          <a:bodyPr wrap="none" rtlCol="0">
            <a:spAutoFit/>
          </a:bodyPr>
          <a:lstStyle/>
          <a:p>
            <a:r>
              <a:rPr lang="en-US" dirty="0"/>
              <a:t>Control reagent and test strips are obtained from the lab.</a:t>
            </a:r>
          </a:p>
          <a:p>
            <a:r>
              <a:rPr lang="en-US" dirty="0"/>
              <a:t>Supply Chain Management is responsible for supplying lancets and </a:t>
            </a:r>
          </a:p>
          <a:p>
            <a:r>
              <a:rPr lang="en-US" dirty="0"/>
              <a:t>	cleaning wipes.</a:t>
            </a:r>
          </a:p>
        </p:txBody>
      </p:sp>
    </p:spTree>
    <p:extLst>
      <p:ext uri="{BB962C8B-B14F-4D97-AF65-F5344CB8AC3E}">
        <p14:creationId xmlns:p14="http://schemas.microsoft.com/office/powerpoint/2010/main" val="38159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0" end="0"/>
                                            </p:txEl>
                                          </p:spTgt>
                                        </p:tgtEl>
                                      </p:cBhvr>
                                    </p:animEffect>
                                    <p:animScale>
                                      <p:cBhvr>
                                        <p:cTn id="17" dur="250" autoRev="1" fill="hold"/>
                                        <p:tgtEl>
                                          <p:spTgt spid="4">
                                            <p:txEl>
                                              <p:pRg st="0" end="0"/>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4">
                                            <p:txEl>
                                              <p:pRg st="2" end="2"/>
                                            </p:txEl>
                                          </p:spTgt>
                                        </p:tgtEl>
                                      </p:cBhvr>
                                    </p:animEffect>
                                    <p:animScale>
                                      <p:cBhvr>
                                        <p:cTn id="20"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187575" y="1000066"/>
            <a:ext cx="7115175" cy="839788"/>
          </a:xfrm>
        </p:spPr>
        <p:txBody>
          <a:bodyPr/>
          <a:lstStyle/>
          <a:p>
            <a:pPr algn="ctr"/>
            <a:r>
              <a:rPr lang="en-GB" altLang="en-US" sz="2400" i="1" dirty="0"/>
              <a:t>Accu-Check Inform II Test Strip:</a:t>
            </a:r>
          </a:p>
        </p:txBody>
      </p:sp>
      <p:pic>
        <p:nvPicPr>
          <p:cNvPr id="890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 y="2295098"/>
            <a:ext cx="2230437"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1" name="Text Box 13"/>
          <p:cNvSpPr txBox="1">
            <a:spLocks noChangeArrowheads="1"/>
          </p:cNvSpPr>
          <p:nvPr/>
        </p:nvSpPr>
        <p:spPr bwMode="auto">
          <a:xfrm>
            <a:off x="4022223" y="4889867"/>
            <a:ext cx="286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0.6μL sample size</a:t>
            </a:r>
            <a:endParaRPr lang="en-US" altLang="en-US" dirty="0"/>
          </a:p>
        </p:txBody>
      </p:sp>
      <p:sp>
        <p:nvSpPr>
          <p:cNvPr id="89104" name="Text Box 16"/>
          <p:cNvSpPr txBox="1">
            <a:spLocks noChangeArrowheads="1"/>
          </p:cNvSpPr>
          <p:nvPr/>
        </p:nvSpPr>
        <p:spPr bwMode="auto">
          <a:xfrm>
            <a:off x="3984700" y="2299811"/>
            <a:ext cx="374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Robust End Dosing Strip</a:t>
            </a:r>
            <a:endParaRPr lang="en-US" altLang="en-US" dirty="0"/>
          </a:p>
        </p:txBody>
      </p:sp>
      <p:sp>
        <p:nvSpPr>
          <p:cNvPr id="89105" name="Line 17"/>
          <p:cNvSpPr>
            <a:spLocks noChangeShapeType="1"/>
          </p:cNvSpPr>
          <p:nvPr/>
        </p:nvSpPr>
        <p:spPr bwMode="auto">
          <a:xfrm flipH="1">
            <a:off x="3175610" y="5280026"/>
            <a:ext cx="9366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7" name="Line 19"/>
          <p:cNvSpPr>
            <a:spLocks noChangeShapeType="1"/>
          </p:cNvSpPr>
          <p:nvPr/>
        </p:nvSpPr>
        <p:spPr bwMode="auto">
          <a:xfrm flipH="1">
            <a:off x="3175610" y="2697845"/>
            <a:ext cx="86360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8" name="Line 20"/>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25" name="Line 37"/>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0" name="Line 52"/>
          <p:cNvSpPr>
            <a:spLocks noChangeShapeType="1"/>
          </p:cNvSpPr>
          <p:nvPr/>
        </p:nvSpPr>
        <p:spPr bwMode="auto">
          <a:xfrm flipH="1">
            <a:off x="3175610" y="1966882"/>
            <a:ext cx="792164" cy="360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89141" name="Text Box 53"/>
          <p:cNvSpPr txBox="1">
            <a:spLocks noChangeArrowheads="1"/>
          </p:cNvSpPr>
          <p:nvPr/>
        </p:nvSpPr>
        <p:spPr bwMode="auto">
          <a:xfrm>
            <a:off x="3967774" y="1613665"/>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Sample volume detection</a:t>
            </a:r>
            <a:endParaRPr lang="en-US" altLang="en-US" dirty="0"/>
          </a:p>
        </p:txBody>
      </p:sp>
      <p:sp>
        <p:nvSpPr>
          <p:cNvPr id="89142" name="Line 54"/>
          <p:cNvSpPr>
            <a:spLocks noChangeShapeType="1"/>
          </p:cNvSpPr>
          <p:nvPr/>
        </p:nvSpPr>
        <p:spPr bwMode="auto">
          <a:xfrm flipH="1">
            <a:off x="3158623" y="4608088"/>
            <a:ext cx="863600" cy="4333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3" name="Text Box 55"/>
          <p:cNvSpPr txBox="1">
            <a:spLocks noChangeArrowheads="1"/>
          </p:cNvSpPr>
          <p:nvPr/>
        </p:nvSpPr>
        <p:spPr bwMode="auto">
          <a:xfrm>
            <a:off x="3967774" y="4202479"/>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Fast 5 Second Result</a:t>
            </a:r>
            <a:endParaRPr lang="en-US" altLang="en-US" dirty="0"/>
          </a:p>
        </p:txBody>
      </p:sp>
      <p:sp>
        <p:nvSpPr>
          <p:cNvPr id="14" name="Title 1">
            <a:extLst>
              <a:ext uri="{FF2B5EF4-FFF2-40B4-BE49-F238E27FC236}">
                <a16:creationId xmlns:a16="http://schemas.microsoft.com/office/drawing/2014/main" id="{79918262-4E35-4CB6-9078-A48FFDDC4675}"/>
              </a:ext>
            </a:extLst>
          </p:cNvPr>
          <p:cNvSpPr txBox="1">
            <a:spLocks/>
          </p:cNvSpPr>
          <p:nvPr/>
        </p:nvSpPr>
        <p:spPr bwMode="auto">
          <a:xfrm>
            <a:off x="488504" y="512675"/>
            <a:ext cx="663609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a:lstStyle>
          <a:p>
            <a:r>
              <a:rPr lang="en-US" kern="0" dirty="0"/>
              <a:t>Supplies (cont.)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TYPE" val="RXPpotRXPP"/>
  <p:tag name="VARPOTVERSION" val="RXP4.0"/>
  <p:tag name="VARPPTLANGSEL" val="RXPEnglish"/>
  <p:tag name="VARPPTGRIDMODE" val="RXPRocheGrid"/>
  <p:tag name="VARPPTPAPER" val="RXPA4"/>
  <p:tag name="VARDIVISION" val="RXPDivDiag"/>
  <p:tag name="VARPPTLANG" val="RXPEnglish"/>
  <p:tag name="VARGRIDMODE" val="RXPgrid_none_value"/>
  <p:tag name="VARPALETTE" val="RXPpalette_standard_value"/>
  <p:tag name="VARBACKGROUND" val="RXPbackground_light_value"/>
  <p:tag name="VARPPTSETUPPERFORMED" val="RXPTRUE"/>
  <p:tag name="VARPPTCOMPATIBLE4" val="RXPFALSE"/>
  <p:tag name="VARPPTCOMPATIBLERD03" val="RXP"/>
  <p:tag name="VARPPTSLIDEFORMAT" val="RXP"/>
  <p:tag name="VARSAVEMESSAGETIMESTAMP" val="RXP15/11/2009"/>
</p:tagLst>
</file>

<file path=ppt/theme/theme1.xml><?xml version="1.0" encoding="utf-8"?>
<a:theme xmlns:a="http://schemas.openxmlformats.org/drawingml/2006/main" name="Roche">
  <a:themeElements>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B7A5"/>
        </a:dk1>
        <a:lt1>
          <a:srgbClr val="FFFFFF"/>
        </a:lt1>
        <a:dk2>
          <a:srgbClr val="00279F"/>
        </a:dk2>
        <a:lt2>
          <a:srgbClr val="FFFFFF"/>
        </a:lt2>
        <a:accent1>
          <a:srgbClr val="F6BF69"/>
        </a:accent1>
        <a:accent2>
          <a:srgbClr val="618FFD"/>
        </a:accent2>
        <a:accent3>
          <a:srgbClr val="AAACCD"/>
        </a:accent3>
        <a:accent4>
          <a:srgbClr val="DADADA"/>
        </a:accent4>
        <a:accent5>
          <a:srgbClr val="FADCB9"/>
        </a:accent5>
        <a:accent6>
          <a:srgbClr val="5781E5"/>
        </a:accent6>
        <a:hlink>
          <a:srgbClr val="F76681"/>
        </a:hlink>
        <a:folHlink>
          <a:srgbClr val="CECECE"/>
        </a:folHlink>
      </a:clrScheme>
      <a:clrMap bg1="dk2" tx1="lt1" bg2="dk1" tx2="lt2" accent1="accent1" accent2="accent2" accent3="accent3" accent4="accent4" accent5="accent5" accent6="accent6" hlink="hlink" folHlink="folHlink"/>
    </a:extraClrScheme>
    <a:extraClrScheme>
      <a:clrScheme name="Roche 2">
        <a:dk1>
          <a:srgbClr val="00FF00"/>
        </a:dk1>
        <a:lt1>
          <a:srgbClr val="FFFFFF"/>
        </a:lt1>
        <a:dk2>
          <a:srgbClr val="00007F"/>
        </a:dk2>
        <a:lt2>
          <a:srgbClr val="FFFFFF"/>
        </a:lt2>
        <a:accent1>
          <a:srgbClr val="FFFF00"/>
        </a:accent1>
        <a:accent2>
          <a:srgbClr val="00FFFF"/>
        </a:accent2>
        <a:accent3>
          <a:srgbClr val="AAAAC0"/>
        </a:accent3>
        <a:accent4>
          <a:srgbClr val="DADADA"/>
        </a:accent4>
        <a:accent5>
          <a:srgbClr val="FFFFAA"/>
        </a:accent5>
        <a:accent6>
          <a:srgbClr val="00E7E7"/>
        </a:accent6>
        <a:hlink>
          <a:srgbClr val="FF0000"/>
        </a:hlink>
        <a:folHlink>
          <a:srgbClr val="CECECE"/>
        </a:folHlink>
      </a:clrScheme>
      <a:clrMap bg1="dk2" tx1="lt1" bg2="dk1" tx2="lt2" accent1="accent1" accent2="accent2" accent3="accent3" accent4="accent4" accent5="accent5" accent6="accent6" hlink="hlink" folHlink="folHlink"/>
    </a:extraClrScheme>
    <a:extraClrScheme>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clrMap bg1="lt1" tx1="dk1" bg2="lt2" tx2="dk2" accent1="accent1" accent2="accent2" accent3="accent3" accent4="accent4" accent5="accent5" accent6="accent6" hlink="hlink" folHlink="folHlink"/>
    </a:extraClrScheme>
    <a:extraClrScheme>
      <a:clrScheme name="Roche 4">
        <a:dk1>
          <a:srgbClr val="000000"/>
        </a:dk1>
        <a:lt1>
          <a:srgbClr val="FFFFFF"/>
        </a:lt1>
        <a:dk2>
          <a:srgbClr val="000000"/>
        </a:dk2>
        <a:lt2>
          <a:srgbClr val="00FF00"/>
        </a:lt2>
        <a:accent1>
          <a:srgbClr val="FF00FF"/>
        </a:accent1>
        <a:accent2>
          <a:srgbClr val="00FFFF"/>
        </a:accent2>
        <a:accent3>
          <a:srgbClr val="FFFFFF"/>
        </a:accent3>
        <a:accent4>
          <a:srgbClr val="000000"/>
        </a:accent4>
        <a:accent5>
          <a:srgbClr val="FFAAFF"/>
        </a:accent5>
        <a:accent6>
          <a:srgbClr val="00E7E7"/>
        </a:accent6>
        <a:hlink>
          <a:srgbClr val="FF0000"/>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Roche</Template>
  <TotalTime>6148</TotalTime>
  <Pages>16</Pages>
  <Words>1925</Words>
  <Application>Microsoft Office PowerPoint</Application>
  <PresentationFormat>A4 Paper (210x297 mm)</PresentationFormat>
  <Paragraphs>214</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Bookman Old Style</vt:lpstr>
      <vt:lpstr>Imago</vt:lpstr>
      <vt:lpstr>Minion</vt:lpstr>
      <vt:lpstr>Roche</vt:lpstr>
      <vt:lpstr> Accu-Chek Inform II   Blood Glucose Monitoring System</vt:lpstr>
      <vt:lpstr>Training Objectives</vt:lpstr>
      <vt:lpstr>Why Training?  </vt:lpstr>
      <vt:lpstr>SAFETY</vt:lpstr>
      <vt:lpstr>Clinical Indications</vt:lpstr>
      <vt:lpstr>PowerPoint Presentation</vt:lpstr>
      <vt:lpstr>Meter and Supplies</vt:lpstr>
      <vt:lpstr>Supplies (cont.)</vt:lpstr>
      <vt:lpstr>Accu-Check Inform II Test Strip:</vt:lpstr>
      <vt:lpstr>Supplies (cont.)</vt:lpstr>
      <vt:lpstr>Quality Control Testing </vt:lpstr>
      <vt:lpstr>Start Up – User Identification</vt:lpstr>
      <vt:lpstr>Accu-Chek Inform II Power up screens You will see one of the following screens: </vt:lpstr>
      <vt:lpstr>Performing quality control</vt:lpstr>
      <vt:lpstr>Performing quality control</vt:lpstr>
      <vt:lpstr>Performing quality control</vt:lpstr>
      <vt:lpstr>Performing quality control</vt:lpstr>
      <vt:lpstr>Failed Quality Control Test </vt:lpstr>
      <vt:lpstr>PowerPoint Presentation</vt:lpstr>
      <vt:lpstr>Quality Control Review </vt:lpstr>
      <vt:lpstr>Patient Testing</vt:lpstr>
      <vt:lpstr>Patient Testing</vt:lpstr>
      <vt:lpstr>Patient testing    </vt:lpstr>
      <vt:lpstr> 14. Apply patient blood when prompted. Always perform a visual inspection of the yellow test area, if it is discoloured use another strip. </vt:lpstr>
      <vt:lpstr>PowerPoint Presentation</vt:lpstr>
      <vt:lpstr>PowerPoint Presentation</vt:lpstr>
      <vt:lpstr>Critical Result Range</vt:lpstr>
      <vt:lpstr>PowerPoint Presentation</vt:lpstr>
      <vt:lpstr>Reviewing Results</vt:lpstr>
      <vt:lpstr>Performing proficiency testing</vt:lpstr>
      <vt:lpstr>Performing proficiency testing</vt:lpstr>
      <vt:lpstr>Cleaning the Meter </vt:lpstr>
      <vt:lpstr>Meter Troubleshooting</vt:lpstr>
      <vt:lpstr>Troubleshooting (cont.)</vt:lpstr>
      <vt:lpstr>CONTACTS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Accu-Check Inform II</dc:title>
  <dc:creator>Michelle Roberts</dc:creator>
  <cp:lastModifiedBy>Collins, Teresa C. (White City/VISN20)</cp:lastModifiedBy>
  <cp:revision>357</cp:revision>
  <cp:lastPrinted>2021-05-21T16:31:42Z</cp:lastPrinted>
  <dcterms:created xsi:type="dcterms:W3CDTF">2005-04-13T13:46:47Z</dcterms:created>
  <dcterms:modified xsi:type="dcterms:W3CDTF">2023-06-02T23:22:03Z</dcterms:modified>
</cp:coreProperties>
</file>