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1" r:id="rId4"/>
  </p:sldMasterIdLst>
  <p:notesMasterIdLst>
    <p:notesMasterId r:id="rId12"/>
  </p:notesMasterIdLst>
  <p:handoutMasterIdLst>
    <p:handoutMasterId r:id="rId13"/>
  </p:handoutMasterIdLst>
  <p:sldIdLst>
    <p:sldId id="406" r:id="rId5"/>
    <p:sldId id="509" r:id="rId6"/>
    <p:sldId id="510" r:id="rId7"/>
    <p:sldId id="512" r:id="rId8"/>
    <p:sldId id="513" r:id="rId9"/>
    <p:sldId id="515" r:id="rId10"/>
    <p:sldId id="514" r:id="rId11"/>
  </p:sldIdLst>
  <p:sldSz cx="9144000" cy="6858000" type="screen4x3"/>
  <p:notesSz cx="6858000" cy="91995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orient="horz" pos="2832">
          <p15:clr>
            <a:srgbClr val="A4A3A4"/>
          </p15:clr>
        </p15:guide>
        <p15:guide id="3" pos="2924">
          <p15:clr>
            <a:srgbClr val="A4A3A4"/>
          </p15:clr>
        </p15:guide>
        <p15:guide id="4" pos="55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64B96"/>
    <a:srgbClr val="9933FF"/>
    <a:srgbClr val="D89102"/>
    <a:srgbClr val="FDAB07"/>
    <a:srgbClr val="F7FD07"/>
    <a:srgbClr val="0033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681" autoAdjust="0"/>
    <p:restoredTop sz="89718" autoAdjust="0"/>
  </p:normalViewPr>
  <p:slideViewPr>
    <p:cSldViewPr snapToGrid="0">
      <p:cViewPr varScale="1">
        <p:scale>
          <a:sx n="84" d="100"/>
          <a:sy n="84" d="100"/>
        </p:scale>
        <p:origin x="66" y="390"/>
      </p:cViewPr>
      <p:guideLst>
        <p:guide orient="horz" pos="1248"/>
        <p:guide orient="horz" pos="2832"/>
        <p:guide pos="2924"/>
        <p:guide pos="552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1476" y="-72"/>
      </p:cViewPr>
      <p:guideLst>
        <p:guide orient="horz" pos="289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</a:bodyPr>
          <a:lstStyle>
            <a:lvl1pPr algn="l" defTabSz="923778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272" y="0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</a:bodyPr>
          <a:lstStyle>
            <a:lvl1pPr algn="r" defTabSz="923778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6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513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</a:bodyPr>
          <a:lstStyle>
            <a:lvl1pPr algn="l" defTabSz="923778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6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272" y="8740513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</a:bodyPr>
          <a:lstStyle>
            <a:lvl1pPr algn="r" defTabSz="923778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16E85678-3805-4898-9313-5FD07F661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48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59" tIns="46081" rIns="92159" bIns="46081" numCol="1" anchor="t" anchorCtr="0" compatLnSpc="1">
            <a:prstTxWarp prst="textNoShape">
              <a:avLst/>
            </a:prstTxWarp>
          </a:bodyPr>
          <a:lstStyle>
            <a:lvl1pPr algn="l" defTabSz="92065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2749" y="0"/>
            <a:ext cx="2973729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59" tIns="46081" rIns="92159" bIns="46081" numCol="1" anchor="t" anchorCtr="0" compatLnSpc="1">
            <a:prstTxWarp prst="textNoShape">
              <a:avLst/>
            </a:prstTxWarp>
          </a:bodyPr>
          <a:lstStyle>
            <a:lvl1pPr algn="r" defTabSz="92065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51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191" y="4372575"/>
            <a:ext cx="5487618" cy="413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59" tIns="46081" rIns="92159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0513"/>
            <a:ext cx="2972206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59" tIns="46081" rIns="92159" bIns="46081" numCol="1" anchor="b" anchorCtr="0" compatLnSpc="1">
            <a:prstTxWarp prst="textNoShape">
              <a:avLst/>
            </a:prstTxWarp>
          </a:bodyPr>
          <a:lstStyle>
            <a:lvl1pPr algn="l" defTabSz="920652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2749" y="8740513"/>
            <a:ext cx="2973729" cy="45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59" tIns="46081" rIns="92159" bIns="46081" numCol="1" anchor="b" anchorCtr="0" compatLnSpc="1">
            <a:prstTxWarp prst="textNoShape">
              <a:avLst/>
            </a:prstTxWarp>
          </a:bodyPr>
          <a:lstStyle>
            <a:lvl1pPr algn="r" defTabSz="920652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F92E676-6E3A-46B4-A181-15B45996F1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41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109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818"/>
            <a:fld id="{FF46B0EB-C759-4DA1-86AA-9710A2413DCD}" type="slidenum">
              <a:rPr lang="en-US" smtClean="0"/>
              <a:pPr defTabSz="919818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610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92E676-6E3A-46B4-A181-15B45996F1E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2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9818"/>
            <a:fld id="{35733D55-2055-4939-9ADF-A26130556FD1}" type="slidenum">
              <a:rPr lang="en-US" smtClean="0"/>
              <a:pPr defTabSz="919818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434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5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940425" y="6057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endParaRPr lang="en-US" altLang="en-US" sz="2400" b="0">
              <a:latin typeface="Times" pitchFamily="18" charset="0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1612900"/>
            <a:ext cx="5181600" cy="1143000"/>
          </a:xfrm>
        </p:spPr>
        <p:txBody>
          <a:bodyPr anchor="ctr"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324600" y="1612900"/>
            <a:ext cx="2133600" cy="2057400"/>
          </a:xfrm>
        </p:spPr>
        <p:txBody>
          <a:bodyPr/>
          <a:lstStyle>
            <a:lvl1pPr marL="0" indent="0">
              <a:buFont typeface="Webdings" pitchFamily="18" charset="2"/>
              <a:buNone/>
              <a:defRPr sz="1700">
                <a:solidFill>
                  <a:srgbClr val="979797"/>
                </a:solidFill>
              </a:defRPr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72E43-F005-418C-9777-FBA91740970D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E253-C9FC-47EE-BDFD-7DAD271A25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122238"/>
            <a:ext cx="2109788" cy="5926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" y="122238"/>
            <a:ext cx="6178550" cy="5926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D188A-BB9F-4CAA-8FBF-786B69D70397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F8050-07C7-4F2C-BCDA-0E724C2F028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5C8E2-E030-486A-9955-80A9EE126AD8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331BB-64B5-41F3-8949-B92C1B973CE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A8184-3D36-4D5A-925B-507B7001592D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EC472-FD42-4ED5-8E77-BE7F4FA4618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417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95400"/>
            <a:ext cx="404336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6FEBA-97A5-47D1-A474-49CD04E2614E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8C52C-9162-4F3A-BAE5-33254815904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C72A9-DDC2-447F-9074-5E9839AE5AA9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46AA2-DAE2-4C33-96C6-3173CFB6CE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9FF78-9E88-4ED8-9748-BD5BD3E46BD0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DD4D-9323-4C23-A23E-2F0141110A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9B09B-C9D9-4F10-95AB-28E5498591E4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05878-4E73-451F-A5D2-F44DC032EE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7B76-C495-4409-BA3C-0D01A7D40C61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3C9CD-40DF-4EE9-BF1B-E01E09B972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CC95D-BFFC-4B35-80C8-9F8AE08E4121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3E258-084A-493F-8AF9-5727CA2D50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175" y="0"/>
            <a:ext cx="9137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4000" y="122238"/>
            <a:ext cx="5613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37538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8743A8B-FAF1-48FC-968E-D70CDB0E9DE7}" type="datetime1">
              <a:rPr lang="en-US"/>
              <a:pPr>
                <a:defRPr/>
              </a:pPr>
              <a:t>2/24/2015</a:t>
            </a:fld>
            <a:endParaRPr lang="en-US" altLang="en-US" dirty="0"/>
          </a:p>
        </p:txBody>
      </p:sp>
      <p:sp>
        <p:nvSpPr>
          <p:cNvPr id="284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35713"/>
            <a:ext cx="2895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0363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9DE51D89-C354-4EA1-8948-02870625F8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940425" y="6057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endParaRPr lang="en-US" altLang="en-US" sz="2400" b="0">
              <a:latin typeface="Times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20000"/>
        </a:spcAft>
        <a:buClr>
          <a:srgbClr val="564B96"/>
        </a:buClr>
        <a:buSzPct val="40000"/>
        <a:buFont typeface="Webdings" pitchFamily="18" charset="2"/>
        <a:buChar char="g"/>
        <a:defRPr sz="2400">
          <a:solidFill>
            <a:srgbClr val="564B96"/>
          </a:solidFill>
          <a:latin typeface="+mn-lt"/>
          <a:ea typeface="+mn-ea"/>
          <a:cs typeface="+mn-cs"/>
        </a:defRPr>
      </a:lvl1pPr>
      <a:lvl2pPr marL="679450" indent="-222250" algn="l" rtl="0" eaLnBrk="0" fontAlgn="base" hangingPunct="0">
        <a:spcBef>
          <a:spcPct val="20000"/>
        </a:spcBef>
        <a:spcAft>
          <a:spcPct val="0"/>
        </a:spcAft>
        <a:buClr>
          <a:srgbClr val="6095C1"/>
        </a:buClr>
        <a:buFont typeface="Times" pitchFamily="18" charset="0"/>
        <a:buChar char="•"/>
        <a:defRPr sz="2200">
          <a:solidFill>
            <a:srgbClr val="6095C1"/>
          </a:solidFill>
          <a:latin typeface="+mn-lt"/>
        </a:defRPr>
      </a:lvl2pPr>
      <a:lvl3pPr marL="10287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228600" y="1984375"/>
            <a:ext cx="860425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600" dirty="0" smtClean="0">
                <a:solidFill>
                  <a:srgbClr val="003399"/>
                </a:solidFill>
              </a:rPr>
              <a:t>How to result calculations </a:t>
            </a:r>
          </a:p>
          <a:p>
            <a:r>
              <a:rPr lang="en-US" sz="3600" dirty="0" smtClean="0">
                <a:solidFill>
                  <a:srgbClr val="003399"/>
                </a:solidFill>
              </a:rPr>
              <a:t>with inequalities</a:t>
            </a:r>
            <a:endParaRPr lang="en-US" sz="3600" dirty="0">
              <a:solidFill>
                <a:srgbClr val="003399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5105400"/>
            <a:ext cx="4648200" cy="1612900"/>
          </a:xfrm>
        </p:spPr>
        <p:txBody>
          <a:bodyPr/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sz="1600" b="1" dirty="0" smtClean="0">
                <a:solidFill>
                  <a:schemeClr val="tx1"/>
                </a:solidFill>
              </a:rPr>
              <a:t>Prepared by: 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Lab Informatics Department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Kaiser Regional Reference Lab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Date: February 23, 2015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Calculations with Inequalities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9EB96-9899-4A83-B04B-263A8BB6FBC1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4100" name="Content Placeholder 2"/>
          <p:cNvSpPr>
            <a:spLocks noGrp="1"/>
          </p:cNvSpPr>
          <p:nvPr>
            <p:ph idx="4294967295"/>
          </p:nvPr>
        </p:nvSpPr>
        <p:spPr>
          <a:xfrm>
            <a:off x="512763" y="1279525"/>
            <a:ext cx="8237537" cy="5121275"/>
          </a:xfrm>
        </p:spPr>
        <p:txBody>
          <a:bodyPr/>
          <a:lstStyle/>
          <a:p>
            <a:pPr indent="-342900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When a </a:t>
            </a:r>
            <a:r>
              <a:rPr lang="en-US" b="1" dirty="0" smtClean="0">
                <a:solidFill>
                  <a:srgbClr val="003399"/>
                </a:solidFill>
              </a:rPr>
              <a:t>test </a:t>
            </a:r>
            <a:r>
              <a:rPr lang="en-US" b="1" dirty="0" smtClean="0">
                <a:solidFill>
                  <a:srgbClr val="003399"/>
                </a:solidFill>
              </a:rPr>
              <a:t>is part of a calculation and the result is less than or greater than the linear range, the calculated result is erroneous. Since Cerner is literal, it </a:t>
            </a:r>
            <a:r>
              <a:rPr lang="en-US" b="1" dirty="0" smtClean="0">
                <a:solidFill>
                  <a:srgbClr val="003399"/>
                </a:solidFill>
              </a:rPr>
              <a:t>calculates only the number, and does not </a:t>
            </a:r>
            <a:r>
              <a:rPr lang="en-US" b="1" smtClean="0">
                <a:solidFill>
                  <a:srgbClr val="003399"/>
                </a:solidFill>
              </a:rPr>
              <a:t>recognize the </a:t>
            </a:r>
            <a:r>
              <a:rPr lang="en-US" b="1" dirty="0" smtClean="0">
                <a:solidFill>
                  <a:srgbClr val="003399"/>
                </a:solidFill>
              </a:rPr>
              <a:t>&lt; or &gt; sign.</a:t>
            </a:r>
          </a:p>
          <a:p>
            <a:pPr indent="-342900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3399"/>
                </a:solidFill>
              </a:rPr>
              <a:t>A workflow is needed to avoid reporting the wrong calculated value.</a:t>
            </a:r>
          </a:p>
          <a:p>
            <a:pPr marL="0" indent="0">
              <a:buFont typeface="Webdings" pitchFamily="18" charset="2"/>
              <a:buNone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b="1" dirty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b="1" dirty="0" smtClean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dirty="0" smtClean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dirty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dirty="0" smtClean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dirty="0">
              <a:solidFill>
                <a:srgbClr val="003399"/>
              </a:solidFill>
            </a:endParaRPr>
          </a:p>
          <a:p>
            <a:pPr marL="0" indent="0">
              <a:buFont typeface="Webdings" pitchFamily="18" charset="2"/>
              <a:buNone/>
              <a:defRPr/>
            </a:pPr>
            <a:endParaRPr lang="en-US" dirty="0" smtClean="0">
              <a:solidFill>
                <a:srgbClr val="003399"/>
              </a:solidFill>
            </a:endParaRPr>
          </a:p>
        </p:txBody>
      </p:sp>
      <p:sp>
        <p:nvSpPr>
          <p:cNvPr id="4101" name="Slide Number Placeholder 3"/>
          <p:cNvSpPr txBox="1">
            <a:spLocks noGrp="1"/>
          </p:cNvSpPr>
          <p:nvPr/>
        </p:nvSpPr>
        <p:spPr bwMode="auto">
          <a:xfrm>
            <a:off x="6710363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EAB71BDD-3B81-413E-9D42-262DF6CE0C66}" type="slidenum">
              <a:rPr lang="en-US" altLang="en-US" sz="1200" b="0"/>
              <a:pPr algn="r" eaLnBrk="0" hangingPunct="0"/>
              <a:t>1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Calculations with Inequalities</a:t>
            </a:r>
            <a:endParaRPr lang="en-US" sz="28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62A5F4-0A08-4634-B2D8-CCE15E6DB5B6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906463" y="1295400"/>
            <a:ext cx="8237537" cy="4752975"/>
          </a:xfrm>
        </p:spPr>
        <p:txBody>
          <a:bodyPr/>
          <a:lstStyle/>
          <a:p>
            <a:pPr marL="114300" indent="0">
              <a:buFont typeface="Webdings" pitchFamily="18" charset="2"/>
              <a:buNone/>
              <a:defRPr/>
            </a:pPr>
            <a:r>
              <a:rPr lang="en-US" dirty="0" smtClean="0"/>
              <a:t>1. Click Accession Result Entry (ARE) on the </a:t>
            </a:r>
            <a:r>
              <a:rPr lang="en-US" dirty="0" err="1" smtClean="0"/>
              <a:t>AppBar</a:t>
            </a:r>
            <a:r>
              <a:rPr lang="en-US" dirty="0" smtClean="0"/>
              <a:t>.</a:t>
            </a:r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r>
              <a:rPr lang="en-US" dirty="0" smtClean="0"/>
              <a:t>2. Enter the Accession and click Retrieve.</a:t>
            </a:r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1192" y="3451577"/>
            <a:ext cx="3752850" cy="1238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1192" y="1761596"/>
            <a:ext cx="2905125" cy="828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Calculations with Inequalities</a:t>
            </a:r>
            <a:endParaRPr lang="en-US" sz="2800" dirty="0" smtClean="0"/>
          </a:p>
        </p:txBody>
      </p:sp>
      <p:sp>
        <p:nvSpPr>
          <p:cNvPr id="6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E8F1F9-E8F7-431C-8191-65D911B90AD8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42975"/>
            <a:ext cx="8237538" cy="5710238"/>
          </a:xfrm>
        </p:spPr>
        <p:txBody>
          <a:bodyPr/>
          <a:lstStyle/>
          <a:p>
            <a:pPr marL="114300" indent="0">
              <a:buNone/>
              <a:defRPr/>
            </a:pPr>
            <a:endParaRPr lang="en-US" dirty="0" smtClean="0"/>
          </a:p>
          <a:p>
            <a:pPr marL="114300" indent="0">
              <a:buNone/>
              <a:defRPr/>
            </a:pPr>
            <a:r>
              <a:rPr lang="en-US" dirty="0" smtClean="0"/>
              <a:t>3. Note that the Urine Protein </a:t>
            </a:r>
            <a:r>
              <a:rPr lang="en-US" dirty="0" err="1" smtClean="0"/>
              <a:t>Creat</a:t>
            </a:r>
            <a:r>
              <a:rPr lang="en-US" dirty="0" smtClean="0"/>
              <a:t> result is &lt;6 and the calculated Ratio is &lt;0.46, which is erroneous.</a:t>
            </a:r>
          </a:p>
          <a:p>
            <a:pPr marL="114300" indent="0">
              <a:buFont typeface="Webdings" pitchFamily="18" charset="2"/>
              <a:buNone/>
              <a:defRPr/>
            </a:pPr>
            <a:endParaRPr lang="en-US" b="1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r>
              <a:rPr lang="en-US" dirty="0" smtClean="0"/>
              <a:t>4. Do not Verify the result.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044" y="2396773"/>
            <a:ext cx="4820356" cy="2598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Calculations with Inequalities</a:t>
            </a:r>
            <a:endParaRPr 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013" y="952500"/>
            <a:ext cx="8520112" cy="5705475"/>
          </a:xfrm>
        </p:spPr>
        <p:txBody>
          <a:bodyPr/>
          <a:lstStyle/>
          <a:p>
            <a:pPr>
              <a:buNone/>
              <a:defRPr/>
            </a:pP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5. Right click on the Ratio field, select Convert Result, </a:t>
            </a:r>
          </a:p>
          <a:p>
            <a:pPr>
              <a:buNone/>
              <a:defRPr/>
            </a:pPr>
            <a:r>
              <a:rPr lang="en-US" dirty="0" smtClean="0"/>
              <a:t>and select Alpha.</a:t>
            </a: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D4B49B-0735-4985-BE11-F755CB8CEDAD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38" y="2709862"/>
            <a:ext cx="5419725" cy="2800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Calculations with Inequalities</a:t>
            </a:r>
            <a:endParaRPr lang="en-US" sz="2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962025"/>
            <a:ext cx="8237538" cy="5600700"/>
          </a:xfrm>
        </p:spPr>
        <p:txBody>
          <a:bodyPr/>
          <a:lstStyle/>
          <a:p>
            <a:pPr marL="114300" indent="0">
              <a:buFont typeface="Webdings" pitchFamily="18" charset="2"/>
              <a:buNone/>
              <a:defRPr/>
            </a:pPr>
            <a:endParaRPr lang="en-US" b="1" dirty="0"/>
          </a:p>
          <a:p>
            <a:pPr marL="114300" indent="0">
              <a:buFont typeface="Webdings" pitchFamily="18" charset="2"/>
              <a:buNone/>
              <a:defRPr/>
            </a:pPr>
            <a:r>
              <a:rPr lang="en-US" dirty="0" smtClean="0"/>
              <a:t>6. Select the applicable text from the dropdown arrow.</a:t>
            </a:r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CC37D5-2665-4AB2-B383-F167148B5B46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783" y="1969029"/>
            <a:ext cx="6806288" cy="3393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Calculations with Inequalities</a:t>
            </a:r>
            <a:endParaRPr lang="en-US" sz="2800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52450" y="971550"/>
            <a:ext cx="8237538" cy="5256213"/>
          </a:xfrm>
        </p:spPr>
        <p:txBody>
          <a:bodyPr/>
          <a:lstStyle/>
          <a:p>
            <a:pPr marL="114300" indent="0">
              <a:buNone/>
              <a:defRPr/>
            </a:pPr>
            <a:r>
              <a:rPr lang="en-US" dirty="0" smtClean="0"/>
              <a:t>7. </a:t>
            </a:r>
            <a:r>
              <a:rPr lang="en-US" smtClean="0"/>
              <a:t>Click Verify.</a:t>
            </a:r>
            <a:endParaRPr lang="en-US" dirty="0" smtClean="0"/>
          </a:p>
          <a:p>
            <a:pPr marL="114300" indent="0">
              <a:buFont typeface="Webdings" pitchFamily="18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0F253-244C-4650-9C50-106A7B792D16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472" y="1508918"/>
            <a:ext cx="6629400" cy="4181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com Council">
  <a:themeElements>
    <a:clrScheme name="Marcom Counci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rcom Counc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FF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rcom Counci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om Counci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om Counci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om Counci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om Counci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om Counci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om Counci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r_x0020__x0023_1 xmlns="46e50391-c28d-45ab-983a-952347df54b2">
      <UserInfo>
        <DisplayName/>
        <AccountId xsi:nil="true"/>
        <AccountType/>
      </UserInfo>
    </Approver_x0020__x0023_1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A677CBDCBC45409823A9C51357E55F" ma:contentTypeVersion="3" ma:contentTypeDescription="Create a new document." ma:contentTypeScope="" ma:versionID="6db99f303ef0330dba4b6d741e52d6f1">
  <xsd:schema xmlns:xsd="http://www.w3.org/2001/XMLSchema" xmlns:xs="http://www.w3.org/2001/XMLSchema" xmlns:p="http://schemas.microsoft.com/office/2006/metadata/properties" xmlns:ns2="46e50391-c28d-45ab-983a-952347df54b2" targetNamespace="http://schemas.microsoft.com/office/2006/metadata/properties" ma:root="true" ma:fieldsID="9e0dfc9faabfebd3a576f40e288444c1" ns2:_="">
    <xsd:import namespace="46e50391-c28d-45ab-983a-952347df54b2"/>
    <xsd:element name="properties">
      <xsd:complexType>
        <xsd:sequence>
          <xsd:element name="documentManagement">
            <xsd:complexType>
              <xsd:all>
                <xsd:element ref="ns2:Approver_x0020__x0023_1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50391-c28d-45ab-983a-952347df54b2" elementFormDefault="qualified">
    <xsd:import namespace="http://schemas.microsoft.com/office/2006/documentManagement/types"/>
    <xsd:import namespace="http://schemas.microsoft.com/office/infopath/2007/PartnerControls"/>
    <xsd:element name="Approver_x0020__x0023_1" ma:index="8" nillable="true" ma:displayName="Approver(s)" ma:list="UserInfo" ma:SharePointGroup="0" ma:internalName="Approver_x0020__x0023_1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708A36-169E-44A3-9C3A-774B56232F0C}">
  <ds:schemaRefs>
    <ds:schemaRef ds:uri="46e50391-c28d-45ab-983a-952347df54b2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2432D98-5A4A-4277-99D8-19DF696AE7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50391-c28d-45ab-983a-952347df54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99B6A9-1602-4BAC-99DA-A150D5AA13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45502</TotalTime>
  <Words>181</Words>
  <Application>Microsoft Office PowerPoint</Application>
  <PresentationFormat>On-screen Show (4:3)</PresentationFormat>
  <Paragraphs>58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Times</vt:lpstr>
      <vt:lpstr>Webdings</vt:lpstr>
      <vt:lpstr>Wingdings</vt:lpstr>
      <vt:lpstr>Marcom Council</vt:lpstr>
      <vt:lpstr>PowerPoint Presentation</vt:lpstr>
      <vt:lpstr>Calculations with Inequalities</vt:lpstr>
      <vt:lpstr>Calculations with Inequalities</vt:lpstr>
      <vt:lpstr>Calculations with Inequalities</vt:lpstr>
      <vt:lpstr>Calculations with Inequalities</vt:lpstr>
      <vt:lpstr>Calculations with Inequalities</vt:lpstr>
      <vt:lpstr>Calculations with Inequalities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Millie Pinpin</dc:creator>
  <cp:lastModifiedBy>Millie Pinpin</cp:lastModifiedBy>
  <cp:revision>884</cp:revision>
  <cp:lastPrinted>2014-10-03T14:48:40Z</cp:lastPrinted>
  <dcterms:created xsi:type="dcterms:W3CDTF">2005-03-21T22:49:04Z</dcterms:created>
  <dcterms:modified xsi:type="dcterms:W3CDTF">2015-02-24T17:36:47Z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0x010100CCA677CBDCBC45409823A9C51357E55F</vt:lpwstr>
  </property>
</Properties>
</file>