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notesMasterIdLst>
    <p:notesMasterId r:id="rId34"/>
  </p:notesMasterIdLst>
  <p:sldIdLst>
    <p:sldId id="256" r:id="rId2"/>
    <p:sldId id="274" r:id="rId3"/>
    <p:sldId id="270" r:id="rId4"/>
    <p:sldId id="258" r:id="rId5"/>
    <p:sldId id="259" r:id="rId6"/>
    <p:sldId id="260" r:id="rId7"/>
    <p:sldId id="261" r:id="rId8"/>
    <p:sldId id="262" r:id="rId9"/>
    <p:sldId id="265" r:id="rId10"/>
    <p:sldId id="266" r:id="rId11"/>
    <p:sldId id="267" r:id="rId12"/>
    <p:sldId id="281" r:id="rId13"/>
    <p:sldId id="271" r:id="rId14"/>
    <p:sldId id="284" r:id="rId15"/>
    <p:sldId id="272" r:id="rId16"/>
    <p:sldId id="273" r:id="rId17"/>
    <p:sldId id="268" r:id="rId18"/>
    <p:sldId id="280" r:id="rId19"/>
    <p:sldId id="276" r:id="rId20"/>
    <p:sldId id="286" r:id="rId21"/>
    <p:sldId id="269" r:id="rId22"/>
    <p:sldId id="275" r:id="rId23"/>
    <p:sldId id="282" r:id="rId24"/>
    <p:sldId id="287" r:id="rId25"/>
    <p:sldId id="288" r:id="rId26"/>
    <p:sldId id="289" r:id="rId27"/>
    <p:sldId id="290" r:id="rId28"/>
    <p:sldId id="291" r:id="rId29"/>
    <p:sldId id="292" r:id="rId30"/>
    <p:sldId id="285" r:id="rId31"/>
    <p:sldId id="283" r:id="rId32"/>
    <p:sldId id="26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72" y="-7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BA95C-A7D0-4B30-A872-65642FF009F5}" type="datetimeFigureOut">
              <a:rPr lang="en-US" smtClean="0"/>
              <a:t>12/28/2017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23221-680B-42A3-971A-14C3084A003C}" type="slidenum">
              <a:rPr lang="en-US" smtClean="0"/>
              <a:t>‹#›</a:t>
            </a:fld>
            <a:endParaRPr lang="en-US"/>
          </a:p>
        </p:txBody>
      </p:sp>
    </p:spTree>
    <p:extLst>
      <p:ext uri="{BB962C8B-B14F-4D97-AF65-F5344CB8AC3E}">
        <p14:creationId xmlns:p14="http://schemas.microsoft.com/office/powerpoint/2010/main" val="3133778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13B6E7E-A2CA-48A1-B935-4DE8FC0F492A}" type="datetime1">
              <a:rPr lang="en-US" smtClean="0"/>
              <a:t>12/28/2017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109DABC-7396-49B3-8C39-A30C83BBD2F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F9258F-916B-49DE-AC10-19DD05933553}" type="datetime1">
              <a:rPr lang="en-US" smtClean="0"/>
              <a:t>12/28/2017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09DABC-7396-49B3-8C39-A30C83BBD2F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0EFBA1-5487-4F63-95D4-ABB5C997C707}" type="datetime1">
              <a:rPr lang="en-US" smtClean="0"/>
              <a:t>12/28/2017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09DABC-7396-49B3-8C39-A30C83BBD2F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8AE85F-79DE-4A71-9E3C-F42A3BBA544A}" type="datetime1">
              <a:rPr lang="en-US" smtClean="0"/>
              <a:t>12/28/2017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09DABC-7396-49B3-8C39-A30C83BBD2F0}"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E744E27-916E-4FAC-8916-C12EBE36AAAB}" type="datetime1">
              <a:rPr lang="en-US" smtClean="0"/>
              <a:t>12/28/2017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09DABC-7396-49B3-8C39-A30C83BBD2F0}"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1AF982-C1CA-4A6D-ADBC-BCC97F3D674F}" type="datetime1">
              <a:rPr lang="en-US" smtClean="0"/>
              <a:t>12/28/2017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09DABC-7396-49B3-8C39-A30C83BBD2F0}"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323A1B-5315-4B37-99AC-8F7D7460E12B}" type="datetime1">
              <a:rPr lang="en-US" smtClean="0"/>
              <a:t>12/28/2017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109DABC-7396-49B3-8C39-A30C83BBD2F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98EBE05-1E30-4C46-B30E-032C377AA67E}" type="datetime1">
              <a:rPr lang="en-US" smtClean="0"/>
              <a:t>12/28/2017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109DABC-7396-49B3-8C39-A30C83BBD2F0}"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2BBB01-020C-4EFD-8060-927D45E4615D}" type="datetime1">
              <a:rPr lang="en-US" smtClean="0"/>
              <a:t>12/28/2017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109DABC-7396-49B3-8C39-A30C83BBD2F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369C398-1209-435F-BEF0-BFBC65892FE8}" type="datetime1">
              <a:rPr lang="en-US" smtClean="0"/>
              <a:t>12/28/2017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09DABC-7396-49B3-8C39-A30C83BBD2F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F766599-494A-44D7-88E3-9C77AF53A50B}" type="datetime1">
              <a:rPr lang="en-US" smtClean="0"/>
              <a:t>12/28/2017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109DABC-7396-49B3-8C39-A30C83BBD2F0}"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5C48E04-9EF4-481B-B516-E3DA6F6EAD27}" type="datetime1">
              <a:rPr lang="en-US" smtClean="0"/>
              <a:t>12/28/2017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09DABC-7396-49B3-8C39-A30C83BBD2F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676400"/>
          </a:xfrm>
        </p:spPr>
        <p:txBody>
          <a:bodyPr>
            <a:noAutofit/>
          </a:bodyPr>
          <a:lstStyle/>
          <a:p>
            <a:r>
              <a:rPr lang="en-US" sz="4800" cap="none" dirty="0" smtClean="0">
                <a:latin typeface="Aharoni" panose="02010803020104030203" pitchFamily="2" charset="-79"/>
                <a:cs typeface="Aharoni" panose="02010803020104030203" pitchFamily="2" charset="-79"/>
              </a:rPr>
              <a:t>CoPathPlus Cytology </a:t>
            </a:r>
            <a:br>
              <a:rPr lang="en-US" sz="4800" cap="none" dirty="0" smtClean="0">
                <a:latin typeface="Aharoni" panose="02010803020104030203" pitchFamily="2" charset="-79"/>
                <a:cs typeface="Aharoni" panose="02010803020104030203" pitchFamily="2" charset="-79"/>
              </a:rPr>
            </a:br>
            <a:r>
              <a:rPr lang="en-US" sz="4800" cap="none" dirty="0" smtClean="0">
                <a:latin typeface="Aharoni" panose="02010803020104030203" pitchFamily="2" charset="-79"/>
                <a:cs typeface="Aharoni" panose="02010803020104030203" pitchFamily="2" charset="-79"/>
              </a:rPr>
              <a:t>Accessioner Training</a:t>
            </a:r>
            <a:endParaRPr lang="en-US" sz="4800" cap="none"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p:txBody>
          <a:bodyPr>
            <a:normAutofit/>
          </a:bodyPr>
          <a:lstStyle/>
          <a:p>
            <a:r>
              <a:rPr lang="en-US" dirty="0" smtClean="0"/>
              <a:t>Cytology Accessioning Instructions</a:t>
            </a:r>
            <a:endParaRPr lang="en-US" dirty="0"/>
          </a:p>
        </p:txBody>
      </p:sp>
      <p:sp>
        <p:nvSpPr>
          <p:cNvPr id="4" name="Slide Number Placeholder 3"/>
          <p:cNvSpPr>
            <a:spLocks noGrp="1"/>
          </p:cNvSpPr>
          <p:nvPr>
            <p:ph type="sldNum" sz="quarter" idx="12"/>
          </p:nvPr>
        </p:nvSpPr>
        <p:spPr/>
        <p:txBody>
          <a:bodyPr/>
          <a:lstStyle/>
          <a:p>
            <a:fld id="{E109DABC-7396-49B3-8C39-A30C83BBD2F0}" type="slidenum">
              <a:rPr lang="en-US" smtClean="0"/>
              <a:t>1</a:t>
            </a:fld>
            <a:endParaRPr lang="en-US" dirty="0"/>
          </a:p>
        </p:txBody>
      </p:sp>
    </p:spTree>
    <p:extLst>
      <p:ext uri="{BB962C8B-B14F-4D97-AF65-F5344CB8AC3E}">
        <p14:creationId xmlns:p14="http://schemas.microsoft.com/office/powerpoint/2010/main" val="144018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u="sng" dirty="0" smtClean="0"/>
              <a:t>Enter the Specimen Class</a:t>
            </a:r>
            <a:endParaRPr lang="en-US" u="sng"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60483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10688" y="1676400"/>
            <a:ext cx="2404712" cy="2308324"/>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Cytology Accessioners will have two available specimen classes.  These classes are specific to the local medical center, and  follow the format of:</a:t>
            </a:r>
          </a:p>
          <a:p>
            <a:r>
              <a:rPr lang="en-US" sz="1600" b="1" dirty="0" smtClean="0"/>
              <a:t>xxxG </a:t>
            </a:r>
            <a:r>
              <a:rPr lang="en-US" sz="1600" dirty="0" smtClean="0"/>
              <a:t> for GYN    </a:t>
            </a:r>
          </a:p>
          <a:p>
            <a:r>
              <a:rPr lang="en-US" sz="1600" b="1" dirty="0" err="1" smtClean="0"/>
              <a:t>xxxN</a:t>
            </a:r>
            <a:r>
              <a:rPr lang="en-US" sz="1600" dirty="0" smtClean="0"/>
              <a:t> for NonGYN</a:t>
            </a:r>
            <a:endParaRPr lang="en-US" sz="1600" dirty="0"/>
          </a:p>
        </p:txBody>
      </p:sp>
      <p:sp>
        <p:nvSpPr>
          <p:cNvPr id="7" name="TextBox 6"/>
          <p:cNvSpPr txBox="1"/>
          <p:nvPr/>
        </p:nvSpPr>
        <p:spPr>
          <a:xfrm>
            <a:off x="6510688" y="4356318"/>
            <a:ext cx="2404712" cy="2062103"/>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Select the appropriate class for the case you are accessioning.   Either use the Ellipsis to select the class or learn your two codes and just type in the appropriate code. </a:t>
            </a:r>
            <a:endParaRPr lang="en-US" sz="1600" dirty="0"/>
          </a:p>
        </p:txBody>
      </p:sp>
      <p:sp>
        <p:nvSpPr>
          <p:cNvPr id="2" name="Slide Number Placeholder 1"/>
          <p:cNvSpPr>
            <a:spLocks noGrp="1"/>
          </p:cNvSpPr>
          <p:nvPr>
            <p:ph type="sldNum" sz="quarter" idx="12"/>
          </p:nvPr>
        </p:nvSpPr>
        <p:spPr/>
        <p:txBody>
          <a:bodyPr/>
          <a:lstStyle/>
          <a:p>
            <a:fld id="{E109DABC-7396-49B3-8C39-A30C83BBD2F0}" type="slidenum">
              <a:rPr lang="en-US" smtClean="0"/>
              <a:t>10</a:t>
            </a:fld>
            <a:endParaRPr lang="en-US" dirty="0"/>
          </a:p>
        </p:txBody>
      </p:sp>
    </p:spTree>
    <p:extLst>
      <p:ext uri="{BB962C8B-B14F-4D97-AF65-F5344CB8AC3E}">
        <p14:creationId xmlns:p14="http://schemas.microsoft.com/office/powerpoint/2010/main" val="3745490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u="sng" dirty="0" smtClean="0"/>
              <a:t>Accession Number is Assigned</a:t>
            </a:r>
            <a:endParaRPr lang="en-US" u="sng" dirty="0"/>
          </a:p>
        </p:txBody>
      </p:sp>
      <p:sp>
        <p:nvSpPr>
          <p:cNvPr id="7" name="TextBox 6"/>
          <p:cNvSpPr txBox="1"/>
          <p:nvPr/>
        </p:nvSpPr>
        <p:spPr>
          <a:xfrm>
            <a:off x="5257800" y="1295400"/>
            <a:ext cx="3581400" cy="1077218"/>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CoPath auto-assigns an accession number after Specimen Class selection.  </a:t>
            </a:r>
            <a:r>
              <a:rPr lang="en-US" sz="1600" dirty="0"/>
              <a:t>P</a:t>
            </a:r>
            <a:r>
              <a:rPr lang="en-US" sz="1600" dirty="0" smtClean="0"/>
              <a:t>ress the OK button to accept the number.</a:t>
            </a:r>
            <a:endParaRPr lang="en-US" sz="1600" dirty="0"/>
          </a:p>
        </p:txBody>
      </p:sp>
      <p:sp>
        <p:nvSpPr>
          <p:cNvPr id="9" name="TextBox 8"/>
          <p:cNvSpPr txBox="1"/>
          <p:nvPr/>
        </p:nvSpPr>
        <p:spPr>
          <a:xfrm>
            <a:off x="5257800" y="2590800"/>
            <a:ext cx="3581400" cy="2123658"/>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If you get the </a:t>
            </a:r>
            <a:r>
              <a:rPr lang="en-US" sz="1600" b="1" dirty="0" smtClean="0"/>
              <a:t>Departments do not match</a:t>
            </a:r>
            <a:r>
              <a:rPr lang="en-US" sz="1600" dirty="0" smtClean="0"/>
              <a:t> error you must </a:t>
            </a:r>
            <a:r>
              <a:rPr lang="en-US" b="1" u="sng" dirty="0" smtClean="0"/>
              <a:t>Press Cancel</a:t>
            </a:r>
            <a:r>
              <a:rPr lang="en-US" b="1" dirty="0" smtClean="0"/>
              <a:t>!!  </a:t>
            </a:r>
            <a:r>
              <a:rPr lang="en-US" sz="1600" dirty="0" smtClean="0"/>
              <a:t>This error means the order selected does not correlate to the specimen class selected.  Check your Order Number and Specimen Class and then make the appropriate correction.  </a:t>
            </a:r>
            <a:endParaRPr lang="en-US" sz="1600" dirty="0"/>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1295400"/>
            <a:ext cx="4649810" cy="354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836081"/>
            <a:ext cx="4645158" cy="205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4748" y="5004079"/>
            <a:ext cx="2975652" cy="1569660"/>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b="1" dirty="0" smtClean="0"/>
              <a:t>Note</a:t>
            </a:r>
            <a:r>
              <a:rPr lang="en-US" sz="1600" dirty="0" smtClean="0"/>
              <a:t>: If you find a surgical order in your batch of Cytology orders to be accessioned, send that order to the local pathology lab for accessioning. </a:t>
            </a:r>
            <a:endParaRPr lang="en-US" sz="1600" dirty="0"/>
          </a:p>
        </p:txBody>
      </p:sp>
      <p:sp>
        <p:nvSpPr>
          <p:cNvPr id="2" name="Slide Number Placeholder 1"/>
          <p:cNvSpPr>
            <a:spLocks noGrp="1"/>
          </p:cNvSpPr>
          <p:nvPr>
            <p:ph type="sldNum" sz="quarter" idx="12"/>
          </p:nvPr>
        </p:nvSpPr>
        <p:spPr/>
        <p:txBody>
          <a:bodyPr/>
          <a:lstStyle/>
          <a:p>
            <a:fld id="{E109DABC-7396-49B3-8C39-A30C83BBD2F0}" type="slidenum">
              <a:rPr lang="en-US" smtClean="0"/>
              <a:t>11</a:t>
            </a:fld>
            <a:endParaRPr lang="en-US" dirty="0"/>
          </a:p>
        </p:txBody>
      </p:sp>
    </p:spTree>
    <p:extLst>
      <p:ext uri="{BB962C8B-B14F-4D97-AF65-F5344CB8AC3E}">
        <p14:creationId xmlns:p14="http://schemas.microsoft.com/office/powerpoint/2010/main" val="4279960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pPr algn="ctr"/>
            <a:r>
              <a:rPr lang="en-US" u="sng" dirty="0" smtClean="0"/>
              <a:t>Surgical case incorrectly  accessioned as a GYN Order</a:t>
            </a:r>
            <a:endParaRPr lang="en-US" u="sng"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866"/>
          <a:stretch/>
        </p:blipFill>
        <p:spPr bwMode="auto">
          <a:xfrm>
            <a:off x="533400" y="1524000"/>
            <a:ext cx="8039100" cy="453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8150" y="6197025"/>
            <a:ext cx="8229600" cy="584775"/>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The requisition form also indicates department. The “Departments do Not Match” error message popped up on this case, but accession was still </a:t>
            </a:r>
            <a:r>
              <a:rPr lang="en-US" sz="1600" u="sng" dirty="0" smtClean="0"/>
              <a:t>incorrectly</a:t>
            </a:r>
            <a:r>
              <a:rPr lang="en-US" sz="1600" dirty="0" smtClean="0"/>
              <a:t> saved.   </a:t>
            </a:r>
            <a:endParaRPr lang="en-US" sz="1600" dirty="0"/>
          </a:p>
        </p:txBody>
      </p:sp>
      <p:sp>
        <p:nvSpPr>
          <p:cNvPr id="4" name="Slide Number Placeholder 3"/>
          <p:cNvSpPr>
            <a:spLocks noGrp="1"/>
          </p:cNvSpPr>
          <p:nvPr>
            <p:ph type="sldNum" sz="quarter" idx="12"/>
          </p:nvPr>
        </p:nvSpPr>
        <p:spPr/>
        <p:txBody>
          <a:bodyPr/>
          <a:lstStyle/>
          <a:p>
            <a:fld id="{E109DABC-7396-49B3-8C39-A30C83BBD2F0}" type="slidenum">
              <a:rPr lang="en-US" smtClean="0"/>
              <a:t>12</a:t>
            </a:fld>
            <a:endParaRPr lang="en-US" dirty="0"/>
          </a:p>
        </p:txBody>
      </p:sp>
    </p:spTree>
    <p:extLst>
      <p:ext uri="{BB962C8B-B14F-4D97-AF65-F5344CB8AC3E}">
        <p14:creationId xmlns:p14="http://schemas.microsoft.com/office/powerpoint/2010/main" val="2389250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u="sng" dirty="0" smtClean="0"/>
              <a:t>Accessioning Window Opens with Order information from Interface</a:t>
            </a:r>
            <a:endParaRPr lang="en-US" u="sng" dirty="0"/>
          </a:p>
        </p:txBody>
      </p:sp>
      <p:sp>
        <p:nvSpPr>
          <p:cNvPr id="5" name="TextBox 4"/>
          <p:cNvSpPr txBox="1"/>
          <p:nvPr/>
        </p:nvSpPr>
        <p:spPr>
          <a:xfrm>
            <a:off x="6172200" y="1665982"/>
            <a:ext cx="2819400" cy="1077218"/>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HealthConnect order info will auto-populate the accession.  All required fields should be filled in.    </a:t>
            </a:r>
            <a:endParaRPr lang="en-US" sz="1600" dirty="0"/>
          </a:p>
        </p:txBody>
      </p:sp>
      <p:sp>
        <p:nvSpPr>
          <p:cNvPr id="11" name="TextBox 10"/>
          <p:cNvSpPr txBox="1"/>
          <p:nvPr/>
        </p:nvSpPr>
        <p:spPr>
          <a:xfrm>
            <a:off x="6160168" y="3043297"/>
            <a:ext cx="2796941" cy="2062103"/>
          </a:xfrm>
          <a:prstGeom prst="rect">
            <a:avLst/>
          </a:prstGeom>
          <a:solidFill>
            <a:schemeClr val="tx1"/>
          </a:solidFill>
          <a:ln w="50800" cap="rnd" cmpd="thickThin">
            <a:solidFill>
              <a:schemeClr val="tx1"/>
            </a:solidFill>
          </a:ln>
        </p:spPr>
        <p:txBody>
          <a:bodyPr wrap="square" rtlCol="0">
            <a:spAutoFit/>
          </a:bodyPr>
          <a:lstStyle/>
          <a:p>
            <a:r>
              <a:rPr lang="en-US" sz="1600" dirty="0" smtClean="0">
                <a:solidFill>
                  <a:schemeClr val="accent1"/>
                </a:solidFill>
              </a:rPr>
              <a:t>If the Part Type and Date fields are not populated, you missed selecting the Order Number on the previous screen.  If so, exit and return to the previous screen to select the Order Number.  </a:t>
            </a:r>
            <a:endParaRPr lang="en-US" sz="1600" dirty="0">
              <a:solidFill>
                <a:schemeClr val="accent1"/>
              </a:solidFill>
            </a:endParaRPr>
          </a:p>
        </p:txBody>
      </p:sp>
      <p:sp>
        <p:nvSpPr>
          <p:cNvPr id="12" name="TextBox 11"/>
          <p:cNvSpPr txBox="1"/>
          <p:nvPr/>
        </p:nvSpPr>
        <p:spPr>
          <a:xfrm>
            <a:off x="2133600" y="5943600"/>
            <a:ext cx="6857999" cy="338554"/>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When complete, press </a:t>
            </a:r>
            <a:r>
              <a:rPr lang="en-US" sz="1600" b="1" dirty="0" smtClean="0"/>
              <a:t>Save/New Specimen </a:t>
            </a:r>
            <a:r>
              <a:rPr lang="en-US" sz="1600" dirty="0" smtClean="0"/>
              <a:t>to save your accession.</a:t>
            </a:r>
            <a:endParaRPr lang="en-US" sz="1600" dirty="0"/>
          </a:p>
        </p:txBody>
      </p:sp>
      <p:sp>
        <p:nvSpPr>
          <p:cNvPr id="13" name="TextBox 12"/>
          <p:cNvSpPr txBox="1"/>
          <p:nvPr/>
        </p:nvSpPr>
        <p:spPr>
          <a:xfrm>
            <a:off x="2743200" y="5528846"/>
            <a:ext cx="6248400" cy="338554"/>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Use the </a:t>
            </a:r>
            <a:r>
              <a:rPr lang="en-US" sz="1600" b="1" dirty="0" smtClean="0">
                <a:solidFill>
                  <a:schemeClr val="accent3">
                    <a:lumMod val="75000"/>
                  </a:schemeClr>
                </a:solidFill>
              </a:rPr>
              <a:t>Spec/</a:t>
            </a:r>
            <a:r>
              <a:rPr lang="en-US" sz="1600" b="1" dirty="0" err="1" smtClean="0">
                <a:solidFill>
                  <a:schemeClr val="accent3">
                    <a:lumMod val="75000"/>
                  </a:schemeClr>
                </a:solidFill>
              </a:rPr>
              <a:t>Req</a:t>
            </a:r>
            <a:r>
              <a:rPr lang="en-US" sz="1600" b="1" dirty="0" smtClean="0">
                <a:solidFill>
                  <a:schemeClr val="accent3">
                    <a:lumMod val="75000"/>
                  </a:schemeClr>
                </a:solidFill>
              </a:rPr>
              <a:t> Deficiencies </a:t>
            </a:r>
            <a:r>
              <a:rPr lang="en-US" sz="1600" dirty="0" smtClean="0"/>
              <a:t>Button to report minor issues.   </a:t>
            </a:r>
            <a:endParaRPr lang="en-US" sz="1400" b="1" dirty="0">
              <a:solidFill>
                <a:schemeClr val="accent3">
                  <a:lumMod val="75000"/>
                </a:schemeClr>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0"/>
          <a:stretch/>
        </p:blipFill>
        <p:spPr bwMode="auto">
          <a:xfrm>
            <a:off x="152401" y="1563905"/>
            <a:ext cx="5867400" cy="3873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9600" y="6443246"/>
            <a:ext cx="7984253" cy="338554"/>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b="1" dirty="0" smtClean="0">
                <a:solidFill>
                  <a:srgbClr val="1109B7"/>
                </a:solidFill>
              </a:rPr>
              <a:t>*See next page for the only circumstance where another tab needs to be used.</a:t>
            </a:r>
            <a:endParaRPr lang="en-US" sz="1400" b="1" dirty="0">
              <a:solidFill>
                <a:srgbClr val="1109B7"/>
              </a:solidFill>
            </a:endParaRPr>
          </a:p>
        </p:txBody>
      </p:sp>
      <p:sp>
        <p:nvSpPr>
          <p:cNvPr id="2" name="Slide Number Placeholder 1"/>
          <p:cNvSpPr>
            <a:spLocks noGrp="1"/>
          </p:cNvSpPr>
          <p:nvPr>
            <p:ph type="sldNum" sz="quarter" idx="12"/>
          </p:nvPr>
        </p:nvSpPr>
        <p:spPr/>
        <p:txBody>
          <a:bodyPr/>
          <a:lstStyle/>
          <a:p>
            <a:fld id="{E109DABC-7396-49B3-8C39-A30C83BBD2F0}" type="slidenum">
              <a:rPr lang="en-US" smtClean="0"/>
              <a:t>13</a:t>
            </a:fld>
            <a:endParaRPr lang="en-US" dirty="0"/>
          </a:p>
        </p:txBody>
      </p:sp>
    </p:spTree>
    <p:extLst>
      <p:ext uri="{BB962C8B-B14F-4D97-AF65-F5344CB8AC3E}">
        <p14:creationId xmlns:p14="http://schemas.microsoft.com/office/powerpoint/2010/main" val="2946985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the requisition order states a report copy needs to be sent outside of Kaiser, move to the Additional Info tab.</a:t>
            </a:r>
          </a:p>
          <a:p>
            <a:r>
              <a:rPr lang="en-US" dirty="0" smtClean="0"/>
              <a:t>Enter report                                                      instructions                                                          into Outside                                              Institution                                                       field.</a:t>
            </a:r>
          </a:p>
          <a:p>
            <a:r>
              <a:rPr lang="en-US" dirty="0" smtClean="0"/>
              <a:t>Save the                                                           Accession.</a:t>
            </a:r>
            <a:endParaRPr lang="en-US" dirty="0"/>
          </a:p>
        </p:txBody>
      </p:sp>
      <p:sp>
        <p:nvSpPr>
          <p:cNvPr id="3" name="Title 2"/>
          <p:cNvSpPr>
            <a:spLocks noGrp="1"/>
          </p:cNvSpPr>
          <p:nvPr>
            <p:ph type="title"/>
          </p:nvPr>
        </p:nvSpPr>
        <p:spPr/>
        <p:txBody>
          <a:bodyPr/>
          <a:lstStyle/>
          <a:p>
            <a:pPr algn="ctr"/>
            <a:r>
              <a:rPr lang="en-US" u="sng" dirty="0" smtClean="0"/>
              <a:t>Outside Physician Copy</a:t>
            </a:r>
            <a:endParaRPr lang="en-US" u="sng"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411" y="2819400"/>
            <a:ext cx="5943600" cy="372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109DABC-7396-49B3-8C39-A30C83BBD2F0}" type="slidenum">
              <a:rPr lang="en-US" smtClean="0"/>
              <a:t>14</a:t>
            </a:fld>
            <a:endParaRPr lang="en-US" dirty="0"/>
          </a:p>
        </p:txBody>
      </p:sp>
    </p:spTree>
    <p:extLst>
      <p:ext uri="{BB962C8B-B14F-4D97-AF65-F5344CB8AC3E}">
        <p14:creationId xmlns:p14="http://schemas.microsoft.com/office/powerpoint/2010/main" val="3209388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u="sng" dirty="0" smtClean="0"/>
              <a:t>When appropriate, use Spec/</a:t>
            </a:r>
            <a:r>
              <a:rPr lang="en-US" u="sng" dirty="0" err="1" smtClean="0"/>
              <a:t>Req</a:t>
            </a:r>
            <a:r>
              <a:rPr lang="en-US" u="sng" dirty="0" smtClean="0"/>
              <a:t> Deficiencies to record problems</a:t>
            </a:r>
            <a:endParaRPr lang="en-US"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62198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77000" y="1642170"/>
            <a:ext cx="2514600" cy="4031873"/>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Spec/</a:t>
            </a:r>
            <a:r>
              <a:rPr lang="en-US" sz="1600" dirty="0" err="1" smtClean="0"/>
              <a:t>Req</a:t>
            </a:r>
            <a:r>
              <a:rPr lang="en-US" sz="1600" dirty="0" smtClean="0"/>
              <a:t> Deficiencies are used to record minor issues that the accessioner can take care of on their own.  Use will probably be infrequent.  Press the ellipsis (...) button to find the Deficiency Reason and Resolution.  Comments are optional.  “By” initials and Date/Time are auto-filled.  Any number of deficiencies can be entered. </a:t>
            </a:r>
            <a:endParaRPr lang="en-US" sz="1600" dirty="0"/>
          </a:p>
        </p:txBody>
      </p:sp>
      <p:sp>
        <p:nvSpPr>
          <p:cNvPr id="6" name="TextBox 5"/>
          <p:cNvSpPr txBox="1"/>
          <p:nvPr/>
        </p:nvSpPr>
        <p:spPr>
          <a:xfrm>
            <a:off x="3262312" y="5791200"/>
            <a:ext cx="5410200" cy="830997"/>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b="1" dirty="0" smtClean="0"/>
              <a:t>Reminder</a:t>
            </a:r>
            <a:r>
              <a:rPr lang="en-US" sz="1600" dirty="0" smtClean="0"/>
              <a:t> – Call the Help Desk when you run into a major issues such as a missing order message or other error message not described in this training.   </a:t>
            </a:r>
            <a:endParaRPr lang="en-US" sz="1600" dirty="0"/>
          </a:p>
        </p:txBody>
      </p:sp>
      <p:sp>
        <p:nvSpPr>
          <p:cNvPr id="2" name="Slide Number Placeholder 1"/>
          <p:cNvSpPr>
            <a:spLocks noGrp="1"/>
          </p:cNvSpPr>
          <p:nvPr>
            <p:ph type="sldNum" sz="quarter" idx="12"/>
          </p:nvPr>
        </p:nvSpPr>
        <p:spPr/>
        <p:txBody>
          <a:bodyPr/>
          <a:lstStyle/>
          <a:p>
            <a:fld id="{E109DABC-7396-49B3-8C39-A30C83BBD2F0}" type="slidenum">
              <a:rPr lang="en-US" smtClean="0"/>
              <a:t>15</a:t>
            </a:fld>
            <a:endParaRPr lang="en-US" dirty="0"/>
          </a:p>
        </p:txBody>
      </p:sp>
    </p:spTree>
    <p:extLst>
      <p:ext uri="{BB962C8B-B14F-4D97-AF65-F5344CB8AC3E}">
        <p14:creationId xmlns:p14="http://schemas.microsoft.com/office/powerpoint/2010/main" val="2861812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gn="ctr"/>
            <a:r>
              <a:rPr lang="en-US" u="sng" dirty="0" smtClean="0"/>
              <a:t>Potential Error: Wrong Gender</a:t>
            </a:r>
            <a:endParaRPr lang="en-US"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6456363"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965482" y="2215415"/>
            <a:ext cx="1873718" cy="3046988"/>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If </a:t>
            </a:r>
            <a:r>
              <a:rPr lang="en-US" sz="1600" dirty="0"/>
              <a:t>you receive a GYN order on a genetic male patient, </a:t>
            </a:r>
            <a:r>
              <a:rPr lang="en-US" sz="1600" dirty="0" smtClean="0"/>
              <a:t>the part type will be missing and you will receive these error messages.  Press </a:t>
            </a:r>
            <a:r>
              <a:rPr lang="en-US" sz="1600" b="1" dirty="0" smtClean="0"/>
              <a:t>Resolve </a:t>
            </a:r>
            <a:r>
              <a:rPr lang="en-US" sz="1600" dirty="0" smtClean="0"/>
              <a:t>and then </a:t>
            </a:r>
            <a:r>
              <a:rPr lang="en-US" sz="1600" b="1" dirty="0" smtClean="0"/>
              <a:t>exit</a:t>
            </a:r>
            <a:r>
              <a:rPr lang="en-US" sz="1600" dirty="0" smtClean="0"/>
              <a:t> the case </a:t>
            </a:r>
            <a:r>
              <a:rPr lang="en-US" sz="1600" b="1" dirty="0" smtClean="0"/>
              <a:t>without saving it. </a:t>
            </a:r>
            <a:endParaRPr lang="en-US" sz="1600" b="1" i="1" dirty="0" smtClean="0"/>
          </a:p>
        </p:txBody>
      </p:sp>
      <p:sp>
        <p:nvSpPr>
          <p:cNvPr id="8" name="TextBox 7"/>
          <p:cNvSpPr txBox="1"/>
          <p:nvPr/>
        </p:nvSpPr>
        <p:spPr>
          <a:xfrm>
            <a:off x="7010400" y="1295400"/>
            <a:ext cx="1981200" cy="338554"/>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b="1" i="1" dirty="0" smtClean="0"/>
              <a:t>This error is rare.</a:t>
            </a:r>
            <a:endParaRPr lang="en-US" sz="1600" b="1" i="1" dirty="0"/>
          </a:p>
        </p:txBody>
      </p:sp>
      <p:sp>
        <p:nvSpPr>
          <p:cNvPr id="9" name="TextBox 8"/>
          <p:cNvSpPr txBox="1"/>
          <p:nvPr/>
        </p:nvSpPr>
        <p:spPr>
          <a:xfrm>
            <a:off x="2971800" y="6096000"/>
            <a:ext cx="5680727" cy="646331"/>
          </a:xfrm>
          <a:prstGeom prst="rect">
            <a:avLst/>
          </a:prstGeom>
          <a:solidFill>
            <a:schemeClr val="bg2">
              <a:lumMod val="75000"/>
            </a:schemeClr>
          </a:solidFill>
          <a:ln w="50800" cap="rnd" cmpd="thickThin">
            <a:solidFill>
              <a:schemeClr val="tx1"/>
            </a:solidFill>
          </a:ln>
        </p:spPr>
        <p:txBody>
          <a:bodyPr wrap="square" rtlCol="0">
            <a:spAutoFit/>
          </a:bodyPr>
          <a:lstStyle/>
          <a:p>
            <a:r>
              <a:rPr lang="en-US" b="1" u="sng" dirty="0" smtClean="0"/>
              <a:t>Do Not Accession!</a:t>
            </a:r>
            <a:r>
              <a:rPr lang="en-US" b="1" i="1" dirty="0" smtClean="0"/>
              <a:t>  Send genetic male GYN cases </a:t>
            </a:r>
            <a:r>
              <a:rPr lang="en-US" b="1" i="1" dirty="0"/>
              <a:t>to the Regional Cytology Lab for </a:t>
            </a:r>
            <a:r>
              <a:rPr lang="en-US" b="1" i="1" dirty="0" smtClean="0"/>
              <a:t>accessioning.</a:t>
            </a:r>
            <a:endParaRPr lang="en-US" b="1" i="1" dirty="0"/>
          </a:p>
        </p:txBody>
      </p:sp>
      <p:sp>
        <p:nvSpPr>
          <p:cNvPr id="2" name="Slide Number Placeholder 1"/>
          <p:cNvSpPr>
            <a:spLocks noGrp="1"/>
          </p:cNvSpPr>
          <p:nvPr>
            <p:ph type="sldNum" sz="quarter" idx="12"/>
          </p:nvPr>
        </p:nvSpPr>
        <p:spPr/>
        <p:txBody>
          <a:bodyPr/>
          <a:lstStyle/>
          <a:p>
            <a:fld id="{E109DABC-7396-49B3-8C39-A30C83BBD2F0}" type="slidenum">
              <a:rPr lang="en-US" smtClean="0"/>
              <a:t>16</a:t>
            </a:fld>
            <a:endParaRPr lang="en-US" dirty="0"/>
          </a:p>
        </p:txBody>
      </p:sp>
    </p:spTree>
    <p:extLst>
      <p:ext uri="{BB962C8B-B14F-4D97-AF65-F5344CB8AC3E}">
        <p14:creationId xmlns:p14="http://schemas.microsoft.com/office/powerpoint/2010/main" val="2675228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US" dirty="0" smtClean="0"/>
              <a:t>Labels auto-print when accession is saved</a:t>
            </a:r>
          </a:p>
          <a:p>
            <a:pPr marL="742950" lvl="1" indent="-350838">
              <a:buFont typeface="Wingdings" panose="05000000000000000000" pitchFamily="2" charset="2"/>
              <a:buChar char="v"/>
            </a:pPr>
            <a:r>
              <a:rPr lang="en-US" dirty="0" smtClean="0"/>
              <a:t>If </a:t>
            </a:r>
            <a:r>
              <a:rPr lang="en-US" dirty="0"/>
              <a:t>words or barcodes are “falling off” the side of the </a:t>
            </a:r>
            <a:r>
              <a:rPr lang="en-US" dirty="0" smtClean="0"/>
              <a:t>  label</a:t>
            </a:r>
            <a:r>
              <a:rPr lang="en-US" dirty="0"/>
              <a:t>, fix label stock alignment and reprint. </a:t>
            </a:r>
          </a:p>
          <a:p>
            <a:pPr marL="742950" lvl="1" indent="-350838">
              <a:buFont typeface="Wingdings" panose="05000000000000000000" pitchFamily="2" charset="2"/>
              <a:buChar char="v"/>
            </a:pPr>
            <a:r>
              <a:rPr lang="en-US" dirty="0" smtClean="0"/>
              <a:t>Place the Requisition Label in specified location.</a:t>
            </a:r>
          </a:p>
          <a:p>
            <a:pPr marL="742950" lvl="1" indent="-350838">
              <a:buFont typeface="Wingdings" panose="05000000000000000000" pitchFamily="2" charset="2"/>
              <a:buChar char="v"/>
            </a:pPr>
            <a:r>
              <a:rPr lang="en-US" dirty="0" smtClean="0"/>
              <a:t>Do </a:t>
            </a:r>
            <a:r>
              <a:rPr lang="en-US" b="1" u="sng" dirty="0" smtClean="0"/>
              <a:t>NOT</a:t>
            </a:r>
            <a:r>
              <a:rPr lang="en-US" dirty="0" smtClean="0"/>
              <a:t> cover the original container label when adding CoPath labels to the container. </a:t>
            </a:r>
          </a:p>
        </p:txBody>
      </p:sp>
      <p:sp>
        <p:nvSpPr>
          <p:cNvPr id="3" name="Title 2"/>
          <p:cNvSpPr>
            <a:spLocks noGrp="1"/>
          </p:cNvSpPr>
          <p:nvPr>
            <p:ph type="title"/>
          </p:nvPr>
        </p:nvSpPr>
        <p:spPr/>
        <p:txBody>
          <a:bodyPr>
            <a:normAutofit/>
          </a:bodyPr>
          <a:lstStyle/>
          <a:p>
            <a:pPr algn="ctr"/>
            <a:r>
              <a:rPr lang="en-US" u="sng" dirty="0" smtClean="0"/>
              <a:t>Container &amp; Requisition Labels</a:t>
            </a:r>
            <a:endParaRPr lang="en-US" u="sng" dirty="0"/>
          </a:p>
        </p:txBody>
      </p:sp>
      <p:sp>
        <p:nvSpPr>
          <p:cNvPr id="5" name="TextBox 4"/>
          <p:cNvSpPr txBox="1"/>
          <p:nvPr/>
        </p:nvSpPr>
        <p:spPr>
          <a:xfrm>
            <a:off x="685800" y="3981450"/>
            <a:ext cx="3676650" cy="584775"/>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b="1" dirty="0" smtClean="0"/>
              <a:t>Requisition Label:  Place on  HealthConnect Requisition form.</a:t>
            </a:r>
            <a:endParaRPr lang="en-US" sz="1600" b="1" dirty="0"/>
          </a:p>
        </p:txBody>
      </p:sp>
      <p:sp>
        <p:nvSpPr>
          <p:cNvPr id="6" name="TextBox 5"/>
          <p:cNvSpPr txBox="1"/>
          <p:nvPr/>
        </p:nvSpPr>
        <p:spPr>
          <a:xfrm>
            <a:off x="4800600" y="3981450"/>
            <a:ext cx="3676650" cy="584775"/>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b="1" dirty="0" smtClean="0"/>
              <a:t>Container Label:  Put on  Container without covering other label.</a:t>
            </a:r>
            <a:endParaRPr lang="en-US" sz="16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667250"/>
            <a:ext cx="28003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667250"/>
            <a:ext cx="27051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109DABC-7396-49B3-8C39-A30C83BBD2F0}" type="slidenum">
              <a:rPr lang="en-US" smtClean="0"/>
              <a:t>17</a:t>
            </a:fld>
            <a:endParaRPr lang="en-US" dirty="0"/>
          </a:p>
        </p:txBody>
      </p:sp>
    </p:spTree>
    <p:extLst>
      <p:ext uri="{BB962C8B-B14F-4D97-AF65-F5344CB8AC3E}">
        <p14:creationId xmlns:p14="http://schemas.microsoft.com/office/powerpoint/2010/main" val="1341838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u="sng" dirty="0" smtClean="0"/>
              <a:t>Requisition Label Placement</a:t>
            </a:r>
            <a:endParaRPr lang="en-US" u="sng"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439"/>
          <a:stretch/>
        </p:blipFill>
        <p:spPr bwMode="auto">
          <a:xfrm>
            <a:off x="152400" y="1371600"/>
            <a:ext cx="8839200" cy="2525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24" t="7550" r="-1424" b="14603"/>
          <a:stretch/>
        </p:blipFill>
        <p:spPr bwMode="auto">
          <a:xfrm>
            <a:off x="153427" y="4201428"/>
            <a:ext cx="8838173" cy="25803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743200" y="2667000"/>
            <a:ext cx="2895600" cy="369332"/>
          </a:xfrm>
          <a:prstGeom prst="rect">
            <a:avLst/>
          </a:prstGeom>
          <a:solidFill>
            <a:schemeClr val="bg2">
              <a:lumMod val="75000"/>
            </a:schemeClr>
          </a:solidFill>
          <a:ln w="50800" cap="rnd" cmpd="thickThin">
            <a:solidFill>
              <a:schemeClr val="tx1"/>
            </a:solidFill>
          </a:ln>
        </p:spPr>
        <p:txBody>
          <a:bodyPr wrap="square" rtlCol="0">
            <a:spAutoFit/>
          </a:bodyPr>
          <a:lstStyle/>
          <a:p>
            <a:pPr algn="ctr"/>
            <a:r>
              <a:rPr lang="en-US" b="1" dirty="0" smtClean="0"/>
              <a:t>Correct Label Placement </a:t>
            </a:r>
            <a:endParaRPr lang="en-US" sz="1600" dirty="0"/>
          </a:p>
        </p:txBody>
      </p:sp>
      <p:sp>
        <p:nvSpPr>
          <p:cNvPr id="13" name="TextBox 12"/>
          <p:cNvSpPr txBox="1"/>
          <p:nvPr/>
        </p:nvSpPr>
        <p:spPr>
          <a:xfrm>
            <a:off x="4038600" y="5498068"/>
            <a:ext cx="2895600" cy="369332"/>
          </a:xfrm>
          <a:prstGeom prst="rect">
            <a:avLst/>
          </a:prstGeom>
          <a:solidFill>
            <a:schemeClr val="bg2">
              <a:lumMod val="75000"/>
            </a:schemeClr>
          </a:solidFill>
          <a:ln w="50800" cap="rnd" cmpd="thickThin">
            <a:solidFill>
              <a:schemeClr val="tx1"/>
            </a:solidFill>
          </a:ln>
        </p:spPr>
        <p:txBody>
          <a:bodyPr wrap="square" rtlCol="0">
            <a:spAutoFit/>
          </a:bodyPr>
          <a:lstStyle/>
          <a:p>
            <a:pPr algn="ctr"/>
            <a:r>
              <a:rPr lang="en-US" b="1" dirty="0" smtClean="0"/>
              <a:t>Wrong Label Placement </a:t>
            </a:r>
            <a:endParaRPr lang="en-US" sz="1600" dirty="0"/>
          </a:p>
        </p:txBody>
      </p:sp>
      <p:cxnSp>
        <p:nvCxnSpPr>
          <p:cNvPr id="10" name="Straight Arrow Connector 9"/>
          <p:cNvCxnSpPr/>
          <p:nvPr/>
        </p:nvCxnSpPr>
        <p:spPr>
          <a:xfrm>
            <a:off x="5715000" y="2851666"/>
            <a:ext cx="609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352800" y="5638982"/>
            <a:ext cx="647300" cy="980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4114800"/>
            <a:ext cx="9067800" cy="0"/>
          </a:xfrm>
          <a:prstGeom prst="line">
            <a:avLst/>
          </a:prstGeom>
          <a:ln w="38100" cmpd="sng"/>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109DABC-7396-49B3-8C39-A30C83BBD2F0}" type="slidenum">
              <a:rPr lang="en-US" smtClean="0"/>
              <a:t>18</a:t>
            </a:fld>
            <a:endParaRPr lang="en-US" dirty="0"/>
          </a:p>
        </p:txBody>
      </p:sp>
    </p:spTree>
    <p:extLst>
      <p:ext uri="{BB962C8B-B14F-4D97-AF65-F5344CB8AC3E}">
        <p14:creationId xmlns:p14="http://schemas.microsoft.com/office/powerpoint/2010/main" val="4289725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439737"/>
            <a:ext cx="4200525" cy="641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0213"/>
            <a:ext cx="4400550" cy="642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1450" y="122436"/>
            <a:ext cx="4381500" cy="615553"/>
          </a:xfrm>
          <a:prstGeom prst="rect">
            <a:avLst/>
          </a:prstGeom>
          <a:solidFill>
            <a:schemeClr val="bg2">
              <a:lumMod val="75000"/>
            </a:schemeClr>
          </a:solidFill>
          <a:ln w="50800" cap="rnd" cmpd="thickThin">
            <a:solidFill>
              <a:schemeClr val="tx1"/>
            </a:solidFill>
          </a:ln>
        </p:spPr>
        <p:txBody>
          <a:bodyPr wrap="square" rtlCol="0">
            <a:spAutoFit/>
          </a:bodyPr>
          <a:lstStyle/>
          <a:p>
            <a:pPr algn="ctr"/>
            <a:r>
              <a:rPr lang="en-US" b="1" u="sng" dirty="0" smtClean="0"/>
              <a:t>Correct Labeling</a:t>
            </a:r>
          </a:p>
          <a:p>
            <a:pPr algn="ctr"/>
            <a:r>
              <a:rPr lang="en-US" sz="1600" b="1" dirty="0" smtClean="0"/>
              <a:t>Both HC and CoPath Label are readable.</a:t>
            </a:r>
            <a:endParaRPr lang="en-US" sz="1600" dirty="0"/>
          </a:p>
        </p:txBody>
      </p:sp>
      <p:sp>
        <p:nvSpPr>
          <p:cNvPr id="14" name="TextBox 13"/>
          <p:cNvSpPr txBox="1"/>
          <p:nvPr/>
        </p:nvSpPr>
        <p:spPr>
          <a:xfrm>
            <a:off x="4791075" y="108514"/>
            <a:ext cx="4200525" cy="615553"/>
          </a:xfrm>
          <a:prstGeom prst="rect">
            <a:avLst/>
          </a:prstGeom>
          <a:solidFill>
            <a:schemeClr val="bg2">
              <a:lumMod val="75000"/>
            </a:schemeClr>
          </a:solidFill>
          <a:ln w="50800" cap="rnd" cmpd="thickThin">
            <a:solidFill>
              <a:schemeClr val="tx1"/>
            </a:solidFill>
          </a:ln>
        </p:spPr>
        <p:txBody>
          <a:bodyPr wrap="square" rtlCol="0">
            <a:spAutoFit/>
          </a:bodyPr>
          <a:lstStyle/>
          <a:p>
            <a:pPr algn="ctr"/>
            <a:r>
              <a:rPr lang="en-US" b="1" u="sng" dirty="0" smtClean="0"/>
              <a:t>Incorrect Labeling</a:t>
            </a:r>
          </a:p>
          <a:p>
            <a:pPr algn="ctr"/>
            <a:r>
              <a:rPr lang="en-US" sz="1600" b="1" dirty="0" smtClean="0"/>
              <a:t>CoPath Label  obscures HC Label.</a:t>
            </a:r>
            <a:endParaRPr lang="en-US" sz="1600" dirty="0"/>
          </a:p>
        </p:txBody>
      </p:sp>
      <p:sp>
        <p:nvSpPr>
          <p:cNvPr id="2" name="Slide Number Placeholder 1"/>
          <p:cNvSpPr>
            <a:spLocks noGrp="1"/>
          </p:cNvSpPr>
          <p:nvPr>
            <p:ph type="sldNum" sz="quarter" idx="12"/>
          </p:nvPr>
        </p:nvSpPr>
        <p:spPr/>
        <p:txBody>
          <a:bodyPr/>
          <a:lstStyle/>
          <a:p>
            <a:fld id="{E109DABC-7396-49B3-8C39-A30C83BBD2F0}" type="slidenum">
              <a:rPr lang="en-US" smtClean="0"/>
              <a:t>19</a:t>
            </a:fld>
            <a:endParaRPr lang="en-US" dirty="0"/>
          </a:p>
        </p:txBody>
      </p:sp>
    </p:spTree>
    <p:extLst>
      <p:ext uri="{BB962C8B-B14F-4D97-AF65-F5344CB8AC3E}">
        <p14:creationId xmlns:p14="http://schemas.microsoft.com/office/powerpoint/2010/main" val="1467077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Scan MRN barcode on Requisition form into CoPath New Accession activity. </a:t>
            </a:r>
          </a:p>
          <a:p>
            <a:r>
              <a:rPr lang="en-US" dirty="0" smtClean="0"/>
              <a:t>Confirm default, or select the Order Number.</a:t>
            </a:r>
          </a:p>
          <a:p>
            <a:r>
              <a:rPr lang="en-US" dirty="0" smtClean="0"/>
              <a:t>Enter the Specimen Class.</a:t>
            </a:r>
          </a:p>
          <a:p>
            <a:r>
              <a:rPr lang="en-US" dirty="0" smtClean="0"/>
              <a:t>Accept the Accession Number.</a:t>
            </a:r>
          </a:p>
          <a:p>
            <a:r>
              <a:rPr lang="en-US" dirty="0" smtClean="0"/>
              <a:t>Review data received from the interface.</a:t>
            </a:r>
          </a:p>
          <a:p>
            <a:r>
              <a:rPr lang="en-US" dirty="0" smtClean="0"/>
              <a:t>Press Save/New Specimen.</a:t>
            </a:r>
          </a:p>
          <a:p>
            <a:r>
              <a:rPr lang="en-US" dirty="0" smtClean="0"/>
              <a:t>Labels will auto-print.  Properly attach them to the specimen and paperwork.</a:t>
            </a:r>
            <a:endParaRPr lang="en-US" dirty="0"/>
          </a:p>
        </p:txBody>
      </p:sp>
      <p:sp>
        <p:nvSpPr>
          <p:cNvPr id="3" name="Title 2"/>
          <p:cNvSpPr>
            <a:spLocks noGrp="1"/>
          </p:cNvSpPr>
          <p:nvPr>
            <p:ph type="title"/>
          </p:nvPr>
        </p:nvSpPr>
        <p:spPr/>
        <p:txBody>
          <a:bodyPr>
            <a:normAutofit fontScale="90000"/>
          </a:bodyPr>
          <a:lstStyle/>
          <a:p>
            <a:r>
              <a:rPr lang="en-US" u="sng" dirty="0" smtClean="0"/>
              <a:t>Cytology Accessioning Summary</a:t>
            </a:r>
            <a:endParaRPr lang="en-US" u="sng" dirty="0"/>
          </a:p>
        </p:txBody>
      </p:sp>
      <p:sp>
        <p:nvSpPr>
          <p:cNvPr id="4" name="TextBox 3"/>
          <p:cNvSpPr txBox="1"/>
          <p:nvPr/>
        </p:nvSpPr>
        <p:spPr>
          <a:xfrm>
            <a:off x="1371600" y="5638800"/>
            <a:ext cx="7239000" cy="1077218"/>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CoPath Cytology Accessioning usually takes less than a minute to complete. Error messages are uncommon, but can occur.  Detailed instructions are included in this guide showing CoPath displays plus potential error messages and how to handle each situation.</a:t>
            </a:r>
            <a:endParaRPr lang="en-US" sz="1600" dirty="0"/>
          </a:p>
        </p:txBody>
      </p:sp>
      <p:sp>
        <p:nvSpPr>
          <p:cNvPr id="5" name="Slide Number Placeholder 4"/>
          <p:cNvSpPr>
            <a:spLocks noGrp="1"/>
          </p:cNvSpPr>
          <p:nvPr>
            <p:ph type="sldNum" sz="quarter" idx="12"/>
          </p:nvPr>
        </p:nvSpPr>
        <p:spPr/>
        <p:txBody>
          <a:bodyPr/>
          <a:lstStyle/>
          <a:p>
            <a:fld id="{E109DABC-7396-49B3-8C39-A30C83BBD2F0}" type="slidenum">
              <a:rPr lang="en-US" smtClean="0"/>
              <a:t>2</a:t>
            </a:fld>
            <a:endParaRPr lang="en-US" dirty="0"/>
          </a:p>
        </p:txBody>
      </p:sp>
    </p:spTree>
    <p:extLst>
      <p:ext uri="{BB962C8B-B14F-4D97-AF65-F5344CB8AC3E}">
        <p14:creationId xmlns:p14="http://schemas.microsoft.com/office/powerpoint/2010/main" val="2062583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dirty="0" smtClean="0"/>
              <a:t>** Sometime you will receive pre-made slides in addition to the fluid NonGYN specimen **  </a:t>
            </a:r>
            <a:endParaRPr lang="en-US" b="1" dirty="0"/>
          </a:p>
          <a:p>
            <a:r>
              <a:rPr lang="en-US" sz="2400" dirty="0" smtClean="0"/>
              <a:t>If slides are received, print extra Container Labels to </a:t>
            </a:r>
            <a:r>
              <a:rPr lang="en-US" sz="2400" b="1" u="sng" dirty="0" smtClean="0"/>
              <a:t>label the container/folder</a:t>
            </a:r>
            <a:r>
              <a:rPr lang="en-US" sz="2400" b="1" dirty="0" smtClean="0"/>
              <a:t> </a:t>
            </a:r>
            <a:r>
              <a:rPr lang="en-US" sz="2400" dirty="0" smtClean="0"/>
              <a:t>that holds the slides.  </a:t>
            </a:r>
          </a:p>
          <a:p>
            <a:r>
              <a:rPr lang="en-US" sz="2400" dirty="0" smtClean="0"/>
              <a:t>Do </a:t>
            </a:r>
            <a:r>
              <a:rPr lang="en-US" sz="2600" b="1" dirty="0"/>
              <a:t>NOT</a:t>
            </a:r>
            <a:r>
              <a:rPr lang="en-US" sz="2400" dirty="0"/>
              <a:t> </a:t>
            </a:r>
            <a:r>
              <a:rPr lang="en-US" sz="2400" dirty="0" smtClean="0"/>
              <a:t>cover the HealthConnect label.  </a:t>
            </a:r>
          </a:p>
          <a:p>
            <a:r>
              <a:rPr lang="en-US" sz="2400" dirty="0" smtClean="0"/>
              <a:t>Do </a:t>
            </a:r>
            <a:r>
              <a:rPr lang="en-US" sz="2600" b="1" dirty="0" smtClean="0"/>
              <a:t>NOT</a:t>
            </a:r>
            <a:r>
              <a:rPr lang="en-US" sz="2400" dirty="0" smtClean="0"/>
              <a:t> put labels directly onto the slides.  </a:t>
            </a:r>
          </a:p>
          <a:p>
            <a:endParaRPr lang="en-US" dirty="0"/>
          </a:p>
          <a:p>
            <a:endParaRPr lang="en-US" dirty="0"/>
          </a:p>
        </p:txBody>
      </p:sp>
      <p:sp>
        <p:nvSpPr>
          <p:cNvPr id="3" name="Title 2"/>
          <p:cNvSpPr>
            <a:spLocks noGrp="1"/>
          </p:cNvSpPr>
          <p:nvPr>
            <p:ph type="title"/>
          </p:nvPr>
        </p:nvSpPr>
        <p:spPr>
          <a:xfrm>
            <a:off x="685800" y="274638"/>
            <a:ext cx="8001000" cy="1143000"/>
          </a:xfrm>
        </p:spPr>
        <p:txBody>
          <a:bodyPr>
            <a:normAutofit/>
          </a:bodyPr>
          <a:lstStyle/>
          <a:p>
            <a:r>
              <a:rPr lang="en-US" u="sng" dirty="0" smtClean="0"/>
              <a:t>Labeling Slides</a:t>
            </a:r>
            <a:endParaRPr lang="en-US" u="sng" dirty="0"/>
          </a:p>
        </p:txBody>
      </p:sp>
      <p:sp>
        <p:nvSpPr>
          <p:cNvPr id="6" name="TextBox 5"/>
          <p:cNvSpPr txBox="1"/>
          <p:nvPr/>
        </p:nvSpPr>
        <p:spPr>
          <a:xfrm>
            <a:off x="5181600" y="219670"/>
            <a:ext cx="3733800" cy="923330"/>
          </a:xfrm>
          <a:prstGeom prst="rect">
            <a:avLst/>
          </a:prstGeom>
          <a:solidFill>
            <a:schemeClr val="bg2">
              <a:lumMod val="75000"/>
            </a:schemeClr>
          </a:solidFill>
          <a:ln w="50800" cap="rnd" cmpd="thickThin">
            <a:solidFill>
              <a:schemeClr val="tx1"/>
            </a:solidFill>
          </a:ln>
        </p:spPr>
        <p:txBody>
          <a:bodyPr wrap="square" rtlCol="0">
            <a:spAutoFit/>
          </a:bodyPr>
          <a:lstStyle/>
          <a:p>
            <a:r>
              <a:rPr lang="en-US" b="1" dirty="0"/>
              <a:t>Use </a:t>
            </a:r>
            <a:r>
              <a:rPr lang="en-US" b="1" dirty="0" smtClean="0"/>
              <a:t>the </a:t>
            </a:r>
            <a:r>
              <a:rPr lang="en-US" b="1" dirty="0"/>
              <a:t>Label Reprint feature to print </a:t>
            </a:r>
            <a:r>
              <a:rPr lang="en-US" b="1" dirty="0" smtClean="0"/>
              <a:t>out extra </a:t>
            </a:r>
            <a:r>
              <a:rPr lang="en-US" b="1" dirty="0"/>
              <a:t>labels </a:t>
            </a:r>
            <a:r>
              <a:rPr lang="en-US" b="1" dirty="0" smtClean="0"/>
              <a:t>as needed </a:t>
            </a:r>
            <a:r>
              <a:rPr lang="en-US" b="1" dirty="0"/>
              <a:t>for </a:t>
            </a:r>
            <a:r>
              <a:rPr lang="en-US" b="1" dirty="0" smtClean="0"/>
              <a:t>a </a:t>
            </a:r>
            <a:r>
              <a:rPr lang="en-US" b="1" dirty="0"/>
              <a:t>S</a:t>
            </a:r>
            <a:r>
              <a:rPr lang="en-US" b="1" dirty="0" smtClean="0"/>
              <a:t>lide Container or Folder.</a:t>
            </a:r>
            <a:endParaRPr lang="en-US" sz="16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897" y="4067907"/>
            <a:ext cx="1330804" cy="271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6" t="-2100" r="5013" b="2494"/>
          <a:stretch/>
        </p:blipFill>
        <p:spPr bwMode="auto">
          <a:xfrm>
            <a:off x="6019800" y="4131180"/>
            <a:ext cx="2221009" cy="252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232" r="2279" b="4742"/>
          <a:stretch/>
        </p:blipFill>
        <p:spPr bwMode="auto">
          <a:xfrm>
            <a:off x="2819400" y="4503816"/>
            <a:ext cx="2971800" cy="128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109DABC-7396-49B3-8C39-A30C83BBD2F0}" type="slidenum">
              <a:rPr lang="en-US" smtClean="0"/>
              <a:t>20</a:t>
            </a:fld>
            <a:endParaRPr lang="en-US" dirty="0"/>
          </a:p>
        </p:txBody>
      </p:sp>
    </p:spTree>
    <p:extLst>
      <p:ext uri="{BB962C8B-B14F-4D97-AF65-F5344CB8AC3E}">
        <p14:creationId xmlns:p14="http://schemas.microsoft.com/office/powerpoint/2010/main" val="151659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382000" cy="4525963"/>
          </a:xfrm>
        </p:spPr>
        <p:txBody>
          <a:bodyPr>
            <a:normAutofit/>
          </a:bodyPr>
          <a:lstStyle/>
          <a:p>
            <a:r>
              <a:rPr lang="en-US" dirty="0" smtClean="0"/>
              <a:t>Use Container/</a:t>
            </a:r>
            <a:r>
              <a:rPr lang="en-US" dirty="0" err="1" smtClean="0"/>
              <a:t>Req</a:t>
            </a:r>
            <a:r>
              <a:rPr lang="en-US" dirty="0" smtClean="0"/>
              <a:t> Label Reprint if:</a:t>
            </a:r>
          </a:p>
          <a:p>
            <a:pPr lvl="1"/>
            <a:r>
              <a:rPr lang="en-US" dirty="0" smtClean="0"/>
              <a:t>Labels did not auto-print</a:t>
            </a:r>
          </a:p>
          <a:p>
            <a:pPr lvl="1"/>
            <a:r>
              <a:rPr lang="en-US" dirty="0" smtClean="0"/>
              <a:t>Labels printed but the barcode or word got cut off </a:t>
            </a:r>
          </a:p>
          <a:p>
            <a:r>
              <a:rPr lang="en-US" dirty="0" smtClean="0"/>
              <a:t>Select Container/Req </a:t>
            </a:r>
            <a:r>
              <a:rPr lang="en-US" dirty="0"/>
              <a:t>Label </a:t>
            </a:r>
            <a:r>
              <a:rPr lang="en-US" dirty="0" smtClean="0"/>
              <a:t>Reprint from your personal menu.</a:t>
            </a:r>
            <a:endParaRPr lang="en-US" b="1" dirty="0" smtClean="0"/>
          </a:p>
        </p:txBody>
      </p:sp>
      <p:sp>
        <p:nvSpPr>
          <p:cNvPr id="3" name="Title 2"/>
          <p:cNvSpPr>
            <a:spLocks noGrp="1"/>
          </p:cNvSpPr>
          <p:nvPr>
            <p:ph type="title"/>
          </p:nvPr>
        </p:nvSpPr>
        <p:spPr/>
        <p:txBody>
          <a:bodyPr>
            <a:normAutofit/>
          </a:bodyPr>
          <a:lstStyle/>
          <a:p>
            <a:pPr algn="ctr"/>
            <a:r>
              <a:rPr lang="en-US" u="sng" dirty="0" smtClean="0"/>
              <a:t>Reprinting Labels </a:t>
            </a:r>
            <a:r>
              <a:rPr lang="en-US" sz="2800" u="sng" dirty="0" smtClean="0"/>
              <a:t>(if necessary)</a:t>
            </a:r>
            <a:endParaRPr lang="en-US"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352800"/>
            <a:ext cx="44672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3886200"/>
            <a:ext cx="3810000" cy="1477328"/>
          </a:xfrm>
          <a:prstGeom prst="rect">
            <a:avLst/>
          </a:prstGeom>
          <a:solidFill>
            <a:schemeClr val="bg2">
              <a:lumMod val="75000"/>
            </a:schemeClr>
          </a:solidFill>
          <a:ln w="50800" cap="rnd" cmpd="thickThin">
            <a:solidFill>
              <a:schemeClr val="tx1"/>
            </a:solidFill>
          </a:ln>
        </p:spPr>
        <p:txBody>
          <a:bodyPr wrap="square" rtlCol="0">
            <a:spAutoFit/>
          </a:bodyPr>
          <a:lstStyle/>
          <a:p>
            <a:pPr algn="ctr"/>
            <a:r>
              <a:rPr lang="en-US" b="1" dirty="0" smtClean="0"/>
              <a:t>If labels don’t auto-print, open a ticket with the Help Desk to get that corrected.  Continue to manually print labels until label auto-print is corrected. </a:t>
            </a:r>
            <a:endParaRPr lang="en-US" sz="1600" dirty="0"/>
          </a:p>
        </p:txBody>
      </p:sp>
      <p:sp>
        <p:nvSpPr>
          <p:cNvPr id="4" name="Slide Number Placeholder 3"/>
          <p:cNvSpPr>
            <a:spLocks noGrp="1"/>
          </p:cNvSpPr>
          <p:nvPr>
            <p:ph type="sldNum" sz="quarter" idx="12"/>
          </p:nvPr>
        </p:nvSpPr>
        <p:spPr/>
        <p:txBody>
          <a:bodyPr/>
          <a:lstStyle/>
          <a:p>
            <a:fld id="{E109DABC-7396-49B3-8C39-A30C83BBD2F0}" type="slidenum">
              <a:rPr lang="en-US" smtClean="0"/>
              <a:t>21</a:t>
            </a:fld>
            <a:endParaRPr lang="en-US" dirty="0"/>
          </a:p>
        </p:txBody>
      </p:sp>
    </p:spTree>
    <p:extLst>
      <p:ext uri="{BB962C8B-B14F-4D97-AF65-F5344CB8AC3E}">
        <p14:creationId xmlns:p14="http://schemas.microsoft.com/office/powerpoint/2010/main" val="3591972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smtClean="0"/>
              <a:t>Container/</a:t>
            </a:r>
            <a:r>
              <a:rPr lang="en-US" u="sng" dirty="0" err="1" smtClean="0"/>
              <a:t>Req</a:t>
            </a:r>
            <a:r>
              <a:rPr lang="en-US" u="sng" dirty="0" smtClean="0"/>
              <a:t> Label Reprint</a:t>
            </a:r>
            <a:endParaRPr lang="en-US" u="sng"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63"/>
          <a:stretch/>
        </p:blipFill>
        <p:spPr bwMode="auto">
          <a:xfrm>
            <a:off x="304800" y="1440150"/>
            <a:ext cx="7696200" cy="44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76198" y="1299411"/>
            <a:ext cx="2439202" cy="1200329"/>
          </a:xfrm>
          <a:prstGeom prst="rect">
            <a:avLst/>
          </a:prstGeom>
          <a:solidFill>
            <a:schemeClr val="bg2">
              <a:lumMod val="75000"/>
            </a:schemeClr>
          </a:solidFill>
          <a:ln w="50800" cap="rnd" cmpd="thickThin">
            <a:solidFill>
              <a:schemeClr val="tx1"/>
            </a:solidFill>
          </a:ln>
        </p:spPr>
        <p:txBody>
          <a:bodyPr wrap="square" rtlCol="0">
            <a:spAutoFit/>
          </a:bodyPr>
          <a:lstStyle/>
          <a:p>
            <a:pPr algn="ctr"/>
            <a:r>
              <a:rPr lang="en-US" b="1" dirty="0" smtClean="0"/>
              <a:t>Enter Accession # or press “Same Patient” to call up  the recent case. </a:t>
            </a:r>
            <a:endParaRPr lang="en-US" sz="1600" dirty="0"/>
          </a:p>
        </p:txBody>
      </p:sp>
      <p:sp>
        <p:nvSpPr>
          <p:cNvPr id="6" name="TextBox 5"/>
          <p:cNvSpPr txBox="1"/>
          <p:nvPr/>
        </p:nvSpPr>
        <p:spPr>
          <a:xfrm>
            <a:off x="1066800" y="6059269"/>
            <a:ext cx="7467600" cy="646331"/>
          </a:xfrm>
          <a:prstGeom prst="rect">
            <a:avLst/>
          </a:prstGeom>
          <a:solidFill>
            <a:schemeClr val="bg2">
              <a:lumMod val="75000"/>
            </a:schemeClr>
          </a:solidFill>
          <a:ln w="50800" cap="rnd" cmpd="thickThin">
            <a:solidFill>
              <a:schemeClr val="tx1"/>
            </a:solidFill>
          </a:ln>
        </p:spPr>
        <p:txBody>
          <a:bodyPr wrap="square" rtlCol="0">
            <a:spAutoFit/>
          </a:bodyPr>
          <a:lstStyle/>
          <a:p>
            <a:pPr algn="ctr"/>
            <a:r>
              <a:rPr lang="en-US" b="1" dirty="0" smtClean="0"/>
              <a:t>A Label Chute (printer) defaults if one is assigned.  If there is no printer displayed, use the dropdown to select a printer.  </a:t>
            </a:r>
            <a:endParaRPr lang="en-US" sz="1600" dirty="0"/>
          </a:p>
        </p:txBody>
      </p:sp>
      <p:sp>
        <p:nvSpPr>
          <p:cNvPr id="2" name="Slide Number Placeholder 1"/>
          <p:cNvSpPr>
            <a:spLocks noGrp="1"/>
          </p:cNvSpPr>
          <p:nvPr>
            <p:ph type="sldNum" sz="quarter" idx="12"/>
          </p:nvPr>
        </p:nvSpPr>
        <p:spPr/>
        <p:txBody>
          <a:bodyPr/>
          <a:lstStyle/>
          <a:p>
            <a:fld id="{E109DABC-7396-49B3-8C39-A30C83BBD2F0}" type="slidenum">
              <a:rPr lang="en-US" smtClean="0"/>
              <a:t>22</a:t>
            </a:fld>
            <a:endParaRPr lang="en-US" dirty="0"/>
          </a:p>
        </p:txBody>
      </p:sp>
    </p:spTree>
    <p:extLst>
      <p:ext uri="{BB962C8B-B14F-4D97-AF65-F5344CB8AC3E}">
        <p14:creationId xmlns:p14="http://schemas.microsoft.com/office/powerpoint/2010/main" val="3733374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05800" cy="4525963"/>
          </a:xfrm>
        </p:spPr>
        <p:txBody>
          <a:bodyPr>
            <a:normAutofit/>
          </a:bodyPr>
          <a:lstStyle/>
          <a:p>
            <a:r>
              <a:rPr lang="en-US" dirty="0" smtClean="0"/>
              <a:t>One </a:t>
            </a:r>
            <a:r>
              <a:rPr lang="en-US" dirty="0" err="1" smtClean="0"/>
              <a:t>Req</a:t>
            </a:r>
            <a:r>
              <a:rPr lang="en-US" dirty="0" smtClean="0"/>
              <a:t> &amp; one Container label queue to print </a:t>
            </a:r>
          </a:p>
          <a:p>
            <a:pPr lvl="1"/>
            <a:r>
              <a:rPr lang="en-US" sz="2400" dirty="0" smtClean="0"/>
              <a:t>Press “Deselect </a:t>
            </a:r>
            <a:r>
              <a:rPr lang="en-US" sz="2400" u="sng" dirty="0" smtClean="0"/>
              <a:t>A</a:t>
            </a:r>
            <a:r>
              <a:rPr lang="en-US" sz="2400" dirty="0" smtClean="0"/>
              <a:t>ll” or click on a </a:t>
            </a:r>
            <a:r>
              <a:rPr lang="en-US" sz="2400" dirty="0" smtClean="0">
                <a:solidFill>
                  <a:srgbClr val="1109B7"/>
                </a:solidFill>
              </a:rPr>
              <a:t>blue</a:t>
            </a:r>
            <a:r>
              <a:rPr lang="en-US" sz="2400" dirty="0" smtClean="0"/>
              <a:t> </a:t>
            </a:r>
            <a:r>
              <a:rPr lang="en-US" sz="2400" dirty="0" smtClean="0">
                <a:solidFill>
                  <a:srgbClr val="1109B7"/>
                </a:solidFill>
              </a:rPr>
              <a:t>number</a:t>
            </a:r>
            <a:r>
              <a:rPr lang="en-US" sz="2400" dirty="0" smtClean="0"/>
              <a:t> to deselect one or both types of labels</a:t>
            </a:r>
          </a:p>
          <a:p>
            <a:pPr lvl="1"/>
            <a:r>
              <a:rPr lang="en-US" sz="2400" dirty="0" smtClean="0"/>
              <a:t>Press “Add One for All” or click on a </a:t>
            </a:r>
            <a:r>
              <a:rPr lang="en-US" sz="2400" dirty="0" smtClean="0">
                <a:solidFill>
                  <a:srgbClr val="7030A0"/>
                </a:solidFill>
              </a:rPr>
              <a:t>+1 button </a:t>
            </a:r>
            <a:r>
              <a:rPr lang="en-US" sz="2400" dirty="0" smtClean="0"/>
              <a:t>to print multiple labels</a:t>
            </a:r>
          </a:p>
          <a:p>
            <a:r>
              <a:rPr lang="en-US" dirty="0" smtClean="0"/>
              <a:t>If necessary, select                                     the a printer from the                                      dropdown list</a:t>
            </a:r>
          </a:p>
          <a:p>
            <a:r>
              <a:rPr lang="en-US" dirty="0" smtClean="0"/>
              <a:t>Press the Print                                              button                                        </a:t>
            </a:r>
          </a:p>
          <a:p>
            <a:endParaRPr lang="en-US" dirty="0"/>
          </a:p>
        </p:txBody>
      </p:sp>
      <p:sp>
        <p:nvSpPr>
          <p:cNvPr id="3" name="Title 2"/>
          <p:cNvSpPr>
            <a:spLocks noGrp="1"/>
          </p:cNvSpPr>
          <p:nvPr>
            <p:ph type="title"/>
          </p:nvPr>
        </p:nvSpPr>
        <p:spPr/>
        <p:txBody>
          <a:bodyPr/>
          <a:lstStyle/>
          <a:p>
            <a:pPr algn="ctr"/>
            <a:r>
              <a:rPr lang="en-US" u="sng" dirty="0" smtClean="0"/>
              <a:t>Select Labels and Print</a:t>
            </a:r>
            <a:endParaRPr lang="en-US" u="sng"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9"/>
          <a:stretch/>
        </p:blipFill>
        <p:spPr bwMode="auto">
          <a:xfrm>
            <a:off x="4114800" y="3429000"/>
            <a:ext cx="4953000" cy="312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109DABC-7396-49B3-8C39-A30C83BBD2F0}" type="slidenum">
              <a:rPr lang="en-US" smtClean="0"/>
              <a:t>23</a:t>
            </a:fld>
            <a:endParaRPr lang="en-US" dirty="0"/>
          </a:p>
        </p:txBody>
      </p:sp>
    </p:spTree>
    <p:extLst>
      <p:ext uri="{BB962C8B-B14F-4D97-AF65-F5344CB8AC3E}">
        <p14:creationId xmlns:p14="http://schemas.microsoft.com/office/powerpoint/2010/main" val="1680410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An Accession List should be printed and placed along with the cytology specimens in transit to Cytology. </a:t>
            </a:r>
          </a:p>
          <a:p>
            <a:endParaRPr lang="en-US" dirty="0" smtClean="0"/>
          </a:p>
          <a:p>
            <a:r>
              <a:rPr lang="en-US" dirty="0" smtClean="0"/>
              <a:t>The Accession list will include the Accession number, Date/Time the specimen was accessioned, Name of the </a:t>
            </a:r>
            <a:r>
              <a:rPr lang="en-US" dirty="0" err="1" smtClean="0"/>
              <a:t>Accessioner</a:t>
            </a:r>
            <a:r>
              <a:rPr lang="en-US" dirty="0" smtClean="0"/>
              <a:t> and the specimen type (</a:t>
            </a:r>
            <a:r>
              <a:rPr lang="en-US" dirty="0" err="1" smtClean="0"/>
              <a:t>Gyn</a:t>
            </a:r>
            <a:r>
              <a:rPr lang="en-US" dirty="0" smtClean="0"/>
              <a:t> or Non-</a:t>
            </a:r>
            <a:r>
              <a:rPr lang="en-US" dirty="0" err="1" smtClean="0"/>
              <a:t>Gyn</a:t>
            </a:r>
            <a:r>
              <a:rPr lang="en-US" dirty="0" smtClean="0"/>
              <a:t>).</a:t>
            </a:r>
          </a:p>
          <a:p>
            <a:pPr lvl="1"/>
            <a:r>
              <a:rPr lang="en-US" dirty="0" smtClean="0"/>
              <a:t>-	Please do not combine the </a:t>
            </a:r>
            <a:r>
              <a:rPr lang="en-US" dirty="0" err="1" smtClean="0"/>
              <a:t>Gyn</a:t>
            </a:r>
            <a:r>
              <a:rPr lang="en-US" dirty="0" smtClean="0"/>
              <a:t> and the Non-</a:t>
            </a:r>
            <a:r>
              <a:rPr lang="en-US" dirty="0" err="1" smtClean="0"/>
              <a:t>Gyn</a:t>
            </a:r>
            <a:r>
              <a:rPr lang="en-US" dirty="0" smtClean="0"/>
              <a:t> accession lists.  Run them separately. </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Generate Accession List</a:t>
            </a:r>
            <a:endParaRPr lang="en-US" dirty="0"/>
          </a:p>
        </p:txBody>
      </p:sp>
      <p:sp>
        <p:nvSpPr>
          <p:cNvPr id="4" name="Slide Number Placeholder 3"/>
          <p:cNvSpPr>
            <a:spLocks noGrp="1"/>
          </p:cNvSpPr>
          <p:nvPr>
            <p:ph type="sldNum" sz="quarter" idx="12"/>
          </p:nvPr>
        </p:nvSpPr>
        <p:spPr/>
        <p:txBody>
          <a:bodyPr/>
          <a:lstStyle/>
          <a:p>
            <a:fld id="{E109DABC-7396-49B3-8C39-A30C83BBD2F0}" type="slidenum">
              <a:rPr lang="en-US" smtClean="0"/>
              <a:t>24</a:t>
            </a:fld>
            <a:endParaRPr lang="en-US" dirty="0"/>
          </a:p>
        </p:txBody>
      </p:sp>
    </p:spTree>
    <p:extLst>
      <p:ext uri="{BB962C8B-B14F-4D97-AF65-F5344CB8AC3E}">
        <p14:creationId xmlns:p14="http://schemas.microsoft.com/office/powerpoint/2010/main" val="2729402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How to Generate the Accession List: </a:t>
            </a:r>
            <a:endParaRPr lang="en-US" dirty="0"/>
          </a:p>
          <a:p>
            <a:r>
              <a:rPr lang="en-US" dirty="0"/>
              <a:t>Click on File, Browse </a:t>
            </a:r>
            <a:r>
              <a:rPr lang="en-US" dirty="0" smtClean="0"/>
              <a:t>Items and type </a:t>
            </a:r>
            <a:r>
              <a:rPr lang="en-US" dirty="0" err="1" smtClean="0"/>
              <a:t>KP</a:t>
            </a:r>
            <a:r>
              <a:rPr lang="en-US" dirty="0" smtClean="0"/>
              <a:t> Accession List by </a:t>
            </a:r>
            <a:r>
              <a:rPr lang="en-US" smtClean="0"/>
              <a:t>Accesioner, </a:t>
            </a:r>
            <a:r>
              <a:rPr lang="en-US" dirty="0" smtClean="0"/>
              <a:t>then Drag it over to your personal menu.</a:t>
            </a:r>
          </a:p>
          <a:p>
            <a:endParaRPr lang="en-US" dirty="0"/>
          </a:p>
        </p:txBody>
      </p:sp>
      <p:sp>
        <p:nvSpPr>
          <p:cNvPr id="3" name="Title 2"/>
          <p:cNvSpPr>
            <a:spLocks noGrp="1"/>
          </p:cNvSpPr>
          <p:nvPr>
            <p:ph type="title"/>
          </p:nvPr>
        </p:nvSpPr>
        <p:spPr/>
        <p:txBody>
          <a:bodyPr/>
          <a:lstStyle/>
          <a:p>
            <a:r>
              <a:rPr lang="en-US" dirty="0" smtClean="0"/>
              <a:t>Cont…Generate Accession List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29000"/>
            <a:ext cx="49149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109DABC-7396-49B3-8C39-A30C83BBD2F0}" type="slidenum">
              <a:rPr lang="en-US" smtClean="0"/>
              <a:t>25</a:t>
            </a:fld>
            <a:endParaRPr lang="en-US" dirty="0"/>
          </a:p>
        </p:txBody>
      </p:sp>
    </p:spTree>
    <p:extLst>
      <p:ext uri="{BB962C8B-B14F-4D97-AF65-F5344CB8AC3E}">
        <p14:creationId xmlns:p14="http://schemas.microsoft.com/office/powerpoint/2010/main" val="3642371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Each Medical Center will customize the report accordingly (e.g. Date, Specimen Class and list of </a:t>
            </a:r>
            <a:r>
              <a:rPr lang="en-US" dirty="0" err="1" smtClean="0"/>
              <a:t>Accessioners</a:t>
            </a:r>
            <a:r>
              <a:rPr lang="en-US" dirty="0" smtClean="0"/>
              <a:t>)</a:t>
            </a:r>
          </a:p>
          <a:p>
            <a:pPr marL="109728" indent="0">
              <a:buNone/>
            </a:pPr>
            <a:endParaRPr lang="en-US" dirty="0" smtClean="0"/>
          </a:p>
          <a:p>
            <a:pPr lvl="8"/>
            <a:endParaRPr lang="en-US" dirty="0"/>
          </a:p>
        </p:txBody>
      </p:sp>
      <p:sp>
        <p:nvSpPr>
          <p:cNvPr id="3" name="Title 2"/>
          <p:cNvSpPr>
            <a:spLocks noGrp="1"/>
          </p:cNvSpPr>
          <p:nvPr>
            <p:ph type="title"/>
          </p:nvPr>
        </p:nvSpPr>
        <p:spPr/>
        <p:txBody>
          <a:bodyPr/>
          <a:lstStyle/>
          <a:p>
            <a:r>
              <a:rPr lang="en-US" dirty="0" smtClean="0"/>
              <a:t>Cont…Generate Accession List</a:t>
            </a:r>
            <a:endParaRPr lang="en-US" dirty="0"/>
          </a:p>
        </p:txBody>
      </p:sp>
      <p:sp>
        <p:nvSpPr>
          <p:cNvPr id="4" name="Slide Number Placeholder 3"/>
          <p:cNvSpPr>
            <a:spLocks noGrp="1"/>
          </p:cNvSpPr>
          <p:nvPr>
            <p:ph type="sldNum" sz="quarter" idx="12"/>
          </p:nvPr>
        </p:nvSpPr>
        <p:spPr/>
        <p:txBody>
          <a:bodyPr/>
          <a:lstStyle/>
          <a:p>
            <a:fld id="{E109DABC-7396-49B3-8C39-A30C83BBD2F0}" type="slidenum">
              <a:rPr lang="en-US" smtClean="0"/>
              <a:t>26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971800"/>
            <a:ext cx="416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38" y="2971800"/>
            <a:ext cx="416843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044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Save the Criteria:</a:t>
            </a:r>
          </a:p>
          <a:p>
            <a:pPr marL="109728" indent="0">
              <a:buNone/>
            </a:pPr>
            <a:r>
              <a:rPr lang="en-US" dirty="0"/>
              <a:t>	</a:t>
            </a:r>
            <a:r>
              <a:rPr lang="en-US" dirty="0" smtClean="0"/>
              <a:t>1.	Click on Save Criteria</a:t>
            </a:r>
          </a:p>
          <a:p>
            <a:pPr marL="109728" indent="0">
              <a:buNone/>
            </a:pPr>
            <a:r>
              <a:rPr lang="en-US" dirty="0"/>
              <a:t>	</a:t>
            </a:r>
            <a:r>
              <a:rPr lang="en-US" dirty="0" smtClean="0"/>
              <a:t>2.	Name your Report </a:t>
            </a:r>
          </a:p>
          <a:p>
            <a:pPr marL="109728" indent="0">
              <a:buNone/>
            </a:pPr>
            <a:r>
              <a:rPr lang="en-US" dirty="0"/>
              <a:t>	</a:t>
            </a:r>
            <a:r>
              <a:rPr lang="en-US" dirty="0" smtClean="0"/>
              <a:t>3.	Click Ok</a:t>
            </a:r>
          </a:p>
          <a:p>
            <a:pPr marL="109728" indent="0">
              <a:buNone/>
            </a:pPr>
            <a:endParaRPr lang="en-US" dirty="0"/>
          </a:p>
        </p:txBody>
      </p:sp>
      <p:sp>
        <p:nvSpPr>
          <p:cNvPr id="3" name="Title 2"/>
          <p:cNvSpPr>
            <a:spLocks noGrp="1"/>
          </p:cNvSpPr>
          <p:nvPr>
            <p:ph type="title"/>
          </p:nvPr>
        </p:nvSpPr>
        <p:spPr/>
        <p:txBody>
          <a:bodyPr/>
          <a:lstStyle/>
          <a:p>
            <a:r>
              <a:rPr lang="en-US" dirty="0" err="1" smtClean="0"/>
              <a:t>Cont..Generate</a:t>
            </a:r>
            <a:r>
              <a:rPr lang="en-US" dirty="0" smtClean="0"/>
              <a:t> Accession List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05200"/>
            <a:ext cx="4054288" cy="260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109DABC-7396-49B3-8C39-A30C83BBD2F0}" type="slidenum">
              <a:rPr lang="en-US" smtClean="0"/>
              <a:t>27</a:t>
            </a:fld>
            <a:endParaRPr lang="en-US" dirty="0"/>
          </a:p>
        </p:txBody>
      </p:sp>
    </p:spTree>
    <p:extLst>
      <p:ext uri="{BB962C8B-B14F-4D97-AF65-F5344CB8AC3E}">
        <p14:creationId xmlns:p14="http://schemas.microsoft.com/office/powerpoint/2010/main" val="2381004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Arial" panose="020B0604020202020204" pitchFamily="34" charset="0"/>
              <a:buChar char="•"/>
            </a:pPr>
            <a:r>
              <a:rPr lang="en-US" dirty="0" smtClean="0"/>
              <a:t>You can access the Saved Criteria from your personal Menu by Right Clicking on “</a:t>
            </a:r>
            <a:r>
              <a:rPr lang="en-US" dirty="0" err="1" smtClean="0"/>
              <a:t>KP</a:t>
            </a:r>
            <a:r>
              <a:rPr lang="en-US" dirty="0" smtClean="0"/>
              <a:t> Accession List by </a:t>
            </a:r>
            <a:r>
              <a:rPr lang="en-US" dirty="0" err="1" smtClean="0"/>
              <a:t>Accessioner</a:t>
            </a:r>
            <a:r>
              <a:rPr lang="en-US" dirty="0" smtClean="0"/>
              <a:t>” and selecting Properties. </a:t>
            </a:r>
          </a:p>
          <a:p>
            <a:pPr marL="393192" lvl="1" indent="0">
              <a:buNone/>
            </a:pPr>
            <a:endParaRPr lang="en-US" dirty="0" smtClean="0"/>
          </a:p>
          <a:p>
            <a:pPr marL="393192" lvl="1" indent="0">
              <a:buNone/>
            </a:pPr>
            <a:endParaRPr lang="en-US" dirty="0"/>
          </a:p>
          <a:p>
            <a:pPr marL="393192" lvl="1" indent="0">
              <a:buNone/>
            </a:pPr>
            <a:endParaRPr lang="en-US" dirty="0" smtClean="0"/>
          </a:p>
          <a:p>
            <a:pPr lvl="1">
              <a:buFont typeface="Arial" panose="020B0604020202020204" pitchFamily="34" charset="0"/>
              <a:buChar char="•"/>
            </a:pPr>
            <a:r>
              <a:rPr lang="en-US" dirty="0" smtClean="0"/>
              <a:t>Name the report, click details </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p:txBody>
      </p:sp>
      <p:sp>
        <p:nvSpPr>
          <p:cNvPr id="3" name="Title 2"/>
          <p:cNvSpPr>
            <a:spLocks noGrp="1"/>
          </p:cNvSpPr>
          <p:nvPr>
            <p:ph type="title"/>
          </p:nvPr>
        </p:nvSpPr>
        <p:spPr/>
        <p:txBody>
          <a:bodyPr/>
          <a:lstStyle/>
          <a:p>
            <a:r>
              <a:rPr lang="en-US" dirty="0" smtClean="0"/>
              <a:t>Cont… Generate Accession List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893" y="2590800"/>
            <a:ext cx="281690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893" y="4191000"/>
            <a:ext cx="31146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109DABC-7396-49B3-8C39-A30C83BBD2F0}" type="slidenum">
              <a:rPr lang="en-US" smtClean="0"/>
              <a:t>28</a:t>
            </a:fld>
            <a:endParaRPr lang="en-US" dirty="0"/>
          </a:p>
        </p:txBody>
      </p:sp>
    </p:spTree>
    <p:extLst>
      <p:ext uri="{BB962C8B-B14F-4D97-AF65-F5344CB8AC3E}">
        <p14:creationId xmlns:p14="http://schemas.microsoft.com/office/powerpoint/2010/main" val="3235606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Arial" panose="020B0604020202020204" pitchFamily="34" charset="0"/>
              <a:buChar char="•"/>
            </a:pPr>
            <a:r>
              <a:rPr lang="en-US" dirty="0" smtClean="0"/>
              <a:t>Select the Saved Criterion and Hit OK</a:t>
            </a:r>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p:txBody>
      </p:sp>
      <p:sp>
        <p:nvSpPr>
          <p:cNvPr id="3" name="Title 2"/>
          <p:cNvSpPr>
            <a:spLocks noGrp="1"/>
          </p:cNvSpPr>
          <p:nvPr>
            <p:ph type="title"/>
          </p:nvPr>
        </p:nvSpPr>
        <p:spPr/>
        <p:txBody>
          <a:bodyPr/>
          <a:lstStyle/>
          <a:p>
            <a:r>
              <a:rPr lang="en-US" dirty="0" smtClean="0"/>
              <a:t>Cont… Generate Accession List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538" y="2057399"/>
            <a:ext cx="3590925" cy="312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109DABC-7396-49B3-8C39-A30C83BBD2F0}" type="slidenum">
              <a:rPr lang="en-US" smtClean="0"/>
              <a:t>29</a:t>
            </a:fld>
            <a:endParaRPr lang="en-US" dirty="0"/>
          </a:p>
        </p:txBody>
      </p:sp>
    </p:spTree>
    <p:extLst>
      <p:ext uri="{BB962C8B-B14F-4D97-AF65-F5344CB8AC3E}">
        <p14:creationId xmlns:p14="http://schemas.microsoft.com/office/powerpoint/2010/main" val="302471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u="sng" dirty="0" smtClean="0"/>
              <a:t>Example HC Requisition Form</a:t>
            </a:r>
            <a:endParaRPr lang="en-US" u="sng"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1" r="6278"/>
          <a:stretch/>
        </p:blipFill>
        <p:spPr bwMode="auto">
          <a:xfrm>
            <a:off x="87430" y="1476375"/>
            <a:ext cx="898037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9200" y="5617444"/>
            <a:ext cx="7391400" cy="1077218"/>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The MRN Barcode is scanned into the CoPath New Accession window to identify the patient. The Order Number in the upper right can be used to select the right order when multiple orders exist.  After your accession is complete, place the Requisition Label in the location indicated. </a:t>
            </a:r>
            <a:endParaRPr lang="en-US" sz="1600" dirty="0"/>
          </a:p>
        </p:txBody>
      </p:sp>
      <p:sp>
        <p:nvSpPr>
          <p:cNvPr id="2" name="Slide Number Placeholder 1"/>
          <p:cNvSpPr>
            <a:spLocks noGrp="1"/>
          </p:cNvSpPr>
          <p:nvPr>
            <p:ph type="sldNum" sz="quarter" idx="12"/>
          </p:nvPr>
        </p:nvSpPr>
        <p:spPr/>
        <p:txBody>
          <a:bodyPr/>
          <a:lstStyle/>
          <a:p>
            <a:fld id="{E109DABC-7396-49B3-8C39-A30C83BBD2F0}" type="slidenum">
              <a:rPr lang="en-US" smtClean="0"/>
              <a:t>3</a:t>
            </a:fld>
            <a:endParaRPr lang="en-US" dirty="0"/>
          </a:p>
        </p:txBody>
      </p:sp>
    </p:spTree>
    <p:extLst>
      <p:ext uri="{BB962C8B-B14F-4D97-AF65-F5344CB8AC3E}">
        <p14:creationId xmlns:p14="http://schemas.microsoft.com/office/powerpoint/2010/main" val="572478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Print Accession List by </a:t>
            </a:r>
            <a:r>
              <a:rPr lang="en-US" dirty="0" err="1" smtClean="0"/>
              <a:t>Accessioner</a:t>
            </a:r>
            <a:r>
              <a:rPr lang="en-US" dirty="0" smtClean="0"/>
              <a:t> report and place along with the Cytology Specimens.  </a:t>
            </a:r>
          </a:p>
          <a:p>
            <a:r>
              <a:rPr lang="en-US" dirty="0" smtClean="0"/>
              <a:t>Each Medical Center has their own list of which NonGYN/FNA cases are handled in the local pathology lab and which are sent to the Regional Cytology lab.  </a:t>
            </a:r>
          </a:p>
          <a:p>
            <a:r>
              <a:rPr lang="en-US" dirty="0"/>
              <a:t>If the HealthConnect form does not include the MRN barcode, they've </a:t>
            </a:r>
            <a:r>
              <a:rPr lang="en-US" dirty="0" smtClean="0"/>
              <a:t>sent an </a:t>
            </a:r>
            <a:r>
              <a:rPr lang="en-US" dirty="0"/>
              <a:t>order </a:t>
            </a:r>
            <a:r>
              <a:rPr lang="en-US" dirty="0" smtClean="0"/>
              <a:t>reprint, rather than Requisition Form that </a:t>
            </a:r>
            <a:r>
              <a:rPr lang="en-US" dirty="0"/>
              <a:t>prints when the order is signed. </a:t>
            </a:r>
            <a:r>
              <a:rPr lang="en-US" dirty="0" smtClean="0"/>
              <a:t> Contact them to tell them they need to send the </a:t>
            </a:r>
            <a:r>
              <a:rPr lang="en-US" u="sng" dirty="0" smtClean="0"/>
              <a:t>Requisition Form</a:t>
            </a:r>
            <a:r>
              <a:rPr lang="en-US" dirty="0" smtClean="0"/>
              <a:t> itself.</a:t>
            </a:r>
            <a:endParaRPr lang="en-US" dirty="0"/>
          </a:p>
        </p:txBody>
      </p:sp>
      <p:sp>
        <p:nvSpPr>
          <p:cNvPr id="3" name="Title 2"/>
          <p:cNvSpPr>
            <a:spLocks noGrp="1"/>
          </p:cNvSpPr>
          <p:nvPr>
            <p:ph type="title"/>
          </p:nvPr>
        </p:nvSpPr>
        <p:spPr/>
        <p:txBody>
          <a:bodyPr/>
          <a:lstStyle/>
          <a:p>
            <a:r>
              <a:rPr lang="en-US" dirty="0" smtClean="0"/>
              <a:t>General Information</a:t>
            </a:r>
            <a:endParaRPr lang="en-US" dirty="0"/>
          </a:p>
        </p:txBody>
      </p:sp>
      <p:sp>
        <p:nvSpPr>
          <p:cNvPr id="4" name="Slide Number Placeholder 3"/>
          <p:cNvSpPr>
            <a:spLocks noGrp="1"/>
          </p:cNvSpPr>
          <p:nvPr>
            <p:ph type="sldNum" sz="quarter" idx="12"/>
          </p:nvPr>
        </p:nvSpPr>
        <p:spPr/>
        <p:txBody>
          <a:bodyPr/>
          <a:lstStyle/>
          <a:p>
            <a:fld id="{E109DABC-7396-49B3-8C39-A30C83BBD2F0}" type="slidenum">
              <a:rPr lang="en-US" smtClean="0"/>
              <a:t>30</a:t>
            </a:fld>
            <a:endParaRPr lang="en-US" dirty="0"/>
          </a:p>
        </p:txBody>
      </p:sp>
    </p:spTree>
    <p:extLst>
      <p:ext uri="{BB962C8B-B14F-4D97-AF65-F5344CB8AC3E}">
        <p14:creationId xmlns:p14="http://schemas.microsoft.com/office/powerpoint/2010/main" val="1716171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8229600" cy="5105400"/>
          </a:xfrm>
        </p:spPr>
        <p:txBody>
          <a:bodyPr>
            <a:normAutofit fontScale="92500" lnSpcReduction="10000"/>
          </a:bodyPr>
          <a:lstStyle/>
          <a:p>
            <a:r>
              <a:rPr lang="en-US" dirty="0" smtClean="0"/>
              <a:t>The Accessioner is responsible to:</a:t>
            </a:r>
          </a:p>
          <a:p>
            <a:pPr lvl="1">
              <a:buFont typeface="Wingdings" panose="05000000000000000000" pitchFamily="2" charset="2"/>
              <a:buChar char="§"/>
            </a:pPr>
            <a:r>
              <a:rPr lang="en-US" sz="2100" dirty="0" smtClean="0"/>
              <a:t>Always </a:t>
            </a:r>
            <a:r>
              <a:rPr lang="en-US" sz="2100" u="sng" dirty="0" smtClean="0"/>
              <a:t>use the correct order number</a:t>
            </a:r>
            <a:r>
              <a:rPr lang="en-US" sz="2100" dirty="0" smtClean="0"/>
              <a:t>.</a:t>
            </a:r>
          </a:p>
          <a:p>
            <a:pPr lvl="1">
              <a:buFont typeface="Wingdings" panose="05000000000000000000" pitchFamily="2" charset="2"/>
              <a:buChar char="§"/>
            </a:pPr>
            <a:r>
              <a:rPr lang="en-US" sz="2100" dirty="0" smtClean="0"/>
              <a:t>If “Departments do not match”, back out to fix the issue before proceeding with the accession.</a:t>
            </a:r>
          </a:p>
          <a:p>
            <a:pPr lvl="1">
              <a:buFont typeface="Wingdings" panose="05000000000000000000" pitchFamily="2" charset="2"/>
              <a:buChar char="§"/>
            </a:pPr>
            <a:r>
              <a:rPr lang="en-US" sz="2100" dirty="0" smtClean="0"/>
              <a:t>Use Spec/</a:t>
            </a:r>
            <a:r>
              <a:rPr lang="en-US" sz="2100" dirty="0" err="1" smtClean="0"/>
              <a:t>Req</a:t>
            </a:r>
            <a:r>
              <a:rPr lang="en-US" sz="2100" dirty="0" smtClean="0"/>
              <a:t> Deficiencies if you corrected a minor issue</a:t>
            </a:r>
          </a:p>
          <a:p>
            <a:pPr lvl="1">
              <a:buFont typeface="Wingdings" panose="05000000000000000000" pitchFamily="2" charset="2"/>
              <a:buChar char="§"/>
            </a:pPr>
            <a:r>
              <a:rPr lang="en-US" sz="2100" dirty="0" smtClean="0"/>
              <a:t>Reprint labels if barcode or words got cut off, or if labels did not auto-print.</a:t>
            </a:r>
          </a:p>
          <a:p>
            <a:pPr lvl="1">
              <a:buFont typeface="Wingdings" panose="05000000000000000000" pitchFamily="2" charset="2"/>
              <a:buChar char="§"/>
            </a:pPr>
            <a:r>
              <a:rPr lang="en-US" sz="2100" dirty="0" smtClean="0"/>
              <a:t>Put labels in the proper locations. </a:t>
            </a:r>
          </a:p>
          <a:p>
            <a:pPr lvl="1">
              <a:buFont typeface="Wingdings" panose="05000000000000000000" pitchFamily="2" charset="2"/>
              <a:buChar char="§"/>
            </a:pPr>
            <a:r>
              <a:rPr lang="en-US" sz="2100" dirty="0" smtClean="0"/>
              <a:t>Accession all </a:t>
            </a:r>
            <a:r>
              <a:rPr lang="en-US" sz="2100" dirty="0" err="1" smtClean="0"/>
              <a:t>Cyto</a:t>
            </a:r>
            <a:r>
              <a:rPr lang="en-US" sz="2100" dirty="0" smtClean="0"/>
              <a:t> cases other than the circumstances below.</a:t>
            </a:r>
          </a:p>
          <a:p>
            <a:r>
              <a:rPr lang="en-US" dirty="0" smtClean="0"/>
              <a:t>Send case to Regional Lab to accession if:</a:t>
            </a:r>
          </a:p>
          <a:p>
            <a:pPr lvl="1">
              <a:buFont typeface="Wingdings" panose="05000000000000000000" pitchFamily="2" charset="2"/>
              <a:buChar char="§"/>
            </a:pPr>
            <a:r>
              <a:rPr lang="en-US" sz="2100" dirty="0" smtClean="0"/>
              <a:t>GYN Patient is a genetic male.</a:t>
            </a:r>
          </a:p>
          <a:p>
            <a:pPr lvl="1">
              <a:buFont typeface="Wingdings" panose="05000000000000000000" pitchFamily="2" charset="2"/>
              <a:buChar char="§"/>
            </a:pPr>
            <a:r>
              <a:rPr lang="en-US" sz="2100" dirty="0" smtClean="0"/>
              <a:t>ICD Code errors occur.</a:t>
            </a:r>
          </a:p>
          <a:p>
            <a:r>
              <a:rPr lang="en-US" dirty="0" smtClean="0"/>
              <a:t>Open a ticket with the Help Desk if:</a:t>
            </a:r>
          </a:p>
          <a:p>
            <a:pPr lvl="1">
              <a:buFont typeface="Wingdings" panose="05000000000000000000" pitchFamily="2" charset="2"/>
              <a:buChar char="§"/>
            </a:pPr>
            <a:r>
              <a:rPr lang="en-US" sz="2100" dirty="0" smtClean="0"/>
              <a:t>There is no pending order, but you have a </a:t>
            </a:r>
            <a:r>
              <a:rPr lang="en-US" sz="2100" dirty="0" err="1" smtClean="0"/>
              <a:t>Req</a:t>
            </a:r>
            <a:r>
              <a:rPr lang="en-US" sz="2100" dirty="0" smtClean="0"/>
              <a:t> form.</a:t>
            </a:r>
          </a:p>
          <a:p>
            <a:pPr lvl="1">
              <a:buFont typeface="Wingdings" panose="05000000000000000000" pitchFamily="2" charset="2"/>
              <a:buChar char="§"/>
            </a:pPr>
            <a:r>
              <a:rPr lang="en-US" sz="2100" dirty="0" smtClean="0"/>
              <a:t>An error message occurs that was not covered here.</a:t>
            </a:r>
            <a:endParaRPr lang="en-US" sz="2100" dirty="0"/>
          </a:p>
          <a:p>
            <a:pPr lvl="1">
              <a:buFont typeface="Wingdings" panose="05000000000000000000" pitchFamily="2" charset="2"/>
              <a:buChar char="§"/>
            </a:pPr>
            <a:r>
              <a:rPr lang="en-US" sz="2100" dirty="0" smtClean="0"/>
              <a:t>Labels do not auto-print. </a:t>
            </a:r>
          </a:p>
          <a:p>
            <a:pPr lvl="1"/>
            <a:endParaRPr lang="en-US" dirty="0" smtClean="0"/>
          </a:p>
        </p:txBody>
      </p:sp>
      <p:sp>
        <p:nvSpPr>
          <p:cNvPr id="3" name="Title 2"/>
          <p:cNvSpPr>
            <a:spLocks noGrp="1"/>
          </p:cNvSpPr>
          <p:nvPr>
            <p:ph type="title"/>
          </p:nvPr>
        </p:nvSpPr>
        <p:spPr/>
        <p:txBody>
          <a:bodyPr>
            <a:normAutofit fontScale="90000"/>
          </a:bodyPr>
          <a:lstStyle/>
          <a:p>
            <a:pPr algn="ctr"/>
            <a:r>
              <a:rPr lang="en-US" u="sng" dirty="0" smtClean="0"/>
              <a:t>Summary of Problem Resolutions</a:t>
            </a:r>
            <a:endParaRPr lang="en-US" u="sng" dirty="0"/>
          </a:p>
        </p:txBody>
      </p:sp>
      <p:sp>
        <p:nvSpPr>
          <p:cNvPr id="4" name="Slide Number Placeholder 3"/>
          <p:cNvSpPr>
            <a:spLocks noGrp="1"/>
          </p:cNvSpPr>
          <p:nvPr>
            <p:ph type="sldNum" sz="quarter" idx="12"/>
          </p:nvPr>
        </p:nvSpPr>
        <p:spPr/>
        <p:txBody>
          <a:bodyPr/>
          <a:lstStyle/>
          <a:p>
            <a:fld id="{E109DABC-7396-49B3-8C39-A30C83BBD2F0}" type="slidenum">
              <a:rPr lang="en-US" smtClean="0"/>
              <a:t>31</a:t>
            </a:fld>
            <a:endParaRPr lang="en-US" dirty="0"/>
          </a:p>
        </p:txBody>
      </p:sp>
    </p:spTree>
    <p:extLst>
      <p:ext uri="{BB962C8B-B14F-4D97-AF65-F5344CB8AC3E}">
        <p14:creationId xmlns:p14="http://schemas.microsoft.com/office/powerpoint/2010/main" val="2682868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u="sng" dirty="0" smtClean="0"/>
              <a:t>Opening a ticket with Help Desk </a:t>
            </a:r>
            <a:endParaRPr lang="en-US" u="sng" dirty="0"/>
          </a:p>
        </p:txBody>
      </p:sp>
      <p:sp>
        <p:nvSpPr>
          <p:cNvPr id="4" name="Content Placeholder 3"/>
          <p:cNvSpPr>
            <a:spLocks noGrp="1"/>
          </p:cNvSpPr>
          <p:nvPr>
            <p:ph idx="1"/>
          </p:nvPr>
        </p:nvSpPr>
        <p:spPr>
          <a:xfrm>
            <a:off x="457200" y="1295400"/>
            <a:ext cx="8229600" cy="4525963"/>
          </a:xfrm>
        </p:spPr>
        <p:txBody>
          <a:bodyPr>
            <a:normAutofit fontScale="70000" lnSpcReduction="20000"/>
          </a:bodyPr>
          <a:lstStyle/>
          <a:p>
            <a:pPr lvl="0"/>
            <a:r>
              <a:rPr lang="en-US" dirty="0" smtClean="0"/>
              <a:t>Have </a:t>
            </a:r>
            <a:r>
              <a:rPr lang="en-US" dirty="0"/>
              <a:t>the help desk create a low priority incident using the following </a:t>
            </a:r>
            <a:r>
              <a:rPr lang="en-US" dirty="0" smtClean="0"/>
              <a:t>items (if they ask – usually all you need to do is say it should be assigned to CoPathPlus):</a:t>
            </a:r>
            <a:endParaRPr lang="en-US" dirty="0"/>
          </a:p>
          <a:p>
            <a:r>
              <a:rPr lang="en-US" dirty="0"/>
              <a:t> </a:t>
            </a:r>
          </a:p>
          <a:p>
            <a:r>
              <a:rPr lang="en-US" dirty="0"/>
              <a:t>Product Categorization:</a:t>
            </a:r>
          </a:p>
          <a:p>
            <a:pPr marL="109728" indent="0">
              <a:buNone/>
            </a:pPr>
            <a:r>
              <a:rPr lang="en-US" dirty="0" smtClean="0"/>
              <a:t>	Tier </a:t>
            </a:r>
            <a:r>
              <a:rPr lang="en-US" dirty="0"/>
              <a:t>1		Software</a:t>
            </a:r>
          </a:p>
          <a:p>
            <a:pPr marL="109728" indent="0">
              <a:buNone/>
            </a:pPr>
            <a:r>
              <a:rPr lang="en-US" dirty="0" smtClean="0"/>
              <a:t>	Tier </a:t>
            </a:r>
            <a:r>
              <a:rPr lang="en-US" dirty="0"/>
              <a:t>2		Application</a:t>
            </a:r>
          </a:p>
          <a:p>
            <a:pPr marL="109728" indent="0">
              <a:buNone/>
            </a:pPr>
            <a:r>
              <a:rPr lang="en-US" dirty="0" smtClean="0"/>
              <a:t>	Tier </a:t>
            </a:r>
            <a:r>
              <a:rPr lang="en-US" dirty="0"/>
              <a:t>3		Laboratory</a:t>
            </a:r>
          </a:p>
          <a:p>
            <a:pPr marL="109728" indent="0">
              <a:buNone/>
            </a:pPr>
            <a:r>
              <a:rPr lang="en-US" dirty="0" smtClean="0"/>
              <a:t>	Product </a:t>
            </a:r>
            <a:r>
              <a:rPr lang="en-US" dirty="0"/>
              <a:t>name: 	CoPath Plus CS</a:t>
            </a:r>
          </a:p>
          <a:p>
            <a:pPr marL="109728" indent="0">
              <a:buNone/>
            </a:pPr>
            <a:r>
              <a:rPr lang="en-US" dirty="0"/>
              <a:t> </a:t>
            </a:r>
          </a:p>
          <a:p>
            <a:r>
              <a:rPr lang="en-US" dirty="0"/>
              <a:t>Request Manager:</a:t>
            </a:r>
          </a:p>
          <a:p>
            <a:pPr marL="109728" indent="0">
              <a:buNone/>
            </a:pPr>
            <a:r>
              <a:rPr lang="en-US" dirty="0"/>
              <a:t>	Support organization	Application Support	</a:t>
            </a:r>
          </a:p>
          <a:p>
            <a:pPr marL="109728" indent="0">
              <a:buNone/>
            </a:pPr>
            <a:r>
              <a:rPr lang="en-US" dirty="0"/>
              <a:t>	Support group name	AD CDA PATHOLOGY CS</a:t>
            </a:r>
          </a:p>
          <a:p>
            <a:r>
              <a:rPr lang="en-US" dirty="0"/>
              <a:t>Request Assignee:</a:t>
            </a:r>
          </a:p>
          <a:p>
            <a:pPr marL="109728" indent="0">
              <a:buNone/>
            </a:pPr>
            <a:r>
              <a:rPr lang="en-US" dirty="0"/>
              <a:t>	Support organization	Application Support	</a:t>
            </a:r>
          </a:p>
          <a:p>
            <a:pPr marL="109728" indent="0">
              <a:buNone/>
            </a:pPr>
            <a:r>
              <a:rPr lang="en-US" dirty="0"/>
              <a:t>	Support group name	AD CDA PATHOLOGY CS</a:t>
            </a:r>
          </a:p>
          <a:p>
            <a:endParaRPr lang="en-US" dirty="0"/>
          </a:p>
        </p:txBody>
      </p:sp>
      <p:sp>
        <p:nvSpPr>
          <p:cNvPr id="6" name="TextBox 5"/>
          <p:cNvSpPr txBox="1"/>
          <p:nvPr/>
        </p:nvSpPr>
        <p:spPr>
          <a:xfrm>
            <a:off x="5410200" y="2514600"/>
            <a:ext cx="3048000" cy="1354217"/>
          </a:xfrm>
          <a:prstGeom prst="rect">
            <a:avLst/>
          </a:prstGeom>
          <a:solidFill>
            <a:schemeClr val="bg2">
              <a:lumMod val="75000"/>
            </a:schemeClr>
          </a:solidFill>
          <a:ln w="50800" cap="rnd" cmpd="thickThin">
            <a:solidFill>
              <a:schemeClr val="tx1"/>
            </a:solidFill>
          </a:ln>
        </p:spPr>
        <p:txBody>
          <a:bodyPr wrap="square" rtlCol="0">
            <a:spAutoFit/>
          </a:bodyPr>
          <a:lstStyle/>
          <a:p>
            <a:pPr algn="ctr"/>
            <a:r>
              <a:rPr lang="en-US" b="1" dirty="0" smtClean="0"/>
              <a:t>Help Desk Phone </a:t>
            </a:r>
            <a:r>
              <a:rPr lang="en-US" b="1" dirty="0"/>
              <a:t>number </a:t>
            </a:r>
            <a:endParaRPr lang="en-US" b="1" dirty="0" smtClean="0"/>
          </a:p>
          <a:p>
            <a:pPr algn="ctr"/>
            <a:endParaRPr lang="en-US" sz="800" b="1" dirty="0" smtClean="0"/>
          </a:p>
          <a:p>
            <a:pPr algn="ctr"/>
            <a:r>
              <a:rPr lang="en-US" b="1" dirty="0" smtClean="0"/>
              <a:t>8-395-1143 </a:t>
            </a:r>
          </a:p>
          <a:p>
            <a:pPr algn="ctr"/>
            <a:r>
              <a:rPr lang="en-US" b="1" dirty="0" smtClean="0"/>
              <a:t>or </a:t>
            </a:r>
          </a:p>
          <a:p>
            <a:pPr algn="ctr"/>
            <a:r>
              <a:rPr lang="en-US" b="1" dirty="0" smtClean="0"/>
              <a:t>888-457-4872 </a:t>
            </a:r>
            <a:endParaRPr lang="en-US" dirty="0"/>
          </a:p>
        </p:txBody>
      </p:sp>
      <p:sp>
        <p:nvSpPr>
          <p:cNvPr id="2" name="Slide Number Placeholder 1"/>
          <p:cNvSpPr>
            <a:spLocks noGrp="1"/>
          </p:cNvSpPr>
          <p:nvPr>
            <p:ph type="sldNum" sz="quarter" idx="12"/>
          </p:nvPr>
        </p:nvSpPr>
        <p:spPr/>
        <p:txBody>
          <a:bodyPr/>
          <a:lstStyle/>
          <a:p>
            <a:fld id="{E109DABC-7396-49B3-8C39-A30C83BBD2F0}" type="slidenum">
              <a:rPr lang="en-US" smtClean="0"/>
              <a:t>32</a:t>
            </a:fld>
            <a:endParaRPr lang="en-US" dirty="0"/>
          </a:p>
        </p:txBody>
      </p:sp>
    </p:spTree>
    <p:extLst>
      <p:ext uri="{BB962C8B-B14F-4D97-AF65-F5344CB8AC3E}">
        <p14:creationId xmlns:p14="http://schemas.microsoft.com/office/powerpoint/2010/main" val="162217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a:bodyPr>
          <a:lstStyle/>
          <a:p>
            <a:pPr algn="ctr"/>
            <a:r>
              <a:rPr lang="en-US" u="sng" cap="none" dirty="0" smtClean="0"/>
              <a:t>Logging in to CoPath</a:t>
            </a:r>
            <a:endParaRPr lang="en-US" u="sng" cap="none" dirty="0"/>
          </a:p>
        </p:txBody>
      </p:sp>
      <p:sp>
        <p:nvSpPr>
          <p:cNvPr id="4" name="TextBox 3"/>
          <p:cNvSpPr txBox="1"/>
          <p:nvPr/>
        </p:nvSpPr>
        <p:spPr>
          <a:xfrm>
            <a:off x="6400800" y="2523222"/>
            <a:ext cx="2438400" cy="1815882"/>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Enter your NUID as the User ID and your password into the Password field.  Either hit the Enter key or click on the blue arrow icon to log 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905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19312" y="1433546"/>
            <a:ext cx="4281488" cy="584775"/>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Double-click on the Live CoPath icon on your desktop to get to the Logon screen.</a:t>
            </a:r>
            <a:endParaRPr lang="en-US" sz="1600"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1000" y="2438400"/>
            <a:ext cx="5810250" cy="388620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109DABC-7396-49B3-8C39-A30C83BBD2F0}" type="slidenum">
              <a:rPr lang="en-US" smtClean="0"/>
              <a:t>4</a:t>
            </a:fld>
            <a:endParaRPr lang="en-US" dirty="0"/>
          </a:p>
        </p:txBody>
      </p:sp>
    </p:spTree>
    <p:extLst>
      <p:ext uri="{BB962C8B-B14F-4D97-AF65-F5344CB8AC3E}">
        <p14:creationId xmlns:p14="http://schemas.microsoft.com/office/powerpoint/2010/main" val="3849425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Select New Specimen </a:t>
            </a:r>
            <a:endParaRPr lang="en-US" u="sng"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7239000" cy="516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00" y="2438400"/>
            <a:ext cx="52101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600200" y="2895600"/>
            <a:ext cx="3429000" cy="381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2164" y="3733800"/>
            <a:ext cx="2528236" cy="2308324"/>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Click on New Specimen from your Personal menu to open the New Specimen window.</a:t>
            </a:r>
          </a:p>
          <a:p>
            <a:endParaRPr lang="en-US" sz="1600" dirty="0"/>
          </a:p>
          <a:p>
            <a:r>
              <a:rPr lang="en-US" sz="1600" u="sng" dirty="0" smtClean="0"/>
              <a:t>Scan the MRN barcode </a:t>
            </a:r>
            <a:r>
              <a:rPr lang="en-US" sz="1600" dirty="0" smtClean="0"/>
              <a:t>on the Requisition form into the </a:t>
            </a:r>
            <a:r>
              <a:rPr lang="en-US" sz="1600" u="sng" dirty="0" smtClean="0"/>
              <a:t>P</a:t>
            </a:r>
            <a:r>
              <a:rPr lang="en-US" sz="1600" dirty="0" smtClean="0"/>
              <a:t>atient Name or MRN field.</a:t>
            </a:r>
            <a:endParaRPr lang="en-US" sz="1600" dirty="0"/>
          </a:p>
        </p:txBody>
      </p:sp>
      <p:sp>
        <p:nvSpPr>
          <p:cNvPr id="3" name="Slide Number Placeholder 2"/>
          <p:cNvSpPr>
            <a:spLocks noGrp="1"/>
          </p:cNvSpPr>
          <p:nvPr>
            <p:ph type="sldNum" sz="quarter" idx="12"/>
          </p:nvPr>
        </p:nvSpPr>
        <p:spPr/>
        <p:txBody>
          <a:bodyPr/>
          <a:lstStyle/>
          <a:p>
            <a:fld id="{E109DABC-7396-49B3-8C39-A30C83BBD2F0}" type="slidenum">
              <a:rPr lang="en-US" smtClean="0"/>
              <a:t>5</a:t>
            </a:fld>
            <a:endParaRPr lang="en-US" dirty="0"/>
          </a:p>
        </p:txBody>
      </p:sp>
    </p:spTree>
    <p:extLst>
      <p:ext uri="{BB962C8B-B14F-4D97-AF65-F5344CB8AC3E}">
        <p14:creationId xmlns:p14="http://schemas.microsoft.com/office/powerpoint/2010/main" val="744030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t>Check the Order Number Field</a:t>
            </a:r>
            <a:endParaRPr lang="en-US"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520065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162" y="2905125"/>
            <a:ext cx="52101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7273" t="-75300" r="37273" b="103777"/>
          <a:stretch/>
        </p:blipFill>
        <p:spPr bwMode="auto">
          <a:xfrm>
            <a:off x="1952625" y="1466850"/>
            <a:ext cx="5238750" cy="280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419600"/>
            <a:ext cx="52387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0" y="1676400"/>
            <a:ext cx="2286000" cy="1077218"/>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If there is just one pending order on the patient, CoPath will load it up for you.</a:t>
            </a:r>
            <a:endParaRPr lang="en-US" sz="1600" dirty="0"/>
          </a:p>
        </p:txBody>
      </p:sp>
      <p:sp>
        <p:nvSpPr>
          <p:cNvPr id="10" name="TextBox 9"/>
          <p:cNvSpPr txBox="1"/>
          <p:nvPr/>
        </p:nvSpPr>
        <p:spPr>
          <a:xfrm>
            <a:off x="6248400" y="3196399"/>
            <a:ext cx="2667000" cy="830997"/>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With no pending orders, the Order Entry Number field is inactivated.</a:t>
            </a:r>
            <a:endParaRPr lang="en-US" sz="1600" dirty="0"/>
          </a:p>
        </p:txBody>
      </p:sp>
      <p:sp>
        <p:nvSpPr>
          <p:cNvPr id="11" name="TextBox 10"/>
          <p:cNvSpPr txBox="1"/>
          <p:nvPr/>
        </p:nvSpPr>
        <p:spPr>
          <a:xfrm>
            <a:off x="2514600" y="5943600"/>
            <a:ext cx="6553200" cy="584775"/>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With multiple pending orders, this field is available, but empty.   You </a:t>
            </a:r>
            <a:r>
              <a:rPr lang="en-US" sz="1600" b="1" u="sng" dirty="0" smtClean="0"/>
              <a:t>MUST</a:t>
            </a:r>
            <a:r>
              <a:rPr lang="en-US" sz="1600" dirty="0" smtClean="0"/>
              <a:t> press the ellipsis button to select the proper order.</a:t>
            </a:r>
            <a:endParaRPr lang="en-US" sz="1600" dirty="0"/>
          </a:p>
        </p:txBody>
      </p:sp>
      <p:sp>
        <p:nvSpPr>
          <p:cNvPr id="3" name="TextBox 2"/>
          <p:cNvSpPr txBox="1"/>
          <p:nvPr/>
        </p:nvSpPr>
        <p:spPr>
          <a:xfrm>
            <a:off x="304800" y="1676400"/>
            <a:ext cx="304800" cy="369332"/>
          </a:xfrm>
          <a:prstGeom prst="rect">
            <a:avLst/>
          </a:prstGeom>
          <a:solidFill>
            <a:schemeClr val="tx1"/>
          </a:solidFill>
          <a:ln w="25400">
            <a:solidFill>
              <a:schemeClr val="accent1"/>
            </a:solidFill>
          </a:ln>
        </p:spPr>
        <p:txBody>
          <a:bodyPr wrap="square" rtlCol="0">
            <a:spAutoFit/>
          </a:bodyPr>
          <a:lstStyle/>
          <a:p>
            <a:r>
              <a:rPr lang="en-US" b="1" dirty="0" smtClean="0">
                <a:solidFill>
                  <a:schemeClr val="accent1"/>
                </a:solidFill>
              </a:rPr>
              <a:t>1</a:t>
            </a:r>
            <a:endParaRPr lang="en-US" b="1" dirty="0">
              <a:solidFill>
                <a:schemeClr val="accent1"/>
              </a:solidFill>
            </a:endParaRPr>
          </a:p>
        </p:txBody>
      </p:sp>
      <p:sp>
        <p:nvSpPr>
          <p:cNvPr id="12" name="TextBox 11"/>
          <p:cNvSpPr txBox="1"/>
          <p:nvPr/>
        </p:nvSpPr>
        <p:spPr>
          <a:xfrm>
            <a:off x="2039903" y="3135868"/>
            <a:ext cx="304800" cy="369332"/>
          </a:xfrm>
          <a:prstGeom prst="rect">
            <a:avLst/>
          </a:prstGeom>
          <a:solidFill>
            <a:schemeClr val="tx1"/>
          </a:solidFill>
          <a:ln w="25400">
            <a:solidFill>
              <a:schemeClr val="accent1"/>
            </a:solidFill>
          </a:ln>
        </p:spPr>
        <p:txBody>
          <a:bodyPr wrap="square" rtlCol="0">
            <a:spAutoFit/>
          </a:bodyPr>
          <a:lstStyle/>
          <a:p>
            <a:r>
              <a:rPr lang="en-US" b="1" dirty="0" smtClean="0">
                <a:solidFill>
                  <a:schemeClr val="accent1"/>
                </a:solidFill>
              </a:rPr>
              <a:t>2</a:t>
            </a:r>
            <a:endParaRPr lang="en-US" b="1" dirty="0">
              <a:solidFill>
                <a:schemeClr val="accent1"/>
              </a:solidFill>
            </a:endParaRPr>
          </a:p>
        </p:txBody>
      </p:sp>
      <p:sp>
        <p:nvSpPr>
          <p:cNvPr id="13" name="TextBox 12"/>
          <p:cNvSpPr txBox="1"/>
          <p:nvPr/>
        </p:nvSpPr>
        <p:spPr>
          <a:xfrm>
            <a:off x="3886200" y="4659868"/>
            <a:ext cx="304800" cy="369332"/>
          </a:xfrm>
          <a:prstGeom prst="rect">
            <a:avLst/>
          </a:prstGeom>
          <a:solidFill>
            <a:schemeClr val="tx1"/>
          </a:solidFill>
          <a:ln w="25400">
            <a:solidFill>
              <a:schemeClr val="accent1"/>
            </a:solidFill>
          </a:ln>
        </p:spPr>
        <p:txBody>
          <a:bodyPr wrap="square" rtlCol="0">
            <a:spAutoFit/>
          </a:bodyPr>
          <a:lstStyle/>
          <a:p>
            <a:r>
              <a:rPr lang="en-US" b="1" dirty="0" smtClean="0">
                <a:solidFill>
                  <a:schemeClr val="accent1"/>
                </a:solidFill>
              </a:rPr>
              <a:t>3</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E109DABC-7396-49B3-8C39-A30C83BBD2F0}" type="slidenum">
              <a:rPr lang="en-US" smtClean="0"/>
              <a:t>6</a:t>
            </a:fld>
            <a:endParaRPr lang="en-US" dirty="0"/>
          </a:p>
        </p:txBody>
      </p:sp>
    </p:spTree>
    <p:extLst>
      <p:ext uri="{BB962C8B-B14F-4D97-AF65-F5344CB8AC3E}">
        <p14:creationId xmlns:p14="http://schemas.microsoft.com/office/powerpoint/2010/main" val="2699061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u="sng" dirty="0" smtClean="0"/>
              <a:t>An Order Number Defaults In</a:t>
            </a:r>
            <a:endParaRPr lang="en-US" u="sn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520065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152400"/>
            <a:ext cx="304800" cy="369332"/>
          </a:xfrm>
          <a:prstGeom prst="rect">
            <a:avLst/>
          </a:prstGeom>
          <a:solidFill>
            <a:schemeClr val="tx1"/>
          </a:solidFill>
          <a:ln w="25400">
            <a:solidFill>
              <a:schemeClr val="accent1"/>
            </a:solidFill>
          </a:ln>
        </p:spPr>
        <p:txBody>
          <a:bodyPr wrap="square" rtlCol="0">
            <a:spAutoFit/>
          </a:bodyPr>
          <a:lstStyle/>
          <a:p>
            <a:r>
              <a:rPr lang="en-US" b="1" dirty="0" smtClean="0">
                <a:solidFill>
                  <a:schemeClr val="accent1"/>
                </a:solidFill>
              </a:rPr>
              <a:t>1</a:t>
            </a:r>
            <a:endParaRPr lang="en-US" b="1" dirty="0">
              <a:solidFill>
                <a:schemeClr val="accent1"/>
              </a:solidFill>
            </a:endParaRPr>
          </a:p>
        </p:txBody>
      </p:sp>
      <p:sp>
        <p:nvSpPr>
          <p:cNvPr id="7" name="TextBox 6"/>
          <p:cNvSpPr txBox="1"/>
          <p:nvPr/>
        </p:nvSpPr>
        <p:spPr>
          <a:xfrm>
            <a:off x="457200" y="3200400"/>
            <a:ext cx="4495800" cy="861774"/>
          </a:xfrm>
          <a:prstGeom prst="rect">
            <a:avLst/>
          </a:prstGeom>
          <a:solidFill>
            <a:schemeClr val="tx1"/>
          </a:solidFill>
          <a:ln w="50800" cap="rnd" cmpd="thickThin">
            <a:solidFill>
              <a:schemeClr val="accent1"/>
            </a:solidFill>
          </a:ln>
        </p:spPr>
        <p:txBody>
          <a:bodyPr wrap="square" rtlCol="0">
            <a:spAutoFit/>
          </a:bodyPr>
          <a:lstStyle/>
          <a:p>
            <a:r>
              <a:rPr lang="en-US" b="1" dirty="0" smtClean="0">
                <a:solidFill>
                  <a:schemeClr val="accent1"/>
                </a:solidFill>
              </a:rPr>
              <a:t>Note: </a:t>
            </a:r>
            <a:r>
              <a:rPr lang="en-US" sz="1600" dirty="0" smtClean="0">
                <a:solidFill>
                  <a:schemeClr val="accent1"/>
                </a:solidFill>
              </a:rPr>
              <a:t>The Order Number shown in CoPath has two leading digits that are not included on the printed Requisition Form.</a:t>
            </a:r>
            <a:endParaRPr lang="en-US" sz="1600" dirty="0">
              <a:solidFill>
                <a:schemeClr val="accent1"/>
              </a:solidFill>
            </a:endParaRPr>
          </a:p>
        </p:txBody>
      </p:sp>
      <p:sp>
        <p:nvSpPr>
          <p:cNvPr id="9" name="TextBox 8"/>
          <p:cNvSpPr txBox="1"/>
          <p:nvPr/>
        </p:nvSpPr>
        <p:spPr>
          <a:xfrm>
            <a:off x="457200" y="4215825"/>
            <a:ext cx="8314823" cy="584775"/>
          </a:xfrm>
          <a:prstGeom prst="rect">
            <a:avLst/>
          </a:prstGeom>
          <a:solidFill>
            <a:schemeClr val="bg2">
              <a:lumMod val="75000"/>
            </a:schemeClr>
          </a:solidFill>
          <a:ln w="50800" cap="rnd" cmpd="thickThin">
            <a:solidFill>
              <a:schemeClr val="accent1"/>
            </a:solidFill>
          </a:ln>
        </p:spPr>
        <p:txBody>
          <a:bodyPr wrap="square" rtlCol="0">
            <a:spAutoFit/>
          </a:bodyPr>
          <a:lstStyle/>
          <a:p>
            <a:r>
              <a:rPr lang="en-US" sz="1600" b="1" dirty="0" smtClean="0"/>
              <a:t>Example:  </a:t>
            </a:r>
            <a:r>
              <a:rPr lang="en-US" sz="1600" dirty="0" smtClean="0"/>
              <a:t>An Order Number of  </a:t>
            </a:r>
            <a:r>
              <a:rPr lang="en-US" sz="1600" b="1" u="sng" dirty="0" smtClean="0"/>
              <a:t>08</a:t>
            </a:r>
            <a:r>
              <a:rPr lang="en-US" sz="1600" dirty="0" smtClean="0"/>
              <a:t>123456789 in CoPath matches 123456789 printed on the HealthConnect Requisition Form. </a:t>
            </a:r>
            <a:endParaRPr lang="en-US" sz="1600" dirty="0"/>
          </a:p>
        </p:txBody>
      </p:sp>
      <p:sp>
        <p:nvSpPr>
          <p:cNvPr id="10" name="TextBox 9"/>
          <p:cNvSpPr txBox="1"/>
          <p:nvPr/>
        </p:nvSpPr>
        <p:spPr>
          <a:xfrm>
            <a:off x="5678905" y="1447800"/>
            <a:ext cx="3160295" cy="2308324"/>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A defaulted Order Number into your Order Entry Number field means there is just one pending order on the patient.  Compare number displayed to the Order Number on the HealthConnect (HC) Requisi-tion form.  If it matches, proceed with accessioning. </a:t>
            </a:r>
            <a:endParaRPr lang="en-US" sz="1600" dirty="0"/>
          </a:p>
        </p:txBody>
      </p:sp>
      <p:sp>
        <p:nvSpPr>
          <p:cNvPr id="11" name="TextBox 10"/>
          <p:cNvSpPr txBox="1"/>
          <p:nvPr/>
        </p:nvSpPr>
        <p:spPr>
          <a:xfrm>
            <a:off x="5622155" y="4953000"/>
            <a:ext cx="3149868" cy="1815882"/>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The two leading digits are:</a:t>
            </a:r>
          </a:p>
          <a:p>
            <a:r>
              <a:rPr lang="en-US" sz="1600" dirty="0" smtClean="0"/>
              <a:t>07 = San Diego</a:t>
            </a:r>
          </a:p>
          <a:p>
            <a:r>
              <a:rPr lang="en-US" sz="1600" dirty="0" smtClean="0"/>
              <a:t>08 = Orange County</a:t>
            </a:r>
          </a:p>
          <a:p>
            <a:r>
              <a:rPr lang="en-US" sz="1600" dirty="0" smtClean="0"/>
              <a:t>09 = TriCentral</a:t>
            </a:r>
          </a:p>
          <a:p>
            <a:r>
              <a:rPr lang="en-US" sz="1600" dirty="0" smtClean="0"/>
              <a:t>10 = Valley</a:t>
            </a:r>
          </a:p>
          <a:p>
            <a:r>
              <a:rPr lang="en-US" sz="1600" dirty="0" smtClean="0"/>
              <a:t>11 = Metro LA</a:t>
            </a:r>
          </a:p>
          <a:p>
            <a:r>
              <a:rPr lang="en-US" sz="1600" dirty="0" smtClean="0"/>
              <a:t>12 = Inland Empire</a:t>
            </a:r>
            <a:endParaRPr lang="en-US" sz="1600" dirty="0"/>
          </a:p>
        </p:txBody>
      </p:sp>
      <p:sp>
        <p:nvSpPr>
          <p:cNvPr id="2" name="Slide Number Placeholder 1"/>
          <p:cNvSpPr>
            <a:spLocks noGrp="1"/>
          </p:cNvSpPr>
          <p:nvPr>
            <p:ph type="sldNum" sz="quarter" idx="12"/>
          </p:nvPr>
        </p:nvSpPr>
        <p:spPr/>
        <p:txBody>
          <a:bodyPr/>
          <a:lstStyle/>
          <a:p>
            <a:fld id="{E109DABC-7396-49B3-8C39-A30C83BBD2F0}" type="slidenum">
              <a:rPr lang="en-US" smtClean="0"/>
              <a:t>7</a:t>
            </a:fld>
            <a:endParaRPr lang="en-US" dirty="0"/>
          </a:p>
        </p:txBody>
      </p:sp>
    </p:spTree>
    <p:extLst>
      <p:ext uri="{BB962C8B-B14F-4D97-AF65-F5344CB8AC3E}">
        <p14:creationId xmlns:p14="http://schemas.microsoft.com/office/powerpoint/2010/main" val="2862771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u="sng" dirty="0" smtClean="0"/>
              <a:t>Inactive Order </a:t>
            </a:r>
            <a:r>
              <a:rPr lang="en-US" u="sng" dirty="0"/>
              <a:t>Number </a:t>
            </a:r>
            <a:r>
              <a:rPr lang="en-US" u="sng" dirty="0" smtClean="0"/>
              <a:t>Field</a:t>
            </a:r>
            <a:endParaRPr lang="en-US" u="sng"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52101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228600"/>
            <a:ext cx="304800" cy="369332"/>
          </a:xfrm>
          <a:prstGeom prst="rect">
            <a:avLst/>
          </a:prstGeom>
          <a:solidFill>
            <a:schemeClr val="tx1"/>
          </a:solidFill>
          <a:ln w="25400">
            <a:solidFill>
              <a:schemeClr val="accent1"/>
            </a:solidFill>
          </a:ln>
        </p:spPr>
        <p:txBody>
          <a:bodyPr wrap="square" rtlCol="0">
            <a:spAutoFit/>
          </a:bodyPr>
          <a:lstStyle/>
          <a:p>
            <a:r>
              <a:rPr lang="en-US" b="1" dirty="0" smtClean="0">
                <a:solidFill>
                  <a:schemeClr val="accent1"/>
                </a:solidFill>
              </a:rPr>
              <a:t>2</a:t>
            </a:r>
            <a:endParaRPr lang="en-US" b="1" dirty="0">
              <a:solidFill>
                <a:schemeClr val="accent1"/>
              </a:solidFill>
            </a:endParaRPr>
          </a:p>
        </p:txBody>
      </p:sp>
      <p:sp>
        <p:nvSpPr>
          <p:cNvPr id="6" name="TextBox 5"/>
          <p:cNvSpPr txBox="1"/>
          <p:nvPr/>
        </p:nvSpPr>
        <p:spPr>
          <a:xfrm>
            <a:off x="5738260" y="2743200"/>
            <a:ext cx="3024740" cy="2585323"/>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If you have the HC Order Requisition Form, but there are NO order messages – </a:t>
            </a:r>
            <a:r>
              <a:rPr lang="en-US" b="1" dirty="0" smtClean="0"/>
              <a:t>Call the Help Desk </a:t>
            </a:r>
            <a:r>
              <a:rPr lang="en-US" sz="1600" dirty="0" smtClean="0"/>
              <a:t>and report the issue.  Provide the MRN and order number from your requisition form. </a:t>
            </a:r>
          </a:p>
          <a:p>
            <a:r>
              <a:rPr lang="en-US" sz="1600" dirty="0" smtClean="0"/>
              <a:t>Someone will need to look into this issue before accessioning can occur. </a:t>
            </a:r>
            <a:endParaRPr lang="en-US" sz="1600" dirty="0"/>
          </a:p>
        </p:txBody>
      </p:sp>
      <p:sp>
        <p:nvSpPr>
          <p:cNvPr id="7" name="TextBox 6"/>
          <p:cNvSpPr txBox="1"/>
          <p:nvPr/>
        </p:nvSpPr>
        <p:spPr>
          <a:xfrm>
            <a:off x="5726228" y="1447800"/>
            <a:ext cx="3036772" cy="1077218"/>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An inactivated Order Entry Number field on the patient means there are no pending orders on this patient!  </a:t>
            </a:r>
            <a:endParaRPr lang="en-US" sz="1600" dirty="0"/>
          </a:p>
        </p:txBody>
      </p:sp>
      <p:sp>
        <p:nvSpPr>
          <p:cNvPr id="8" name="TextBox 7"/>
          <p:cNvSpPr txBox="1"/>
          <p:nvPr/>
        </p:nvSpPr>
        <p:spPr>
          <a:xfrm>
            <a:off x="2971800" y="5646003"/>
            <a:ext cx="5334000" cy="861774"/>
          </a:xfrm>
          <a:prstGeom prst="rect">
            <a:avLst/>
          </a:prstGeom>
          <a:solidFill>
            <a:schemeClr val="bg2">
              <a:lumMod val="75000"/>
            </a:schemeClr>
          </a:solidFill>
          <a:ln w="50800" cap="rnd" cmpd="thickThin">
            <a:solidFill>
              <a:schemeClr val="tx1"/>
            </a:solidFill>
          </a:ln>
        </p:spPr>
        <p:txBody>
          <a:bodyPr wrap="square" rtlCol="0">
            <a:spAutoFit/>
          </a:bodyPr>
          <a:lstStyle/>
          <a:p>
            <a:r>
              <a:rPr lang="en-US" b="1" u="sng" dirty="0" smtClean="0"/>
              <a:t>Never</a:t>
            </a:r>
            <a:r>
              <a:rPr lang="en-US" sz="1600" b="1" dirty="0" smtClean="0"/>
              <a:t> accession the case without an order number!  </a:t>
            </a:r>
            <a:r>
              <a:rPr lang="en-US" sz="1600" dirty="0" smtClean="0"/>
              <a:t>Doing this will cause both </a:t>
            </a:r>
            <a:r>
              <a:rPr lang="en-US" sz="1600" u="sng" dirty="0" smtClean="0"/>
              <a:t>duplicate orders on the HealthConnect side</a:t>
            </a:r>
            <a:r>
              <a:rPr lang="en-US" sz="1600" dirty="0" smtClean="0"/>
              <a:t> and </a:t>
            </a:r>
            <a:r>
              <a:rPr lang="en-US" sz="1600" u="sng" dirty="0" smtClean="0"/>
              <a:t>problems with billing</a:t>
            </a:r>
            <a:r>
              <a:rPr lang="en-US" sz="1600" dirty="0" smtClean="0"/>
              <a:t>. </a:t>
            </a:r>
            <a:endParaRPr lang="en-US" sz="1600" dirty="0"/>
          </a:p>
        </p:txBody>
      </p:sp>
      <p:sp>
        <p:nvSpPr>
          <p:cNvPr id="2" name="Slide Number Placeholder 1"/>
          <p:cNvSpPr>
            <a:spLocks noGrp="1"/>
          </p:cNvSpPr>
          <p:nvPr>
            <p:ph type="sldNum" sz="quarter" idx="12"/>
          </p:nvPr>
        </p:nvSpPr>
        <p:spPr/>
        <p:txBody>
          <a:bodyPr/>
          <a:lstStyle/>
          <a:p>
            <a:fld id="{E109DABC-7396-49B3-8C39-A30C83BBD2F0}" type="slidenum">
              <a:rPr lang="en-US" smtClean="0"/>
              <a:t>8</a:t>
            </a:fld>
            <a:endParaRPr lang="en-US" dirty="0"/>
          </a:p>
        </p:txBody>
      </p:sp>
    </p:spTree>
    <p:extLst>
      <p:ext uri="{BB962C8B-B14F-4D97-AF65-F5344CB8AC3E}">
        <p14:creationId xmlns:p14="http://schemas.microsoft.com/office/powerpoint/2010/main" val="718185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u="sng" dirty="0" smtClean="0"/>
              <a:t>Open Order Number Field </a:t>
            </a:r>
            <a:endParaRPr lang="en-US" u="sng" dirty="0"/>
          </a:p>
        </p:txBody>
      </p:sp>
      <p:sp>
        <p:nvSpPr>
          <p:cNvPr id="5" name="TextBox 4"/>
          <p:cNvSpPr txBox="1"/>
          <p:nvPr/>
        </p:nvSpPr>
        <p:spPr>
          <a:xfrm>
            <a:off x="152400" y="228600"/>
            <a:ext cx="304800" cy="369332"/>
          </a:xfrm>
          <a:prstGeom prst="rect">
            <a:avLst/>
          </a:prstGeom>
          <a:solidFill>
            <a:schemeClr val="tx1"/>
          </a:solidFill>
          <a:ln w="25400">
            <a:solidFill>
              <a:schemeClr val="accent1"/>
            </a:solidFill>
          </a:ln>
        </p:spPr>
        <p:txBody>
          <a:bodyPr wrap="square" rtlCol="0">
            <a:spAutoFit/>
          </a:bodyPr>
          <a:lstStyle/>
          <a:p>
            <a:r>
              <a:rPr lang="en-US" b="1" dirty="0" smtClean="0">
                <a:solidFill>
                  <a:schemeClr val="accent1"/>
                </a:solidFill>
              </a:rPr>
              <a:t>3</a:t>
            </a:r>
            <a:endParaRPr lang="en-US" b="1" dirty="0">
              <a:solidFill>
                <a:schemeClr val="accent1"/>
              </a:solidFill>
            </a:endParaRPr>
          </a:p>
        </p:txBody>
      </p:sp>
      <p:sp>
        <p:nvSpPr>
          <p:cNvPr id="6" name="TextBox 5"/>
          <p:cNvSpPr txBox="1"/>
          <p:nvPr/>
        </p:nvSpPr>
        <p:spPr>
          <a:xfrm>
            <a:off x="6282088" y="1337909"/>
            <a:ext cx="2633312" cy="2554545"/>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An open Order Number field means multiple pending orders exist on the patient.  You MUST press the Ellipsis button ( ... )  to find and select the right order number.   </a:t>
            </a:r>
            <a:r>
              <a:rPr lang="en-US" sz="1600" b="1" u="sng" dirty="0" smtClean="0"/>
              <a:t>Do NOT accession the case without selecting an Order Number!!</a:t>
            </a:r>
            <a:endParaRPr lang="en-US" sz="1600" b="1" u="sng"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271587"/>
            <a:ext cx="59817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07488" y="4114800"/>
            <a:ext cx="2633312" cy="2308324"/>
          </a:xfrm>
          <a:prstGeom prst="rect">
            <a:avLst/>
          </a:prstGeom>
          <a:solidFill>
            <a:schemeClr val="bg2">
              <a:lumMod val="75000"/>
            </a:schemeClr>
          </a:solidFill>
          <a:ln w="50800" cap="rnd" cmpd="thickThin">
            <a:solidFill>
              <a:schemeClr val="tx1"/>
            </a:solidFill>
          </a:ln>
        </p:spPr>
        <p:txBody>
          <a:bodyPr wrap="square" rtlCol="0">
            <a:spAutoFit/>
          </a:bodyPr>
          <a:lstStyle/>
          <a:p>
            <a:r>
              <a:rPr lang="en-US" sz="1600" dirty="0" smtClean="0"/>
              <a:t>Use the Order# column to match on the Order Number (excluding the first two digits) from the Requisition form.  You can also use the </a:t>
            </a:r>
            <a:r>
              <a:rPr lang="en-US" sz="1600" dirty="0" err="1" smtClean="0"/>
              <a:t>Dept</a:t>
            </a:r>
            <a:r>
              <a:rPr lang="en-US" sz="1600" dirty="0" smtClean="0"/>
              <a:t> column to identify the GYN </a:t>
            </a:r>
            <a:r>
              <a:rPr lang="en-US" sz="1600" dirty="0" err="1" smtClean="0"/>
              <a:t>Cyto</a:t>
            </a:r>
            <a:r>
              <a:rPr lang="en-US" sz="1600" dirty="0" smtClean="0"/>
              <a:t> and NG </a:t>
            </a:r>
            <a:r>
              <a:rPr lang="en-US" sz="1600" dirty="0" err="1" smtClean="0"/>
              <a:t>Cyto</a:t>
            </a:r>
            <a:r>
              <a:rPr lang="en-US" sz="1600" dirty="0" smtClean="0"/>
              <a:t> cases.</a:t>
            </a:r>
            <a:endParaRPr lang="en-US" sz="1600" b="1" u="sng" dirty="0"/>
          </a:p>
        </p:txBody>
      </p:sp>
      <p:sp>
        <p:nvSpPr>
          <p:cNvPr id="2" name="Slide Number Placeholder 1"/>
          <p:cNvSpPr>
            <a:spLocks noGrp="1"/>
          </p:cNvSpPr>
          <p:nvPr>
            <p:ph type="sldNum" sz="quarter" idx="12"/>
          </p:nvPr>
        </p:nvSpPr>
        <p:spPr/>
        <p:txBody>
          <a:bodyPr/>
          <a:lstStyle/>
          <a:p>
            <a:fld id="{E109DABC-7396-49B3-8C39-A30C83BBD2F0}" type="slidenum">
              <a:rPr lang="en-US" smtClean="0"/>
              <a:t>9</a:t>
            </a:fld>
            <a:endParaRPr lang="en-US" dirty="0"/>
          </a:p>
        </p:txBody>
      </p:sp>
    </p:spTree>
    <p:extLst>
      <p:ext uri="{BB962C8B-B14F-4D97-AF65-F5344CB8AC3E}">
        <p14:creationId xmlns:p14="http://schemas.microsoft.com/office/powerpoint/2010/main" val="1096867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12965</TotalTime>
  <Words>1924</Words>
  <Application>Microsoft Office PowerPoint</Application>
  <PresentationFormat>On-screen Show (4:3)</PresentationFormat>
  <Paragraphs>207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CoPathPlus Cytology  Accessioner Training</vt:lpstr>
      <vt:lpstr>Cytology Accessioning Summary</vt:lpstr>
      <vt:lpstr>Example HC Requisition Form</vt:lpstr>
      <vt:lpstr>Logging in to CoPath</vt:lpstr>
      <vt:lpstr>Select New Specimen </vt:lpstr>
      <vt:lpstr>Check the Order Number Field</vt:lpstr>
      <vt:lpstr>An Order Number Defaults In</vt:lpstr>
      <vt:lpstr>Inactive Order Number Field</vt:lpstr>
      <vt:lpstr>Open Order Number Field </vt:lpstr>
      <vt:lpstr>Enter the Specimen Class</vt:lpstr>
      <vt:lpstr>Accession Number is Assigned</vt:lpstr>
      <vt:lpstr>Surgical case incorrectly  accessioned as a GYN Order</vt:lpstr>
      <vt:lpstr>Accessioning Window Opens with Order information from Interface</vt:lpstr>
      <vt:lpstr>Outside Physician Copy</vt:lpstr>
      <vt:lpstr>When appropriate, use Spec/Req Deficiencies to record problems</vt:lpstr>
      <vt:lpstr>Potential Error: Wrong Gender</vt:lpstr>
      <vt:lpstr>Container &amp; Requisition Labels</vt:lpstr>
      <vt:lpstr>Requisition Label Placement</vt:lpstr>
      <vt:lpstr>PowerPoint Presentation</vt:lpstr>
      <vt:lpstr>Labeling Slides</vt:lpstr>
      <vt:lpstr>Reprinting Labels (if necessary)</vt:lpstr>
      <vt:lpstr>Container/Req Label Reprint</vt:lpstr>
      <vt:lpstr>Select Labels and Print</vt:lpstr>
      <vt:lpstr>Generate Accession List</vt:lpstr>
      <vt:lpstr>Cont…Generate Accession List</vt:lpstr>
      <vt:lpstr>Cont…Generate Accession List</vt:lpstr>
      <vt:lpstr>Cont..Generate Accession List</vt:lpstr>
      <vt:lpstr>Cont… Generate Accession List</vt:lpstr>
      <vt:lpstr>Cont… Generate Accession List</vt:lpstr>
      <vt:lpstr>General Information</vt:lpstr>
      <vt:lpstr>Summary of Problem Resolutions</vt:lpstr>
      <vt:lpstr>Opening a ticket with Help Desk </vt:lpstr>
    </vt:vector>
  </TitlesOfParts>
  <Company>Kaiser Permanente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Cytology Accessioner Training</dc:title>
  <dc:creator>Kathryn X. Konitzer</dc:creator>
  <cp:lastModifiedBy>DeLaTorre,Omayra X</cp:lastModifiedBy>
  <cp:revision>136</cp:revision>
  <dcterms:created xsi:type="dcterms:W3CDTF">2015-06-09T20:03:50Z</dcterms:created>
  <dcterms:modified xsi:type="dcterms:W3CDTF">2017-12-29T00:23:45Z</dcterms:modified>
</cp:coreProperties>
</file>