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 id="258" r:id="rId6"/>
    <p:sldId id="260" r:id="rId7"/>
    <p:sldId id="261" r:id="rId8"/>
    <p:sldId id="262" r:id="rId9"/>
    <p:sldId id="263" r:id="rId10"/>
    <p:sldId id="265" r:id="rId11"/>
    <p:sldId id="266" r:id="rId12"/>
    <p:sldId id="267" r:id="rId13"/>
    <p:sldId id="271" r:id="rId14"/>
    <p:sldId id="269"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1" d="100"/>
          <a:sy n="111" d="100"/>
        </p:scale>
        <p:origin x="3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73AB-D356-4BA1-9507-DC3E2EDD7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69966A-FE5B-4087-BBDE-5F8E1999A4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DB3287-E35C-4064-B5AD-952320D12122}"/>
              </a:ext>
            </a:extLst>
          </p:cNvPr>
          <p:cNvSpPr>
            <a:spLocks noGrp="1"/>
          </p:cNvSpPr>
          <p:nvPr>
            <p:ph type="dt" sz="half" idx="10"/>
          </p:nvPr>
        </p:nvSpPr>
        <p:spPr/>
        <p:txBody>
          <a:bodyPr/>
          <a:lstStyle/>
          <a:p>
            <a:fld id="{DF5F99D3-6976-48C1-9F6C-0C34284A2F9D}" type="datetimeFigureOut">
              <a:rPr lang="en-US" smtClean="0"/>
              <a:t>9/23/2019</a:t>
            </a:fld>
            <a:endParaRPr lang="en-US" dirty="0"/>
          </a:p>
        </p:txBody>
      </p:sp>
      <p:sp>
        <p:nvSpPr>
          <p:cNvPr id="5" name="Footer Placeholder 4">
            <a:extLst>
              <a:ext uri="{FF2B5EF4-FFF2-40B4-BE49-F238E27FC236}">
                <a16:creationId xmlns:a16="http://schemas.microsoft.com/office/drawing/2014/main" id="{841CA678-F6C2-4045-92AD-46EA760489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F5D75F-9A3C-409C-9B3F-96BCE8DAECDF}"/>
              </a:ext>
            </a:extLst>
          </p:cNvPr>
          <p:cNvSpPr>
            <a:spLocks noGrp="1"/>
          </p:cNvSpPr>
          <p:nvPr>
            <p:ph type="sldNum" sz="quarter" idx="12"/>
          </p:nvPr>
        </p:nvSpPr>
        <p:spPr/>
        <p:txBody>
          <a:bodyPr/>
          <a:lstStyle/>
          <a:p>
            <a:fld id="{D698CC98-98C2-44A1-8820-B0167FD00FFE}" type="slidenum">
              <a:rPr lang="en-US" smtClean="0"/>
              <a:t>‹#›</a:t>
            </a:fld>
            <a:endParaRPr lang="en-US" dirty="0"/>
          </a:p>
        </p:txBody>
      </p:sp>
    </p:spTree>
    <p:extLst>
      <p:ext uri="{BB962C8B-B14F-4D97-AF65-F5344CB8AC3E}">
        <p14:creationId xmlns:p14="http://schemas.microsoft.com/office/powerpoint/2010/main" val="331284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1CE7-F1B2-4036-BFF1-57A00042D5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BF11A5-0D54-4D03-9327-340A1C2D17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C07F3-B1C6-4B8E-9DBC-8DB62377E60C}"/>
              </a:ext>
            </a:extLst>
          </p:cNvPr>
          <p:cNvSpPr>
            <a:spLocks noGrp="1"/>
          </p:cNvSpPr>
          <p:nvPr>
            <p:ph type="dt" sz="half" idx="10"/>
          </p:nvPr>
        </p:nvSpPr>
        <p:spPr/>
        <p:txBody>
          <a:bodyPr/>
          <a:lstStyle/>
          <a:p>
            <a:fld id="{DF5F99D3-6976-48C1-9F6C-0C34284A2F9D}" type="datetimeFigureOut">
              <a:rPr lang="en-US" smtClean="0"/>
              <a:t>9/23/2019</a:t>
            </a:fld>
            <a:endParaRPr lang="en-US" dirty="0"/>
          </a:p>
        </p:txBody>
      </p:sp>
      <p:sp>
        <p:nvSpPr>
          <p:cNvPr id="5" name="Footer Placeholder 4">
            <a:extLst>
              <a:ext uri="{FF2B5EF4-FFF2-40B4-BE49-F238E27FC236}">
                <a16:creationId xmlns:a16="http://schemas.microsoft.com/office/drawing/2014/main" id="{A4E3757A-F539-44B7-9A83-3F1B857EB6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F32E7F-EF2D-46F3-A41B-B4A7AC1650FC}"/>
              </a:ext>
            </a:extLst>
          </p:cNvPr>
          <p:cNvSpPr>
            <a:spLocks noGrp="1"/>
          </p:cNvSpPr>
          <p:nvPr>
            <p:ph type="sldNum" sz="quarter" idx="12"/>
          </p:nvPr>
        </p:nvSpPr>
        <p:spPr/>
        <p:txBody>
          <a:bodyPr/>
          <a:lstStyle/>
          <a:p>
            <a:fld id="{D698CC98-98C2-44A1-8820-B0167FD00FFE}" type="slidenum">
              <a:rPr lang="en-US" smtClean="0"/>
              <a:t>‹#›</a:t>
            </a:fld>
            <a:endParaRPr lang="en-US" dirty="0"/>
          </a:p>
        </p:txBody>
      </p:sp>
    </p:spTree>
    <p:extLst>
      <p:ext uri="{BB962C8B-B14F-4D97-AF65-F5344CB8AC3E}">
        <p14:creationId xmlns:p14="http://schemas.microsoft.com/office/powerpoint/2010/main" val="91669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D22299-8A8F-4D2C-B0D8-EE697234A3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88A34E-CDAA-4F08-8BE4-EFF29DB93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FBB29F-0509-4BB2-A520-4E694848AC07}"/>
              </a:ext>
            </a:extLst>
          </p:cNvPr>
          <p:cNvSpPr>
            <a:spLocks noGrp="1"/>
          </p:cNvSpPr>
          <p:nvPr>
            <p:ph type="dt" sz="half" idx="10"/>
          </p:nvPr>
        </p:nvSpPr>
        <p:spPr/>
        <p:txBody>
          <a:bodyPr/>
          <a:lstStyle/>
          <a:p>
            <a:fld id="{DF5F99D3-6976-48C1-9F6C-0C34284A2F9D}" type="datetimeFigureOut">
              <a:rPr lang="en-US" smtClean="0"/>
              <a:t>9/23/2019</a:t>
            </a:fld>
            <a:endParaRPr lang="en-US" dirty="0"/>
          </a:p>
        </p:txBody>
      </p:sp>
      <p:sp>
        <p:nvSpPr>
          <p:cNvPr id="5" name="Footer Placeholder 4">
            <a:extLst>
              <a:ext uri="{FF2B5EF4-FFF2-40B4-BE49-F238E27FC236}">
                <a16:creationId xmlns:a16="http://schemas.microsoft.com/office/drawing/2014/main" id="{7B8E735F-5D5F-4D6C-8133-84D0B4F8B4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C8357B-51B6-44E6-B498-AAA51D223DEB}"/>
              </a:ext>
            </a:extLst>
          </p:cNvPr>
          <p:cNvSpPr>
            <a:spLocks noGrp="1"/>
          </p:cNvSpPr>
          <p:nvPr>
            <p:ph type="sldNum" sz="quarter" idx="12"/>
          </p:nvPr>
        </p:nvSpPr>
        <p:spPr/>
        <p:txBody>
          <a:bodyPr/>
          <a:lstStyle/>
          <a:p>
            <a:fld id="{D698CC98-98C2-44A1-8820-B0167FD00FFE}" type="slidenum">
              <a:rPr lang="en-US" smtClean="0"/>
              <a:t>‹#›</a:t>
            </a:fld>
            <a:endParaRPr lang="en-US" dirty="0"/>
          </a:p>
        </p:txBody>
      </p:sp>
    </p:spTree>
    <p:extLst>
      <p:ext uri="{BB962C8B-B14F-4D97-AF65-F5344CB8AC3E}">
        <p14:creationId xmlns:p14="http://schemas.microsoft.com/office/powerpoint/2010/main" val="25743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1553-4013-4527-9407-54E485F5C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83AFD-112A-4D58-9092-F289C62E68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E0356-6F55-494D-86AE-0CE09B8F5F93}"/>
              </a:ext>
            </a:extLst>
          </p:cNvPr>
          <p:cNvSpPr>
            <a:spLocks noGrp="1"/>
          </p:cNvSpPr>
          <p:nvPr>
            <p:ph type="dt" sz="half" idx="10"/>
          </p:nvPr>
        </p:nvSpPr>
        <p:spPr/>
        <p:txBody>
          <a:bodyPr/>
          <a:lstStyle/>
          <a:p>
            <a:fld id="{DF5F99D3-6976-48C1-9F6C-0C34284A2F9D}" type="datetimeFigureOut">
              <a:rPr lang="en-US" smtClean="0"/>
              <a:t>9/23/2019</a:t>
            </a:fld>
            <a:endParaRPr lang="en-US" dirty="0"/>
          </a:p>
        </p:txBody>
      </p:sp>
      <p:sp>
        <p:nvSpPr>
          <p:cNvPr id="5" name="Footer Placeholder 4">
            <a:extLst>
              <a:ext uri="{FF2B5EF4-FFF2-40B4-BE49-F238E27FC236}">
                <a16:creationId xmlns:a16="http://schemas.microsoft.com/office/drawing/2014/main" id="{88A4E4E5-A09C-4CE6-AC37-B53A992EBF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789226-A9BC-4BAF-93A7-C647659BCDBF}"/>
              </a:ext>
            </a:extLst>
          </p:cNvPr>
          <p:cNvSpPr>
            <a:spLocks noGrp="1"/>
          </p:cNvSpPr>
          <p:nvPr>
            <p:ph type="sldNum" sz="quarter" idx="12"/>
          </p:nvPr>
        </p:nvSpPr>
        <p:spPr/>
        <p:txBody>
          <a:bodyPr/>
          <a:lstStyle/>
          <a:p>
            <a:fld id="{D698CC98-98C2-44A1-8820-B0167FD00FFE}" type="slidenum">
              <a:rPr lang="en-US" smtClean="0"/>
              <a:t>‹#›</a:t>
            </a:fld>
            <a:endParaRPr lang="en-US" dirty="0"/>
          </a:p>
        </p:txBody>
      </p:sp>
    </p:spTree>
    <p:extLst>
      <p:ext uri="{BB962C8B-B14F-4D97-AF65-F5344CB8AC3E}">
        <p14:creationId xmlns:p14="http://schemas.microsoft.com/office/powerpoint/2010/main" val="96564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961D-9AE4-4820-AA15-957B9D9B2C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B8A00A-1C69-4B05-9657-6B0A2323FB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23B073-3146-4CCB-98AF-2AA0C146A601}"/>
              </a:ext>
            </a:extLst>
          </p:cNvPr>
          <p:cNvSpPr>
            <a:spLocks noGrp="1"/>
          </p:cNvSpPr>
          <p:nvPr>
            <p:ph type="dt" sz="half" idx="10"/>
          </p:nvPr>
        </p:nvSpPr>
        <p:spPr/>
        <p:txBody>
          <a:bodyPr/>
          <a:lstStyle/>
          <a:p>
            <a:fld id="{DF5F99D3-6976-48C1-9F6C-0C34284A2F9D}" type="datetimeFigureOut">
              <a:rPr lang="en-US" smtClean="0"/>
              <a:t>9/23/2019</a:t>
            </a:fld>
            <a:endParaRPr lang="en-US" dirty="0"/>
          </a:p>
        </p:txBody>
      </p:sp>
      <p:sp>
        <p:nvSpPr>
          <p:cNvPr id="5" name="Footer Placeholder 4">
            <a:extLst>
              <a:ext uri="{FF2B5EF4-FFF2-40B4-BE49-F238E27FC236}">
                <a16:creationId xmlns:a16="http://schemas.microsoft.com/office/drawing/2014/main" id="{D01D87C1-14B6-4CF2-B1AA-AEC7348F48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350CFA-6C86-46F4-94C8-F68334169F72}"/>
              </a:ext>
            </a:extLst>
          </p:cNvPr>
          <p:cNvSpPr>
            <a:spLocks noGrp="1"/>
          </p:cNvSpPr>
          <p:nvPr>
            <p:ph type="sldNum" sz="quarter" idx="12"/>
          </p:nvPr>
        </p:nvSpPr>
        <p:spPr/>
        <p:txBody>
          <a:bodyPr/>
          <a:lstStyle/>
          <a:p>
            <a:fld id="{D698CC98-98C2-44A1-8820-B0167FD00FFE}" type="slidenum">
              <a:rPr lang="en-US" smtClean="0"/>
              <a:t>‹#›</a:t>
            </a:fld>
            <a:endParaRPr lang="en-US" dirty="0"/>
          </a:p>
        </p:txBody>
      </p:sp>
    </p:spTree>
    <p:extLst>
      <p:ext uri="{BB962C8B-B14F-4D97-AF65-F5344CB8AC3E}">
        <p14:creationId xmlns:p14="http://schemas.microsoft.com/office/powerpoint/2010/main" val="245856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C802-322D-4D4A-ADA7-928E547942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EF699-9A4A-4F0D-9D5C-E216A53876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5F3F91-96B7-411F-9A10-758290FEB6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2A881A-E81F-4F17-A11B-D05A263B0138}"/>
              </a:ext>
            </a:extLst>
          </p:cNvPr>
          <p:cNvSpPr>
            <a:spLocks noGrp="1"/>
          </p:cNvSpPr>
          <p:nvPr>
            <p:ph type="dt" sz="half" idx="10"/>
          </p:nvPr>
        </p:nvSpPr>
        <p:spPr/>
        <p:txBody>
          <a:bodyPr/>
          <a:lstStyle/>
          <a:p>
            <a:fld id="{DF5F99D3-6976-48C1-9F6C-0C34284A2F9D}" type="datetimeFigureOut">
              <a:rPr lang="en-US" smtClean="0"/>
              <a:t>9/23/2019</a:t>
            </a:fld>
            <a:endParaRPr lang="en-US" dirty="0"/>
          </a:p>
        </p:txBody>
      </p:sp>
      <p:sp>
        <p:nvSpPr>
          <p:cNvPr id="6" name="Footer Placeholder 5">
            <a:extLst>
              <a:ext uri="{FF2B5EF4-FFF2-40B4-BE49-F238E27FC236}">
                <a16:creationId xmlns:a16="http://schemas.microsoft.com/office/drawing/2014/main" id="{6F1B8799-7413-48C6-9DB5-9AC6366BE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FDFC4D-06D6-42EE-819D-7958AFF90640}"/>
              </a:ext>
            </a:extLst>
          </p:cNvPr>
          <p:cNvSpPr>
            <a:spLocks noGrp="1"/>
          </p:cNvSpPr>
          <p:nvPr>
            <p:ph type="sldNum" sz="quarter" idx="12"/>
          </p:nvPr>
        </p:nvSpPr>
        <p:spPr/>
        <p:txBody>
          <a:bodyPr/>
          <a:lstStyle/>
          <a:p>
            <a:fld id="{D698CC98-98C2-44A1-8820-B0167FD00FFE}" type="slidenum">
              <a:rPr lang="en-US" smtClean="0"/>
              <a:t>‹#›</a:t>
            </a:fld>
            <a:endParaRPr lang="en-US" dirty="0"/>
          </a:p>
        </p:txBody>
      </p:sp>
    </p:spTree>
    <p:extLst>
      <p:ext uri="{BB962C8B-B14F-4D97-AF65-F5344CB8AC3E}">
        <p14:creationId xmlns:p14="http://schemas.microsoft.com/office/powerpoint/2010/main" val="3312691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283D-5714-41FC-9BC7-0198D7FBAD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0A0BDF-0CB8-4B51-AF08-5E0CF8F4BD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4BE309-B7AF-4673-BF11-8E41405BA6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A8DFB6-ACAD-46E6-8965-218DF1121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CE9F5-1B65-4256-ABD2-2E9F5ABDC7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249A75-59C1-403F-BCF6-60AE9A2DE2CD}"/>
              </a:ext>
            </a:extLst>
          </p:cNvPr>
          <p:cNvSpPr>
            <a:spLocks noGrp="1"/>
          </p:cNvSpPr>
          <p:nvPr>
            <p:ph type="dt" sz="half" idx="10"/>
          </p:nvPr>
        </p:nvSpPr>
        <p:spPr/>
        <p:txBody>
          <a:bodyPr/>
          <a:lstStyle/>
          <a:p>
            <a:fld id="{DF5F99D3-6976-48C1-9F6C-0C34284A2F9D}" type="datetimeFigureOut">
              <a:rPr lang="en-US" smtClean="0"/>
              <a:t>9/23/2019</a:t>
            </a:fld>
            <a:endParaRPr lang="en-US" dirty="0"/>
          </a:p>
        </p:txBody>
      </p:sp>
      <p:sp>
        <p:nvSpPr>
          <p:cNvPr id="8" name="Footer Placeholder 7">
            <a:extLst>
              <a:ext uri="{FF2B5EF4-FFF2-40B4-BE49-F238E27FC236}">
                <a16:creationId xmlns:a16="http://schemas.microsoft.com/office/drawing/2014/main" id="{3BF1941A-AB8F-4353-B5EC-455347FEEB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994F3A1-2D54-418E-814A-61524AE523A2}"/>
              </a:ext>
            </a:extLst>
          </p:cNvPr>
          <p:cNvSpPr>
            <a:spLocks noGrp="1"/>
          </p:cNvSpPr>
          <p:nvPr>
            <p:ph type="sldNum" sz="quarter" idx="12"/>
          </p:nvPr>
        </p:nvSpPr>
        <p:spPr/>
        <p:txBody>
          <a:bodyPr/>
          <a:lstStyle/>
          <a:p>
            <a:fld id="{D698CC98-98C2-44A1-8820-B0167FD00FFE}" type="slidenum">
              <a:rPr lang="en-US" smtClean="0"/>
              <a:t>‹#›</a:t>
            </a:fld>
            <a:endParaRPr lang="en-US" dirty="0"/>
          </a:p>
        </p:txBody>
      </p:sp>
    </p:spTree>
    <p:extLst>
      <p:ext uri="{BB962C8B-B14F-4D97-AF65-F5344CB8AC3E}">
        <p14:creationId xmlns:p14="http://schemas.microsoft.com/office/powerpoint/2010/main" val="330940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CA3A-7F47-4517-8D1D-804436FFF2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35A3CC-9D3F-4A25-BD84-F2ABC74F20CF}"/>
              </a:ext>
            </a:extLst>
          </p:cNvPr>
          <p:cNvSpPr>
            <a:spLocks noGrp="1"/>
          </p:cNvSpPr>
          <p:nvPr>
            <p:ph type="dt" sz="half" idx="10"/>
          </p:nvPr>
        </p:nvSpPr>
        <p:spPr/>
        <p:txBody>
          <a:bodyPr/>
          <a:lstStyle/>
          <a:p>
            <a:fld id="{DF5F99D3-6976-48C1-9F6C-0C34284A2F9D}" type="datetimeFigureOut">
              <a:rPr lang="en-US" smtClean="0"/>
              <a:t>9/23/2019</a:t>
            </a:fld>
            <a:endParaRPr lang="en-US" dirty="0"/>
          </a:p>
        </p:txBody>
      </p:sp>
      <p:sp>
        <p:nvSpPr>
          <p:cNvPr id="4" name="Footer Placeholder 3">
            <a:extLst>
              <a:ext uri="{FF2B5EF4-FFF2-40B4-BE49-F238E27FC236}">
                <a16:creationId xmlns:a16="http://schemas.microsoft.com/office/drawing/2014/main" id="{C0F29AB8-5F09-41DE-B493-D4824AE8E0B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DA1A347-C21B-4620-A8B5-C5A34AD44551}"/>
              </a:ext>
            </a:extLst>
          </p:cNvPr>
          <p:cNvSpPr>
            <a:spLocks noGrp="1"/>
          </p:cNvSpPr>
          <p:nvPr>
            <p:ph type="sldNum" sz="quarter" idx="12"/>
          </p:nvPr>
        </p:nvSpPr>
        <p:spPr/>
        <p:txBody>
          <a:bodyPr/>
          <a:lstStyle/>
          <a:p>
            <a:fld id="{D698CC98-98C2-44A1-8820-B0167FD00FFE}" type="slidenum">
              <a:rPr lang="en-US" smtClean="0"/>
              <a:t>‹#›</a:t>
            </a:fld>
            <a:endParaRPr lang="en-US" dirty="0"/>
          </a:p>
        </p:txBody>
      </p:sp>
    </p:spTree>
    <p:extLst>
      <p:ext uri="{BB962C8B-B14F-4D97-AF65-F5344CB8AC3E}">
        <p14:creationId xmlns:p14="http://schemas.microsoft.com/office/powerpoint/2010/main" val="333902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D6D9D6-AD6B-4CB3-8E7B-6332EE2A84BE}"/>
              </a:ext>
            </a:extLst>
          </p:cNvPr>
          <p:cNvSpPr>
            <a:spLocks noGrp="1"/>
          </p:cNvSpPr>
          <p:nvPr>
            <p:ph type="dt" sz="half" idx="10"/>
          </p:nvPr>
        </p:nvSpPr>
        <p:spPr/>
        <p:txBody>
          <a:bodyPr/>
          <a:lstStyle/>
          <a:p>
            <a:fld id="{DF5F99D3-6976-48C1-9F6C-0C34284A2F9D}" type="datetimeFigureOut">
              <a:rPr lang="en-US" smtClean="0"/>
              <a:t>9/23/2019</a:t>
            </a:fld>
            <a:endParaRPr lang="en-US" dirty="0"/>
          </a:p>
        </p:txBody>
      </p:sp>
      <p:sp>
        <p:nvSpPr>
          <p:cNvPr id="3" name="Footer Placeholder 2">
            <a:extLst>
              <a:ext uri="{FF2B5EF4-FFF2-40B4-BE49-F238E27FC236}">
                <a16:creationId xmlns:a16="http://schemas.microsoft.com/office/drawing/2014/main" id="{A50DAFDB-79FC-43F4-8727-03E99913858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5A71E1E-C87B-41ED-9633-EC54E149C35F}"/>
              </a:ext>
            </a:extLst>
          </p:cNvPr>
          <p:cNvSpPr>
            <a:spLocks noGrp="1"/>
          </p:cNvSpPr>
          <p:nvPr>
            <p:ph type="sldNum" sz="quarter" idx="12"/>
          </p:nvPr>
        </p:nvSpPr>
        <p:spPr/>
        <p:txBody>
          <a:bodyPr/>
          <a:lstStyle/>
          <a:p>
            <a:fld id="{D698CC98-98C2-44A1-8820-B0167FD00FFE}" type="slidenum">
              <a:rPr lang="en-US" smtClean="0"/>
              <a:t>‹#›</a:t>
            </a:fld>
            <a:endParaRPr lang="en-US" dirty="0"/>
          </a:p>
        </p:txBody>
      </p:sp>
    </p:spTree>
    <p:extLst>
      <p:ext uri="{BB962C8B-B14F-4D97-AF65-F5344CB8AC3E}">
        <p14:creationId xmlns:p14="http://schemas.microsoft.com/office/powerpoint/2010/main" val="270968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1D98-8E4E-4BA6-9BF3-1B323F4A9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24065D-C7F6-4FC7-ABEF-E8366F676A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43F35E-340E-4A1F-89D7-BB62819DF6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EAF28-0D8F-42B0-97F1-F9B3AF730E9A}"/>
              </a:ext>
            </a:extLst>
          </p:cNvPr>
          <p:cNvSpPr>
            <a:spLocks noGrp="1"/>
          </p:cNvSpPr>
          <p:nvPr>
            <p:ph type="dt" sz="half" idx="10"/>
          </p:nvPr>
        </p:nvSpPr>
        <p:spPr/>
        <p:txBody>
          <a:bodyPr/>
          <a:lstStyle/>
          <a:p>
            <a:fld id="{DF5F99D3-6976-48C1-9F6C-0C34284A2F9D}" type="datetimeFigureOut">
              <a:rPr lang="en-US" smtClean="0"/>
              <a:t>9/23/2019</a:t>
            </a:fld>
            <a:endParaRPr lang="en-US" dirty="0"/>
          </a:p>
        </p:txBody>
      </p:sp>
      <p:sp>
        <p:nvSpPr>
          <p:cNvPr id="6" name="Footer Placeholder 5">
            <a:extLst>
              <a:ext uri="{FF2B5EF4-FFF2-40B4-BE49-F238E27FC236}">
                <a16:creationId xmlns:a16="http://schemas.microsoft.com/office/drawing/2014/main" id="{E1254683-8F4A-4330-A109-F570557632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500D00-25E0-4583-877F-5A1FEEE99501}"/>
              </a:ext>
            </a:extLst>
          </p:cNvPr>
          <p:cNvSpPr>
            <a:spLocks noGrp="1"/>
          </p:cNvSpPr>
          <p:nvPr>
            <p:ph type="sldNum" sz="quarter" idx="12"/>
          </p:nvPr>
        </p:nvSpPr>
        <p:spPr/>
        <p:txBody>
          <a:bodyPr/>
          <a:lstStyle/>
          <a:p>
            <a:fld id="{D698CC98-98C2-44A1-8820-B0167FD00FFE}" type="slidenum">
              <a:rPr lang="en-US" smtClean="0"/>
              <a:t>‹#›</a:t>
            </a:fld>
            <a:endParaRPr lang="en-US" dirty="0"/>
          </a:p>
        </p:txBody>
      </p:sp>
    </p:spTree>
    <p:extLst>
      <p:ext uri="{BB962C8B-B14F-4D97-AF65-F5344CB8AC3E}">
        <p14:creationId xmlns:p14="http://schemas.microsoft.com/office/powerpoint/2010/main" val="281903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BC20-7F35-48B1-82E8-1A66771BEA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B206EA-9316-4F20-93D4-3DB99BC55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92EB959-BCB4-43E8-AB7D-B6C586192C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3C58DC-1D58-4F63-BEE1-0F9CAA4B4E12}"/>
              </a:ext>
            </a:extLst>
          </p:cNvPr>
          <p:cNvSpPr>
            <a:spLocks noGrp="1"/>
          </p:cNvSpPr>
          <p:nvPr>
            <p:ph type="dt" sz="half" idx="10"/>
          </p:nvPr>
        </p:nvSpPr>
        <p:spPr/>
        <p:txBody>
          <a:bodyPr/>
          <a:lstStyle/>
          <a:p>
            <a:fld id="{DF5F99D3-6976-48C1-9F6C-0C34284A2F9D}" type="datetimeFigureOut">
              <a:rPr lang="en-US" smtClean="0"/>
              <a:t>9/23/2019</a:t>
            </a:fld>
            <a:endParaRPr lang="en-US" dirty="0"/>
          </a:p>
        </p:txBody>
      </p:sp>
      <p:sp>
        <p:nvSpPr>
          <p:cNvPr id="6" name="Footer Placeholder 5">
            <a:extLst>
              <a:ext uri="{FF2B5EF4-FFF2-40B4-BE49-F238E27FC236}">
                <a16:creationId xmlns:a16="http://schemas.microsoft.com/office/drawing/2014/main" id="{146FA06A-F74B-47A9-98D2-CDAD450FBE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C1CAD4-5188-4B61-88D2-8741CE6B34F5}"/>
              </a:ext>
            </a:extLst>
          </p:cNvPr>
          <p:cNvSpPr>
            <a:spLocks noGrp="1"/>
          </p:cNvSpPr>
          <p:nvPr>
            <p:ph type="sldNum" sz="quarter" idx="12"/>
          </p:nvPr>
        </p:nvSpPr>
        <p:spPr/>
        <p:txBody>
          <a:bodyPr/>
          <a:lstStyle/>
          <a:p>
            <a:fld id="{D698CC98-98C2-44A1-8820-B0167FD00FFE}" type="slidenum">
              <a:rPr lang="en-US" smtClean="0"/>
              <a:t>‹#›</a:t>
            </a:fld>
            <a:endParaRPr lang="en-US" dirty="0"/>
          </a:p>
        </p:txBody>
      </p:sp>
    </p:spTree>
    <p:extLst>
      <p:ext uri="{BB962C8B-B14F-4D97-AF65-F5344CB8AC3E}">
        <p14:creationId xmlns:p14="http://schemas.microsoft.com/office/powerpoint/2010/main" val="2665376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257ADE-454B-4AE9-9205-C30E550A4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E45F54-0AD7-4389-A05B-F461CA1CEB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3FFF3-755D-4FB3-9729-49DE15CDBA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F99D3-6976-48C1-9F6C-0C34284A2F9D}" type="datetimeFigureOut">
              <a:rPr lang="en-US" smtClean="0"/>
              <a:t>9/23/2019</a:t>
            </a:fld>
            <a:endParaRPr lang="en-US" dirty="0"/>
          </a:p>
        </p:txBody>
      </p:sp>
      <p:sp>
        <p:nvSpPr>
          <p:cNvPr id="5" name="Footer Placeholder 4">
            <a:extLst>
              <a:ext uri="{FF2B5EF4-FFF2-40B4-BE49-F238E27FC236}">
                <a16:creationId xmlns:a16="http://schemas.microsoft.com/office/drawing/2014/main" id="{E9FE91DE-5323-46BD-B420-FABA7313C0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401BD0E-A1FD-4B9B-A2C7-A5DF93D931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8CC98-98C2-44A1-8820-B0167FD00FFE}" type="slidenum">
              <a:rPr lang="en-US" smtClean="0"/>
              <a:t>‹#›</a:t>
            </a:fld>
            <a:endParaRPr lang="en-US" dirty="0"/>
          </a:p>
        </p:txBody>
      </p:sp>
    </p:spTree>
    <p:extLst>
      <p:ext uri="{BB962C8B-B14F-4D97-AF65-F5344CB8AC3E}">
        <p14:creationId xmlns:p14="http://schemas.microsoft.com/office/powerpoint/2010/main" val="2504401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1663CB-53F2-42E1-80D4-DBD071C09F85}"/>
              </a:ext>
            </a:extLst>
          </p:cNvPr>
          <p:cNvSpPr>
            <a:spLocks noGrp="1"/>
          </p:cNvSpPr>
          <p:nvPr>
            <p:ph type="ctrTitle"/>
          </p:nvPr>
        </p:nvSpPr>
        <p:spPr>
          <a:xfrm>
            <a:off x="838199" y="4525347"/>
            <a:ext cx="6801321" cy="1737360"/>
          </a:xfrm>
        </p:spPr>
        <p:txBody>
          <a:bodyPr anchor="ctr">
            <a:normAutofit/>
          </a:bodyPr>
          <a:lstStyle/>
          <a:p>
            <a:pPr algn="r"/>
            <a:r>
              <a:rPr lang="en-US" sz="4000" b="1" dirty="0"/>
              <a:t>24-Hour Urine Prompt for Total Volume &amp; Report Request for Cerner Chart Copy</a:t>
            </a:r>
          </a:p>
        </p:txBody>
      </p:sp>
      <p:sp>
        <p:nvSpPr>
          <p:cNvPr id="3" name="Subtitle 2">
            <a:extLst>
              <a:ext uri="{FF2B5EF4-FFF2-40B4-BE49-F238E27FC236}">
                <a16:creationId xmlns:a16="http://schemas.microsoft.com/office/drawing/2014/main" id="{EAAE0309-D3F4-488F-8433-A54F8E1A2EA6}"/>
              </a:ext>
            </a:extLst>
          </p:cNvPr>
          <p:cNvSpPr>
            <a:spLocks noGrp="1"/>
          </p:cNvSpPr>
          <p:nvPr>
            <p:ph type="subTitle" idx="1"/>
          </p:nvPr>
        </p:nvSpPr>
        <p:spPr>
          <a:xfrm>
            <a:off x="7961258" y="4525347"/>
            <a:ext cx="3258675" cy="1737360"/>
          </a:xfrm>
        </p:spPr>
        <p:txBody>
          <a:bodyPr anchor="ctr">
            <a:normAutofit/>
          </a:bodyPr>
          <a:lstStyle/>
          <a:p>
            <a:pPr algn="l"/>
            <a:r>
              <a:rPr lang="en-US" dirty="0"/>
              <a:t>September 19, 2019 – September 24, 2019</a:t>
            </a:r>
            <a:endParaRPr lang="en-US"/>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737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6CA10-BF1F-43BF-8F41-FFD834B894A8}"/>
              </a:ext>
            </a:extLst>
          </p:cNvPr>
          <p:cNvSpPr>
            <a:spLocks noGrp="1"/>
          </p:cNvSpPr>
          <p:nvPr>
            <p:ph type="title"/>
          </p:nvPr>
        </p:nvSpPr>
        <p:spPr>
          <a:xfrm>
            <a:off x="838200" y="365125"/>
            <a:ext cx="10515600" cy="1325563"/>
          </a:xfrm>
        </p:spPr>
        <p:txBody>
          <a:bodyPr>
            <a:normAutofit/>
          </a:bodyPr>
          <a:lstStyle/>
          <a:p>
            <a:pPr algn="ctr"/>
            <a:r>
              <a:rPr lang="en-US" sz="4000" b="1"/>
              <a:t>How to Double Check or Monitor Total Volume Has Been Entered</a:t>
            </a:r>
            <a:endParaRPr lang="en-US" sz="4000" b="1" dirty="0"/>
          </a:p>
        </p:txBody>
      </p:sp>
      <p:sp>
        <p:nvSpPr>
          <p:cNvPr id="3" name="Content Placeholder 2">
            <a:extLst>
              <a:ext uri="{FF2B5EF4-FFF2-40B4-BE49-F238E27FC236}">
                <a16:creationId xmlns:a16="http://schemas.microsoft.com/office/drawing/2014/main" id="{3B6F7423-CDB6-4B7C-8CF0-264F5B847297}"/>
              </a:ext>
            </a:extLst>
          </p:cNvPr>
          <p:cNvSpPr>
            <a:spLocks noGrp="1"/>
          </p:cNvSpPr>
          <p:nvPr>
            <p:ph idx="1"/>
          </p:nvPr>
        </p:nvSpPr>
        <p:spPr>
          <a:xfrm>
            <a:off x="838200" y="1571946"/>
            <a:ext cx="10515600" cy="5044611"/>
          </a:xfrm>
        </p:spPr>
        <p:txBody>
          <a:bodyPr/>
          <a:lstStyle/>
          <a:p>
            <a:r>
              <a:rPr lang="en-US" sz="2000"/>
              <a:t>Pending Report via Explorer Menu.  If Total Volume is missing, the Result Status column will be blank. </a:t>
            </a:r>
          </a:p>
          <a:p>
            <a:pPr marL="0" indent="0">
              <a:buNone/>
            </a:pPr>
            <a:endParaRPr lang="en-US" dirty="0"/>
          </a:p>
        </p:txBody>
      </p:sp>
      <p:pic>
        <p:nvPicPr>
          <p:cNvPr id="4" name="Picture 3">
            <a:extLst>
              <a:ext uri="{FF2B5EF4-FFF2-40B4-BE49-F238E27FC236}">
                <a16:creationId xmlns:a16="http://schemas.microsoft.com/office/drawing/2014/main" id="{98C461DA-92A0-41E2-B19A-FC35EC50EB90}"/>
              </a:ext>
            </a:extLst>
          </p:cNvPr>
          <p:cNvPicPr/>
          <p:nvPr/>
        </p:nvPicPr>
        <p:blipFill>
          <a:blip r:embed="rId2"/>
          <a:stretch>
            <a:fillRect/>
          </a:stretch>
        </p:blipFill>
        <p:spPr>
          <a:xfrm>
            <a:off x="2369051" y="1941817"/>
            <a:ext cx="7689350" cy="3098974"/>
          </a:xfrm>
          <a:prstGeom prst="rect">
            <a:avLst/>
          </a:prstGeom>
        </p:spPr>
      </p:pic>
      <p:pic>
        <p:nvPicPr>
          <p:cNvPr id="6" name="Picture 5">
            <a:extLst>
              <a:ext uri="{FF2B5EF4-FFF2-40B4-BE49-F238E27FC236}">
                <a16:creationId xmlns:a16="http://schemas.microsoft.com/office/drawing/2014/main" id="{16A16756-5E4D-4125-B7BE-236CA78B7323}"/>
              </a:ext>
            </a:extLst>
          </p:cNvPr>
          <p:cNvPicPr>
            <a:picLocks noChangeAspect="1"/>
          </p:cNvPicPr>
          <p:nvPr/>
        </p:nvPicPr>
        <p:blipFill>
          <a:blip r:embed="rId3"/>
          <a:stretch>
            <a:fillRect/>
          </a:stretch>
        </p:blipFill>
        <p:spPr>
          <a:xfrm>
            <a:off x="838200" y="5131668"/>
            <a:ext cx="10515600" cy="1361207"/>
          </a:xfrm>
          <a:prstGeom prst="rect">
            <a:avLst/>
          </a:prstGeom>
        </p:spPr>
      </p:pic>
    </p:spTree>
    <p:extLst>
      <p:ext uri="{BB962C8B-B14F-4D97-AF65-F5344CB8AC3E}">
        <p14:creationId xmlns:p14="http://schemas.microsoft.com/office/powerpoint/2010/main" val="91181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BB75A0-9F7E-400B-86A3-DA1FC412A606}"/>
              </a:ext>
            </a:extLst>
          </p:cNvPr>
          <p:cNvSpPr>
            <a:spLocks noGrp="1"/>
          </p:cNvSpPr>
          <p:nvPr>
            <p:ph type="title"/>
          </p:nvPr>
        </p:nvSpPr>
        <p:spPr>
          <a:xfrm>
            <a:off x="643467" y="640080"/>
            <a:ext cx="3096427" cy="5613236"/>
          </a:xfrm>
        </p:spPr>
        <p:txBody>
          <a:bodyPr anchor="ctr">
            <a:normAutofit/>
          </a:bodyPr>
          <a:lstStyle/>
          <a:p>
            <a:r>
              <a:rPr lang="en-US" b="1">
                <a:solidFill>
                  <a:srgbClr val="FFFFFF"/>
                </a:solidFill>
              </a:rPr>
              <a:t>How to Double Check or Monitor Total Volume Has Been Entered</a:t>
            </a:r>
          </a:p>
        </p:txBody>
      </p:sp>
      <p:sp>
        <p:nvSpPr>
          <p:cNvPr id="3" name="Content Placeholder 2">
            <a:extLst>
              <a:ext uri="{FF2B5EF4-FFF2-40B4-BE49-F238E27FC236}">
                <a16:creationId xmlns:a16="http://schemas.microsoft.com/office/drawing/2014/main" id="{74C273A1-5C72-4BE0-A3EC-E0D4847B2D8F}"/>
              </a:ext>
            </a:extLst>
          </p:cNvPr>
          <p:cNvSpPr>
            <a:spLocks noGrp="1"/>
          </p:cNvSpPr>
          <p:nvPr>
            <p:ph idx="1"/>
          </p:nvPr>
        </p:nvSpPr>
        <p:spPr>
          <a:xfrm>
            <a:off x="4699818" y="640082"/>
            <a:ext cx="6848715" cy="1407793"/>
          </a:xfrm>
        </p:spPr>
        <p:txBody>
          <a:bodyPr anchor="ctr">
            <a:normAutofit/>
          </a:bodyPr>
          <a:lstStyle/>
          <a:p>
            <a:r>
              <a:rPr lang="en-US" sz="2000" dirty="0"/>
              <a:t>Review Packing List to ensure total volume is listed for every 24 hour urine tests.  If missing, enter total volume in Cerner and MUST call and notify Quest of the total volume since the order has been electronically transferred.</a:t>
            </a:r>
          </a:p>
        </p:txBody>
      </p:sp>
      <p:pic>
        <p:nvPicPr>
          <p:cNvPr id="4" name="Picture 3">
            <a:extLst>
              <a:ext uri="{FF2B5EF4-FFF2-40B4-BE49-F238E27FC236}">
                <a16:creationId xmlns:a16="http://schemas.microsoft.com/office/drawing/2014/main" id="{70E69DEF-4654-452E-AC68-38FB4F60EB3C}"/>
              </a:ext>
            </a:extLst>
          </p:cNvPr>
          <p:cNvPicPr>
            <a:picLocks noChangeAspect="1"/>
          </p:cNvPicPr>
          <p:nvPr/>
        </p:nvPicPr>
        <p:blipFill>
          <a:blip r:embed="rId2"/>
          <a:stretch>
            <a:fillRect/>
          </a:stretch>
        </p:blipFill>
        <p:spPr>
          <a:xfrm>
            <a:off x="4699818" y="2047876"/>
            <a:ext cx="6848715" cy="4170042"/>
          </a:xfrm>
          <a:prstGeom prst="rect">
            <a:avLst/>
          </a:prstGeom>
        </p:spPr>
      </p:pic>
    </p:spTree>
    <p:extLst>
      <p:ext uri="{BB962C8B-B14F-4D97-AF65-F5344CB8AC3E}">
        <p14:creationId xmlns:p14="http://schemas.microsoft.com/office/powerpoint/2010/main" val="1214961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8E98-EFB0-4F24-82F9-E8F588CB99F5}"/>
              </a:ext>
            </a:extLst>
          </p:cNvPr>
          <p:cNvSpPr>
            <a:spLocks noGrp="1"/>
          </p:cNvSpPr>
          <p:nvPr>
            <p:ph type="title"/>
          </p:nvPr>
        </p:nvSpPr>
        <p:spPr/>
        <p:txBody>
          <a:bodyPr/>
          <a:lstStyle/>
          <a:p>
            <a:pPr algn="ctr"/>
            <a:r>
              <a:rPr lang="en-US" b="1" dirty="0"/>
              <a:t>Report Request (Chart Copy) in Cerner</a:t>
            </a:r>
          </a:p>
        </p:txBody>
      </p:sp>
      <p:sp>
        <p:nvSpPr>
          <p:cNvPr id="3" name="Content Placeholder 2">
            <a:extLst>
              <a:ext uri="{FF2B5EF4-FFF2-40B4-BE49-F238E27FC236}">
                <a16:creationId xmlns:a16="http://schemas.microsoft.com/office/drawing/2014/main" id="{1BE1A800-33C8-42E9-AFFA-265D864CC15B}"/>
              </a:ext>
            </a:extLst>
          </p:cNvPr>
          <p:cNvSpPr>
            <a:spLocks noGrp="1"/>
          </p:cNvSpPr>
          <p:nvPr>
            <p:ph idx="1"/>
          </p:nvPr>
        </p:nvSpPr>
        <p:spPr/>
        <p:txBody>
          <a:bodyPr>
            <a:normAutofit lnSpcReduction="10000"/>
          </a:bodyPr>
          <a:lstStyle/>
          <a:p>
            <a:r>
              <a:rPr lang="en-US" dirty="0"/>
              <a:t>Effective Tuesday, September 24, 2019, Report Request is the new Cerner App to request a Cerner chart copy report.</a:t>
            </a:r>
          </a:p>
          <a:p>
            <a:endParaRPr lang="en-US" dirty="0"/>
          </a:p>
          <a:p>
            <a:endParaRPr lang="en-US" dirty="0"/>
          </a:p>
          <a:p>
            <a:endParaRPr lang="en-US" dirty="0"/>
          </a:p>
          <a:p>
            <a:endParaRPr lang="en-US" dirty="0"/>
          </a:p>
          <a:p>
            <a:r>
              <a:rPr lang="en-US" dirty="0"/>
              <a:t>Before you begin to use Report Request, the following defaults need to be set:</a:t>
            </a:r>
          </a:p>
          <a:p>
            <a:pPr lvl="1">
              <a:buFont typeface="Wingdings" panose="05000000000000000000" pitchFamily="2" charset="2"/>
              <a:buChar char="Ø"/>
            </a:pPr>
            <a:r>
              <a:rPr lang="en-US" dirty="0"/>
              <a:t>Report Scope</a:t>
            </a:r>
          </a:p>
          <a:p>
            <a:pPr lvl="1">
              <a:buFont typeface="Wingdings" panose="05000000000000000000" pitchFamily="2" charset="2"/>
              <a:buChar char="Ø"/>
            </a:pPr>
            <a:r>
              <a:rPr lang="en-US" dirty="0"/>
              <a:t>Template</a:t>
            </a:r>
          </a:p>
          <a:p>
            <a:pPr marL="0"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F26EAC7E-9FE3-4E18-A00D-107B783F2E49}"/>
              </a:ext>
            </a:extLst>
          </p:cNvPr>
          <p:cNvGraphicFramePr>
            <a:graphicFrameLocks noGrp="1"/>
          </p:cNvGraphicFramePr>
          <p:nvPr>
            <p:extLst>
              <p:ext uri="{D42A27DB-BD31-4B8C-83A1-F6EECF244321}">
                <p14:modId xmlns:p14="http://schemas.microsoft.com/office/powerpoint/2010/main" val="1920013923"/>
              </p:ext>
            </p:extLst>
          </p:nvPr>
        </p:nvGraphicFramePr>
        <p:xfrm>
          <a:off x="9629774" y="3850639"/>
          <a:ext cx="1552576" cy="365760"/>
        </p:xfrm>
        <a:graphic>
          <a:graphicData uri="http://schemas.openxmlformats.org/drawingml/2006/table">
            <a:tbl>
              <a:tblPr firstRow="1" bandRow="1">
                <a:tableStyleId>{5C22544A-7EE6-4342-B048-85BDC9FD1C3A}</a:tableStyleId>
              </a:tblPr>
              <a:tblGrid>
                <a:gridCol w="1552576">
                  <a:extLst>
                    <a:ext uri="{9D8B030D-6E8A-4147-A177-3AD203B41FA5}">
                      <a16:colId xmlns:a16="http://schemas.microsoft.com/office/drawing/2014/main" val="3387778356"/>
                    </a:ext>
                  </a:extLst>
                </a:gridCol>
              </a:tblGrid>
              <a:tr h="0">
                <a:tc>
                  <a:txBody>
                    <a:bodyPr/>
                    <a:lstStyle/>
                    <a:p>
                      <a:endParaRPr lang="en-US" dirty="0"/>
                    </a:p>
                  </a:txBody>
                  <a:tcPr>
                    <a:noFill/>
                  </a:tcPr>
                </a:tc>
                <a:extLst>
                  <a:ext uri="{0D108BD9-81ED-4DB2-BD59-A6C34878D82A}">
                    <a16:rowId xmlns:a16="http://schemas.microsoft.com/office/drawing/2014/main" val="2065618770"/>
                  </a:ext>
                </a:extLst>
              </a:tr>
            </a:tbl>
          </a:graphicData>
        </a:graphic>
      </p:graphicFrame>
      <p:pic>
        <p:nvPicPr>
          <p:cNvPr id="9" name="Picture 8">
            <a:extLst>
              <a:ext uri="{FF2B5EF4-FFF2-40B4-BE49-F238E27FC236}">
                <a16:creationId xmlns:a16="http://schemas.microsoft.com/office/drawing/2014/main" id="{DF85E8CD-EE2B-4C89-B1F0-F359F83A3B89}"/>
              </a:ext>
            </a:extLst>
          </p:cNvPr>
          <p:cNvPicPr>
            <a:picLocks noChangeAspect="1"/>
          </p:cNvPicPr>
          <p:nvPr/>
        </p:nvPicPr>
        <p:blipFill>
          <a:blip r:embed="rId2"/>
          <a:stretch>
            <a:fillRect/>
          </a:stretch>
        </p:blipFill>
        <p:spPr>
          <a:xfrm>
            <a:off x="2286001" y="2862262"/>
            <a:ext cx="6824662" cy="1541296"/>
          </a:xfrm>
          <a:prstGeom prst="rect">
            <a:avLst/>
          </a:prstGeom>
        </p:spPr>
      </p:pic>
    </p:spTree>
    <p:extLst>
      <p:ext uri="{BB962C8B-B14F-4D97-AF65-F5344CB8AC3E}">
        <p14:creationId xmlns:p14="http://schemas.microsoft.com/office/powerpoint/2010/main" val="32787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4FBD-350F-43AE-9982-85C0F1E0FD3F}"/>
              </a:ext>
            </a:extLst>
          </p:cNvPr>
          <p:cNvSpPr>
            <a:spLocks noGrp="1"/>
          </p:cNvSpPr>
          <p:nvPr>
            <p:ph type="title"/>
          </p:nvPr>
        </p:nvSpPr>
        <p:spPr/>
        <p:txBody>
          <a:bodyPr>
            <a:normAutofit/>
          </a:bodyPr>
          <a:lstStyle/>
          <a:p>
            <a:pPr algn="ctr"/>
            <a:r>
              <a:rPr lang="en-US" sz="4000" b="1" dirty="0"/>
              <a:t>How to Set Defaults for Report Scope and Template</a:t>
            </a:r>
          </a:p>
        </p:txBody>
      </p:sp>
      <p:sp>
        <p:nvSpPr>
          <p:cNvPr id="3" name="Content Placeholder 2">
            <a:extLst>
              <a:ext uri="{FF2B5EF4-FFF2-40B4-BE49-F238E27FC236}">
                <a16:creationId xmlns:a16="http://schemas.microsoft.com/office/drawing/2014/main" id="{FF8335E8-09CF-4CC7-8155-C2AEEB1B2C1A}"/>
              </a:ext>
            </a:extLst>
          </p:cNvPr>
          <p:cNvSpPr>
            <a:spLocks noGrp="1"/>
          </p:cNvSpPr>
          <p:nvPr>
            <p:ph idx="1"/>
          </p:nvPr>
        </p:nvSpPr>
        <p:spPr>
          <a:xfrm>
            <a:off x="838200" y="1390650"/>
            <a:ext cx="10515600" cy="5102225"/>
          </a:xfrm>
        </p:spPr>
        <p:txBody>
          <a:bodyPr/>
          <a:lstStyle/>
          <a:p>
            <a:r>
              <a:rPr lang="en-US" sz="2400" dirty="0"/>
              <a:t>Click on the </a:t>
            </a:r>
            <a:r>
              <a:rPr lang="en-US" sz="2400" b="1" dirty="0"/>
              <a:t>Report Request</a:t>
            </a:r>
            <a:r>
              <a:rPr lang="en-US" sz="2400" dirty="0"/>
              <a:t> icon on the Cerner </a:t>
            </a:r>
            <a:r>
              <a:rPr lang="en-US" sz="2400" dirty="0" err="1"/>
              <a:t>Appbar</a:t>
            </a:r>
            <a:endParaRPr lang="en-US" sz="2400" dirty="0"/>
          </a:p>
          <a:p>
            <a:r>
              <a:rPr lang="en-US" sz="2400" dirty="0"/>
              <a:t>At the task bar, click “</a:t>
            </a:r>
            <a:r>
              <a:rPr lang="en-US" sz="2400" b="1" dirty="0"/>
              <a:t>View</a:t>
            </a:r>
            <a:r>
              <a:rPr lang="en-US" sz="2400" dirty="0"/>
              <a:t>” then “</a:t>
            </a:r>
            <a:r>
              <a:rPr lang="en-US" sz="2400" b="1" dirty="0"/>
              <a:t>Options</a:t>
            </a:r>
            <a:r>
              <a:rPr lang="en-US" sz="2400" dirty="0"/>
              <a:t>”</a:t>
            </a:r>
          </a:p>
          <a:p>
            <a:endParaRPr lang="en-US" sz="2400" dirty="0"/>
          </a:p>
          <a:p>
            <a:endParaRPr lang="en-US" sz="2400" dirty="0"/>
          </a:p>
          <a:p>
            <a:endParaRPr lang="en-US" sz="2400" dirty="0"/>
          </a:p>
          <a:p>
            <a:pPr marL="0" indent="0">
              <a:buNone/>
            </a:pPr>
            <a:endParaRPr lang="en-US" sz="2400" dirty="0"/>
          </a:p>
          <a:p>
            <a:pPr marL="0" indent="0">
              <a:buNone/>
            </a:pPr>
            <a:endParaRPr lang="en-US" sz="2400" dirty="0"/>
          </a:p>
          <a:p>
            <a:pPr marL="0" indent="0">
              <a:buNone/>
            </a:pPr>
            <a:endParaRPr lang="en-US" dirty="0"/>
          </a:p>
        </p:txBody>
      </p:sp>
      <p:graphicFrame>
        <p:nvGraphicFramePr>
          <p:cNvPr id="4" name="Table 3">
            <a:extLst>
              <a:ext uri="{FF2B5EF4-FFF2-40B4-BE49-F238E27FC236}">
                <a16:creationId xmlns:a16="http://schemas.microsoft.com/office/drawing/2014/main" id="{00C91E44-7D8B-481B-BE7A-122ECBEE5CDE}"/>
              </a:ext>
            </a:extLst>
          </p:cNvPr>
          <p:cNvGraphicFramePr>
            <a:graphicFrameLocks noGrp="1"/>
          </p:cNvGraphicFramePr>
          <p:nvPr>
            <p:extLst>
              <p:ext uri="{D42A27DB-BD31-4B8C-83A1-F6EECF244321}">
                <p14:modId xmlns:p14="http://schemas.microsoft.com/office/powerpoint/2010/main" val="2600824508"/>
              </p:ext>
            </p:extLst>
          </p:nvPr>
        </p:nvGraphicFramePr>
        <p:xfrm>
          <a:off x="838199" y="2244437"/>
          <a:ext cx="10515600" cy="11582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44889238"/>
                    </a:ext>
                  </a:extLst>
                </a:gridCol>
                <a:gridCol w="5257800">
                  <a:extLst>
                    <a:ext uri="{9D8B030D-6E8A-4147-A177-3AD203B41FA5}">
                      <a16:colId xmlns:a16="http://schemas.microsoft.com/office/drawing/2014/main" val="1025313760"/>
                    </a:ext>
                  </a:extLst>
                </a:gridCol>
              </a:tblGrid>
              <a:tr h="1113905">
                <a:tc>
                  <a:txBody>
                    <a:bodyPr/>
                    <a:lstStyle/>
                    <a:p>
                      <a:r>
                        <a:rPr lang="en-US" sz="1400" dirty="0"/>
                        <a:t>If setting default for Report scope</a:t>
                      </a:r>
                    </a:p>
                    <a:p>
                      <a:pPr marL="285750" indent="-285750">
                        <a:buFont typeface="Arial" panose="020B0604020202020204" pitchFamily="34" charset="0"/>
                        <a:buChar char="•"/>
                      </a:pPr>
                      <a:r>
                        <a:rPr lang="en-US" sz="1400" dirty="0"/>
                        <a:t>Select subject</a:t>
                      </a:r>
                    </a:p>
                    <a:p>
                      <a:pPr marL="285750" indent="-285750">
                        <a:buFont typeface="Arial" panose="020B0604020202020204" pitchFamily="34" charset="0"/>
                        <a:buChar char="•"/>
                      </a:pPr>
                      <a:r>
                        <a:rPr lang="en-US" sz="1400" dirty="0"/>
                        <a:t>Use Default scope drop down arrow to select Accession</a:t>
                      </a:r>
                    </a:p>
                    <a:p>
                      <a:pPr marL="285750" indent="-285750">
                        <a:buFont typeface="Arial" panose="020B0604020202020204" pitchFamily="34" charset="0"/>
                        <a:buChar char="•"/>
                      </a:pPr>
                      <a:r>
                        <a:rPr lang="en-US" sz="1400" dirty="0"/>
                        <a:t>Click Apply</a:t>
                      </a:r>
                    </a:p>
                  </a:txBody>
                  <a:tcPr/>
                </a:tc>
                <a:tc>
                  <a:txBody>
                    <a:bodyPr/>
                    <a:lstStyle/>
                    <a:p>
                      <a:r>
                        <a:rPr lang="en-US" sz="1400" dirty="0"/>
                        <a:t>If setting default for Template</a:t>
                      </a: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Select Template</a:t>
                      </a: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Use Default template drop down arrow to select SC Lab Report Template</a:t>
                      </a:r>
                    </a:p>
                    <a:p>
                      <a:pPr marL="285750" indent="-285750">
                        <a:buFont typeface="Arial" panose="020B0604020202020204" pitchFamily="34" charset="0"/>
                        <a:buChar char="•"/>
                      </a:pPr>
                      <a:r>
                        <a:rPr lang="en-US" sz="1400" b="1" kern="1200" dirty="0">
                          <a:solidFill>
                            <a:schemeClr val="lt1"/>
                          </a:solidFill>
                          <a:effectLst/>
                          <a:latin typeface="+mn-lt"/>
                          <a:ea typeface="+mn-ea"/>
                          <a:cs typeface="+mn-cs"/>
                        </a:rPr>
                        <a:t>Click Apply</a:t>
                      </a:r>
                      <a:endParaRPr lang="en-US" sz="1400" dirty="0"/>
                    </a:p>
                  </a:txBody>
                  <a:tcPr/>
                </a:tc>
                <a:extLst>
                  <a:ext uri="{0D108BD9-81ED-4DB2-BD59-A6C34878D82A}">
                    <a16:rowId xmlns:a16="http://schemas.microsoft.com/office/drawing/2014/main" val="3517009237"/>
                  </a:ext>
                </a:extLst>
              </a:tr>
            </a:tbl>
          </a:graphicData>
        </a:graphic>
      </p:graphicFrame>
      <p:pic>
        <p:nvPicPr>
          <p:cNvPr id="5" name="Picture 4">
            <a:extLst>
              <a:ext uri="{FF2B5EF4-FFF2-40B4-BE49-F238E27FC236}">
                <a16:creationId xmlns:a16="http://schemas.microsoft.com/office/drawing/2014/main" id="{725F8683-8FB3-4DE7-AAF3-7884530A6877}"/>
              </a:ext>
            </a:extLst>
          </p:cNvPr>
          <p:cNvPicPr>
            <a:picLocks noChangeAspect="1"/>
          </p:cNvPicPr>
          <p:nvPr/>
        </p:nvPicPr>
        <p:blipFill>
          <a:blip r:embed="rId2"/>
          <a:stretch>
            <a:fillRect/>
          </a:stretch>
        </p:blipFill>
        <p:spPr>
          <a:xfrm>
            <a:off x="964276" y="3557848"/>
            <a:ext cx="4721629" cy="2935028"/>
          </a:xfrm>
          <a:prstGeom prst="rect">
            <a:avLst/>
          </a:prstGeom>
        </p:spPr>
      </p:pic>
      <p:pic>
        <p:nvPicPr>
          <p:cNvPr id="6" name="Picture 5">
            <a:extLst>
              <a:ext uri="{FF2B5EF4-FFF2-40B4-BE49-F238E27FC236}">
                <a16:creationId xmlns:a16="http://schemas.microsoft.com/office/drawing/2014/main" id="{0B1B59D7-2970-47E3-8B77-F3CB53E18B90}"/>
              </a:ext>
            </a:extLst>
          </p:cNvPr>
          <p:cNvPicPr>
            <a:picLocks noChangeAspect="1"/>
          </p:cNvPicPr>
          <p:nvPr/>
        </p:nvPicPr>
        <p:blipFill>
          <a:blip r:embed="rId3"/>
          <a:stretch>
            <a:fillRect/>
          </a:stretch>
        </p:blipFill>
        <p:spPr>
          <a:xfrm>
            <a:off x="6506095" y="3557848"/>
            <a:ext cx="4721629" cy="2935027"/>
          </a:xfrm>
          <a:prstGeom prst="rect">
            <a:avLst/>
          </a:prstGeom>
        </p:spPr>
      </p:pic>
    </p:spTree>
    <p:extLst>
      <p:ext uri="{BB962C8B-B14F-4D97-AF65-F5344CB8AC3E}">
        <p14:creationId xmlns:p14="http://schemas.microsoft.com/office/powerpoint/2010/main" val="2475455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65DBB3-4378-4104-8CA6-5BE79504DF25}"/>
              </a:ext>
            </a:extLst>
          </p:cNvPr>
          <p:cNvSpPr>
            <a:spLocks noGrp="1"/>
          </p:cNvSpPr>
          <p:nvPr>
            <p:ph type="title"/>
          </p:nvPr>
        </p:nvSpPr>
        <p:spPr>
          <a:xfrm>
            <a:off x="643467" y="640080"/>
            <a:ext cx="3096427" cy="5613236"/>
          </a:xfrm>
          <a:prstGeom prst="ellipse">
            <a:avLst/>
          </a:prstGeom>
        </p:spPr>
        <p:txBody>
          <a:bodyPr vert="horz" lIns="91440" tIns="45720" rIns="91440" bIns="45720" rtlCol="0" anchor="ctr">
            <a:normAutofit/>
          </a:bodyPr>
          <a:lstStyle/>
          <a:p>
            <a:r>
              <a:rPr lang="en-US" b="1" kern="1200">
                <a:solidFill>
                  <a:srgbClr val="FFFFFF"/>
                </a:solidFill>
                <a:latin typeface="+mj-lt"/>
                <a:ea typeface="+mj-ea"/>
                <a:cs typeface="+mj-cs"/>
              </a:rPr>
              <a:t>How to Request and Print Cerner Chart Copy</a:t>
            </a:r>
          </a:p>
        </p:txBody>
      </p:sp>
      <p:sp>
        <p:nvSpPr>
          <p:cNvPr id="29" name="Content Placeholder 28">
            <a:extLst>
              <a:ext uri="{FF2B5EF4-FFF2-40B4-BE49-F238E27FC236}">
                <a16:creationId xmlns:a16="http://schemas.microsoft.com/office/drawing/2014/main" id="{5EEF37B3-B378-417C-97E2-62D97AEB3E0B}"/>
              </a:ext>
            </a:extLst>
          </p:cNvPr>
          <p:cNvSpPr>
            <a:spLocks noGrp="1"/>
          </p:cNvSpPr>
          <p:nvPr>
            <p:ph idx="1"/>
          </p:nvPr>
        </p:nvSpPr>
        <p:spPr>
          <a:xfrm>
            <a:off x="4322618" y="133005"/>
            <a:ext cx="7514706" cy="2635133"/>
          </a:xfrm>
        </p:spPr>
        <p:txBody>
          <a:bodyPr anchor="ctr">
            <a:normAutofit fontScale="62500" lnSpcReduction="20000"/>
          </a:bodyPr>
          <a:lstStyle/>
          <a:p>
            <a:pPr>
              <a:spcBef>
                <a:spcPts val="0"/>
              </a:spcBef>
            </a:pPr>
            <a:endParaRPr lang="en-US" sz="2200" dirty="0"/>
          </a:p>
          <a:p>
            <a:pPr>
              <a:spcBef>
                <a:spcPts val="0"/>
              </a:spcBef>
            </a:pPr>
            <a:r>
              <a:rPr lang="en-US" sz="2200" dirty="0"/>
              <a:t>Click on the </a:t>
            </a:r>
            <a:r>
              <a:rPr lang="en-US" sz="2200" b="1" dirty="0"/>
              <a:t>Report Request</a:t>
            </a:r>
            <a:r>
              <a:rPr lang="en-US" sz="2200" dirty="0"/>
              <a:t> icon on the Cerner </a:t>
            </a:r>
            <a:r>
              <a:rPr lang="en-US" sz="2200" dirty="0" err="1"/>
              <a:t>Appbar</a:t>
            </a:r>
            <a:r>
              <a:rPr lang="en-US" sz="2200" dirty="0"/>
              <a:t>.</a:t>
            </a:r>
          </a:p>
          <a:p>
            <a:pPr>
              <a:spcBef>
                <a:spcPts val="0"/>
              </a:spcBef>
            </a:pPr>
            <a:r>
              <a:rPr lang="en-US" sz="2200" dirty="0"/>
              <a:t>Select or verify that the </a:t>
            </a:r>
            <a:r>
              <a:rPr lang="en-US" sz="2200" b="1" dirty="0"/>
              <a:t>Report Request</a:t>
            </a:r>
            <a:r>
              <a:rPr lang="en-US" sz="2200" dirty="0"/>
              <a:t> screen displays the appropriate settings from the drop-down windows.</a:t>
            </a:r>
          </a:p>
          <a:p>
            <a:pPr marL="914400" lvl="1" indent="-457200">
              <a:spcBef>
                <a:spcPts val="0"/>
              </a:spcBef>
              <a:buFont typeface="+mj-lt"/>
              <a:buAutoNum type="arabicPeriod"/>
            </a:pPr>
            <a:r>
              <a:rPr lang="en-US" sz="2200" b="1" dirty="0"/>
              <a:t>Report Scope</a:t>
            </a:r>
            <a:r>
              <a:rPr lang="en-US" sz="2200" dirty="0"/>
              <a:t>: Accession</a:t>
            </a:r>
          </a:p>
          <a:p>
            <a:pPr marL="914400" lvl="1" indent="-457200">
              <a:spcBef>
                <a:spcPts val="0"/>
              </a:spcBef>
              <a:buFont typeface="+mj-lt"/>
              <a:buAutoNum type="arabicPeriod"/>
            </a:pPr>
            <a:r>
              <a:rPr lang="en-US" sz="2200" dirty="0"/>
              <a:t>Enter accession number</a:t>
            </a:r>
          </a:p>
          <a:p>
            <a:pPr marL="914400" lvl="1" indent="-457200">
              <a:spcBef>
                <a:spcPts val="0"/>
              </a:spcBef>
              <a:buFont typeface="+mj-lt"/>
              <a:buAutoNum type="arabicPeriod"/>
            </a:pPr>
            <a:r>
              <a:rPr lang="en-US" sz="2200" b="1" dirty="0"/>
              <a:t>Event status</a:t>
            </a:r>
            <a:r>
              <a:rPr lang="en-US" sz="2200" dirty="0"/>
              <a:t>: Verified only</a:t>
            </a:r>
          </a:p>
          <a:p>
            <a:pPr marL="914400" lvl="1" indent="-457200">
              <a:spcBef>
                <a:spcPts val="0"/>
              </a:spcBef>
              <a:buFont typeface="+mj-lt"/>
              <a:buAutoNum type="arabicPeriod"/>
            </a:pPr>
            <a:r>
              <a:rPr lang="en-US" sz="2200" b="1" dirty="0"/>
              <a:t>Clinical range </a:t>
            </a:r>
            <a:r>
              <a:rPr lang="en-US" sz="2200" dirty="0"/>
              <a:t>is selected</a:t>
            </a:r>
          </a:p>
          <a:p>
            <a:pPr marL="914400" lvl="1" indent="-457200">
              <a:spcBef>
                <a:spcPts val="0"/>
              </a:spcBef>
              <a:buFont typeface="+mj-lt"/>
              <a:buAutoNum type="arabicPeriod"/>
            </a:pPr>
            <a:r>
              <a:rPr lang="en-US" sz="2200" b="1" dirty="0"/>
              <a:t>Template Selection</a:t>
            </a:r>
            <a:r>
              <a:rPr lang="en-US" sz="2200" dirty="0"/>
              <a:t>: SC Lab Report Template</a:t>
            </a:r>
          </a:p>
          <a:p>
            <a:pPr marL="914400" lvl="1" indent="-457200">
              <a:spcBef>
                <a:spcPts val="0"/>
              </a:spcBef>
              <a:buFont typeface="+mj-lt"/>
              <a:buAutoNum type="arabicPeriod"/>
            </a:pPr>
            <a:r>
              <a:rPr lang="en-US" sz="2200" b="1" dirty="0"/>
              <a:t>Purpose</a:t>
            </a:r>
            <a:r>
              <a:rPr lang="en-US" sz="2200" dirty="0"/>
              <a:t>: (i.e. For patient care, For patient/</a:t>
            </a:r>
            <a:r>
              <a:rPr lang="en-US" sz="2200" dirty="0" err="1"/>
              <a:t>guardian,etc</a:t>
            </a:r>
            <a:r>
              <a:rPr lang="en-US" sz="2200" dirty="0"/>
              <a:t>.)</a:t>
            </a:r>
          </a:p>
          <a:p>
            <a:pPr marL="914400" lvl="1" indent="-457200">
              <a:spcBef>
                <a:spcPts val="0"/>
              </a:spcBef>
              <a:buFont typeface="+mj-lt"/>
              <a:buAutoNum type="arabicPeriod"/>
            </a:pPr>
            <a:r>
              <a:rPr lang="en-US" sz="2200" b="1" dirty="0"/>
              <a:t>Destination</a:t>
            </a:r>
            <a:r>
              <a:rPr lang="en-US" sz="2200" dirty="0"/>
              <a:t>: Optional free text field</a:t>
            </a:r>
          </a:p>
          <a:p>
            <a:pPr marL="914400" lvl="1" indent="-457200">
              <a:spcBef>
                <a:spcPts val="0"/>
              </a:spcBef>
              <a:buFont typeface="+mj-lt"/>
              <a:buAutoNum type="arabicPeriod"/>
            </a:pPr>
            <a:r>
              <a:rPr lang="en-US" sz="2200" b="1" dirty="0"/>
              <a:t>Requester</a:t>
            </a:r>
            <a:r>
              <a:rPr lang="en-US" sz="2200" dirty="0"/>
              <a:t>: Optional free text field (i.e. enter name or NUID#)</a:t>
            </a:r>
          </a:p>
          <a:p>
            <a:pPr marL="914400" lvl="1" indent="-457200">
              <a:spcBef>
                <a:spcPts val="0"/>
              </a:spcBef>
              <a:buFont typeface="+mj-lt"/>
              <a:buAutoNum type="arabicPeriod"/>
            </a:pPr>
            <a:r>
              <a:rPr lang="en-US" sz="2200" b="1" dirty="0"/>
              <a:t>Comments</a:t>
            </a:r>
            <a:r>
              <a:rPr lang="en-US" sz="2200" dirty="0"/>
              <a:t>: Optional free text field</a:t>
            </a:r>
          </a:p>
          <a:p>
            <a:pPr marL="914400" lvl="1" indent="-457200">
              <a:spcBef>
                <a:spcPts val="0"/>
              </a:spcBef>
              <a:buFont typeface="+mj-lt"/>
              <a:buAutoNum type="arabicPeriod"/>
            </a:pPr>
            <a:r>
              <a:rPr lang="en-US" sz="2200" b="1" dirty="0"/>
              <a:t>Number of copies</a:t>
            </a:r>
            <a:r>
              <a:rPr lang="en-US" sz="2200" dirty="0"/>
              <a:t>: use arrow to select number of copies</a:t>
            </a:r>
          </a:p>
          <a:p>
            <a:pPr marL="914400" lvl="1" indent="-457200">
              <a:spcBef>
                <a:spcPts val="0"/>
              </a:spcBef>
              <a:buFont typeface="+mj-lt"/>
              <a:buAutoNum type="arabicPeriod"/>
            </a:pPr>
            <a:r>
              <a:rPr lang="en-US" sz="2200" b="1" dirty="0"/>
              <a:t>Send to</a:t>
            </a:r>
            <a:r>
              <a:rPr lang="en-US" sz="2200" dirty="0"/>
              <a:t>: Use arrow to select the printer</a:t>
            </a:r>
          </a:p>
          <a:p>
            <a:pPr marL="914400" lvl="1" indent="-457200">
              <a:spcBef>
                <a:spcPts val="0"/>
              </a:spcBef>
              <a:buFont typeface="+mj-lt"/>
              <a:buAutoNum type="arabicPeriod"/>
            </a:pPr>
            <a:r>
              <a:rPr lang="en-US" sz="2200" dirty="0"/>
              <a:t>Click </a:t>
            </a:r>
            <a:r>
              <a:rPr lang="en-US" sz="2200" b="1" dirty="0"/>
              <a:t>Send Report </a:t>
            </a:r>
            <a:r>
              <a:rPr lang="en-US" sz="2200" dirty="0"/>
              <a:t>button to print</a:t>
            </a:r>
          </a:p>
          <a:p>
            <a:pPr marL="0" indent="0">
              <a:buNone/>
            </a:pPr>
            <a:endParaRPr lang="en-US" sz="2000" dirty="0"/>
          </a:p>
        </p:txBody>
      </p:sp>
      <p:pic>
        <p:nvPicPr>
          <p:cNvPr id="4" name="Content Placeholder 3">
            <a:extLst>
              <a:ext uri="{FF2B5EF4-FFF2-40B4-BE49-F238E27FC236}">
                <a16:creationId xmlns:a16="http://schemas.microsoft.com/office/drawing/2014/main" id="{7E250433-F470-4747-8F3F-4A8969BA7FDA}"/>
              </a:ext>
            </a:extLst>
          </p:cNvPr>
          <p:cNvPicPr>
            <a:picLocks noChangeAspect="1"/>
          </p:cNvPicPr>
          <p:nvPr/>
        </p:nvPicPr>
        <p:blipFill>
          <a:blip r:embed="rId2"/>
          <a:stretch>
            <a:fillRect/>
          </a:stretch>
        </p:blipFill>
        <p:spPr>
          <a:xfrm>
            <a:off x="4322617" y="2618509"/>
            <a:ext cx="7514705" cy="4106485"/>
          </a:xfrm>
          <a:prstGeom prst="rect">
            <a:avLst/>
          </a:prstGeom>
        </p:spPr>
      </p:pic>
      <p:pic>
        <p:nvPicPr>
          <p:cNvPr id="6" name="Picture 5">
            <a:extLst>
              <a:ext uri="{FF2B5EF4-FFF2-40B4-BE49-F238E27FC236}">
                <a16:creationId xmlns:a16="http://schemas.microsoft.com/office/drawing/2014/main" id="{8AA0E726-9FDE-4188-A556-AC527160CB1F}"/>
              </a:ext>
            </a:extLst>
          </p:cNvPr>
          <p:cNvPicPr>
            <a:picLocks noChangeAspect="1"/>
          </p:cNvPicPr>
          <p:nvPr/>
        </p:nvPicPr>
        <p:blipFill>
          <a:blip r:embed="rId3"/>
          <a:stretch>
            <a:fillRect/>
          </a:stretch>
        </p:blipFill>
        <p:spPr>
          <a:xfrm>
            <a:off x="8659441" y="133005"/>
            <a:ext cx="319189" cy="265829"/>
          </a:xfrm>
          <a:prstGeom prst="rect">
            <a:avLst/>
          </a:prstGeom>
        </p:spPr>
      </p:pic>
    </p:spTree>
    <p:extLst>
      <p:ext uri="{BB962C8B-B14F-4D97-AF65-F5344CB8AC3E}">
        <p14:creationId xmlns:p14="http://schemas.microsoft.com/office/powerpoint/2010/main" val="300656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9A8E1E-3F94-41A1-88A5-BF3803A588C9}"/>
              </a:ext>
            </a:extLst>
          </p:cNvPr>
          <p:cNvSpPr>
            <a:spLocks noGrp="1"/>
          </p:cNvSpPr>
          <p:nvPr>
            <p:ph type="title"/>
          </p:nvPr>
        </p:nvSpPr>
        <p:spPr>
          <a:xfrm>
            <a:off x="643467" y="640080"/>
            <a:ext cx="3096427" cy="5613236"/>
          </a:xfrm>
          <a:prstGeom prst="ellipse">
            <a:avLst/>
          </a:prstGeom>
        </p:spPr>
        <p:txBody>
          <a:bodyPr anchor="ctr">
            <a:normAutofit/>
          </a:bodyPr>
          <a:lstStyle/>
          <a:p>
            <a:r>
              <a:rPr lang="en-US" b="1">
                <a:solidFill>
                  <a:srgbClr val="FFFFFF"/>
                </a:solidFill>
              </a:rPr>
              <a:t>How to Request and Print Cerner Chart Copy</a:t>
            </a:r>
          </a:p>
        </p:txBody>
      </p:sp>
      <p:sp>
        <p:nvSpPr>
          <p:cNvPr id="3" name="Content Placeholder 2">
            <a:extLst>
              <a:ext uri="{FF2B5EF4-FFF2-40B4-BE49-F238E27FC236}">
                <a16:creationId xmlns:a16="http://schemas.microsoft.com/office/drawing/2014/main" id="{5F930F15-0C62-4320-A5FD-159B461A2996}"/>
              </a:ext>
            </a:extLst>
          </p:cNvPr>
          <p:cNvSpPr>
            <a:spLocks noGrp="1"/>
          </p:cNvSpPr>
          <p:nvPr>
            <p:ph idx="1"/>
          </p:nvPr>
        </p:nvSpPr>
        <p:spPr>
          <a:xfrm>
            <a:off x="4699818" y="640082"/>
            <a:ext cx="6848715" cy="1928020"/>
          </a:xfrm>
        </p:spPr>
        <p:txBody>
          <a:bodyPr anchor="ctr">
            <a:normAutofit/>
          </a:bodyPr>
          <a:lstStyle/>
          <a:p>
            <a:r>
              <a:rPr lang="en-US" sz="2000" dirty="0"/>
              <a:t>To exit Report Request when done, click Task and select Exit</a:t>
            </a:r>
          </a:p>
          <a:p>
            <a:pPr marL="0" indent="0">
              <a:buNone/>
            </a:pPr>
            <a:endParaRPr lang="en-US" sz="2000" dirty="0"/>
          </a:p>
        </p:txBody>
      </p:sp>
      <p:pic>
        <p:nvPicPr>
          <p:cNvPr id="4" name="Picture 3">
            <a:extLst>
              <a:ext uri="{FF2B5EF4-FFF2-40B4-BE49-F238E27FC236}">
                <a16:creationId xmlns:a16="http://schemas.microsoft.com/office/drawing/2014/main" id="{36B0C9C2-B8F8-4731-B8AD-5F2150DC4593}"/>
              </a:ext>
            </a:extLst>
          </p:cNvPr>
          <p:cNvPicPr>
            <a:picLocks noChangeAspect="1"/>
          </p:cNvPicPr>
          <p:nvPr/>
        </p:nvPicPr>
        <p:blipFill>
          <a:blip r:embed="rId2"/>
          <a:stretch>
            <a:fillRect/>
          </a:stretch>
        </p:blipFill>
        <p:spPr>
          <a:xfrm>
            <a:off x="6096000" y="2704290"/>
            <a:ext cx="4584970" cy="3230744"/>
          </a:xfrm>
          <a:prstGeom prst="rect">
            <a:avLst/>
          </a:prstGeom>
        </p:spPr>
      </p:pic>
    </p:spTree>
    <p:extLst>
      <p:ext uri="{BB962C8B-B14F-4D97-AF65-F5344CB8AC3E}">
        <p14:creationId xmlns:p14="http://schemas.microsoft.com/office/powerpoint/2010/main" val="2336866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935C8F-D9C1-43AC-B0D1-2F6AF259FB82}"/>
              </a:ext>
            </a:extLst>
          </p:cNvPr>
          <p:cNvSpPr>
            <a:spLocks noGrp="1"/>
          </p:cNvSpPr>
          <p:nvPr>
            <p:ph type="title"/>
          </p:nvPr>
        </p:nvSpPr>
        <p:spPr>
          <a:xfrm>
            <a:off x="966952" y="1204108"/>
            <a:ext cx="2554461" cy="1733645"/>
          </a:xfrm>
        </p:spPr>
        <p:txBody>
          <a:bodyPr vert="horz" lIns="91440" tIns="45720" rIns="91440" bIns="45720" rtlCol="0">
            <a:normAutofit/>
          </a:bodyPr>
          <a:lstStyle/>
          <a:p>
            <a:r>
              <a:rPr lang="en-US" sz="3200" b="1" dirty="0">
                <a:solidFill>
                  <a:srgbClr val="FFFFFF"/>
                </a:solidFill>
              </a:rPr>
              <a:t>Cerner Chart Copy</a:t>
            </a:r>
          </a:p>
        </p:txBody>
      </p:sp>
      <p:pic>
        <p:nvPicPr>
          <p:cNvPr id="5" name="Picture 4">
            <a:extLst>
              <a:ext uri="{FF2B5EF4-FFF2-40B4-BE49-F238E27FC236}">
                <a16:creationId xmlns:a16="http://schemas.microsoft.com/office/drawing/2014/main" id="{1AFEBB50-427B-40E8-9289-5DDF682D3315}"/>
              </a:ext>
            </a:extLst>
          </p:cNvPr>
          <p:cNvPicPr>
            <a:picLocks noChangeAspect="1"/>
          </p:cNvPicPr>
          <p:nvPr/>
        </p:nvPicPr>
        <p:blipFill>
          <a:blip r:embed="rId2"/>
          <a:stretch>
            <a:fillRect/>
          </a:stretch>
        </p:blipFill>
        <p:spPr>
          <a:xfrm>
            <a:off x="8170863" y="952500"/>
            <a:ext cx="3755248" cy="5341296"/>
          </a:xfrm>
          <a:prstGeom prst="rect">
            <a:avLst/>
          </a:prstGeom>
        </p:spPr>
      </p:pic>
      <p:pic>
        <p:nvPicPr>
          <p:cNvPr id="4" name="Content Placeholder 3">
            <a:extLst>
              <a:ext uri="{FF2B5EF4-FFF2-40B4-BE49-F238E27FC236}">
                <a16:creationId xmlns:a16="http://schemas.microsoft.com/office/drawing/2014/main" id="{346FB66E-B7B1-49C3-8FBD-E447712DCFD0}"/>
              </a:ext>
            </a:extLst>
          </p:cNvPr>
          <p:cNvPicPr>
            <a:picLocks noGrp="1" noChangeAspect="1"/>
          </p:cNvPicPr>
          <p:nvPr>
            <p:ph idx="1"/>
          </p:nvPr>
        </p:nvPicPr>
        <p:blipFill>
          <a:blip r:embed="rId3"/>
          <a:stretch>
            <a:fillRect/>
          </a:stretch>
        </p:blipFill>
        <p:spPr>
          <a:xfrm>
            <a:off x="4059932" y="952500"/>
            <a:ext cx="4026793" cy="5341296"/>
          </a:xfrm>
          <a:prstGeom prst="rect">
            <a:avLst/>
          </a:prstGeom>
        </p:spPr>
      </p:pic>
      <p:pic>
        <p:nvPicPr>
          <p:cNvPr id="6" name="Picture 5">
            <a:extLst>
              <a:ext uri="{FF2B5EF4-FFF2-40B4-BE49-F238E27FC236}">
                <a16:creationId xmlns:a16="http://schemas.microsoft.com/office/drawing/2014/main" id="{3B4E14AE-5299-4E97-9F44-459EC19BF351}"/>
              </a:ext>
            </a:extLst>
          </p:cNvPr>
          <p:cNvPicPr>
            <a:picLocks noChangeAspect="1"/>
          </p:cNvPicPr>
          <p:nvPr/>
        </p:nvPicPr>
        <p:blipFill>
          <a:blip r:embed="rId4"/>
          <a:stretch>
            <a:fillRect/>
          </a:stretch>
        </p:blipFill>
        <p:spPr>
          <a:xfrm>
            <a:off x="1164714" y="3623148"/>
            <a:ext cx="2447925" cy="885825"/>
          </a:xfrm>
          <a:prstGeom prst="rect">
            <a:avLst/>
          </a:prstGeom>
        </p:spPr>
      </p:pic>
    </p:spTree>
    <p:extLst>
      <p:ext uri="{BB962C8B-B14F-4D97-AF65-F5344CB8AC3E}">
        <p14:creationId xmlns:p14="http://schemas.microsoft.com/office/powerpoint/2010/main" val="200003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B7FE93-E7B9-4518-98A1-BFC81E78FAC3}"/>
              </a:ext>
            </a:extLst>
          </p:cNvPr>
          <p:cNvSpPr>
            <a:spLocks noGrp="1"/>
          </p:cNvSpPr>
          <p:nvPr>
            <p:ph type="title"/>
          </p:nvPr>
        </p:nvSpPr>
        <p:spPr>
          <a:xfrm>
            <a:off x="640079" y="2053641"/>
            <a:ext cx="3669161" cy="2760098"/>
          </a:xfrm>
        </p:spPr>
        <p:txBody>
          <a:bodyPr>
            <a:normAutofit/>
          </a:bodyPr>
          <a:lstStyle/>
          <a:p>
            <a:r>
              <a:rPr lang="en-US" b="1" dirty="0">
                <a:solidFill>
                  <a:srgbClr val="FFFFFF"/>
                </a:solidFill>
              </a:rPr>
              <a:t>Topics Cover in this Training Session</a:t>
            </a:r>
          </a:p>
        </p:txBody>
      </p:sp>
      <p:sp>
        <p:nvSpPr>
          <p:cNvPr id="3" name="Content Placeholder 2">
            <a:extLst>
              <a:ext uri="{FF2B5EF4-FFF2-40B4-BE49-F238E27FC236}">
                <a16:creationId xmlns:a16="http://schemas.microsoft.com/office/drawing/2014/main" id="{E0B206CA-90D2-4463-B766-1A29EEDC3DC8}"/>
              </a:ext>
            </a:extLst>
          </p:cNvPr>
          <p:cNvSpPr>
            <a:spLocks noGrp="1"/>
          </p:cNvSpPr>
          <p:nvPr>
            <p:ph idx="1"/>
          </p:nvPr>
        </p:nvSpPr>
        <p:spPr>
          <a:xfrm>
            <a:off x="6090574" y="801866"/>
            <a:ext cx="5306084" cy="5230634"/>
          </a:xfrm>
        </p:spPr>
        <p:txBody>
          <a:bodyPr anchor="ctr">
            <a:normAutofit/>
          </a:bodyPr>
          <a:lstStyle/>
          <a:p>
            <a:pPr lvl="0"/>
            <a:r>
              <a:rPr lang="en-US" dirty="0">
                <a:solidFill>
                  <a:srgbClr val="000000"/>
                </a:solidFill>
              </a:rPr>
              <a:t>How to document/enter total volume via prompt in Specimen Log In for Quest 24 hour urine tests.  </a:t>
            </a:r>
          </a:p>
          <a:p>
            <a:r>
              <a:rPr lang="en-US" dirty="0">
                <a:solidFill>
                  <a:srgbClr val="000000"/>
                </a:solidFill>
              </a:rPr>
              <a:t>How to identify total volume is missing on a Quest 24 hour urine test from a Pending Report via Explorer Menu and from the Packing List.</a:t>
            </a:r>
          </a:p>
          <a:p>
            <a:pPr lvl="0"/>
            <a:r>
              <a:rPr lang="en-US" dirty="0">
                <a:solidFill>
                  <a:srgbClr val="000000"/>
                </a:solidFill>
              </a:rPr>
              <a:t>How to request Report Request (Chart Copy) in Cerner.</a:t>
            </a:r>
          </a:p>
          <a:p>
            <a:pPr marL="0" indent="0">
              <a:buNone/>
            </a:pPr>
            <a:endParaRPr lang="en-US" sz="2400" dirty="0">
              <a:solidFill>
                <a:srgbClr val="000000"/>
              </a:solidFill>
            </a:endParaRPr>
          </a:p>
        </p:txBody>
      </p:sp>
    </p:spTree>
    <p:extLst>
      <p:ext uri="{BB962C8B-B14F-4D97-AF65-F5344CB8AC3E}">
        <p14:creationId xmlns:p14="http://schemas.microsoft.com/office/powerpoint/2010/main" val="1516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23DB51-5F17-405C-9D3F-94BBB2164F3E}"/>
              </a:ext>
            </a:extLst>
          </p:cNvPr>
          <p:cNvSpPr>
            <a:spLocks noGrp="1"/>
          </p:cNvSpPr>
          <p:nvPr>
            <p:ph type="title"/>
          </p:nvPr>
        </p:nvSpPr>
        <p:spPr>
          <a:xfrm>
            <a:off x="640079" y="2053641"/>
            <a:ext cx="3669161" cy="2760098"/>
          </a:xfrm>
        </p:spPr>
        <p:txBody>
          <a:bodyPr>
            <a:normAutofit/>
          </a:bodyPr>
          <a:lstStyle/>
          <a:p>
            <a:r>
              <a:rPr lang="en-US" b="1">
                <a:solidFill>
                  <a:srgbClr val="FFFFFF"/>
                </a:solidFill>
              </a:rPr>
              <a:t>What’s New for Quest 24 Hour Urine Tests</a:t>
            </a:r>
          </a:p>
        </p:txBody>
      </p:sp>
      <p:sp>
        <p:nvSpPr>
          <p:cNvPr id="3" name="Content Placeholder 2">
            <a:extLst>
              <a:ext uri="{FF2B5EF4-FFF2-40B4-BE49-F238E27FC236}">
                <a16:creationId xmlns:a16="http://schemas.microsoft.com/office/drawing/2014/main" id="{DADB76D6-D564-4B47-956B-EBF1BC300206}"/>
              </a:ext>
            </a:extLst>
          </p:cNvPr>
          <p:cNvSpPr>
            <a:spLocks noGrp="1"/>
          </p:cNvSpPr>
          <p:nvPr>
            <p:ph idx="1"/>
          </p:nvPr>
        </p:nvSpPr>
        <p:spPr>
          <a:xfrm>
            <a:off x="5781675" y="801866"/>
            <a:ext cx="5905500" cy="5230634"/>
          </a:xfrm>
        </p:spPr>
        <p:txBody>
          <a:bodyPr anchor="ctr">
            <a:noAutofit/>
          </a:bodyPr>
          <a:lstStyle/>
          <a:p>
            <a:r>
              <a:rPr lang="en-US" sz="2000" dirty="0">
                <a:solidFill>
                  <a:srgbClr val="000000"/>
                </a:solidFill>
              </a:rPr>
              <a:t>There will NOT be a separate accession generated for Total Volume</a:t>
            </a:r>
          </a:p>
          <a:p>
            <a:r>
              <a:rPr lang="en-US" sz="2000" dirty="0">
                <a:solidFill>
                  <a:srgbClr val="000000"/>
                </a:solidFill>
              </a:rPr>
              <a:t>Total Volume is entered/documented via Specimen Log In</a:t>
            </a:r>
          </a:p>
          <a:p>
            <a:r>
              <a:rPr lang="en-US" sz="2000" dirty="0">
                <a:solidFill>
                  <a:srgbClr val="000000"/>
                </a:solidFill>
              </a:rPr>
              <a:t>Total volume will NOT be electronically transmitted to Quest if specimen/order has been transferred.  Make sure to enter the total volume </a:t>
            </a:r>
            <a:r>
              <a:rPr lang="en-US" sz="2000" b="1" u="sng" dirty="0">
                <a:solidFill>
                  <a:srgbClr val="000000"/>
                </a:solidFill>
              </a:rPr>
              <a:t>BEFORE</a:t>
            </a:r>
            <a:r>
              <a:rPr lang="en-US" sz="2000" dirty="0">
                <a:solidFill>
                  <a:srgbClr val="000000"/>
                </a:solidFill>
              </a:rPr>
              <a:t> transferring the specimen/order in Cerner</a:t>
            </a:r>
          </a:p>
          <a:p>
            <a:r>
              <a:rPr lang="en-US" sz="2000" dirty="0">
                <a:solidFill>
                  <a:srgbClr val="000000"/>
                </a:solidFill>
              </a:rPr>
              <a:t>Review and verify total volume is listed on the packing list</a:t>
            </a:r>
          </a:p>
          <a:p>
            <a:r>
              <a:rPr lang="en-US" sz="2000" dirty="0">
                <a:solidFill>
                  <a:srgbClr val="000000"/>
                </a:solidFill>
              </a:rPr>
              <a:t>If Quest has verified and released the results and should the total volume needs to be corrected, Kaiser must call and notify Quest of the correct total volume AND CLS must do a corrected report by entering the correct total volume via correction mode in Cerner.  DO NOT correct other DTAs other than the total volume.</a:t>
            </a:r>
          </a:p>
        </p:txBody>
      </p:sp>
    </p:spTree>
    <p:extLst>
      <p:ext uri="{BB962C8B-B14F-4D97-AF65-F5344CB8AC3E}">
        <p14:creationId xmlns:p14="http://schemas.microsoft.com/office/powerpoint/2010/main" val="3408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56CD4C-C08B-457A-88EE-092116FBBF69}"/>
              </a:ext>
            </a:extLst>
          </p:cNvPr>
          <p:cNvSpPr>
            <a:spLocks noGrp="1"/>
          </p:cNvSpPr>
          <p:nvPr>
            <p:ph type="title"/>
          </p:nvPr>
        </p:nvSpPr>
        <p:spPr>
          <a:xfrm>
            <a:off x="640079" y="2053641"/>
            <a:ext cx="3669161" cy="2760098"/>
          </a:xfrm>
        </p:spPr>
        <p:txBody>
          <a:bodyPr>
            <a:normAutofit/>
          </a:bodyPr>
          <a:lstStyle/>
          <a:p>
            <a:r>
              <a:rPr lang="en-US" b="1">
                <a:solidFill>
                  <a:srgbClr val="FFFFFF"/>
                </a:solidFill>
              </a:rPr>
              <a:t>What Processes Remain Unchanged or Unaffected</a:t>
            </a:r>
          </a:p>
        </p:txBody>
      </p:sp>
      <p:sp>
        <p:nvSpPr>
          <p:cNvPr id="3" name="Content Placeholder 2">
            <a:extLst>
              <a:ext uri="{FF2B5EF4-FFF2-40B4-BE49-F238E27FC236}">
                <a16:creationId xmlns:a16="http://schemas.microsoft.com/office/drawing/2014/main" id="{46883A1F-8AFD-40C4-BAD8-8D81BFF2F09E}"/>
              </a:ext>
            </a:extLst>
          </p:cNvPr>
          <p:cNvSpPr>
            <a:spLocks noGrp="1"/>
          </p:cNvSpPr>
          <p:nvPr>
            <p:ph idx="1"/>
          </p:nvPr>
        </p:nvSpPr>
        <p:spPr>
          <a:xfrm>
            <a:off x="5724525" y="801866"/>
            <a:ext cx="5827396" cy="5230634"/>
          </a:xfrm>
        </p:spPr>
        <p:txBody>
          <a:bodyPr anchor="ctr">
            <a:normAutofit/>
          </a:bodyPr>
          <a:lstStyle/>
          <a:p>
            <a:r>
              <a:rPr lang="en-US" sz="2400" dirty="0">
                <a:solidFill>
                  <a:srgbClr val="000000"/>
                </a:solidFill>
              </a:rPr>
              <a:t>Process to enter total volume for in house performed 24 hour urine tests remain the same at this time.</a:t>
            </a:r>
          </a:p>
          <a:p>
            <a:r>
              <a:rPr lang="en-US" sz="2400" dirty="0">
                <a:solidFill>
                  <a:srgbClr val="000000"/>
                </a:solidFill>
              </a:rPr>
              <a:t>The scope on who can measure and enter total volume remain the same.</a:t>
            </a:r>
          </a:p>
          <a:p>
            <a:r>
              <a:rPr lang="en-US" sz="2400" dirty="0">
                <a:solidFill>
                  <a:srgbClr val="000000"/>
                </a:solidFill>
              </a:rPr>
              <a:t>Track and transfer RLN Quest tests to medical center lab remain the same.  Total Volume measurement and documentation can be performed at the medical center lab if MOBs do not have CLSs or MLTs onsite.</a:t>
            </a:r>
          </a:p>
          <a:p>
            <a:endParaRPr lang="en-US" sz="2400" dirty="0">
              <a:solidFill>
                <a:srgbClr val="000000"/>
              </a:solidFill>
            </a:endParaRPr>
          </a:p>
        </p:txBody>
      </p:sp>
    </p:spTree>
    <p:extLst>
      <p:ext uri="{BB962C8B-B14F-4D97-AF65-F5344CB8AC3E}">
        <p14:creationId xmlns:p14="http://schemas.microsoft.com/office/powerpoint/2010/main" val="363854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F7BB-A0E6-4B16-9D18-C76A29140184}"/>
              </a:ext>
            </a:extLst>
          </p:cNvPr>
          <p:cNvSpPr>
            <a:spLocks noGrp="1"/>
          </p:cNvSpPr>
          <p:nvPr>
            <p:ph type="title"/>
          </p:nvPr>
        </p:nvSpPr>
        <p:spPr>
          <a:xfrm>
            <a:off x="838200" y="365125"/>
            <a:ext cx="10515600" cy="1216025"/>
          </a:xfrm>
        </p:spPr>
        <p:txBody>
          <a:bodyPr>
            <a:normAutofit fontScale="90000"/>
          </a:bodyPr>
          <a:lstStyle/>
          <a:p>
            <a:pPr algn="ctr"/>
            <a:r>
              <a:rPr lang="en-US" sz="4800" b="1"/>
              <a:t>Quest 24 Hour Urine Prompt for Total Volume</a:t>
            </a:r>
            <a:endParaRPr lang="en-US" sz="4800" b="1" dirty="0"/>
          </a:p>
        </p:txBody>
      </p:sp>
      <p:sp>
        <p:nvSpPr>
          <p:cNvPr id="3" name="Content Placeholder 2">
            <a:extLst>
              <a:ext uri="{FF2B5EF4-FFF2-40B4-BE49-F238E27FC236}">
                <a16:creationId xmlns:a16="http://schemas.microsoft.com/office/drawing/2014/main" id="{9FEDD6EA-8C49-4EC1-9A44-B817041E97C3}"/>
              </a:ext>
            </a:extLst>
          </p:cNvPr>
          <p:cNvSpPr>
            <a:spLocks noGrp="1"/>
          </p:cNvSpPr>
          <p:nvPr>
            <p:ph idx="1"/>
          </p:nvPr>
        </p:nvSpPr>
        <p:spPr>
          <a:xfrm>
            <a:off x="838200" y="1355464"/>
            <a:ext cx="10515600" cy="5137411"/>
          </a:xfrm>
        </p:spPr>
        <p:txBody>
          <a:bodyPr>
            <a:normAutofit fontScale="70000" lnSpcReduction="20000"/>
          </a:bodyPr>
          <a:lstStyle/>
          <a:p>
            <a:r>
              <a:rPr lang="en-US" dirty="0"/>
              <a:t>Effective Thursday, September 26, 2019, the following list of 24 hour urine tests will migrate to Cerner RLN</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a:t>
            </a:r>
            <a:r>
              <a:rPr lang="en-US" sz="2000" u="sng" dirty="0"/>
              <a:t>Note</a:t>
            </a:r>
            <a:r>
              <a:rPr lang="en-US" sz="2000" dirty="0"/>
              <a:t>:  Prostaglandins (PG D2) is a random urine test and has no prompt for TV.  It is included as part of this batch of Quest RLN migration.</a:t>
            </a:r>
          </a:p>
          <a:p>
            <a:pPr marL="0" indent="0">
              <a:buNone/>
            </a:pPr>
            <a:endParaRPr lang="en-US" dirty="0"/>
          </a:p>
        </p:txBody>
      </p:sp>
      <p:pic>
        <p:nvPicPr>
          <p:cNvPr id="4" name="Picture 3">
            <a:extLst>
              <a:ext uri="{FF2B5EF4-FFF2-40B4-BE49-F238E27FC236}">
                <a16:creationId xmlns:a16="http://schemas.microsoft.com/office/drawing/2014/main" id="{2311D348-9AA3-4E91-B733-ADA939F39887}"/>
              </a:ext>
            </a:extLst>
          </p:cNvPr>
          <p:cNvPicPr>
            <a:picLocks noChangeAspect="1"/>
          </p:cNvPicPr>
          <p:nvPr/>
        </p:nvPicPr>
        <p:blipFill>
          <a:blip r:embed="rId2"/>
          <a:stretch>
            <a:fillRect/>
          </a:stretch>
        </p:blipFill>
        <p:spPr>
          <a:xfrm>
            <a:off x="1331495" y="2054711"/>
            <a:ext cx="9577137" cy="3905026"/>
          </a:xfrm>
          <a:prstGeom prst="rect">
            <a:avLst/>
          </a:prstGeom>
        </p:spPr>
      </p:pic>
    </p:spTree>
    <p:extLst>
      <p:ext uri="{BB962C8B-B14F-4D97-AF65-F5344CB8AC3E}">
        <p14:creationId xmlns:p14="http://schemas.microsoft.com/office/powerpoint/2010/main" val="3219980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7EF2A-3BEA-4B0D-ABCB-533645CF13B8}"/>
              </a:ext>
            </a:extLst>
          </p:cNvPr>
          <p:cNvSpPr>
            <a:spLocks noGrp="1"/>
          </p:cNvSpPr>
          <p:nvPr>
            <p:ph type="title"/>
          </p:nvPr>
        </p:nvSpPr>
        <p:spPr/>
        <p:txBody>
          <a:bodyPr/>
          <a:lstStyle/>
          <a:p>
            <a:pPr algn="ctr"/>
            <a:r>
              <a:rPr lang="en-US" b="1" dirty="0"/>
              <a:t>How to Enter Total Volume via Specimen Log In</a:t>
            </a:r>
          </a:p>
        </p:txBody>
      </p:sp>
      <p:sp>
        <p:nvSpPr>
          <p:cNvPr id="3" name="Content Placeholder 2">
            <a:extLst>
              <a:ext uri="{FF2B5EF4-FFF2-40B4-BE49-F238E27FC236}">
                <a16:creationId xmlns:a16="http://schemas.microsoft.com/office/drawing/2014/main" id="{5CBDB81B-2BDF-4F7C-8D48-3D25188AEDCE}"/>
              </a:ext>
            </a:extLst>
          </p:cNvPr>
          <p:cNvSpPr>
            <a:spLocks noGrp="1"/>
          </p:cNvSpPr>
          <p:nvPr>
            <p:ph idx="1"/>
          </p:nvPr>
        </p:nvSpPr>
        <p:spPr/>
        <p:txBody>
          <a:bodyPr/>
          <a:lstStyle/>
          <a:p>
            <a:r>
              <a:rPr lang="en-US" dirty="0"/>
              <a:t>During specimen log in, user will notice the prompt test icon </a:t>
            </a:r>
          </a:p>
        </p:txBody>
      </p:sp>
      <p:pic>
        <p:nvPicPr>
          <p:cNvPr id="4" name="Picture 3">
            <a:extLst>
              <a:ext uri="{FF2B5EF4-FFF2-40B4-BE49-F238E27FC236}">
                <a16:creationId xmlns:a16="http://schemas.microsoft.com/office/drawing/2014/main" id="{FA72514E-86E3-4ABE-8C72-29BAC4092EC1}"/>
              </a:ext>
            </a:extLst>
          </p:cNvPr>
          <p:cNvPicPr/>
          <p:nvPr/>
        </p:nvPicPr>
        <p:blipFill>
          <a:blip r:embed="rId2"/>
          <a:stretch>
            <a:fillRect/>
          </a:stretch>
        </p:blipFill>
        <p:spPr>
          <a:xfrm>
            <a:off x="9935828" y="1825626"/>
            <a:ext cx="790575" cy="580690"/>
          </a:xfrm>
          <a:prstGeom prst="rect">
            <a:avLst/>
          </a:prstGeom>
        </p:spPr>
      </p:pic>
      <p:pic>
        <p:nvPicPr>
          <p:cNvPr id="5" name="Picture 4">
            <a:extLst>
              <a:ext uri="{FF2B5EF4-FFF2-40B4-BE49-F238E27FC236}">
                <a16:creationId xmlns:a16="http://schemas.microsoft.com/office/drawing/2014/main" id="{25745F8B-40E8-40D2-9505-A75740ED3F7C}"/>
              </a:ext>
            </a:extLst>
          </p:cNvPr>
          <p:cNvPicPr/>
          <p:nvPr/>
        </p:nvPicPr>
        <p:blipFill>
          <a:blip r:embed="rId3"/>
          <a:stretch>
            <a:fillRect/>
          </a:stretch>
        </p:blipFill>
        <p:spPr>
          <a:xfrm>
            <a:off x="1407559" y="2681555"/>
            <a:ext cx="9318843" cy="2599362"/>
          </a:xfrm>
          <a:prstGeom prst="rect">
            <a:avLst/>
          </a:prstGeom>
        </p:spPr>
      </p:pic>
    </p:spTree>
    <p:extLst>
      <p:ext uri="{BB962C8B-B14F-4D97-AF65-F5344CB8AC3E}">
        <p14:creationId xmlns:p14="http://schemas.microsoft.com/office/powerpoint/2010/main" val="1514074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92B59-A035-4877-8CEB-BC03D277A1F5}"/>
              </a:ext>
            </a:extLst>
          </p:cNvPr>
          <p:cNvSpPr>
            <a:spLocks noGrp="1"/>
          </p:cNvSpPr>
          <p:nvPr>
            <p:ph type="title"/>
          </p:nvPr>
        </p:nvSpPr>
        <p:spPr/>
        <p:txBody>
          <a:bodyPr/>
          <a:lstStyle/>
          <a:p>
            <a:pPr algn="ctr"/>
            <a:r>
              <a:rPr lang="en-US" b="1" dirty="0"/>
              <a:t>How to Enter Total Volume via Specimen Log In</a:t>
            </a:r>
          </a:p>
        </p:txBody>
      </p:sp>
      <p:sp>
        <p:nvSpPr>
          <p:cNvPr id="3" name="Content Placeholder 2">
            <a:extLst>
              <a:ext uri="{FF2B5EF4-FFF2-40B4-BE49-F238E27FC236}">
                <a16:creationId xmlns:a16="http://schemas.microsoft.com/office/drawing/2014/main" id="{907D6C1D-1F70-4447-BC60-69AB777B3B98}"/>
              </a:ext>
            </a:extLst>
          </p:cNvPr>
          <p:cNvSpPr>
            <a:spLocks noGrp="1"/>
          </p:cNvSpPr>
          <p:nvPr>
            <p:ph idx="1"/>
          </p:nvPr>
        </p:nvSpPr>
        <p:spPr>
          <a:xfrm>
            <a:off x="838200" y="1489753"/>
            <a:ext cx="10515600" cy="5003122"/>
          </a:xfrm>
        </p:spPr>
        <p:txBody>
          <a:bodyPr/>
          <a:lstStyle/>
          <a:p>
            <a:r>
              <a:rPr lang="en-US" dirty="0"/>
              <a:t>To enter the total volume, click on the “</a:t>
            </a:r>
            <a:r>
              <a:rPr lang="en-US" b="1" dirty="0"/>
              <a:t>Details”</a:t>
            </a:r>
            <a:r>
              <a:rPr lang="en-US" dirty="0"/>
              <a:t> button at the lower righthand side of specimen log in page to expand</a:t>
            </a:r>
          </a:p>
          <a:p>
            <a:pPr marL="0" indent="0">
              <a:buNone/>
            </a:pPr>
            <a:endParaRPr lang="en-US" dirty="0"/>
          </a:p>
        </p:txBody>
      </p:sp>
      <p:pic>
        <p:nvPicPr>
          <p:cNvPr id="4" name="Picture 3">
            <a:extLst>
              <a:ext uri="{FF2B5EF4-FFF2-40B4-BE49-F238E27FC236}">
                <a16:creationId xmlns:a16="http://schemas.microsoft.com/office/drawing/2014/main" id="{3CE7A126-7103-42CB-B0B5-26A3DEC9B6B0}"/>
              </a:ext>
            </a:extLst>
          </p:cNvPr>
          <p:cNvPicPr/>
          <p:nvPr/>
        </p:nvPicPr>
        <p:blipFill>
          <a:blip r:embed="rId2"/>
          <a:stretch>
            <a:fillRect/>
          </a:stretch>
        </p:blipFill>
        <p:spPr>
          <a:xfrm>
            <a:off x="838199" y="2321959"/>
            <a:ext cx="10515599" cy="4170915"/>
          </a:xfrm>
          <a:prstGeom prst="rect">
            <a:avLst/>
          </a:prstGeom>
        </p:spPr>
      </p:pic>
    </p:spTree>
    <p:extLst>
      <p:ext uri="{BB962C8B-B14F-4D97-AF65-F5344CB8AC3E}">
        <p14:creationId xmlns:p14="http://schemas.microsoft.com/office/powerpoint/2010/main" val="2009477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5BCD-ADD5-48F3-A737-8D1AC4DA9CEC}"/>
              </a:ext>
            </a:extLst>
          </p:cNvPr>
          <p:cNvSpPr>
            <a:spLocks noGrp="1"/>
          </p:cNvSpPr>
          <p:nvPr>
            <p:ph type="title"/>
          </p:nvPr>
        </p:nvSpPr>
        <p:spPr/>
        <p:txBody>
          <a:bodyPr>
            <a:noAutofit/>
          </a:bodyPr>
          <a:lstStyle/>
          <a:p>
            <a:pPr algn="ctr"/>
            <a:r>
              <a:rPr lang="en-US" b="1" dirty="0"/>
              <a:t>How to Enter Total Volume via Specimen Log In</a:t>
            </a:r>
          </a:p>
        </p:txBody>
      </p:sp>
      <p:sp>
        <p:nvSpPr>
          <p:cNvPr id="3" name="Content Placeholder 2">
            <a:extLst>
              <a:ext uri="{FF2B5EF4-FFF2-40B4-BE49-F238E27FC236}">
                <a16:creationId xmlns:a16="http://schemas.microsoft.com/office/drawing/2014/main" id="{C40A1EF7-D7DB-4329-A104-DD4A0007D523}"/>
              </a:ext>
            </a:extLst>
          </p:cNvPr>
          <p:cNvSpPr>
            <a:spLocks noGrp="1"/>
          </p:cNvSpPr>
          <p:nvPr>
            <p:ph idx="1"/>
          </p:nvPr>
        </p:nvSpPr>
        <p:spPr>
          <a:xfrm>
            <a:off x="838200" y="1448656"/>
            <a:ext cx="10515600" cy="5044219"/>
          </a:xfrm>
        </p:spPr>
        <p:txBody>
          <a:bodyPr/>
          <a:lstStyle/>
          <a:p>
            <a:r>
              <a:rPr lang="en-US" dirty="0"/>
              <a:t>Double click on the prompt test icon     , then prompt tests window opens.  Enter total volume and click “</a:t>
            </a:r>
            <a:r>
              <a:rPr lang="en-US" b="1" dirty="0"/>
              <a:t>OK</a:t>
            </a:r>
            <a:r>
              <a:rPr lang="en-US" dirty="0"/>
              <a:t>”</a:t>
            </a:r>
          </a:p>
          <a:p>
            <a:pPr marL="0" indent="0">
              <a:buNone/>
            </a:pPr>
            <a:endParaRPr lang="en-US" dirty="0"/>
          </a:p>
        </p:txBody>
      </p:sp>
      <p:pic>
        <p:nvPicPr>
          <p:cNvPr id="4" name="Picture 3">
            <a:extLst>
              <a:ext uri="{FF2B5EF4-FFF2-40B4-BE49-F238E27FC236}">
                <a16:creationId xmlns:a16="http://schemas.microsoft.com/office/drawing/2014/main" id="{8288864F-F8CC-4DB0-9231-9546F419475E}"/>
              </a:ext>
            </a:extLst>
          </p:cNvPr>
          <p:cNvPicPr/>
          <p:nvPr/>
        </p:nvPicPr>
        <p:blipFill>
          <a:blip r:embed="rId2"/>
          <a:stretch>
            <a:fillRect/>
          </a:stretch>
        </p:blipFill>
        <p:spPr>
          <a:xfrm>
            <a:off x="838199" y="2280863"/>
            <a:ext cx="10515599" cy="4212011"/>
          </a:xfrm>
          <a:prstGeom prst="rect">
            <a:avLst/>
          </a:prstGeom>
        </p:spPr>
      </p:pic>
      <p:pic>
        <p:nvPicPr>
          <p:cNvPr id="5" name="Picture 4">
            <a:extLst>
              <a:ext uri="{FF2B5EF4-FFF2-40B4-BE49-F238E27FC236}">
                <a16:creationId xmlns:a16="http://schemas.microsoft.com/office/drawing/2014/main" id="{A3CF38C4-2C94-4504-A9FD-3E325AE1CB65}"/>
              </a:ext>
            </a:extLst>
          </p:cNvPr>
          <p:cNvPicPr>
            <a:picLocks noChangeAspect="1"/>
          </p:cNvPicPr>
          <p:nvPr/>
        </p:nvPicPr>
        <p:blipFill>
          <a:blip r:embed="rId3"/>
          <a:stretch>
            <a:fillRect/>
          </a:stretch>
        </p:blipFill>
        <p:spPr>
          <a:xfrm>
            <a:off x="6452546" y="1533526"/>
            <a:ext cx="314325" cy="314325"/>
          </a:xfrm>
          <a:prstGeom prst="rect">
            <a:avLst/>
          </a:prstGeom>
        </p:spPr>
      </p:pic>
    </p:spTree>
    <p:extLst>
      <p:ext uri="{BB962C8B-B14F-4D97-AF65-F5344CB8AC3E}">
        <p14:creationId xmlns:p14="http://schemas.microsoft.com/office/powerpoint/2010/main" val="4003087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736C-63F2-475B-A615-142B9240DC0B}"/>
              </a:ext>
            </a:extLst>
          </p:cNvPr>
          <p:cNvSpPr>
            <a:spLocks noGrp="1"/>
          </p:cNvSpPr>
          <p:nvPr>
            <p:ph type="title"/>
          </p:nvPr>
        </p:nvSpPr>
        <p:spPr/>
        <p:txBody>
          <a:bodyPr/>
          <a:lstStyle/>
          <a:p>
            <a:pPr algn="ctr"/>
            <a:r>
              <a:rPr lang="en-US" b="1" dirty="0"/>
              <a:t>How to Enter Total Volume via Specimen Log In</a:t>
            </a:r>
          </a:p>
        </p:txBody>
      </p:sp>
      <p:sp>
        <p:nvSpPr>
          <p:cNvPr id="3" name="Content Placeholder 2">
            <a:extLst>
              <a:ext uri="{FF2B5EF4-FFF2-40B4-BE49-F238E27FC236}">
                <a16:creationId xmlns:a16="http://schemas.microsoft.com/office/drawing/2014/main" id="{AC923294-EEFE-4950-9C30-1E56EB448DF6}"/>
              </a:ext>
            </a:extLst>
          </p:cNvPr>
          <p:cNvSpPr>
            <a:spLocks noGrp="1"/>
          </p:cNvSpPr>
          <p:nvPr>
            <p:ph idx="1"/>
          </p:nvPr>
        </p:nvSpPr>
        <p:spPr>
          <a:xfrm>
            <a:off x="838200" y="1448656"/>
            <a:ext cx="10515600" cy="5044219"/>
          </a:xfrm>
        </p:spPr>
        <p:txBody>
          <a:bodyPr/>
          <a:lstStyle/>
          <a:p>
            <a:r>
              <a:rPr lang="en-US" dirty="0"/>
              <a:t>Prompt test icon disappears once volume is entered.  Enter collection information and log in the specimen per current established SOP.</a:t>
            </a:r>
          </a:p>
          <a:p>
            <a:pPr marL="0" indent="0">
              <a:buNone/>
            </a:pPr>
            <a:endParaRPr lang="en-US" dirty="0"/>
          </a:p>
        </p:txBody>
      </p:sp>
      <p:pic>
        <p:nvPicPr>
          <p:cNvPr id="4" name="Picture 3">
            <a:extLst>
              <a:ext uri="{FF2B5EF4-FFF2-40B4-BE49-F238E27FC236}">
                <a16:creationId xmlns:a16="http://schemas.microsoft.com/office/drawing/2014/main" id="{0D3C7BBB-A7CF-4D51-AA7E-51B5C79BC495}"/>
              </a:ext>
            </a:extLst>
          </p:cNvPr>
          <p:cNvPicPr/>
          <p:nvPr/>
        </p:nvPicPr>
        <p:blipFill>
          <a:blip r:embed="rId2"/>
          <a:stretch>
            <a:fillRect/>
          </a:stretch>
        </p:blipFill>
        <p:spPr>
          <a:xfrm>
            <a:off x="838199" y="2311685"/>
            <a:ext cx="10515599" cy="4181189"/>
          </a:xfrm>
          <a:prstGeom prst="rect">
            <a:avLst/>
          </a:prstGeom>
        </p:spPr>
      </p:pic>
    </p:spTree>
    <p:extLst>
      <p:ext uri="{BB962C8B-B14F-4D97-AF65-F5344CB8AC3E}">
        <p14:creationId xmlns:p14="http://schemas.microsoft.com/office/powerpoint/2010/main" val="4165546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174</TotalTime>
  <Words>834</Words>
  <Application>Microsoft Office PowerPoint</Application>
  <PresentationFormat>Widescreen</PresentationFormat>
  <Paragraphs>93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24-Hour Urine Prompt for Total Volume &amp; Report Request for Cerner Chart Copy</vt:lpstr>
      <vt:lpstr>Topics Cover in this Training Session</vt:lpstr>
      <vt:lpstr>What’s New for Quest 24 Hour Urine Tests</vt:lpstr>
      <vt:lpstr>What Processes Remain Unchanged or Unaffected</vt:lpstr>
      <vt:lpstr>Quest 24 Hour Urine Prompt for Total Volume</vt:lpstr>
      <vt:lpstr>How to Enter Total Volume via Specimen Log In</vt:lpstr>
      <vt:lpstr>How to Enter Total Volume via Specimen Log In</vt:lpstr>
      <vt:lpstr>How to Enter Total Volume via Specimen Log In</vt:lpstr>
      <vt:lpstr>How to Enter Total Volume via Specimen Log In</vt:lpstr>
      <vt:lpstr>How to Double Check or Monitor Total Volume Has Been Entered</vt:lpstr>
      <vt:lpstr>How to Double Check or Monitor Total Volume Has Been Entered</vt:lpstr>
      <vt:lpstr>Report Request (Chart Copy) in Cerner</vt:lpstr>
      <vt:lpstr>How to Set Defaults for Report Scope and Template</vt:lpstr>
      <vt:lpstr>How to Request and Print Cerner Chart Copy</vt:lpstr>
      <vt:lpstr>How to Request and Print Cerner Chart Copy</vt:lpstr>
      <vt:lpstr>Cerner Chart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24-Hour Urine Prompt for Total Volume</dc:title>
  <dc:creator>Marian W Azuma</dc:creator>
  <cp:lastModifiedBy>Anthony X. Anico</cp:lastModifiedBy>
  <cp:revision>15</cp:revision>
  <dcterms:created xsi:type="dcterms:W3CDTF">2019-09-18T00:24:42Z</dcterms:created>
  <dcterms:modified xsi:type="dcterms:W3CDTF">2019-09-23T23:40:57Z</dcterms:modified>
</cp:coreProperties>
</file>