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14"/>
  </p:notesMasterIdLst>
  <p:sldIdLst>
    <p:sldId id="258" r:id="rId5"/>
    <p:sldId id="263" r:id="rId6"/>
    <p:sldId id="267" r:id="rId7"/>
    <p:sldId id="281" r:id="rId8"/>
    <p:sldId id="261" r:id="rId9"/>
    <p:sldId id="264" r:id="rId10"/>
    <p:sldId id="284" r:id="rId11"/>
    <p:sldId id="283" r:id="rId12"/>
    <p:sldId id="278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B350F5-4675-4D20-9BA7-0D92A9CB9D03}">
  <a:tblStyle styleId="{94B350F5-4675-4D20-9BA7-0D92A9CB9D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0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49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321088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50975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 idx="4294967295"/>
          </p:nvPr>
        </p:nvSpPr>
        <p:spPr>
          <a:xfrm>
            <a:off x="89791" y="879715"/>
            <a:ext cx="778789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4ECDC4"/>
                </a:solidFill>
              </a:rPr>
              <a:t>PRIORITY TESTING OF</a:t>
            </a:r>
            <a:endParaRPr sz="5000" dirty="0">
              <a:solidFill>
                <a:srgbClr val="4ECDC4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89791" y="1869443"/>
            <a:ext cx="7158174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000" b="1" dirty="0"/>
              <a:t>COVID-19 PROCESS</a:t>
            </a:r>
            <a:endParaRPr sz="5000" b="1"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294967295"/>
          </p:nvPr>
        </p:nvSpPr>
        <p:spPr>
          <a:xfrm>
            <a:off x="89791" y="4162265"/>
            <a:ext cx="3756068" cy="769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54F5B"/>
                </a:solidFill>
              </a:rPr>
              <a:t>Agnes Bautista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54F5B"/>
                </a:solidFill>
              </a:rPr>
              <a:t>Asst. Director of Operations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54F5B"/>
                </a:solidFill>
              </a:rPr>
              <a:t>Ancillary Services Department , RRL-CH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ctrTitle"/>
          </p:nvPr>
        </p:nvSpPr>
        <p:spPr>
          <a:xfrm>
            <a:off x="6219825" y="1259276"/>
            <a:ext cx="2473699" cy="703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454F5B"/>
                </a:solidFill>
              </a:rPr>
              <a:t>SITUATION</a:t>
            </a:r>
            <a:endParaRPr sz="3000" dirty="0">
              <a:solidFill>
                <a:srgbClr val="454F5B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194309" y="1259276"/>
            <a:ext cx="5416658" cy="2282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CURRENT STATE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u="sng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There is confusion on how to send UTM/</a:t>
            </a:r>
            <a:r>
              <a:rPr lang="en-US" sz="2400" dirty="0" err="1">
                <a:solidFill>
                  <a:schemeClr val="bg1"/>
                </a:solidFill>
              </a:rPr>
              <a:t>Eswab</a:t>
            </a:r>
            <a:r>
              <a:rPr lang="en-US" sz="2400" dirty="0">
                <a:solidFill>
                  <a:schemeClr val="bg1"/>
                </a:solidFill>
              </a:rPr>
              <a:t> samples for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Priority Testing of Covid-19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to Regional Lab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07577" y="627452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BACKGROUND #1</a:t>
            </a:r>
            <a:endParaRPr b="0" dirty="0">
              <a:solidFill>
                <a:srgbClr val="454F5B"/>
              </a:solidFill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181196" y="2326341"/>
            <a:ext cx="2808415" cy="2648338"/>
          </a:xfrm>
          <a:prstGeom prst="ellipse">
            <a:avLst/>
          </a:prstGeom>
          <a:noFill/>
          <a:ln w="1143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DOTs placed on the </a:t>
            </a: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side of the UTM/</a:t>
            </a:r>
            <a:r>
              <a:rPr lang="en-US" sz="1600" dirty="0" err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Eswab</a:t>
            </a: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tube</a:t>
            </a:r>
            <a:endParaRPr sz="16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77110" y="2326341"/>
            <a:ext cx="2808415" cy="2648338"/>
          </a:xfrm>
          <a:prstGeom prst="ellipse">
            <a:avLst/>
          </a:prstGeom>
          <a:noFill/>
          <a:ln w="1143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</a:p>
          <a:p>
            <a:pPr algn="ctr"/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DOTs placed on top of the UTM/</a:t>
            </a:r>
            <a:r>
              <a:rPr lang="en-US" sz="1600" dirty="0" err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Eswab</a:t>
            </a: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caps</a:t>
            </a:r>
            <a:endParaRPr sz="16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6174370" y="2396464"/>
            <a:ext cx="2808415" cy="2648338"/>
          </a:xfrm>
          <a:prstGeom prst="ellipse">
            <a:avLst/>
          </a:prstGeom>
          <a:noFill/>
          <a:ln w="114300" cap="flat" cmpd="sng">
            <a:solidFill>
              <a:srgbClr val="454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</a:p>
          <a:p>
            <a:pPr lvl="0" algn="ctr"/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DOTs placed on the outside of the Yellow Bags</a:t>
            </a:r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BEE155D3-7DA4-498A-8FC8-535C066F6042}"/>
              </a:ext>
            </a:extLst>
          </p:cNvPr>
          <p:cNvSpPr txBox="1">
            <a:spLocks/>
          </p:cNvSpPr>
          <p:nvPr/>
        </p:nvSpPr>
        <p:spPr>
          <a:xfrm>
            <a:off x="107577" y="1310503"/>
            <a:ext cx="9110382" cy="945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454F5B"/>
                </a:solidFill>
                <a:latin typeface="Montserrat" panose="020B0604020202020204" charset="0"/>
              </a:rPr>
              <a:t>Assorted colored DOTS, with different sizes, are being placed different ways, on the samples to indicate Priority Testing of Covid-19 samples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0446A-3475-4DCB-9A64-3D2BD3CE32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7" t="7310" r="37978" b="24367"/>
          <a:stretch/>
        </p:blipFill>
        <p:spPr bwMode="auto">
          <a:xfrm rot="5400000">
            <a:off x="1033977" y="3723126"/>
            <a:ext cx="952393" cy="1269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7F09D-8EA0-49FB-91BF-16F45B7439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37269" r="39904" b="36676"/>
          <a:stretch/>
        </p:blipFill>
        <p:spPr bwMode="auto">
          <a:xfrm rot="5400000">
            <a:off x="4014968" y="4142718"/>
            <a:ext cx="1111824" cy="419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F6CB41-068E-4B80-9A67-78D2FD265B3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60614" r="28843" b="3560"/>
          <a:stretch/>
        </p:blipFill>
        <p:spPr bwMode="auto">
          <a:xfrm rot="5400000">
            <a:off x="6977642" y="3949472"/>
            <a:ext cx="1178327" cy="1012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691200" y="612664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BACKGROUND #2</a:t>
            </a:r>
            <a:endParaRPr b="0" dirty="0">
              <a:solidFill>
                <a:srgbClr val="454F5B"/>
              </a:solidFill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222743" y="2487704"/>
            <a:ext cx="2788092" cy="2473052"/>
          </a:xfrm>
          <a:prstGeom prst="ellipse">
            <a:avLst/>
          </a:prstGeom>
          <a:noFill/>
          <a:ln w="1143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“PUI”</a:t>
            </a:r>
            <a:endParaRPr sz="16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84157" y="2487703"/>
            <a:ext cx="2788092" cy="2473055"/>
          </a:xfrm>
          <a:prstGeom prst="ellipse">
            <a:avLst/>
          </a:prstGeom>
          <a:noFill/>
          <a:ln w="1143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“POTENTIAL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COVID-19”</a:t>
            </a:r>
            <a:endParaRPr sz="16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6252433" y="2487701"/>
            <a:ext cx="2788092" cy="2473055"/>
          </a:xfrm>
          <a:prstGeom prst="ellipse">
            <a:avLst/>
          </a:prstGeom>
          <a:noFill/>
          <a:ln w="114300" cap="flat" cmpd="sng">
            <a:solidFill>
              <a:srgbClr val="454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NOT LABELED AT ALL</a:t>
            </a:r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BEE155D3-7DA4-498A-8FC8-535C066F6042}"/>
              </a:ext>
            </a:extLst>
          </p:cNvPr>
          <p:cNvSpPr txBox="1">
            <a:spLocks/>
          </p:cNvSpPr>
          <p:nvPr/>
        </p:nvSpPr>
        <p:spPr>
          <a:xfrm>
            <a:off x="67234" y="1357118"/>
            <a:ext cx="9038241" cy="928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en-US" sz="2000" dirty="0">
                <a:solidFill>
                  <a:srgbClr val="454F5B"/>
                </a:solidFill>
                <a:latin typeface="Montserrat" panose="020B0604020202020204" charset="0"/>
              </a:rPr>
              <a:t>Covid-19 samples are sent “LOOSE” in Yellow Bags, </a:t>
            </a:r>
          </a:p>
          <a:p>
            <a:pPr lvl="0" algn="ctr">
              <a:spcBef>
                <a:spcPts val="600"/>
              </a:spcBef>
            </a:pPr>
            <a:r>
              <a:rPr lang="en-US" sz="2000" dirty="0">
                <a:solidFill>
                  <a:srgbClr val="454F5B"/>
                </a:solidFill>
                <a:latin typeface="Montserrat" panose="020B0604020202020204" charset="0"/>
              </a:rPr>
              <a:t>Yellow Bags are LABELED inconsistently, with MULTIPLE samples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CB3C3-B458-4DD0-B174-5557125B7D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245" r="23237" b="5343"/>
          <a:stretch/>
        </p:blipFill>
        <p:spPr bwMode="auto">
          <a:xfrm>
            <a:off x="6798375" y="3482788"/>
            <a:ext cx="1809028" cy="1227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04D5C1-0F84-4709-838C-EA12EC3AD76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2863" r="24359" b="5343"/>
          <a:stretch/>
        </p:blipFill>
        <p:spPr bwMode="auto">
          <a:xfrm>
            <a:off x="3712275" y="3482788"/>
            <a:ext cx="1809028" cy="1227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29CC01-CA36-4E1D-BD5B-593E0F19F8C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5607" r="18109" b="5673"/>
          <a:stretch/>
        </p:blipFill>
        <p:spPr bwMode="auto">
          <a:xfrm>
            <a:off x="691200" y="3482788"/>
            <a:ext cx="1809028" cy="1227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4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718322" y="129153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ASSESSMENT</a:t>
            </a:r>
            <a:endParaRPr dirty="0">
              <a:solidFill>
                <a:srgbClr val="454F5B"/>
              </a:solidFill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30915" y="1358053"/>
            <a:ext cx="8015543" cy="316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dirty="0">
              <a:solidFill>
                <a:srgbClr val="454F5B"/>
              </a:solidFill>
            </a:endParaRPr>
          </a:p>
          <a:p>
            <a:pPr marL="76200" lvl="0" indent="0">
              <a:buClr>
                <a:srgbClr val="C7F464"/>
              </a:buClr>
              <a:buNone/>
            </a:pPr>
            <a:r>
              <a:rPr lang="en-US" sz="2000" dirty="0">
                <a:solidFill>
                  <a:srgbClr val="454F5B"/>
                </a:solidFill>
              </a:rPr>
              <a:t>We need to </a:t>
            </a:r>
            <a:r>
              <a:rPr lang="en-US" sz="2000" b="1" dirty="0">
                <a:solidFill>
                  <a:srgbClr val="454F5B"/>
                </a:solidFill>
              </a:rPr>
              <a:t>“STANDARDIZE”</a:t>
            </a:r>
            <a:r>
              <a:rPr lang="en-US" sz="2000" dirty="0">
                <a:solidFill>
                  <a:srgbClr val="454F5B"/>
                </a:solidFill>
              </a:rPr>
              <a:t> the following items…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sz="2000" dirty="0">
                <a:solidFill>
                  <a:srgbClr val="454F5B"/>
                </a:solidFill>
              </a:rPr>
              <a:t>DOT color &amp; size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sz="2000" dirty="0">
                <a:solidFill>
                  <a:srgbClr val="454F5B"/>
                </a:solidFill>
              </a:rPr>
              <a:t>DOT </a:t>
            </a:r>
            <a:r>
              <a:rPr lang="en" sz="2000" dirty="0">
                <a:solidFill>
                  <a:srgbClr val="454F5B"/>
                </a:solidFill>
              </a:rPr>
              <a:t>p</a:t>
            </a:r>
            <a:r>
              <a:rPr lang="en-US" sz="2000" dirty="0" err="1">
                <a:solidFill>
                  <a:srgbClr val="454F5B"/>
                </a:solidFill>
              </a:rPr>
              <a:t>lacement</a:t>
            </a:r>
            <a:r>
              <a:rPr lang="en-US" sz="2000" dirty="0">
                <a:solidFill>
                  <a:srgbClr val="454F5B"/>
                </a:solidFill>
              </a:rPr>
              <a:t> on the samples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sz="2000" dirty="0">
                <a:solidFill>
                  <a:srgbClr val="454F5B"/>
                </a:solidFill>
              </a:rPr>
              <a:t>DOT order supplies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sz="2000" dirty="0">
                <a:solidFill>
                  <a:srgbClr val="454F5B"/>
                </a:solidFill>
              </a:rPr>
              <a:t>Yellow Bags consistent labeling</a:t>
            </a:r>
          </a:p>
          <a:p>
            <a:pPr lvl="1">
              <a:spcBef>
                <a:spcPts val="600"/>
              </a:spcBef>
              <a:buChar char="▣"/>
            </a:pPr>
            <a:r>
              <a:rPr lang="en-US" sz="2000" dirty="0">
                <a:solidFill>
                  <a:srgbClr val="454F5B"/>
                </a:solidFill>
              </a:rPr>
              <a:t>Yellow Bags should only have ONE sample, per bag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35770" y="635874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RECOMMENDATION</a:t>
            </a:r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34500" y="1928611"/>
            <a:ext cx="1641121" cy="309851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DOT</a:t>
            </a:r>
            <a:r>
              <a:rPr lang="en-US" sz="1600" b="1" dirty="0"/>
              <a:t>                </a:t>
            </a:r>
            <a:r>
              <a:rPr lang="en-US" sz="1400" b="1" dirty="0"/>
              <a:t>Color &amp; Size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" sz="1200" dirty="0">
                <a:solidFill>
                  <a:srgbClr val="454F5B"/>
                </a:solidFill>
              </a:rPr>
              <a:t>Use designated FLOURESCENT GREEN DOT</a:t>
            </a:r>
            <a:r>
              <a:rPr lang="en-US" sz="1200" dirty="0">
                <a:solidFill>
                  <a:srgbClr val="454F5B"/>
                </a:solidFill>
              </a:rPr>
              <a:t>S</a:t>
            </a:r>
            <a:r>
              <a:rPr lang="en" sz="1200" dirty="0">
                <a:solidFill>
                  <a:srgbClr val="454F5B"/>
                </a:solidFill>
              </a:rPr>
              <a:t> only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1839782" y="1919138"/>
            <a:ext cx="1640496" cy="310798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DOT           </a:t>
            </a:r>
            <a:r>
              <a:rPr lang="en-US" sz="1400" b="1" dirty="0"/>
              <a:t>Placement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" sz="1200" dirty="0">
                <a:solidFill>
                  <a:srgbClr val="454F5B"/>
                </a:solidFill>
              </a:rPr>
              <a:t>Place DOTS on TOP of the </a:t>
            </a:r>
            <a:r>
              <a:rPr lang="en-US" sz="1200" dirty="0">
                <a:solidFill>
                  <a:srgbClr val="454F5B"/>
                </a:solidFill>
              </a:rPr>
              <a:t>UTM/</a:t>
            </a:r>
            <a:r>
              <a:rPr lang="en-US" sz="1200" dirty="0" err="1">
                <a:solidFill>
                  <a:srgbClr val="454F5B"/>
                </a:solidFill>
              </a:rPr>
              <a:t>Eswab</a:t>
            </a:r>
            <a:r>
              <a:rPr lang="en-US" sz="1200" dirty="0">
                <a:solidFill>
                  <a:srgbClr val="454F5B"/>
                </a:solidFill>
              </a:rPr>
              <a:t> Caps only  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3554037" y="1919138"/>
            <a:ext cx="1626508" cy="310798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D</a:t>
            </a:r>
            <a:r>
              <a:rPr lang="en" sz="1600" b="1" dirty="0"/>
              <a:t>OT              </a:t>
            </a:r>
            <a:r>
              <a:rPr lang="en" sz="1400" b="1" dirty="0"/>
              <a:t>Supplies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200" dirty="0">
                <a:solidFill>
                  <a:srgbClr val="454F5B"/>
                </a:solidFill>
              </a:rPr>
              <a:t>Order DOTs through ONELINK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Google Shape;130;p19">
            <a:extLst>
              <a:ext uri="{FF2B5EF4-FFF2-40B4-BE49-F238E27FC236}">
                <a16:creationId xmlns:a16="http://schemas.microsoft.com/office/drawing/2014/main" id="{6312ED4A-34C7-479F-8CA4-167A0038D7E5}"/>
              </a:ext>
            </a:extLst>
          </p:cNvPr>
          <p:cNvSpPr txBox="1">
            <a:spLocks/>
          </p:cNvSpPr>
          <p:nvPr/>
        </p:nvSpPr>
        <p:spPr>
          <a:xfrm>
            <a:off x="5242673" y="1911373"/>
            <a:ext cx="1703272" cy="31252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▣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□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n-US" sz="1600" b="1" dirty="0">
                <a:latin typeface="Montserrat" panose="020B0604020202020204" charset="0"/>
              </a:rPr>
              <a:t>YELLOW BAGS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600" dirty="0">
              <a:solidFill>
                <a:srgbClr val="000000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latin typeface="Montserrat" panose="020B0604020202020204" charset="0"/>
              </a:rPr>
              <a:t>Label Yellow Bags consistently, </a:t>
            </a:r>
            <a:r>
              <a:rPr lang="en-US" sz="800" b="1" dirty="0">
                <a:latin typeface="Montserrat" panose="020B0604020202020204" charset="0"/>
              </a:rPr>
              <a:t>POTENTIAL COVID-19 </a:t>
            </a:r>
            <a:r>
              <a:rPr lang="en-US" sz="800" dirty="0">
                <a:latin typeface="Montserrat" panose="020B0604020202020204" charset="0"/>
              </a:rPr>
              <a:t>or </a:t>
            </a:r>
            <a:r>
              <a:rPr lang="en-US" sz="800" b="1" dirty="0">
                <a:latin typeface="Montserrat" panose="020B0604020202020204" charset="0"/>
              </a:rPr>
              <a:t>PUI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300" b="1" dirty="0">
              <a:latin typeface="Montserrat" panose="020B0604020202020204" charset="0"/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latin typeface="Montserrat" panose="020B0604020202020204" charset="0"/>
              </a:rPr>
              <a:t>Put ONE sample per ONE Yellow Bag only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B0F9D-89B0-4DDD-8ECD-5081A230D419}"/>
              </a:ext>
            </a:extLst>
          </p:cNvPr>
          <p:cNvSpPr/>
          <p:nvPr/>
        </p:nvSpPr>
        <p:spPr>
          <a:xfrm>
            <a:off x="108267" y="1418427"/>
            <a:ext cx="73077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spcBef>
                <a:spcPts val="600"/>
              </a:spcBef>
              <a:buClr>
                <a:srgbClr val="C7F464"/>
              </a:buClr>
              <a:buSzPts val="2400"/>
            </a:pPr>
            <a:r>
              <a:rPr lang="en-US" sz="2200" b="1" u="sng" dirty="0">
                <a:solidFill>
                  <a:srgbClr val="454F5B"/>
                </a:solidFill>
                <a:latin typeface="Montserrat"/>
                <a:sym typeface="Montserrat"/>
              </a:rPr>
              <a:t>CURRENT STATE</a:t>
            </a:r>
            <a:r>
              <a:rPr lang="en-US" sz="2200" b="1" dirty="0">
                <a:solidFill>
                  <a:srgbClr val="454F5B"/>
                </a:solidFill>
                <a:latin typeface="Montserrat"/>
                <a:sym typeface="Montserrat"/>
              </a:rPr>
              <a:t> </a:t>
            </a:r>
            <a:r>
              <a:rPr lang="en-US" sz="2200" dirty="0">
                <a:solidFill>
                  <a:srgbClr val="454F5B"/>
                </a:solidFill>
                <a:latin typeface="Montserrat"/>
                <a:sym typeface="Montserrat"/>
              </a:rPr>
              <a:t>(Standardize Process)</a:t>
            </a:r>
            <a:endParaRPr lang="en" sz="2200" dirty="0">
              <a:solidFill>
                <a:srgbClr val="454F5B"/>
              </a:solidFill>
              <a:latin typeface="Montserrat"/>
              <a:sym typeface="Montserra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6D50B-4318-4F04-9614-2122ADF2E0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43058" r="51654" b="28381"/>
          <a:stretch/>
        </p:blipFill>
        <p:spPr bwMode="auto">
          <a:xfrm rot="5400000">
            <a:off x="2114411" y="3967867"/>
            <a:ext cx="1080361" cy="809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29D0A-CE38-441C-9CDC-B2D5A66B91D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34583" r="50546" b="28585"/>
          <a:stretch/>
        </p:blipFill>
        <p:spPr bwMode="auto">
          <a:xfrm>
            <a:off x="563336" y="4282999"/>
            <a:ext cx="591302" cy="603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Google Shape;130;p19">
            <a:extLst>
              <a:ext uri="{FF2B5EF4-FFF2-40B4-BE49-F238E27FC236}">
                <a16:creationId xmlns:a16="http://schemas.microsoft.com/office/drawing/2014/main" id="{037A01E9-1993-4F8A-827D-D52130613D5B}"/>
              </a:ext>
            </a:extLst>
          </p:cNvPr>
          <p:cNvSpPr txBox="1">
            <a:spLocks/>
          </p:cNvSpPr>
          <p:nvPr/>
        </p:nvSpPr>
        <p:spPr>
          <a:xfrm>
            <a:off x="3705453" y="3504595"/>
            <a:ext cx="1323677" cy="140705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▣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□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800" b="1" i="1" u="sng" dirty="0"/>
              <a:t>ONELINK</a:t>
            </a:r>
            <a:r>
              <a:rPr lang="en-US" sz="800" b="1" i="1" dirty="0"/>
              <a:t>                                                  Manufacturer: </a:t>
            </a:r>
            <a:r>
              <a:rPr lang="en-US" sz="800" i="1" dirty="0" err="1"/>
              <a:t>Online_Labels</a:t>
            </a:r>
            <a:r>
              <a:rPr lang="en-US" sz="800" i="1" dirty="0"/>
              <a:t>                    </a:t>
            </a:r>
            <a:r>
              <a:rPr lang="en-US" sz="800" b="1" i="1" dirty="0"/>
              <a:t>Item:                               </a:t>
            </a:r>
            <a:r>
              <a:rPr lang="en-US" sz="800" i="1" dirty="0"/>
              <a:t>Labels hole reinforcement 0.5625 in </a:t>
            </a:r>
            <a:r>
              <a:rPr lang="en-US" sz="800" i="1" dirty="0" err="1"/>
              <a:t>Flourescent</a:t>
            </a:r>
            <a:r>
              <a:rPr lang="en-US" sz="800" i="1" dirty="0"/>
              <a:t> Green, 156 dots/sheet</a:t>
            </a:r>
            <a:r>
              <a:rPr lang="en-US" sz="800" b="1" i="1" dirty="0"/>
              <a:t>             </a:t>
            </a:r>
            <a:r>
              <a:rPr lang="en-US" sz="800" b="1" i="1" dirty="0" err="1"/>
              <a:t>OneLink</a:t>
            </a:r>
            <a:r>
              <a:rPr lang="en-US" sz="800" b="1" i="1" dirty="0"/>
              <a:t> Number:     </a:t>
            </a:r>
            <a:r>
              <a:rPr lang="en-US" sz="800" i="1" dirty="0"/>
              <a:t>10802585</a:t>
            </a:r>
            <a:endParaRPr lang="en-US" sz="800" dirty="0"/>
          </a:p>
        </p:txBody>
      </p:sp>
      <p:sp>
        <p:nvSpPr>
          <p:cNvPr id="15" name="Google Shape;130;p19">
            <a:extLst>
              <a:ext uri="{FF2B5EF4-FFF2-40B4-BE49-F238E27FC236}">
                <a16:creationId xmlns:a16="http://schemas.microsoft.com/office/drawing/2014/main" id="{9B0F1BE0-9107-4BB0-8015-85ECF17CB796}"/>
              </a:ext>
            </a:extLst>
          </p:cNvPr>
          <p:cNvSpPr txBox="1">
            <a:spLocks/>
          </p:cNvSpPr>
          <p:nvPr/>
        </p:nvSpPr>
        <p:spPr>
          <a:xfrm>
            <a:off x="7001549" y="1909767"/>
            <a:ext cx="2103926" cy="31268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▣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□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n-US" sz="1600" b="1" dirty="0"/>
              <a:t>REMINDERS</a:t>
            </a:r>
          </a:p>
          <a:p>
            <a:pPr marL="0" indent="0" algn="ctr">
              <a:buFont typeface="Montserrat"/>
              <a:buNone/>
            </a:pPr>
            <a:endParaRPr lang="en-US" sz="100" b="1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dirty="0">
              <a:cs typeface="Arial"/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200" dirty="0"/>
              <a:t>Tighten the caps of the samples to prevent leakage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dirty="0"/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200" dirty="0"/>
              <a:t>Inform nurses to tightly cap the samples and break the swab at the scored line to prevent leakage</a:t>
            </a:r>
          </a:p>
          <a:p>
            <a:pPr marL="0" indent="0">
              <a:buFont typeface="Montserrat"/>
              <a:buNone/>
            </a:pPr>
            <a:endParaRPr lang="en-US" sz="1200" dirty="0"/>
          </a:p>
          <a:p>
            <a:pPr marL="0" indent="0">
              <a:buFont typeface="Montserrat"/>
              <a:buNone/>
            </a:pPr>
            <a:endParaRPr lang="en-US" sz="1200" dirty="0"/>
          </a:p>
          <a:p>
            <a:pPr marL="0" indent="0">
              <a:buFont typeface="Montserrat"/>
              <a:buNone/>
            </a:pPr>
            <a:endParaRPr lang="en-US" sz="1400" dirty="0"/>
          </a:p>
          <a:p>
            <a:pPr marL="0" indent="0">
              <a:buFont typeface="Montserrat"/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32E120-514A-4977-BA40-55FA66A9FEF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4615" r="36539"/>
          <a:stretch/>
        </p:blipFill>
        <p:spPr bwMode="auto">
          <a:xfrm rot="10800000">
            <a:off x="5318514" y="3832572"/>
            <a:ext cx="766374" cy="1079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FB8F46-5B83-49F8-A78D-C7EAD58A8EA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42414" b="3736"/>
          <a:stretch/>
        </p:blipFill>
        <p:spPr bwMode="auto">
          <a:xfrm rot="10800000">
            <a:off x="6127919" y="3832572"/>
            <a:ext cx="766376" cy="1053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uiExpand="1" build="p" animBg="1"/>
      <p:bldP spid="129" grpId="0" uiExpand="1" build="p" animBg="1"/>
      <p:bldP spid="130" grpId="0" uiExpand="1" build="p" animBg="1"/>
      <p:bldP spid="7" grpId="0" animBg="1"/>
      <p:bldP spid="2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58641" y="1519518"/>
            <a:ext cx="1731826" cy="346934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rgbClr val="C7F464"/>
              </a:buClr>
              <a:buNone/>
            </a:pPr>
            <a:r>
              <a:rPr lang="en-US" sz="1600" b="1" dirty="0">
                <a:solidFill>
                  <a:srgbClr val="454F5B"/>
                </a:solidFill>
              </a:rPr>
              <a:t>DOT              Color, Size &amp; Placement</a:t>
            </a:r>
          </a:p>
          <a:p>
            <a:pPr marL="0" lvl="0" indent="0">
              <a:buClr>
                <a:srgbClr val="C7F464"/>
              </a:buClr>
              <a:buNone/>
            </a:pPr>
            <a:endParaRPr lang="en" sz="500" dirty="0">
              <a:solidFill>
                <a:srgbClr val="454F5B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" sz="1000" dirty="0">
                <a:solidFill>
                  <a:srgbClr val="454F5B"/>
                </a:solidFill>
              </a:rPr>
              <a:t>Use designated FLOURESCENT GREEN DOT</a:t>
            </a:r>
            <a:r>
              <a:rPr lang="en-US" sz="1000" dirty="0">
                <a:solidFill>
                  <a:srgbClr val="454F5B"/>
                </a:solidFill>
              </a:rPr>
              <a:t>S</a:t>
            </a:r>
            <a:r>
              <a:rPr lang="en" sz="1000" dirty="0">
                <a:solidFill>
                  <a:srgbClr val="454F5B"/>
                </a:solidFill>
              </a:rPr>
              <a:t> only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" sz="800" dirty="0">
              <a:solidFill>
                <a:srgbClr val="454F5B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" sz="1000" dirty="0">
                <a:solidFill>
                  <a:srgbClr val="454F5B"/>
                </a:solidFill>
              </a:rPr>
              <a:t>Place DOTS on TOP of the </a:t>
            </a:r>
            <a:r>
              <a:rPr lang="en-US" sz="1000" dirty="0">
                <a:solidFill>
                  <a:srgbClr val="454F5B"/>
                </a:solidFill>
              </a:rPr>
              <a:t>UTM/</a:t>
            </a:r>
            <a:r>
              <a:rPr lang="en-US" sz="1000" dirty="0" err="1">
                <a:solidFill>
                  <a:srgbClr val="454F5B"/>
                </a:solidFill>
              </a:rPr>
              <a:t>Eswab</a:t>
            </a:r>
            <a:r>
              <a:rPr lang="en-US" sz="1000" dirty="0">
                <a:solidFill>
                  <a:srgbClr val="454F5B"/>
                </a:solidFill>
              </a:rPr>
              <a:t> Caps only  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3855187" y="1519518"/>
            <a:ext cx="3098113" cy="346934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Blue Racks                          </a:t>
            </a:r>
            <a:r>
              <a:rPr lang="en-US" sz="1000" b="1" dirty="0"/>
              <a:t>(LBX)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00" b="1" dirty="0"/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solidFill>
                  <a:srgbClr val="454F5B"/>
                </a:solidFill>
              </a:rPr>
              <a:t>Place Covid-19 samples in Blue Racks prior to transport to RRL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dirty="0">
              <a:solidFill>
                <a:srgbClr val="454F5B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u="sng" dirty="0">
                <a:solidFill>
                  <a:srgbClr val="454F5B"/>
                </a:solidFill>
              </a:rPr>
              <a:t>ADVANTAGES: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1.   For Patient Safety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2.  For Upright Transport of tubes to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     prevent Breakage, Leakage and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     Contamination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3.  For Safe Transport of Glass Test Tubes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4.  To Automate the process with LBX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5.  To Prevent Test Cancellations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1999596" y="1519518"/>
            <a:ext cx="1729088" cy="346934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D</a:t>
            </a:r>
            <a:r>
              <a:rPr lang="en" sz="1600" b="1" dirty="0"/>
              <a:t>OT         Supplies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5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500" b="1" dirty="0"/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solidFill>
                  <a:srgbClr val="454F5B"/>
                </a:solidFill>
              </a:rPr>
              <a:t>Order DOTs through ONELINK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130;p19">
            <a:extLst>
              <a:ext uri="{FF2B5EF4-FFF2-40B4-BE49-F238E27FC236}">
                <a16:creationId xmlns:a16="http://schemas.microsoft.com/office/drawing/2014/main" id="{6312ED4A-34C7-479F-8CA4-167A0038D7E5}"/>
              </a:ext>
            </a:extLst>
          </p:cNvPr>
          <p:cNvSpPr txBox="1">
            <a:spLocks/>
          </p:cNvSpPr>
          <p:nvPr/>
        </p:nvSpPr>
        <p:spPr>
          <a:xfrm>
            <a:off x="7062429" y="1519519"/>
            <a:ext cx="2007070" cy="346934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▣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□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n-US" sz="1600" b="1" dirty="0"/>
              <a:t>COVID       SPECIMEN BAG</a:t>
            </a:r>
          </a:p>
          <a:p>
            <a:pPr marL="0" indent="0" algn="ctr">
              <a:buFont typeface="Montserrat"/>
              <a:buNone/>
            </a:pPr>
            <a:endParaRPr lang="en-US" sz="100" b="1" dirty="0"/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solidFill>
                  <a:srgbClr val="454F5B"/>
                </a:solidFill>
              </a:rPr>
              <a:t>Place Blue Rack in a large clear plastic bag labeled …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b="1" dirty="0">
                <a:solidFill>
                  <a:srgbClr val="454F5B"/>
                </a:solidFill>
              </a:rPr>
              <a:t>        “</a:t>
            </a:r>
            <a:r>
              <a:rPr lang="en-US" sz="1000" b="1" dirty="0" err="1">
                <a:solidFill>
                  <a:srgbClr val="454F5B"/>
                </a:solidFill>
              </a:rPr>
              <a:t>Covid</a:t>
            </a:r>
            <a:r>
              <a:rPr lang="en-US" sz="1000" b="1" dirty="0">
                <a:solidFill>
                  <a:srgbClr val="454F5B"/>
                </a:solidFill>
              </a:rPr>
              <a:t> Specimen Bag”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sz="1000" dirty="0">
                <a:solidFill>
                  <a:srgbClr val="454F5B"/>
                </a:solidFill>
              </a:rPr>
              <a:t>         (</a:t>
            </a:r>
            <a:r>
              <a:rPr lang="en-US" sz="800" dirty="0">
                <a:solidFill>
                  <a:srgbClr val="454F5B"/>
                </a:solidFill>
              </a:rPr>
              <a:t>AVERY 6876 Shipping Label)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300" dirty="0">
              <a:solidFill>
                <a:srgbClr val="454F5B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500" b="1" dirty="0">
              <a:solidFill>
                <a:srgbClr val="454F5B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1000" dirty="0">
                <a:solidFill>
                  <a:srgbClr val="454F5B"/>
                </a:solidFill>
              </a:rPr>
              <a:t>Transport to RRL, as usual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1000" b="1" dirty="0">
              <a:solidFill>
                <a:srgbClr val="454F5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6D50B-4318-4F04-9614-2122ADF2E0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43058" r="51654" b="28381"/>
          <a:stretch/>
        </p:blipFill>
        <p:spPr bwMode="auto">
          <a:xfrm rot="5400000">
            <a:off x="1017538" y="4159700"/>
            <a:ext cx="816058" cy="70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29D0A-CE38-441C-9CDC-B2D5A66B91D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34583" r="50546" b="28585"/>
          <a:stretch/>
        </p:blipFill>
        <p:spPr bwMode="auto">
          <a:xfrm>
            <a:off x="256520" y="4185827"/>
            <a:ext cx="675124" cy="69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130;p19">
            <a:extLst>
              <a:ext uri="{FF2B5EF4-FFF2-40B4-BE49-F238E27FC236}">
                <a16:creationId xmlns:a16="http://schemas.microsoft.com/office/drawing/2014/main" id="{6F807078-CC4D-4001-90FF-3E4DD47CA179}"/>
              </a:ext>
            </a:extLst>
          </p:cNvPr>
          <p:cNvSpPr txBox="1">
            <a:spLocks/>
          </p:cNvSpPr>
          <p:nvPr/>
        </p:nvSpPr>
        <p:spPr>
          <a:xfrm>
            <a:off x="2082687" y="3192977"/>
            <a:ext cx="1562905" cy="172640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▣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□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1000" b="1" i="1" u="sng" dirty="0"/>
              <a:t>ONELINK</a:t>
            </a:r>
            <a:r>
              <a:rPr lang="en-US" sz="1000" b="1" i="1" dirty="0"/>
              <a:t>                                                  Manufacturer: </a:t>
            </a:r>
            <a:r>
              <a:rPr lang="en-US" sz="1000" i="1" dirty="0" err="1"/>
              <a:t>Online_Labels</a:t>
            </a:r>
            <a:r>
              <a:rPr lang="en-US" sz="1000" i="1" dirty="0"/>
              <a:t>                  </a:t>
            </a:r>
            <a:r>
              <a:rPr lang="en-US" sz="1000" b="1" i="1" dirty="0"/>
              <a:t>Item:                               </a:t>
            </a:r>
            <a:r>
              <a:rPr lang="en-US" sz="1000" i="1" dirty="0"/>
              <a:t>Labels hole reinforcement 0.5625 in </a:t>
            </a:r>
            <a:r>
              <a:rPr lang="en-US" sz="1000" i="1" dirty="0" err="1"/>
              <a:t>Flourescent</a:t>
            </a:r>
            <a:r>
              <a:rPr lang="en-US" sz="1000" i="1" dirty="0"/>
              <a:t> Green, 156 dots/sheet</a:t>
            </a:r>
            <a:r>
              <a:rPr lang="en-US" sz="1000" b="1" i="1" dirty="0"/>
              <a:t>                   </a:t>
            </a:r>
            <a:r>
              <a:rPr lang="en-US" sz="1000" b="1" i="1" dirty="0" err="1"/>
              <a:t>OneLink</a:t>
            </a:r>
            <a:r>
              <a:rPr lang="en-US" sz="1000" b="1" i="1" dirty="0"/>
              <a:t> Number:     </a:t>
            </a:r>
            <a:r>
              <a:rPr lang="en-US" sz="1000" i="1" dirty="0"/>
              <a:t>10802585</a:t>
            </a:r>
            <a:endParaRPr lang="en-US" sz="1000" dirty="0"/>
          </a:p>
        </p:txBody>
      </p:sp>
      <p:sp>
        <p:nvSpPr>
          <p:cNvPr id="16" name="Google Shape;202;p26">
            <a:extLst>
              <a:ext uri="{FF2B5EF4-FFF2-40B4-BE49-F238E27FC236}">
                <a16:creationId xmlns:a16="http://schemas.microsoft.com/office/drawing/2014/main" id="{622BA5CB-FB2C-4757-9DA2-0C6E9331799A}"/>
              </a:ext>
            </a:extLst>
          </p:cNvPr>
          <p:cNvSpPr/>
          <p:nvPr/>
        </p:nvSpPr>
        <p:spPr>
          <a:xfrm>
            <a:off x="94013" y="-2"/>
            <a:ext cx="9058760" cy="1379531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ff</a:t>
            </a:r>
            <a:endParaRPr dirty="0">
              <a:solidFill>
                <a:srgbClr val="454F5B"/>
              </a:solidFill>
            </a:endParaRPr>
          </a:p>
        </p:txBody>
      </p:sp>
      <p:sp>
        <p:nvSpPr>
          <p:cNvPr id="17" name="Google Shape;204;p26">
            <a:extLst>
              <a:ext uri="{FF2B5EF4-FFF2-40B4-BE49-F238E27FC236}">
                <a16:creationId xmlns:a16="http://schemas.microsoft.com/office/drawing/2014/main" id="{C042C428-6787-4280-822C-16ACB0EEBD04}"/>
              </a:ext>
            </a:extLst>
          </p:cNvPr>
          <p:cNvSpPr txBox="1">
            <a:spLocks/>
          </p:cNvSpPr>
          <p:nvPr/>
        </p:nvSpPr>
        <p:spPr>
          <a:xfrm>
            <a:off x="101077" y="76067"/>
            <a:ext cx="9058758" cy="80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>
                <a:solidFill>
                  <a:schemeClr val="accent2"/>
                </a:solidFill>
              </a:rPr>
              <a:t>PRIORITY TESTING OF COVID-19</a:t>
            </a:r>
            <a:r>
              <a:rPr lang="en-US" sz="3600" dirty="0">
                <a:solidFill>
                  <a:srgbClr val="4ECDC4"/>
                </a:solidFill>
              </a:rPr>
              <a:t> </a:t>
            </a:r>
          </a:p>
        </p:txBody>
      </p:sp>
      <p:sp>
        <p:nvSpPr>
          <p:cNvPr id="18" name="Google Shape;205;p26">
            <a:extLst>
              <a:ext uri="{FF2B5EF4-FFF2-40B4-BE49-F238E27FC236}">
                <a16:creationId xmlns:a16="http://schemas.microsoft.com/office/drawing/2014/main" id="{84DE2D93-F947-4FC9-827E-78BADE3BC5FA}"/>
              </a:ext>
            </a:extLst>
          </p:cNvPr>
          <p:cNvSpPr txBox="1">
            <a:spLocks/>
          </p:cNvSpPr>
          <p:nvPr/>
        </p:nvSpPr>
        <p:spPr>
          <a:xfrm>
            <a:off x="94012" y="629832"/>
            <a:ext cx="9058759" cy="81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2000">
                <a:solidFill>
                  <a:srgbClr val="FFFFFF"/>
                </a:solidFill>
              </a:rPr>
              <a:t>Standardized </a:t>
            </a:r>
            <a:r>
              <a:rPr lang="en-US" sz="2000" dirty="0">
                <a:solidFill>
                  <a:srgbClr val="FFFFFF"/>
                </a:solidFill>
              </a:rPr>
              <a:t>Transport Process to Regional Lab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2B45C4-09FC-43AB-84D7-1BACBF2658D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7" t="40328" r="52682"/>
          <a:stretch/>
        </p:blipFill>
        <p:spPr bwMode="auto">
          <a:xfrm rot="5400000">
            <a:off x="5138066" y="3678217"/>
            <a:ext cx="689434" cy="1704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A4F371-7ED8-40E8-9969-91092E418FB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r="36058" b="3694"/>
          <a:stretch/>
        </p:blipFill>
        <p:spPr bwMode="auto">
          <a:xfrm rot="5400000">
            <a:off x="7501811" y="3391713"/>
            <a:ext cx="1155743" cy="1811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4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uiExpand="1" build="p" animBg="1"/>
      <p:bldP spid="129" grpId="0" uiExpand="1" build="p" animBg="1"/>
      <p:bldP spid="130" grpId="0" uiExpand="1" build="p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A1A80-B5E7-4105-A78A-B0B42CD2A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1432085"/>
            <a:ext cx="2646994" cy="3635348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en-US" sz="1400" b="1" dirty="0"/>
              <a:t>DOTS                       </a:t>
            </a:r>
            <a:r>
              <a:rPr lang="en-US" sz="1400" b="1" dirty="0" err="1"/>
              <a:t>Flourescent</a:t>
            </a:r>
            <a:r>
              <a:rPr lang="en-US" sz="1400" b="1" dirty="0"/>
              <a:t> Green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10 – Sheets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156 Dots/Sheet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Total: 1,560 Dots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Order in </a:t>
            </a:r>
            <a:r>
              <a:rPr lang="en-US" sz="1200" dirty="0" err="1"/>
              <a:t>OneLink</a:t>
            </a:r>
            <a:r>
              <a:rPr lang="en-US" sz="1200" dirty="0"/>
              <a:t>     </a:t>
            </a:r>
            <a:r>
              <a:rPr lang="en-US" sz="1000" dirty="0"/>
              <a:t>(</a:t>
            </a:r>
            <a:r>
              <a:rPr lang="en-US" sz="1000" dirty="0" err="1"/>
              <a:t>OneLink</a:t>
            </a:r>
            <a:r>
              <a:rPr lang="en-US" sz="1000" dirty="0"/>
              <a:t># 10802585)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BA12-E1C0-4E7A-BC44-DD5B21B25C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91123" y="1432085"/>
            <a:ext cx="2692292" cy="3635347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en-US" sz="1400" b="1" dirty="0"/>
              <a:t>COVID                SPECIMEN BAG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50 pre-labeled                large plastic clear bags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Size:  12” x 16”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Order clear bags from RRL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73B29-A421-480A-9388-17206552FC2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43906" y="1432085"/>
            <a:ext cx="2646994" cy="3635346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en-US" sz="1400" b="1" dirty="0"/>
              <a:t>SHIPPING LABEL 	       Order Info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Avery 6876              Shipping Labels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Size:  5-1/2” x 8-1/2”</a:t>
            </a:r>
          </a:p>
          <a:p>
            <a:pPr>
              <a:buClr>
                <a:schemeClr val="accent1"/>
              </a:buClr>
            </a:pPr>
            <a:r>
              <a:rPr lang="en-US" sz="1200" dirty="0"/>
              <a:t>Order via Ariba,                Guy Brown Catalog</a:t>
            </a:r>
          </a:p>
          <a:p>
            <a:pPr marL="114300" indent="0"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1F9D-CEFF-4EE1-BBF2-3B56E1E7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Google Shape;202;p26">
            <a:extLst>
              <a:ext uri="{FF2B5EF4-FFF2-40B4-BE49-F238E27FC236}">
                <a16:creationId xmlns:a16="http://schemas.microsoft.com/office/drawing/2014/main" id="{6E9DA128-F0A6-4A64-AFF4-A08DB460260F}"/>
              </a:ext>
            </a:extLst>
          </p:cNvPr>
          <p:cNvSpPr/>
          <p:nvPr/>
        </p:nvSpPr>
        <p:spPr>
          <a:xfrm>
            <a:off x="85240" y="-3459"/>
            <a:ext cx="9058760" cy="1320815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ff</a:t>
            </a:r>
            <a:endParaRPr dirty="0">
              <a:solidFill>
                <a:srgbClr val="454F5B"/>
              </a:solidFill>
            </a:endParaRPr>
          </a:p>
        </p:txBody>
      </p:sp>
      <p:sp>
        <p:nvSpPr>
          <p:cNvPr id="9" name="Google Shape;204;p26">
            <a:extLst>
              <a:ext uri="{FF2B5EF4-FFF2-40B4-BE49-F238E27FC236}">
                <a16:creationId xmlns:a16="http://schemas.microsoft.com/office/drawing/2014/main" id="{215AD098-6333-4AE3-8885-6C0C00EF7B23}"/>
              </a:ext>
            </a:extLst>
          </p:cNvPr>
          <p:cNvSpPr txBox="1">
            <a:spLocks/>
          </p:cNvSpPr>
          <p:nvPr/>
        </p:nvSpPr>
        <p:spPr>
          <a:xfrm>
            <a:off x="153764" y="-12639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</a:rPr>
              <a:t>STARTER KITS </a:t>
            </a:r>
          </a:p>
        </p:txBody>
      </p:sp>
      <p:sp>
        <p:nvSpPr>
          <p:cNvPr id="10" name="Google Shape;205;p26">
            <a:extLst>
              <a:ext uri="{FF2B5EF4-FFF2-40B4-BE49-F238E27FC236}">
                <a16:creationId xmlns:a16="http://schemas.microsoft.com/office/drawing/2014/main" id="{46DD594A-5C56-4673-B4CD-9B5522B5C597}"/>
              </a:ext>
            </a:extLst>
          </p:cNvPr>
          <p:cNvSpPr txBox="1">
            <a:spLocks/>
          </p:cNvSpPr>
          <p:nvPr/>
        </p:nvSpPr>
        <p:spPr>
          <a:xfrm>
            <a:off x="201477" y="65192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dirty="0">
                <a:solidFill>
                  <a:srgbClr val="FFFFFF"/>
                </a:solidFill>
              </a:rPr>
              <a:t>FUTURE STATE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0902B-85B3-492A-8C77-3DF95BCB04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34583" r="50546" b="28585"/>
          <a:stretch/>
        </p:blipFill>
        <p:spPr bwMode="auto">
          <a:xfrm>
            <a:off x="542955" y="3766243"/>
            <a:ext cx="675124" cy="69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092057-4E0A-4A39-A5B9-1AE8623DD5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969" r="29167" b="4683"/>
          <a:stretch/>
        </p:blipFill>
        <p:spPr bwMode="auto">
          <a:xfrm rot="5400000">
            <a:off x="1249954" y="3389282"/>
            <a:ext cx="1727946" cy="1457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BCF9A-EDD8-4245-9639-5823E49CA2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r="36058" b="3694"/>
          <a:stretch/>
        </p:blipFill>
        <p:spPr bwMode="auto">
          <a:xfrm rot="5400000">
            <a:off x="3822508" y="2988792"/>
            <a:ext cx="1586751" cy="239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AD9B9-FB04-4937-B1E7-9D360F11F211}"/>
              </a:ext>
            </a:extLst>
          </p:cNvPr>
          <p:cNvPicPr/>
          <p:nvPr/>
        </p:nvPicPr>
        <p:blipFill rotWithShape="1">
          <a:blip r:embed="rId5"/>
          <a:srcRect l="28045" t="19752" r="20673" b="7134"/>
          <a:stretch/>
        </p:blipFill>
        <p:spPr bwMode="auto">
          <a:xfrm rot="16200000">
            <a:off x="6703430" y="3389281"/>
            <a:ext cx="1727947" cy="1457760"/>
          </a:xfrm>
          <a:prstGeom prst="rect">
            <a:avLst/>
          </a:prstGeom>
          <a:ln>
            <a:solidFill>
              <a:srgbClr val="ED7D3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3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1411423" y="1173280"/>
            <a:ext cx="674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4ECDC4"/>
                </a:solidFill>
              </a:rPr>
              <a:t>Thank </a:t>
            </a:r>
            <a:r>
              <a:rPr lang="en-US" sz="8000" dirty="0">
                <a:solidFill>
                  <a:srgbClr val="4ECDC4"/>
                </a:solidFill>
              </a:rPr>
              <a:t>You</a:t>
            </a:r>
            <a:r>
              <a:rPr lang="en" sz="8000" dirty="0">
                <a:solidFill>
                  <a:srgbClr val="4ECDC4"/>
                </a:solidFill>
              </a:rPr>
              <a:t>!</a:t>
            </a:r>
            <a:endParaRPr sz="8000" dirty="0">
              <a:solidFill>
                <a:srgbClr val="4ECDC4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352;p33">
            <a:extLst>
              <a:ext uri="{FF2B5EF4-FFF2-40B4-BE49-F238E27FC236}">
                <a16:creationId xmlns:a16="http://schemas.microsoft.com/office/drawing/2014/main" id="{7BE97733-C704-4B6B-829C-7BE56F259823}"/>
              </a:ext>
            </a:extLst>
          </p:cNvPr>
          <p:cNvSpPr txBox="1">
            <a:spLocks/>
          </p:cNvSpPr>
          <p:nvPr/>
        </p:nvSpPr>
        <p:spPr>
          <a:xfrm>
            <a:off x="1203120" y="2810421"/>
            <a:ext cx="6954403" cy="131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400" b="0" dirty="0">
                <a:solidFill>
                  <a:schemeClr val="accent2"/>
                </a:solidFill>
              </a:rPr>
              <a:t>Do we have your approval on the proposed</a:t>
            </a:r>
          </a:p>
          <a:p>
            <a:pPr algn="ctr"/>
            <a:r>
              <a:rPr lang="en-US" sz="2400" b="0" dirty="0">
                <a:solidFill>
                  <a:schemeClr val="accent2"/>
                </a:solidFill>
              </a:rPr>
              <a:t>FUTURE STATE  </a:t>
            </a:r>
          </a:p>
          <a:p>
            <a:pPr algn="ctr"/>
            <a:r>
              <a:rPr lang="en-US" sz="2400" b="0" dirty="0">
                <a:solidFill>
                  <a:schemeClr val="accent2"/>
                </a:solidFill>
              </a:rPr>
              <a:t>LODS?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7.40741E-7 L -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/>
    </p:bldLst>
  </p:timing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D95D09F683C4CB594092CEF3D4D8A" ma:contentTypeVersion="13" ma:contentTypeDescription="Create a new document." ma:contentTypeScope="" ma:versionID="b0f48d82f22522451d52ba9adda23a87">
  <xsd:schema xmlns:xsd="http://www.w3.org/2001/XMLSchema" xmlns:xs="http://www.w3.org/2001/XMLSchema" xmlns:p="http://schemas.microsoft.com/office/2006/metadata/properties" xmlns:ns3="256fd4f6-1631-4e98-80bf-a28abf8f18b9" xmlns:ns4="361c80f5-98f5-48e4-b9fb-1087b30ec541" targetNamespace="http://schemas.microsoft.com/office/2006/metadata/properties" ma:root="true" ma:fieldsID="1affc2411f83f50b417efd7adee042af" ns3:_="" ns4:_="">
    <xsd:import namespace="256fd4f6-1631-4e98-80bf-a28abf8f18b9"/>
    <xsd:import namespace="361c80f5-98f5-48e4-b9fb-1087b30ec5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fd4f6-1631-4e98-80bf-a28abf8f18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c80f5-98f5-48e4-b9fb-1087b30ec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C948B8-E5A9-47D7-B59C-F6C30AFAE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fd4f6-1631-4e98-80bf-a28abf8f18b9"/>
    <ds:schemaRef ds:uri="361c80f5-98f5-48e4-b9fb-1087b30ec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1CB85E-B696-4872-A860-69F081F93F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F37AA-2ECE-458F-8174-D215E22E6519}">
  <ds:schemaRefs>
    <ds:schemaRef ds:uri="http://schemas.microsoft.com/office/infopath/2007/PartnerControls"/>
    <ds:schemaRef ds:uri="http://schemas.microsoft.com/office/2006/metadata/properties"/>
    <ds:schemaRef ds:uri="256fd4f6-1631-4e98-80bf-a28abf8f18b9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61c80f5-98f5-48e4-b9fb-1087b30ec54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523</Words>
  <Application>Microsoft Office PowerPoint</Application>
  <PresentationFormat>On-screen Show (16:9)</PresentationFormat>
  <Paragraphs>123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Montserrat</vt:lpstr>
      <vt:lpstr>Desdemona template</vt:lpstr>
      <vt:lpstr>PRIORITY TESTING OF</vt:lpstr>
      <vt:lpstr>SITUATION</vt:lpstr>
      <vt:lpstr>BACKGROUND #1</vt:lpstr>
      <vt:lpstr>BACKGROUND #2</vt:lpstr>
      <vt:lpstr>ASSESSMENT</vt:lpstr>
      <vt:lpstr>RECOMMENDATION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TESTING OF</dc:title>
  <dc:creator>Agnes X. Bautista</dc:creator>
  <cp:lastModifiedBy>Anthony X. Anico</cp:lastModifiedBy>
  <cp:revision>283</cp:revision>
  <dcterms:modified xsi:type="dcterms:W3CDTF">2020-05-04T17:55:37Z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0x0101009C9D95D09F683C4CB594092CEF3D4D8A</vt:lpwstr>
  </property>
</Properties>
</file>