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4" r:id="rId6"/>
    <p:sldId id="256" r:id="rId7"/>
    <p:sldId id="260" r:id="rId8"/>
    <p:sldId id="259" r:id="rId9"/>
    <p:sldId id="257" r:id="rId10"/>
    <p:sldId id="262" r:id="rId11"/>
    <p:sldId id="258" r:id="rId12"/>
    <p:sldId id="263" r:id="rId13"/>
  </p:sldIdLst>
  <p:sldSz cx="10058400" cy="7772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  <a:srgbClr val="800000"/>
    <a:srgbClr val="003B71"/>
    <a:srgbClr val="006BA6"/>
    <a:srgbClr val="722865"/>
    <a:srgbClr val="FF4F58"/>
    <a:srgbClr val="3399FF"/>
    <a:srgbClr val="C55643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77A8C-F7E2-490D-B762-00ABD837A6DA}" v="11" dt="2020-05-28T16:56:51.720"/>
    <p1510:client id="{8EB4B1C1-1B3C-4731-8E81-890CB9168F13}" v="1" dt="2020-05-28T16:59:47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9BF2-C260-4CF3-AE88-71248113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6C1C1-59B4-4D73-852B-9F72010AB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F0D5-4BFA-421A-A656-242687FD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BC80-8154-4A95-9EDF-62B67E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11EB2-E206-4F73-BAE2-2B998927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E556-B863-443F-B91D-9969D020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7CF15-219C-441E-AA7D-3CB272317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7626-76BA-44C5-B3CD-CE08F3EF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AAB7-6573-4113-8441-9DA90F8A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1A02-7CF0-43A3-B678-192AAE6D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E15F0-2A06-4A81-A502-15EEC90A2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44E03-2E93-43A5-B67F-90137CFC7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A2F8-0DF9-433E-82F7-51EA977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5DE2-15C7-443F-B56A-3FFBD39D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DF195-311B-4984-8FD4-075290A0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9C1C-229F-4FF3-8CCC-28DD166A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175D-5365-4F54-97DD-D133064B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6FED-1D8C-4CEF-87E3-C6807337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F3FC-DBE0-4A10-B3DE-ABC00E7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4624-3027-4A8B-94C9-5A6F2BE9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373D-AED4-4A61-9076-76885A16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52766-DC33-47CC-97C9-8C93E2FE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46F7-6CF4-4F84-8C65-DAA8F7EB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ADCE-D0E2-4906-AD91-EDB4CB29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D6C5-99C6-4789-8CCE-0EB83B9F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3477-9668-447B-BE4E-EDA1B138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37181-588C-4824-9E5C-1402E54DE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37CE4-0A7B-4C9D-AAB2-4D0E811D1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98E24-E2DA-428B-92D2-9FC87817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0BB80-6673-4E36-A829-62410614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EFC52-F39A-4E2C-8762-95F5257F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6627-1569-4598-8ACA-95D438B9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7AEA-C03C-4468-B40F-882EF805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8E8D2-BBA8-49CA-841D-B49A6CE7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ADAE5-DD14-41F0-906D-42123B82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75D02-5805-4138-85B5-121F5A9FF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6AE9C-54CE-4A3E-9DF7-1ED7E27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7DE108-7B2F-4E19-B36A-3D9417EE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86C91-0EED-4C79-A30C-312DC743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1AAA-826B-4050-9A18-086DF62B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E30BB-F891-4B9F-A59A-5BDD49BC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DC967-C79F-4502-9761-FA47414E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437CA-32C9-4E32-9609-FD736668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9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8819-A381-4608-A07B-D7D86D75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2697F-2A51-4968-8003-7F24059D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AC5F8-5914-443B-87D8-F0C2369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4790-E0D4-4861-BF4A-EAE54E9D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7820-8B6E-4B22-8141-F0F025EC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EAB64-58CE-45D4-AA70-789AC509F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4D43B-056B-4B42-A1CD-935D3426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AA77C-059C-43DF-80BA-6DEE2E58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87E50-2598-4442-8D3D-290CBE11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5E3F-BC08-45C7-9F17-178EF15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A2781-AA85-4034-B00D-1D8ABF8BE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72063-06AD-4AA4-9DDA-013F4114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D12E-7A98-4B1F-8BC2-0389C05F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2AEB-3D21-4E8E-9E4A-EE920878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D9A5-0AC4-47D7-A430-59C71007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4226C-09A3-4072-963E-46D850DE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62423-703B-4A1B-B30D-7CB1BF073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BF49-461C-4E3A-84FC-8A7FADD5E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D5D5-CECA-43F9-B20D-40F29D545FA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27FC1-10DD-493B-A9E5-43E19C8E5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D9A77-1910-4E86-B952-F70B8BD8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3353-A85F-49CE-B59B-0D4B97A1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8215-556C-443B-9E65-B55F50B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Products of Conception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Processing Genetics Requests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cs typeface="Calibri Light"/>
              </a:rPr>
              <a:t>Main OR</a:t>
            </a:r>
          </a:p>
        </p:txBody>
      </p:sp>
    </p:spTree>
    <p:extLst>
      <p:ext uri="{BB962C8B-B14F-4D97-AF65-F5344CB8AC3E}">
        <p14:creationId xmlns:p14="http://schemas.microsoft.com/office/powerpoint/2010/main" val="379764179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2EA6A-170B-4036-B93D-7A71CADA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0" y="1232452"/>
            <a:ext cx="9847680" cy="512859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0007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33223-660E-48C7-907C-0523F2B8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57" y="7878840"/>
            <a:ext cx="5700380" cy="732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38AFF-2CA8-4B19-A92F-EC53605F9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12" y="10470727"/>
            <a:ext cx="5857875" cy="7496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02BE1F-5BDB-4124-AFD8-51099D68BE99}"/>
              </a:ext>
            </a:extLst>
          </p:cNvPr>
          <p:cNvSpPr txBox="1"/>
          <p:nvPr/>
        </p:nvSpPr>
        <p:spPr>
          <a:xfrm>
            <a:off x="2662045" y="349099"/>
            <a:ext cx="5273457" cy="461665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OF CONCEPTION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DACB4-EC8F-485B-8156-79E1B4A2457D}"/>
              </a:ext>
            </a:extLst>
          </p:cNvPr>
          <p:cNvGrpSpPr/>
          <p:nvPr/>
        </p:nvGrpSpPr>
        <p:grpSpPr>
          <a:xfrm>
            <a:off x="1026877" y="1727970"/>
            <a:ext cx="7262662" cy="822960"/>
            <a:chOff x="1006999" y="924674"/>
            <a:chExt cx="7262662" cy="822960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C311C572-6076-4A4B-A582-DC2F82EC06CB}"/>
                </a:ext>
              </a:extLst>
            </p:cNvPr>
            <p:cNvSpPr/>
            <p:nvPr/>
          </p:nvSpPr>
          <p:spPr>
            <a:xfrm>
              <a:off x="1006999" y="924674"/>
              <a:ext cx="822960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5129760A-48EA-4953-88EE-3E969056036F}"/>
                </a:ext>
              </a:extLst>
            </p:cNvPr>
            <p:cNvSpPr/>
            <p:nvPr/>
          </p:nvSpPr>
          <p:spPr>
            <a:xfrm>
              <a:off x="2642169" y="924674"/>
              <a:ext cx="5627492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3 Test Forms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A2A74-E55C-439E-9D91-A94E48949501}"/>
              </a:ext>
            </a:extLst>
          </p:cNvPr>
          <p:cNvGrpSpPr/>
          <p:nvPr/>
        </p:nvGrpSpPr>
        <p:grpSpPr>
          <a:xfrm>
            <a:off x="1026877" y="5221469"/>
            <a:ext cx="7262661" cy="822960"/>
            <a:chOff x="1006999" y="4418173"/>
            <a:chExt cx="7262661" cy="822960"/>
          </a:xfrm>
        </p:grpSpPr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20DD01AE-FE63-4D2B-8C17-7CEBA31E82FE}"/>
                </a:ext>
              </a:extLst>
            </p:cNvPr>
            <p:cNvSpPr/>
            <p:nvPr/>
          </p:nvSpPr>
          <p:spPr>
            <a:xfrm>
              <a:off x="2642167" y="4418173"/>
              <a:ext cx="5627493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 to deliver</a:t>
              </a: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CCC60D19-AFBF-4C34-AB44-9423D2CD73C6}"/>
                </a:ext>
              </a:extLst>
            </p:cNvPr>
            <p:cNvSpPr/>
            <p:nvPr/>
          </p:nvSpPr>
          <p:spPr>
            <a:xfrm>
              <a:off x="1006999" y="4418173"/>
              <a:ext cx="822960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92A6D2-BE92-46EC-BD14-52416071CB01}"/>
              </a:ext>
            </a:extLst>
          </p:cNvPr>
          <p:cNvGrpSpPr/>
          <p:nvPr/>
        </p:nvGrpSpPr>
        <p:grpSpPr>
          <a:xfrm>
            <a:off x="1026877" y="3474720"/>
            <a:ext cx="7262662" cy="822960"/>
            <a:chOff x="1006999" y="2606170"/>
            <a:chExt cx="7262662" cy="822960"/>
          </a:xfrm>
        </p:grpSpPr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C9845ADE-D90F-40A4-BE81-332E5127F2A2}"/>
                </a:ext>
              </a:extLst>
            </p:cNvPr>
            <p:cNvSpPr/>
            <p:nvPr/>
          </p:nvSpPr>
          <p:spPr>
            <a:xfrm>
              <a:off x="2642168" y="2606170"/>
              <a:ext cx="5627493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Specimen Types</a:t>
              </a: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E04D3018-F9D2-4592-B864-A41390532E4B}"/>
                </a:ext>
              </a:extLst>
            </p:cNvPr>
            <p:cNvSpPr/>
            <p:nvPr/>
          </p:nvSpPr>
          <p:spPr>
            <a:xfrm>
              <a:off x="1006999" y="2606170"/>
              <a:ext cx="822960" cy="82296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2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02BE1F-5BDB-4124-AFD8-51099D68BE99}"/>
              </a:ext>
            </a:extLst>
          </p:cNvPr>
          <p:cNvSpPr txBox="1"/>
          <p:nvPr/>
        </p:nvSpPr>
        <p:spPr>
          <a:xfrm>
            <a:off x="2569490" y="187565"/>
            <a:ext cx="5273457" cy="461665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OF CONCEPTION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7581C9-406C-4A6B-83DC-109F6BBF43E1}"/>
              </a:ext>
            </a:extLst>
          </p:cNvPr>
          <p:cNvGrpSpPr/>
          <p:nvPr/>
        </p:nvGrpSpPr>
        <p:grpSpPr>
          <a:xfrm>
            <a:off x="970520" y="802254"/>
            <a:ext cx="8471396" cy="842480"/>
            <a:chOff x="970555" y="924675"/>
            <a:chExt cx="8471396" cy="842480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C311C572-6076-4A4B-A582-DC2F82EC06CB}"/>
                </a:ext>
              </a:extLst>
            </p:cNvPr>
            <p:cNvSpPr/>
            <p:nvPr/>
          </p:nvSpPr>
          <p:spPr>
            <a:xfrm>
              <a:off x="970555" y="924675"/>
              <a:ext cx="841248" cy="84248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5129760A-48EA-4953-88EE-3E969056036F}"/>
                </a:ext>
              </a:extLst>
            </p:cNvPr>
            <p:cNvSpPr/>
            <p:nvPr/>
          </p:nvSpPr>
          <p:spPr>
            <a:xfrm>
              <a:off x="2642168" y="926684"/>
              <a:ext cx="6799783" cy="838462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3 Test Requisitions Forms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9AD79A-F494-4D9B-846E-161006E8D508}"/>
              </a:ext>
            </a:extLst>
          </p:cNvPr>
          <p:cNvGrpSpPr/>
          <p:nvPr/>
        </p:nvGrpSpPr>
        <p:grpSpPr>
          <a:xfrm>
            <a:off x="106588" y="1891881"/>
            <a:ext cx="4717054" cy="2416227"/>
            <a:chOff x="241119" y="2144717"/>
            <a:chExt cx="5273457" cy="2443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A5E45E-B758-4A0E-9D7B-47804B551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" b="70338"/>
            <a:stretch/>
          </p:blipFill>
          <p:spPr>
            <a:xfrm>
              <a:off x="460247" y="2144717"/>
              <a:ext cx="4835199" cy="1766026"/>
            </a:xfrm>
            <a:prstGeom prst="rect">
              <a:avLst/>
            </a:prstGeom>
            <a:ln w="57150">
              <a:solidFill>
                <a:srgbClr val="003B7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69C2D6-8607-4868-B17F-FFA780BE79FE}"/>
                </a:ext>
              </a:extLst>
            </p:cNvPr>
            <p:cNvSpPr txBox="1"/>
            <p:nvPr/>
          </p:nvSpPr>
          <p:spPr>
            <a:xfrm>
              <a:off x="241119" y="3934362"/>
              <a:ext cx="5273457" cy="653543"/>
            </a:xfrm>
            <a:prstGeom prst="rect">
              <a:avLst/>
            </a:prstGeom>
            <a:solidFill>
              <a:srgbClr val="003B71"/>
            </a:solidFill>
            <a:ln>
              <a:solidFill>
                <a:srgbClr val="003B7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 OF CONCEPTION GENETIC TESTING REQUISITION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F85C62-B0D9-4FFB-9804-4BF0628E7E79}"/>
              </a:ext>
            </a:extLst>
          </p:cNvPr>
          <p:cNvGrpSpPr/>
          <p:nvPr/>
        </p:nvGrpSpPr>
        <p:grpSpPr>
          <a:xfrm>
            <a:off x="4872998" y="1883573"/>
            <a:ext cx="5033735" cy="2389452"/>
            <a:chOff x="460249" y="4898359"/>
            <a:chExt cx="5627493" cy="252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C0EDF5-9C5D-41DE-BBF0-B640C2595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79" b="75756"/>
            <a:stretch/>
          </p:blipFill>
          <p:spPr>
            <a:xfrm>
              <a:off x="460249" y="4898359"/>
              <a:ext cx="5627493" cy="1775589"/>
            </a:xfrm>
            <a:prstGeom prst="rect">
              <a:avLst/>
            </a:prstGeom>
            <a:ln w="57150">
              <a:solidFill>
                <a:srgbClr val="006B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10F802-DAC2-451F-97BE-287DBC17FC15}"/>
                </a:ext>
              </a:extLst>
            </p:cNvPr>
            <p:cNvSpPr txBox="1"/>
            <p:nvPr/>
          </p:nvSpPr>
          <p:spPr>
            <a:xfrm>
              <a:off x="580084" y="6737183"/>
              <a:ext cx="5273457" cy="681817"/>
            </a:xfrm>
            <a:prstGeom prst="rect">
              <a:avLst/>
            </a:prstGeom>
            <a:solidFill>
              <a:srgbClr val="006BA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NON-HEALTH CONNECT GENETIC TESTING REQUISITION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0C168C-464F-4C2D-9E35-16A8768416DA}"/>
              </a:ext>
            </a:extLst>
          </p:cNvPr>
          <p:cNvGrpSpPr/>
          <p:nvPr/>
        </p:nvGrpSpPr>
        <p:grpSpPr>
          <a:xfrm>
            <a:off x="3190276" y="4645607"/>
            <a:ext cx="4199589" cy="2455662"/>
            <a:chOff x="5617692" y="2102321"/>
            <a:chExt cx="4199589" cy="2455662"/>
          </a:xfrm>
          <a:solidFill>
            <a:srgbClr val="FF0000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0EAF59-FF24-4D54-8094-7DEDFCE2D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8" b="56817"/>
            <a:stretch/>
          </p:blipFill>
          <p:spPr>
            <a:xfrm>
              <a:off x="5617692" y="2102321"/>
              <a:ext cx="4199589" cy="2322968"/>
            </a:xfrm>
            <a:prstGeom prst="rect">
              <a:avLst/>
            </a:prstGeom>
            <a:grpFill/>
            <a:ln w="57150">
              <a:solidFill>
                <a:srgbClr val="3399FF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D99AAC-EE73-47D2-BD7C-EAD29CCA3224}"/>
                </a:ext>
              </a:extLst>
            </p:cNvPr>
            <p:cNvSpPr txBox="1"/>
            <p:nvPr/>
          </p:nvSpPr>
          <p:spPr>
            <a:xfrm>
              <a:off x="6189300" y="4188651"/>
              <a:ext cx="3252651" cy="36933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ARUP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3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33223-660E-48C7-907C-0523F2B8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57" y="7878840"/>
            <a:ext cx="5700380" cy="732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38AFF-2CA8-4B19-A92F-EC53605F9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12" y="10470727"/>
            <a:ext cx="5857875" cy="7496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02BE1F-5BDB-4124-AFD8-51099D68BE99}"/>
              </a:ext>
            </a:extLst>
          </p:cNvPr>
          <p:cNvSpPr txBox="1"/>
          <p:nvPr/>
        </p:nvSpPr>
        <p:spPr>
          <a:xfrm>
            <a:off x="2392472" y="313151"/>
            <a:ext cx="5273457" cy="461665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OF CONCEPTION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8E9E78-8C36-4AFC-9711-D6B2D7ED1D35}"/>
              </a:ext>
            </a:extLst>
          </p:cNvPr>
          <p:cNvGrpSpPr/>
          <p:nvPr/>
        </p:nvGrpSpPr>
        <p:grpSpPr>
          <a:xfrm>
            <a:off x="793503" y="924674"/>
            <a:ext cx="8471395" cy="842482"/>
            <a:chOff x="970556" y="924674"/>
            <a:chExt cx="8471395" cy="842482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C311C572-6076-4A4B-A582-DC2F82EC06CB}"/>
                </a:ext>
              </a:extLst>
            </p:cNvPr>
            <p:cNvSpPr/>
            <p:nvPr/>
          </p:nvSpPr>
          <p:spPr>
            <a:xfrm>
              <a:off x="970556" y="924676"/>
              <a:ext cx="841248" cy="842480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5129760A-48EA-4953-88EE-3E969056036F}"/>
                </a:ext>
              </a:extLst>
            </p:cNvPr>
            <p:cNvSpPr/>
            <p:nvPr/>
          </p:nvSpPr>
          <p:spPr>
            <a:xfrm>
              <a:off x="2642168" y="924674"/>
              <a:ext cx="6799783" cy="838462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Specimen Types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3A2987-2A5A-4BF2-AB12-4F954FB80F55}"/>
              </a:ext>
            </a:extLst>
          </p:cNvPr>
          <p:cNvGrpSpPr/>
          <p:nvPr/>
        </p:nvGrpSpPr>
        <p:grpSpPr>
          <a:xfrm>
            <a:off x="2121614" y="2671913"/>
            <a:ext cx="2907586" cy="3089931"/>
            <a:chOff x="1359996" y="862316"/>
            <a:chExt cx="2907586" cy="30899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849982-652A-4616-A35D-BC012582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11" b="94410" l="9934" r="89404">
                          <a14:foregroundMark x1="77483" y1="9938" x2="30464" y2="9938"/>
                          <a14:foregroundMark x1="15894" y1="17391" x2="25828" y2="27950"/>
                          <a14:foregroundMark x1="45033" y1="93168" x2="64901" y2="68323"/>
                          <a14:foregroundMark x1="53642" y1="8075" x2="52318" y2="13043"/>
                          <a14:foregroundMark x1="43709" y1="95031" x2="43709" y2="95031"/>
                          <a14:foregroundMark x1="33113" y1="6211" x2="33113" y2="62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5514" y="2270482"/>
              <a:ext cx="1438275" cy="1533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8E9635-790F-48D5-AF47-838F83A8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95" b="96552" l="7104" r="93716">
                          <a14:foregroundMark x1="53005" y1="4310" x2="53005" y2="28879"/>
                          <a14:foregroundMark x1="53005" y1="28879" x2="58743" y2="32759"/>
                          <a14:foregroundMark x1="87158" y1="11207" x2="94262" y2="27586"/>
                          <a14:foregroundMark x1="80601" y1="8836" x2="19672" y2="14655"/>
                          <a14:foregroundMark x1="19672" y1="14655" x2="9836" y2="22845"/>
                          <a14:foregroundMark x1="9836" y1="22845" x2="9836" y2="24353"/>
                          <a14:foregroundMark x1="53279" y1="93966" x2="60929" y2="69828"/>
                          <a14:foregroundMark x1="54645" y1="96767" x2="57104" y2="96121"/>
                          <a14:foregroundMark x1="7104" y1="28448" x2="18579" y2="331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101" y="1693206"/>
              <a:ext cx="1781916" cy="22590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B2D56B-34A9-4999-AD39-DF2F27F3934B}"/>
                </a:ext>
              </a:extLst>
            </p:cNvPr>
            <p:cNvSpPr txBox="1"/>
            <p:nvPr/>
          </p:nvSpPr>
          <p:spPr>
            <a:xfrm>
              <a:off x="1359996" y="862316"/>
              <a:ext cx="2907586" cy="830997"/>
            </a:xfrm>
            <a:prstGeom prst="rect">
              <a:avLst/>
            </a:prstGeom>
            <a:solidFill>
              <a:srgbClr val="C55643"/>
            </a:solidFill>
            <a:ln>
              <a:solidFill>
                <a:srgbClr val="C556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 Specimen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Sterile Saline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Various Containers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659594-EF06-4A75-95C9-F8A3A2C317C2}"/>
              </a:ext>
            </a:extLst>
          </p:cNvPr>
          <p:cNvGrpSpPr/>
          <p:nvPr/>
        </p:nvGrpSpPr>
        <p:grpSpPr>
          <a:xfrm>
            <a:off x="5854617" y="2504469"/>
            <a:ext cx="2907586" cy="3477274"/>
            <a:chOff x="5190604" y="862316"/>
            <a:chExt cx="2907586" cy="347727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5E6622-A807-4E41-8A2F-8D75626E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24" b="96897" l="9945" r="89503">
                          <a14:foregroundMark x1="33149" y1="3793" x2="62431" y2="8103"/>
                          <a14:foregroundMark x1="62431" y1="8103" x2="65193" y2="7931"/>
                          <a14:foregroundMark x1="54144" y1="96897" x2="65746" y2="78448"/>
                          <a14:foregroundMark x1="65746" y1="78448" x2="65746" y2="78448"/>
                          <a14:foregroundMark x1="50829" y1="1724" x2="50829" y2="5862"/>
                          <a14:foregroundMark x1="48066" y1="28621" x2="49171" y2="40172"/>
                          <a14:foregroundMark x1="43094" y1="34483" x2="48066" y2="40517"/>
                          <a14:backgroundMark x1="16575" y1="94483" x2="3867" y2="984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98369" y="1481064"/>
              <a:ext cx="892057" cy="28585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043EF8-4E6F-42EE-BB7A-725AB0F7A048}"/>
                </a:ext>
              </a:extLst>
            </p:cNvPr>
            <p:cNvSpPr txBox="1"/>
            <p:nvPr/>
          </p:nvSpPr>
          <p:spPr>
            <a:xfrm>
              <a:off x="5190604" y="862316"/>
              <a:ext cx="2907586" cy="553998"/>
            </a:xfrm>
            <a:prstGeom prst="rect">
              <a:avLst/>
            </a:prstGeom>
            <a:solidFill>
              <a:srgbClr val="72286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Maternal Sample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6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20A06B-7CAB-4DBC-84C9-80FBC6837D1E}"/>
              </a:ext>
            </a:extLst>
          </p:cNvPr>
          <p:cNvGrpSpPr/>
          <p:nvPr/>
        </p:nvGrpSpPr>
        <p:grpSpPr>
          <a:xfrm>
            <a:off x="61298" y="381480"/>
            <a:ext cx="4289637" cy="6839228"/>
            <a:chOff x="461891" y="421510"/>
            <a:chExt cx="4289637" cy="68392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C484EE3-2CE9-43E3-8BEF-1B5793C1F6FF}"/>
                </a:ext>
              </a:extLst>
            </p:cNvPr>
            <p:cNvGrpSpPr/>
            <p:nvPr/>
          </p:nvGrpSpPr>
          <p:grpSpPr>
            <a:xfrm>
              <a:off x="461891" y="1156889"/>
              <a:ext cx="4289637" cy="6103849"/>
              <a:chOff x="305473" y="302767"/>
              <a:chExt cx="4289637" cy="610384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91831D4-7512-4870-B78B-87096A46DA2E}"/>
                  </a:ext>
                </a:extLst>
              </p:cNvPr>
              <p:cNvGrpSpPr/>
              <p:nvPr/>
            </p:nvGrpSpPr>
            <p:grpSpPr>
              <a:xfrm>
                <a:off x="661170" y="302767"/>
                <a:ext cx="3506502" cy="5374185"/>
                <a:chOff x="522271" y="302767"/>
                <a:chExt cx="3506502" cy="5374185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A05011BB-41CA-4E9F-9F8A-CCC39F39FAB0}"/>
                    </a:ext>
                  </a:extLst>
                </p:cNvPr>
                <p:cNvGrpSpPr/>
                <p:nvPr/>
              </p:nvGrpSpPr>
              <p:grpSpPr>
                <a:xfrm>
                  <a:off x="1350848" y="302767"/>
                  <a:ext cx="1849349" cy="4909483"/>
                  <a:chOff x="1829651" y="455753"/>
                  <a:chExt cx="1849349" cy="4909483"/>
                </a:xfrm>
              </p:grpSpPr>
              <p:sp>
                <p:nvSpPr>
                  <p:cNvPr id="4" name="Flowchart: Terminator 3">
                    <a:extLst>
                      <a:ext uri="{FF2B5EF4-FFF2-40B4-BE49-F238E27FC236}">
                        <a16:creationId xmlns:a16="http://schemas.microsoft.com/office/drawing/2014/main" id="{B5FC325C-6463-4F5C-986B-BE09C50F48B1}"/>
                      </a:ext>
                    </a:extLst>
                  </p:cNvPr>
                  <p:cNvSpPr/>
                  <p:nvPr/>
                </p:nvSpPr>
                <p:spPr>
                  <a:xfrm>
                    <a:off x="2095066" y="455753"/>
                    <a:ext cx="1318519" cy="420972"/>
                  </a:xfrm>
                  <a:prstGeom prst="flowChartTerminator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5" name="Flowchart: Process 4">
                    <a:extLst>
                      <a:ext uri="{FF2B5EF4-FFF2-40B4-BE49-F238E27FC236}">
                        <a16:creationId xmlns:a16="http://schemas.microsoft.com/office/drawing/2014/main" id="{7C0ADD94-78BF-4BC9-8E69-A20B8FC4C398}"/>
                      </a:ext>
                    </a:extLst>
                  </p:cNvPr>
                  <p:cNvSpPr/>
                  <p:nvPr/>
                </p:nvSpPr>
                <p:spPr>
                  <a:xfrm>
                    <a:off x="1829651" y="1228274"/>
                    <a:ext cx="1849349" cy="821933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POC specimen obtained</a:t>
                    </a:r>
                  </a:p>
                </p:txBody>
              </p:sp>
              <p:sp>
                <p:nvSpPr>
                  <p:cNvPr id="6" name="Flowchart: Process 5">
                    <a:extLst>
                      <a:ext uri="{FF2B5EF4-FFF2-40B4-BE49-F238E27FC236}">
                        <a16:creationId xmlns:a16="http://schemas.microsoft.com/office/drawing/2014/main" id="{D38DFC50-98B1-47E3-AD93-D8AC1D5DD735}"/>
                      </a:ext>
                    </a:extLst>
                  </p:cNvPr>
                  <p:cNvSpPr/>
                  <p:nvPr/>
                </p:nvSpPr>
                <p:spPr>
                  <a:xfrm>
                    <a:off x="1829651" y="2401756"/>
                    <a:ext cx="1849349" cy="821933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4900 Laboratory</a:t>
                    </a:r>
                  </a:p>
                </p:txBody>
              </p: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2DA4FC8F-DF92-4814-99B6-B258AF10E42A}"/>
                      </a:ext>
                    </a:extLst>
                  </p:cNvPr>
                  <p:cNvGrpSpPr/>
                  <p:nvPr/>
                </p:nvGrpSpPr>
                <p:grpSpPr>
                  <a:xfrm>
                    <a:off x="1980340" y="4543304"/>
                    <a:ext cx="1547970" cy="821932"/>
                    <a:chOff x="1866467" y="4654194"/>
                    <a:chExt cx="1547970" cy="821932"/>
                  </a:xfrm>
                </p:grpSpPr>
                <p:sp>
                  <p:nvSpPr>
                    <p:cNvPr id="9" name="Flowchart: Decision 8">
                      <a:extLst>
                        <a:ext uri="{FF2B5EF4-FFF2-40B4-BE49-F238E27FC236}">
                          <a16:creationId xmlns:a16="http://schemas.microsoft.com/office/drawing/2014/main" id="{98E6613F-51AF-40A0-8805-CF9569D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2153" y="4654194"/>
                      <a:ext cx="1496599" cy="821932"/>
                    </a:xfrm>
                    <a:prstGeom prst="flowChartDecision">
                      <a:avLst/>
                    </a:prstGeom>
                    <a:solidFill>
                      <a:srgbClr val="FF4F58"/>
                    </a:solidFill>
                    <a:ln>
                      <a:solidFill>
                        <a:srgbClr val="FF4F58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381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640718BA-8013-47E5-A445-ACC53F74D6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66467" y="4880494"/>
                      <a:ext cx="1547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</a:t>
                      </a:r>
                    </a:p>
                  </p:txBody>
                </p:sp>
              </p:grpSp>
              <p:sp>
                <p:nvSpPr>
                  <p:cNvPr id="13" name="Arrow: Down 12">
                    <a:extLst>
                      <a:ext uri="{FF2B5EF4-FFF2-40B4-BE49-F238E27FC236}">
                        <a16:creationId xmlns:a16="http://schemas.microsoft.com/office/drawing/2014/main" id="{EBBD11AF-B29D-4B44-989E-0E34D0FFA55F}"/>
                      </a:ext>
                    </a:extLst>
                  </p:cNvPr>
                  <p:cNvSpPr/>
                  <p:nvPr/>
                </p:nvSpPr>
                <p:spPr>
                  <a:xfrm>
                    <a:off x="2644731" y="2051321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row: Down 13">
                    <a:extLst>
                      <a:ext uri="{FF2B5EF4-FFF2-40B4-BE49-F238E27FC236}">
                        <a16:creationId xmlns:a16="http://schemas.microsoft.com/office/drawing/2014/main" id="{B79A26DE-67F3-443E-9A8F-ED7D98AB632C}"/>
                      </a:ext>
                    </a:extLst>
                  </p:cNvPr>
                  <p:cNvSpPr/>
                  <p:nvPr/>
                </p:nvSpPr>
                <p:spPr>
                  <a:xfrm>
                    <a:off x="2644731" y="877839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row: Down 14">
                    <a:extLst>
                      <a:ext uri="{FF2B5EF4-FFF2-40B4-BE49-F238E27FC236}">
                        <a16:creationId xmlns:a16="http://schemas.microsoft.com/office/drawing/2014/main" id="{5A4FB304-35C9-4E95-B934-8C2CFF45AC73}"/>
                      </a:ext>
                    </a:extLst>
                  </p:cNvPr>
                  <p:cNvSpPr/>
                  <p:nvPr/>
                </p:nvSpPr>
                <p:spPr>
                  <a:xfrm>
                    <a:off x="2644731" y="3224803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Arrow: Down 26">
                    <a:extLst>
                      <a:ext uri="{FF2B5EF4-FFF2-40B4-BE49-F238E27FC236}">
                        <a16:creationId xmlns:a16="http://schemas.microsoft.com/office/drawing/2014/main" id="{B76AF1D3-1A6F-427E-BB49-3D653FB5DF75}"/>
                      </a:ext>
                    </a:extLst>
                  </p:cNvPr>
                  <p:cNvSpPr/>
                  <p:nvPr/>
                </p:nvSpPr>
                <p:spPr>
                  <a:xfrm>
                    <a:off x="2644731" y="4192872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Flowchart: Process 32">
                    <a:extLst>
                      <a:ext uri="{FF2B5EF4-FFF2-40B4-BE49-F238E27FC236}">
                        <a16:creationId xmlns:a16="http://schemas.microsoft.com/office/drawing/2014/main" id="{385E8665-48EC-4CB5-B5A1-B374C196EC00}"/>
                      </a:ext>
                    </a:extLst>
                  </p:cNvPr>
                  <p:cNvSpPr/>
                  <p:nvPr/>
                </p:nvSpPr>
                <p:spPr>
                  <a:xfrm>
                    <a:off x="1829651" y="3575238"/>
                    <a:ext cx="1849349" cy="616520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Main Laboratory</a:t>
                    </a: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7461092-C7AE-4935-BDAB-E73B4E326F6F}"/>
                    </a:ext>
                  </a:extLst>
                </p:cNvPr>
                <p:cNvGrpSpPr/>
                <p:nvPr/>
              </p:nvGrpSpPr>
              <p:grpSpPr>
                <a:xfrm>
                  <a:off x="522271" y="4774150"/>
                  <a:ext cx="3506502" cy="902802"/>
                  <a:chOff x="522271" y="4774150"/>
                  <a:chExt cx="3506502" cy="902802"/>
                </a:xfrm>
              </p:grpSpPr>
              <p:sp>
                <p:nvSpPr>
                  <p:cNvPr id="40" name="Arrow: Bent-Up 39">
                    <a:extLst>
                      <a:ext uri="{FF2B5EF4-FFF2-40B4-BE49-F238E27FC236}">
                        <a16:creationId xmlns:a16="http://schemas.microsoft.com/office/drawing/2014/main" id="{B7281BF4-FA4A-4A8A-B64F-F3E17E7777A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2271" y="4774151"/>
                    <a:ext cx="1010286" cy="902801"/>
                  </a:xfrm>
                  <a:prstGeom prst="bentUpArrow">
                    <a:avLst>
                      <a:gd name="adj1" fmla="val 15896"/>
                      <a:gd name="adj2" fmla="val 25000"/>
                      <a:gd name="adj3" fmla="val 2500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25400" h="25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Arrow: Bent-Up 40">
                    <a:extLst>
                      <a:ext uri="{FF2B5EF4-FFF2-40B4-BE49-F238E27FC236}">
                        <a16:creationId xmlns:a16="http://schemas.microsoft.com/office/drawing/2014/main" id="{CDC11102-3BA4-4F63-ADED-89CC378780EE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018487" y="4774150"/>
                    <a:ext cx="1010286" cy="902801"/>
                  </a:xfrm>
                  <a:prstGeom prst="bentUpArrow">
                    <a:avLst>
                      <a:gd name="adj1" fmla="val 15896"/>
                      <a:gd name="adj2" fmla="val 25000"/>
                      <a:gd name="adj3" fmla="val 2500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25400" h="254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EDF515F-EFFC-4CFD-A534-058791E1A34B}"/>
                  </a:ext>
                </a:extLst>
              </p:cNvPr>
              <p:cNvGrpSpPr/>
              <p:nvPr/>
            </p:nvGrpSpPr>
            <p:grpSpPr>
              <a:xfrm>
                <a:off x="305473" y="5790096"/>
                <a:ext cx="4289637" cy="616520"/>
                <a:chOff x="305473" y="5790096"/>
                <a:chExt cx="4289637" cy="616520"/>
              </a:xfrm>
            </p:grpSpPr>
            <p:sp>
              <p:nvSpPr>
                <p:cNvPr id="42" name="Flowchart: Process 41">
                  <a:extLst>
                    <a:ext uri="{FF2B5EF4-FFF2-40B4-BE49-F238E27FC236}">
                      <a16:creationId xmlns:a16="http://schemas.microsoft.com/office/drawing/2014/main" id="{5D736C5B-7F48-4A7B-80DD-1FE15CFA2222}"/>
                    </a:ext>
                  </a:extLst>
                </p:cNvPr>
                <p:cNvSpPr/>
                <p:nvPr/>
              </p:nvSpPr>
              <p:spPr>
                <a:xfrm>
                  <a:off x="305473" y="5790096"/>
                  <a:ext cx="1582053" cy="616520"/>
                </a:xfrm>
                <a:prstGeom prst="flowChartProcess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ARUP</a:t>
                  </a:r>
                </a:p>
              </p:txBody>
            </p:sp>
            <p:sp>
              <p:nvSpPr>
                <p:cNvPr id="43" name="Flowchart: Process 42">
                  <a:extLst>
                    <a:ext uri="{FF2B5EF4-FFF2-40B4-BE49-F238E27FC236}">
                      <a16:creationId xmlns:a16="http://schemas.microsoft.com/office/drawing/2014/main" id="{2B9F17CB-1601-4C4F-A59B-32FFE68986B6}"/>
                    </a:ext>
                  </a:extLst>
                </p:cNvPr>
                <p:cNvSpPr/>
                <p:nvPr/>
              </p:nvSpPr>
              <p:spPr>
                <a:xfrm>
                  <a:off x="2745761" y="5790096"/>
                  <a:ext cx="1849349" cy="616520"/>
                </a:xfrm>
                <a:prstGeom prst="flowChartProcess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KP REGIONAL GENETICS LAB</a:t>
                  </a:r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5E6566-DC27-4F6F-BDF1-F0D0F1F78F51}"/>
                </a:ext>
              </a:extLst>
            </p:cNvPr>
            <p:cNvSpPr txBox="1"/>
            <p:nvPr/>
          </p:nvSpPr>
          <p:spPr>
            <a:xfrm>
              <a:off x="1592582" y="421510"/>
              <a:ext cx="2226365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</p:txBody>
        </p:sp>
      </p:grpSp>
      <p:sp>
        <p:nvSpPr>
          <p:cNvPr id="48" name="&quot;Not Allowed&quot; Symbol 47">
            <a:extLst>
              <a:ext uri="{FF2B5EF4-FFF2-40B4-BE49-F238E27FC236}">
                <a16:creationId xmlns:a16="http://schemas.microsoft.com/office/drawing/2014/main" id="{92D2D795-2FAA-4296-B90A-951E1F737A2B}"/>
              </a:ext>
            </a:extLst>
          </p:cNvPr>
          <p:cNvSpPr/>
          <p:nvPr/>
        </p:nvSpPr>
        <p:spPr>
          <a:xfrm>
            <a:off x="806343" y="2820629"/>
            <a:ext cx="755887" cy="663170"/>
          </a:xfrm>
          <a:prstGeom prst="noSmoking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2962DD-6E52-498C-8B15-50D7A1D95FEC}"/>
              </a:ext>
            </a:extLst>
          </p:cNvPr>
          <p:cNvSpPr txBox="1"/>
          <p:nvPr/>
        </p:nvSpPr>
        <p:spPr>
          <a:xfrm>
            <a:off x="3535287" y="1749405"/>
            <a:ext cx="5993343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Eliminate a step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 possibility of lost or delayed specimen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Ensure timely transport to Genetics lab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97C2E3-00EC-4050-A4AC-25F3B979CCEE}"/>
              </a:ext>
            </a:extLst>
          </p:cNvPr>
          <p:cNvGrpSpPr/>
          <p:nvPr/>
        </p:nvGrpSpPr>
        <p:grpSpPr>
          <a:xfrm>
            <a:off x="61298" y="551692"/>
            <a:ext cx="4364347" cy="5564416"/>
            <a:chOff x="2894083" y="811079"/>
            <a:chExt cx="4364347" cy="556441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8133DD-6499-4D98-975A-9DE9E913DDBE}"/>
                </a:ext>
              </a:extLst>
            </p:cNvPr>
            <p:cNvGrpSpPr/>
            <p:nvPr/>
          </p:nvGrpSpPr>
          <p:grpSpPr>
            <a:xfrm>
              <a:off x="2894083" y="1445124"/>
              <a:ext cx="4364347" cy="4930371"/>
              <a:chOff x="4925801" y="717246"/>
              <a:chExt cx="4364347" cy="4930371"/>
            </a:xfrm>
          </p:grpSpPr>
          <p:sp>
            <p:nvSpPr>
              <p:cNvPr id="74" name="Arrow: Bent-Up 73">
                <a:extLst>
                  <a:ext uri="{FF2B5EF4-FFF2-40B4-BE49-F238E27FC236}">
                    <a16:creationId xmlns:a16="http://schemas.microsoft.com/office/drawing/2014/main" id="{07C730B5-29E1-4841-B7A3-133345FAFD80}"/>
                  </a:ext>
                </a:extLst>
              </p:cNvPr>
              <p:cNvSpPr/>
              <p:nvPr/>
            </p:nvSpPr>
            <p:spPr>
              <a:xfrm rot="10800000">
                <a:off x="5335726" y="4097491"/>
                <a:ext cx="1010286" cy="902801"/>
              </a:xfrm>
              <a:prstGeom prst="bentUpArrow">
                <a:avLst>
                  <a:gd name="adj1" fmla="val 15896"/>
                  <a:gd name="adj2" fmla="val 25000"/>
                  <a:gd name="adj3" fmla="val 25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row: Bent-Up 74">
                <a:extLst>
                  <a:ext uri="{FF2B5EF4-FFF2-40B4-BE49-F238E27FC236}">
                    <a16:creationId xmlns:a16="http://schemas.microsoft.com/office/drawing/2014/main" id="{3CCF3E84-6316-4C4C-B061-A19C7DFF0262}"/>
                  </a:ext>
                </a:extLst>
              </p:cNvPr>
              <p:cNvSpPr/>
              <p:nvPr/>
            </p:nvSpPr>
            <p:spPr>
              <a:xfrm rot="10800000" flipH="1">
                <a:off x="7720178" y="4117771"/>
                <a:ext cx="1010286" cy="902801"/>
              </a:xfrm>
              <a:prstGeom prst="bentUpArrow">
                <a:avLst>
                  <a:gd name="adj1" fmla="val 15896"/>
                  <a:gd name="adj2" fmla="val 25000"/>
                  <a:gd name="adj3" fmla="val 25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9A11C5A-FF76-474B-9A7E-9CF00F48ED39}"/>
                  </a:ext>
                </a:extLst>
              </p:cNvPr>
              <p:cNvGrpSpPr/>
              <p:nvPr/>
            </p:nvGrpSpPr>
            <p:grpSpPr>
              <a:xfrm>
                <a:off x="4925801" y="717246"/>
                <a:ext cx="4364347" cy="4930371"/>
                <a:chOff x="4641537" y="421864"/>
                <a:chExt cx="4364347" cy="493037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308C9942-316F-4220-9468-0435E0BDE7EC}"/>
                    </a:ext>
                  </a:extLst>
                </p:cNvPr>
                <p:cNvGrpSpPr/>
                <p:nvPr/>
              </p:nvGrpSpPr>
              <p:grpSpPr>
                <a:xfrm>
                  <a:off x="5851980" y="421864"/>
                  <a:ext cx="1849349" cy="3875302"/>
                  <a:chOff x="5902498" y="421864"/>
                  <a:chExt cx="1849349" cy="3875302"/>
                </a:xfrm>
              </p:grpSpPr>
              <p:sp>
                <p:nvSpPr>
                  <p:cNvPr id="81" name="Flowchart: Terminator 80">
                    <a:extLst>
                      <a:ext uri="{FF2B5EF4-FFF2-40B4-BE49-F238E27FC236}">
                        <a16:creationId xmlns:a16="http://schemas.microsoft.com/office/drawing/2014/main" id="{78C52561-13E7-44F0-8FC8-7459A889C4F4}"/>
                      </a:ext>
                    </a:extLst>
                  </p:cNvPr>
                  <p:cNvSpPr/>
                  <p:nvPr/>
                </p:nvSpPr>
                <p:spPr>
                  <a:xfrm>
                    <a:off x="6167913" y="421864"/>
                    <a:ext cx="1318519" cy="420972"/>
                  </a:xfrm>
                  <a:prstGeom prst="flowChartTerminator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START</a:t>
                    </a:r>
                  </a:p>
                </p:txBody>
              </p:sp>
              <p:sp>
                <p:nvSpPr>
                  <p:cNvPr id="82" name="Flowchart: Process 81">
                    <a:extLst>
                      <a:ext uri="{FF2B5EF4-FFF2-40B4-BE49-F238E27FC236}">
                        <a16:creationId xmlns:a16="http://schemas.microsoft.com/office/drawing/2014/main" id="{87E0B1A8-4532-4EAF-854A-6BE80B8E03E2}"/>
                      </a:ext>
                    </a:extLst>
                  </p:cNvPr>
                  <p:cNvSpPr/>
                  <p:nvPr/>
                </p:nvSpPr>
                <p:spPr>
                  <a:xfrm>
                    <a:off x="5902498" y="1240817"/>
                    <a:ext cx="1849349" cy="821933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POC specimen obtained</a:t>
                    </a:r>
                  </a:p>
                </p:txBody>
              </p:sp>
              <p:sp>
                <p:nvSpPr>
                  <p:cNvPr id="83" name="Flowchart: Process 82">
                    <a:extLst>
                      <a:ext uri="{FF2B5EF4-FFF2-40B4-BE49-F238E27FC236}">
                        <a16:creationId xmlns:a16="http://schemas.microsoft.com/office/drawing/2014/main" id="{612FD104-CC80-4E5A-9C98-3B05A8B8AE2F}"/>
                      </a:ext>
                    </a:extLst>
                  </p:cNvPr>
                  <p:cNvSpPr/>
                  <p:nvPr/>
                </p:nvSpPr>
                <p:spPr>
                  <a:xfrm>
                    <a:off x="5902498" y="2460731"/>
                    <a:ext cx="1849349" cy="616520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Main Laboratory</a:t>
                    </a:r>
                  </a:p>
                </p:txBody>
              </p:sp>
              <p:sp>
                <p:nvSpPr>
                  <p:cNvPr id="84" name="Arrow: Down 83">
                    <a:extLst>
                      <a:ext uri="{FF2B5EF4-FFF2-40B4-BE49-F238E27FC236}">
                        <a16:creationId xmlns:a16="http://schemas.microsoft.com/office/drawing/2014/main" id="{F7E11855-5196-4DBF-9E27-70CE3046A9D7}"/>
                      </a:ext>
                    </a:extLst>
                  </p:cNvPr>
                  <p:cNvSpPr/>
                  <p:nvPr/>
                </p:nvSpPr>
                <p:spPr>
                  <a:xfrm>
                    <a:off x="6717578" y="2087080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Arrow: Down 84">
                    <a:extLst>
                      <a:ext uri="{FF2B5EF4-FFF2-40B4-BE49-F238E27FC236}">
                        <a16:creationId xmlns:a16="http://schemas.microsoft.com/office/drawing/2014/main" id="{AA220941-2EB6-41D4-AABA-DE20617F81C6}"/>
                      </a:ext>
                    </a:extLst>
                  </p:cNvPr>
                  <p:cNvSpPr/>
                  <p:nvPr/>
                </p:nvSpPr>
                <p:spPr>
                  <a:xfrm>
                    <a:off x="6717578" y="867166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A09DF45-6147-4A4C-A300-0BF4EA5E5967}"/>
                      </a:ext>
                    </a:extLst>
                  </p:cNvPr>
                  <p:cNvGrpSpPr/>
                  <p:nvPr/>
                </p:nvGrpSpPr>
                <p:grpSpPr>
                  <a:xfrm>
                    <a:off x="6053187" y="3475234"/>
                    <a:ext cx="1547970" cy="821932"/>
                    <a:chOff x="1866467" y="4654194"/>
                    <a:chExt cx="1547970" cy="821932"/>
                  </a:xfrm>
                </p:grpSpPr>
                <p:sp>
                  <p:nvSpPr>
                    <p:cNvPr id="88" name="Flowchart: Decision 87">
                      <a:extLst>
                        <a:ext uri="{FF2B5EF4-FFF2-40B4-BE49-F238E27FC236}">
                          <a16:creationId xmlns:a16="http://schemas.microsoft.com/office/drawing/2014/main" id="{B744A4DE-5936-4FCA-931C-CE6E2C882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2153" y="4654194"/>
                      <a:ext cx="1496599" cy="821932"/>
                    </a:xfrm>
                    <a:prstGeom prst="flowChartDecision">
                      <a:avLst/>
                    </a:prstGeom>
                    <a:solidFill>
                      <a:srgbClr val="FF4F58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31750" h="317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5BE474C8-85FC-4097-8B09-6EB3C60743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66467" y="4880494"/>
                      <a:ext cx="1547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</a:t>
                      </a:r>
                    </a:p>
                  </p:txBody>
                </p:sp>
              </p:grpSp>
              <p:sp>
                <p:nvSpPr>
                  <p:cNvPr id="87" name="Arrow: Down 86">
                    <a:extLst>
                      <a:ext uri="{FF2B5EF4-FFF2-40B4-BE49-F238E27FC236}">
                        <a16:creationId xmlns:a16="http://schemas.microsoft.com/office/drawing/2014/main" id="{A3174234-0607-4266-8359-D6ED3DB92B49}"/>
                      </a:ext>
                    </a:extLst>
                  </p:cNvPr>
                  <p:cNvSpPr/>
                  <p:nvPr/>
                </p:nvSpPr>
                <p:spPr>
                  <a:xfrm>
                    <a:off x="6717578" y="3101581"/>
                    <a:ext cx="219188" cy="349321"/>
                  </a:xfrm>
                  <a:prstGeom prst="down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9050" h="190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CBB16C0-6991-4916-BB0E-2018D5A2E011}"/>
                    </a:ext>
                  </a:extLst>
                </p:cNvPr>
                <p:cNvGrpSpPr/>
                <p:nvPr/>
              </p:nvGrpSpPr>
              <p:grpSpPr>
                <a:xfrm>
                  <a:off x="4641537" y="4637178"/>
                  <a:ext cx="4364347" cy="715057"/>
                  <a:chOff x="4641537" y="4637178"/>
                  <a:chExt cx="4364347" cy="715057"/>
                </a:xfrm>
              </p:grpSpPr>
              <p:sp>
                <p:nvSpPr>
                  <p:cNvPr id="79" name="Flowchart: Process 78">
                    <a:extLst>
                      <a:ext uri="{FF2B5EF4-FFF2-40B4-BE49-F238E27FC236}">
                        <a16:creationId xmlns:a16="http://schemas.microsoft.com/office/drawing/2014/main" id="{47747B31-4FAB-459B-BFBD-F1DCEC22E252}"/>
                      </a:ext>
                    </a:extLst>
                  </p:cNvPr>
                  <p:cNvSpPr/>
                  <p:nvPr/>
                </p:nvSpPr>
                <p:spPr>
                  <a:xfrm>
                    <a:off x="4641537" y="4637178"/>
                    <a:ext cx="1166587" cy="616520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ARUP</a:t>
                    </a:r>
                  </a:p>
                </p:txBody>
              </p:sp>
              <p:sp>
                <p:nvSpPr>
                  <p:cNvPr id="80" name="Flowchart: Process 79">
                    <a:extLst>
                      <a:ext uri="{FF2B5EF4-FFF2-40B4-BE49-F238E27FC236}">
                        <a16:creationId xmlns:a16="http://schemas.microsoft.com/office/drawing/2014/main" id="{00945AB4-ABCA-4277-8AA0-F7245D7C9D13}"/>
                      </a:ext>
                    </a:extLst>
                  </p:cNvPr>
                  <p:cNvSpPr/>
                  <p:nvPr/>
                </p:nvSpPr>
                <p:spPr>
                  <a:xfrm>
                    <a:off x="7225168" y="4735715"/>
                    <a:ext cx="1780716" cy="616520"/>
                  </a:xfrm>
                  <a:prstGeom prst="flowChartProcess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KP REGIONAL GENETICS LAB</a:t>
                    </a:r>
                  </a:p>
                </p:txBody>
              </p:sp>
            </p:grpSp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3138F5-B3A2-4C3B-B709-837E8298023B}"/>
                </a:ext>
              </a:extLst>
            </p:cNvPr>
            <p:cNvSpPr txBox="1"/>
            <p:nvPr/>
          </p:nvSpPr>
          <p:spPr>
            <a:xfrm>
              <a:off x="3916017" y="811079"/>
              <a:ext cx="2226365" cy="369332"/>
            </a:xfrm>
            <a:prstGeom prst="rect">
              <a:avLst/>
            </a:prstGeom>
            <a:solidFill>
              <a:srgbClr val="FF4F5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CA992E-20FC-4D76-8364-66DF83C13D22}"/>
              </a:ext>
            </a:extLst>
          </p:cNvPr>
          <p:cNvGrpSpPr/>
          <p:nvPr/>
        </p:nvGrpSpPr>
        <p:grpSpPr>
          <a:xfrm>
            <a:off x="3865961" y="395315"/>
            <a:ext cx="5853392" cy="559117"/>
            <a:chOff x="1394873" y="294516"/>
            <a:chExt cx="5853392" cy="559117"/>
          </a:xfrm>
        </p:grpSpPr>
        <p:sp>
          <p:nvSpPr>
            <p:cNvPr id="52" name="Flowchart: Process 51">
              <a:extLst>
                <a:ext uri="{FF2B5EF4-FFF2-40B4-BE49-F238E27FC236}">
                  <a16:creationId xmlns:a16="http://schemas.microsoft.com/office/drawing/2014/main" id="{BF0FBB36-0DFC-456E-BBA7-D7961CAE3647}"/>
                </a:ext>
              </a:extLst>
            </p:cNvPr>
            <p:cNvSpPr/>
            <p:nvPr/>
          </p:nvSpPr>
          <p:spPr>
            <a:xfrm>
              <a:off x="1394873" y="321097"/>
              <a:ext cx="564992" cy="532536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69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Flowchart: Process 52">
              <a:extLst>
                <a:ext uri="{FF2B5EF4-FFF2-40B4-BE49-F238E27FC236}">
                  <a16:creationId xmlns:a16="http://schemas.microsoft.com/office/drawing/2014/main" id="{C00D129A-7F1D-4CAF-ADA5-7FC2F7F5B8B9}"/>
                </a:ext>
              </a:extLst>
            </p:cNvPr>
            <p:cNvSpPr/>
            <p:nvPr/>
          </p:nvSpPr>
          <p:spPr>
            <a:xfrm>
              <a:off x="2151931" y="294516"/>
              <a:ext cx="5096334" cy="559117"/>
            </a:xfrm>
            <a:prstGeom prst="flowChart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Delivery Location:  Main Lab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67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33DD7-EFAC-4C6E-ADF4-28546291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4" y="944219"/>
            <a:ext cx="9730131" cy="51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9111FC5-B980-47C7-9A6F-4ADE8C2B432C}"/>
              </a:ext>
            </a:extLst>
          </p:cNvPr>
          <p:cNvSpPr/>
          <p:nvPr/>
        </p:nvSpPr>
        <p:spPr>
          <a:xfrm>
            <a:off x="64604" y="4143612"/>
            <a:ext cx="9929191" cy="3313417"/>
          </a:xfrm>
          <a:prstGeom prst="rect">
            <a:avLst/>
          </a:prstGeom>
          <a:solidFill>
            <a:srgbClr val="4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D4B69-269F-42AE-8354-07799DD5401D}"/>
              </a:ext>
            </a:extLst>
          </p:cNvPr>
          <p:cNvSpPr/>
          <p:nvPr/>
        </p:nvSpPr>
        <p:spPr>
          <a:xfrm>
            <a:off x="129209" y="745140"/>
            <a:ext cx="9929191" cy="33134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16B399-005C-4520-9988-74497E1D4792}"/>
              </a:ext>
            </a:extLst>
          </p:cNvPr>
          <p:cNvGrpSpPr/>
          <p:nvPr/>
        </p:nvGrpSpPr>
        <p:grpSpPr>
          <a:xfrm>
            <a:off x="3742372" y="951895"/>
            <a:ext cx="2907586" cy="2359453"/>
            <a:chOff x="5190604" y="862316"/>
            <a:chExt cx="2907586" cy="23594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BC2024-EF83-416D-B78A-7A2B4C3DD210}"/>
                </a:ext>
              </a:extLst>
            </p:cNvPr>
            <p:cNvSpPr txBox="1"/>
            <p:nvPr/>
          </p:nvSpPr>
          <p:spPr>
            <a:xfrm>
              <a:off x="5190604" y="862316"/>
              <a:ext cx="2907586" cy="553998"/>
            </a:xfrm>
            <a:prstGeom prst="rect">
              <a:avLst/>
            </a:prstGeom>
            <a:solidFill>
              <a:srgbClr val="72286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Maternal Sample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EDTA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3F85E39-6C99-4B06-8D1F-3E8348CBB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24" b="96897" l="9945" r="89503">
                          <a14:foregroundMark x1="33149" y1="3793" x2="62431" y2="8103"/>
                          <a14:foregroundMark x1="62431" y1="8103" x2="65193" y2="7931"/>
                          <a14:foregroundMark x1="54144" y1="96897" x2="65746" y2="78448"/>
                          <a14:foregroundMark x1="65746" y1="78448" x2="65746" y2="78448"/>
                          <a14:foregroundMark x1="50829" y1="1724" x2="50829" y2="5862"/>
                          <a14:foregroundMark x1="48066" y1="28621" x2="49171" y2="40172"/>
                          <a14:foregroundMark x1="43094" y1="34483" x2="48066" y2="40517"/>
                          <a14:backgroundMark x1="16575" y1="94483" x2="3867" y2="984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97245" y="1435605"/>
              <a:ext cx="557407" cy="17861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62C26A-50CF-4299-AD3A-77C47125EFD8}"/>
              </a:ext>
            </a:extLst>
          </p:cNvPr>
          <p:cNvGrpSpPr/>
          <p:nvPr/>
        </p:nvGrpSpPr>
        <p:grpSpPr>
          <a:xfrm>
            <a:off x="477671" y="952927"/>
            <a:ext cx="2907586" cy="2357507"/>
            <a:chOff x="1359996" y="862316"/>
            <a:chExt cx="2907586" cy="23575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74A5453-AED1-49A3-A84B-91F1F23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11" b="94410" l="9934" r="89404">
                          <a14:foregroundMark x1="77483" y1="9938" x2="30464" y2="9938"/>
                          <a14:foregroundMark x1="15894" y1="17391" x2="25828" y2="27950"/>
                          <a14:foregroundMark x1="45033" y1="93168" x2="64901" y2="68323"/>
                          <a14:foregroundMark x1="53642" y1="8075" x2="52318" y2="13043"/>
                          <a14:foregroundMark x1="43709" y1="95031" x2="43709" y2="95031"/>
                          <a14:foregroundMark x1="33113" y1="6211" x2="33113" y2="62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7517" y="2211366"/>
              <a:ext cx="945820" cy="10084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499BB84-C4C5-46BB-8746-09AF2A30E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95" b="96552" l="7104" r="93716">
                          <a14:foregroundMark x1="53005" y1="4310" x2="53005" y2="28879"/>
                          <a14:foregroundMark x1="53005" y1="28879" x2="58743" y2="32759"/>
                          <a14:foregroundMark x1="87158" y1="11207" x2="94262" y2="27586"/>
                          <a14:foregroundMark x1="80601" y1="8836" x2="19672" y2="14655"/>
                          <a14:foregroundMark x1="19672" y1="14655" x2="9836" y2="22845"/>
                          <a14:foregroundMark x1="9836" y1="22845" x2="9836" y2="24353"/>
                          <a14:foregroundMark x1="53279" y1="93966" x2="60929" y2="69828"/>
                          <a14:foregroundMark x1="54645" y1="96767" x2="57104" y2="96121"/>
                          <a14:foregroundMark x1="7104" y1="28448" x2="18579" y2="331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1524" y="1733360"/>
              <a:ext cx="1140202" cy="14455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D3ABBE-CC0D-4F46-A2F5-378C6B6297AF}"/>
                </a:ext>
              </a:extLst>
            </p:cNvPr>
            <p:cNvSpPr txBox="1"/>
            <p:nvPr/>
          </p:nvSpPr>
          <p:spPr>
            <a:xfrm>
              <a:off x="1359996" y="862316"/>
              <a:ext cx="2907586" cy="830997"/>
            </a:xfrm>
            <a:prstGeom prst="rect">
              <a:avLst/>
            </a:prstGeom>
            <a:solidFill>
              <a:srgbClr val="C55643"/>
            </a:solidFill>
            <a:ln>
              <a:solidFill>
                <a:srgbClr val="C556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 Specimen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Sterile Saline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Various Containers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5D95AE-BF7F-46ED-ACDF-01AF769B69FE}"/>
              </a:ext>
            </a:extLst>
          </p:cNvPr>
          <p:cNvGrpSpPr/>
          <p:nvPr/>
        </p:nvGrpSpPr>
        <p:grpSpPr>
          <a:xfrm>
            <a:off x="608700" y="4556616"/>
            <a:ext cx="2907586" cy="2328231"/>
            <a:chOff x="1359996" y="862316"/>
            <a:chExt cx="2907586" cy="232823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5C3B32-2B2F-4B40-BBFF-3BABFC5E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11" b="94410" l="9934" r="89404">
                          <a14:foregroundMark x1="77483" y1="9938" x2="30464" y2="9938"/>
                          <a14:foregroundMark x1="15894" y1="17391" x2="25828" y2="27950"/>
                          <a14:foregroundMark x1="45033" y1="93168" x2="64901" y2="68323"/>
                          <a14:foregroundMark x1="53642" y1="8075" x2="52318" y2="13043"/>
                          <a14:foregroundMark x1="43709" y1="95031" x2="43709" y2="95031"/>
                          <a14:foregroundMark x1="33113" y1="6211" x2="33113" y2="62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7335" y="2304648"/>
              <a:ext cx="792767" cy="845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BAC207E-90DE-4EB2-B1EB-8CE888424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95" b="96552" l="7104" r="93716">
                          <a14:foregroundMark x1="53005" y1="4310" x2="53005" y2="28879"/>
                          <a14:foregroundMark x1="53005" y1="28879" x2="58743" y2="32759"/>
                          <a14:foregroundMark x1="87158" y1="11207" x2="94262" y2="27586"/>
                          <a14:foregroundMark x1="80601" y1="8836" x2="19672" y2="14655"/>
                          <a14:foregroundMark x1="19672" y1="14655" x2="9836" y2="22845"/>
                          <a14:foregroundMark x1="9836" y1="22845" x2="9836" y2="24353"/>
                          <a14:foregroundMark x1="53279" y1="93966" x2="60929" y2="69828"/>
                          <a14:foregroundMark x1="54645" y1="96767" x2="57104" y2="96121"/>
                          <a14:foregroundMark x1="7104" y1="28448" x2="18579" y2="331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13394" y="1812164"/>
              <a:ext cx="1087259" cy="13783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1E918B-C8EE-4F0E-A75C-F47B6A6BD429}"/>
                </a:ext>
              </a:extLst>
            </p:cNvPr>
            <p:cNvSpPr txBox="1"/>
            <p:nvPr/>
          </p:nvSpPr>
          <p:spPr>
            <a:xfrm>
              <a:off x="1359996" y="862316"/>
              <a:ext cx="2907586" cy="830997"/>
            </a:xfrm>
            <a:prstGeom prst="rect">
              <a:avLst/>
            </a:prstGeom>
            <a:solidFill>
              <a:srgbClr val="C55643"/>
            </a:solidFill>
            <a:ln>
              <a:solidFill>
                <a:srgbClr val="C556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 Specimen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Sterile Saline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Various Containers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16C7846-E873-4BAA-8C56-D5CB28BDA7EA}"/>
              </a:ext>
            </a:extLst>
          </p:cNvPr>
          <p:cNvSpPr txBox="1"/>
          <p:nvPr/>
        </p:nvSpPr>
        <p:spPr>
          <a:xfrm>
            <a:off x="3831309" y="146280"/>
            <a:ext cx="2845450" cy="461665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4DAC6409-458F-4CF6-8BDD-97DCCA2EEA10}"/>
              </a:ext>
            </a:extLst>
          </p:cNvPr>
          <p:cNvSpPr/>
          <p:nvPr/>
        </p:nvSpPr>
        <p:spPr>
          <a:xfrm>
            <a:off x="3354884" y="2058314"/>
            <a:ext cx="1377488" cy="1133061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F208341-5C35-4246-9C44-DDB70B2A6BD8}"/>
              </a:ext>
            </a:extLst>
          </p:cNvPr>
          <p:cNvSpPr/>
          <p:nvPr/>
        </p:nvSpPr>
        <p:spPr>
          <a:xfrm>
            <a:off x="6250369" y="2256486"/>
            <a:ext cx="901116" cy="832424"/>
          </a:xfrm>
          <a:prstGeom prst="rightArrow">
            <a:avLst>
              <a:gd name="adj1" fmla="val 50000"/>
              <a:gd name="adj2" fmla="val 36842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2DE908-B101-419D-A182-1EF3F3CB13FD}"/>
              </a:ext>
            </a:extLst>
          </p:cNvPr>
          <p:cNvSpPr txBox="1"/>
          <p:nvPr/>
        </p:nvSpPr>
        <p:spPr>
          <a:xfrm>
            <a:off x="7274975" y="2216183"/>
            <a:ext cx="2691647" cy="64633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LAB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PLACE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99F3DCC-1DCC-40FA-8410-4F99FE4BE040}"/>
              </a:ext>
            </a:extLst>
          </p:cNvPr>
          <p:cNvSpPr/>
          <p:nvPr/>
        </p:nvSpPr>
        <p:spPr>
          <a:xfrm>
            <a:off x="4520355" y="5064270"/>
            <a:ext cx="1377488" cy="832424"/>
          </a:xfrm>
          <a:prstGeom prst="rightArrow">
            <a:avLst>
              <a:gd name="adj1" fmla="val 50000"/>
              <a:gd name="adj2" fmla="val 36842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0AB343-1AA8-4455-B8DB-AE6F5AB3AD6A}"/>
              </a:ext>
            </a:extLst>
          </p:cNvPr>
          <p:cNvGrpSpPr/>
          <p:nvPr/>
        </p:nvGrpSpPr>
        <p:grpSpPr>
          <a:xfrm>
            <a:off x="2289401" y="5686140"/>
            <a:ext cx="1541908" cy="1497903"/>
            <a:chOff x="5973857" y="5188642"/>
            <a:chExt cx="1447176" cy="1524975"/>
          </a:xfrm>
        </p:grpSpPr>
        <p:pic>
          <p:nvPicPr>
            <p:cNvPr id="44" name="Graphic 43" descr="Paper">
              <a:extLst>
                <a:ext uri="{FF2B5EF4-FFF2-40B4-BE49-F238E27FC236}">
                  <a16:creationId xmlns:a16="http://schemas.microsoft.com/office/drawing/2014/main" id="{FA8CE9DA-A30E-4910-8228-D7A9E3710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39743" y="5188642"/>
              <a:ext cx="1115403" cy="11154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1C3FED-C5ED-494A-9879-37CE904B008E}"/>
                </a:ext>
              </a:extLst>
            </p:cNvPr>
            <p:cNvSpPr txBox="1"/>
            <p:nvPr/>
          </p:nvSpPr>
          <p:spPr>
            <a:xfrm>
              <a:off x="5973857" y="6344285"/>
              <a:ext cx="1447176" cy="369332"/>
            </a:xfrm>
            <a:prstGeom prst="rect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32C528-175E-43EC-B5A1-4182E779A504}"/>
              </a:ext>
            </a:extLst>
          </p:cNvPr>
          <p:cNvGrpSpPr/>
          <p:nvPr/>
        </p:nvGrpSpPr>
        <p:grpSpPr>
          <a:xfrm>
            <a:off x="4377383" y="2465946"/>
            <a:ext cx="2256281" cy="1260574"/>
            <a:chOff x="7789000" y="3858972"/>
            <a:chExt cx="2343426" cy="1212770"/>
          </a:xfrm>
        </p:grpSpPr>
        <p:pic>
          <p:nvPicPr>
            <p:cNvPr id="42" name="Graphic 41" descr="Paper">
              <a:extLst>
                <a:ext uri="{FF2B5EF4-FFF2-40B4-BE49-F238E27FC236}">
                  <a16:creationId xmlns:a16="http://schemas.microsoft.com/office/drawing/2014/main" id="{B5B15408-C071-4872-8D76-42E47311A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25355" y="3858972"/>
              <a:ext cx="914400" cy="9143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6932E9-99B4-4F36-BBD1-38094533C5A3}"/>
                </a:ext>
              </a:extLst>
            </p:cNvPr>
            <p:cNvSpPr txBox="1"/>
            <p:nvPr/>
          </p:nvSpPr>
          <p:spPr>
            <a:xfrm>
              <a:off x="7789000" y="4746027"/>
              <a:ext cx="2343426" cy="325715"/>
            </a:xfrm>
            <a:prstGeom prst="rect">
              <a:avLst/>
            </a:prstGeom>
            <a:solidFill>
              <a:srgbClr val="72286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NonHC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Genetics Req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E0F153-441B-4C6E-ACB1-DFFB6807F447}"/>
              </a:ext>
            </a:extLst>
          </p:cNvPr>
          <p:cNvGrpSpPr/>
          <p:nvPr/>
        </p:nvGrpSpPr>
        <p:grpSpPr>
          <a:xfrm>
            <a:off x="1513544" y="2427055"/>
            <a:ext cx="1903490" cy="1175012"/>
            <a:chOff x="6750379" y="3174704"/>
            <a:chExt cx="1903490" cy="1175012"/>
          </a:xfrm>
        </p:grpSpPr>
        <p:pic>
          <p:nvPicPr>
            <p:cNvPr id="22" name="Graphic 21" descr="Paper">
              <a:extLst>
                <a:ext uri="{FF2B5EF4-FFF2-40B4-BE49-F238E27FC236}">
                  <a16:creationId xmlns:a16="http://schemas.microsoft.com/office/drawing/2014/main" id="{D6FB28BB-E14B-43B0-AB77-177504CB4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94507" y="317470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B4494D-5D4D-44C1-BFD0-4DED38DF5C79}"/>
                </a:ext>
              </a:extLst>
            </p:cNvPr>
            <p:cNvSpPr txBox="1"/>
            <p:nvPr/>
          </p:nvSpPr>
          <p:spPr>
            <a:xfrm>
              <a:off x="6750379" y="4041939"/>
              <a:ext cx="1903490" cy="307777"/>
            </a:xfrm>
            <a:prstGeom prst="rect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 Genetics Req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E2CE4EF-393A-4DD6-841C-5E02AC473FF1}"/>
              </a:ext>
            </a:extLst>
          </p:cNvPr>
          <p:cNvSpPr txBox="1"/>
          <p:nvPr/>
        </p:nvSpPr>
        <p:spPr>
          <a:xfrm>
            <a:off x="6250369" y="4996316"/>
            <a:ext cx="2108015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ARUP Laboratories</a:t>
            </a:r>
          </a:p>
        </p:txBody>
      </p:sp>
    </p:spTree>
    <p:extLst>
      <p:ext uri="{BB962C8B-B14F-4D97-AF65-F5344CB8AC3E}">
        <p14:creationId xmlns:p14="http://schemas.microsoft.com/office/powerpoint/2010/main" val="21077420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514E3-00D8-4D55-9066-BA614864CD53}"/>
              </a:ext>
            </a:extLst>
          </p:cNvPr>
          <p:cNvSpPr txBox="1"/>
          <p:nvPr/>
        </p:nvSpPr>
        <p:spPr>
          <a:xfrm>
            <a:off x="3657600" y="3704849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Calibri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1964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D95D09F683C4CB594092CEF3D4D8A" ma:contentTypeVersion="13" ma:contentTypeDescription="Create a new document." ma:contentTypeScope="" ma:versionID="b0f48d82f22522451d52ba9adda23a87">
  <xsd:schema xmlns:xsd="http://www.w3.org/2001/XMLSchema" xmlns:xs="http://www.w3.org/2001/XMLSchema" xmlns:p="http://schemas.microsoft.com/office/2006/metadata/properties" xmlns:ns3="256fd4f6-1631-4e98-80bf-a28abf8f18b9" xmlns:ns4="361c80f5-98f5-48e4-b9fb-1087b30ec541" targetNamespace="http://schemas.microsoft.com/office/2006/metadata/properties" ma:root="true" ma:fieldsID="1affc2411f83f50b417efd7adee042af" ns3:_="" ns4:_="">
    <xsd:import namespace="256fd4f6-1631-4e98-80bf-a28abf8f18b9"/>
    <xsd:import namespace="361c80f5-98f5-48e4-b9fb-1087b30ec5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fd4f6-1631-4e98-80bf-a28abf8f18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c80f5-98f5-48e4-b9fb-1087b30ec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E2826-5122-4E61-AEE0-7E79210B4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925F2F-E719-4366-AB06-916D926399A9}">
  <ds:schemaRefs>
    <ds:schemaRef ds:uri="http://www.w3.org/XML/1998/namespace"/>
    <ds:schemaRef ds:uri="http://purl.org/dc/dcmitype/"/>
    <ds:schemaRef ds:uri="361c80f5-98f5-48e4-b9fb-1087b30ec541"/>
    <ds:schemaRef ds:uri="http://schemas.microsoft.com/office/2006/documentManagement/types"/>
    <ds:schemaRef ds:uri="http://schemas.microsoft.com/office/infopath/2007/PartnerControls"/>
    <ds:schemaRef ds:uri="256fd4f6-1631-4e98-80bf-a28abf8f18b9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EA712A-F041-4849-A50E-DD3090F17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fd4f6-1631-4e98-80bf-a28abf8f18b9"/>
    <ds:schemaRef ds:uri="361c80f5-98f5-48e4-b9fb-1087b30ec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GAUGECHART3</Template>
  <TotalTime>354</TotalTime>
  <Words>137</Words>
  <Application>Microsoft Office PowerPoint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Products of Conception Processing Genetics Requests Main 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X. Anico</dc:creator>
  <cp:lastModifiedBy>Anthony X. Anico</cp:lastModifiedBy>
  <cp:revision>25</cp:revision>
  <cp:lastPrinted>2020-05-28T16:57:12Z</cp:lastPrinted>
  <dcterms:created xsi:type="dcterms:W3CDTF">2020-05-19T18:19:50Z</dcterms:created>
  <dcterms:modified xsi:type="dcterms:W3CDTF">2020-05-28T16:59:47Z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0x0101009C9D95D09F683C4CB594092CEF3D4D8A</vt:lpwstr>
  </property>
</Properties>
</file>