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Lst>
  <p:notesMasterIdLst>
    <p:notesMasterId r:id="rId29"/>
  </p:notesMasterIdLst>
  <p:handoutMasterIdLst>
    <p:handoutMasterId r:id="rId30"/>
  </p:handoutMasterIdLst>
  <p:sldIdLst>
    <p:sldId id="256" r:id="rId6"/>
    <p:sldId id="278" r:id="rId7"/>
    <p:sldId id="259" r:id="rId8"/>
    <p:sldId id="283" r:id="rId9"/>
    <p:sldId id="268" r:id="rId10"/>
    <p:sldId id="262" r:id="rId11"/>
    <p:sldId id="263" r:id="rId12"/>
    <p:sldId id="289" r:id="rId13"/>
    <p:sldId id="265" r:id="rId14"/>
    <p:sldId id="270" r:id="rId15"/>
    <p:sldId id="272" r:id="rId16"/>
    <p:sldId id="276" r:id="rId17"/>
    <p:sldId id="273" r:id="rId18"/>
    <p:sldId id="264" r:id="rId19"/>
    <p:sldId id="266" r:id="rId20"/>
    <p:sldId id="281" r:id="rId21"/>
    <p:sldId id="271" r:id="rId22"/>
    <p:sldId id="290" r:id="rId23"/>
    <p:sldId id="285" r:id="rId24"/>
    <p:sldId id="292" r:id="rId25"/>
    <p:sldId id="286" r:id="rId26"/>
    <p:sldId id="287" r:id="rId27"/>
    <p:sldId id="277" r:id="rId28"/>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3"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2E1B47"/>
    <a:srgbClr val="471B34"/>
    <a:srgbClr val="441B47"/>
    <a:srgbClr val="C3AEE0"/>
    <a:srgbClr val="633C8C"/>
    <a:srgbClr val="D8D1CA"/>
    <a:srgbClr val="009E47"/>
    <a:srgbClr val="007434"/>
    <a:srgbClr val="4A2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44AEE-D63E-47DC-8743-D6507C6E8D35}" v="2" dt="2020-08-06T23:21:21.493"/>
    <p1510:client id="{545309CD-59BE-4649-BF1A-EF65217336C2}" v="186" dt="2020-08-07T16:49:42.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3" autoAdjust="0"/>
    <p:restoredTop sz="94660"/>
  </p:normalViewPr>
  <p:slideViewPr>
    <p:cSldViewPr snapToGrid="0">
      <p:cViewPr varScale="1">
        <p:scale>
          <a:sx n="102" d="100"/>
          <a:sy n="102" d="100"/>
        </p:scale>
        <p:origin x="150" y="4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gradFill rotWithShape="0">
          <a:gsLst>
            <a:gs pos="0">
              <a:srgbClr val="FF0000">
                <a:alpha val="70000"/>
              </a:srgbClr>
            </a:gs>
            <a:gs pos="100000">
              <a:srgbClr val="C00000"/>
            </a:gs>
          </a:gsLst>
          <a:lin ang="5400000" scaled="0"/>
        </a:gradFill>
      </dgm:spPr>
      <dgm:t>
        <a:bodyPr anchor="t" anchorCtr="1"/>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gradFill rotWithShape="0">
          <a:gsLst>
            <a:gs pos="0">
              <a:schemeClr val="accent5">
                <a:alpha val="70000"/>
                <a:lumMod val="100000"/>
              </a:schemeClr>
            </a:gs>
            <a:gs pos="100000">
              <a:schemeClr val="accent5">
                <a:lumMod val="50000"/>
              </a:schemeClr>
            </a:gs>
          </a:gsLst>
          <a:lin ang="5400000" scaled="0"/>
        </a:gra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gradFill rotWithShape="0">
          <a:gsLst>
            <a:gs pos="0">
              <a:srgbClr val="0070C0">
                <a:alpha val="70000"/>
              </a:srgbClr>
            </a:gs>
            <a:gs pos="100000">
              <a:srgbClr val="00339A"/>
            </a:gs>
          </a:gsLst>
          <a:lin ang="5400000" scaled="0"/>
        </a:gra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2E1B47"/>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chemeClr val="bg2">
            <a:lumMod val="60000"/>
            <a:lumOff val="40000"/>
          </a:schemeClr>
        </a:solidFill>
        <a:ln w="50800">
          <a:solidFill>
            <a:schemeClr val="lt1">
              <a:hueOff val="0"/>
              <a:satOff val="0"/>
              <a:lumOff val="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chemeClr val="bg2">
            <a:lumMod val="60000"/>
            <a:lumOff val="40000"/>
          </a:schemeClr>
        </a:solidFill>
        <a:ln w="50800">
          <a:solidFill>
            <a:schemeClr val="lt1">
              <a:hueOff val="0"/>
              <a:satOff val="0"/>
              <a:lumOff val="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77575" custRadScaleInc="304">
        <dgm:presLayoutVars>
          <dgm:bulletEnabled val="1"/>
        </dgm:presLayoutVars>
      </dgm:prSet>
      <dgm:spPr/>
    </dgm:pt>
    <dgm:pt modelId="{22B503BB-9F72-49B3-B82A-04FB9B76AE92}" type="pres">
      <dgm:prSet presAssocID="{0A6CECF4-BEAA-42E2-8C8C-4BA74C0143F5}" presName="arrow" presStyleLbl="node1" presStyleIdx="1" presStyleCnt="2" custAng="0" custScaleX="54345" custScaleY="114289" custRadScaleRad="87589" custRadScaleInc="-386">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gradFill rotWithShape="0">
          <a:gsLst>
            <a:gs pos="0">
              <a:srgbClr val="FF0000">
                <a:alpha val="70000"/>
              </a:srgbClr>
            </a:gs>
            <a:gs pos="100000">
              <a:srgbClr val="C0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gradFill rotWithShape="0">
          <a:gsLst>
            <a:gs pos="0">
              <a:schemeClr val="accent5">
                <a:alpha val="70000"/>
                <a:lumMod val="100000"/>
              </a:schemeClr>
            </a:gs>
            <a:gs pos="100000">
              <a:schemeClr val="accent5">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gradFill rotWithShape="0">
          <a:gsLst>
            <a:gs pos="0">
              <a:srgbClr val="0070C0">
                <a:alpha val="70000"/>
              </a:srgbClr>
            </a:gs>
            <a:gs pos="100000">
              <a:srgbClr val="00339A"/>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1185357" y="-27438"/>
          <a:ext cx="1262884" cy="2044373"/>
        </a:xfrm>
        <a:prstGeom prst="downArrow">
          <a:avLst>
            <a:gd name="adj1" fmla="val 50000"/>
            <a:gd name="adj2" fmla="val 35000"/>
          </a:avLst>
        </a:prstGeom>
        <a:solidFill>
          <a:schemeClr val="bg2">
            <a:lumMod val="60000"/>
            <a:lumOff val="40000"/>
          </a:schemeClr>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794613" y="679028"/>
        <a:ext cx="1823368" cy="631442"/>
      </dsp:txXfrm>
    </dsp:sp>
    <dsp:sp modelId="{22B503BB-9F72-49B3-B82A-04FB9B76AE92}">
      <dsp:nvSpPr>
        <dsp:cNvPr id="0" name=""/>
        <dsp:cNvSpPr/>
      </dsp:nvSpPr>
      <dsp:spPr>
        <a:xfrm rot="5400000">
          <a:off x="7551751" y="-36469"/>
          <a:ext cx="969192" cy="2038238"/>
        </a:xfrm>
        <a:prstGeom prst="downArrow">
          <a:avLst>
            <a:gd name="adj1" fmla="val 50000"/>
            <a:gd name="adj2" fmla="val 35000"/>
          </a:avLst>
        </a:prstGeom>
        <a:solidFill>
          <a:schemeClr val="bg2">
            <a:lumMod val="60000"/>
            <a:lumOff val="40000"/>
          </a:schemeClr>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186838" y="740352"/>
        <a:ext cx="1868629" cy="4845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85433F3-4C14-4FF8-9802-22DE2533ADCA}" type="datetimeFigureOut">
              <a:rPr lang="en-US" smtClean="0"/>
              <a:t>8/12/2020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r>
              <a:rPr lang="en-US"/>
              <a:t>LABORATORY </a:t>
            </a: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42668F-2EE6-4777-9974-4206BF9D260A}" type="slidenum">
              <a:rPr lang="en-US" smtClean="0"/>
              <a:t>‹#›</a:t>
            </a:fld>
            <a:endParaRPr lang="en-US"/>
          </a:p>
        </p:txBody>
      </p:sp>
    </p:spTree>
    <p:extLst>
      <p:ext uri="{BB962C8B-B14F-4D97-AF65-F5344CB8AC3E}">
        <p14:creationId xmlns:p14="http://schemas.microsoft.com/office/powerpoint/2010/main" val="4173819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E282702-AE01-4689-9162-7C4D12CE938D}" type="datetimeFigureOut">
              <a:rPr lang="en-US" smtClean="0"/>
              <a:t>8/12/2020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r>
              <a:rPr lang="en-US"/>
              <a:t>LABORATORY </a:t>
            </a:r>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EE7D4-B0AD-4D38-803D-A311C68C0F78}" type="slidenum">
              <a:rPr lang="en-US" smtClean="0"/>
              <a:t>1</a:t>
            </a:fld>
            <a:endParaRPr lang="en-US"/>
          </a:p>
        </p:txBody>
      </p:sp>
      <p:sp>
        <p:nvSpPr>
          <p:cNvPr id="5" name="Header Placeholder 4"/>
          <p:cNvSpPr>
            <a:spLocks noGrp="1"/>
          </p:cNvSpPr>
          <p:nvPr>
            <p:ph type="hdr" sz="quarter" idx="11"/>
          </p:nvPr>
        </p:nvSpPr>
        <p:spPr/>
        <p:txBody>
          <a:bodyPr/>
          <a:lstStyle/>
          <a:p>
            <a:r>
              <a:rPr lang="es-ES"/>
              <a:t>KAISER PERMANENTE LOS ANGELES MEDICAL CENTER</a:t>
            </a:r>
            <a:endParaRPr lang="en-US"/>
          </a:p>
        </p:txBody>
      </p:sp>
      <p:sp>
        <p:nvSpPr>
          <p:cNvPr id="6" name="Footer Placeholder 5"/>
          <p:cNvSpPr>
            <a:spLocks noGrp="1"/>
          </p:cNvSpPr>
          <p:nvPr>
            <p:ph type="ftr" sz="quarter" idx="12"/>
          </p:nvPr>
        </p:nvSpPr>
        <p:spPr/>
        <p:txBody>
          <a:bodyPr/>
          <a:lstStyle/>
          <a:p>
            <a:r>
              <a:rPr lang="en-US"/>
              <a:t>LABORATORY </a:t>
            </a:r>
          </a:p>
        </p:txBody>
      </p:sp>
    </p:spTree>
    <p:extLst>
      <p:ext uri="{BB962C8B-B14F-4D97-AF65-F5344CB8AC3E}">
        <p14:creationId xmlns:p14="http://schemas.microsoft.com/office/powerpoint/2010/main" val="94604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16</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588403-8E93-497F-9729-F4164E1934AF}"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33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7C30E9C-62F6-4C58-B504-8835F88064F1}" type="datetime1">
              <a:rPr lang="en-US" smtClean="0"/>
              <a:t>8/12/2020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88191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30BA5-E3DD-492A-9E50-8CAAFF800EB7}"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20930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C0D0ED-5ABE-451D-9304-E3819AF1B0C1}"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6350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87450-7715-4F6C-A17F-25C73DB0E458}"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45579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4F4BC4-9497-48AC-B680-22D5B066BAD5}"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9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090C2D-A0DD-4226-AB00-01C7658A7F40}"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56389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AB5E8-2AA1-4717-96A8-886A800AA6D6}"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83239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4BCB2-08A4-4BE9-B89D-2E36B4529D22}"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95609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76767" y="3352800"/>
            <a:ext cx="11504084" cy="457200"/>
          </a:xfrm>
          <a:prstGeom prst="rect">
            <a:avLst/>
          </a:prstGeom>
          <a:solidFill>
            <a:srgbClr val="79C7A0"/>
          </a:solidFill>
          <a:ln>
            <a:noFill/>
          </a:ln>
          <a:extLst>
            <a:ext uri="{91240B29-F687-4F45-9708-019B960494DF}">
              <a14:hiddenLine xmlns:a14="http://schemas.microsoft.com/office/drawing/2010/main" w="9525">
                <a:solidFill>
                  <a:srgbClr val="FF66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endParaRPr lang="en-US" altLang="en-US" sz="1800" dirty="0"/>
          </a:p>
        </p:txBody>
      </p:sp>
      <p:sp>
        <p:nvSpPr>
          <p:cNvPr id="44037" name="Title Placeholder 1"/>
          <p:cNvSpPr>
            <a:spLocks noGrp="1"/>
          </p:cNvSpPr>
          <p:nvPr>
            <p:ph type="ctrTitle"/>
          </p:nvPr>
        </p:nvSpPr>
        <p:spPr>
          <a:xfrm>
            <a:off x="6376459" y="4495800"/>
            <a:ext cx="5386916" cy="931862"/>
          </a:xfrm>
          <a:prstGeom prst="rect">
            <a:avLst/>
          </a:prstGeom>
        </p:spPr>
        <p:txBody>
          <a:bodyPr anchor="t"/>
          <a:lstStyle>
            <a:lvl1pPr>
              <a:defRPr sz="3200" b="1" smtClean="0"/>
            </a:lvl1pPr>
          </a:lstStyle>
          <a:p>
            <a:pPr lvl="0"/>
            <a:r>
              <a:rPr lang="en-US" noProof="0"/>
              <a:t>Click to edit Master title style</a:t>
            </a:r>
          </a:p>
        </p:txBody>
      </p:sp>
      <p:sp>
        <p:nvSpPr>
          <p:cNvPr id="3" name="Text Placeholder 2"/>
          <p:cNvSpPr>
            <a:spLocks noGrp="1"/>
          </p:cNvSpPr>
          <p:nvPr>
            <p:ph type="body" idx="1"/>
          </p:nvPr>
        </p:nvSpPr>
        <p:spPr>
          <a:xfrm>
            <a:off x="6398685" y="5565775"/>
            <a:ext cx="5386916" cy="749300"/>
          </a:xfrm>
        </p:spPr>
        <p:txBody>
          <a:bodyPr/>
          <a:lstStyle>
            <a:lvl1pPr marL="0" indent="0">
              <a:buFont typeface="Wingdings" pitchFamily="2" charset="2"/>
              <a:buNone/>
              <a:defRPr sz="1600" smtClean="0"/>
            </a:lvl1pPr>
          </a:lstStyle>
          <a:p>
            <a:pPr lvl="0"/>
            <a:r>
              <a:rPr lang="en-US" noProof="0"/>
              <a:t>Click to edit Master text styles</a:t>
            </a:r>
          </a:p>
        </p:txBody>
      </p:sp>
      <p:sp>
        <p:nvSpPr>
          <p:cNvPr id="5" name="Footer Placeholder 5"/>
          <p:cNvSpPr>
            <a:spLocks noGrp="1"/>
          </p:cNvSpPr>
          <p:nvPr>
            <p:ph type="ftr" sz="quarter" idx="10"/>
          </p:nvPr>
        </p:nvSpPr>
        <p:spPr>
          <a:xfrm>
            <a:off x="266701" y="6426201"/>
            <a:ext cx="6134100" cy="365125"/>
          </a:xfrm>
        </p:spPr>
        <p:txBody>
          <a:bodyPr/>
          <a:lstStyle>
            <a:lvl1pPr>
              <a:defRPr/>
            </a:lvl1pPr>
          </a:lstStyle>
          <a:p>
            <a:pPr>
              <a:defRPr/>
            </a:pPr>
            <a:r>
              <a:rPr lang="en-US" dirty="0"/>
              <a:t>LAMC Stroke Program | Performance Improvement Committee</a:t>
            </a:r>
          </a:p>
        </p:txBody>
      </p:sp>
      <p:sp>
        <p:nvSpPr>
          <p:cNvPr id="6" name="Slide Number Placeholder 12"/>
          <p:cNvSpPr>
            <a:spLocks noGrp="1"/>
          </p:cNvSpPr>
          <p:nvPr>
            <p:ph type="sldNum" sz="quarter" idx="11"/>
          </p:nvPr>
        </p:nvSpPr>
        <p:spPr/>
        <p:txBody>
          <a:bodyPr/>
          <a:lstStyle>
            <a:lvl1pPr>
              <a:defRPr/>
            </a:lvl1pPr>
          </a:lstStyle>
          <a:p>
            <a:pPr>
              <a:defRPr/>
            </a:pPr>
            <a:fld id="{9C85E6C8-6545-472D-AC7C-0C83AB43AD35}" type="slidenum">
              <a:rPr lang="en-US"/>
              <a:pPr>
                <a:defRPr/>
              </a:pPr>
              <a:t>‹#›</a:t>
            </a:fld>
            <a:endParaRPr lang="en-US" dirty="0"/>
          </a:p>
        </p:txBody>
      </p:sp>
    </p:spTree>
    <p:extLst>
      <p:ext uri="{BB962C8B-B14F-4D97-AF65-F5344CB8AC3E}">
        <p14:creationId xmlns:p14="http://schemas.microsoft.com/office/powerpoint/2010/main" val="245200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98451" y="1"/>
            <a:ext cx="34713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eaLnBrk="1" fontAlgn="auto" hangingPunct="1">
              <a:spcBef>
                <a:spcPts val="0"/>
              </a:spcBef>
              <a:spcAft>
                <a:spcPts val="0"/>
              </a:spcAft>
              <a:defRPr/>
            </a:pPr>
            <a:r>
              <a:rPr lang="en-US" sz="3600" b="1" dirty="0">
                <a:solidFill>
                  <a:srgbClr val="A1C4E3"/>
                </a:solidFill>
              </a:rPr>
              <a:t>+</a:t>
            </a:r>
          </a:p>
        </p:txBody>
      </p:sp>
      <p:pic>
        <p:nvPicPr>
          <p:cNvPr id="6" name="Picture 10" descr="KPstckd_WG10"/>
          <p:cNvPicPr>
            <a:picLocks noChangeAspect="1" noChangeArrowheads="1"/>
          </p:cNvPicPr>
          <p:nvPr/>
        </p:nvPicPr>
        <p:blipFill>
          <a:blip r:embed="rId2">
            <a:lum bright="20000" contrast="-20000"/>
            <a:grayscl/>
            <a:extLst>
              <a:ext uri="{28A0092B-C50C-407E-A947-70E740481C1C}">
                <a14:useLocalDpi xmlns:a14="http://schemas.microsoft.com/office/drawing/2010/main" val="0"/>
              </a:ext>
            </a:extLst>
          </a:blip>
          <a:srcRect/>
          <a:stretch>
            <a:fillRect/>
          </a:stretch>
        </p:blipFill>
        <p:spPr bwMode="auto">
          <a:xfrm>
            <a:off x="10727267" y="169864"/>
            <a:ext cx="1422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4" y="1"/>
            <a:ext cx="10847917" cy="514649"/>
          </a:xfrm>
          <a:prstGeom prst="rect">
            <a:avLst/>
          </a:prstGeom>
        </p:spPr>
        <p:txBody>
          <a:bodyPr/>
          <a:lstStyle>
            <a:lvl1pPr>
              <a:defRPr sz="2800" b="1"/>
            </a:lvl1pPr>
          </a:lstStyle>
          <a:p>
            <a:endParaRPr dirty="0"/>
          </a:p>
        </p:txBody>
      </p:sp>
      <p:sp>
        <p:nvSpPr>
          <p:cNvPr id="3" name="Content Placeholder 2"/>
          <p:cNvSpPr>
            <a:spLocks noGrp="1"/>
          </p:cNvSpPr>
          <p:nvPr>
            <p:ph sz="half" idx="1"/>
          </p:nvPr>
        </p:nvSpPr>
        <p:spPr>
          <a:xfrm>
            <a:off x="664691"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Footer Placeholder 5"/>
          <p:cNvSpPr>
            <a:spLocks noGrp="1"/>
          </p:cNvSpPr>
          <p:nvPr>
            <p:ph type="ftr" sz="quarter" idx="10"/>
          </p:nvPr>
        </p:nvSpPr>
        <p:spPr>
          <a:xfrm>
            <a:off x="0" y="6456364"/>
            <a:ext cx="8163984" cy="365125"/>
          </a:xfrm>
        </p:spPr>
        <p:txBody>
          <a:bodyPr/>
          <a:lstStyle>
            <a:lvl1pPr>
              <a:defRPr/>
            </a:lvl1pPr>
          </a:lstStyle>
          <a:p>
            <a:pPr>
              <a:defRPr/>
            </a:pPr>
            <a:r>
              <a:rPr lang="en-US" dirty="0"/>
              <a:t>LAMC Stroke Program | Performance Improvement Committee</a:t>
            </a:r>
          </a:p>
        </p:txBody>
      </p:sp>
      <p:sp>
        <p:nvSpPr>
          <p:cNvPr id="12" name="Slide Number Placeholder 6"/>
          <p:cNvSpPr>
            <a:spLocks noGrp="1"/>
          </p:cNvSpPr>
          <p:nvPr>
            <p:ph type="sldNum" sz="quarter" idx="11"/>
          </p:nvPr>
        </p:nvSpPr>
        <p:spPr/>
        <p:txBody>
          <a:bodyPr/>
          <a:lstStyle>
            <a:lvl1pPr>
              <a:defRPr/>
            </a:lvl1pPr>
          </a:lstStyle>
          <a:p>
            <a:pPr>
              <a:defRPr/>
            </a:pPr>
            <a:fld id="{06EF23B0-6289-411B-939C-83FBEFF9EA88}" type="slidenum">
              <a:rPr lang="en-US"/>
              <a:pPr>
                <a:defRPr/>
              </a:pPr>
              <a:t>‹#›</a:t>
            </a:fld>
            <a:endParaRPr lang="en-US" dirty="0"/>
          </a:p>
        </p:txBody>
      </p:sp>
    </p:spTree>
    <p:extLst>
      <p:ext uri="{BB962C8B-B14F-4D97-AF65-F5344CB8AC3E}">
        <p14:creationId xmlns:p14="http://schemas.microsoft.com/office/powerpoint/2010/main" val="13893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240FC4-4F9A-4D3E-89D2-80139835BBDA}"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2887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884882-FB12-4BC8-9960-9AD8104D7FAE}" type="datetimeFigureOut">
              <a:rPr lang="en-US" dirty="0"/>
              <a:t>8/12/2020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4312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4075"/>
          </a:xfrm>
          <a:prstGeom prst="rect">
            <a:avLst/>
          </a:prstGeom>
        </p:spPr>
        <p:txBody>
          <a:bodyPr/>
          <a:lstStyle>
            <a:lvl1pPr>
              <a:defRPr/>
            </a:lvl1pPr>
          </a:lstStyle>
          <a:p>
            <a:r>
              <a:rPr lang="en-US"/>
              <a:t>Click to edit Master title style</a:t>
            </a:r>
            <a:endParaRPr lang="en-US" dirty="0"/>
          </a:p>
        </p:txBody>
      </p:sp>
      <p:sp>
        <p:nvSpPr>
          <p:cNvPr id="3" name="Footer Placeholder 5"/>
          <p:cNvSpPr>
            <a:spLocks noGrp="1"/>
          </p:cNvSpPr>
          <p:nvPr>
            <p:ph type="ftr" sz="quarter" idx="10"/>
          </p:nvPr>
        </p:nvSpPr>
        <p:spPr>
          <a:ln/>
        </p:spPr>
        <p:txBody>
          <a:bodyPr/>
          <a:lstStyle>
            <a:lvl1pPr>
              <a:defRPr/>
            </a:lvl1pPr>
          </a:lstStyle>
          <a:p>
            <a:pPr>
              <a:defRPr/>
            </a:pPr>
            <a:r>
              <a:rPr lang="en-US" dirty="0"/>
              <a:t>LAMC Stroke Program | Stroke Steering Committee</a:t>
            </a:r>
          </a:p>
        </p:txBody>
      </p:sp>
      <p:sp>
        <p:nvSpPr>
          <p:cNvPr id="4" name="Slide Number Placeholder 6"/>
          <p:cNvSpPr>
            <a:spLocks noGrp="1"/>
          </p:cNvSpPr>
          <p:nvPr>
            <p:ph type="sldNum" sz="quarter" idx="11"/>
          </p:nvPr>
        </p:nvSpPr>
        <p:spPr>
          <a:ln/>
        </p:spPr>
        <p:txBody>
          <a:bodyPr/>
          <a:lstStyle>
            <a:lvl1pPr>
              <a:defRPr/>
            </a:lvl1pPr>
          </a:lstStyle>
          <a:p>
            <a:pPr>
              <a:defRPr/>
            </a:pPr>
            <a:fld id="{57906DCB-7B5E-4685-BAD5-8580A515094F}" type="slidenum">
              <a:rPr lang="en-US"/>
              <a:pPr>
                <a:defRPr/>
              </a:pPr>
              <a:t>‹#›</a:t>
            </a:fld>
            <a:endParaRPr lang="en-US" dirty="0"/>
          </a:p>
        </p:txBody>
      </p:sp>
    </p:spTree>
    <p:extLst>
      <p:ext uri="{BB962C8B-B14F-4D97-AF65-F5344CB8AC3E}">
        <p14:creationId xmlns:p14="http://schemas.microsoft.com/office/powerpoint/2010/main" val="3572921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8A740-7DF7-4F2A-8543-01EDBD8B81B9}" type="datetime1">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244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71A32-D53F-47CF-B495-5A0D5B644564}" type="datetime1">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582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31D78-1466-40A5-B067-08B253C6E42B}" type="datetime1">
              <a:rPr lang="en-US" smtClean="0"/>
              <a:t>8/12/2020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41002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67FA3B-1A7F-4DCC-AC7C-91F13E21CF95}" type="datetime1">
              <a:rPr lang="en-US" smtClean="0"/>
              <a:t>8/12/2020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1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9E6EE-BED1-4218-B440-8937DAC34927}" type="datetime1">
              <a:rPr lang="en-US" smtClean="0"/>
              <a:t>8/12/2020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6360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BD18DA-FA00-4CB8-A3C5-67295502522C}" type="datetime1">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73170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C64651-E84E-4A0A-883C-391266E2E044}" type="datetime1">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3388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D1CA"/>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5284D21-C863-4C50-B7AC-E24D28682B90}" type="datetime1">
              <a:rPr lang="en-US" smtClean="0"/>
              <a:t>8/12/2020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235980302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1C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64634" y="1452564"/>
            <a:ext cx="1084791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5"/>
          <p:cNvSpPr>
            <a:spLocks noGrp="1"/>
          </p:cNvSpPr>
          <p:nvPr>
            <p:ph type="ftr" sz="quarter" idx="3"/>
          </p:nvPr>
        </p:nvSpPr>
        <p:spPr bwMode="auto">
          <a:xfrm>
            <a:off x="268818" y="6423026"/>
            <a:ext cx="816398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100">
                <a:solidFill>
                  <a:srgbClr val="595959"/>
                </a:solidFill>
                <a:latin typeface="+mn-lt"/>
                <a:ea typeface="+mn-ea"/>
              </a:defRPr>
            </a:lvl1pPr>
          </a:lstStyle>
          <a:p>
            <a:pPr>
              <a:defRPr/>
            </a:pPr>
            <a:r>
              <a:rPr lang="en-US" dirty="0"/>
              <a:t>SCPMG Consulting and Implementation |KP Children’s Care Network</a:t>
            </a:r>
          </a:p>
        </p:txBody>
      </p:sp>
      <p:sp>
        <p:nvSpPr>
          <p:cNvPr id="12" name="Slide Number Placeholder 6"/>
          <p:cNvSpPr>
            <a:spLocks noGrp="1"/>
          </p:cNvSpPr>
          <p:nvPr>
            <p:ph type="sldNum" sz="quarter" idx="4"/>
          </p:nvPr>
        </p:nvSpPr>
        <p:spPr bwMode="auto">
          <a:xfrm>
            <a:off x="11165418" y="6423026"/>
            <a:ext cx="738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100">
                <a:solidFill>
                  <a:srgbClr val="595959"/>
                </a:solidFill>
                <a:latin typeface="+mn-lt"/>
                <a:ea typeface="+mn-ea"/>
              </a:defRPr>
            </a:lvl1pPr>
          </a:lstStyle>
          <a:p>
            <a:pPr>
              <a:defRPr/>
            </a:pPr>
            <a:fld id="{C223B26A-CDE2-4AA9-BC1F-0E28CEBF18A6}" type="slidenum">
              <a:rPr lang="en-US"/>
              <a:pPr>
                <a:defRPr/>
              </a:pPr>
              <a:t>‹#›</a:t>
            </a:fld>
            <a:endParaRPr lang="en-US" dirty="0"/>
          </a:p>
        </p:txBody>
      </p:sp>
    </p:spTree>
    <p:extLst>
      <p:ext uri="{BB962C8B-B14F-4D97-AF65-F5344CB8AC3E}">
        <p14:creationId xmlns:p14="http://schemas.microsoft.com/office/powerpoint/2010/main" val="4005035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n-ea"/>
          <a:cs typeface="+mn-cs"/>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1.jp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51.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1.wdp"/><Relationship Id="rId3" Type="http://schemas.microsoft.com/office/2007/relationships/hdphoto" Target="../media/hdphoto7.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22.png"/><Relationship Id="rId15" Type="http://schemas.microsoft.com/office/2007/relationships/hdphoto" Target="../media/hdphoto12.wdp"/><Relationship Id="rId10" Type="http://schemas.openxmlformats.org/officeDocument/2006/relationships/image" Target="../media/image25.png"/><Relationship Id="rId4" Type="http://schemas.openxmlformats.org/officeDocument/2006/relationships/image" Target="../media/image5.jpeg"/><Relationship Id="rId9" Type="http://schemas.microsoft.com/office/2007/relationships/hdphoto" Target="../media/hdphoto9.wdp"/><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microsoft.com/office/2007/relationships/hdphoto" Target="../media/hdphoto13.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48.sv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3.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2.PNG"/><Relationship Id="rId2" Type="http://schemas.openxmlformats.org/officeDocument/2006/relationships/diagramData" Target="../diagrams/data1.xml"/><Relationship Id="rId16" Type="http://schemas.openxmlformats.org/officeDocument/2006/relationships/image" Target="../media/image33.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32.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90" y="5243545"/>
            <a:ext cx="4299986" cy="1236695"/>
          </a:xfr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p>
            <a:r>
              <a:rPr lang="en-US" sz="1400" b="1" dirty="0" err="1">
                <a:latin typeface="Arial" panose="020B0604020202020204" pitchFamily="34" charset="0"/>
                <a:ea typeface="+mn-ea"/>
                <a:cs typeface="Arial" panose="020B0604020202020204" pitchFamily="34" charset="0"/>
              </a:rPr>
              <a:t>lamc</a:t>
            </a:r>
            <a:r>
              <a:rPr lang="en-US" sz="1400" b="1" dirty="0">
                <a:latin typeface="Arial" panose="020B0604020202020204" pitchFamily="34" charset="0"/>
                <a:ea typeface="+mn-ea"/>
                <a:cs typeface="Arial" panose="020B0604020202020204" pitchFamily="34" charset="0"/>
              </a:rPr>
              <a:t> laboratory</a:t>
            </a:r>
            <a:br>
              <a:rPr lang="en-US" sz="1400" b="1" dirty="0">
                <a:latin typeface="Arial" panose="020B0604020202020204" pitchFamily="34" charset="0"/>
                <a:ea typeface="+mn-ea"/>
                <a:cs typeface="Arial" panose="020B0604020202020204" pitchFamily="34" charset="0"/>
              </a:rPr>
            </a:br>
            <a:r>
              <a:rPr lang="en-US" sz="1200" b="1" dirty="0">
                <a:latin typeface="Arial" panose="020B0604020202020204" pitchFamily="34" charset="0"/>
                <a:ea typeface="+mn-ea"/>
                <a:cs typeface="Arial" panose="020B0604020202020204" pitchFamily="34" charset="0"/>
              </a:rPr>
              <a:t>PATHOLOGY, LABORATORY, TRANSFUSION SERVICE, FLOW CYTOMETRY, medical office buildings</a:t>
            </a:r>
            <a:br>
              <a:rPr lang="en-US" sz="1400" b="1" dirty="0">
                <a:latin typeface="Arial" panose="020B0604020202020204" pitchFamily="34" charset="0"/>
                <a:ea typeface="+mn-ea"/>
                <a:cs typeface="Arial" panose="020B0604020202020204" pitchFamily="34" charset="0"/>
              </a:rPr>
            </a:br>
            <a:r>
              <a:rPr lang="en-US" sz="1400" b="1" dirty="0">
                <a:latin typeface="Arial" panose="020B0604020202020204" pitchFamily="34" charset="0"/>
                <a:ea typeface="+mn-ea"/>
                <a:cs typeface="Arial" panose="020B0604020202020204" pitchFamily="34" charset="0"/>
              </a:rPr>
              <a:t>2020 CODE STROKE </a:t>
            </a:r>
            <a:r>
              <a:rPr lang="en-US" sz="1400" b="1" dirty="0" err="1">
                <a:latin typeface="Arial" panose="020B0604020202020204" pitchFamily="34" charset="0"/>
                <a:ea typeface="+mn-ea"/>
                <a:cs typeface="Arial" panose="020B0604020202020204" pitchFamily="34" charset="0"/>
              </a:rPr>
              <a:t>inservice</a:t>
            </a:r>
            <a:endParaRPr lang="en-US" sz="1400" b="1" dirty="0">
              <a:latin typeface="Arial" panose="020B0604020202020204" pitchFamily="34" charset="0"/>
              <a:ea typeface="+mn-ea"/>
              <a:cs typeface="Arial" panose="020B0604020202020204" pitchFamily="34" charset="0"/>
            </a:endParaRPr>
          </a:p>
        </p:txBody>
      </p:sp>
      <p:sp>
        <p:nvSpPr>
          <p:cNvPr id="3" name="TextBox 2"/>
          <p:cNvSpPr txBox="1"/>
          <p:nvPr/>
        </p:nvSpPr>
        <p:spPr>
          <a:xfrm>
            <a:off x="4662574" y="183162"/>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effectLst/>
              </a:rPr>
              <a:t>CODE STROKE</a:t>
            </a:r>
          </a:p>
        </p:txBody>
      </p:sp>
      <p:sp>
        <p:nvSpPr>
          <p:cNvPr id="5" name="TextBox 4"/>
          <p:cNvSpPr txBox="1"/>
          <p:nvPr/>
        </p:nvSpPr>
        <p:spPr>
          <a:xfrm>
            <a:off x="4749202" y="4732767"/>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B E F A S T </a:t>
            </a:r>
          </a:p>
        </p:txBody>
      </p:sp>
      <p:grpSp>
        <p:nvGrpSpPr>
          <p:cNvPr id="9" name="Group 8"/>
          <p:cNvGrpSpPr/>
          <p:nvPr/>
        </p:nvGrpSpPr>
        <p:grpSpPr>
          <a:xfrm>
            <a:off x="465541" y="897056"/>
            <a:ext cx="10778836" cy="2869956"/>
            <a:chOff x="932666" y="861514"/>
            <a:chExt cx="10778836" cy="2869956"/>
          </a:xfrm>
        </p:grpSpPr>
        <p:sp>
          <p:nvSpPr>
            <p:cNvPr id="8" name="TextBox 7"/>
            <p:cNvSpPr txBox="1"/>
            <p:nvPr/>
          </p:nvSpPr>
          <p:spPr>
            <a:xfrm>
              <a:off x="932666" y="861514"/>
              <a:ext cx="10778836" cy="408623"/>
            </a:xfrm>
            <a:prstGeom prst="roundRect">
              <a:avLst/>
            </a:prstGeom>
            <a:solidFill>
              <a:srgbClr val="2E008B"/>
            </a:solidFill>
          </p:spPr>
          <p:txBody>
            <a:bodyPr wrap="square" rtlCol="0">
              <a:spAutoFit/>
            </a:bodyPr>
            <a:lstStyle/>
            <a:p>
              <a:endParaRPr lang="en-US" dirty="0"/>
            </a:p>
          </p:txBody>
        </p:sp>
        <p:grpSp>
          <p:nvGrpSpPr>
            <p:cNvPr id="7" name="Group 6"/>
            <p:cNvGrpSpPr/>
            <p:nvPr/>
          </p:nvGrpSpPr>
          <p:grpSpPr>
            <a:xfrm>
              <a:off x="1209113" y="1212530"/>
              <a:ext cx="10109864" cy="2518940"/>
              <a:chOff x="1209113" y="1212530"/>
              <a:chExt cx="10109864" cy="2518940"/>
            </a:xfrm>
            <a:blipFill>
              <a:blip r:embed="rId5"/>
              <a:tile tx="0" ty="0" sx="100000" sy="100000" flip="none" algn="tl"/>
            </a:blipFill>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0660" y="1267746"/>
                <a:ext cx="6598317" cy="23817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9113" y="1212530"/>
                <a:ext cx="3362915" cy="2518940"/>
              </a:xfrm>
              <a:prstGeom prst="rect">
                <a:avLst/>
              </a:prstGeom>
              <a:ln>
                <a:noFill/>
              </a:ln>
              <a:effectLst>
                <a:outerShdw blurRad="292100" dist="139700" dir="2700000" algn="tl" rotWithShape="0">
                  <a:srgbClr val="333333">
                    <a:alpha val="65000"/>
                  </a:srgbClr>
                </a:outerShdw>
              </a:effectLst>
            </p:spPr>
          </p:pic>
        </p:grpSp>
      </p:gr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2" name="TextBox 11">
            <a:extLst>
              <a:ext uri="{FF2B5EF4-FFF2-40B4-BE49-F238E27FC236}">
                <a16:creationId xmlns:a16="http://schemas.microsoft.com/office/drawing/2014/main" id="{132D22C9-8790-4CCB-818E-7B310C140D74}"/>
              </a:ext>
            </a:extLst>
          </p:cNvPr>
          <p:cNvSpPr txBox="1"/>
          <p:nvPr/>
        </p:nvSpPr>
        <p:spPr>
          <a:xfrm>
            <a:off x="226460" y="856727"/>
            <a:ext cx="11595426"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stStyle>
          <a:p>
            <a:r>
              <a:rPr lang="en-US" sz="1600" dirty="0"/>
              <a:t>ANCILLARY SERVICES:   PATHOLOGY / LABORATORY / TRANSFUSION SERVICE / FLOW CYTOMETRY / LAB MOBs</a:t>
            </a:r>
          </a:p>
        </p:txBody>
      </p:sp>
      <p:sp>
        <p:nvSpPr>
          <p:cNvPr id="10" name="Oval 9">
            <a:extLst>
              <a:ext uri="{FF2B5EF4-FFF2-40B4-BE49-F238E27FC236}">
                <a16:creationId xmlns:a16="http://schemas.microsoft.com/office/drawing/2014/main" id="{CCE7652E-0807-41C6-854D-A341D23F1333}"/>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pic>
        <p:nvPicPr>
          <p:cNvPr id="13" name="Audio 12">
            <a:hlinkClick r:id="" action="ppaction://media"/>
            <a:extLst>
              <a:ext uri="{FF2B5EF4-FFF2-40B4-BE49-F238E27FC236}">
                <a16:creationId xmlns:a16="http://schemas.microsoft.com/office/drawing/2014/main" id="{F6E754D1-6816-448B-9805-5BB40371E7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374">
        <p15:prstTrans prst="curtains"/>
      </p:transition>
    </mc:Choice>
    <mc:Fallback xmlns="">
      <p:transition spd="slow" advTm="9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31" presetClass="entr" presetSubtype="0" fill="hold" grpId="1"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 calcmode="lin" valueType="num">
                                      <p:cBhvr>
                                        <p:cTn id="12" dur="500" fill="hold"/>
                                        <p:tgtEl>
                                          <p:spTgt spid="3"/>
                                        </p:tgtEl>
                                        <p:attrNameLst>
                                          <p:attrName>style.rotation</p:attrName>
                                        </p:attrNameLst>
                                      </p:cBhvr>
                                      <p:tavLst>
                                        <p:tav tm="0">
                                          <p:val>
                                            <p:fltVal val="90"/>
                                          </p:val>
                                        </p:tav>
                                        <p:tav tm="100000">
                                          <p:val>
                                            <p:fltVal val="0"/>
                                          </p:val>
                                        </p:tav>
                                      </p:tavLst>
                                    </p:anim>
                                    <p:animEffect transition="in" filter="fade">
                                      <p:cBhvr>
                                        <p:cTn id="13" dur="500"/>
                                        <p:tgtEl>
                                          <p:spTgt spid="3"/>
                                        </p:tgtEl>
                                      </p:cBhvr>
                                    </p:animEffect>
                                  </p:childTnLst>
                                </p:cTn>
                              </p:par>
                              <p:par>
                                <p:cTn id="14" presetID="30" presetClass="emph" presetSubtype="0" fill="hold" grpId="0" nodeType="withEffect">
                                  <p:stCondLst>
                                    <p:cond delay="0"/>
                                  </p:stCondLst>
                                  <p:childTnLst>
                                    <p:animClr clrSpc="hsl" dir="cw">
                                      <p:cBhvr override="childStyle">
                                        <p:cTn id="15" dur="500" fill="hold"/>
                                        <p:tgtEl>
                                          <p:spTgt spid="3"/>
                                        </p:tgtEl>
                                        <p:attrNameLst>
                                          <p:attrName>style.color</p:attrName>
                                        </p:attrNameLst>
                                      </p:cBhvr>
                                      <p:by>
                                        <p:hsl h="0" s="12549" l="25098"/>
                                      </p:by>
                                    </p:animClr>
                                    <p:animClr clrSpc="hsl" dir="cw">
                                      <p:cBhvr>
                                        <p:cTn id="16" dur="500" fill="hold"/>
                                        <p:tgtEl>
                                          <p:spTgt spid="3"/>
                                        </p:tgtEl>
                                        <p:attrNameLst>
                                          <p:attrName>fillcolor</p:attrName>
                                        </p:attrNameLst>
                                      </p:cBhvr>
                                      <p:by>
                                        <p:hsl h="0" s="12549" l="25098"/>
                                      </p:by>
                                    </p:animClr>
                                    <p:animClr clrSpc="hsl" dir="cw">
                                      <p:cBhvr>
                                        <p:cTn id="17" dur="500" fill="hold"/>
                                        <p:tgtEl>
                                          <p:spTgt spid="3"/>
                                        </p:tgtEl>
                                        <p:attrNameLst>
                                          <p:attrName>stroke.color</p:attrName>
                                        </p:attrNameLst>
                                      </p:cBhvr>
                                      <p:by>
                                        <p:hsl h="0" s="12549" l="25098"/>
                                      </p:by>
                                    </p:animClr>
                                    <p:set>
                                      <p:cBhvr>
                                        <p:cTn id="18" dur="500" fill="hold"/>
                                        <p:tgtEl>
                                          <p:spTgt spid="3"/>
                                        </p:tgtEl>
                                        <p:attrNameLst>
                                          <p:attrName>fill.type</p:attrName>
                                        </p:attrNameLst>
                                      </p:cBhvr>
                                      <p:to>
                                        <p:strVal val="solid"/>
                                      </p:to>
                                    </p:se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out)">
                                      <p:cBhvr>
                                        <p:cTn id="26" dur="500"/>
                                        <p:tgtEl>
                                          <p:spTgt spid="9"/>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par>
                          <p:cTn id="29" fill="hold">
                            <p:stCondLst>
                              <p:cond delay="1500"/>
                            </p:stCondLst>
                            <p:childTnLst>
                              <p:par>
                                <p:cTn id="30" presetID="31" presetClass="entr" presetSubtype="0" fill="hold" grpId="1"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90"/>
                                          </p:val>
                                        </p:tav>
                                        <p:tav tm="100000">
                                          <p:val>
                                            <p:fltVal val="0"/>
                                          </p:val>
                                        </p:tav>
                                      </p:tavLst>
                                    </p:anim>
                                    <p:animEffect transition="in" filter="fade">
                                      <p:cBhvr>
                                        <p:cTn id="35" dur="500"/>
                                        <p:tgtEl>
                                          <p:spTgt spid="12"/>
                                        </p:tgtEl>
                                      </p:cBhvr>
                                    </p:animEffect>
                                  </p:childTnLst>
                                </p:cTn>
                              </p:par>
                              <p:par>
                                <p:cTn id="36" presetID="30" presetClass="emph" presetSubtype="0" fill="hold" grpId="0" nodeType="withEffect">
                                  <p:stCondLst>
                                    <p:cond delay="0"/>
                                  </p:stCondLst>
                                  <p:childTnLst>
                                    <p:animClr clrSpc="hsl" dir="cw">
                                      <p:cBhvr override="childStyle">
                                        <p:cTn id="37" dur="500" fill="hold"/>
                                        <p:tgtEl>
                                          <p:spTgt spid="12"/>
                                        </p:tgtEl>
                                        <p:attrNameLst>
                                          <p:attrName>style.color</p:attrName>
                                        </p:attrNameLst>
                                      </p:cBhvr>
                                      <p:by>
                                        <p:hsl h="0" s="12549" l="25098"/>
                                      </p:by>
                                    </p:animClr>
                                    <p:animClr clrSpc="hsl" dir="cw">
                                      <p:cBhvr>
                                        <p:cTn id="38" dur="500" fill="hold"/>
                                        <p:tgtEl>
                                          <p:spTgt spid="12"/>
                                        </p:tgtEl>
                                        <p:attrNameLst>
                                          <p:attrName>fillcolor</p:attrName>
                                        </p:attrNameLst>
                                      </p:cBhvr>
                                      <p:by>
                                        <p:hsl h="0" s="12549" l="25098"/>
                                      </p:by>
                                    </p:animClr>
                                    <p:animClr clrSpc="hsl" dir="cw">
                                      <p:cBhvr>
                                        <p:cTn id="39" dur="500" fill="hold"/>
                                        <p:tgtEl>
                                          <p:spTgt spid="12"/>
                                        </p:tgtEl>
                                        <p:attrNameLst>
                                          <p:attrName>stroke.color</p:attrName>
                                        </p:attrNameLst>
                                      </p:cBhvr>
                                      <p:by>
                                        <p:hsl h="0" s="12549" l="25098"/>
                                      </p:by>
                                    </p:animClr>
                                    <p:set>
                                      <p:cBhvr>
                                        <p:cTn id="40"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bldLst>
      <p:bldP spid="2" grpId="0" animBg="1"/>
      <p:bldP spid="3" grpId="0" animBg="1"/>
      <p:bldP spid="3" grpId="1" animBg="1"/>
      <p:bldP spid="5"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solidFill>
            <a:srgbClr val="2E1B47"/>
          </a:solidFill>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solidFill>
            <a:srgbClr val="2E1B47"/>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4" name="Right Arrow 13"/>
          <p:cNvSpPr/>
          <p:nvPr/>
        </p:nvSpPr>
        <p:spPr>
          <a:xfrm>
            <a:off x="4363973" y="1379026"/>
            <a:ext cx="3985082" cy="1312952"/>
          </a:xfrm>
          <a:prstGeom prst="rightArrow">
            <a:avLst/>
          </a:prstGeom>
          <a:gradFill flip="none" rotWithShape="1">
            <a:gsLst>
              <a:gs pos="0">
                <a:srgbClr val="00FE73"/>
              </a:gs>
              <a:gs pos="56000">
                <a:srgbClr val="00D661"/>
              </a:gs>
              <a:gs pos="100000">
                <a:srgbClr val="007033"/>
              </a:gs>
            </a:gsLst>
            <a:lin ang="0" scaled="1"/>
            <a:tileRect/>
          </a:gradFill>
          <a:ln w="15875">
            <a:solidFill>
              <a:schemeClr val="tx1"/>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42656" y="4567366"/>
            <a:ext cx="3832828" cy="1323439"/>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FOLLOW UP</a:t>
            </a:r>
          </a:p>
          <a:p>
            <a:pPr marL="285750" indent="-285750" algn="l">
              <a:buFont typeface="Arial" panose="020B0604020202020204" pitchFamily="34" charset="0"/>
              <a:buChar char="•"/>
            </a:pPr>
            <a:r>
              <a:rPr lang="en-US" sz="1800" dirty="0"/>
              <a:t>CALL ED / RN</a:t>
            </a:r>
          </a:p>
          <a:p>
            <a:pPr marL="285750" indent="-285750" algn="l">
              <a:buFont typeface="Arial" panose="020B0604020202020204" pitchFamily="34" charset="0"/>
              <a:buChar char="•"/>
            </a:pPr>
            <a:r>
              <a:rPr lang="en-US" sz="1800" dirty="0"/>
              <a:t>CALL CONTROLLER </a:t>
            </a:r>
          </a:p>
          <a:p>
            <a:pPr marL="285750" indent="-285750" algn="l">
              <a:buFont typeface="Arial" panose="020B0604020202020204" pitchFamily="34" charset="0"/>
              <a:buChar char="•"/>
            </a:pPr>
            <a:r>
              <a:rPr lang="en-US" sz="1800" dirty="0"/>
              <a:t>CALL LAB ASST ASSIGNED</a:t>
            </a:r>
          </a:p>
        </p:txBody>
      </p:sp>
      <p:sp>
        <p:nvSpPr>
          <p:cNvPr id="21" name="TextBox 20"/>
          <p:cNvSpPr txBox="1"/>
          <p:nvPr/>
        </p:nvSpPr>
        <p:spPr>
          <a:xfrm>
            <a:off x="1340300" y="2481113"/>
            <a:ext cx="2690302" cy="461665"/>
          </a:xfrm>
          <a:prstGeom prst="rect">
            <a:avLst/>
          </a:prstGeom>
          <a:solidFill>
            <a:srgbClr val="80008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523367" y="3336308"/>
            <a:ext cx="8471407" cy="1123712"/>
          </a:xfrm>
          <a:prstGeom prst="roundRect">
            <a:avLst/>
          </a:prstGeom>
          <a:solidFill>
            <a:srgbClr val="2E1B47"/>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800080"/>
                </a:highlight>
                <a:latin typeface="Arial Black" panose="020B0A040201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1+#ppt_w/2"/>
                                          </p:val>
                                        </p:tav>
                                        <p:tav tm="100000">
                                          <p:val>
                                            <p:strVal val="#ppt_x"/>
                                          </p:val>
                                        </p:tav>
                                      </p:tavLst>
                                    </p:anim>
                                    <p:anim calcmode="lin" valueType="num">
                                      <p:cBhvr additive="base">
                                        <p:cTn id="20" dur="500" fill="hold"/>
                                        <p:tgtEl>
                                          <p:spTgt spid="6152"/>
                                        </p:tgtEl>
                                        <p:attrNameLst>
                                          <p:attrName>ppt_y</p:attrName>
                                        </p:attrNameLst>
                                      </p:cBhvr>
                                      <p:tavLst>
                                        <p:tav tm="0">
                                          <p:val>
                                            <p:strVal val="#ppt_y"/>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53" presetClass="entr" presetSubtype="52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fltVal val="0.5"/>
                                          </p:val>
                                        </p:tav>
                                        <p:tav tm="100000">
                                          <p:val>
                                            <p:strVal val="#ppt_x"/>
                                          </p:val>
                                        </p:tav>
                                      </p:tavLst>
                                    </p:anim>
                                    <p:anim calcmode="lin" valueType="num">
                                      <p:cBhvr>
                                        <p:cTn id="37" dur="500" fill="hold"/>
                                        <p:tgtEl>
                                          <p:spTgt spid="19"/>
                                        </p:tgtEl>
                                        <p:attrNameLst>
                                          <p:attrName>ppt_y</p:attrName>
                                        </p:attrNameLst>
                                      </p:cBhvr>
                                      <p:tavLst>
                                        <p:tav tm="0">
                                          <p:val>
                                            <p:fltVal val="0.5"/>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 presetClass="entr" presetSubtype="9"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 presetClass="entr" presetSubtype="9"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par>
                                <p:cTn id="52" presetID="26" presetClass="emph" presetSubtype="0" repeatCount="indefinite" fill="hold" grpId="1" nodeType="withEffect">
                                  <p:stCondLst>
                                    <p:cond delay="0"/>
                                  </p:stCondLst>
                                  <p:childTnLst>
                                    <p:animEffect transition="out" filter="fade">
                                      <p:cBhvr>
                                        <p:cTn id="53" dur="1000" tmFilter="0, 0; .2, .5; .8, .5; 1, 0"/>
                                        <p:tgtEl>
                                          <p:spTgt spid="8"/>
                                        </p:tgtEl>
                                      </p:cBhvr>
                                    </p:animEffect>
                                    <p:animScale>
                                      <p:cBhvr>
                                        <p:cTn id="54" dur="500" autoRev="1" fill="hold"/>
                                        <p:tgtEl>
                                          <p:spTgt spid="8"/>
                                        </p:tgtEl>
                                      </p:cBhvr>
                                      <p:by x="105000" y="105000"/>
                                    </p:animScale>
                                  </p:childTnLst>
                                </p:cTn>
                              </p:par>
                              <p:par>
                                <p:cTn id="55" presetID="27" presetClass="emph" presetSubtype="0" fill="remove" grpId="2" nodeType="withEffect">
                                  <p:stCondLst>
                                    <p:cond delay="0"/>
                                  </p:stCondLst>
                                  <p:childTnLst>
                                    <p:animClr clrSpc="rgb" dir="cw">
                                      <p:cBhvr override="childStyle">
                                        <p:cTn id="56" dur="250" autoRev="1" fill="remove"/>
                                        <p:tgtEl>
                                          <p:spTgt spid="8"/>
                                        </p:tgtEl>
                                        <p:attrNameLst>
                                          <p:attrName>style.color</p:attrName>
                                        </p:attrNameLst>
                                      </p:cBhvr>
                                      <p:to>
                                        <a:srgbClr val="FF0066"/>
                                      </p:to>
                                    </p:animClr>
                                    <p:animClr clrSpc="rgb" dir="cw">
                                      <p:cBhvr>
                                        <p:cTn id="57" dur="250" autoRev="1" fill="remove"/>
                                        <p:tgtEl>
                                          <p:spTgt spid="8"/>
                                        </p:tgtEl>
                                        <p:attrNameLst>
                                          <p:attrName>fillcolor</p:attrName>
                                        </p:attrNameLst>
                                      </p:cBhvr>
                                      <p:to>
                                        <a:srgbClr val="FF0066"/>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1" grpId="0" animBg="1"/>
      <p:bldP spid="22" grpId="0" animBg="1"/>
      <p:bldP spid="19" grpId="0" animBg="1"/>
      <p:bldP spid="8" grpId="0" animBg="1"/>
      <p:bldP spid="8" grpId="1" animBg="1"/>
      <p:bldP spid="8" grpId="2"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solidFill>
            <a:srgbClr val="2E1B47"/>
          </a:solidFill>
          <a:scene3d>
            <a:camera prst="orthographicFront"/>
            <a:lightRig rig="flat" dir="t"/>
          </a:scene3d>
          <a:sp3d prstMaterial="meta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867066" y="864106"/>
            <a:ext cx="2457868"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633" y="2507750"/>
            <a:ext cx="2375392" cy="2795160"/>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2E1B47"/>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594" y="2504380"/>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2E1B47"/>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555" y="2769482"/>
            <a:ext cx="2642890" cy="2631144"/>
          </a:xfrm>
          <a:prstGeom prst="rect">
            <a:avLst/>
          </a:prstGeom>
          <a:ln>
            <a:noFill/>
          </a:ln>
        </p:spPr>
      </p:pic>
      <p:sp>
        <p:nvSpPr>
          <p:cNvPr id="12" name="TextBox 11"/>
          <p:cNvSpPr txBox="1"/>
          <p:nvPr/>
        </p:nvSpPr>
        <p:spPr>
          <a:xfrm>
            <a:off x="4485961" y="1494755"/>
            <a:ext cx="3220078" cy="954107"/>
          </a:xfrm>
          <a:prstGeom prst="rect">
            <a:avLst/>
          </a:prstGeom>
          <a:solidFill>
            <a:srgbClr val="2E1B47"/>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437592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500"/>
                                        <p:tgtEl>
                                          <p:spTgt spid="615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wipe(left)">
                                      <p:cBhvr>
                                        <p:cTn id="23" dur="500"/>
                                        <p:tgtEl>
                                          <p:spTgt spid="6151"/>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right)">
                                      <p:cBhvr>
                                        <p:cTn id="31" dur="500"/>
                                        <p:tgtEl>
                                          <p:spTgt spid="7170"/>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solidFill>
            <a:srgbClr val="2E1B47"/>
          </a:solidFill>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extLst>
              <p:ext uri="{D42A27DB-BD31-4B8C-83A1-F6EECF244321}">
                <p14:modId xmlns:p14="http://schemas.microsoft.com/office/powerpoint/2010/main" val="2318455911"/>
              </p:ext>
            </p:extLst>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2E1B47"/>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800080"/>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2E1B47"/>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EEEEEE"/>
          </a:solidFill>
          <a:scene3d>
            <a:camera prst="orthographicFront"/>
            <a:lightRig rig="threePt" dir="t"/>
          </a:scene3d>
          <a:sp3d>
            <a:bevelT/>
          </a:sp3d>
        </p:spPr>
        <p:txBody>
          <a:bodyPr wrap="square" rtlCol="0">
            <a:spAutoFit/>
          </a:bodyPr>
          <a:lstStyle/>
          <a:p>
            <a:r>
              <a:rPr lang="en-US" sz="2000" b="1" dirty="0">
                <a:solidFill>
                  <a:schemeClr val="accent1">
                    <a:lumMod val="60000"/>
                    <a:lumOff val="40000"/>
                  </a:schemeClr>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9"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gradFill flip="none" rotWithShape="1">
            <a:gsLst>
              <a:gs pos="100000">
                <a:srgbClr val="2F1444"/>
              </a:gs>
              <a:gs pos="5000">
                <a:srgbClr val="7030A0"/>
              </a:gs>
            </a:gsLst>
            <a:lin ang="16200000" scaled="1"/>
            <a:tileRect/>
          </a:gradFill>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A8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mph" presetSubtype="0" fill="hold" grpId="1" nodeType="afterEffect">
                                  <p:stCondLst>
                                    <p:cond delay="0"/>
                                  </p:stCondLst>
                                  <p:childTnLst>
                                    <p:anim calcmode="discrete" valueType="str">
                                      <p:cBhvr override="childStyle">
                                        <p:cTn id="20"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8698" y="1513939"/>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78698" y="2397344"/>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978698" y="3589249"/>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chemeClr val="bg1"/>
                </a:solidFill>
              </a:rPr>
              <a:t>Efficiency Measures - Lab</a:t>
            </a:r>
          </a:p>
        </p:txBody>
      </p:sp>
      <p:sp>
        <p:nvSpPr>
          <p:cNvPr id="8" name="Footer Placeholder 1"/>
          <p:cNvSpPr>
            <a:spLocks noGrp="1"/>
          </p:cNvSpPr>
          <p:nvPr>
            <p:ph type="ftr" sz="quarter" idx="11"/>
          </p:nvPr>
        </p:nvSpPr>
        <p:spPr>
          <a:xfrm>
            <a:off x="29622" y="6309677"/>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pic>
        <p:nvPicPr>
          <p:cNvPr id="2" name="Picture 1">
            <a:extLst>
              <a:ext uri="{FF2B5EF4-FFF2-40B4-BE49-F238E27FC236}">
                <a16:creationId xmlns:a16="http://schemas.microsoft.com/office/drawing/2014/main" id="{D5FDD941-B9E5-41B5-A0E4-333B70E84E1E}"/>
              </a:ext>
            </a:extLst>
          </p:cNvPr>
          <p:cNvPicPr>
            <a:picLocks noChangeAspect="1"/>
          </p:cNvPicPr>
          <p:nvPr/>
        </p:nvPicPr>
        <p:blipFill>
          <a:blip r:embed="rId3"/>
          <a:stretch>
            <a:fillRect/>
          </a:stretch>
        </p:blipFill>
        <p:spPr>
          <a:xfrm>
            <a:off x="475681" y="801190"/>
            <a:ext cx="10987668" cy="5255619"/>
          </a:xfrm>
          <a:prstGeom prst="rect">
            <a:avLst/>
          </a:prstGeom>
        </p:spPr>
      </p:pic>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DE3F2B4B-2942-4723-BFB5-4C24984484D3}"/>
              </a:ext>
            </a:extLst>
          </p:cNvPr>
          <p:cNvSpPr/>
          <p:nvPr/>
        </p:nvSpPr>
        <p:spPr>
          <a:xfrm>
            <a:off x="3176468" y="3127547"/>
            <a:ext cx="3227848" cy="755024"/>
          </a:xfrm>
          <a:prstGeom prst="homePlate">
            <a:avLst/>
          </a:prstGeom>
          <a:solidFill>
            <a:srgbClr val="FFFF00"/>
          </a:solidFill>
          <a:ln w="34925">
            <a:solidFill>
              <a:srgbClr val="FF6600"/>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p:cNvSpPr txBox="1"/>
          <p:nvPr/>
        </p:nvSpPr>
        <p:spPr>
          <a:xfrm>
            <a:off x="3453806" y="215206"/>
            <a:ext cx="5284388" cy="385884"/>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LAB EFFICIENCY MEASURE:  </a:t>
            </a:r>
          </a:p>
          <a:p>
            <a:r>
              <a:rPr lang="en-US" sz="1400" dirty="0"/>
              <a:t>CODE STROKE TURN AROUND TIME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p:txBody>
      </p:sp>
      <p:sp>
        <p:nvSpPr>
          <p:cNvPr id="29" name="Arrow: Pentagon 28">
            <a:extLst>
              <a:ext uri="{FF2B5EF4-FFF2-40B4-BE49-F238E27FC236}">
                <a16:creationId xmlns:a16="http://schemas.microsoft.com/office/drawing/2014/main" id="{1563498E-AE04-4956-B340-3ED423616410}"/>
              </a:ext>
            </a:extLst>
          </p:cNvPr>
          <p:cNvSpPr/>
          <p:nvPr/>
        </p:nvSpPr>
        <p:spPr>
          <a:xfrm>
            <a:off x="6039840" y="3127547"/>
            <a:ext cx="3028660" cy="755024"/>
          </a:xfrm>
          <a:prstGeom prst="homePlate">
            <a:avLst/>
          </a:prstGeom>
          <a:gradFill flip="none" rotWithShape="1">
            <a:gsLst>
              <a:gs pos="0">
                <a:srgbClr val="FF0000"/>
              </a:gs>
              <a:gs pos="37000">
                <a:srgbClr val="FF0000"/>
              </a:gs>
              <a:gs pos="100000">
                <a:srgbClr val="FF0000">
                  <a:alpha val="19000"/>
                </a:srgbClr>
              </a:gs>
            </a:gsLst>
            <a:lin ang="10800000" scaled="1"/>
            <a:tileRect/>
          </a:gradFill>
          <a:ln w="34925">
            <a:solidFill>
              <a:srgbClr val="CC0000"/>
            </a:soli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rtlCol="0" anchor="ctr"/>
          <a:lstStyle/>
          <a:p>
            <a:pPr lvl="2"/>
            <a:r>
              <a:rPr lang="en-US" sz="2000" b="1" dirty="0">
                <a:solidFill>
                  <a:schemeClr val="tx1"/>
                </a:solidFill>
                <a:latin typeface="Arial" panose="020B0604020202020204" pitchFamily="34" charset="0"/>
                <a:cs typeface="Arial" panose="020B0604020202020204" pitchFamily="34" charset="0"/>
              </a:rPr>
              <a:t>COLLECT to </a:t>
            </a:r>
          </a:p>
          <a:p>
            <a:pPr lvl="2"/>
            <a:r>
              <a:rPr lang="en-US" sz="2000"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2A157DBD-F75D-4D2B-91A2-6393D8F94563}"/>
              </a:ext>
            </a:extLst>
          </p:cNvPr>
          <p:cNvSpPr/>
          <p:nvPr/>
        </p:nvSpPr>
        <p:spPr>
          <a:xfrm>
            <a:off x="319722" y="3127547"/>
            <a:ext cx="2759318" cy="755024"/>
          </a:xfrm>
          <a:prstGeom prst="homePlate">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9067FCB0-D570-4134-A6AF-BFA3103295BC}"/>
              </a:ext>
            </a:extLst>
          </p:cNvPr>
          <p:cNvCxnSpPr/>
          <p:nvPr/>
        </p:nvCxnSpPr>
        <p:spPr>
          <a:xfrm>
            <a:off x="311789" y="2754777"/>
            <a:ext cx="2759318" cy="0"/>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D175EF-F7E5-4160-AFF6-9DD6A400625B}"/>
              </a:ext>
            </a:extLst>
          </p:cNvPr>
          <p:cNvSpPr txBox="1"/>
          <p:nvPr/>
        </p:nvSpPr>
        <p:spPr>
          <a:xfrm>
            <a:off x="4168024" y="2240896"/>
            <a:ext cx="1244735" cy="369332"/>
          </a:xfrm>
          <a:prstGeom prst="rect">
            <a:avLst/>
          </a:prstGeom>
          <a:solidFill>
            <a:srgbClr val="FFFF0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8A882B4D-A9C3-4380-88A4-CCC359E47336}"/>
              </a:ext>
            </a:extLst>
          </p:cNvPr>
          <p:cNvCxnSpPr>
            <a:cxnSpLocks/>
          </p:cNvCxnSpPr>
          <p:nvPr/>
        </p:nvCxnSpPr>
        <p:spPr>
          <a:xfrm>
            <a:off x="3176468" y="2782366"/>
            <a:ext cx="3112423" cy="905"/>
          </a:xfrm>
          <a:prstGeom prst="straightConnector1">
            <a:avLst/>
          </a:prstGeom>
          <a:ln w="57150">
            <a:solidFill>
              <a:srgbClr val="FFFF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B85DF4-649C-4B1B-A606-C4D012426921}"/>
              </a:ext>
            </a:extLst>
          </p:cNvPr>
          <p:cNvSpPr txBox="1"/>
          <p:nvPr/>
        </p:nvSpPr>
        <p:spPr>
          <a:xfrm>
            <a:off x="977541" y="2259452"/>
            <a:ext cx="1244735" cy="369332"/>
          </a:xfrm>
          <a:prstGeom prst="rect">
            <a:avLst/>
          </a:prstGeom>
          <a:solidFill>
            <a:srgbClr val="FF6600"/>
          </a:solidFill>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DE1D9918-7462-491C-BB87-3EF91C7BF9E3}"/>
              </a:ext>
            </a:extLst>
          </p:cNvPr>
          <p:cNvCxnSpPr>
            <a:cxnSpLocks/>
          </p:cNvCxnSpPr>
          <p:nvPr/>
        </p:nvCxnSpPr>
        <p:spPr>
          <a:xfrm>
            <a:off x="6288891" y="2782366"/>
            <a:ext cx="5094901" cy="0"/>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2B682-9839-442A-9D28-1643EE759B1E}"/>
              </a:ext>
            </a:extLst>
          </p:cNvPr>
          <p:cNvSpPr txBox="1"/>
          <p:nvPr/>
        </p:nvSpPr>
        <p:spPr>
          <a:xfrm>
            <a:off x="8107178" y="2267753"/>
            <a:ext cx="1244735" cy="369332"/>
          </a:xfrm>
          <a:prstGeom prst="rect">
            <a:avLst/>
          </a:prstGeom>
          <a:gradFill flip="none" rotWithShape="1">
            <a:gsLst>
              <a:gs pos="0">
                <a:srgbClr val="FF0000"/>
              </a:gs>
              <a:gs pos="66000">
                <a:srgbClr val="9900CC"/>
              </a:gs>
              <a:gs pos="50000">
                <a:srgbClr val="7030A0"/>
              </a:gs>
              <a:gs pos="100000">
                <a:srgbClr val="0000FF"/>
              </a:gs>
            </a:gsLst>
            <a:lin ang="0" scaled="1"/>
            <a:tileRect/>
          </a:gradFill>
        </p:spPr>
        <p:txBody>
          <a:bodyPr wrap="square" rtlCol="0">
            <a:spAutoFit/>
          </a:bodyPr>
          <a:lstStyle/>
          <a:p>
            <a:pPr algn="ctr"/>
            <a:r>
              <a:rPr lang="en-US" b="1" dirty="0">
                <a:latin typeface="Arial" panose="020B0604020202020204" pitchFamily="34" charset="0"/>
                <a:cs typeface="Arial" panose="020B0604020202020204" pitchFamily="34" charset="0"/>
              </a:rPr>
              <a:t>25 MIN</a:t>
            </a:r>
          </a:p>
        </p:txBody>
      </p:sp>
      <p:cxnSp>
        <p:nvCxnSpPr>
          <p:cNvPr id="40" name="Straight Arrow Connector 39">
            <a:extLst>
              <a:ext uri="{FF2B5EF4-FFF2-40B4-BE49-F238E27FC236}">
                <a16:creationId xmlns:a16="http://schemas.microsoft.com/office/drawing/2014/main" id="{C1EC6090-5981-4233-BC6E-6C98D03C595C}"/>
              </a:ext>
            </a:extLst>
          </p:cNvPr>
          <p:cNvCxnSpPr>
            <a:cxnSpLocks/>
          </p:cNvCxnSpPr>
          <p:nvPr/>
        </p:nvCxnSpPr>
        <p:spPr>
          <a:xfrm>
            <a:off x="564144" y="1345760"/>
            <a:ext cx="11167788" cy="0"/>
          </a:xfrm>
          <a:prstGeom prst="straightConnector1">
            <a:avLst/>
          </a:prstGeom>
          <a:ln w="76200">
            <a:solidFill>
              <a:srgbClr val="9900CC"/>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256D1547-AD3A-4D35-AE5A-127801D250EE}"/>
              </a:ext>
            </a:extLst>
          </p:cNvPr>
          <p:cNvSpPr/>
          <p:nvPr/>
        </p:nvSpPr>
        <p:spPr>
          <a:xfrm>
            <a:off x="8191892" y="3127547"/>
            <a:ext cx="3191899" cy="755024"/>
          </a:xfrm>
          <a:prstGeom prst="homePlate">
            <a:avLst/>
          </a:prstGeom>
          <a:gradFill flip="none" rotWithShape="1">
            <a:gsLst>
              <a:gs pos="18000">
                <a:srgbClr val="0000FF">
                  <a:alpha val="12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rtlCol="0" anchor="ctr"/>
          <a:lstStyle/>
          <a:p>
            <a:pPr lvl="1"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47" name="TextBox 46">
            <a:extLst>
              <a:ext uri="{FF2B5EF4-FFF2-40B4-BE49-F238E27FC236}">
                <a16:creationId xmlns:a16="http://schemas.microsoft.com/office/drawing/2014/main" id="{12F2B97D-790D-4AEF-963D-B27FC21BE073}"/>
              </a:ext>
            </a:extLst>
          </p:cNvPr>
          <p:cNvSpPr txBox="1"/>
          <p:nvPr/>
        </p:nvSpPr>
        <p:spPr>
          <a:xfrm>
            <a:off x="5392296" y="818556"/>
            <a:ext cx="1244735" cy="646331"/>
          </a:xfrm>
          <a:prstGeom prst="rect">
            <a:avLst/>
          </a:prstGeom>
          <a:solidFill>
            <a:srgbClr val="7C2855"/>
          </a:solidFill>
        </p:spPr>
        <p:txBody>
          <a:bodyPr wrap="square" rtlCol="0">
            <a:spAutoFit/>
          </a:bodyPr>
          <a:lstStyle/>
          <a:p>
            <a:pPr algn="ctr"/>
            <a:r>
              <a:rPr lang="en-US" b="1" dirty="0">
                <a:latin typeface="Arial" panose="020B0604020202020204" pitchFamily="34" charset="0"/>
                <a:cs typeface="Arial" panose="020B0604020202020204" pitchFamily="34" charset="0"/>
              </a:rPr>
              <a:t>45 MINUTES </a:t>
            </a:r>
          </a:p>
        </p:txBody>
      </p:sp>
      <p:sp>
        <p:nvSpPr>
          <p:cNvPr id="55" name="TextBox 54">
            <a:extLst>
              <a:ext uri="{FF2B5EF4-FFF2-40B4-BE49-F238E27FC236}">
                <a16:creationId xmlns:a16="http://schemas.microsoft.com/office/drawing/2014/main" id="{A70BA151-5B37-4CE9-AEC0-37C408546BC4}"/>
              </a:ext>
            </a:extLst>
          </p:cNvPr>
          <p:cNvSpPr txBox="1"/>
          <p:nvPr/>
        </p:nvSpPr>
        <p:spPr>
          <a:xfrm>
            <a:off x="1175199" y="5716278"/>
            <a:ext cx="9199125" cy="646331"/>
          </a:xfrm>
          <a:prstGeom prst="rect">
            <a:avLst/>
          </a:prstGeom>
          <a:solidFill>
            <a:schemeClr val="bg1">
              <a:lumMod val="95000"/>
              <a:lumOff val="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Documentation is imperative when there are delays i.e.</a:t>
            </a:r>
          </a:p>
          <a:p>
            <a:pPr algn="ctr"/>
            <a:r>
              <a:rPr lang="en-US" b="1" dirty="0">
                <a:latin typeface="Arial" panose="020B0604020202020204" pitchFamily="34" charset="0"/>
                <a:cs typeface="Arial" panose="020B0604020202020204" pitchFamily="34" charset="0"/>
              </a:rPr>
              <a:t> (CT Scan, RN dismissed the lab to collect – obtain the name) </a:t>
            </a:r>
          </a:p>
        </p:txBody>
      </p:sp>
      <p:sp>
        <p:nvSpPr>
          <p:cNvPr id="62" name="TextBox 61">
            <a:extLst>
              <a:ext uri="{FF2B5EF4-FFF2-40B4-BE49-F238E27FC236}">
                <a16:creationId xmlns:a16="http://schemas.microsoft.com/office/drawing/2014/main" id="{6236BB8B-F078-4610-8BE8-364B136D9764}"/>
              </a:ext>
            </a:extLst>
          </p:cNvPr>
          <p:cNvSpPr txBox="1"/>
          <p:nvPr/>
        </p:nvSpPr>
        <p:spPr>
          <a:xfrm>
            <a:off x="7198502" y="3980143"/>
            <a:ext cx="4167581" cy="584775"/>
          </a:xfrm>
          <a:prstGeom prst="rect">
            <a:avLst/>
          </a:prstGeom>
          <a:solidFill>
            <a:srgbClr val="C00000">
              <a:alpha val="37000"/>
            </a:srgbClr>
          </a:solidFill>
        </p:spPr>
        <p:txBody>
          <a:bodyPr wrap="square" rtlCol="0">
            <a:spAutoFit/>
          </a:bodyPr>
          <a:lstStyle/>
          <a:p>
            <a:pPr algn="ctr"/>
            <a:r>
              <a:rPr lang="en-US" sz="1600" b="1" dirty="0">
                <a:latin typeface="Arial" panose="020B0604020202020204" pitchFamily="34" charset="0"/>
                <a:cs typeface="Arial" panose="020B0604020202020204" pitchFamily="34" charset="0"/>
              </a:rPr>
              <a:t>SHARED  TARGET REGARDLESS  OF</a:t>
            </a:r>
          </a:p>
          <a:p>
            <a:pPr algn="ctr"/>
            <a:r>
              <a:rPr 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FC02D8A0-05B1-43E1-B756-87234A7134F7}"/>
              </a:ext>
            </a:extLst>
          </p:cNvPr>
          <p:cNvSpPr/>
          <p:nvPr/>
        </p:nvSpPr>
        <p:spPr>
          <a:xfrm>
            <a:off x="5619822" y="2407085"/>
            <a:ext cx="1121689" cy="1857961"/>
          </a:xfrm>
          <a:prstGeom prst="ellipse">
            <a:avLst/>
          </a:prstGeom>
          <a:noFill/>
          <a:ln w="34925" cap="flat">
            <a:gradFill>
              <a:gsLst>
                <a:gs pos="24000">
                  <a:schemeClr val="tx1"/>
                </a:gs>
                <a:gs pos="7000">
                  <a:srgbClr val="FFB3E6"/>
                </a:gs>
                <a:gs pos="49000">
                  <a:schemeClr val="tx1"/>
                </a:gs>
                <a:gs pos="94000">
                  <a:schemeClr val="tx1"/>
                </a:gs>
                <a:gs pos="65000">
                  <a:srgbClr val="80FF00"/>
                </a:gs>
                <a:gs pos="83500">
                  <a:srgbClr val="00B0F0"/>
                </a:gs>
                <a:gs pos="36000">
                  <a:srgbClr val="CC99FF"/>
                </a:gs>
              </a:gsLst>
              <a:lin ang="5400000" scaled="1"/>
            </a:gradFill>
            <a:prstDash val="sysDot"/>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Bent Line 65">
            <a:extLst>
              <a:ext uri="{FF2B5EF4-FFF2-40B4-BE49-F238E27FC236}">
                <a16:creationId xmlns:a16="http://schemas.microsoft.com/office/drawing/2014/main" id="{E4F918FB-69C8-4EA5-8894-98E496609335}"/>
              </a:ext>
            </a:extLst>
          </p:cNvPr>
          <p:cNvSpPr/>
          <p:nvPr/>
        </p:nvSpPr>
        <p:spPr>
          <a:xfrm>
            <a:off x="5412759" y="4757216"/>
            <a:ext cx="4667359" cy="755024"/>
          </a:xfrm>
          <a:prstGeom prst="borderCallout2">
            <a:avLst>
              <a:gd name="adj1" fmla="val 18750"/>
              <a:gd name="adj2" fmla="val -8333"/>
              <a:gd name="adj3" fmla="val 18750"/>
              <a:gd name="adj4" fmla="val -16667"/>
              <a:gd name="adj5" fmla="val -111336"/>
              <a:gd name="adj6" fmla="val 4682"/>
            </a:avLst>
          </a:prstGeom>
          <a:solidFill>
            <a:srgbClr val="80008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the specimen is collected this increases chance to meet the target and also save a life.</a:t>
            </a:r>
          </a:p>
        </p:txBody>
      </p:sp>
    </p:spTree>
    <p:extLst>
      <p:ext uri="{BB962C8B-B14F-4D97-AF65-F5344CB8AC3E}">
        <p14:creationId xmlns:p14="http://schemas.microsoft.com/office/powerpoint/2010/main" val="17543498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125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par>
                          <p:cTn id="61" fill="hold">
                            <p:stCondLst>
                              <p:cond delay="1750"/>
                            </p:stCondLst>
                            <p:childTnLst>
                              <p:par>
                                <p:cTn id="62" presetID="21" presetClass="entr" presetSubtype="2" repeatCount="indefinite"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heel(2)">
                                      <p:cBhvr>
                                        <p:cTn id="64" dur="1000"/>
                                        <p:tgtEl>
                                          <p:spTgt spid="5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27" grpId="0" animBg="1"/>
      <p:bldP spid="29" grpId="0" animBg="1"/>
      <p:bldP spid="32" grpId="0" animBg="1"/>
      <p:bldP spid="8" grpId="0" animBg="1"/>
      <p:bldP spid="34" grpId="0" animBg="1"/>
      <p:bldP spid="39" grpId="0" animBg="1"/>
      <p:bldP spid="3" grpId="0" animBg="1"/>
      <p:bldP spid="47" grpId="0" animBg="1"/>
      <p:bldP spid="55" grpId="0" animBg="1"/>
      <p:bldP spid="62" grpId="0" animBg="1"/>
      <p:bldP spid="59"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82A2664-B258-4FFF-BF97-DEC6DFA2F5F1}"/>
              </a:ext>
            </a:extLst>
          </p:cNvPr>
          <p:cNvSpPr txBox="1"/>
          <p:nvPr/>
        </p:nvSpPr>
        <p:spPr>
          <a:xfrm>
            <a:off x="5227102" y="4036928"/>
            <a:ext cx="2072309" cy="1200329"/>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01:23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Documents Code Stroke in Log</a:t>
            </a:r>
          </a:p>
        </p:txBody>
      </p:sp>
      <p:sp>
        <p:nvSpPr>
          <p:cNvPr id="17" name="TextBox 16">
            <a:extLst>
              <a:ext uri="{FF2B5EF4-FFF2-40B4-BE49-F238E27FC236}">
                <a16:creationId xmlns:a16="http://schemas.microsoft.com/office/drawing/2014/main" id="{F0D7FD1B-7106-4FE6-A200-7C077C23C616}"/>
              </a:ext>
            </a:extLst>
          </p:cNvPr>
          <p:cNvSpPr txBox="1"/>
          <p:nvPr/>
        </p:nvSpPr>
        <p:spPr>
          <a:xfrm>
            <a:off x="2808011" y="3981181"/>
            <a:ext cx="2072326" cy="830997"/>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00:40–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assigned Responds</a:t>
            </a:r>
          </a:p>
        </p:txBody>
      </p:sp>
      <p:sp>
        <p:nvSpPr>
          <p:cNvPr id="2" name="Title 1">
            <a:extLst>
              <a:ext uri="{FF2B5EF4-FFF2-40B4-BE49-F238E27FC236}">
                <a16:creationId xmlns:a16="http://schemas.microsoft.com/office/drawing/2014/main" id="{C9AC970B-D09F-4C79-BBE0-3724BCF6DAF0}"/>
              </a:ext>
            </a:extLst>
          </p:cNvPr>
          <p:cNvSpPr>
            <a:spLocks noGrp="1"/>
          </p:cNvSpPr>
          <p:nvPr>
            <p:ph type="title"/>
          </p:nvPr>
        </p:nvSpPr>
        <p:spPr>
          <a:xfrm>
            <a:off x="532573" y="152746"/>
            <a:ext cx="10847917" cy="514649"/>
          </a:xfrm>
        </p:spPr>
        <p:txBody>
          <a:bodyPr/>
          <a:lstStyle/>
          <a:p>
            <a:r>
              <a:rPr lang="en-US" dirty="0">
                <a:solidFill>
                  <a:schemeClr val="bg1"/>
                </a:solidFill>
              </a:rPr>
              <a:t>CASE STUDY:   Timeline</a:t>
            </a:r>
          </a:p>
        </p:txBody>
      </p:sp>
      <p:sp>
        <p:nvSpPr>
          <p:cNvPr id="5" name="Footer Placeholder 4">
            <a:extLst>
              <a:ext uri="{FF2B5EF4-FFF2-40B4-BE49-F238E27FC236}">
                <a16:creationId xmlns:a16="http://schemas.microsoft.com/office/drawing/2014/main" id="{80293048-1F50-40B9-9D74-30BA88EABFBB}"/>
              </a:ext>
            </a:extLst>
          </p:cNvPr>
          <p:cNvSpPr>
            <a:spLocks noGrp="1"/>
          </p:cNvSpPr>
          <p:nvPr>
            <p:ph type="ftr" sz="quarter" idx="10"/>
          </p:nvPr>
        </p:nvSpPr>
        <p:spPr/>
        <p:txBody>
          <a:bodyPr/>
          <a:lstStyle/>
          <a:p>
            <a:pPr>
              <a:defRPr/>
            </a:pPr>
            <a:r>
              <a:rPr lang="en-US"/>
              <a:t>LAMC Stroke Program | Performance Improvement Committee</a:t>
            </a:r>
            <a:endParaRPr lang="en-US" dirty="0"/>
          </a:p>
        </p:txBody>
      </p:sp>
      <p:sp>
        <p:nvSpPr>
          <p:cNvPr id="6" name="Slide Number Placeholder 5">
            <a:extLst>
              <a:ext uri="{FF2B5EF4-FFF2-40B4-BE49-F238E27FC236}">
                <a16:creationId xmlns:a16="http://schemas.microsoft.com/office/drawing/2014/main" id="{3BB35504-9370-4EBC-96A1-B6ED47308FEA}"/>
              </a:ext>
            </a:extLst>
          </p:cNvPr>
          <p:cNvSpPr>
            <a:spLocks noGrp="1"/>
          </p:cNvSpPr>
          <p:nvPr>
            <p:ph type="sldNum" sz="quarter" idx="11"/>
          </p:nvPr>
        </p:nvSpPr>
        <p:spPr/>
        <p:txBody>
          <a:bodyPr/>
          <a:lstStyle/>
          <a:p>
            <a:pPr>
              <a:defRPr/>
            </a:pPr>
            <a:fld id="{06EF23B0-6289-411B-939C-83FBEFF9EA88}" type="slidenum">
              <a:rPr lang="en-US" smtClean="0"/>
              <a:pPr>
                <a:defRPr/>
              </a:pPr>
              <a:t>18</a:t>
            </a:fld>
            <a:endParaRPr lang="en-US" dirty="0"/>
          </a:p>
        </p:txBody>
      </p:sp>
      <p:sp>
        <p:nvSpPr>
          <p:cNvPr id="8" name="Arrow: Chevron 7">
            <a:extLst>
              <a:ext uri="{FF2B5EF4-FFF2-40B4-BE49-F238E27FC236}">
                <a16:creationId xmlns:a16="http://schemas.microsoft.com/office/drawing/2014/main" id="{9E687501-2004-49E9-9410-5C24C363DC0F}"/>
              </a:ext>
            </a:extLst>
          </p:cNvPr>
          <p:cNvSpPr/>
          <p:nvPr/>
        </p:nvSpPr>
        <p:spPr>
          <a:xfrm>
            <a:off x="6336779" y="2736350"/>
            <a:ext cx="5583129" cy="706582"/>
          </a:xfrm>
          <a:prstGeom prst="chevron">
            <a:avLst/>
          </a:prstGeom>
          <a:solidFill>
            <a:schemeClr val="bg2">
              <a:lumMod val="50000"/>
            </a:schemeClr>
          </a:solidFill>
          <a:ln>
            <a:solidFill>
              <a:schemeClr val="bg2">
                <a:lumMod val="90000"/>
              </a:schemeClr>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11" name="TextBox 10">
            <a:extLst>
              <a:ext uri="{FF2B5EF4-FFF2-40B4-BE49-F238E27FC236}">
                <a16:creationId xmlns:a16="http://schemas.microsoft.com/office/drawing/2014/main" id="{0415B5F3-09E0-401C-959A-978DFFF007DD}"/>
              </a:ext>
            </a:extLst>
          </p:cNvPr>
          <p:cNvSpPr txBox="1"/>
          <p:nvPr/>
        </p:nvSpPr>
        <p:spPr>
          <a:xfrm>
            <a:off x="196044" y="977774"/>
            <a:ext cx="159531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00:00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0BFDFFDB-B4F4-4120-B970-0FE1C4CFDA04}"/>
              </a:ext>
            </a:extLst>
          </p:cNvPr>
          <p:cNvCxnSpPr>
            <a:cxnSpLocks/>
          </p:cNvCxnSpPr>
          <p:nvPr/>
        </p:nvCxnSpPr>
        <p:spPr>
          <a:xfrm>
            <a:off x="88808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B1811-440C-44B3-9969-C18DBDD897B9}"/>
              </a:ext>
            </a:extLst>
          </p:cNvPr>
          <p:cNvSpPr txBox="1"/>
          <p:nvPr/>
        </p:nvSpPr>
        <p:spPr>
          <a:xfrm>
            <a:off x="363757" y="3750901"/>
            <a:ext cx="2133600" cy="1107996"/>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00:09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sent broadcast message re:  Code Stroke</a:t>
            </a:r>
          </a:p>
        </p:txBody>
      </p:sp>
      <p:cxnSp>
        <p:nvCxnSpPr>
          <p:cNvPr id="13" name="Straight Arrow Connector 12">
            <a:extLst>
              <a:ext uri="{FF2B5EF4-FFF2-40B4-BE49-F238E27FC236}">
                <a16:creationId xmlns:a16="http://schemas.microsoft.com/office/drawing/2014/main" id="{9C8661CC-9357-48B8-9D8F-E0D1FF74046F}"/>
              </a:ext>
            </a:extLst>
          </p:cNvPr>
          <p:cNvCxnSpPr>
            <a:cxnSpLocks/>
          </p:cNvCxnSpPr>
          <p:nvPr/>
        </p:nvCxnSpPr>
        <p:spPr>
          <a:xfrm>
            <a:off x="1430557"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C466D9-85B8-46B7-A8BB-7FFEB6E4E030}"/>
              </a:ext>
            </a:extLst>
          </p:cNvPr>
          <p:cNvSpPr txBox="1"/>
          <p:nvPr/>
        </p:nvSpPr>
        <p:spPr>
          <a:xfrm>
            <a:off x="2086511" y="965301"/>
            <a:ext cx="191793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00:35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E2CEB3B6-98A0-4F8B-8F95-B129074C96F2}"/>
              </a:ext>
            </a:extLst>
          </p:cNvPr>
          <p:cNvCxnSpPr>
            <a:cxnSpLocks/>
          </p:cNvCxnSpPr>
          <p:nvPr/>
        </p:nvCxnSpPr>
        <p:spPr>
          <a:xfrm>
            <a:off x="3190086"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6775FC-866B-4927-9E0E-7EF6E0FEF085}"/>
              </a:ext>
            </a:extLst>
          </p:cNvPr>
          <p:cNvCxnSpPr>
            <a:cxnSpLocks/>
          </p:cNvCxnSpPr>
          <p:nvPr/>
        </p:nvCxnSpPr>
        <p:spPr>
          <a:xfrm>
            <a:off x="3453321"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84B16-6327-4170-BF2A-7CFCA19F39D9}"/>
              </a:ext>
            </a:extLst>
          </p:cNvPr>
          <p:cNvSpPr txBox="1"/>
          <p:nvPr/>
        </p:nvSpPr>
        <p:spPr>
          <a:xfrm>
            <a:off x="4150830" y="514650"/>
            <a:ext cx="1523242" cy="646331"/>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01:17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92B14489-D6C6-454E-8C08-2D51707CB1C1}"/>
              </a:ext>
            </a:extLst>
          </p:cNvPr>
          <p:cNvCxnSpPr>
            <a:cxnSpLocks/>
          </p:cNvCxnSpPr>
          <p:nvPr/>
        </p:nvCxnSpPr>
        <p:spPr>
          <a:xfrm>
            <a:off x="6096000"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A46618-0CD5-4EB9-9E56-711BA3B3D9B5}"/>
              </a:ext>
            </a:extLst>
          </p:cNvPr>
          <p:cNvSpPr txBox="1"/>
          <p:nvPr/>
        </p:nvSpPr>
        <p:spPr>
          <a:xfrm>
            <a:off x="5094801" y="1275100"/>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01:21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0ED048DA-ACB8-430D-9505-1CA53B06B4C1}"/>
              </a:ext>
            </a:extLst>
          </p:cNvPr>
          <p:cNvCxnSpPr>
            <a:cxnSpLocks/>
          </p:cNvCxnSpPr>
          <p:nvPr/>
        </p:nvCxnSpPr>
        <p:spPr>
          <a:xfrm>
            <a:off x="4880337"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ACB253-1A4F-474D-92F5-F7C4D720B2A1}"/>
              </a:ext>
            </a:extLst>
          </p:cNvPr>
          <p:cNvCxnSpPr>
            <a:cxnSpLocks/>
          </p:cNvCxnSpPr>
          <p:nvPr/>
        </p:nvCxnSpPr>
        <p:spPr>
          <a:xfrm>
            <a:off x="6088592"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864529-4141-4A47-A053-00158DB64245}"/>
              </a:ext>
            </a:extLst>
          </p:cNvPr>
          <p:cNvCxnSpPr>
            <a:cxnSpLocks/>
          </p:cNvCxnSpPr>
          <p:nvPr/>
        </p:nvCxnSpPr>
        <p:spPr>
          <a:xfrm>
            <a:off x="7983473"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92E77C-CEAC-49E8-8B42-8058A29B2C87}"/>
              </a:ext>
            </a:extLst>
          </p:cNvPr>
          <p:cNvSpPr txBox="1"/>
          <p:nvPr/>
        </p:nvSpPr>
        <p:spPr>
          <a:xfrm>
            <a:off x="7594597" y="900107"/>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01:40</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Logged In Cerner</a:t>
            </a:r>
          </a:p>
        </p:txBody>
      </p:sp>
      <p:sp>
        <p:nvSpPr>
          <p:cNvPr id="34" name="TextBox 33">
            <a:extLst>
              <a:ext uri="{FF2B5EF4-FFF2-40B4-BE49-F238E27FC236}">
                <a16:creationId xmlns:a16="http://schemas.microsoft.com/office/drawing/2014/main" id="{C4B369A1-6E58-4F9A-BAC7-8D8CB3AA1CA2}"/>
              </a:ext>
            </a:extLst>
          </p:cNvPr>
          <p:cNvSpPr txBox="1"/>
          <p:nvPr/>
        </p:nvSpPr>
        <p:spPr>
          <a:xfrm>
            <a:off x="10169913" y="1344282"/>
            <a:ext cx="1581707"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2:07</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62F7F535-6D89-46AF-80D1-1512C551CC43}"/>
              </a:ext>
            </a:extLst>
          </p:cNvPr>
          <p:cNvCxnSpPr>
            <a:cxnSpLocks/>
          </p:cNvCxnSpPr>
          <p:nvPr/>
        </p:nvCxnSpPr>
        <p:spPr>
          <a:xfrm>
            <a:off x="10212803"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Explosion: 14 Points 34">
            <a:extLst>
              <a:ext uri="{FF2B5EF4-FFF2-40B4-BE49-F238E27FC236}">
                <a16:creationId xmlns:a16="http://schemas.microsoft.com/office/drawing/2014/main" id="{D9DDEDC6-8F3C-4AFA-8567-49AE74B0C466}"/>
              </a:ext>
            </a:extLst>
          </p:cNvPr>
          <p:cNvSpPr/>
          <p:nvPr/>
        </p:nvSpPr>
        <p:spPr>
          <a:xfrm rot="21411334">
            <a:off x="3373401" y="4875622"/>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Cerner</a:t>
            </a:r>
          </a:p>
        </p:txBody>
      </p:sp>
      <p:sp>
        <p:nvSpPr>
          <p:cNvPr id="37" name="Explosion: 14 Points 36">
            <a:extLst>
              <a:ext uri="{FF2B5EF4-FFF2-40B4-BE49-F238E27FC236}">
                <a16:creationId xmlns:a16="http://schemas.microsoft.com/office/drawing/2014/main" id="{D62AA31C-80FC-4FB5-A0AE-02A92CE0868F}"/>
              </a:ext>
            </a:extLst>
          </p:cNvPr>
          <p:cNvSpPr/>
          <p:nvPr/>
        </p:nvSpPr>
        <p:spPr>
          <a:xfrm>
            <a:off x="5550244" y="170807"/>
            <a:ext cx="2336914" cy="110429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Not end of shift</a:t>
            </a:r>
          </a:p>
        </p:txBody>
      </p:sp>
      <p:sp>
        <p:nvSpPr>
          <p:cNvPr id="39" name="Explosion: 14 Points 38">
            <a:extLst>
              <a:ext uri="{FF2B5EF4-FFF2-40B4-BE49-F238E27FC236}">
                <a16:creationId xmlns:a16="http://schemas.microsoft.com/office/drawing/2014/main" id="{F8BE8813-6502-40F3-987F-06D6645EA3F3}"/>
              </a:ext>
            </a:extLst>
          </p:cNvPr>
          <p:cNvSpPr/>
          <p:nvPr/>
        </p:nvSpPr>
        <p:spPr>
          <a:xfrm>
            <a:off x="726921" y="4790520"/>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Explosion: 14 Points 40">
            <a:extLst>
              <a:ext uri="{FF2B5EF4-FFF2-40B4-BE49-F238E27FC236}">
                <a16:creationId xmlns:a16="http://schemas.microsoft.com/office/drawing/2014/main" id="{59DE6BC8-6A85-44FF-95CD-E9C5921E131F}"/>
              </a:ext>
            </a:extLst>
          </p:cNvPr>
          <p:cNvSpPr/>
          <p:nvPr/>
        </p:nvSpPr>
        <p:spPr>
          <a:xfrm rot="630728">
            <a:off x="5244267" y="5022843"/>
            <a:ext cx="3464711" cy="187009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Explosion: 14 Points 41">
            <a:extLst>
              <a:ext uri="{FF2B5EF4-FFF2-40B4-BE49-F238E27FC236}">
                <a16:creationId xmlns:a16="http://schemas.microsoft.com/office/drawing/2014/main" id="{8FA3849F-71EF-47F2-8536-C02D0F6BDFAE}"/>
              </a:ext>
            </a:extLst>
          </p:cNvPr>
          <p:cNvSpPr/>
          <p:nvPr/>
        </p:nvSpPr>
        <p:spPr>
          <a:xfrm>
            <a:off x="8959355" y="34387"/>
            <a:ext cx="2960553" cy="120450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2B9A5650-6D14-4DA5-8D65-A4B53D50D6F5}"/>
              </a:ext>
            </a:extLst>
          </p:cNvPr>
          <p:cNvSpPr/>
          <p:nvPr/>
        </p:nvSpPr>
        <p:spPr>
          <a:xfrm>
            <a:off x="398140" y="2736350"/>
            <a:ext cx="8177304" cy="706582"/>
          </a:xfrm>
          <a:prstGeom prst="chevron">
            <a:avLst/>
          </a:prstGeom>
          <a:gradFill>
            <a:gsLst>
              <a:gs pos="0">
                <a:srgbClr val="FF6600"/>
              </a:gs>
              <a:gs pos="36000">
                <a:srgbClr val="FF6600"/>
              </a:gs>
              <a:gs pos="95000">
                <a:srgbClr val="FF6600">
                  <a:alpha val="32000"/>
                </a:srgbClr>
              </a:gs>
              <a:gs pos="68000">
                <a:srgbClr val="FF6600">
                  <a:alpha val="71000"/>
                </a:srgbClr>
              </a:gs>
            </a:gsLst>
            <a:lin ang="0" scaled="0"/>
          </a:gradFill>
          <a:ln>
            <a:solidFill>
              <a:srgbClr val="FFC000"/>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Explosion: 14 Points 37">
            <a:extLst>
              <a:ext uri="{FF2B5EF4-FFF2-40B4-BE49-F238E27FC236}">
                <a16:creationId xmlns:a16="http://schemas.microsoft.com/office/drawing/2014/main" id="{94E32BC4-5778-49F7-9EE9-F18C93ABD9A8}"/>
              </a:ext>
            </a:extLst>
          </p:cNvPr>
          <p:cNvSpPr/>
          <p:nvPr/>
        </p:nvSpPr>
        <p:spPr>
          <a:xfrm>
            <a:off x="5212850" y="2287952"/>
            <a:ext cx="4196801" cy="866019"/>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Next lab asst, “I’m not clocked in yet</a:t>
            </a:r>
            <a:r>
              <a:rPr lang="en-US" b="1" dirty="0">
                <a:solidFill>
                  <a:schemeClr val="bg1"/>
                </a:solidFill>
              </a:rPr>
              <a:t>”</a:t>
            </a:r>
          </a:p>
        </p:txBody>
      </p:sp>
      <p:sp>
        <p:nvSpPr>
          <p:cNvPr id="44" name="TextBox 43">
            <a:extLst>
              <a:ext uri="{FF2B5EF4-FFF2-40B4-BE49-F238E27FC236}">
                <a16:creationId xmlns:a16="http://schemas.microsoft.com/office/drawing/2014/main" id="{325C34A5-28C9-49B9-AE00-332A0A589485}"/>
              </a:ext>
            </a:extLst>
          </p:cNvPr>
          <p:cNvSpPr txBox="1"/>
          <p:nvPr/>
        </p:nvSpPr>
        <p:spPr>
          <a:xfrm>
            <a:off x="7430401" y="3647489"/>
            <a:ext cx="4597403" cy="1754326"/>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Is this the reason we are in healthcare?</a:t>
            </a:r>
          </a:p>
          <a:p>
            <a:r>
              <a:rPr lang="en-US" dirty="0">
                <a:solidFill>
                  <a:schemeClr val="bg1"/>
                </a:solidFill>
                <a:latin typeface="Arial" panose="020B0604020202020204" pitchFamily="34" charset="0"/>
                <a:cs typeface="Arial" panose="020B0604020202020204" pitchFamily="34" charset="0"/>
              </a:rPr>
              <a:t>What if this is your family member? </a:t>
            </a:r>
          </a:p>
          <a:p>
            <a:r>
              <a:rPr lang="en-US" dirty="0">
                <a:solidFill>
                  <a:schemeClr val="bg1"/>
                </a:solidFill>
                <a:latin typeface="Arial" panose="020B0604020202020204" pitchFamily="34" charset="0"/>
                <a:cs typeface="Arial" panose="020B0604020202020204" pitchFamily="34" charset="0"/>
              </a:rPr>
              <a:t> Or yourself  one day?  </a:t>
            </a:r>
          </a:p>
          <a:p>
            <a:r>
              <a:rPr 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r>
              <a:rPr lang="en-US" dirty="0">
                <a:solidFill>
                  <a:schemeClr val="bg1"/>
                </a:solidFill>
                <a:latin typeface="Arial" panose="020B0604020202020204" pitchFamily="34" charset="0"/>
                <a:cs typeface="Arial" panose="020B0604020202020204" pitchFamily="34" charset="0"/>
              </a:rPr>
              <a:t>Code Stroke is an EMERGENCY!!!</a:t>
            </a:r>
          </a:p>
        </p:txBody>
      </p:sp>
      <p:sp>
        <p:nvSpPr>
          <p:cNvPr id="40" name="Explosion: 14 Points 39">
            <a:extLst>
              <a:ext uri="{FF2B5EF4-FFF2-40B4-BE49-F238E27FC236}">
                <a16:creationId xmlns:a16="http://schemas.microsoft.com/office/drawing/2014/main" id="{C46E941A-411B-45B2-A79C-FB15BC68F39A}"/>
              </a:ext>
            </a:extLst>
          </p:cNvPr>
          <p:cNvSpPr/>
          <p:nvPr/>
        </p:nvSpPr>
        <p:spPr>
          <a:xfrm>
            <a:off x="2244012" y="1732696"/>
            <a:ext cx="2610010" cy="1607796"/>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extLst>
      <p:ext uri="{BB962C8B-B14F-4D97-AF65-F5344CB8AC3E}">
        <p14:creationId xmlns:p14="http://schemas.microsoft.com/office/powerpoint/2010/main" val="175091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500"/>
                            </p:stCondLst>
                            <p:childTnLst>
                              <p:par>
                                <p:cTn id="25" presetID="22" presetClass="entr" presetSubtype="1"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00"/>
                            </p:stCondLst>
                            <p:childTnLst>
                              <p:par>
                                <p:cTn id="34" presetID="22" presetClass="entr" presetSubtype="4"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53" presetClass="entr" presetSubtype="16" fill="hold" grpId="0" nodeType="withEffect">
                                  <p:stCondLst>
                                    <p:cond delay="25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par>
                          <p:cTn id="47" fill="hold">
                            <p:stCondLst>
                              <p:cond delay="500"/>
                            </p:stCondLst>
                            <p:childTnLst>
                              <p:par>
                                <p:cTn id="48" presetID="22" presetClass="entr" presetSubtype="1" fill="hold" grpId="0" nodeType="afterEffect">
                                  <p:stCondLst>
                                    <p:cond delay="25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31" presetClass="entr" presetSubtype="0" fill="hold" grpId="0" nodeType="withEffect">
                                  <p:stCondLst>
                                    <p:cond delay="250"/>
                                  </p:stCondLst>
                                  <p:childTnLst>
                                    <p:set>
                                      <p:cBhvr>
                                        <p:cTn id="52" dur="1" fill="hold">
                                          <p:stCondLst>
                                            <p:cond delay="0"/>
                                          </p:stCondLst>
                                        </p:cTn>
                                        <p:tgtEl>
                                          <p:spTgt spid="39"/>
                                        </p:tgtEl>
                                        <p:attrNameLst>
                                          <p:attrName>style.visibility</p:attrName>
                                        </p:attrNameLst>
                                      </p:cBhvr>
                                      <p:to>
                                        <p:strVal val="visible"/>
                                      </p:to>
                                    </p:set>
                                    <p:anim calcmode="lin" valueType="num">
                                      <p:cBhvr>
                                        <p:cTn id="53" dur="1000" fill="hold"/>
                                        <p:tgtEl>
                                          <p:spTgt spid="39"/>
                                        </p:tgtEl>
                                        <p:attrNameLst>
                                          <p:attrName>ppt_w</p:attrName>
                                        </p:attrNameLst>
                                      </p:cBhvr>
                                      <p:tavLst>
                                        <p:tav tm="0">
                                          <p:val>
                                            <p:fltVal val="0"/>
                                          </p:val>
                                        </p:tav>
                                        <p:tav tm="100000">
                                          <p:val>
                                            <p:strVal val="#ppt_w"/>
                                          </p:val>
                                        </p:tav>
                                      </p:tavLst>
                                    </p:anim>
                                    <p:anim calcmode="lin" valueType="num">
                                      <p:cBhvr>
                                        <p:cTn id="54" dur="1000" fill="hold"/>
                                        <p:tgtEl>
                                          <p:spTgt spid="39"/>
                                        </p:tgtEl>
                                        <p:attrNameLst>
                                          <p:attrName>ppt_h</p:attrName>
                                        </p:attrNameLst>
                                      </p:cBhvr>
                                      <p:tavLst>
                                        <p:tav tm="0">
                                          <p:val>
                                            <p:fltVal val="0"/>
                                          </p:val>
                                        </p:tav>
                                        <p:tav tm="100000">
                                          <p:val>
                                            <p:strVal val="#ppt_h"/>
                                          </p:val>
                                        </p:tav>
                                      </p:tavLst>
                                    </p:anim>
                                    <p:anim calcmode="lin" valueType="num">
                                      <p:cBhvr>
                                        <p:cTn id="55" dur="1000" fill="hold"/>
                                        <p:tgtEl>
                                          <p:spTgt spid="39"/>
                                        </p:tgtEl>
                                        <p:attrNameLst>
                                          <p:attrName>style.rotation</p:attrName>
                                        </p:attrNameLst>
                                      </p:cBhvr>
                                      <p:tavLst>
                                        <p:tav tm="0">
                                          <p:val>
                                            <p:fltVal val="90"/>
                                          </p:val>
                                        </p:tav>
                                        <p:tav tm="100000">
                                          <p:val>
                                            <p:fltVal val="0"/>
                                          </p:val>
                                        </p:tav>
                                      </p:tavLst>
                                    </p:anim>
                                    <p:animEffect transition="in" filter="fade">
                                      <p:cBhvr>
                                        <p:cTn id="56" dur="10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500"/>
                                        <p:tgtEl>
                                          <p:spTgt spid="20"/>
                                        </p:tgtEl>
                                      </p:cBhvr>
                                    </p:animEffect>
                                  </p:childTnLst>
                                </p:cTn>
                              </p:par>
                              <p:par>
                                <p:cTn id="70" presetID="22" presetClass="entr" presetSubtype="1" fill="hold" grpId="0" nodeType="withEffect">
                                  <p:stCondLst>
                                    <p:cond delay="25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22" presetClass="entr" presetSubtype="4" fill="hold" nodeType="withEffect">
                                  <p:stCondLst>
                                    <p:cond delay="25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22" presetClass="entr" presetSubtype="4" fill="hold" grpId="0" nodeType="withEffect">
                                  <p:stCondLst>
                                    <p:cond delay="25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par>
                          <p:cTn id="79" fill="hold">
                            <p:stCondLst>
                              <p:cond delay="750"/>
                            </p:stCondLst>
                            <p:childTnLst>
                              <p:par>
                                <p:cTn id="80" presetID="17" presetClass="entr" presetSubtype="1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strVal val="#ppt_h"/>
                                          </p:val>
                                        </p:tav>
                                        <p:tav tm="100000">
                                          <p:val>
                                            <p:strVal val="#ppt_h"/>
                                          </p:val>
                                        </p:tav>
                                      </p:tavLst>
                                    </p:anim>
                                  </p:childTnLst>
                                </p:cTn>
                              </p:par>
                              <p:par>
                                <p:cTn id="84" presetID="16" presetClass="entr" presetSubtype="37"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outVertical)">
                                      <p:cBhvr>
                                        <p:cTn id="86" dur="500"/>
                                        <p:tgtEl>
                                          <p:spTgt spid="37"/>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750" fill="hold"/>
                                        <p:tgtEl>
                                          <p:spTgt spid="38"/>
                                        </p:tgtEl>
                                        <p:attrNameLst>
                                          <p:attrName>ppt_w</p:attrName>
                                        </p:attrNameLst>
                                      </p:cBhvr>
                                      <p:tavLst>
                                        <p:tav tm="0">
                                          <p:val>
                                            <p:fltVal val="0"/>
                                          </p:val>
                                        </p:tav>
                                        <p:tav tm="100000">
                                          <p:val>
                                            <p:strVal val="#ppt_w"/>
                                          </p:val>
                                        </p:tav>
                                      </p:tavLst>
                                    </p:anim>
                                    <p:anim calcmode="lin" valueType="num">
                                      <p:cBhvr>
                                        <p:cTn id="90" dur="750" fill="hold"/>
                                        <p:tgtEl>
                                          <p:spTgt spid="38"/>
                                        </p:tgtEl>
                                        <p:attrNameLst>
                                          <p:attrName>ppt_h</p:attrName>
                                        </p:attrNameLst>
                                      </p:cBhvr>
                                      <p:tavLst>
                                        <p:tav tm="0">
                                          <p:val>
                                            <p:fltVal val="0"/>
                                          </p:val>
                                        </p:tav>
                                        <p:tav tm="100000">
                                          <p:val>
                                            <p:strVal val="#ppt_h"/>
                                          </p:val>
                                        </p:tav>
                                      </p:tavLst>
                                    </p:anim>
                                    <p:anim calcmode="lin" valueType="num">
                                      <p:cBhvr>
                                        <p:cTn id="91" dur="750" fill="hold"/>
                                        <p:tgtEl>
                                          <p:spTgt spid="38"/>
                                        </p:tgtEl>
                                        <p:attrNameLst>
                                          <p:attrName>style.rotation</p:attrName>
                                        </p:attrNameLst>
                                      </p:cBhvr>
                                      <p:tavLst>
                                        <p:tav tm="0">
                                          <p:val>
                                            <p:fltVal val="90"/>
                                          </p:val>
                                        </p:tav>
                                        <p:tav tm="100000">
                                          <p:val>
                                            <p:fltVal val="0"/>
                                          </p:val>
                                        </p:tav>
                                      </p:tavLst>
                                    </p:anim>
                                    <p:animEffect transition="in" filter="fade">
                                      <p:cBhvr>
                                        <p:cTn id="92" dur="750"/>
                                        <p:tgtEl>
                                          <p:spTgt spid="38"/>
                                        </p:tgtEl>
                                      </p:cBhvr>
                                    </p:animEffect>
                                  </p:childTnLst>
                                </p:cTn>
                              </p:par>
                              <p:par>
                                <p:cTn id="93" presetID="25"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98" dur="1000" fill="hold"/>
                                        <p:tgtEl>
                                          <p:spTgt spid="4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par>
                                <p:cTn id="108" presetID="21" presetClass="entr" presetSubtype="1"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heel(1)">
                                      <p:cBhvr>
                                        <p:cTn id="110" dur="1000"/>
                                        <p:tgtEl>
                                          <p:spTgt spid="4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down)">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up)">
                                      <p:cBhvr>
                                        <p:cTn id="118" dur="500"/>
                                        <p:tgtEl>
                                          <p:spTgt spid="32"/>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additive="base">
                                        <p:cTn id="125" dur="500" fill="hold"/>
                                        <p:tgtEl>
                                          <p:spTgt spid="44"/>
                                        </p:tgtEl>
                                        <p:attrNameLst>
                                          <p:attrName>ppt_x</p:attrName>
                                        </p:attrNameLst>
                                      </p:cBhvr>
                                      <p:tavLst>
                                        <p:tav tm="0">
                                          <p:val>
                                            <p:strVal val="#ppt_x"/>
                                          </p:val>
                                        </p:tav>
                                        <p:tav tm="100000">
                                          <p:val>
                                            <p:strVal val="#ppt_x"/>
                                          </p:val>
                                        </p:tav>
                                      </p:tavLst>
                                    </p:anim>
                                    <p:anim calcmode="lin" valueType="num">
                                      <p:cBhvr additive="base">
                                        <p:cTn id="1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8" grpId="0" animBg="1"/>
      <p:bldP spid="11" grpId="0" animBg="1"/>
      <p:bldP spid="12" grpId="0" animBg="1"/>
      <p:bldP spid="14" grpId="0" animBg="1"/>
      <p:bldP spid="19" grpId="0" animBg="1"/>
      <p:bldP spid="26" grpId="0" animBg="1"/>
      <p:bldP spid="31" grpId="0" animBg="1"/>
      <p:bldP spid="34" grpId="0" animBg="1"/>
      <p:bldP spid="35" grpId="0" animBg="1"/>
      <p:bldP spid="37" grpId="0" animBg="1"/>
      <p:bldP spid="39" grpId="0" animBg="1"/>
      <p:bldP spid="41" grpId="0" animBg="1"/>
      <p:bldP spid="42" grpId="0" animBg="1"/>
      <p:bldP spid="7" grpId="0" animBg="1"/>
      <p:bldP spid="38" grpId="0" animBg="1"/>
      <p:bldP spid="44"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62903"/>
            <a:ext cx="633501" cy="633501"/>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87" y="4423"/>
            <a:ext cx="633502" cy="63350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460471" y="228992"/>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463684" y="847079"/>
            <a:ext cx="11264631"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highlight>
                  <a:srgbClr val="008000"/>
                </a:highlight>
              </a:rPr>
              <a:t>True</a:t>
            </a:r>
            <a:r>
              <a:rPr lang="en-US" b="1" dirty="0">
                <a:effectLst>
                  <a:outerShdw blurRad="38100" dist="38100" dir="2700000" algn="tl">
                    <a:srgbClr val="000000">
                      <a:alpha val="43137"/>
                    </a:srgbClr>
                  </a:outerShdw>
                </a:effectLst>
              </a:rPr>
              <a:t> or </a:t>
            </a:r>
            <a:r>
              <a:rPr lang="en-US" b="1" dirty="0">
                <a:effectLst>
                  <a:outerShdw blurRad="38100" dist="38100" dir="2700000" algn="tl">
                    <a:srgbClr val="000000">
                      <a:alpha val="43137"/>
                    </a:srgbClr>
                  </a:outerShdw>
                </a:effectLst>
                <a:highlight>
                  <a:srgbClr val="FF0000"/>
                </a:highlight>
              </a:rPr>
              <a:t>False</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In the Previous Case Study, what would be your answer to the following statements:</a:t>
            </a:r>
          </a:p>
        </p:txBody>
      </p:sp>
      <p:sp>
        <p:nvSpPr>
          <p:cNvPr id="12" name="Rectangle 11">
            <a:extLst>
              <a:ext uri="{FF2B5EF4-FFF2-40B4-BE49-F238E27FC236}">
                <a16:creationId xmlns:a16="http://schemas.microsoft.com/office/drawing/2014/main" id="{EDAA16A2-3D2E-47C4-A8BE-6B2CCB3BC9A0}"/>
              </a:ext>
            </a:extLst>
          </p:cNvPr>
          <p:cNvSpPr/>
          <p:nvPr/>
        </p:nvSpPr>
        <p:spPr>
          <a:xfrm>
            <a:off x="927369" y="2126990"/>
            <a:ext cx="10800945" cy="298596"/>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Controller could have informed a manager when they are  challenged  to send a lab asst </a:t>
            </a:r>
          </a:p>
        </p:txBody>
      </p:sp>
      <p:sp>
        <p:nvSpPr>
          <p:cNvPr id="13" name="Rectangle 12">
            <a:extLst>
              <a:ext uri="{FF2B5EF4-FFF2-40B4-BE49-F238E27FC236}">
                <a16:creationId xmlns:a16="http://schemas.microsoft.com/office/drawing/2014/main" id="{F11EA42C-1EEB-4E0B-8B92-AFAAF534D8E7}"/>
              </a:ext>
            </a:extLst>
          </p:cNvPr>
          <p:cNvSpPr/>
          <p:nvPr/>
        </p:nvSpPr>
        <p:spPr>
          <a:xfrm>
            <a:off x="902719" y="1655081"/>
            <a:ext cx="11264631" cy="28711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could have identified a lab asst to collect the specimen and not wait so long for a response</a:t>
            </a:r>
          </a:p>
        </p:txBody>
      </p:sp>
      <p:sp>
        <p:nvSpPr>
          <p:cNvPr id="14" name="Rectangle 13">
            <a:extLst>
              <a:ext uri="{FF2B5EF4-FFF2-40B4-BE49-F238E27FC236}">
                <a16:creationId xmlns:a16="http://schemas.microsoft.com/office/drawing/2014/main" id="{B4E6A935-0030-4E67-A997-A2847AC7149F}"/>
              </a:ext>
            </a:extLst>
          </p:cNvPr>
          <p:cNvSpPr/>
          <p:nvPr/>
        </p:nvSpPr>
        <p:spPr>
          <a:xfrm>
            <a:off x="927370" y="2630798"/>
            <a:ext cx="7668491" cy="252767"/>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Assistant should log in the book and receive in Cerner</a:t>
            </a:r>
          </a:p>
        </p:txBody>
      </p:sp>
      <p:sp>
        <p:nvSpPr>
          <p:cNvPr id="17" name="Rectangle 16">
            <a:extLst>
              <a:ext uri="{FF2B5EF4-FFF2-40B4-BE49-F238E27FC236}">
                <a16:creationId xmlns:a16="http://schemas.microsoft.com/office/drawing/2014/main" id="{D8542F24-22C6-44F0-A4AC-274AB12A16CC}"/>
              </a:ext>
            </a:extLst>
          </p:cNvPr>
          <p:cNvSpPr/>
          <p:nvPr/>
        </p:nvSpPr>
        <p:spPr>
          <a:xfrm>
            <a:off x="927370" y="3152296"/>
            <a:ext cx="10800944" cy="360533"/>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Asst made a good decision in not logging in specimens in Cerner to avoid responsibility</a:t>
            </a:r>
          </a:p>
        </p:txBody>
      </p:sp>
      <p:sp>
        <p:nvSpPr>
          <p:cNvPr id="18" name="Rectangle 17">
            <a:extLst>
              <a:ext uri="{FF2B5EF4-FFF2-40B4-BE49-F238E27FC236}">
                <a16:creationId xmlns:a16="http://schemas.microsoft.com/office/drawing/2014/main" id="{6E41C7C0-F3C7-447D-9C1C-8468CFD62397}"/>
              </a:ext>
            </a:extLst>
          </p:cNvPr>
          <p:cNvSpPr/>
          <p:nvPr/>
        </p:nvSpPr>
        <p:spPr>
          <a:xfrm>
            <a:off x="939695" y="3627931"/>
            <a:ext cx="11239980" cy="44633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acceptable not to respond because this was the end of the shift and the next shift would arrive soon</a:t>
            </a:r>
          </a:p>
        </p:txBody>
      </p:sp>
      <p:sp>
        <p:nvSpPr>
          <p:cNvPr id="19" name="Rectangle 18">
            <a:extLst>
              <a:ext uri="{FF2B5EF4-FFF2-40B4-BE49-F238E27FC236}">
                <a16:creationId xmlns:a16="http://schemas.microsoft.com/office/drawing/2014/main" id="{AC605DF0-334B-48A2-9DA4-02AE58D6B2C2}"/>
              </a:ext>
            </a:extLst>
          </p:cNvPr>
          <p:cNvSpPr/>
          <p:nvPr/>
        </p:nvSpPr>
        <p:spPr>
          <a:xfrm>
            <a:off x="927370" y="4220270"/>
            <a:ext cx="10287002" cy="3365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was acceptable because the information was given to the next shift properly</a:t>
            </a:r>
          </a:p>
        </p:txBody>
      </p:sp>
      <p:sp>
        <p:nvSpPr>
          <p:cNvPr id="2" name="Oval 1">
            <a:extLst>
              <a:ext uri="{FF2B5EF4-FFF2-40B4-BE49-F238E27FC236}">
                <a16:creationId xmlns:a16="http://schemas.microsoft.com/office/drawing/2014/main" id="{F8630D05-6D15-47C4-92B5-428130DDF6C9}"/>
              </a:ext>
            </a:extLst>
          </p:cNvPr>
          <p:cNvSpPr/>
          <p:nvPr/>
        </p:nvSpPr>
        <p:spPr>
          <a:xfrm>
            <a:off x="424157" y="1577347"/>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0" name="Oval 19">
            <a:extLst>
              <a:ext uri="{FF2B5EF4-FFF2-40B4-BE49-F238E27FC236}">
                <a16:creationId xmlns:a16="http://schemas.microsoft.com/office/drawing/2014/main" id="{C28C83F3-D528-4A90-B4C0-B81C6ADC423C}"/>
              </a:ext>
            </a:extLst>
          </p:cNvPr>
          <p:cNvSpPr/>
          <p:nvPr/>
        </p:nvSpPr>
        <p:spPr>
          <a:xfrm>
            <a:off x="424157" y="3709024"/>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4658DF6D-6322-40E9-A43A-5E0027D370BB}"/>
              </a:ext>
            </a:extLst>
          </p:cNvPr>
          <p:cNvSpPr/>
          <p:nvPr/>
        </p:nvSpPr>
        <p:spPr>
          <a:xfrm>
            <a:off x="424157" y="3114876"/>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2" name="Oval 21">
            <a:extLst>
              <a:ext uri="{FF2B5EF4-FFF2-40B4-BE49-F238E27FC236}">
                <a16:creationId xmlns:a16="http://schemas.microsoft.com/office/drawing/2014/main" id="{954B6ECE-5F32-4C5B-A28B-883F8FA6203C}"/>
              </a:ext>
            </a:extLst>
          </p:cNvPr>
          <p:cNvSpPr/>
          <p:nvPr/>
        </p:nvSpPr>
        <p:spPr>
          <a:xfrm>
            <a:off x="424157" y="4250017"/>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3" name="Oval 22">
            <a:extLst>
              <a:ext uri="{FF2B5EF4-FFF2-40B4-BE49-F238E27FC236}">
                <a16:creationId xmlns:a16="http://schemas.microsoft.com/office/drawing/2014/main" id="{5F29E524-2169-47CA-8301-6621C2C8674B}"/>
              </a:ext>
            </a:extLst>
          </p:cNvPr>
          <p:cNvSpPr/>
          <p:nvPr/>
        </p:nvSpPr>
        <p:spPr>
          <a:xfrm>
            <a:off x="424157" y="207903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4" name="Oval 23">
            <a:extLst>
              <a:ext uri="{FF2B5EF4-FFF2-40B4-BE49-F238E27FC236}">
                <a16:creationId xmlns:a16="http://schemas.microsoft.com/office/drawing/2014/main" id="{28774065-A818-4ECA-A617-511B507C1D7A}"/>
              </a:ext>
            </a:extLst>
          </p:cNvPr>
          <p:cNvSpPr/>
          <p:nvPr/>
        </p:nvSpPr>
        <p:spPr>
          <a:xfrm>
            <a:off x="424157" y="2574301"/>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5" name="Oval 24">
            <a:extLst>
              <a:ext uri="{FF2B5EF4-FFF2-40B4-BE49-F238E27FC236}">
                <a16:creationId xmlns:a16="http://schemas.microsoft.com/office/drawing/2014/main" id="{F24A0C80-92ED-4408-836D-E2100AA32DD2}"/>
              </a:ext>
            </a:extLst>
          </p:cNvPr>
          <p:cNvSpPr/>
          <p:nvPr/>
        </p:nvSpPr>
        <p:spPr>
          <a:xfrm>
            <a:off x="453920" y="488869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6" name="Rectangle 25">
            <a:extLst>
              <a:ext uri="{FF2B5EF4-FFF2-40B4-BE49-F238E27FC236}">
                <a16:creationId xmlns:a16="http://schemas.microsoft.com/office/drawing/2014/main" id="{2910E54F-D559-40AC-B579-8880037C8DAB}"/>
              </a:ext>
            </a:extLst>
          </p:cNvPr>
          <p:cNvSpPr/>
          <p:nvPr/>
        </p:nvSpPr>
        <p:spPr>
          <a:xfrm>
            <a:off x="927370" y="4762066"/>
            <a:ext cx="11264630" cy="996808"/>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Coverage for Controller or the Lab Asst covering the unit during meal and break coverage are not responsible for Code Stroke because they are responsible for  their own assignment</a:t>
            </a:r>
          </a:p>
        </p:txBody>
      </p:sp>
      <p:sp>
        <p:nvSpPr>
          <p:cNvPr id="27" name="Rectangle 26">
            <a:extLst>
              <a:ext uri="{FF2B5EF4-FFF2-40B4-BE49-F238E27FC236}">
                <a16:creationId xmlns:a16="http://schemas.microsoft.com/office/drawing/2014/main" id="{71F597E6-BA1C-4DD4-9E3A-EBD715529DCB}"/>
              </a:ext>
            </a:extLst>
          </p:cNvPr>
          <p:cNvSpPr/>
          <p:nvPr/>
        </p:nvSpPr>
        <p:spPr>
          <a:xfrm>
            <a:off x="902720" y="5893558"/>
            <a:ext cx="11264630" cy="6654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family member or a loved one was in the ED for a Code Stroke, I would feel confident with the same staff involved to handle and process the specimens and I would have done the same thing.</a:t>
            </a:r>
          </a:p>
        </p:txBody>
      </p:sp>
      <p:sp>
        <p:nvSpPr>
          <p:cNvPr id="29" name="Oval 28">
            <a:extLst>
              <a:ext uri="{FF2B5EF4-FFF2-40B4-BE49-F238E27FC236}">
                <a16:creationId xmlns:a16="http://schemas.microsoft.com/office/drawing/2014/main" id="{B9EBEE26-6541-4CDF-B229-EF80A6DE08FA}"/>
              </a:ext>
            </a:extLst>
          </p:cNvPr>
          <p:cNvSpPr/>
          <p:nvPr/>
        </p:nvSpPr>
        <p:spPr>
          <a:xfrm>
            <a:off x="401534" y="6010921"/>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30" name="Oval 29">
            <a:extLst>
              <a:ext uri="{FF2B5EF4-FFF2-40B4-BE49-F238E27FC236}">
                <a16:creationId xmlns:a16="http://schemas.microsoft.com/office/drawing/2014/main" id="{ED59A36E-F051-4CE5-9643-53C12728E4B3}"/>
              </a:ext>
            </a:extLst>
          </p:cNvPr>
          <p:cNvSpPr/>
          <p:nvPr/>
        </p:nvSpPr>
        <p:spPr>
          <a:xfrm>
            <a:off x="378437" y="1552204"/>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DBD40E7-65A1-4187-8145-FEA43961866E}"/>
              </a:ext>
            </a:extLst>
          </p:cNvPr>
          <p:cNvSpPr/>
          <p:nvPr/>
        </p:nvSpPr>
        <p:spPr>
          <a:xfrm>
            <a:off x="378437" y="2033318"/>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2327845-ECED-4DAF-8795-A0B8798CAE05}"/>
              </a:ext>
            </a:extLst>
          </p:cNvPr>
          <p:cNvSpPr/>
          <p:nvPr/>
        </p:nvSpPr>
        <p:spPr>
          <a:xfrm>
            <a:off x="378437" y="252858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81819916-7CE5-4950-906C-CF2B73564FCA}"/>
              </a:ext>
            </a:extLst>
          </p:cNvPr>
          <p:cNvSpPr/>
          <p:nvPr/>
        </p:nvSpPr>
        <p:spPr>
          <a:xfrm>
            <a:off x="378437" y="3073482"/>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2B7A73A5-20B2-4329-BB30-87DBFA9C491B}"/>
              </a:ext>
            </a:extLst>
          </p:cNvPr>
          <p:cNvSpPr/>
          <p:nvPr/>
        </p:nvSpPr>
        <p:spPr>
          <a:xfrm>
            <a:off x="378437" y="3632889"/>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A8E8B5BA-6C54-46F9-8683-84EB236D7A69}"/>
              </a:ext>
            </a:extLst>
          </p:cNvPr>
          <p:cNvSpPr/>
          <p:nvPr/>
        </p:nvSpPr>
        <p:spPr>
          <a:xfrm>
            <a:off x="378437" y="4204297"/>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6057C7B0-B430-41A2-A10D-6EC5390EA743}"/>
              </a:ext>
            </a:extLst>
          </p:cNvPr>
          <p:cNvSpPr/>
          <p:nvPr/>
        </p:nvSpPr>
        <p:spPr>
          <a:xfrm>
            <a:off x="362480" y="4808323"/>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81B78585-8541-4507-BEBF-870E6B4F8C7B}"/>
              </a:ext>
            </a:extLst>
          </p:cNvPr>
          <p:cNvSpPr/>
          <p:nvPr/>
        </p:nvSpPr>
        <p:spPr>
          <a:xfrm>
            <a:off x="327348" y="596520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6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75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75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1000"/>
                                        <p:tgtEl>
                                          <p:spTgt spid="30"/>
                                        </p:tgtEl>
                                      </p:cBhvr>
                                    </p:animEffect>
                                    <p:anim calcmode="lin" valueType="num">
                                      <p:cBhvr>
                                        <p:cTn id="30"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1000"/>
                                        <p:tgtEl>
                                          <p:spTgt spid="30"/>
                                        </p:tgtEl>
                                        <p:attrNameLst>
                                          <p:attrName>ppt_h</p:attrName>
                                        </p:attrNameLst>
                                      </p:cBhvr>
                                      <p:tavLst>
                                        <p:tav tm="0">
                                          <p:val>
                                            <p:strVal val="ppt_h"/>
                                          </p:val>
                                        </p:tav>
                                        <p:tav tm="100000">
                                          <p:val>
                                            <p:strVal val="ppt_h"/>
                                          </p:val>
                                        </p:tav>
                                      </p:tavLst>
                                    </p:anim>
                                    <p:set>
                                      <p:cBhvr>
                                        <p:cTn id="32" dur="1" fill="hold">
                                          <p:stCondLst>
                                            <p:cond delay="999"/>
                                          </p:stCondLst>
                                        </p:cTn>
                                        <p:tgtEl>
                                          <p:spTgt spid="30"/>
                                        </p:tgtEl>
                                        <p:attrNameLst>
                                          <p:attrName>style.visibility</p:attrName>
                                        </p:attrNameLst>
                                      </p:cBhvr>
                                      <p:to>
                                        <p:strVal val="hidden"/>
                                      </p:to>
                                    </p:set>
                                  </p:childTnLst>
                                </p:cTn>
                              </p:par>
                              <p:par>
                                <p:cTn id="33" presetID="45"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1" nodeType="clickEffect">
                                  <p:stCondLst>
                                    <p:cond delay="0"/>
                                  </p:stCondLst>
                                  <p:childTnLst>
                                    <p:animEffect transition="out" filter="fade">
                                      <p:cBhvr>
                                        <p:cTn id="50" dur="1000"/>
                                        <p:tgtEl>
                                          <p:spTgt spid="31"/>
                                        </p:tgtEl>
                                      </p:cBhvr>
                                    </p:animEffect>
                                    <p:anim calcmode="lin" valueType="num">
                                      <p:cBhvr>
                                        <p:cTn id="51"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1"/>
                                        </p:tgtEl>
                                        <p:attrNameLst>
                                          <p:attrName>ppt_h</p:attrName>
                                        </p:attrNameLst>
                                      </p:cBhvr>
                                      <p:tavLst>
                                        <p:tav tm="0">
                                          <p:val>
                                            <p:strVal val="ppt_h"/>
                                          </p:val>
                                        </p:tav>
                                        <p:tav tm="100000">
                                          <p:val>
                                            <p:strVal val="ppt_h"/>
                                          </p:val>
                                        </p:tav>
                                      </p:tavLst>
                                    </p:anim>
                                    <p:set>
                                      <p:cBhvr>
                                        <p:cTn id="53" dur="1" fill="hold">
                                          <p:stCondLst>
                                            <p:cond delay="999"/>
                                          </p:stCondLst>
                                        </p:cTn>
                                        <p:tgtEl>
                                          <p:spTgt spid="31"/>
                                        </p:tgtEl>
                                        <p:attrNameLst>
                                          <p:attrName>style.visibility</p:attrName>
                                        </p:attrNameLst>
                                      </p:cBhvr>
                                      <p:to>
                                        <p:strVal val="hidden"/>
                                      </p:to>
                                    </p:set>
                                  </p:childTnLst>
                                </p:cTn>
                              </p:par>
                              <p:par>
                                <p:cTn id="54" presetID="45"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ppt_w</p:attrName>
                                        </p:attrNameLst>
                                      </p:cBhvr>
                                      <p:tavLst>
                                        <p:tav tm="0" fmla="#ppt_w*sin(2.5*pi*$)">
                                          <p:val>
                                            <p:fltVal val="0"/>
                                          </p:val>
                                        </p:tav>
                                        <p:tav tm="100000">
                                          <p:val>
                                            <p:fltVal val="1"/>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0-#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par>
                                <p:cTn id="65" presetID="21"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1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1" nodeType="clickEffect">
                                  <p:stCondLst>
                                    <p:cond delay="0"/>
                                  </p:stCondLst>
                                  <p:childTnLst>
                                    <p:animEffect transition="out" filter="wheel(1)">
                                      <p:cBhvr>
                                        <p:cTn id="71" dur="1000"/>
                                        <p:tgtEl>
                                          <p:spTgt spid="32"/>
                                        </p:tgtEl>
                                      </p:cBhvr>
                                    </p:animEffect>
                                    <p:set>
                                      <p:cBhvr>
                                        <p:cTn id="72" dur="1" fill="hold">
                                          <p:stCondLst>
                                            <p:cond delay="999"/>
                                          </p:stCondLst>
                                        </p:cTn>
                                        <p:tgtEl>
                                          <p:spTgt spid="32"/>
                                        </p:tgtEl>
                                        <p:attrNameLst>
                                          <p:attrName>style.visibility</p:attrName>
                                        </p:attrNameLst>
                                      </p:cBhvr>
                                      <p:to>
                                        <p:strVal val="hidden"/>
                                      </p:to>
                                    </p:set>
                                  </p:childTnLst>
                                </p:cTn>
                              </p:par>
                              <p:par>
                                <p:cTn id="73" presetID="21"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childTnLst>
                          </p:cTn>
                        </p:par>
                        <p:par>
                          <p:cTn id="76" fill="hold">
                            <p:stCondLst>
                              <p:cond delay="1000"/>
                            </p:stCondLst>
                            <p:childTnLst>
                              <p:par>
                                <p:cTn id="77" presetID="16" presetClass="entr" presetSubtype="37"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outVertical)">
                                      <p:cBhvr>
                                        <p:cTn id="79" dur="500"/>
                                        <p:tgtEl>
                                          <p:spTgt spid="17"/>
                                        </p:tgtEl>
                                      </p:cBhvr>
                                    </p:animEffect>
                                  </p:childTnLst>
                                </p:cTn>
                              </p:par>
                              <p:par>
                                <p:cTn id="80" presetID="45"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ppt_w</p:attrName>
                                        </p:attrNameLst>
                                      </p:cBhvr>
                                      <p:tavLst>
                                        <p:tav tm="0" fmla="#ppt_w*sin(2.5*pi*$)">
                                          <p:val>
                                            <p:fltVal val="0"/>
                                          </p:val>
                                        </p:tav>
                                        <p:tav tm="100000">
                                          <p:val>
                                            <p:fltVal val="1"/>
                                          </p:val>
                                        </p:tav>
                                      </p:tavLst>
                                    </p:anim>
                                    <p:anim calcmode="lin" valueType="num">
                                      <p:cBhvr>
                                        <p:cTn id="8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xit" presetSubtype="0" fill="hold" grpId="1" nodeType="clickEffect">
                                  <p:stCondLst>
                                    <p:cond delay="0"/>
                                  </p:stCondLst>
                                  <p:childTnLst>
                                    <p:animEffect transition="out" filter="fade">
                                      <p:cBhvr>
                                        <p:cTn id="88" dur="1000"/>
                                        <p:tgtEl>
                                          <p:spTgt spid="33"/>
                                        </p:tgtEl>
                                      </p:cBhvr>
                                    </p:animEffect>
                                    <p:anim calcmode="lin" valueType="num">
                                      <p:cBhvr>
                                        <p:cTn id="8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strVal val="ppt_h"/>
                                          </p:val>
                                        </p:tav>
                                      </p:tavLst>
                                    </p:anim>
                                    <p:set>
                                      <p:cBhvr>
                                        <p:cTn id="91" dur="1" fill="hold">
                                          <p:stCondLst>
                                            <p:cond delay="999"/>
                                          </p:stCondLst>
                                        </p:cTn>
                                        <p:tgtEl>
                                          <p:spTgt spid="33"/>
                                        </p:tgtEl>
                                        <p:attrNameLst>
                                          <p:attrName>style.visibility</p:attrName>
                                        </p:attrNameLst>
                                      </p:cBhvr>
                                      <p:to>
                                        <p:strVal val="hidden"/>
                                      </p:to>
                                    </p:set>
                                  </p:childTnLst>
                                </p:cTn>
                              </p:par>
                              <p:par>
                                <p:cTn id="92" presetID="45"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ppt_w</p:attrName>
                                        </p:attrNameLst>
                                      </p:cBhvr>
                                      <p:tavLst>
                                        <p:tav tm="0" fmla="#ppt_w*sin(2.5*pi*$)">
                                          <p:val>
                                            <p:fltVal val="0"/>
                                          </p:val>
                                        </p:tav>
                                        <p:tav tm="100000">
                                          <p:val>
                                            <p:fltVal val="1"/>
                                          </p:val>
                                        </p:tav>
                                      </p:tavLst>
                                    </p:anim>
                                    <p:anim calcmode="lin" valueType="num">
                                      <p:cBhvr>
                                        <p:cTn id="96"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0-#ppt_w/2"/>
                                          </p:val>
                                        </p:tav>
                                        <p:tav tm="100000">
                                          <p:val>
                                            <p:strVal val="#ppt_x"/>
                                          </p:val>
                                        </p:tav>
                                      </p:tavLst>
                                    </p:anim>
                                    <p:anim calcmode="lin" valueType="num">
                                      <p:cBhvr additive="base">
                                        <p:cTn id="10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xit" presetSubtype="0" fill="hold" grpId="1" nodeType="clickEffect">
                                  <p:stCondLst>
                                    <p:cond delay="0"/>
                                  </p:stCondLst>
                                  <p:childTnLst>
                                    <p:animEffect transition="out" filter="fade">
                                      <p:cBhvr>
                                        <p:cTn id="110" dur="1000"/>
                                        <p:tgtEl>
                                          <p:spTgt spid="34"/>
                                        </p:tgtEl>
                                      </p:cBhvr>
                                    </p:animEffect>
                                    <p:anim calcmode="lin" valueType="num">
                                      <p:cBhvr>
                                        <p:cTn id="11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1000"/>
                                        <p:tgtEl>
                                          <p:spTgt spid="34"/>
                                        </p:tgtEl>
                                        <p:attrNameLst>
                                          <p:attrName>ppt_h</p:attrName>
                                        </p:attrNameLst>
                                      </p:cBhvr>
                                      <p:tavLst>
                                        <p:tav tm="0">
                                          <p:val>
                                            <p:strVal val="ppt_h"/>
                                          </p:val>
                                        </p:tav>
                                        <p:tav tm="100000">
                                          <p:val>
                                            <p:strVal val="ppt_h"/>
                                          </p:val>
                                        </p:tav>
                                      </p:tavLst>
                                    </p:anim>
                                    <p:set>
                                      <p:cBhvr>
                                        <p:cTn id="113" dur="1" fill="hold">
                                          <p:stCondLst>
                                            <p:cond delay="999"/>
                                          </p:stCondLst>
                                        </p:cTn>
                                        <p:tgtEl>
                                          <p:spTgt spid="34"/>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anim calcmode="lin" valueType="num">
                                      <p:cBhvr>
                                        <p:cTn id="117" dur="1000" fill="hold"/>
                                        <p:tgtEl>
                                          <p:spTgt spid="20"/>
                                        </p:tgtEl>
                                        <p:attrNameLst>
                                          <p:attrName>ppt_w</p:attrName>
                                        </p:attrNameLst>
                                      </p:cBhvr>
                                      <p:tavLst>
                                        <p:tav tm="0" fmla="#ppt_w*sin(2.5*pi*$)">
                                          <p:val>
                                            <p:fltVal val="0"/>
                                          </p:val>
                                        </p:tav>
                                        <p:tav tm="100000">
                                          <p:val>
                                            <p:fltVal val="1"/>
                                          </p:val>
                                        </p:tav>
                                      </p:tavLst>
                                    </p:anim>
                                    <p:anim calcmode="lin" valueType="num">
                                      <p:cBhvr>
                                        <p:cTn id="118" dur="1000" fill="hold"/>
                                        <p:tgtEl>
                                          <p:spTgt spid="20"/>
                                        </p:tgtEl>
                                        <p:attrNameLst>
                                          <p:attrName>ppt_h</p:attrName>
                                        </p:attrNameLst>
                                      </p:cBhvr>
                                      <p:tavLst>
                                        <p:tav tm="0">
                                          <p:val>
                                            <p:strVal val="#ppt_h"/>
                                          </p:val>
                                        </p:tav>
                                        <p:tav tm="100000">
                                          <p:val>
                                            <p:strVal val="#ppt_h"/>
                                          </p:val>
                                        </p:tav>
                                      </p:tavLst>
                                    </p:anim>
                                  </p:childTnLst>
                                </p:cTn>
                              </p:par>
                            </p:childTnLst>
                          </p:cTn>
                        </p:par>
                        <p:par>
                          <p:cTn id="119" fill="hold">
                            <p:stCondLst>
                              <p:cond delay="1000"/>
                            </p:stCondLst>
                            <p:childTnLst>
                              <p:par>
                                <p:cTn id="120" presetID="16" presetClass="entr" presetSubtype="37"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barn(outVertical)">
                                      <p:cBhvr>
                                        <p:cTn id="122" dur="500"/>
                                        <p:tgtEl>
                                          <p:spTgt spid="19"/>
                                        </p:tgtEl>
                                      </p:cBhvr>
                                    </p:animEffect>
                                  </p:childTnLst>
                                </p:cTn>
                              </p:par>
                              <p:par>
                                <p:cTn id="123" presetID="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0-#ppt_w/2"/>
                                          </p:val>
                                        </p:tav>
                                        <p:tav tm="100000">
                                          <p:val>
                                            <p:strVal val="#ppt_x"/>
                                          </p:val>
                                        </p:tav>
                                      </p:tavLst>
                                    </p:anim>
                                    <p:anim calcmode="lin" valueType="num">
                                      <p:cBhvr additive="base">
                                        <p:cTn id="1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5" presetClass="exit" presetSubtype="0" fill="hold" grpId="1" nodeType="clickEffect">
                                  <p:stCondLst>
                                    <p:cond delay="0"/>
                                  </p:stCondLst>
                                  <p:childTnLst>
                                    <p:animEffect transition="out" filter="fade">
                                      <p:cBhvr>
                                        <p:cTn id="130" dur="1000"/>
                                        <p:tgtEl>
                                          <p:spTgt spid="35"/>
                                        </p:tgtEl>
                                      </p:cBhvr>
                                    </p:animEffect>
                                    <p:anim calcmode="lin" valueType="num">
                                      <p:cBhvr>
                                        <p:cTn id="131"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1000"/>
                                        <p:tgtEl>
                                          <p:spTgt spid="35"/>
                                        </p:tgtEl>
                                        <p:attrNameLst>
                                          <p:attrName>ppt_h</p:attrName>
                                        </p:attrNameLst>
                                      </p:cBhvr>
                                      <p:tavLst>
                                        <p:tav tm="0">
                                          <p:val>
                                            <p:strVal val="ppt_h"/>
                                          </p:val>
                                        </p:tav>
                                        <p:tav tm="100000">
                                          <p:val>
                                            <p:strVal val="ppt_h"/>
                                          </p:val>
                                        </p:tav>
                                      </p:tavLst>
                                    </p:anim>
                                    <p:set>
                                      <p:cBhvr>
                                        <p:cTn id="133" dur="1" fill="hold">
                                          <p:stCondLst>
                                            <p:cond delay="999"/>
                                          </p:stCondLst>
                                        </p:cTn>
                                        <p:tgtEl>
                                          <p:spTgt spid="35"/>
                                        </p:tgtEl>
                                        <p:attrNameLst>
                                          <p:attrName>style.visibility</p:attrName>
                                        </p:attrNameLst>
                                      </p:cBhvr>
                                      <p:to>
                                        <p:strVal val="hidden"/>
                                      </p:to>
                                    </p:set>
                                  </p:childTnLst>
                                </p:cTn>
                              </p:par>
                              <p:par>
                                <p:cTn id="134" presetID="45"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ppt_w</p:attrName>
                                        </p:attrNameLst>
                                      </p:cBhvr>
                                      <p:tavLst>
                                        <p:tav tm="0" fmla="#ppt_w*sin(2.5*pi*$)">
                                          <p:val>
                                            <p:fltVal val="0"/>
                                          </p:val>
                                        </p:tav>
                                        <p:tav tm="100000">
                                          <p:val>
                                            <p:fltVal val="1"/>
                                          </p:val>
                                        </p:tav>
                                      </p:tavLst>
                                    </p:anim>
                                    <p:anim calcmode="lin" valueType="num">
                                      <p:cBhvr>
                                        <p:cTn id="1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 calcmode="lin" valueType="num">
                                      <p:cBhvr additive="base">
                                        <p:cTn id="143" dur="500" fill="hold"/>
                                        <p:tgtEl>
                                          <p:spTgt spid="26"/>
                                        </p:tgtEl>
                                        <p:attrNameLst>
                                          <p:attrName>ppt_x</p:attrName>
                                        </p:attrNameLst>
                                      </p:cBhvr>
                                      <p:tavLst>
                                        <p:tav tm="0">
                                          <p:val>
                                            <p:strVal val="0-#ppt_w/2"/>
                                          </p:val>
                                        </p:tav>
                                        <p:tav tm="100000">
                                          <p:val>
                                            <p:strVal val="#ppt_x"/>
                                          </p:val>
                                        </p:tav>
                                      </p:tavLst>
                                    </p:anim>
                                    <p:anim calcmode="lin" valueType="num">
                                      <p:cBhvr additive="base">
                                        <p:cTn id="144" dur="500" fill="hold"/>
                                        <p:tgtEl>
                                          <p:spTgt spid="26"/>
                                        </p:tgtEl>
                                        <p:attrNameLst>
                                          <p:attrName>ppt_y</p:attrName>
                                        </p:attrNameLst>
                                      </p:cBhvr>
                                      <p:tavLst>
                                        <p:tav tm="0">
                                          <p:val>
                                            <p:strVal val="#ppt_y"/>
                                          </p:val>
                                        </p:tav>
                                        <p:tav tm="100000">
                                          <p:val>
                                            <p:strVal val="#ppt_y"/>
                                          </p:val>
                                        </p:tav>
                                      </p:tavLst>
                                    </p:anim>
                                  </p:childTnLst>
                                </p:cTn>
                              </p:par>
                            </p:childTnLst>
                          </p:cTn>
                        </p:par>
                        <p:par>
                          <p:cTn id="145" fill="hold">
                            <p:stCondLst>
                              <p:cond delay="500"/>
                            </p:stCondLst>
                            <p:childTnLst>
                              <p:par>
                                <p:cTn id="146" presetID="2" presetClass="entr" presetSubtype="8"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0-#ppt_w/2"/>
                                          </p:val>
                                        </p:tav>
                                        <p:tav tm="100000">
                                          <p:val>
                                            <p:strVal val="#ppt_x"/>
                                          </p:val>
                                        </p:tav>
                                      </p:tavLst>
                                    </p:anim>
                                    <p:anim calcmode="lin" valueType="num">
                                      <p:cBhvr additive="base">
                                        <p:cTn id="1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5" presetClass="exit" presetSubtype="0" fill="hold" grpId="1" nodeType="clickEffect">
                                  <p:stCondLst>
                                    <p:cond delay="0"/>
                                  </p:stCondLst>
                                  <p:childTnLst>
                                    <p:animEffect transition="out" filter="fade">
                                      <p:cBhvr>
                                        <p:cTn id="153" dur="1000"/>
                                        <p:tgtEl>
                                          <p:spTgt spid="36"/>
                                        </p:tgtEl>
                                      </p:cBhvr>
                                    </p:animEffect>
                                    <p:anim calcmode="lin" valueType="num">
                                      <p:cBhvr>
                                        <p:cTn id="154"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5" dur="1000"/>
                                        <p:tgtEl>
                                          <p:spTgt spid="36"/>
                                        </p:tgtEl>
                                        <p:attrNameLst>
                                          <p:attrName>ppt_h</p:attrName>
                                        </p:attrNameLst>
                                      </p:cBhvr>
                                      <p:tavLst>
                                        <p:tav tm="0">
                                          <p:val>
                                            <p:strVal val="ppt_h"/>
                                          </p:val>
                                        </p:tav>
                                        <p:tav tm="100000">
                                          <p:val>
                                            <p:strVal val="ppt_h"/>
                                          </p:val>
                                        </p:tav>
                                      </p:tavLst>
                                    </p:anim>
                                    <p:set>
                                      <p:cBhvr>
                                        <p:cTn id="156" dur="1" fill="hold">
                                          <p:stCondLst>
                                            <p:cond delay="999"/>
                                          </p:stCondLst>
                                        </p:cTn>
                                        <p:tgtEl>
                                          <p:spTgt spid="36"/>
                                        </p:tgtEl>
                                        <p:attrNameLst>
                                          <p:attrName>style.visibility</p:attrName>
                                        </p:attrNameLst>
                                      </p:cBhvr>
                                      <p:to>
                                        <p:strVal val="hidden"/>
                                      </p:to>
                                    </p:set>
                                  </p:childTnLst>
                                </p:cTn>
                              </p:par>
                              <p:par>
                                <p:cTn id="157" presetID="45" presetClass="entr" presetSubtype="0" fill="hold" grpId="0" nodeType="with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1000"/>
                                        <p:tgtEl>
                                          <p:spTgt spid="25"/>
                                        </p:tgtEl>
                                      </p:cBhvr>
                                    </p:animEffect>
                                    <p:anim calcmode="lin" valueType="num">
                                      <p:cBhvr>
                                        <p:cTn id="160" dur="1000" fill="hold"/>
                                        <p:tgtEl>
                                          <p:spTgt spid="25"/>
                                        </p:tgtEl>
                                        <p:attrNameLst>
                                          <p:attrName>ppt_w</p:attrName>
                                        </p:attrNameLst>
                                      </p:cBhvr>
                                      <p:tavLst>
                                        <p:tav tm="0" fmla="#ppt_w*sin(2.5*pi*$)">
                                          <p:val>
                                            <p:fltVal val="0"/>
                                          </p:val>
                                        </p:tav>
                                        <p:tav tm="100000">
                                          <p:val>
                                            <p:fltVal val="1"/>
                                          </p:val>
                                        </p:tav>
                                      </p:tavLst>
                                    </p:anim>
                                    <p:anim calcmode="lin" valueType="num">
                                      <p:cBhvr>
                                        <p:cTn id="161" dur="1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27"/>
                                        </p:tgtEl>
                                        <p:attrNameLst>
                                          <p:attrName>style.visibility</p:attrName>
                                        </p:attrNameLst>
                                      </p:cBhvr>
                                      <p:to>
                                        <p:strVal val="visible"/>
                                      </p:to>
                                    </p:set>
                                    <p:anim calcmode="lin" valueType="num">
                                      <p:cBhvr additive="base">
                                        <p:cTn id="166" dur="500" fill="hold"/>
                                        <p:tgtEl>
                                          <p:spTgt spid="27"/>
                                        </p:tgtEl>
                                        <p:attrNameLst>
                                          <p:attrName>ppt_x</p:attrName>
                                        </p:attrNameLst>
                                      </p:cBhvr>
                                      <p:tavLst>
                                        <p:tav tm="0">
                                          <p:val>
                                            <p:strVal val="0-#ppt_w/2"/>
                                          </p:val>
                                        </p:tav>
                                        <p:tav tm="100000">
                                          <p:val>
                                            <p:strVal val="#ppt_x"/>
                                          </p:val>
                                        </p:tav>
                                      </p:tavLst>
                                    </p:anim>
                                    <p:anim calcmode="lin" valueType="num">
                                      <p:cBhvr additive="base">
                                        <p:cTn id="167" dur="500" fill="hold"/>
                                        <p:tgtEl>
                                          <p:spTgt spid="27"/>
                                        </p:tgtEl>
                                        <p:attrNameLst>
                                          <p:attrName>ppt_y</p:attrName>
                                        </p:attrNameLst>
                                      </p:cBhvr>
                                      <p:tavLst>
                                        <p:tav tm="0">
                                          <p:val>
                                            <p:strVal val="#ppt_y"/>
                                          </p:val>
                                        </p:tav>
                                        <p:tav tm="100000">
                                          <p:val>
                                            <p:strVal val="#ppt_y"/>
                                          </p:val>
                                        </p:tav>
                                      </p:tavLst>
                                    </p:anim>
                                  </p:childTnLst>
                                </p:cTn>
                              </p:par>
                              <p:par>
                                <p:cTn id="168" presetID="2" presetClass="entr" presetSubtype="8" fill="hold" grpId="0"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additive="base">
                                        <p:cTn id="170" dur="500" fill="hold"/>
                                        <p:tgtEl>
                                          <p:spTgt spid="37"/>
                                        </p:tgtEl>
                                        <p:attrNameLst>
                                          <p:attrName>ppt_x</p:attrName>
                                        </p:attrNameLst>
                                      </p:cBhvr>
                                      <p:tavLst>
                                        <p:tav tm="0">
                                          <p:val>
                                            <p:strVal val="0-#ppt_w/2"/>
                                          </p:val>
                                        </p:tav>
                                        <p:tav tm="100000">
                                          <p:val>
                                            <p:strVal val="#ppt_x"/>
                                          </p:val>
                                        </p:tav>
                                      </p:tavLst>
                                    </p:anim>
                                    <p:anim calcmode="lin" valueType="num">
                                      <p:cBhvr additive="base">
                                        <p:cTn id="17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5" presetClass="exit" presetSubtype="0" fill="hold" grpId="1" nodeType="clickEffect">
                                  <p:stCondLst>
                                    <p:cond delay="0"/>
                                  </p:stCondLst>
                                  <p:childTnLst>
                                    <p:animEffect transition="out" filter="fade">
                                      <p:cBhvr>
                                        <p:cTn id="175" dur="1000"/>
                                        <p:tgtEl>
                                          <p:spTgt spid="37"/>
                                        </p:tgtEl>
                                      </p:cBhvr>
                                    </p:animEffect>
                                    <p:anim calcmode="lin" valueType="num">
                                      <p:cBhvr>
                                        <p:cTn id="176"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1000"/>
                                        <p:tgtEl>
                                          <p:spTgt spid="37"/>
                                        </p:tgtEl>
                                        <p:attrNameLst>
                                          <p:attrName>ppt_h</p:attrName>
                                        </p:attrNameLst>
                                      </p:cBhvr>
                                      <p:tavLst>
                                        <p:tav tm="0">
                                          <p:val>
                                            <p:strVal val="ppt_h"/>
                                          </p:val>
                                        </p:tav>
                                        <p:tav tm="100000">
                                          <p:val>
                                            <p:strVal val="ppt_h"/>
                                          </p:val>
                                        </p:tav>
                                      </p:tavLst>
                                    </p:anim>
                                    <p:set>
                                      <p:cBhvr>
                                        <p:cTn id="178" dur="1" fill="hold">
                                          <p:stCondLst>
                                            <p:cond delay="999"/>
                                          </p:stCondLst>
                                        </p:cTn>
                                        <p:tgtEl>
                                          <p:spTgt spid="37"/>
                                        </p:tgtEl>
                                        <p:attrNameLst>
                                          <p:attrName>style.visibility</p:attrName>
                                        </p:attrNameLst>
                                      </p:cBhvr>
                                      <p:to>
                                        <p:strVal val="hidden"/>
                                      </p:to>
                                    </p:set>
                                  </p:childTnLst>
                                </p:cTn>
                              </p:par>
                              <p:par>
                                <p:cTn id="179" presetID="45" presetClass="entr" presetSubtype="0" fill="hold" grpId="0" nodeType="with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fade">
                                      <p:cBhvr>
                                        <p:cTn id="181" dur="1000"/>
                                        <p:tgtEl>
                                          <p:spTgt spid="29"/>
                                        </p:tgtEl>
                                      </p:cBhvr>
                                    </p:animEffect>
                                    <p:anim calcmode="lin" valueType="num">
                                      <p:cBhvr>
                                        <p:cTn id="182" dur="1000" fill="hold"/>
                                        <p:tgtEl>
                                          <p:spTgt spid="29"/>
                                        </p:tgtEl>
                                        <p:attrNameLst>
                                          <p:attrName>ppt_w</p:attrName>
                                        </p:attrNameLst>
                                      </p:cBhvr>
                                      <p:tavLst>
                                        <p:tav tm="0" fmla="#ppt_w*sin(2.5*pi*$)">
                                          <p:val>
                                            <p:fltVal val="0"/>
                                          </p:val>
                                        </p:tav>
                                        <p:tav tm="100000">
                                          <p:val>
                                            <p:fltVal val="1"/>
                                          </p:val>
                                        </p:tav>
                                      </p:tavLst>
                                    </p:anim>
                                    <p:anim calcmode="lin" valueType="num">
                                      <p:cBhvr>
                                        <p:cTn id="18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P spid="19" grpId="0" animBg="1"/>
      <p:bldP spid="2"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6985E3B-51C7-4085-B849-88CBFD796AB2}"/>
              </a:ext>
            </a:extLst>
          </p:cNvPr>
          <p:cNvGrpSpPr>
            <a:grpSpLocks noChangeAspect="1"/>
          </p:cNvGrpSpPr>
          <p:nvPr/>
        </p:nvGrpSpPr>
        <p:grpSpPr>
          <a:xfrm>
            <a:off x="10753203" y="164721"/>
            <a:ext cx="1344600" cy="1265951"/>
            <a:chOff x="8235043" y="152400"/>
            <a:chExt cx="2137678" cy="1959429"/>
          </a:xfrm>
          <a:solidFill>
            <a:srgbClr val="2E1B47"/>
          </a:solidFill>
        </p:grpSpPr>
        <p:sp>
          <p:nvSpPr>
            <p:cNvPr id="7" name="Oval 6">
              <a:extLst>
                <a:ext uri="{FF2B5EF4-FFF2-40B4-BE49-F238E27FC236}">
                  <a16:creationId xmlns:a16="http://schemas.microsoft.com/office/drawing/2014/main" id="{B524E670-4768-4C0B-A03F-F4C4748D358B}"/>
                </a:ext>
              </a:extLst>
            </p:cNvPr>
            <p:cNvSpPr/>
            <p:nvPr/>
          </p:nvSpPr>
          <p:spPr>
            <a:xfrm>
              <a:off x="8235043" y="152400"/>
              <a:ext cx="2002972" cy="1959429"/>
            </a:xfrm>
            <a:prstGeom prst="ellipse">
              <a:avLst/>
            </a:prstGeom>
            <a:grp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p>
              <a:pPr algn="ctr"/>
              <a:endParaRPr lang="en-US" sz="2000" b="1">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pic>
          <p:nvPicPr>
            <p:cNvPr id="9" name="Graphic 8" descr="Flask">
              <a:extLst>
                <a:ext uri="{FF2B5EF4-FFF2-40B4-BE49-F238E27FC236}">
                  <a16:creationId xmlns:a16="http://schemas.microsoft.com/office/drawing/2014/main" id="{5A6ED668-C620-4D6B-8E5A-344562D652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7950" y="302079"/>
              <a:ext cx="1164771" cy="1164771"/>
            </a:xfrm>
            <a:prstGeom prst="rect">
              <a:avLst/>
            </a:prstGeom>
            <a:effectLst>
              <a:outerShdw blurRad="50800" dist="38100" dir="2700000" algn="tl" rotWithShape="0">
                <a:prstClr val="black">
                  <a:alpha val="40000"/>
                </a:prstClr>
              </a:outerShdw>
            </a:effectLst>
          </p:spPr>
        </p:pic>
        <p:pic>
          <p:nvPicPr>
            <p:cNvPr id="11" name="Graphic 10" descr="Needle">
              <a:extLst>
                <a:ext uri="{FF2B5EF4-FFF2-40B4-BE49-F238E27FC236}">
                  <a16:creationId xmlns:a16="http://schemas.microsoft.com/office/drawing/2014/main" id="{DA69B066-A74F-4BC2-8931-139A4159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9982" y="359228"/>
              <a:ext cx="914400" cy="914400"/>
            </a:xfrm>
            <a:prstGeom prst="rect">
              <a:avLst/>
            </a:prstGeom>
            <a:effectLst>
              <a:outerShdw blurRad="50800" dist="38100" dir="2700000" algn="tl" rotWithShape="0">
                <a:prstClr val="black">
                  <a:alpha val="40000"/>
                </a:prstClr>
              </a:outerShdw>
            </a:effectLst>
          </p:spPr>
        </p:pic>
        <p:pic>
          <p:nvPicPr>
            <p:cNvPr id="13" name="Graphic 12" descr="Test tubes">
              <a:extLst>
                <a:ext uri="{FF2B5EF4-FFF2-40B4-BE49-F238E27FC236}">
                  <a16:creationId xmlns:a16="http://schemas.microsoft.com/office/drawing/2014/main" id="{12262577-6326-4FB8-AE32-4CEC8C7103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535" y="1132114"/>
              <a:ext cx="783771" cy="783771"/>
            </a:xfrm>
            <a:prstGeom prst="rect">
              <a:avLst/>
            </a:prstGeom>
            <a:effectLst>
              <a:outerShdw blurRad="50800" dist="38100" dir="2700000" algn="tl" rotWithShape="0">
                <a:prstClr val="black">
                  <a:alpha val="40000"/>
                </a:prstClr>
              </a:outerShdw>
            </a:effectLst>
          </p:spPr>
        </p:pic>
      </p:gr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70733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2017</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983066">
            <a:off x="9985120" y="1357111"/>
            <a:ext cx="654406" cy="668717"/>
          </a:xfrm>
          <a:prstGeom prst="rect">
            <a:avLst/>
          </a:prstGeom>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0C5DAFFA-D127-4E48-B663-17AC428F3E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7584003"/>
      </p:ext>
    </p:extLst>
  </p:cSld>
  <p:clrMapOvr>
    <a:masterClrMapping/>
  </p:clrMapOvr>
  <p:transition spd="slow" advTm="35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18927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110738" y="3608937"/>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108505" y="5961405"/>
            <a:ext cx="274320" cy="430887"/>
          </a:xfrm>
          <a:prstGeom prst="rect">
            <a:avLst/>
          </a:prstGeom>
          <a:solidFill>
            <a:srgbClr val="4A206A"/>
          </a:solidFill>
        </p:spPr>
        <p:txBody>
          <a:bodyPr wrap="square" t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343454" y="2935704"/>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110738" y="2795321"/>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397221" y="5062182"/>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343454" y="419007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122901" y="4163285"/>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ACE8608B-613B-4A57-9135-C4612AD54C68}"/>
              </a:ext>
            </a:extLst>
          </p:cNvPr>
          <p:cNvSpPr txBox="1"/>
          <p:nvPr/>
        </p:nvSpPr>
        <p:spPr>
          <a:xfrm>
            <a:off x="5382825" y="6006127"/>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122901" y="507757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S</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397221" y="3622683"/>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443286" y="197448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108505" y="191293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5736192" y="2137339"/>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5" name="TextBox 24"/>
          <p:cNvSpPr txBox="1"/>
          <p:nvPr/>
        </p:nvSpPr>
        <p:spPr>
          <a:xfrm>
            <a:off x="5802183" y="4338436"/>
            <a:ext cx="1051104"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23" name="TextBox 22"/>
          <p:cNvSpPr txBox="1"/>
          <p:nvPr/>
        </p:nvSpPr>
        <p:spPr>
          <a:xfrm>
            <a:off x="5789611" y="3567844"/>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27" name="TextBox 26"/>
          <p:cNvSpPr txBox="1"/>
          <p:nvPr/>
        </p:nvSpPr>
        <p:spPr>
          <a:xfrm>
            <a:off x="5836024" y="5334200"/>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29" name="TextBox 28"/>
          <p:cNvSpPr txBox="1"/>
          <p:nvPr/>
        </p:nvSpPr>
        <p:spPr>
          <a:xfrm>
            <a:off x="7852063" y="789380"/>
            <a:ext cx="4076413" cy="987504"/>
          </a:xfrm>
          <a:prstGeom prst="roundRect">
            <a:avLst/>
          </a:prstGeom>
          <a:solidFill>
            <a:srgbClr val="BEBAE8"/>
          </a:solidFill>
          <a:ln>
            <a:noFill/>
          </a:ln>
          <a:scene3d>
            <a:camera prst="orthographicFront"/>
            <a:lightRig rig="twoPt" dir="t"/>
          </a:scene3d>
          <a:sp3d/>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BALANCE CHANGES</a:t>
            </a:r>
          </a:p>
          <a:p>
            <a:r>
              <a:rPr lang="en-US" sz="1600" b="1" dirty="0">
                <a:solidFill>
                  <a:schemeClr val="bg1"/>
                </a:solidFill>
                <a:latin typeface="Arial" panose="020B0604020202020204" pitchFamily="34" charset="0"/>
                <a:cs typeface="Arial" panose="020B0604020202020204" pitchFamily="34" charset="0"/>
              </a:rPr>
              <a:t>Sudden change in balance and coordination</a:t>
            </a:r>
          </a:p>
        </p:txBody>
      </p:sp>
      <p:sp>
        <p:nvSpPr>
          <p:cNvPr id="30" name="TextBox 29"/>
          <p:cNvSpPr txBox="1"/>
          <p:nvPr/>
        </p:nvSpPr>
        <p:spPr>
          <a:xfrm>
            <a:off x="7852063" y="1932862"/>
            <a:ext cx="4076414"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VISION CHANGES</a:t>
            </a:r>
          </a:p>
          <a:p>
            <a:r>
              <a:rPr lang="en-US" sz="1600" dirty="0"/>
              <a:t>Sudden vision loss or double vision</a:t>
            </a:r>
          </a:p>
        </p:txBody>
      </p:sp>
      <p:sp>
        <p:nvSpPr>
          <p:cNvPr id="31" name="TextBox 30"/>
          <p:cNvSpPr txBox="1"/>
          <p:nvPr/>
        </p:nvSpPr>
        <p:spPr>
          <a:xfrm>
            <a:off x="7852063" y="3640945"/>
            <a:ext cx="4056145"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ARM WEAKNESS</a:t>
            </a:r>
          </a:p>
          <a:p>
            <a:r>
              <a:rPr lang="en-US" sz="1600" dirty="0"/>
              <a:t>Sudden arm numbness or weakness</a:t>
            </a:r>
          </a:p>
        </p:txBody>
      </p:sp>
      <p:sp>
        <p:nvSpPr>
          <p:cNvPr id="33" name="TextBox 32"/>
          <p:cNvSpPr txBox="1"/>
          <p:nvPr/>
        </p:nvSpPr>
        <p:spPr>
          <a:xfrm>
            <a:off x="7852063" y="2769878"/>
            <a:ext cx="4056145" cy="715089"/>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FACIAL DROOP</a:t>
            </a:r>
          </a:p>
          <a:p>
            <a:r>
              <a:rPr lang="en-US" dirty="0"/>
              <a:t>Face looks uneven</a:t>
            </a:r>
          </a:p>
        </p:txBody>
      </p:sp>
      <p:sp>
        <p:nvSpPr>
          <p:cNvPr id="35" name="TextBox 34"/>
          <p:cNvSpPr txBox="1"/>
          <p:nvPr/>
        </p:nvSpPr>
        <p:spPr>
          <a:xfrm>
            <a:off x="7852063" y="4477961"/>
            <a:ext cx="3801408" cy="953453"/>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SLURRED SPEECH</a:t>
            </a:r>
          </a:p>
          <a:p>
            <a:r>
              <a:rPr lang="en-US" sz="1600" dirty="0"/>
              <a:t>Sudden difficulty speaking or can’t speak clearly</a:t>
            </a:r>
          </a:p>
        </p:txBody>
      </p:sp>
      <p:sp>
        <p:nvSpPr>
          <p:cNvPr id="36" name="TextBox 35"/>
          <p:cNvSpPr txBox="1"/>
          <p:nvPr/>
        </p:nvSpPr>
        <p:spPr>
          <a:xfrm>
            <a:off x="7852063" y="5587392"/>
            <a:ext cx="3801408" cy="1021556"/>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DON’T STALL; CALL</a:t>
            </a:r>
          </a:p>
          <a:p>
            <a:r>
              <a:rPr lang="en-US" dirty="0"/>
              <a:t>Make note of the time the symptoms started</a:t>
            </a:r>
          </a:p>
        </p:txBody>
      </p:sp>
      <p:sp>
        <p:nvSpPr>
          <p:cNvPr id="38" name="TextBox 37"/>
          <p:cNvSpPr txBox="1"/>
          <p:nvPr/>
        </p:nvSpPr>
        <p:spPr>
          <a:xfrm>
            <a:off x="3779344" y="121231"/>
            <a:ext cx="5136055" cy="46166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SIGNS OF STROKE:  B E F A S T</a:t>
            </a:r>
          </a:p>
        </p:txBody>
      </p:sp>
      <p:sp>
        <p:nvSpPr>
          <p:cNvPr id="21" name="TextBox 20"/>
          <p:cNvSpPr txBox="1"/>
          <p:nvPr/>
        </p:nvSpPr>
        <p:spPr>
          <a:xfrm>
            <a:off x="5836024" y="2950954"/>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40" name="TextBox 39"/>
          <p:cNvSpPr txBox="1"/>
          <p:nvPr/>
        </p:nvSpPr>
        <p:spPr>
          <a:xfrm>
            <a:off x="5836024" y="128572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3254" y="286246"/>
            <a:ext cx="3348757" cy="6458317"/>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a:cxnSpLocks/>
          </p:cNvCxnSpPr>
          <p:nvPr/>
        </p:nvCxnSpPr>
        <p:spPr>
          <a:xfrm>
            <a:off x="3221954" y="1093630"/>
            <a:ext cx="1820944" cy="30731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3058517" y="1776884"/>
            <a:ext cx="2058451" cy="444269"/>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2738132" y="2106561"/>
            <a:ext cx="2304766" cy="73386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3046858" y="2665293"/>
            <a:ext cx="1958641" cy="1055676"/>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1918907" y="2060536"/>
            <a:ext cx="3036916" cy="2508733"/>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3156836" y="4313004"/>
            <a:ext cx="2038241" cy="115049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1098082" cy="123041"/>
          </a:xfrm>
          <a:prstGeom prst="rect">
            <a:avLst/>
          </a:prstGeom>
        </p:spPr>
      </p:pic>
      <p:sp>
        <p:nvSpPr>
          <p:cNvPr id="55" name="Oval 54">
            <a:extLst>
              <a:ext uri="{FF2B5EF4-FFF2-40B4-BE49-F238E27FC236}">
                <a16:creationId xmlns:a16="http://schemas.microsoft.com/office/drawing/2014/main" id="{C9FFA91E-6738-436A-A64E-C242DEC8A2F4}"/>
              </a:ext>
            </a:extLst>
          </p:cNvPr>
          <p:cNvSpPr/>
          <p:nvPr/>
        </p:nvSpPr>
        <p:spPr>
          <a:xfrm>
            <a:off x="11686678" y="6335940"/>
            <a:ext cx="443059" cy="408623"/>
          </a:xfrm>
          <a:prstGeom prst="ellipse">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32480B88-EE07-4385-A7A4-22F14484E092}"/>
              </a:ext>
            </a:extLst>
          </p:cNvPr>
          <p:cNvSpPr txBox="1"/>
          <p:nvPr/>
        </p:nvSpPr>
        <p:spPr>
          <a:xfrm>
            <a:off x="110946" y="6011553"/>
            <a:ext cx="2775314" cy="664012"/>
          </a:xfrm>
          <a:prstGeom prst="roundRect">
            <a:avLst/>
          </a:prstGeom>
          <a:solidFill>
            <a:srgbClr val="4A206A"/>
          </a:solidFill>
          <a:effectLst>
            <a:innerShdw blurRad="63500" dist="50800" dir="13500000">
              <a:prstClr val="black">
                <a:alpha val="50000"/>
              </a:prstClr>
            </a:innerShdw>
          </a:effectLst>
        </p:spPr>
        <p:txBody>
          <a:bodyPr wrap="square" rtlCol="0">
            <a:spAutoFit/>
          </a:bodyPr>
          <a:lstStyle/>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
        <p:nvSpPr>
          <p:cNvPr id="3" name="Rectangle: Rounded Corners 2">
            <a:extLst>
              <a:ext uri="{FF2B5EF4-FFF2-40B4-BE49-F238E27FC236}">
                <a16:creationId xmlns:a16="http://schemas.microsoft.com/office/drawing/2014/main" id="{857B83F0-4D8F-43E4-8F1B-9CD0B9EAD54B}"/>
              </a:ext>
            </a:extLst>
          </p:cNvPr>
          <p:cNvSpPr/>
          <p:nvPr/>
        </p:nvSpPr>
        <p:spPr>
          <a:xfrm>
            <a:off x="5445711" y="1280177"/>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t>
            </a:r>
          </a:p>
        </p:txBody>
      </p:sp>
      <p:sp>
        <p:nvSpPr>
          <p:cNvPr id="43" name="Rectangle: Rounded Corners 42">
            <a:extLst>
              <a:ext uri="{FF2B5EF4-FFF2-40B4-BE49-F238E27FC236}">
                <a16:creationId xmlns:a16="http://schemas.microsoft.com/office/drawing/2014/main" id="{A67B42E5-7771-4125-866E-495FECD77280}"/>
              </a:ext>
            </a:extLst>
          </p:cNvPr>
          <p:cNvSpPr/>
          <p:nvPr/>
        </p:nvSpPr>
        <p:spPr>
          <a:xfrm>
            <a:off x="5437353" y="2182921"/>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a:t>
            </a:r>
          </a:p>
        </p:txBody>
      </p:sp>
      <p:sp>
        <p:nvSpPr>
          <p:cNvPr id="44" name="Rectangle: Rounded Corners 43">
            <a:extLst>
              <a:ext uri="{FF2B5EF4-FFF2-40B4-BE49-F238E27FC236}">
                <a16:creationId xmlns:a16="http://schemas.microsoft.com/office/drawing/2014/main" id="{03350266-0774-4FEA-8F77-12996B49265C}"/>
              </a:ext>
            </a:extLst>
          </p:cNvPr>
          <p:cNvSpPr/>
          <p:nvPr/>
        </p:nvSpPr>
        <p:spPr>
          <a:xfrm>
            <a:off x="5436888" y="293751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F</a:t>
            </a:r>
          </a:p>
        </p:txBody>
      </p:sp>
      <p:sp>
        <p:nvSpPr>
          <p:cNvPr id="45" name="Rectangle: Rounded Corners 44">
            <a:extLst>
              <a:ext uri="{FF2B5EF4-FFF2-40B4-BE49-F238E27FC236}">
                <a16:creationId xmlns:a16="http://schemas.microsoft.com/office/drawing/2014/main" id="{A1A6A361-6279-4ACD-8E2E-C6D5DF054B3A}"/>
              </a:ext>
            </a:extLst>
          </p:cNvPr>
          <p:cNvSpPr/>
          <p:nvPr/>
        </p:nvSpPr>
        <p:spPr>
          <a:xfrm>
            <a:off x="5445711" y="357474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a:t>
            </a:r>
          </a:p>
        </p:txBody>
      </p:sp>
      <p:sp>
        <p:nvSpPr>
          <p:cNvPr id="46" name="Rectangle: Rounded Corners 45">
            <a:extLst>
              <a:ext uri="{FF2B5EF4-FFF2-40B4-BE49-F238E27FC236}">
                <a16:creationId xmlns:a16="http://schemas.microsoft.com/office/drawing/2014/main" id="{49B1303B-5DDD-41DE-B71B-A33BE1BCEA26}"/>
              </a:ext>
            </a:extLst>
          </p:cNvPr>
          <p:cNvSpPr/>
          <p:nvPr/>
        </p:nvSpPr>
        <p:spPr>
          <a:xfrm>
            <a:off x="5436423" y="4373423"/>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t>
            </a:r>
          </a:p>
        </p:txBody>
      </p:sp>
      <p:sp>
        <p:nvSpPr>
          <p:cNvPr id="47" name="Rectangle: Rounded Corners 46">
            <a:extLst>
              <a:ext uri="{FF2B5EF4-FFF2-40B4-BE49-F238E27FC236}">
                <a16:creationId xmlns:a16="http://schemas.microsoft.com/office/drawing/2014/main" id="{4C0DA746-E60C-4809-B162-5F68C757C620}"/>
              </a:ext>
            </a:extLst>
          </p:cNvPr>
          <p:cNvSpPr/>
          <p:nvPr/>
        </p:nvSpPr>
        <p:spPr>
          <a:xfrm>
            <a:off x="5443523" y="5334200"/>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387300858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1500"/>
                            </p:stCondLst>
                            <p:childTnLst>
                              <p:par>
                                <p:cTn id="33" presetID="31" presetClass="entr" presetSubtype="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 calcmode="lin" valueType="num">
                                      <p:cBhvr>
                                        <p:cTn id="37" dur="500" fill="hold"/>
                                        <p:tgtEl>
                                          <p:spTgt spid="45"/>
                                        </p:tgtEl>
                                        <p:attrNameLst>
                                          <p:attrName>style.rotation</p:attrName>
                                        </p:attrNameLst>
                                      </p:cBhvr>
                                      <p:tavLst>
                                        <p:tav tm="0">
                                          <p:val>
                                            <p:fltVal val="90"/>
                                          </p:val>
                                        </p:tav>
                                        <p:tav tm="100000">
                                          <p:val>
                                            <p:fltVal val="0"/>
                                          </p:val>
                                        </p:tav>
                                      </p:tavLst>
                                    </p:anim>
                                    <p:animEffect transition="in" filter="fade">
                                      <p:cBhvr>
                                        <p:cTn id="38" dur="500"/>
                                        <p:tgtEl>
                                          <p:spTgt spid="45"/>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par>
                          <p:cTn id="43" fill="hold">
                            <p:stCondLst>
                              <p:cond delay="2500"/>
                            </p:stCondLst>
                            <p:childTnLst>
                              <p:par>
                                <p:cTn id="44" presetID="35"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anim calcmode="lin" valueType="num">
                                      <p:cBhvr>
                                        <p:cTn id="47" dur="500" fill="hold"/>
                                        <p:tgtEl>
                                          <p:spTgt spid="47"/>
                                        </p:tgtEl>
                                        <p:attrNameLst>
                                          <p:attrName>style.rotation</p:attrName>
                                        </p:attrNameLst>
                                      </p:cBhvr>
                                      <p:tavLst>
                                        <p:tav tm="0">
                                          <p:val>
                                            <p:fltVal val="720"/>
                                          </p:val>
                                        </p:tav>
                                        <p:tav tm="100000">
                                          <p:val>
                                            <p:fltVal val="0"/>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 calcmode="lin" valueType="num">
                                      <p:cBhvr>
                                        <p:cTn id="49" dur="500" fill="hold"/>
                                        <p:tgtEl>
                                          <p:spTgt spid="47"/>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2" presetClass="entr" presetSubtype="2"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lt">
                                    <p:tmPct val="10000"/>
                                  </p:iterate>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1+#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22" presetClass="entr" presetSubtype="2"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right)">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lt">
                                    <p:tmPct val="10000"/>
                                  </p:iterate>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 presetClass="entr" presetSubtype="2"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1+#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2" presetClass="entr" presetSubtype="2"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right)">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lt">
                                    <p:tmPct val="10000"/>
                                  </p:iterate>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par>
                                <p:cTn id="96" presetID="22" presetClass="entr" presetSubtype="2"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right)">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iterate type="lt">
                                    <p:tmPct val="10000"/>
                                  </p:iterate>
                                  <p:childTnLst>
                                    <p:set>
                                      <p:cBhvr>
                                        <p:cTn id="102" dur="1" fill="hold">
                                          <p:stCondLst>
                                            <p:cond delay="0"/>
                                          </p:stCondLst>
                                        </p:cTn>
                                        <p:tgtEl>
                                          <p:spTgt spid="25"/>
                                        </p:tgtEl>
                                        <p:attrNameLst>
                                          <p:attrName>style.visibility</p:attrName>
                                        </p:attrNameLst>
                                      </p:cBhvr>
                                      <p:to>
                                        <p:strVal val="visible"/>
                                      </p:to>
                                    </p:set>
                                    <p:animEffect transition="in" filter="wipe(left)">
                                      <p:cBhvr>
                                        <p:cTn id="103" dur="500"/>
                                        <p:tgtEl>
                                          <p:spTgt spid="2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22" presetClass="entr" presetSubtype="2"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right)">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iterate type="lt">
                                    <p:tmPct val="10000"/>
                                  </p:iterate>
                                  <p:childTnLst>
                                    <p:set>
                                      <p:cBhvr>
                                        <p:cTn id="115" dur="1" fill="hold">
                                          <p:stCondLst>
                                            <p:cond delay="0"/>
                                          </p:stCondLst>
                                        </p:cTn>
                                        <p:tgtEl>
                                          <p:spTgt spid="27"/>
                                        </p:tgtEl>
                                        <p:attrNameLst>
                                          <p:attrName>style.visibility</p:attrName>
                                        </p:attrNameLst>
                                      </p:cBhvr>
                                      <p:to>
                                        <p:strVal val="visible"/>
                                      </p:to>
                                    </p:set>
                                    <p:animEffect transition="in" filter="wipe(left)">
                                      <p:cBhvr>
                                        <p:cTn id="116" dur="500"/>
                                        <p:tgtEl>
                                          <p:spTgt spid="2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22" presetClass="entr" presetSubtype="2"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right)">
                                      <p:cBhvr>
                                        <p:cTn id="1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3" grpId="0" animBg="1"/>
      <p:bldP spid="27" grpId="0" animBg="1"/>
      <p:bldP spid="29" grpId="0" animBg="1"/>
      <p:bldP spid="30" grpId="0" animBg="1"/>
      <p:bldP spid="31" grpId="0" animBg="1"/>
      <p:bldP spid="33" grpId="0" animBg="1"/>
      <p:bldP spid="35" grpId="0" animBg="1"/>
      <p:bldP spid="36" grpId="0" animBg="1"/>
      <p:bldP spid="38" grpId="0" animBg="1"/>
      <p:bldP spid="21" grpId="0" animBg="1"/>
      <p:bldP spid="40" grpId="0" animBg="1"/>
      <p:bldP spid="42" grpId="0" animBg="1"/>
      <p:bldP spid="3" grpId="0" animBg="1"/>
      <p:bldP spid="43" grpId="0" animBg="1"/>
      <p:bldP spid="4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4370866" y="182879"/>
            <a:ext cx="3450267" cy="525855"/>
          </a:xfrm>
          <a:prstGeom prst="roundRect">
            <a:avLst/>
          </a:prstGeom>
          <a:solidFill>
            <a:srgbClr val="2E1B47"/>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2E1B47"/>
          </a:solidFill>
          <a:ln>
            <a:solidFill>
              <a:srgbClr val="441B47"/>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2E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anim calcmode="lin" valueType="num">
                                      <p:cBhvr>
                                        <p:cTn id="33" dur="750" fill="hold"/>
                                        <p:tgtEl>
                                          <p:spTgt spid="9"/>
                                        </p:tgtEl>
                                        <p:attrNameLst>
                                          <p:attrName>style.rotation</p:attrName>
                                        </p:attrNameLst>
                                      </p:cBhvr>
                                      <p:tavLst>
                                        <p:tav tm="0">
                                          <p:val>
                                            <p:fltVal val="90"/>
                                          </p:val>
                                        </p:tav>
                                        <p:tav tm="100000">
                                          <p:val>
                                            <p:fltVal val="0"/>
                                          </p:val>
                                        </p:tav>
                                      </p:tavLst>
                                    </p:anim>
                                    <p:animEffect transition="in" filter="fade">
                                      <p:cBhvr>
                                        <p:cTn id="34" dur="7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6762" r="2233"/>
          <a:stretch/>
        </p:blipFill>
        <p:spPr bwMode="auto">
          <a:xfrm>
            <a:off x="4979216" y="1280096"/>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8422" y="534149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778844" y="5228648"/>
            <a:ext cx="2156053" cy="421965"/>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378492" y="1773537"/>
            <a:ext cx="2761762" cy="453389"/>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l="-965" t="592" r="16002" b="50000"/>
          <a:stretch/>
        </p:blipFill>
        <p:spPr>
          <a:xfrm>
            <a:off x="6934897" y="2369289"/>
            <a:ext cx="2924055" cy="29818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2318130E-0EB4-455D-A8FF-E238429B713D}"/>
              </a:ext>
            </a:extLst>
          </p:cNvPr>
          <p:cNvSpPr/>
          <p:nvPr/>
        </p:nvSpPr>
        <p:spPr>
          <a:xfrm>
            <a:off x="284257" y="721966"/>
            <a:ext cx="5233437"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6AC3AB04-1CB3-42BD-A064-C2E3A878C259}"/>
              </a:ext>
            </a:extLst>
          </p:cNvPr>
          <p:cNvSpPr/>
          <p:nvPr/>
        </p:nvSpPr>
        <p:spPr>
          <a:xfrm>
            <a:off x="2299958" y="749855"/>
            <a:ext cx="365760" cy="396209"/>
          </a:xfrm>
          <a:prstGeom prst="roundRect">
            <a:avLst/>
          </a:prstGeom>
          <a:solidFill>
            <a:schemeClr val="accent1">
              <a:lumMod val="60000"/>
              <a:lumOff val="40000"/>
            </a:schemeClr>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outVertical)">
                                      <p:cBhvr>
                                        <p:cTn id="10" dur="500"/>
                                        <p:tgtEl>
                                          <p:spTgt spid="4099"/>
                                        </p:tgtEl>
                                      </p:cBhvr>
                                    </p:animEffect>
                                  </p:childTnLst>
                                </p:cTn>
                              </p:par>
                              <p:par>
                                <p:cTn id="11" presetID="1" presetClass="emph" presetSubtype="6" repeatCount="indefinite" fill="hold" grpId="0" nodeType="withEffect">
                                  <p:stCondLst>
                                    <p:cond delay="0"/>
                                  </p:stCondLst>
                                  <p:endCondLst>
                                    <p:cond evt="onNext" delay="0">
                                      <p:tgtEl>
                                        <p:sldTgt/>
                                      </p:tgtEl>
                                    </p:cond>
                                  </p:endCondLst>
                                  <p:childTnLst>
                                    <p:animClr clrSpc="hsl"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par>
                                <p:cTn id="15" presetID="1" presetClass="emph" presetSubtype="6" repeatCount="indefinite" fill="hold" nodeType="withEffect">
                                  <p:stCondLst>
                                    <p:cond delay="0"/>
                                  </p:stCondLst>
                                  <p:endCondLst>
                                    <p:cond evt="onNext" delay="0">
                                      <p:tgtEl>
                                        <p:sldTgt/>
                                      </p:tgtEl>
                                    </p:cond>
                                  </p:endCondLst>
                                  <p:childTnLst>
                                    <p:animClr clrSpc="hsl" dir="cw">
                                      <p:cBhvr>
                                        <p:cTn id="16" dur="2000" fill="hold"/>
                                        <p:tgtEl>
                                          <p:spTgt spid="23"/>
                                        </p:tgtEl>
                                        <p:attrNameLst>
                                          <p:attrName>fillcolor</p:attrName>
                                        </p:attrNameLst>
                                      </p:cBhvr>
                                      <p:to>
                                        <a:schemeClr val="accent2"/>
                                      </p:to>
                                    </p:animClr>
                                    <p:set>
                                      <p:cBhvr>
                                        <p:cTn id="17" dur="2000" fill="hold"/>
                                        <p:tgtEl>
                                          <p:spTgt spid="23"/>
                                        </p:tgtEl>
                                        <p:attrNameLst>
                                          <p:attrName>fill.type</p:attrName>
                                        </p:attrNameLst>
                                      </p:cBhvr>
                                      <p:to>
                                        <p:strVal val="solid"/>
                                      </p:to>
                                    </p:set>
                                    <p:set>
                                      <p:cBhvr>
                                        <p:cTn id="18" dur="2000" fill="hold"/>
                                        <p:tgtEl>
                                          <p:spTgt spid="23"/>
                                        </p:tgtEl>
                                        <p:attrNameLst>
                                          <p:attrName>fill.on</p:attrName>
                                        </p:attrNameLst>
                                      </p:cBhvr>
                                      <p:to>
                                        <p:strVal val="true"/>
                                      </p:to>
                                    </p:se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3068" y="297471"/>
            <a:ext cx="5916029" cy="885541"/>
          </a:xfrm>
          <a:scene3d>
            <a:camera prst="orthographicFront"/>
            <a:lightRig rig="flat" dir="t"/>
          </a:scene3d>
          <a:sp3d prstMaterial="metal"/>
        </p:spPr>
        <p:txBody>
          <a:bodyPr>
            <a:normAutofit fontScale="90000"/>
          </a:bodyPr>
          <a:lstStyle/>
          <a:p>
            <a:pPr algn="ctr"/>
            <a:r>
              <a:rPr lang="en-US" b="1"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CODE STROKE IS AN </a:t>
            </a:r>
            <a:endParaRPr lang="en-US" sz="2400"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
        <p:nvSpPr>
          <p:cNvPr id="9" name="Title 1"/>
          <p:cNvSpPr txBox="1">
            <a:spLocks/>
          </p:cNvSpPr>
          <p:nvPr/>
        </p:nvSpPr>
        <p:spPr>
          <a:xfrm>
            <a:off x="7062651" y="391622"/>
            <a:ext cx="3411230" cy="697237"/>
          </a:xfrm>
          <a:prstGeom prst="roundRect">
            <a:avLst/>
          </a:prstGeom>
          <a:solidFill>
            <a:schemeClr val="accent1">
              <a:lumMod val="60000"/>
              <a:lumOff val="40000"/>
            </a:schemeClr>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sp3d prstMaterial="metal"/>
          </a:bodyPr>
          <a:lstStyle>
            <a:defPPr>
              <a:defRPr lang="en-US"/>
            </a:defPPr>
            <a:lvl1pPr algn="ctr">
              <a:defRPr sz="2400" b="1">
                <a:solidFill>
                  <a:schemeClr val="bg1"/>
                </a:solidFill>
                <a:effectLst/>
                <a:latin typeface="Arial" panose="020B0604020202020204" pitchFamily="34"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rPr>
              <a:t>EMERGENCY</a:t>
            </a:r>
          </a:p>
        </p:txBody>
      </p:sp>
      <p:sp>
        <p:nvSpPr>
          <p:cNvPr id="3" name="TextBox 2"/>
          <p:cNvSpPr txBox="1"/>
          <p:nvPr/>
        </p:nvSpPr>
        <p:spPr>
          <a:xfrm>
            <a:off x="469416" y="1946561"/>
            <a:ext cx="3736561" cy="461665"/>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HOSPITAL PATIENT</a:t>
            </a:r>
          </a:p>
        </p:txBody>
      </p:sp>
      <p:sp>
        <p:nvSpPr>
          <p:cNvPr id="10" name="TextBox 9"/>
          <p:cNvSpPr txBox="1"/>
          <p:nvPr/>
        </p:nvSpPr>
        <p:spPr>
          <a:xfrm>
            <a:off x="6143847" y="1771484"/>
            <a:ext cx="5677990" cy="825290"/>
          </a:xfrm>
          <a:prstGeom prst="roundRect">
            <a:avLst/>
          </a:prstGeom>
          <a:solidFill>
            <a:srgbClr val="2E1B47"/>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800" dirty="0">
                <a:effectLst>
                  <a:outerShdw blurRad="50800" dist="38100" dir="2700000" algn="tl" rotWithShape="0">
                    <a:prstClr val="black">
                      <a:alpha val="40000"/>
                    </a:prstClr>
                  </a:outerShdw>
                </a:effectLst>
              </a:rPr>
              <a:t>PAGE CODE STROKE NEUROLOGIST </a:t>
            </a:r>
          </a:p>
          <a:p>
            <a:r>
              <a:rPr lang="en-US" dirty="0">
                <a:effectLst>
                  <a:outerShdw blurRad="50800" dist="38100" dir="2700000" algn="tl" rotWithShape="0">
                    <a:prstClr val="black">
                      <a:alpha val="40000"/>
                    </a:prstClr>
                  </a:outerShdw>
                </a:effectLst>
                <a:highlight>
                  <a:srgbClr val="3E1B59"/>
                </a:highlight>
              </a:rPr>
              <a:t>Tier 1:   279-1000</a:t>
            </a:r>
          </a:p>
        </p:txBody>
      </p:sp>
      <p:sp>
        <p:nvSpPr>
          <p:cNvPr id="11" name="TextBox 10"/>
          <p:cNvSpPr txBox="1"/>
          <p:nvPr/>
        </p:nvSpPr>
        <p:spPr>
          <a:xfrm>
            <a:off x="452047" y="3185246"/>
            <a:ext cx="3909860"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VISITOR OR EMPLOYEE</a:t>
            </a:r>
          </a:p>
        </p:txBody>
      </p:sp>
      <p:sp>
        <p:nvSpPr>
          <p:cNvPr id="12" name="TextBox 11"/>
          <p:cNvSpPr txBox="1"/>
          <p:nvPr/>
        </p:nvSpPr>
        <p:spPr>
          <a:xfrm>
            <a:off x="6225732" y="3185246"/>
            <a:ext cx="5514221"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x 3-3000 </a:t>
            </a:r>
          </a:p>
        </p:txBody>
      </p:sp>
      <p:sp>
        <p:nvSpPr>
          <p:cNvPr id="13" name="TextBox 12"/>
          <p:cNvSpPr txBox="1"/>
          <p:nvPr/>
        </p:nvSpPr>
        <p:spPr>
          <a:xfrm>
            <a:off x="373983" y="4341107"/>
            <a:ext cx="3909860" cy="461665"/>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OUTSIDE HOSPITAL</a:t>
            </a:r>
          </a:p>
        </p:txBody>
      </p:sp>
      <p:sp>
        <p:nvSpPr>
          <p:cNvPr id="14" name="TextBox 13"/>
          <p:cNvSpPr txBox="1"/>
          <p:nvPr/>
        </p:nvSpPr>
        <p:spPr>
          <a:xfrm>
            <a:off x="6225732" y="4341106"/>
            <a:ext cx="4248150" cy="461665"/>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a:t>
            </a:r>
            <a:r>
              <a:rPr lang="en-US" dirty="0">
                <a:solidFill>
                  <a:schemeClr val="bg1"/>
                </a:solidFill>
                <a:highlight>
                  <a:srgbClr val="FFFF00"/>
                </a:highlight>
              </a:rPr>
              <a:t>911</a:t>
            </a:r>
          </a:p>
        </p:txBody>
      </p:sp>
      <p:sp>
        <p:nvSpPr>
          <p:cNvPr id="7" name="Right Arrow 6"/>
          <p:cNvSpPr/>
          <p:nvPr/>
        </p:nvSpPr>
        <p:spPr>
          <a:xfrm>
            <a:off x="4408401" y="1857106"/>
            <a:ext cx="1458686" cy="640573"/>
          </a:xfrm>
          <a:prstGeom prst="rightArrow">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8" name="Right Arrow 7"/>
          <p:cNvSpPr/>
          <p:nvPr/>
        </p:nvSpPr>
        <p:spPr>
          <a:xfrm>
            <a:off x="4597813" y="3126963"/>
            <a:ext cx="1079862" cy="620470"/>
          </a:xfrm>
          <a:prstGeom prst="rightArrow">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a:off x="4632646" y="4217038"/>
            <a:ext cx="1045029" cy="594327"/>
          </a:xfrm>
          <a:prstGeom prst="rightArrow">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7" name="Title 1">
            <a:extLst>
              <a:ext uri="{FF2B5EF4-FFF2-40B4-BE49-F238E27FC236}">
                <a16:creationId xmlns:a16="http://schemas.microsoft.com/office/drawing/2014/main" id="{C59A8B73-2CCF-4A9B-A3D1-53AAD92D0E27}"/>
              </a:ext>
            </a:extLst>
          </p:cNvPr>
          <p:cNvSpPr txBox="1">
            <a:spLocks/>
          </p:cNvSpPr>
          <p:nvPr/>
        </p:nvSpPr>
        <p:spPr>
          <a:xfrm>
            <a:off x="216992" y="5766632"/>
            <a:ext cx="4015598" cy="869283"/>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8A6C4B5D-F472-48F8-B654-08219420C51C}"/>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5" name="Graphic 4" descr="Siren">
            <a:extLst>
              <a:ext uri="{FF2B5EF4-FFF2-40B4-BE49-F238E27FC236}">
                <a16:creationId xmlns:a16="http://schemas.microsoft.com/office/drawing/2014/main" id="{2F203D23-97E3-4D3C-B96E-260D11394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806" y="309192"/>
            <a:ext cx="738949" cy="7389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86794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 presetClass="emph" presetSubtype="2" repeatCount="indefinite" fill="hold" grpId="1" nodeType="withEffect">
                                  <p:stCondLst>
                                    <p:cond delay="0"/>
                                  </p:stCondLst>
                                  <p:childTnLst>
                                    <p:animClr clrSpc="rgb" dir="cw">
                                      <p:cBhvr>
                                        <p:cTn id="13" dur="1000" fill="hold"/>
                                        <p:tgtEl>
                                          <p:spTgt spid="9"/>
                                        </p:tgtEl>
                                        <p:attrNameLst>
                                          <p:attrName>fillcolor</p:attrName>
                                        </p:attrNameLst>
                                      </p:cBhvr>
                                      <p:to>
                                        <a:schemeClr val="accent2"/>
                                      </p:to>
                                    </p:animClr>
                                    <p:set>
                                      <p:cBhvr>
                                        <p:cTn id="14" dur="1000" fill="hold"/>
                                        <p:tgtEl>
                                          <p:spTgt spid="9"/>
                                        </p:tgtEl>
                                        <p:attrNameLst>
                                          <p:attrName>fill.type</p:attrName>
                                        </p:attrNameLst>
                                      </p:cBhvr>
                                      <p:to>
                                        <p:strVal val="solid"/>
                                      </p:to>
                                    </p:set>
                                    <p:set>
                                      <p:cBhvr>
                                        <p:cTn id="15" dur="1000" fill="hold"/>
                                        <p:tgtEl>
                                          <p:spTgt spid="9"/>
                                        </p:tgtEl>
                                        <p:attrNameLst>
                                          <p:attrName>fill.on</p:attrName>
                                        </p:attrNameLst>
                                      </p:cBhvr>
                                      <p:to>
                                        <p:strVal val="tru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a:t>
            </a:r>
            <a:r>
              <a:rPr lang="en-US" sz="1800" dirty="0" err="1"/>
              <a:t>documention</a:t>
            </a:r>
            <a:r>
              <a:rPr lang="en-US" sz="1800" dirty="0"/>
              <a:t>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10081464" y="4552781"/>
            <a:ext cx="2093510" cy="1395673"/>
          </a:xfrm>
          <a:prstGeom prst="rect">
            <a:avLst/>
          </a:prstGeom>
        </p:spPr>
      </p:pic>
    </p:spTree>
    <p:extLst>
      <p:ext uri="{BB962C8B-B14F-4D97-AF65-F5344CB8AC3E}">
        <p14:creationId xmlns:p14="http://schemas.microsoft.com/office/powerpoint/2010/main" val="29425264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solidFill>
            <a:srgbClr val="2B133D"/>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2B133D"/>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3312611012"/>
              </p:ext>
            </p:extLst>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3200" dirty="0">
                          <a:solidFill>
                            <a:schemeClr val="tx1"/>
                          </a:solidFill>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2B133D"/>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atin typeface="Arial" panose="020B0604020202020204" pitchFamily="34" charset="0"/>
                          <a:cs typeface="Arial" panose="020B0604020202020204" pitchFamily="34" charset="0"/>
                        </a:rPr>
                        <a:t>OVERHEAD ANNOUNCEMENT / PAGE</a:t>
                      </a:r>
                      <a:endParaRPr lang="en-US" b="1" dirty="0">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2613225085"/>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3200" dirty="0">
                          <a:ln>
                            <a:solidFill>
                              <a:sysClr val="windowText" lastClr="000000"/>
                            </a:solidFill>
                          </a:ln>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2B133D"/>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OVERHEAD ANNOUNCEMENT / PAGE</a:t>
                      </a:r>
                      <a:r>
                        <a:rPr lang="en-US" b="1" dirty="0">
                          <a:ln>
                            <a:solidFill>
                              <a:sysClr val="windowText" lastClr="000000"/>
                            </a:solidFill>
                          </a:ln>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PHLEBOTOMY RESPONSE  </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PHONE CALL FOLLOW UP FOR SPECIMEN</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8"/>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8"/>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1029913" y="2673868"/>
            <a:ext cx="602436" cy="602436"/>
          </a:xfrm>
          <a:prstGeom prst="rect">
            <a:avLst/>
          </a:prstGeom>
        </p:spPr>
      </p:pic>
      <p:sp>
        <p:nvSpPr>
          <p:cNvPr id="28" name="Oval 27">
            <a:extLst>
              <a:ext uri="{FF2B5EF4-FFF2-40B4-BE49-F238E27FC236}">
                <a16:creationId xmlns:a16="http://schemas.microsoft.com/office/drawing/2014/main" id="{36EE8015-5E8A-434B-BAC7-E4FBC8FB0937}"/>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5"/>
          <a:stretch>
            <a:fillRect/>
          </a:stretch>
        </p:blipFill>
        <p:spPr>
          <a:xfrm>
            <a:off x="10952928" y="1682795"/>
            <a:ext cx="926840" cy="808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par>
                                <p:cTn id="90" presetID="53" presetClass="entr" presetSubtype="16"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613492484"/>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9E0000"/>
              </a:solidFill>
              <a:effectLst>
                <a:outerShdw blurRad="50800" dist="38100" dir="5400000" algn="t" rotWithShape="0">
                  <a:prstClr val="black">
                    <a:alpha val="40000"/>
                  </a:prstClr>
                </a:outerShdw>
              </a:effectLst>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247687" y="4572732"/>
              <a:ext cx="1753495" cy="518749"/>
            </a:xfrm>
            <a:prstGeom prst="roundRect">
              <a:avLst/>
            </a:prstGeom>
            <a:solidFill>
              <a:srgbClr val="007033"/>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2154025265"/>
              </p:ext>
            </p:extLst>
          </p:nvPr>
        </p:nvGraphicFramePr>
        <p:xfrm>
          <a:off x="1528463" y="2496355"/>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412407" y="2965206"/>
            <a:ext cx="1125042" cy="88474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2E1B47"/>
          </a:solidFill>
          <a:ln>
            <a:noFill/>
          </a:ln>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ANY ISSUES MUST BE ADDRESSED </a:t>
            </a:r>
            <a:r>
              <a:rPr lang="en-US" sz="1800" dirty="0">
                <a:solidFill>
                  <a:schemeClr val="bg1"/>
                </a:solidFill>
                <a:highlight>
                  <a:srgbClr val="FFFF00"/>
                </a:highlight>
              </a:rPr>
              <a:t>IMMEDIATELY</a:t>
            </a:r>
            <a:r>
              <a:rPr lang="en-US" sz="1800" dirty="0">
                <a:solidFill>
                  <a:schemeClr val="bg1"/>
                </a:solidFill>
              </a:rPr>
              <a:t> </a:t>
            </a:r>
            <a:r>
              <a:rPr lang="en-US" sz="1800" dirty="0"/>
              <a:t>– </a:t>
            </a:r>
          </a:p>
          <a:p>
            <a:r>
              <a:rPr lang="en-US" sz="18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4534" y="5983199"/>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64462" y="5751981"/>
            <a:ext cx="4015598" cy="869283"/>
          </a:xfrm>
          <a:prstGeom prst="roundRect">
            <a:avLst/>
          </a:prstGeom>
          <a:solidFill>
            <a:srgbClr val="2E1B47"/>
          </a:solidFill>
          <a:ln>
            <a:noFill/>
          </a:ln>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283765" y="4868681"/>
            <a:ext cx="1715096" cy="510778"/>
          </a:xfrm>
          <a:prstGeom prst="roundRect">
            <a:avLst/>
          </a:prstGeom>
          <a:solidFill>
            <a:srgbClr val="0A49A7"/>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D31C84A8-B880-426C-9491-C765E7BC4D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7749067" y="1685240"/>
            <a:ext cx="1405146" cy="1405146"/>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3" grpId="0" animBg="1"/>
      <p:bldP spid="17" grpId="0" animBg="1"/>
      <p:bldP spid="21" grpId="0" animBg="1"/>
      <p:bldP spid="19"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2.xml><?xml version="1.0" encoding="utf-8"?>
<a:theme xmlns:a="http://schemas.openxmlformats.org/drawingml/2006/main" name="Business Ca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1_Business Case">
      <a:majorFont>
        <a:latin typeface="Calibri"/>
        <a:ea typeface="MS PGothic"/>
        <a:cs typeface="ＭＳ Ｐゴシック"/>
      </a:majorFont>
      <a:minorFont>
        <a:latin typeface="Calibri"/>
        <a:ea typeface="MS PGothic"/>
        <a:cs typeface="ＭＳ Ｐ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9D95D09F683C4CB594092CEF3D4D8A" ma:contentTypeVersion="13" ma:contentTypeDescription="Create a new document." ma:contentTypeScope="" ma:versionID="b0f48d82f22522451d52ba9adda23a87">
  <xsd:schema xmlns:xsd="http://www.w3.org/2001/XMLSchema" xmlns:xs="http://www.w3.org/2001/XMLSchema" xmlns:p="http://schemas.microsoft.com/office/2006/metadata/properties" xmlns:ns3="256fd4f6-1631-4e98-80bf-a28abf8f18b9" xmlns:ns4="361c80f5-98f5-48e4-b9fb-1087b30ec541" targetNamespace="http://schemas.microsoft.com/office/2006/metadata/properties" ma:root="true" ma:fieldsID="1affc2411f83f50b417efd7adee042af" ns3:_="" ns4:_="">
    <xsd:import namespace="256fd4f6-1631-4e98-80bf-a28abf8f18b9"/>
    <xsd:import namespace="361c80f5-98f5-48e4-b9fb-1087b30ec54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6fd4f6-1631-4e98-80bf-a28abf8f18b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c80f5-98f5-48e4-b9fb-1087b30ec54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D7CA9-EDE3-4236-8FF2-007490DAAEA5}">
  <ds:schemaRefs>
    <ds:schemaRef ds:uri="http://schemas.microsoft.com/office/2006/metadata/properties"/>
    <ds:schemaRef ds:uri="361c80f5-98f5-48e4-b9fb-1087b30ec541"/>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256fd4f6-1631-4e98-80bf-a28abf8f18b9"/>
    <ds:schemaRef ds:uri="http://www.w3.org/XML/1998/namespace"/>
    <ds:schemaRef ds:uri="http://purl.org/dc/terms/"/>
  </ds:schemaRefs>
</ds:datastoreItem>
</file>

<file path=customXml/itemProps2.xml><?xml version="1.0" encoding="utf-8"?>
<ds:datastoreItem xmlns:ds="http://schemas.openxmlformats.org/officeDocument/2006/customXml" ds:itemID="{5FABDD8A-2D06-4EF5-B5F3-ADB5452F5E8D}">
  <ds:schemaRefs>
    <ds:schemaRef ds:uri="http://schemas.microsoft.com/sharepoint/v3/contenttype/forms"/>
  </ds:schemaRefs>
</ds:datastoreItem>
</file>

<file path=customXml/itemProps3.xml><?xml version="1.0" encoding="utf-8"?>
<ds:datastoreItem xmlns:ds="http://schemas.openxmlformats.org/officeDocument/2006/customXml" ds:itemID="{B503C4E8-9963-4EB4-804F-1A8F0BC77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6fd4f6-1631-4e98-80bf-a28abf8f18b9"/>
    <ds:schemaRef ds:uri="361c80f5-98f5-48e4-b9fb-1087b30ec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TM10001103[[fn=Headlines]]</Template>
  <TotalTime>7509</TotalTime>
  <Words>1816</Words>
  <Application>Microsoft Office PowerPoint</Application>
  <PresentationFormat>Widescreen</PresentationFormat>
  <Paragraphs>359</Paragraphs>
  <Slides>23</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 Black</vt:lpstr>
      <vt:lpstr>Calibri</vt:lpstr>
      <vt:lpstr>Century Gothic</vt:lpstr>
      <vt:lpstr>Rockwell</vt:lpstr>
      <vt:lpstr>Wingdings</vt:lpstr>
      <vt:lpstr>Wingdings 2</vt:lpstr>
      <vt:lpstr>Wingdings 3</vt:lpstr>
      <vt:lpstr>Slice</vt:lpstr>
      <vt:lpstr>Business Case</vt:lpstr>
      <vt:lpstr>lamc laboratory PATHOLOGY, LABORATORY, TRANSFUSION SERVICE, FLOW CYTOMETRY, medical office buildings 2020 CODE STROKE inservice</vt:lpstr>
      <vt:lpstr>PowerPoint Presentation</vt:lpstr>
      <vt:lpstr>PowerPoint Presentation</vt:lpstr>
      <vt:lpstr>PowerPoint Presentation</vt:lpstr>
      <vt:lpstr>PowerPoint Presentation</vt:lpstr>
      <vt:lpstr>CODE STROKE IS AN </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241</cp:revision>
  <cp:lastPrinted>2017-02-28T21:04:31Z</cp:lastPrinted>
  <dcterms:created xsi:type="dcterms:W3CDTF">2017-02-09T19:26:37Z</dcterms:created>
  <dcterms:modified xsi:type="dcterms:W3CDTF">2020-08-12T19:45:12Z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0x0101009C9D95D09F683C4CB594092CEF3D4D8A</vt:lpwstr>
  </property>
  <property fmtid="{D5CDD505-2E9C-101B-9397-08002B2CF9AE}" pid="3" name="_dlc_DocIdItemGuid">
    <vt:lpwstr>ff9b3af3-a831-4aa2-860d-0823e4d8750c</vt:lpwstr>
  </property>
</Properties>
</file>