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62" r:id="rId6"/>
    <p:sldId id="260" r:id="rId7"/>
    <p:sldId id="258" r:id="rId8"/>
    <p:sldId id="257"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thony X. Anico" initials="AXA" lastIdx="1" clrIdx="0">
    <p:extLst>
      <p:ext uri="{19B8F6BF-5375-455C-9EA6-DF929625EA0E}">
        <p15:presenceInfo xmlns:p15="http://schemas.microsoft.com/office/powerpoint/2012/main" userId="S::Anthony.X.Anico@kp.org::8ef9a4e5-d249-40bc-b145-a3e8930a00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76420"/>
    <a:srgbClr val="1B1B1B"/>
    <a:srgbClr val="383838"/>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4136AF-4F29-4416-8E2F-7033F98378B5}" v="4" dt="2020-08-20T23:42:26.9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96" y="10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06T14:03:44.137" idx="1">
    <p:pos x="7513" y="1851"/>
    <p:text>Wellness check  for self</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21484-75E6-4639-A809-19B9306D8439}" type="datetimeFigureOut">
              <a:rPr lang="en-US" smtClean="0"/>
              <a:t>8/25/2020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5D006-01F7-4352-BC52-04FAAE0B42BC}" type="slidenum">
              <a:rPr lang="en-US" smtClean="0"/>
              <a:t>‹#›</a:t>
            </a:fld>
            <a:endParaRPr lang="en-US"/>
          </a:p>
        </p:txBody>
      </p:sp>
    </p:spTree>
    <p:extLst>
      <p:ext uri="{BB962C8B-B14F-4D97-AF65-F5344CB8AC3E}">
        <p14:creationId xmlns:p14="http://schemas.microsoft.com/office/powerpoint/2010/main" val="126007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C5D006-01F7-4352-BC52-04FAAE0B42BC}" type="slidenum">
              <a:rPr lang="en-US" smtClean="0"/>
              <a:t>2</a:t>
            </a:fld>
            <a:endParaRPr lang="en-US"/>
          </a:p>
        </p:txBody>
      </p:sp>
    </p:spTree>
    <p:extLst>
      <p:ext uri="{BB962C8B-B14F-4D97-AF65-F5344CB8AC3E}">
        <p14:creationId xmlns:p14="http://schemas.microsoft.com/office/powerpoint/2010/main" val="354499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C5D006-01F7-4352-BC52-04FAAE0B42BC}" type="slidenum">
              <a:rPr lang="en-US" smtClean="0"/>
              <a:t>3</a:t>
            </a:fld>
            <a:endParaRPr lang="en-US"/>
          </a:p>
        </p:txBody>
      </p:sp>
    </p:spTree>
    <p:extLst>
      <p:ext uri="{BB962C8B-B14F-4D97-AF65-F5344CB8AC3E}">
        <p14:creationId xmlns:p14="http://schemas.microsoft.com/office/powerpoint/2010/main" val="188231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3F026-051F-406C-BDCE-AA7125493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BD10BB-5AA6-4B43-8BF3-948CE9D9CA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66D9E7-20E1-4BE7-BC88-29D7E8FA6B66}"/>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650B85C4-8BC8-4D48-898B-F9B8B2A59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6D2158-A344-41FB-AE0E-E13968A47C8C}"/>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47173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F8400-B04D-4FC9-B022-9981E3115B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C48348-4A16-4F4E-9B42-399D6A8313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5B345-1764-4C0B-BE8E-4A33252BFECC}"/>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51AD2D4F-9585-4797-A6BD-5E88B42E25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9199DD-3A0A-4C53-A03B-167601933C1C}"/>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22027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EE48DB-CD71-4973-9D2D-60A6DA7358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A8544F-D174-4246-AD0D-CF82289184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95EBB-558C-4BA7-BC37-67DCC4F1138A}"/>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60A536EE-F815-4CBA-A9AC-31A547B367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0236F-2D16-4307-AED0-A4B9AD2D8D79}"/>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55691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8143E-1087-45CE-B8BB-AAE9C9E28B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39524F-ECA0-408D-925E-D9911E913F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B65C11-F565-47F1-9986-C171A19D0D4D}"/>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C38E8D87-CF82-482F-BDE7-D3B34B707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EB9773-D61B-4022-BA33-BF163DF9326E}"/>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87340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B3577-7702-4716-9C60-AACBF8C7BC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7EB308-0469-49FA-B948-4C0626FFA9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2BBBD2-AA10-44F6-A054-09BF6222BE43}"/>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237506CF-CBC9-4677-9DAE-A2E6E9FB3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F0CE93-4198-4C0A-B887-011BAB49A267}"/>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370894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1DCFB-69D3-44A7-B128-D765BFD0DC9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9282A0-65B7-4FED-A3A8-40DBC9A5BE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99F054-2C9D-40D4-891E-AB9D2E9AA5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4DC225-BB11-4C75-A1BC-F5EA024C6F1F}"/>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6" name="Footer Placeholder 5">
            <a:extLst>
              <a:ext uri="{FF2B5EF4-FFF2-40B4-BE49-F238E27FC236}">
                <a16:creationId xmlns:a16="http://schemas.microsoft.com/office/drawing/2014/main" id="{9766AB56-7C3C-46D8-A65F-79CF94A824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DA671B-B5BB-4802-8F10-8347D2364740}"/>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269201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1AF13-4B02-42D7-835C-21838CECC9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7227C6-AA47-4AE2-9572-85FC7B639C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1FFC30-824D-4889-8DB2-A69F38CA13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50CF1B-5706-486B-BE45-448C8602EC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1A8162-1A98-4AD0-9005-67F6BDA8F7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906AD2-8C03-447C-ABB3-CA0008DD9E19}"/>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8" name="Footer Placeholder 7">
            <a:extLst>
              <a:ext uri="{FF2B5EF4-FFF2-40B4-BE49-F238E27FC236}">
                <a16:creationId xmlns:a16="http://schemas.microsoft.com/office/drawing/2014/main" id="{875CE1FD-FE60-4E7A-B35B-60304BEC7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046AB9-A06F-4088-AA4C-C6CF258872B6}"/>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959630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A7BB-BA3C-4A6D-9755-40FB1A2219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3D2DB5-FE44-4A4D-A3C0-560A03A28DFA}"/>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4" name="Footer Placeholder 3">
            <a:extLst>
              <a:ext uri="{FF2B5EF4-FFF2-40B4-BE49-F238E27FC236}">
                <a16:creationId xmlns:a16="http://schemas.microsoft.com/office/drawing/2014/main" id="{F325D387-196C-4F5C-90AD-7996D16F3C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EF7532-0F1B-4AE3-BAF0-2C403B3258AF}"/>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223685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AA5765-FBF7-4A64-95D6-E9F5A494A23F}"/>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3" name="Footer Placeholder 2">
            <a:extLst>
              <a:ext uri="{FF2B5EF4-FFF2-40B4-BE49-F238E27FC236}">
                <a16:creationId xmlns:a16="http://schemas.microsoft.com/office/drawing/2014/main" id="{9BE9F16F-AE56-49A7-95C6-BCA9E8393D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3A4A4A-6C72-4791-9BC7-FC6D2A636DB3}"/>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2122700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83B05-AC61-46AE-8005-79CB43C4D7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092977-A5CB-4F98-9AF9-8EFAF921AB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59A2EC-3ED4-442C-947C-90F1A5ACD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7DF67B-BF5B-4BFC-83FC-543BB3DD4E70}"/>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6" name="Footer Placeholder 5">
            <a:extLst>
              <a:ext uri="{FF2B5EF4-FFF2-40B4-BE49-F238E27FC236}">
                <a16:creationId xmlns:a16="http://schemas.microsoft.com/office/drawing/2014/main" id="{D4710F65-EC8D-412D-8B3D-221C29371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A5567E-A2EA-4936-A5D9-170B696C7682}"/>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1347143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1FF6-F903-4639-94AB-A68C826289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B4CDA8-AF4E-412C-9CC6-3FF48502FF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8D9649-CA3A-44F9-AF20-FD83EAC2C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9F7F0-A711-4065-A088-D4A4B77CC695}"/>
              </a:ext>
            </a:extLst>
          </p:cNvPr>
          <p:cNvSpPr>
            <a:spLocks noGrp="1"/>
          </p:cNvSpPr>
          <p:nvPr>
            <p:ph type="dt" sz="half" idx="10"/>
          </p:nvPr>
        </p:nvSpPr>
        <p:spPr/>
        <p:txBody>
          <a:bodyPr/>
          <a:lstStyle/>
          <a:p>
            <a:fld id="{13B9A574-2AB2-478E-82D6-943DECC9DE42}" type="datetimeFigureOut">
              <a:rPr lang="en-US" smtClean="0"/>
              <a:t>8/25/2020</a:t>
            </a:fld>
            <a:endParaRPr lang="en-US"/>
          </a:p>
        </p:txBody>
      </p:sp>
      <p:sp>
        <p:nvSpPr>
          <p:cNvPr id="6" name="Footer Placeholder 5">
            <a:extLst>
              <a:ext uri="{FF2B5EF4-FFF2-40B4-BE49-F238E27FC236}">
                <a16:creationId xmlns:a16="http://schemas.microsoft.com/office/drawing/2014/main" id="{E0EF25D2-660C-4D67-8151-B01792E5A0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E8B638-729A-420B-B9B7-DFE4F1B287A6}"/>
              </a:ext>
            </a:extLst>
          </p:cNvPr>
          <p:cNvSpPr>
            <a:spLocks noGrp="1"/>
          </p:cNvSpPr>
          <p:nvPr>
            <p:ph type="sldNum" sz="quarter" idx="12"/>
          </p:nvPr>
        </p:nvSpPr>
        <p:spPr/>
        <p:txBody>
          <a:bodyPr/>
          <a:lstStyle/>
          <a:p>
            <a:fld id="{EA9F4D1F-FA04-472A-806B-1C18B1F54994}" type="slidenum">
              <a:rPr lang="en-US" smtClean="0"/>
              <a:t>‹#›</a:t>
            </a:fld>
            <a:endParaRPr lang="en-US"/>
          </a:p>
        </p:txBody>
      </p:sp>
    </p:spTree>
    <p:extLst>
      <p:ext uri="{BB962C8B-B14F-4D97-AF65-F5344CB8AC3E}">
        <p14:creationId xmlns:p14="http://schemas.microsoft.com/office/powerpoint/2010/main" val="332513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3BD7F9-6EA6-462D-B12A-7C2B860695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FE2372-2196-459C-AE8D-AB2B949962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C7B7BA-AACE-4C32-B6F5-92145FE831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9A574-2AB2-478E-82D6-943DECC9DE42}" type="datetimeFigureOut">
              <a:rPr lang="en-US" smtClean="0"/>
              <a:t>8/25/2020</a:t>
            </a:fld>
            <a:endParaRPr lang="en-US"/>
          </a:p>
        </p:txBody>
      </p:sp>
      <p:sp>
        <p:nvSpPr>
          <p:cNvPr id="5" name="Footer Placeholder 4">
            <a:extLst>
              <a:ext uri="{FF2B5EF4-FFF2-40B4-BE49-F238E27FC236}">
                <a16:creationId xmlns:a16="http://schemas.microsoft.com/office/drawing/2014/main" id="{7C430BF7-04DC-48FC-8B5F-93CB4E3009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EC456EE-E8A1-424D-AEE6-73F0B510E8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F4D1F-FA04-472A-806B-1C18B1F54994}" type="slidenum">
              <a:rPr lang="en-US" smtClean="0"/>
              <a:t>‹#›</a:t>
            </a:fld>
            <a:endParaRPr lang="en-US"/>
          </a:p>
        </p:txBody>
      </p:sp>
    </p:spTree>
    <p:extLst>
      <p:ext uri="{BB962C8B-B14F-4D97-AF65-F5344CB8AC3E}">
        <p14:creationId xmlns:p14="http://schemas.microsoft.com/office/powerpoint/2010/main" val="277726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microsoft.com/office/2007/relationships/hdphoto" Target="../media/hdphoto1.wdp"/><Relationship Id="rId7" Type="http://schemas.openxmlformats.org/officeDocument/2006/relationships/hyperlink" Target="https://www.dreamstime.com/stock-photo-american-football-referee-gestures-time-out-silhouette-white-background-image41956546"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2.png"/><Relationship Id="rId4" Type="http://schemas.openxmlformats.org/officeDocument/2006/relationships/hyperlink" Target="https://www.kisspng.com/png-traffic-cone-safety-traffic-cone-115207/" TargetMode="External"/><Relationship Id="rId9" Type="http://schemas.openxmlformats.org/officeDocument/2006/relationships/hyperlink" Target="https://all-free-download.com/free-vector/download/megaphone_312587.html" TargetMode="External"/></Relationships>
</file>

<file path=ppt/slides/_rels/slide2.xml.rels><?xml version="1.0" encoding="UTF-8" standalone="yes"?>
<Relationships xmlns="http://schemas.openxmlformats.org/package/2006/relationships"><Relationship Id="rId8" Type="http://schemas.microsoft.com/office/2007/relationships/hdphoto" Target="../media/hdphoto4.wdp"/><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3.wdp"/><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comments" Target="../comments/comment1.xml"/><Relationship Id="rId5" Type="http://schemas.openxmlformats.org/officeDocument/2006/relationships/hyperlink" Target="https://www.dreamstime.com/stock-photo-american-football-referee-gestures-time-out-silhouette-white-background-image41956546" TargetMode="Externa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3" Type="http://schemas.openxmlformats.org/officeDocument/2006/relationships/image" Target="../media/image9.svg"/><Relationship Id="rId7" Type="http://schemas.microsoft.com/office/2007/relationships/hdphoto" Target="../media/hdphoto5.wdp"/><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9.sv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8.png"/><Relationship Id="rId5" Type="http://schemas.microsoft.com/office/2007/relationships/hdphoto" Target="../media/hdphoto6.wdp"/><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0D32-AFB3-4F03-A628-4A7B9D5D161A}"/>
              </a:ext>
            </a:extLst>
          </p:cNvPr>
          <p:cNvSpPr>
            <a:spLocks noGrp="1"/>
          </p:cNvSpPr>
          <p:nvPr>
            <p:ph type="ctrTitle"/>
          </p:nvPr>
        </p:nvSpPr>
        <p:spPr>
          <a:xfrm>
            <a:off x="1217246" y="666166"/>
            <a:ext cx="9144000" cy="866858"/>
          </a:xfrm>
        </p:spPr>
        <p:txBody>
          <a:bodyPr>
            <a:normAutofit/>
          </a:bodyPr>
          <a:lstStyle/>
          <a:p>
            <a:r>
              <a:rPr lang="en-US" sz="4000">
                <a:latin typeface="Arial" panose="020B0604020202020204" pitchFamily="34" charset="0"/>
                <a:cs typeface="Arial" panose="020B0604020202020204" pitchFamily="34" charset="0"/>
              </a:rPr>
              <a:t>“SAFETY CHECK”</a:t>
            </a:r>
            <a:endParaRPr lang="en-US" sz="4000">
              <a:solidFill>
                <a:srgbClr val="00B050"/>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E1690C4D-15B7-44B4-BE98-779AFD493740}"/>
              </a:ext>
            </a:extLst>
          </p:cNvPr>
          <p:cNvSpPr>
            <a:spLocks noGrp="1"/>
          </p:cNvSpPr>
          <p:nvPr>
            <p:ph type="subTitle" idx="1"/>
          </p:nvPr>
        </p:nvSpPr>
        <p:spPr>
          <a:xfrm>
            <a:off x="1217246" y="1947061"/>
            <a:ext cx="9144000" cy="503431"/>
          </a:xfrm>
        </p:spPr>
        <p:txBody>
          <a:bodyPr/>
          <a:lstStyle/>
          <a:p>
            <a:r>
              <a:rPr lang="en-US" b="1" dirty="0">
                <a:latin typeface="Arial" panose="020B0604020202020204" pitchFamily="34" charset="0"/>
                <a:cs typeface="Arial" panose="020B0604020202020204" pitchFamily="34" charset="0"/>
              </a:rPr>
              <a:t>LAMC LABORATORY SPEAK UP MODULE</a:t>
            </a:r>
          </a:p>
        </p:txBody>
      </p:sp>
      <p:pic>
        <p:nvPicPr>
          <p:cNvPr id="5" name="Picture 4" descr="A picture containing orange, bottle&#10;&#10;Description automatically generated">
            <a:extLst>
              <a:ext uri="{FF2B5EF4-FFF2-40B4-BE49-F238E27FC236}">
                <a16:creationId xmlns:a16="http://schemas.microsoft.com/office/drawing/2014/main" id="{4A75B9C7-852B-4B05-8C76-FB523D6FEC92}"/>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4000" b="97889" l="10000" r="90000">
                        <a14:foregroundMark x1="51667" y1="4000" x2="49778" y2="12889"/>
                        <a14:foregroundMark x1="43444" y1="96333" x2="56556" y2="77444"/>
                        <a14:foregroundMark x1="56556" y1="77444" x2="58667" y2="64667"/>
                        <a14:foregroundMark x1="45000" y1="97889" x2="45333" y2="94111"/>
                      </a14:backgroundRemoval>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flipH="1">
            <a:off x="11471310" y="5523604"/>
            <a:ext cx="720690" cy="720690"/>
          </a:xfrm>
          <a:prstGeom prst="rect">
            <a:avLst/>
          </a:prstGeom>
        </p:spPr>
      </p:pic>
      <p:grpSp>
        <p:nvGrpSpPr>
          <p:cNvPr id="10" name="Group 9">
            <a:extLst>
              <a:ext uri="{FF2B5EF4-FFF2-40B4-BE49-F238E27FC236}">
                <a16:creationId xmlns:a16="http://schemas.microsoft.com/office/drawing/2014/main" id="{A176A9AF-0E86-40C1-90E5-B32125F92C39}"/>
              </a:ext>
            </a:extLst>
          </p:cNvPr>
          <p:cNvGrpSpPr/>
          <p:nvPr/>
        </p:nvGrpSpPr>
        <p:grpSpPr>
          <a:xfrm>
            <a:off x="8158545" y="599006"/>
            <a:ext cx="976440" cy="866858"/>
            <a:chOff x="9160043" y="1461398"/>
            <a:chExt cx="976440" cy="866858"/>
          </a:xfrm>
        </p:grpSpPr>
        <p:sp>
          <p:nvSpPr>
            <p:cNvPr id="8" name="Rectangle: Rounded Corners 7">
              <a:extLst>
                <a:ext uri="{FF2B5EF4-FFF2-40B4-BE49-F238E27FC236}">
                  <a16:creationId xmlns:a16="http://schemas.microsoft.com/office/drawing/2014/main" id="{6ACBDBBB-7A62-4F5D-A0BD-CDBBAD727F0A}"/>
                </a:ext>
              </a:extLst>
            </p:cNvPr>
            <p:cNvSpPr/>
            <p:nvPr/>
          </p:nvSpPr>
          <p:spPr>
            <a:xfrm>
              <a:off x="9355494" y="1539094"/>
              <a:ext cx="457200" cy="4572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74DF9D0-018C-4271-ADF1-F39AB4CDF316}"/>
                </a:ext>
              </a:extLst>
            </p:cNvPr>
            <p:cNvSpPr txBox="1">
              <a:spLocks/>
            </p:cNvSpPr>
            <p:nvPr/>
          </p:nvSpPr>
          <p:spPr>
            <a:xfrm>
              <a:off x="9160043" y="1461398"/>
              <a:ext cx="976440" cy="866858"/>
            </a:xfrm>
            <a:prstGeom prst="rect">
              <a:avLst/>
            </a:prstGeom>
          </p:spPr>
          <p:txBody>
            <a:bodyPr vert="horz" lIns="91440" tIns="45720" rIns="91440" bIns="45720" rtlCol="0" anchor="ctr" anchorCtr="1">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300" b="1">
                  <a:solidFill>
                    <a:srgbClr val="00B050"/>
                  </a:solidFill>
                  <a:latin typeface="Arial" panose="020B0604020202020204" pitchFamily="34" charset="0"/>
                  <a:cs typeface="Arial" panose="020B0604020202020204" pitchFamily="34" charset="0"/>
                  <a:sym typeface="Wingdings 2" panose="05020102010507070707" pitchFamily="18" charset="2"/>
                </a:rPr>
                <a:t></a:t>
              </a:r>
              <a:endParaRPr lang="en-US" b="1">
                <a:solidFill>
                  <a:srgbClr val="00B050"/>
                </a:solidFill>
                <a:latin typeface="Arial" panose="020B0604020202020204" pitchFamily="34" charset="0"/>
                <a:cs typeface="Arial" panose="020B0604020202020204" pitchFamily="34" charset="0"/>
              </a:endParaRPr>
            </a:p>
          </p:txBody>
        </p:sp>
      </p:grpSp>
      <p:grpSp>
        <p:nvGrpSpPr>
          <p:cNvPr id="12" name="Group 11">
            <a:extLst>
              <a:ext uri="{FF2B5EF4-FFF2-40B4-BE49-F238E27FC236}">
                <a16:creationId xmlns:a16="http://schemas.microsoft.com/office/drawing/2014/main" id="{BB00FB11-F5FC-44AD-A633-41ADA3EFA567}"/>
              </a:ext>
            </a:extLst>
          </p:cNvPr>
          <p:cNvGrpSpPr/>
          <p:nvPr/>
        </p:nvGrpSpPr>
        <p:grpSpPr>
          <a:xfrm>
            <a:off x="344835" y="3678722"/>
            <a:ext cx="1446244" cy="2624414"/>
            <a:chOff x="992483" y="794083"/>
            <a:chExt cx="1446244" cy="2624414"/>
          </a:xfrm>
        </p:grpSpPr>
        <p:pic>
          <p:nvPicPr>
            <p:cNvPr id="7" name="Picture 6" descr="A close up of a person&#10;&#10;Description automatically generated">
              <a:extLst>
                <a:ext uri="{FF2B5EF4-FFF2-40B4-BE49-F238E27FC236}">
                  <a16:creationId xmlns:a16="http://schemas.microsoft.com/office/drawing/2014/main" id="{FDAEC68C-506A-4E1E-BB36-6A313843739A}"/>
                </a:ext>
              </a:extLst>
            </p:cNvPr>
            <p:cNvPicPr>
              <a:picLocks noChangeAspect="1"/>
            </p:cNvPicPr>
            <p:nvPr/>
          </p:nvPicPr>
          <p:blipFill rotWithShape="1">
            <a:blip r:embed="rId5">
              <a:extLst>
                <a:ext uri="{BEBA8EAE-BF5A-486C-A8C5-ECC9F3942E4B}">
                  <a14:imgProps xmlns:a14="http://schemas.microsoft.com/office/drawing/2010/main">
                    <a14:imgLayer r:embed="rId6">
                      <a14:imgEffect>
                        <a14:saturation sat="0"/>
                      </a14:imgEffect>
                      <a14:imgEffect>
                        <a14:brightnessContrast contrast="-4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7"/>
                </a:ext>
              </a:extLst>
            </a:blip>
            <a:srcRect l="14725" t="4331" r="14876"/>
            <a:stretch/>
          </p:blipFill>
          <p:spPr>
            <a:xfrm>
              <a:off x="992483" y="794083"/>
              <a:ext cx="1446244" cy="2624414"/>
            </a:xfrm>
            <a:prstGeom prst="rect">
              <a:avLst/>
            </a:prstGeom>
          </p:spPr>
        </p:pic>
        <p:sp>
          <p:nvSpPr>
            <p:cNvPr id="11" name="Oval 10">
              <a:extLst>
                <a:ext uri="{FF2B5EF4-FFF2-40B4-BE49-F238E27FC236}">
                  <a16:creationId xmlns:a16="http://schemas.microsoft.com/office/drawing/2014/main" id="{62C39A86-5B15-4EA1-A6D1-D4D9A0C87A6E}"/>
                </a:ext>
              </a:extLst>
            </p:cNvPr>
            <p:cNvSpPr/>
            <p:nvPr/>
          </p:nvSpPr>
          <p:spPr>
            <a:xfrm>
              <a:off x="1589642" y="976171"/>
              <a:ext cx="275252" cy="312576"/>
            </a:xfrm>
            <a:prstGeom prst="ellipse">
              <a:avLst/>
            </a:prstGeom>
            <a:solidFill>
              <a:srgbClr val="38383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Picture 13" descr="A close up of a logo&#10;&#10;Description automatically generated">
            <a:extLst>
              <a:ext uri="{FF2B5EF4-FFF2-40B4-BE49-F238E27FC236}">
                <a16:creationId xmlns:a16="http://schemas.microsoft.com/office/drawing/2014/main" id="{8E580A69-2B34-4AD7-BFF6-5612A0C24ABF}"/>
              </a:ext>
            </a:extLst>
          </p:cNvPr>
          <p:cNvPicPr>
            <a:picLocks noChangeAspect="1"/>
          </p:cNvPicPr>
          <p:nvPr/>
        </p:nvPicPr>
        <p:blipFill>
          <a:blip r:embed="rId8">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941994" y="676702"/>
            <a:ext cx="1533017" cy="1522797"/>
          </a:xfrm>
          <a:prstGeom prst="rect">
            <a:avLst/>
          </a:prstGeom>
        </p:spPr>
      </p:pic>
      <p:sp>
        <p:nvSpPr>
          <p:cNvPr id="15" name="Oval 14">
            <a:extLst>
              <a:ext uri="{FF2B5EF4-FFF2-40B4-BE49-F238E27FC236}">
                <a16:creationId xmlns:a16="http://schemas.microsoft.com/office/drawing/2014/main" id="{5992EC61-DC15-4F09-B68D-64AC370E591A}"/>
              </a:ext>
            </a:extLst>
          </p:cNvPr>
          <p:cNvSpPr/>
          <p:nvPr/>
        </p:nvSpPr>
        <p:spPr>
          <a:xfrm>
            <a:off x="11481405" y="6303136"/>
            <a:ext cx="365760" cy="365760"/>
          </a:xfrm>
          <a:prstGeom prst="ellipse">
            <a:avLst/>
          </a:prstGeom>
          <a:solidFill>
            <a:srgbClr val="F76420"/>
          </a:solidFill>
          <a:ln>
            <a:solidFill>
              <a:srgbClr val="F76420"/>
            </a:solid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1</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339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E114E01-C39E-4C2C-89F6-5697C61AD379}"/>
              </a:ext>
            </a:extLst>
          </p:cNvPr>
          <p:cNvPicPr>
            <a:picLocks noChangeAspect="1"/>
          </p:cNvPicPr>
          <p:nvPr/>
        </p:nvPicPr>
        <p:blipFill>
          <a:blip r:embed="rId3"/>
          <a:stretch>
            <a:fillRect/>
          </a:stretch>
        </p:blipFill>
        <p:spPr>
          <a:xfrm>
            <a:off x="276337" y="930150"/>
            <a:ext cx="5805471" cy="4500801"/>
          </a:xfrm>
          <a:prstGeom prst="rect">
            <a:avLst/>
          </a:prstGeom>
        </p:spPr>
      </p:pic>
      <p:pic>
        <p:nvPicPr>
          <p:cNvPr id="3" name="Picture 2">
            <a:extLst>
              <a:ext uri="{FF2B5EF4-FFF2-40B4-BE49-F238E27FC236}">
                <a16:creationId xmlns:a16="http://schemas.microsoft.com/office/drawing/2014/main" id="{E9B9FCB0-A497-4765-99AE-F0F7549A48FD}"/>
              </a:ext>
            </a:extLst>
          </p:cNvPr>
          <p:cNvPicPr>
            <a:picLocks noChangeAspect="1"/>
          </p:cNvPicPr>
          <p:nvPr/>
        </p:nvPicPr>
        <p:blipFill>
          <a:blip r:embed="rId3"/>
          <a:stretch>
            <a:fillRect/>
          </a:stretch>
        </p:blipFill>
        <p:spPr>
          <a:xfrm flipH="1">
            <a:off x="6285821" y="930150"/>
            <a:ext cx="5782019" cy="4482619"/>
          </a:xfrm>
          <a:prstGeom prst="rect">
            <a:avLst/>
          </a:prstGeom>
        </p:spPr>
      </p:pic>
      <p:sp>
        <p:nvSpPr>
          <p:cNvPr id="6" name="TextBox 5">
            <a:extLst>
              <a:ext uri="{FF2B5EF4-FFF2-40B4-BE49-F238E27FC236}">
                <a16:creationId xmlns:a16="http://schemas.microsoft.com/office/drawing/2014/main" id="{99C79911-DC11-43AB-91C5-542B9CCAF7CB}"/>
              </a:ext>
            </a:extLst>
          </p:cNvPr>
          <p:cNvSpPr txBox="1"/>
          <p:nvPr/>
        </p:nvSpPr>
        <p:spPr>
          <a:xfrm>
            <a:off x="6878732" y="3721842"/>
            <a:ext cx="2006294" cy="1231106"/>
          </a:xfrm>
          <a:prstGeom prst="rect">
            <a:avLst/>
          </a:prstGeom>
          <a:solidFill>
            <a:schemeClr val="bg1"/>
          </a:solidFill>
          <a:ln>
            <a:solidFill>
              <a:srgbClr val="002060"/>
            </a:solidFill>
          </a:ln>
        </p:spPr>
        <p:txBody>
          <a:bodyPr wrap="square" rtlCol="0">
            <a:spAutoFit/>
          </a:bodyPr>
          <a:lstStyle/>
          <a:p>
            <a:r>
              <a:rPr lang="en-US" sz="1100" b="1" dirty="0">
                <a:solidFill>
                  <a:srgbClr val="002060"/>
                </a:solidFill>
              </a:rPr>
              <a:t>When do we need to say it?</a:t>
            </a:r>
          </a:p>
          <a:p>
            <a:r>
              <a:rPr lang="en-US" sz="900" b="1" dirty="0">
                <a:solidFill>
                  <a:srgbClr val="002060"/>
                </a:solidFill>
              </a:rPr>
              <a:t>When you need to call it for yourself in the presence of members and to inform your coworkers that you have a sudden need to pause or stop your  current task.  This may be from pain, discomfort or fatigue that your coworker(s) may not be aware of.</a:t>
            </a:r>
          </a:p>
        </p:txBody>
      </p:sp>
      <p:sp>
        <p:nvSpPr>
          <p:cNvPr id="4" name="Speech Bubble: Oval 3">
            <a:extLst>
              <a:ext uri="{FF2B5EF4-FFF2-40B4-BE49-F238E27FC236}">
                <a16:creationId xmlns:a16="http://schemas.microsoft.com/office/drawing/2014/main" id="{5BB92B5D-17E3-4B2C-AD28-6895AE6B5A70}"/>
              </a:ext>
            </a:extLst>
          </p:cNvPr>
          <p:cNvSpPr/>
          <p:nvPr/>
        </p:nvSpPr>
        <p:spPr>
          <a:xfrm>
            <a:off x="7002563" y="1029267"/>
            <a:ext cx="4160132" cy="2249801"/>
          </a:xfrm>
          <a:prstGeom prst="wedgeEllipseCallout">
            <a:avLst>
              <a:gd name="adj1" fmla="val 44010"/>
              <a:gd name="adj2" fmla="val 6030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WELLNESS CHECK!</a:t>
            </a:r>
          </a:p>
        </p:txBody>
      </p:sp>
      <p:sp>
        <p:nvSpPr>
          <p:cNvPr id="10" name="Rectangle 9">
            <a:extLst>
              <a:ext uri="{FF2B5EF4-FFF2-40B4-BE49-F238E27FC236}">
                <a16:creationId xmlns:a16="http://schemas.microsoft.com/office/drawing/2014/main" id="{307CD50E-1D6B-48D7-8106-8FAB39EA9ED3}"/>
              </a:ext>
            </a:extLst>
          </p:cNvPr>
          <p:cNvSpPr/>
          <p:nvPr/>
        </p:nvSpPr>
        <p:spPr>
          <a:xfrm>
            <a:off x="10580312" y="3557954"/>
            <a:ext cx="1356979" cy="1443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76AE98-6208-405F-9900-7D741C7BD255}"/>
              </a:ext>
            </a:extLst>
          </p:cNvPr>
          <p:cNvSpPr/>
          <p:nvPr/>
        </p:nvSpPr>
        <p:spPr>
          <a:xfrm>
            <a:off x="10938436" y="3360854"/>
            <a:ext cx="742019" cy="2160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CB400769-757E-4A01-B6A7-1FD67C1CAA2E}"/>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9829" b="91880" l="9690" r="89922">
                        <a14:foregroundMark x1="48450" y1="87179" x2="55039" y2="82479"/>
                        <a14:foregroundMark x1="68217" y1="88462" x2="75581" y2="89744"/>
                        <a14:foregroundMark x1="79457" y1="89744" x2="75969" y2="87179"/>
                        <a14:foregroundMark x1="41085" y1="47863" x2="44961" y2="47863"/>
                        <a14:foregroundMark x1="20543" y1="91880" x2="20543" y2="91880"/>
                        <a14:foregroundMark x1="44574" y1="88889" x2="44574" y2="88889"/>
                        <a14:foregroundMark x1="20543" y1="35043" x2="20543" y2="35043"/>
                        <a14:foregroundMark x1="18605" y1="67949" x2="18605" y2="67949"/>
                      </a14:backgroundRemoval>
                    </a14:imgEffect>
                  </a14:imgLayer>
                </a14:imgProps>
              </a:ext>
            </a:extLst>
          </a:blip>
          <a:stretch>
            <a:fillRect/>
          </a:stretch>
        </p:blipFill>
        <p:spPr>
          <a:xfrm flipH="1">
            <a:off x="10036188" y="3396277"/>
            <a:ext cx="1770159" cy="1605493"/>
          </a:xfrm>
          <a:prstGeom prst="rect">
            <a:avLst/>
          </a:prstGeom>
        </p:spPr>
      </p:pic>
      <p:sp>
        <p:nvSpPr>
          <p:cNvPr id="12" name="Rectangle 11">
            <a:extLst>
              <a:ext uri="{FF2B5EF4-FFF2-40B4-BE49-F238E27FC236}">
                <a16:creationId xmlns:a16="http://schemas.microsoft.com/office/drawing/2014/main" id="{6B91105F-E318-4A70-B53F-679B68F3FED9}"/>
              </a:ext>
            </a:extLst>
          </p:cNvPr>
          <p:cNvSpPr/>
          <p:nvPr/>
        </p:nvSpPr>
        <p:spPr>
          <a:xfrm>
            <a:off x="9180788" y="3829904"/>
            <a:ext cx="1013870" cy="10149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9B4C19F-99D2-4403-BD27-463FE409BD6E}"/>
              </a:ext>
            </a:extLst>
          </p:cNvPr>
          <p:cNvPicPr>
            <a:picLocks noChangeAspect="1"/>
          </p:cNvPicPr>
          <p:nvPr/>
        </p:nvPicPr>
        <p:blipFill>
          <a:blip r:embed="rId6"/>
          <a:stretch>
            <a:fillRect/>
          </a:stretch>
        </p:blipFill>
        <p:spPr>
          <a:xfrm flipH="1">
            <a:off x="9959152" y="3461488"/>
            <a:ext cx="1726037" cy="1640093"/>
          </a:xfrm>
          <a:prstGeom prst="rect">
            <a:avLst/>
          </a:prstGeom>
        </p:spPr>
      </p:pic>
      <p:pic>
        <p:nvPicPr>
          <p:cNvPr id="7" name="Picture 6">
            <a:extLst>
              <a:ext uri="{FF2B5EF4-FFF2-40B4-BE49-F238E27FC236}">
                <a16:creationId xmlns:a16="http://schemas.microsoft.com/office/drawing/2014/main" id="{96EEE9A1-043C-4E6F-B7A9-F407C8E4FC98}"/>
              </a:ext>
            </a:extLst>
          </p:cNvPr>
          <p:cNvPicPr>
            <a:picLocks noChangeAspect="1"/>
          </p:cNvPicPr>
          <p:nvPr/>
        </p:nvPicPr>
        <p:blipFill rotWithShape="1">
          <a:blip r:embed="rId7">
            <a:extLst>
              <a:ext uri="{BEBA8EAE-BF5A-486C-A8C5-ECC9F3942E4B}">
                <a14:imgProps xmlns:a14="http://schemas.microsoft.com/office/drawing/2010/main">
                  <a14:imgLayer r:embed="rId8">
                    <a14:imgEffect>
                      <a14:backgroundRemoval t="9677" b="89964" l="4779" r="45956">
                        <a14:foregroundMark x1="45956" y1="46953" x2="41176" y2="45520"/>
                        <a14:foregroundMark x1="33824" y1="15054" x2="35294" y2="13262"/>
                        <a14:foregroundMark x1="25000" y1="68817" x2="20588" y2="40860"/>
                        <a14:foregroundMark x1="20588" y1="40860" x2="20956" y2="39427"/>
                        <a14:foregroundMark x1="45956" y1="48029" x2="43750" y2="49462"/>
                      </a14:backgroundRemoval>
                    </a14:imgEffect>
                  </a14:imgLayer>
                </a14:imgProps>
              </a:ext>
            </a:extLst>
          </a:blip>
          <a:srcRect t="30" r="50000"/>
          <a:stretch/>
        </p:blipFill>
        <p:spPr>
          <a:xfrm flipH="1">
            <a:off x="11239730" y="3279068"/>
            <a:ext cx="952270" cy="2057035"/>
          </a:xfrm>
          <a:prstGeom prst="rect">
            <a:avLst/>
          </a:prstGeom>
        </p:spPr>
      </p:pic>
    </p:spTree>
    <p:extLst>
      <p:ext uri="{BB962C8B-B14F-4D97-AF65-F5344CB8AC3E}">
        <p14:creationId xmlns:p14="http://schemas.microsoft.com/office/powerpoint/2010/main" val="3246960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A457420-6E51-403B-91FF-39F968720988}"/>
              </a:ext>
            </a:extLst>
          </p:cNvPr>
          <p:cNvGrpSpPr/>
          <p:nvPr/>
        </p:nvGrpSpPr>
        <p:grpSpPr>
          <a:xfrm>
            <a:off x="186609" y="4029156"/>
            <a:ext cx="1446244" cy="2624414"/>
            <a:chOff x="992483" y="794083"/>
            <a:chExt cx="1446244" cy="2624414"/>
          </a:xfrm>
        </p:grpSpPr>
        <p:pic>
          <p:nvPicPr>
            <p:cNvPr id="10" name="Picture 9" descr="A close up of a person&#10;&#10;Description automatically generated">
              <a:extLst>
                <a:ext uri="{FF2B5EF4-FFF2-40B4-BE49-F238E27FC236}">
                  <a16:creationId xmlns:a16="http://schemas.microsoft.com/office/drawing/2014/main" id="{5266A0FE-75D5-4704-A929-3379D3E6CD0B}"/>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0"/>
                      </a14:imgEffect>
                      <a14:imgEffect>
                        <a14:brightnessContrast contrast="-4000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5"/>
                </a:ext>
              </a:extLst>
            </a:blip>
            <a:srcRect l="14725" t="4331" r="14876"/>
            <a:stretch/>
          </p:blipFill>
          <p:spPr>
            <a:xfrm>
              <a:off x="992483" y="794083"/>
              <a:ext cx="1446244" cy="2624414"/>
            </a:xfrm>
            <a:prstGeom prst="rect">
              <a:avLst/>
            </a:prstGeom>
          </p:spPr>
        </p:pic>
        <p:sp>
          <p:nvSpPr>
            <p:cNvPr id="11" name="Oval 10">
              <a:extLst>
                <a:ext uri="{FF2B5EF4-FFF2-40B4-BE49-F238E27FC236}">
                  <a16:creationId xmlns:a16="http://schemas.microsoft.com/office/drawing/2014/main" id="{BC655295-B095-4AE7-A729-28CB49D6F77E}"/>
                </a:ext>
              </a:extLst>
            </p:cNvPr>
            <p:cNvSpPr/>
            <p:nvPr/>
          </p:nvSpPr>
          <p:spPr>
            <a:xfrm>
              <a:off x="1589642" y="976171"/>
              <a:ext cx="275252" cy="312576"/>
            </a:xfrm>
            <a:prstGeom prst="ellipse">
              <a:avLst/>
            </a:prstGeom>
            <a:solidFill>
              <a:srgbClr val="383838">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81C15EA1-D1A2-495B-8129-21B1A1C28E2A}"/>
              </a:ext>
            </a:extLst>
          </p:cNvPr>
          <p:cNvSpPr txBox="1">
            <a:spLocks/>
          </p:cNvSpPr>
          <p:nvPr/>
        </p:nvSpPr>
        <p:spPr>
          <a:xfrm>
            <a:off x="1523999" y="-124625"/>
            <a:ext cx="9144000" cy="8668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a:latin typeface="Arial" panose="020B0604020202020204" pitchFamily="34" charset="0"/>
                <a:cs typeface="Arial" panose="020B0604020202020204" pitchFamily="34" charset="0"/>
              </a:rPr>
              <a:t>What is a “</a:t>
            </a:r>
            <a:r>
              <a:rPr lang="en-US" sz="4000" b="1">
                <a:effectLst>
                  <a:outerShdw blurRad="38100" dist="38100" dir="2700000" algn="tl">
                    <a:srgbClr val="000000">
                      <a:alpha val="43137"/>
                    </a:srgbClr>
                  </a:outerShdw>
                </a:effectLst>
                <a:latin typeface="Arial" panose="020B0604020202020204" pitchFamily="34" charset="0"/>
                <a:cs typeface="Arial" panose="020B0604020202020204" pitchFamily="34" charset="0"/>
              </a:rPr>
              <a:t>SAFETY CHECK</a:t>
            </a:r>
            <a:r>
              <a:rPr lang="en-US" sz="4000">
                <a:latin typeface="Arial" panose="020B0604020202020204" pitchFamily="34" charset="0"/>
                <a:cs typeface="Arial" panose="020B0604020202020204" pitchFamily="34" charset="0"/>
              </a:rPr>
              <a:t>”</a:t>
            </a:r>
            <a:endParaRPr lang="en-US" sz="4000">
              <a:solidFill>
                <a:srgbClr val="00B050"/>
              </a:solidFill>
              <a:latin typeface="Arial" panose="020B0604020202020204" pitchFamily="34" charset="0"/>
              <a:cs typeface="Arial" panose="020B0604020202020204" pitchFamily="34" charset="0"/>
            </a:endParaRPr>
          </a:p>
        </p:txBody>
      </p:sp>
      <p:sp>
        <p:nvSpPr>
          <p:cNvPr id="3" name="Title 1">
            <a:extLst>
              <a:ext uri="{FF2B5EF4-FFF2-40B4-BE49-F238E27FC236}">
                <a16:creationId xmlns:a16="http://schemas.microsoft.com/office/drawing/2014/main" id="{20DD18BA-A010-432C-9CFF-F2C35556439B}"/>
              </a:ext>
            </a:extLst>
          </p:cNvPr>
          <p:cNvSpPr txBox="1">
            <a:spLocks/>
          </p:cNvSpPr>
          <p:nvPr/>
        </p:nvSpPr>
        <p:spPr>
          <a:xfrm>
            <a:off x="9399516" y="242656"/>
            <a:ext cx="976440" cy="866858"/>
          </a:xfrm>
          <a:prstGeom prst="rect">
            <a:avLst/>
          </a:prstGeom>
        </p:spPr>
        <p:txBody>
          <a:bodyPr vert="horz" lIns="91440" tIns="45720" rIns="91440" bIns="45720" rtlCol="0" anchor="ctr" anchorCtr="1">
            <a:normAutofit fontScale="9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7300" b="1">
                <a:solidFill>
                  <a:srgbClr val="00B050"/>
                </a:solidFill>
                <a:latin typeface="Arial" panose="020B0604020202020204" pitchFamily="34" charset="0"/>
                <a:cs typeface="Arial" panose="020B0604020202020204" pitchFamily="34" charset="0"/>
                <a:sym typeface="Wingdings 2" panose="05020102010507070707" pitchFamily="18" charset="2"/>
              </a:rPr>
              <a:t></a:t>
            </a:r>
            <a:endParaRPr lang="en-US" b="1">
              <a:solidFill>
                <a:srgbClr val="00B050"/>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3B8CB8D5-76EC-4EFC-8184-477149DFC1A6}"/>
              </a:ext>
            </a:extLst>
          </p:cNvPr>
          <p:cNvSpPr txBox="1">
            <a:spLocks/>
          </p:cNvSpPr>
          <p:nvPr/>
        </p:nvSpPr>
        <p:spPr>
          <a:xfrm>
            <a:off x="74638" y="992884"/>
            <a:ext cx="11663265" cy="972150"/>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a:latin typeface="Arial" panose="020B0604020202020204" pitchFamily="34" charset="0"/>
                <a:cs typeface="Arial" panose="020B0604020202020204" pitchFamily="34" charset="0"/>
              </a:rPr>
              <a:t>A </a:t>
            </a:r>
            <a:r>
              <a:rPr lang="en-US" sz="2000" b="1">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SAFETY CHECK </a:t>
            </a:r>
            <a:r>
              <a:rPr lang="en-US" sz="2000">
                <a:latin typeface="Arial" panose="020B0604020202020204" pitchFamily="34" charset="0"/>
                <a:cs typeface="Arial" panose="020B0604020202020204" pitchFamily="34" charset="0"/>
              </a:rPr>
              <a:t>is a discreet verbal signal for an immediate need to stop and take a time out, for an observed work practice or safety concern, that may be potentially cause harm with the intent not to cause panic, alarm, anxiety or draw attention to members and visitors. </a:t>
            </a:r>
            <a:endParaRPr lang="en-US" sz="2000">
              <a:solidFill>
                <a:srgbClr val="00B050"/>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5452F1B8-B218-4477-A11D-3762BEE4918D}"/>
              </a:ext>
            </a:extLst>
          </p:cNvPr>
          <p:cNvSpPr txBox="1">
            <a:spLocks/>
          </p:cNvSpPr>
          <p:nvPr/>
        </p:nvSpPr>
        <p:spPr>
          <a:xfrm>
            <a:off x="39894" y="1984802"/>
            <a:ext cx="11663265" cy="1015082"/>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If you hear a “Safety Check”, it is strongly recommended to pause what you are doing, do not proceed with the current task, wait for information from the person who announced the safety check, and proceed when cleared and safe to do so. </a:t>
            </a:r>
            <a:endParaRPr lang="en-US" sz="2000" dirty="0">
              <a:solidFill>
                <a:srgbClr val="00B050"/>
              </a:solidFill>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DCB41792-D9AF-4FB9-A4D5-FE578AB64843}"/>
              </a:ext>
            </a:extLst>
          </p:cNvPr>
          <p:cNvSpPr txBox="1">
            <a:spLocks/>
          </p:cNvSpPr>
          <p:nvPr/>
        </p:nvSpPr>
        <p:spPr>
          <a:xfrm>
            <a:off x="264366" y="2939230"/>
            <a:ext cx="11663265"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If the Safety Check was directed for you, have the discussion away from member facing area, listen openly to the issue or concern, make any necessary corrections, and proceed as instructed.</a:t>
            </a:r>
            <a:endParaRPr lang="en-US" sz="2000" dirty="0">
              <a:solidFill>
                <a:srgbClr val="00B050"/>
              </a:solidFill>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94159682-A3FC-4BC5-B233-3C857938C135}"/>
              </a:ext>
            </a:extLst>
          </p:cNvPr>
          <p:cNvSpPr txBox="1">
            <a:spLocks/>
          </p:cNvSpPr>
          <p:nvPr/>
        </p:nvSpPr>
        <p:spPr>
          <a:xfrm>
            <a:off x="1380930" y="3690219"/>
            <a:ext cx="10213904"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Safety Check should only be used in the event of an observed  work practice or task may potentially cause immediate danger , harm or a negative outcome if not corrected.</a:t>
            </a:r>
            <a:endParaRPr lang="en-US" sz="2000" dirty="0">
              <a:solidFill>
                <a:srgbClr val="00B050"/>
              </a:solidFill>
              <a:latin typeface="Arial" panose="020B0604020202020204" pitchFamily="34" charset="0"/>
              <a:cs typeface="Arial" panose="020B0604020202020204" pitchFamily="34" charset="0"/>
            </a:endParaRPr>
          </a:p>
        </p:txBody>
      </p:sp>
      <p:sp>
        <p:nvSpPr>
          <p:cNvPr id="8" name="Title 1">
            <a:extLst>
              <a:ext uri="{FF2B5EF4-FFF2-40B4-BE49-F238E27FC236}">
                <a16:creationId xmlns:a16="http://schemas.microsoft.com/office/drawing/2014/main" id="{17204F83-291E-4A0A-A6C6-6ABEE6E5E82A}"/>
              </a:ext>
            </a:extLst>
          </p:cNvPr>
          <p:cNvSpPr txBox="1">
            <a:spLocks/>
          </p:cNvSpPr>
          <p:nvPr/>
        </p:nvSpPr>
        <p:spPr>
          <a:xfrm>
            <a:off x="1756476" y="4590375"/>
            <a:ext cx="9981427" cy="554305"/>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latin typeface="Arial" panose="020B0604020202020204" pitchFamily="34" charset="0"/>
                <a:cs typeface="Arial" panose="020B0604020202020204" pitchFamily="34" charset="0"/>
              </a:rPr>
              <a:t>This is a way to empower all staff to Speak Up with the intent for successful outcome</a:t>
            </a:r>
            <a:endParaRPr lang="en-US" sz="2000" dirty="0">
              <a:solidFill>
                <a:srgbClr val="00B050"/>
              </a:solidFill>
              <a:latin typeface="Arial" panose="020B0604020202020204" pitchFamily="34" charset="0"/>
              <a:cs typeface="Arial" panose="020B0604020202020204" pitchFamily="34" charset="0"/>
            </a:endParaRPr>
          </a:p>
        </p:txBody>
      </p:sp>
      <p:sp>
        <p:nvSpPr>
          <p:cNvPr id="12" name="Title 1">
            <a:extLst>
              <a:ext uri="{FF2B5EF4-FFF2-40B4-BE49-F238E27FC236}">
                <a16:creationId xmlns:a16="http://schemas.microsoft.com/office/drawing/2014/main" id="{CF4EA82D-2C40-4EB7-B628-55DD0BAEF5E8}"/>
              </a:ext>
            </a:extLst>
          </p:cNvPr>
          <p:cNvSpPr txBox="1">
            <a:spLocks/>
          </p:cNvSpPr>
          <p:nvPr/>
        </p:nvSpPr>
        <p:spPr>
          <a:xfrm>
            <a:off x="2150124" y="5144680"/>
            <a:ext cx="8360229" cy="900156"/>
          </a:xfrm>
          <a:prstGeom prst="rect">
            <a:avLst/>
          </a:prstGeom>
        </p:spPr>
        <p:txBody>
          <a:bodyPr vert="horz" lIns="91440" tIns="45720" rIns="91440" bIns="45720" rtlCol="0" anchor="ctr" anchorCtr="1">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000" dirty="0">
                <a:solidFill>
                  <a:srgbClr val="1B1B1B"/>
                </a:solidFill>
                <a:latin typeface="Arial" panose="020B0604020202020204" pitchFamily="34" charset="0"/>
                <a:cs typeface="Arial" panose="020B0604020202020204" pitchFamily="34" charset="0"/>
              </a:rPr>
              <a:t>“Safety Check” or any other agreed upon phrase may be used that is universally understood and accepted by your team and your managers.</a:t>
            </a:r>
          </a:p>
        </p:txBody>
      </p:sp>
      <p:sp>
        <p:nvSpPr>
          <p:cNvPr id="13" name="Oval 12">
            <a:extLst>
              <a:ext uri="{FF2B5EF4-FFF2-40B4-BE49-F238E27FC236}">
                <a16:creationId xmlns:a16="http://schemas.microsoft.com/office/drawing/2014/main" id="{C20A0BE7-A93F-49CB-B75D-F924792CB727}"/>
              </a:ext>
            </a:extLst>
          </p:cNvPr>
          <p:cNvSpPr/>
          <p:nvPr/>
        </p:nvSpPr>
        <p:spPr>
          <a:xfrm>
            <a:off x="11520279" y="6288359"/>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2</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987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phic 9" descr="Lightning bolt">
            <a:extLst>
              <a:ext uri="{FF2B5EF4-FFF2-40B4-BE49-F238E27FC236}">
                <a16:creationId xmlns:a16="http://schemas.microsoft.com/office/drawing/2014/main" id="{1B6528A9-1672-4175-9351-018B4BB2B5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83362" y="1320440"/>
            <a:ext cx="581609" cy="581609"/>
          </a:xfrm>
          <a:prstGeom prst="rect">
            <a:avLst/>
          </a:prstGeom>
        </p:spPr>
      </p:pic>
      <p:sp>
        <p:nvSpPr>
          <p:cNvPr id="11" name="TextBox 10">
            <a:extLst>
              <a:ext uri="{FF2B5EF4-FFF2-40B4-BE49-F238E27FC236}">
                <a16:creationId xmlns:a16="http://schemas.microsoft.com/office/drawing/2014/main" id="{39352198-FC5E-4619-A310-C0F16D9D7E34}"/>
              </a:ext>
            </a:extLst>
          </p:cNvPr>
          <p:cNvSpPr txBox="1"/>
          <p:nvPr/>
        </p:nvSpPr>
        <p:spPr>
          <a:xfrm>
            <a:off x="2764970" y="424721"/>
            <a:ext cx="8304245" cy="1477328"/>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Scenario 1:</a:t>
            </a:r>
          </a:p>
          <a:p>
            <a:r>
              <a:rPr lang="en-US">
                <a:latin typeface="Arial" panose="020B0604020202020204" pitchFamily="34" charset="0"/>
                <a:cs typeface="Arial" panose="020B0604020202020204" pitchFamily="34" charset="0"/>
              </a:rPr>
              <a:t>A member in a wheelchair comes in for a blood draw.  Your coworker starts gathering supplies and walking around the draw table and begins to prep the patient standing up and bent over to start the collection.   Which of the following should be done?</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3026262" y="2315734"/>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dirty="0">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3020075" y="3125380"/>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3020075" y="3807280"/>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3020075" y="5402028"/>
            <a:ext cx="457200" cy="457200"/>
          </a:xfrm>
          <a:prstGeom prst="roundRect">
            <a:avLst/>
          </a:prstGeom>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3020075" y="4577093"/>
            <a:ext cx="457200" cy="457200"/>
          </a:xfrm>
          <a:prstGeom prst="roundRect">
            <a:avLst/>
          </a:prstGeom>
          <a:solidFill>
            <a:srgbClr val="0070C0"/>
          </a:solidFill>
          <a:ln>
            <a:solidFill>
              <a:schemeClr val="accent1">
                <a:lumMod val="75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3632717" y="2222376"/>
            <a:ext cx="7436498" cy="646331"/>
          </a:xfrm>
          <a:prstGeom prst="rect">
            <a:avLst/>
          </a:prstGeom>
          <a:noFill/>
        </p:spPr>
        <p:txBody>
          <a:bodyPr wrap="square" rtlCol="0">
            <a:spAutoFit/>
          </a:bodyPr>
          <a:lstStyle/>
          <a:p>
            <a:r>
              <a:rPr lang="en-US" dirty="0"/>
              <a:t>Announce a “Safety Check” to alert all your coworkers for an immediate safety issue that was observed</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632717" y="2975621"/>
            <a:ext cx="7436498" cy="646331"/>
          </a:xfrm>
          <a:prstGeom prst="rect">
            <a:avLst/>
          </a:prstGeom>
          <a:noFill/>
        </p:spPr>
        <p:txBody>
          <a:bodyPr wrap="square" rtlCol="0">
            <a:spAutoFit/>
          </a:bodyPr>
          <a:lstStyle/>
          <a:p>
            <a:r>
              <a:rPr lang="en-US"/>
              <a:t>Kindly direct your coworker away from the member facing area and inform them of the concern.</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632717" y="3700317"/>
            <a:ext cx="7436498" cy="646331"/>
          </a:xfrm>
          <a:prstGeom prst="rect">
            <a:avLst/>
          </a:prstGeom>
          <a:noFill/>
        </p:spPr>
        <p:txBody>
          <a:bodyPr wrap="square" rtlCol="0">
            <a:spAutoFit/>
          </a:bodyPr>
          <a:lstStyle/>
          <a:p>
            <a:r>
              <a:rPr lang="en-US"/>
              <a:t>Consider the use of available exam room within the lab, if available, so the procedure is not done within proximity to other members</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632717" y="4482527"/>
            <a:ext cx="7436498" cy="646331"/>
          </a:xfrm>
          <a:prstGeom prst="rect">
            <a:avLst/>
          </a:prstGeom>
          <a:noFill/>
        </p:spPr>
        <p:txBody>
          <a:bodyPr wrap="square" rtlCol="0">
            <a:spAutoFit/>
          </a:bodyPr>
          <a:lstStyle/>
          <a:p>
            <a:r>
              <a:rPr lang="en-US"/>
              <a:t>Adjust the table and / or chair to your specifications for better access to the patient draw site.</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632717" y="5307462"/>
            <a:ext cx="7436498" cy="646331"/>
          </a:xfrm>
          <a:prstGeom prst="rect">
            <a:avLst/>
          </a:prstGeom>
          <a:noFill/>
        </p:spPr>
        <p:txBody>
          <a:bodyPr wrap="square" rtlCol="0">
            <a:spAutoFit/>
          </a:bodyPr>
          <a:lstStyle/>
          <a:p>
            <a:r>
              <a:rPr lang="en-US"/>
              <a:t>Do not inform your coworker because the laboratory is short staffed and it is getting busier.</a:t>
            </a:r>
          </a:p>
        </p:txBody>
      </p:sp>
      <p:pic>
        <p:nvPicPr>
          <p:cNvPr id="4" name="Graphic 3" descr="Person in wheelchair">
            <a:extLst>
              <a:ext uri="{FF2B5EF4-FFF2-40B4-BE49-F238E27FC236}">
                <a16:creationId xmlns:a16="http://schemas.microsoft.com/office/drawing/2014/main" id="{1D3E70B9-0E87-469E-BFAD-56E30D4E225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65915" y="1320440"/>
            <a:ext cx="1197656" cy="1197656"/>
          </a:xfrm>
          <a:prstGeom prst="rect">
            <a:avLst/>
          </a:prstGeom>
        </p:spPr>
      </p:pic>
      <p:pic>
        <p:nvPicPr>
          <p:cNvPr id="22" name="Picture 21">
            <a:extLst>
              <a:ext uri="{FF2B5EF4-FFF2-40B4-BE49-F238E27FC236}">
                <a16:creationId xmlns:a16="http://schemas.microsoft.com/office/drawing/2014/main" id="{04EBB38C-E8F1-4F3C-B336-F47B32B23611}"/>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000" b="90000" l="9966" r="98282">
                        <a14:foregroundMark x1="39863" y1="12414" x2="94502" y2="52759"/>
                        <a14:foregroundMark x1="94502" y1="52759" x2="96220" y2="52414"/>
                        <a14:foregroundMark x1="72509" y1="82759" x2="83505" y2="57241"/>
                        <a14:foregroundMark x1="83505" y1="57241" x2="98282" y2="46552"/>
                        <a14:foregroundMark x1="88316" y1="84828" x2="72852" y2="83793"/>
                        <a14:foregroundMark x1="68385" y1="81379" x2="80412" y2="82759"/>
                        <a14:foregroundMark x1="64948" y1="85172" x2="83505" y2="85862"/>
                        <a14:foregroundMark x1="57388" y1="33103" x2="48797" y2="40000"/>
                        <a14:foregroundMark x1="41581" y1="43448" x2="56014" y2="37241"/>
                        <a14:foregroundMark x1="38832" y1="44138" x2="42955" y2="43448"/>
                        <a14:backgroundMark x1="53608" y1="51379" x2="53952" y2="72414"/>
                        <a14:backgroundMark x1="57732" y1="48966" x2="50515" y2="52069"/>
                        <a14:backgroundMark x1="55670" y1="47241" x2="54296" y2="48966"/>
                      </a14:backgroundRemoval>
                    </a14:imgEffect>
                  </a14:imgLayer>
                </a14:imgProps>
              </a:ext>
            </a:extLst>
          </a:blip>
          <a:stretch>
            <a:fillRect/>
          </a:stretch>
        </p:blipFill>
        <p:spPr>
          <a:xfrm rot="429332">
            <a:off x="707940" y="1119213"/>
            <a:ext cx="1272106" cy="1267734"/>
          </a:xfrm>
          <a:prstGeom prst="rect">
            <a:avLst/>
          </a:prstGeom>
        </p:spPr>
      </p:pic>
      <p:sp>
        <p:nvSpPr>
          <p:cNvPr id="23" name="TextBox 22">
            <a:extLst>
              <a:ext uri="{FF2B5EF4-FFF2-40B4-BE49-F238E27FC236}">
                <a16:creationId xmlns:a16="http://schemas.microsoft.com/office/drawing/2014/main" id="{25D2C7AD-D91B-4445-9E8E-56ABA39B5C9C}"/>
              </a:ext>
            </a:extLst>
          </p:cNvPr>
          <p:cNvSpPr txBox="1"/>
          <p:nvPr/>
        </p:nvSpPr>
        <p:spPr>
          <a:xfrm>
            <a:off x="2474166" y="1852959"/>
            <a:ext cx="7436498" cy="369332"/>
          </a:xfrm>
          <a:prstGeom prst="rect">
            <a:avLst/>
          </a:prstGeom>
          <a:noFill/>
        </p:spPr>
        <p:txBody>
          <a:bodyPr wrap="square" rtlCol="0">
            <a:spAutoFit/>
          </a:bodyPr>
          <a:lstStyle/>
          <a:p>
            <a:r>
              <a:rPr lang="en-US" i="1"/>
              <a:t>More than one answer may apply</a:t>
            </a:r>
          </a:p>
        </p:txBody>
      </p:sp>
      <p:sp>
        <p:nvSpPr>
          <p:cNvPr id="24" name="Oval 23">
            <a:extLst>
              <a:ext uri="{FF2B5EF4-FFF2-40B4-BE49-F238E27FC236}">
                <a16:creationId xmlns:a16="http://schemas.microsoft.com/office/drawing/2014/main" id="{E8D0F2C2-61EB-42BD-87C0-A49FFF670811}"/>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3</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829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3646E02-2687-4E9D-ADFE-2F40789632AD}"/>
              </a:ext>
            </a:extLst>
          </p:cNvPr>
          <p:cNvGrpSpPr/>
          <p:nvPr/>
        </p:nvGrpSpPr>
        <p:grpSpPr>
          <a:xfrm>
            <a:off x="513183" y="1320440"/>
            <a:ext cx="2251788" cy="1837972"/>
            <a:chOff x="3844212" y="1758979"/>
            <a:chExt cx="2251788" cy="1837972"/>
          </a:xfrm>
        </p:grpSpPr>
        <p:pic>
          <p:nvPicPr>
            <p:cNvPr id="3" name="Graphic 2" descr="Man changing baby">
              <a:extLst>
                <a:ext uri="{FF2B5EF4-FFF2-40B4-BE49-F238E27FC236}">
                  <a16:creationId xmlns:a16="http://schemas.microsoft.com/office/drawing/2014/main" id="{B036F04B-AF2B-4056-ACEC-012A6DE664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44212" y="1830355"/>
              <a:ext cx="1766596" cy="1766596"/>
            </a:xfrm>
            <a:prstGeom prst="rect">
              <a:avLst/>
            </a:prstGeom>
          </p:spPr>
        </p:pic>
        <p:pic>
          <p:nvPicPr>
            <p:cNvPr id="7" name="Picture 6">
              <a:extLst>
                <a:ext uri="{FF2B5EF4-FFF2-40B4-BE49-F238E27FC236}">
                  <a16:creationId xmlns:a16="http://schemas.microsoft.com/office/drawing/2014/main" id="{72262711-99A3-4711-BF5F-075EDA19A3B1}"/>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9689" r="97578">
                          <a14:foregroundMark x1="44291" y1="13793" x2="94118" y2="58966"/>
                          <a14:foregroundMark x1="94118" y1="58966" x2="94464" y2="58966"/>
                          <a14:foregroundMark x1="48789" y1="16207" x2="50865" y2="43448"/>
                          <a14:foregroundMark x1="50865" y1="43448" x2="56401" y2="39655"/>
                          <a14:foregroundMark x1="40830" y1="44828" x2="97578" y2="35862"/>
                          <a14:foregroundMark x1="76471" y1="57586" x2="74394" y2="84483"/>
                          <a14:foregroundMark x1="66436" y1="85862" x2="86505" y2="85517"/>
                          <a14:backgroundMark x1="53633" y1="47931" x2="44637" y2="59655"/>
                          <a14:backgroundMark x1="58478" y1="48621" x2="51211" y2="50690"/>
                          <a14:backgroundMark x1="59170" y1="69655" x2="53287" y2="70345"/>
                          <a14:backgroundMark x1="54671" y1="49655" x2="55363" y2="54483"/>
                        </a14:backgroundRemoval>
                      </a14:imgEffect>
                    </a14:imgLayer>
                  </a14:imgProps>
                </a:ext>
              </a:extLst>
            </a:blip>
            <a:stretch>
              <a:fillRect/>
            </a:stretch>
          </p:blipFill>
          <p:spPr>
            <a:xfrm>
              <a:off x="4334103" y="1758979"/>
              <a:ext cx="1761897" cy="1767993"/>
            </a:xfrm>
            <a:prstGeom prst="rect">
              <a:avLst/>
            </a:prstGeom>
          </p:spPr>
        </p:pic>
      </p:grpSp>
      <p:pic>
        <p:nvPicPr>
          <p:cNvPr id="10" name="Graphic 9" descr="Lightning bolt">
            <a:extLst>
              <a:ext uri="{FF2B5EF4-FFF2-40B4-BE49-F238E27FC236}">
                <a16:creationId xmlns:a16="http://schemas.microsoft.com/office/drawing/2014/main" id="{1B6528A9-1672-4175-9351-018B4BB2B53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83362" y="1320440"/>
            <a:ext cx="581609" cy="581609"/>
          </a:xfrm>
          <a:prstGeom prst="rect">
            <a:avLst/>
          </a:prstGeom>
        </p:spPr>
      </p:pic>
      <p:sp>
        <p:nvSpPr>
          <p:cNvPr id="11" name="TextBox 10">
            <a:extLst>
              <a:ext uri="{FF2B5EF4-FFF2-40B4-BE49-F238E27FC236}">
                <a16:creationId xmlns:a16="http://schemas.microsoft.com/office/drawing/2014/main" id="{39352198-FC5E-4619-A310-C0F16D9D7E34}"/>
              </a:ext>
            </a:extLst>
          </p:cNvPr>
          <p:cNvSpPr txBox="1"/>
          <p:nvPr/>
        </p:nvSpPr>
        <p:spPr>
          <a:xfrm>
            <a:off x="2764970" y="424721"/>
            <a:ext cx="8304245" cy="1477328"/>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Scenario 2:</a:t>
            </a:r>
          </a:p>
          <a:p>
            <a:r>
              <a:rPr lang="en-US">
                <a:latin typeface="Arial" panose="020B0604020202020204" pitchFamily="34" charset="0"/>
                <a:cs typeface="Arial" panose="020B0604020202020204" pitchFamily="34" charset="0"/>
              </a:rPr>
              <a:t>You are assisting a collection procedure and the parent is watching and helping to hold their child.  The procedure is taking longer than expected and the child is stronger than you thought.  You start to feel pain on your wrists and back.   What should you do?</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3026262" y="2315734"/>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3020075" y="3125380"/>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3020075" y="3889448"/>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3020075" y="5402028"/>
            <a:ext cx="457200" cy="457200"/>
          </a:xfrm>
          <a:prstGeom prst="roundRect">
            <a:avLst/>
          </a:prstGeom>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3020075" y="4577093"/>
            <a:ext cx="457200" cy="457200"/>
          </a:xfrm>
          <a:prstGeom prst="roundRect">
            <a:avLst/>
          </a:prstGeom>
          <a:solidFill>
            <a:srgbClr val="0070C0"/>
          </a:solidFill>
          <a:ln>
            <a:solidFill>
              <a:schemeClr val="accent1">
                <a:lumMod val="40000"/>
                <a:lumOff val="6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3632718" y="2382792"/>
            <a:ext cx="7436498" cy="369332"/>
          </a:xfrm>
          <a:prstGeom prst="rect">
            <a:avLst/>
          </a:prstGeom>
          <a:noFill/>
        </p:spPr>
        <p:txBody>
          <a:bodyPr wrap="square" rtlCol="0">
            <a:spAutoFit/>
          </a:bodyPr>
          <a:lstStyle/>
          <a:p>
            <a:r>
              <a:rPr lang="en-US"/>
              <a:t>Continue with the procedure until you can’t stand the pain and yell “Ouch!”</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632718" y="3030815"/>
            <a:ext cx="7436498" cy="646331"/>
          </a:xfrm>
          <a:prstGeom prst="rect">
            <a:avLst/>
          </a:prstGeom>
          <a:noFill/>
        </p:spPr>
        <p:txBody>
          <a:bodyPr wrap="square" rtlCol="0">
            <a:spAutoFit/>
          </a:bodyPr>
          <a:lstStyle/>
          <a:p>
            <a:r>
              <a:rPr lang="en-US"/>
              <a:t>Inform the parent and your coworker, “I don’t mean to alarm anyone, but we have a problem!”</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632718" y="3887434"/>
            <a:ext cx="7436498" cy="369332"/>
          </a:xfrm>
          <a:prstGeom prst="rect">
            <a:avLst/>
          </a:prstGeom>
          <a:noFill/>
        </p:spPr>
        <p:txBody>
          <a:bodyPr wrap="square" rtlCol="0">
            <a:spAutoFit/>
          </a:bodyPr>
          <a:lstStyle/>
          <a:p>
            <a:r>
              <a:rPr lang="en-US"/>
              <a:t>Dig deep from within yourself and find the inner strength to carry on.</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632717" y="4482527"/>
            <a:ext cx="7436498" cy="646331"/>
          </a:xfrm>
          <a:prstGeom prst="rect">
            <a:avLst/>
          </a:prstGeom>
          <a:noFill/>
        </p:spPr>
        <p:txBody>
          <a:bodyPr wrap="square" rtlCol="0">
            <a:spAutoFit/>
          </a:bodyPr>
          <a:lstStyle/>
          <a:p>
            <a:r>
              <a:rPr lang="en-US" dirty="0"/>
              <a:t>Calmly announce “Wellness Check” so that your coworker knows to pause or time out for a safety reason</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632717" y="5307462"/>
            <a:ext cx="7436498" cy="646331"/>
          </a:xfrm>
          <a:prstGeom prst="rect">
            <a:avLst/>
          </a:prstGeom>
          <a:noFill/>
        </p:spPr>
        <p:txBody>
          <a:bodyPr wrap="square" rtlCol="0">
            <a:spAutoFit/>
          </a:bodyPr>
          <a:lstStyle/>
          <a:p>
            <a:r>
              <a:rPr lang="en-US"/>
              <a:t>Inform your coworker and the member that you can’t assist because the laboratory is short staff.</a:t>
            </a:r>
          </a:p>
        </p:txBody>
      </p:sp>
      <p:sp>
        <p:nvSpPr>
          <p:cNvPr id="22" name="Oval 21">
            <a:extLst>
              <a:ext uri="{FF2B5EF4-FFF2-40B4-BE49-F238E27FC236}">
                <a16:creationId xmlns:a16="http://schemas.microsoft.com/office/drawing/2014/main" id="{A458ACF9-2AF3-460B-B87B-1691E00A61D0}"/>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4</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8432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39352198-FC5E-4619-A310-C0F16D9D7E34}"/>
              </a:ext>
            </a:extLst>
          </p:cNvPr>
          <p:cNvSpPr txBox="1"/>
          <p:nvPr/>
        </p:nvSpPr>
        <p:spPr>
          <a:xfrm>
            <a:off x="1821930" y="311132"/>
            <a:ext cx="9206206" cy="1754326"/>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Scenario 3</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The lab assistant who is drawing blood next to you is collecting several tubes on a patient.  There was some expired lot numbers of blood tubes that you had just discarded and you suspect that the lab assistant may have replenished their station with expired tubes and had not noticed.  She is about to place the needle into the patient’s arm.  What would happen if you did NOT call a “Safety Check”?</a:t>
            </a:r>
          </a:p>
        </p:txBody>
      </p:sp>
      <p:sp>
        <p:nvSpPr>
          <p:cNvPr id="12" name="Rectangle: Rounded Corners 11">
            <a:extLst>
              <a:ext uri="{FF2B5EF4-FFF2-40B4-BE49-F238E27FC236}">
                <a16:creationId xmlns:a16="http://schemas.microsoft.com/office/drawing/2014/main" id="{EF45C5B1-AB57-4206-95B8-03DA6B3F0F6B}"/>
              </a:ext>
            </a:extLst>
          </p:cNvPr>
          <p:cNvSpPr/>
          <p:nvPr/>
        </p:nvSpPr>
        <p:spPr>
          <a:xfrm>
            <a:off x="2945430" y="2752138"/>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A</a:t>
            </a:r>
          </a:p>
        </p:txBody>
      </p:sp>
      <p:sp>
        <p:nvSpPr>
          <p:cNvPr id="13" name="Rectangle: Rounded Corners 12">
            <a:extLst>
              <a:ext uri="{FF2B5EF4-FFF2-40B4-BE49-F238E27FC236}">
                <a16:creationId xmlns:a16="http://schemas.microsoft.com/office/drawing/2014/main" id="{601E46B3-F897-4289-ABD2-353C516E9D53}"/>
              </a:ext>
            </a:extLst>
          </p:cNvPr>
          <p:cNvSpPr/>
          <p:nvPr/>
        </p:nvSpPr>
        <p:spPr>
          <a:xfrm>
            <a:off x="2945430" y="3560287"/>
            <a:ext cx="457200" cy="457200"/>
          </a:xfrm>
          <a:prstGeom prst="roundRect">
            <a:avLst/>
          </a:prstGeom>
          <a:ln>
            <a:solidFill>
              <a:srgbClr val="1B1B1B"/>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B</a:t>
            </a:r>
          </a:p>
        </p:txBody>
      </p:sp>
      <p:sp>
        <p:nvSpPr>
          <p:cNvPr id="14" name="Rectangle: Rounded Corners 13">
            <a:extLst>
              <a:ext uri="{FF2B5EF4-FFF2-40B4-BE49-F238E27FC236}">
                <a16:creationId xmlns:a16="http://schemas.microsoft.com/office/drawing/2014/main" id="{2595CD1C-2741-4F7C-AF62-27E68C36FD59}"/>
              </a:ext>
            </a:extLst>
          </p:cNvPr>
          <p:cNvSpPr/>
          <p:nvPr/>
        </p:nvSpPr>
        <p:spPr>
          <a:xfrm>
            <a:off x="2945430" y="4347144"/>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C</a:t>
            </a:r>
          </a:p>
        </p:txBody>
      </p:sp>
      <p:sp>
        <p:nvSpPr>
          <p:cNvPr id="15" name="Rectangle: Rounded Corners 14">
            <a:extLst>
              <a:ext uri="{FF2B5EF4-FFF2-40B4-BE49-F238E27FC236}">
                <a16:creationId xmlns:a16="http://schemas.microsoft.com/office/drawing/2014/main" id="{C137920D-4AE7-43AA-8D9E-203D676FB301}"/>
              </a:ext>
            </a:extLst>
          </p:cNvPr>
          <p:cNvSpPr/>
          <p:nvPr/>
        </p:nvSpPr>
        <p:spPr>
          <a:xfrm>
            <a:off x="2945430" y="5929267"/>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E</a:t>
            </a:r>
          </a:p>
        </p:txBody>
      </p:sp>
      <p:sp>
        <p:nvSpPr>
          <p:cNvPr id="16" name="Rectangle: Rounded Corners 15">
            <a:extLst>
              <a:ext uri="{FF2B5EF4-FFF2-40B4-BE49-F238E27FC236}">
                <a16:creationId xmlns:a16="http://schemas.microsoft.com/office/drawing/2014/main" id="{00CFAFE5-A0EA-475A-AE30-30CF8751A86C}"/>
              </a:ext>
            </a:extLst>
          </p:cNvPr>
          <p:cNvSpPr/>
          <p:nvPr/>
        </p:nvSpPr>
        <p:spPr>
          <a:xfrm>
            <a:off x="2945430" y="5117939"/>
            <a:ext cx="457200" cy="457200"/>
          </a:xfrm>
          <a:prstGeom prst="roundRect">
            <a:avLst/>
          </a:prstGeom>
          <a:solidFill>
            <a:srgbClr val="0070C0"/>
          </a:solidFill>
          <a:ln>
            <a:solidFill>
              <a:schemeClr val="accent1">
                <a:lumMod val="60000"/>
                <a:lumOff val="40000"/>
              </a:schemeClr>
            </a:solidFill>
          </a:ln>
          <a:scene3d>
            <a:camera prst="orthographicFront"/>
            <a:lightRig rig="threePt" dir="t"/>
          </a:scene3d>
          <a:sp3d>
            <a:bevelT/>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b="1">
                <a:latin typeface="Arial" panose="020B0604020202020204" pitchFamily="34" charset="0"/>
                <a:cs typeface="Arial" panose="020B0604020202020204" pitchFamily="34" charset="0"/>
              </a:rPr>
              <a:t>D</a:t>
            </a:r>
          </a:p>
        </p:txBody>
      </p:sp>
      <p:sp>
        <p:nvSpPr>
          <p:cNvPr id="17" name="TextBox 16">
            <a:extLst>
              <a:ext uri="{FF2B5EF4-FFF2-40B4-BE49-F238E27FC236}">
                <a16:creationId xmlns:a16="http://schemas.microsoft.com/office/drawing/2014/main" id="{1905398E-43D6-42F4-B455-79DCF893F79F}"/>
              </a:ext>
            </a:extLst>
          </p:cNvPr>
          <p:cNvSpPr txBox="1"/>
          <p:nvPr/>
        </p:nvSpPr>
        <p:spPr>
          <a:xfrm>
            <a:off x="2474166" y="2261238"/>
            <a:ext cx="7436498" cy="369332"/>
          </a:xfrm>
          <a:prstGeom prst="rect">
            <a:avLst/>
          </a:prstGeom>
          <a:noFill/>
        </p:spPr>
        <p:txBody>
          <a:bodyPr wrap="square" rtlCol="0">
            <a:spAutoFit/>
          </a:bodyPr>
          <a:lstStyle/>
          <a:p>
            <a:r>
              <a:rPr lang="en-US" i="1"/>
              <a:t>More than one answer may apply</a:t>
            </a:r>
          </a:p>
        </p:txBody>
      </p:sp>
      <p:sp>
        <p:nvSpPr>
          <p:cNvPr id="18" name="TextBox 17">
            <a:extLst>
              <a:ext uri="{FF2B5EF4-FFF2-40B4-BE49-F238E27FC236}">
                <a16:creationId xmlns:a16="http://schemas.microsoft.com/office/drawing/2014/main" id="{8DA64F3A-AD37-4EE3-B78B-37A911FA5B89}"/>
              </a:ext>
            </a:extLst>
          </p:cNvPr>
          <p:cNvSpPr txBox="1"/>
          <p:nvPr/>
        </p:nvSpPr>
        <p:spPr>
          <a:xfrm>
            <a:off x="3530081" y="3465722"/>
            <a:ext cx="7436498" cy="64633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No harm was done.  This was the other lab assistant’s problem.  Just as long as you draw your own patient, it shouldn’t affect you.</a:t>
            </a:r>
          </a:p>
        </p:txBody>
      </p:sp>
      <p:sp>
        <p:nvSpPr>
          <p:cNvPr id="19" name="TextBox 18">
            <a:extLst>
              <a:ext uri="{FF2B5EF4-FFF2-40B4-BE49-F238E27FC236}">
                <a16:creationId xmlns:a16="http://schemas.microsoft.com/office/drawing/2014/main" id="{05C2B307-EC25-4DF8-92CC-DC192B78A6D1}"/>
              </a:ext>
            </a:extLst>
          </p:cNvPr>
          <p:cNvSpPr txBox="1"/>
          <p:nvPr/>
        </p:nvSpPr>
        <p:spPr>
          <a:xfrm>
            <a:off x="3530081" y="4252579"/>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The member may have to repeat another phlebotomy procedure that could have been avoided.</a:t>
            </a:r>
          </a:p>
        </p:txBody>
      </p:sp>
      <p:sp>
        <p:nvSpPr>
          <p:cNvPr id="20" name="TextBox 19">
            <a:extLst>
              <a:ext uri="{FF2B5EF4-FFF2-40B4-BE49-F238E27FC236}">
                <a16:creationId xmlns:a16="http://schemas.microsoft.com/office/drawing/2014/main" id="{6935D649-CBB3-48E2-8B83-C037D0CC56A8}"/>
              </a:ext>
            </a:extLst>
          </p:cNvPr>
          <p:cNvSpPr txBox="1"/>
          <p:nvPr/>
        </p:nvSpPr>
        <p:spPr>
          <a:xfrm>
            <a:off x="3530081" y="5023374"/>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Nobody would benefit from staying silent.  The member would suffer in the end, nobody learned any lessons to improve safety practices.</a:t>
            </a:r>
          </a:p>
        </p:txBody>
      </p:sp>
      <p:sp>
        <p:nvSpPr>
          <p:cNvPr id="21" name="TextBox 20">
            <a:extLst>
              <a:ext uri="{FF2B5EF4-FFF2-40B4-BE49-F238E27FC236}">
                <a16:creationId xmlns:a16="http://schemas.microsoft.com/office/drawing/2014/main" id="{B84BDD81-C596-403C-9B44-CF77F1CD53E4}"/>
              </a:ext>
            </a:extLst>
          </p:cNvPr>
          <p:cNvSpPr txBox="1"/>
          <p:nvPr/>
        </p:nvSpPr>
        <p:spPr>
          <a:xfrm>
            <a:off x="3530081" y="5973201"/>
            <a:ext cx="7436498" cy="369332"/>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Member dissatisfaction and loss of trust in Laboratory Services</a:t>
            </a:r>
          </a:p>
        </p:txBody>
      </p:sp>
      <p:sp>
        <p:nvSpPr>
          <p:cNvPr id="23" name="TextBox 22">
            <a:extLst>
              <a:ext uri="{FF2B5EF4-FFF2-40B4-BE49-F238E27FC236}">
                <a16:creationId xmlns:a16="http://schemas.microsoft.com/office/drawing/2014/main" id="{660F6E11-FB88-4983-833C-C4BBA78C364F}"/>
              </a:ext>
            </a:extLst>
          </p:cNvPr>
          <p:cNvSpPr txBox="1"/>
          <p:nvPr/>
        </p:nvSpPr>
        <p:spPr>
          <a:xfrm>
            <a:off x="3530081" y="2686896"/>
            <a:ext cx="7436498" cy="646331"/>
          </a:xfrm>
          <a:prstGeom prst="rect">
            <a:avLst/>
          </a:prstGeom>
          <a:noFill/>
        </p:spPr>
        <p:txBody>
          <a:bodyPr wrap="square" rtlCol="0">
            <a:spAutoFit/>
          </a:bodyPr>
          <a:lstStyle/>
          <a:p>
            <a:r>
              <a:rPr lang="en-US">
                <a:latin typeface="Arial" panose="020B0604020202020204" pitchFamily="34" charset="0"/>
                <a:cs typeface="Arial" panose="020B0604020202020204" pitchFamily="34" charset="0"/>
              </a:rPr>
              <a:t>The lab assistant will use the expired tube and member will not get their lab results because the test will be rejected.</a:t>
            </a:r>
          </a:p>
        </p:txBody>
      </p:sp>
      <p:pic>
        <p:nvPicPr>
          <p:cNvPr id="3" name="Graphic 2" descr="Test tubes">
            <a:extLst>
              <a:ext uri="{FF2B5EF4-FFF2-40B4-BE49-F238E27FC236}">
                <a16:creationId xmlns:a16="http://schemas.microsoft.com/office/drawing/2014/main" id="{4231AC56-99FD-4B61-9CE0-1016B99662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2760" y="442067"/>
            <a:ext cx="1110703" cy="1110703"/>
          </a:xfrm>
          <a:prstGeom prst="rect">
            <a:avLst/>
          </a:prstGeom>
        </p:spPr>
      </p:pic>
      <p:sp>
        <p:nvSpPr>
          <p:cNvPr id="24" name="Oval 23">
            <a:extLst>
              <a:ext uri="{FF2B5EF4-FFF2-40B4-BE49-F238E27FC236}">
                <a16:creationId xmlns:a16="http://schemas.microsoft.com/office/drawing/2014/main" id="{713D89FB-29D0-4616-9C49-D455597A1BD1}"/>
              </a:ext>
            </a:extLst>
          </p:cNvPr>
          <p:cNvSpPr/>
          <p:nvPr/>
        </p:nvSpPr>
        <p:spPr>
          <a:xfrm>
            <a:off x="11481405" y="6303136"/>
            <a:ext cx="365760" cy="365760"/>
          </a:xfrm>
          <a:prstGeom prst="ellipse">
            <a:avLst/>
          </a:prstGeom>
          <a:solidFill>
            <a:srgbClr val="F76420"/>
          </a:solidFill>
          <a:ln>
            <a:noFill/>
          </a:ln>
          <a:effectLst>
            <a:outerShdw blurRad="50800" dist="38100" dir="2700000" algn="tl" rotWithShape="0">
              <a:prstClr val="black">
                <a:alpha val="40000"/>
              </a:prstClr>
            </a:outerShdw>
          </a:effectLst>
          <a:scene3d>
            <a:camera prst="orthographicFront"/>
            <a:lightRig rig="glow" dir="t"/>
          </a:scene3d>
          <a:sp3d prstMaterial="flat">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a:latin typeface="Arial" panose="020B0604020202020204" pitchFamily="34" charset="0"/>
                <a:cs typeface="Arial" panose="020B0604020202020204" pitchFamily="34" charset="0"/>
              </a:rPr>
              <a:t>5</a:t>
            </a:r>
            <a:endParaRPr lang="en-US"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3282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C9D95D09F683C4CB594092CEF3D4D8A" ma:contentTypeVersion="13" ma:contentTypeDescription="Create a new document." ma:contentTypeScope="" ma:versionID="b0f48d82f22522451d52ba9adda23a87">
  <xsd:schema xmlns:xsd="http://www.w3.org/2001/XMLSchema" xmlns:xs="http://www.w3.org/2001/XMLSchema" xmlns:p="http://schemas.microsoft.com/office/2006/metadata/properties" xmlns:ns3="256fd4f6-1631-4e98-80bf-a28abf8f18b9" xmlns:ns4="361c80f5-98f5-48e4-b9fb-1087b30ec541" targetNamespace="http://schemas.microsoft.com/office/2006/metadata/properties" ma:root="true" ma:fieldsID="1affc2411f83f50b417efd7adee042af" ns3:_="" ns4:_="">
    <xsd:import namespace="256fd4f6-1631-4e98-80bf-a28abf8f18b9"/>
    <xsd:import namespace="361c80f5-98f5-48e4-b9fb-1087b30ec5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6fd4f6-1631-4e98-80bf-a28abf8f18b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1c80f5-98f5-48e4-b9fb-1087b30ec54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9BBED3-300F-42FE-BB3A-60E9C840F29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37445B9-3C5F-43EF-9B5C-DB70544D1D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56fd4f6-1631-4e98-80bf-a28abf8f18b9"/>
    <ds:schemaRef ds:uri="361c80f5-98f5-48e4-b9fb-1087b30ec5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624615B-5256-4A26-A2E3-CF1078D373C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1246</TotalTime>
  <Words>795</Words>
  <Application>Microsoft Office PowerPoint</Application>
  <PresentationFormat>Widescreen</PresentationFormat>
  <Paragraphs>59</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“SAFETY CHECK”</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CHECK</dc:title>
  <dc:creator>Anthony X. Anico</dc:creator>
  <cp:lastModifiedBy>Rowena B Pablico</cp:lastModifiedBy>
  <cp:revision>2</cp:revision>
  <dcterms:created xsi:type="dcterms:W3CDTF">2020-08-04T18:23:07Z</dcterms:created>
  <dcterms:modified xsi:type="dcterms:W3CDTF">2020-08-25T21:31:00Z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0x0101009C9D95D09F683C4CB594092CEF3D4D8A</vt:lpwstr>
  </property>
</Properties>
</file>