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4"/>
    <p:sldMasterId id="2147483696" r:id="rId5"/>
  </p:sldMasterIdLst>
  <p:notesMasterIdLst>
    <p:notesMasterId r:id="rId17"/>
  </p:notesMasterIdLst>
  <p:handoutMasterIdLst>
    <p:handoutMasterId r:id="rId18"/>
  </p:handoutMasterIdLst>
  <p:sldIdLst>
    <p:sldId id="256" r:id="rId6"/>
    <p:sldId id="278" r:id="rId7"/>
    <p:sldId id="259" r:id="rId8"/>
    <p:sldId id="283" r:id="rId9"/>
    <p:sldId id="262" r:id="rId10"/>
    <p:sldId id="265" r:id="rId11"/>
    <p:sldId id="270" r:id="rId12"/>
    <p:sldId id="276" r:id="rId13"/>
    <p:sldId id="272" r:id="rId14"/>
    <p:sldId id="271" r:id="rId15"/>
    <p:sldId id="277" r:id="rId16"/>
  </p:sldIdLst>
  <p:sldSz cx="12192000" cy="6858000"/>
  <p:notesSz cx="7315200" cy="9601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thony X. Anico" initials="AXA" lastIdx="3" clrIdx="0">
    <p:extLst>
      <p:ext uri="{19B8F6BF-5375-455C-9EA6-DF929625EA0E}">
        <p15:presenceInfo xmlns:p15="http://schemas.microsoft.com/office/powerpoint/2012/main" userId="S-1-5-21-1229272821-706699826-839522115-148225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FF"/>
    <a:srgbClr val="00CC66"/>
    <a:srgbClr val="FF0066"/>
    <a:srgbClr val="FF6600"/>
    <a:srgbClr val="69FF47"/>
    <a:srgbClr val="FF1659"/>
    <a:srgbClr val="B60017"/>
    <a:srgbClr val="840016"/>
    <a:srgbClr val="69448E"/>
    <a:srgbClr val="8A69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546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C4BAF66-38DF-4620-A0CB-F67F542534D2}" type="doc">
      <dgm:prSet loTypeId="urn:microsoft.com/office/officeart/2005/8/layout/venn1" loCatId="relationship" qsTypeId="urn:microsoft.com/office/officeart/2005/8/quickstyle/3d1" qsCatId="3D" csTypeId="urn:microsoft.com/office/officeart/2005/8/colors/colorful1" csCatId="colorful" phldr="1"/>
      <dgm:spPr/>
    </dgm:pt>
    <dgm:pt modelId="{BE819E53-8CFE-486E-A8FE-AFE9B2BD794F}">
      <dgm:prSet phldrT="[Text]" custT="1"/>
      <dgm:spPr>
        <a:gradFill rotWithShape="0">
          <a:gsLst>
            <a:gs pos="0">
              <a:srgbClr val="FF0000">
                <a:alpha val="70000"/>
              </a:srgbClr>
            </a:gs>
            <a:gs pos="100000">
              <a:srgbClr val="C00000"/>
            </a:gs>
          </a:gsLst>
          <a:lin ang="5400000" scaled="0"/>
        </a:gradFill>
      </dgm:spPr>
      <dgm:t>
        <a:bodyPr anchor="t" anchorCtr="1"/>
        <a:lstStyle/>
        <a:p>
          <a:endParaRPr lang="en-US" sz="1400" b="1"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latin typeface="Arial"/>
            <a:cs typeface="Arial"/>
          </a:endParaRPr>
        </a:p>
      </dgm:t>
    </dgm:pt>
    <dgm:pt modelId="{4E32BE67-12BD-4C18-9A81-866AAED2FA52}" type="parTrans" cxnId="{4B75228B-4C67-408B-BB43-9A15AA9F0C1E}">
      <dgm:prSet/>
      <dgm:spPr/>
      <dgm:t>
        <a:bodyPr/>
        <a:lstStyle/>
        <a:p>
          <a:endParaRPr lang="en-US"/>
        </a:p>
      </dgm:t>
    </dgm:pt>
    <dgm:pt modelId="{FC9E13A2-D64B-4F64-94CC-103379BB3C1F}" type="sibTrans" cxnId="{4B75228B-4C67-408B-BB43-9A15AA9F0C1E}">
      <dgm:prSet/>
      <dgm:spPr/>
      <dgm:t>
        <a:bodyPr/>
        <a:lstStyle/>
        <a:p>
          <a:endParaRPr lang="en-US"/>
        </a:p>
      </dgm:t>
    </dgm:pt>
    <dgm:pt modelId="{5D9F70D0-D261-499F-9AA9-9239760AB19B}">
      <dgm:prSet phldrT="[Text]" custT="1"/>
      <dgm:spPr>
        <a:gradFill rotWithShape="0">
          <a:gsLst>
            <a:gs pos="0">
              <a:schemeClr val="accent5">
                <a:alpha val="70000"/>
                <a:lumMod val="100000"/>
              </a:schemeClr>
            </a:gs>
            <a:gs pos="100000">
              <a:schemeClr val="accent5">
                <a:lumMod val="50000"/>
              </a:schemeClr>
            </a:gs>
          </a:gsLst>
          <a:lin ang="5400000" scaled="0"/>
        </a:gradFill>
      </dgm:spPr>
      <dgm:t>
        <a:bodyPr bIns="640080" anchor="ctr" anchorCtr="1"/>
        <a:lstStyle/>
        <a:p>
          <a:pPr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b="1" u="none">
            <a:solidFill>
              <a:schemeClr val="tx1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latin typeface="Arial"/>
            <a:cs typeface="Arial"/>
          </a:endParaRPr>
        </a:p>
      </dgm:t>
    </dgm:pt>
    <dgm:pt modelId="{5FBE2C21-EE80-481F-B26F-545A2F07FC78}" type="parTrans" cxnId="{C3287068-9CCF-470D-9197-9D644B987CE0}">
      <dgm:prSet/>
      <dgm:spPr/>
      <dgm:t>
        <a:bodyPr/>
        <a:lstStyle/>
        <a:p>
          <a:endParaRPr lang="en-US"/>
        </a:p>
      </dgm:t>
    </dgm:pt>
    <dgm:pt modelId="{B5C4BC5C-2888-45B1-9EC2-3466A4271163}" type="sibTrans" cxnId="{C3287068-9CCF-470D-9197-9D644B987CE0}">
      <dgm:prSet/>
      <dgm:spPr/>
      <dgm:t>
        <a:bodyPr/>
        <a:lstStyle/>
        <a:p>
          <a:endParaRPr lang="en-US"/>
        </a:p>
      </dgm:t>
    </dgm:pt>
    <dgm:pt modelId="{A8CE0008-4152-4567-B5EA-ADD11C09474C}">
      <dgm:prSet phldrT="[Text]" custT="1"/>
      <dgm:spPr>
        <a:gradFill rotWithShape="0">
          <a:gsLst>
            <a:gs pos="0">
              <a:srgbClr val="0070C0">
                <a:alpha val="70000"/>
              </a:srgbClr>
            </a:gs>
            <a:gs pos="100000">
              <a:srgbClr val="00339A"/>
            </a:gs>
          </a:gsLst>
          <a:lin ang="5400000" scaled="0"/>
        </a:gradFill>
      </dgm:spPr>
      <dgm:t>
        <a:bodyPr lIns="365760" anchor="t" anchorCtr="1"/>
        <a:lstStyle/>
        <a:p>
          <a:pPr>
            <a:lnSpc>
              <a:spcPct val="100000"/>
            </a:lnSpc>
          </a:pPr>
          <a:endParaRPr lang="en-US" sz="1200" b="1"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latin typeface="Arial"/>
            <a:cs typeface="Arial"/>
          </a:endParaRPr>
        </a:p>
      </dgm:t>
    </dgm:pt>
    <dgm:pt modelId="{82E1026E-EF55-46A3-830D-C9CFB51C5A1C}" type="parTrans" cxnId="{75158D78-6533-41EC-B302-75BC59C54048}">
      <dgm:prSet/>
      <dgm:spPr/>
      <dgm:t>
        <a:bodyPr/>
        <a:lstStyle/>
        <a:p>
          <a:endParaRPr lang="en-US"/>
        </a:p>
      </dgm:t>
    </dgm:pt>
    <dgm:pt modelId="{936F9BD1-2B3B-4033-939A-8C70D7AD6B6B}" type="sibTrans" cxnId="{75158D78-6533-41EC-B302-75BC59C54048}">
      <dgm:prSet/>
      <dgm:spPr/>
      <dgm:t>
        <a:bodyPr/>
        <a:lstStyle/>
        <a:p>
          <a:endParaRPr lang="en-US"/>
        </a:p>
      </dgm:t>
    </dgm:pt>
    <dgm:pt modelId="{0E50D8B8-8699-45D4-8D9D-5FFDE333618B}" type="pres">
      <dgm:prSet presAssocID="{FC4BAF66-38DF-4620-A0CB-F67F542534D2}" presName="compositeShape" presStyleCnt="0">
        <dgm:presLayoutVars>
          <dgm:chMax val="7"/>
          <dgm:dir/>
          <dgm:resizeHandles val="exact"/>
        </dgm:presLayoutVars>
      </dgm:prSet>
      <dgm:spPr/>
    </dgm:pt>
    <dgm:pt modelId="{18505520-1F86-4FDF-843F-0F2BC5CFB4CB}" type="pres">
      <dgm:prSet presAssocID="{BE819E53-8CFE-486E-A8FE-AFE9B2BD794F}" presName="circ1" presStyleLbl="vennNode1" presStyleIdx="0" presStyleCnt="3" custScaleX="73522" custScaleY="73601" custLinFactNeighborX="-148" custLinFactNeighborY="11884"/>
      <dgm:spPr/>
    </dgm:pt>
    <dgm:pt modelId="{C43C1A69-BABF-4D1B-A638-E88A726A8308}" type="pres">
      <dgm:prSet presAssocID="{BE819E53-8CFE-486E-A8FE-AFE9B2BD794F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F283DE8F-99FF-4AD1-B819-F7DC30605D02}" type="pres">
      <dgm:prSet presAssocID="{5D9F70D0-D261-499F-9AA9-9239760AB19B}" presName="circ2" presStyleLbl="vennNode1" presStyleIdx="1" presStyleCnt="3" custScaleX="73437" custScaleY="73522" custLinFactNeighborX="-4575" custLinFactNeighborY="-3720"/>
      <dgm:spPr/>
    </dgm:pt>
    <dgm:pt modelId="{2C86B7C1-3F00-4D80-834E-641BBB117CA8}" type="pres">
      <dgm:prSet presAssocID="{5D9F70D0-D261-499F-9AA9-9239760AB19B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EFA08EAB-8650-4112-B4C8-EFEBDD037B3F}" type="pres">
      <dgm:prSet presAssocID="{A8CE0008-4152-4567-B5EA-ADD11C09474C}" presName="circ3" presStyleLbl="vennNode1" presStyleIdx="2" presStyleCnt="3" custScaleX="73522" custScaleY="73522" custLinFactNeighborX="6944" custLinFactNeighborY="2228"/>
      <dgm:spPr/>
    </dgm:pt>
    <dgm:pt modelId="{02A45BD8-5F18-4684-955A-3925183F52F3}" type="pres">
      <dgm:prSet presAssocID="{A8CE0008-4152-4567-B5EA-ADD11C09474C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189B863D-1418-4343-A740-DC793476CB05}" type="presOf" srcId="{FC4BAF66-38DF-4620-A0CB-F67F542534D2}" destId="{0E50D8B8-8699-45D4-8D9D-5FFDE333618B}" srcOrd="0" destOrd="0" presId="urn:microsoft.com/office/officeart/2005/8/layout/venn1"/>
    <dgm:cxn modelId="{C3287068-9CCF-470D-9197-9D644B987CE0}" srcId="{FC4BAF66-38DF-4620-A0CB-F67F542534D2}" destId="{5D9F70D0-D261-499F-9AA9-9239760AB19B}" srcOrd="1" destOrd="0" parTransId="{5FBE2C21-EE80-481F-B26F-545A2F07FC78}" sibTransId="{B5C4BC5C-2888-45B1-9EC2-3466A4271163}"/>
    <dgm:cxn modelId="{75158D78-6533-41EC-B302-75BC59C54048}" srcId="{FC4BAF66-38DF-4620-A0CB-F67F542534D2}" destId="{A8CE0008-4152-4567-B5EA-ADD11C09474C}" srcOrd="2" destOrd="0" parTransId="{82E1026E-EF55-46A3-830D-C9CFB51C5A1C}" sibTransId="{936F9BD1-2B3B-4033-939A-8C70D7AD6B6B}"/>
    <dgm:cxn modelId="{B5475187-F351-47C7-AB20-30C18B73CAEF}" type="presOf" srcId="{A8CE0008-4152-4567-B5EA-ADD11C09474C}" destId="{EFA08EAB-8650-4112-B4C8-EFEBDD037B3F}" srcOrd="0" destOrd="0" presId="urn:microsoft.com/office/officeart/2005/8/layout/venn1"/>
    <dgm:cxn modelId="{4B75228B-4C67-408B-BB43-9A15AA9F0C1E}" srcId="{FC4BAF66-38DF-4620-A0CB-F67F542534D2}" destId="{BE819E53-8CFE-486E-A8FE-AFE9B2BD794F}" srcOrd="0" destOrd="0" parTransId="{4E32BE67-12BD-4C18-9A81-866AAED2FA52}" sibTransId="{FC9E13A2-D64B-4F64-94CC-103379BB3C1F}"/>
    <dgm:cxn modelId="{EF2BBB98-7271-4D47-9C03-AD4B8A113827}" type="presOf" srcId="{5D9F70D0-D261-499F-9AA9-9239760AB19B}" destId="{F283DE8F-99FF-4AD1-B819-F7DC30605D02}" srcOrd="0" destOrd="0" presId="urn:microsoft.com/office/officeart/2005/8/layout/venn1"/>
    <dgm:cxn modelId="{7A0AA2B1-B421-4459-942E-4D840D5C8505}" type="presOf" srcId="{BE819E53-8CFE-486E-A8FE-AFE9B2BD794F}" destId="{C43C1A69-BABF-4D1B-A638-E88A726A8308}" srcOrd="1" destOrd="0" presId="urn:microsoft.com/office/officeart/2005/8/layout/venn1"/>
    <dgm:cxn modelId="{BF8942B5-6793-4D7F-9336-BB61EABE8B96}" type="presOf" srcId="{A8CE0008-4152-4567-B5EA-ADD11C09474C}" destId="{02A45BD8-5F18-4684-955A-3925183F52F3}" srcOrd="1" destOrd="0" presId="urn:microsoft.com/office/officeart/2005/8/layout/venn1"/>
    <dgm:cxn modelId="{9DAFAEC3-4BA3-42C6-9F4F-4606F2F5F271}" type="presOf" srcId="{5D9F70D0-D261-499F-9AA9-9239760AB19B}" destId="{2C86B7C1-3F00-4D80-834E-641BBB117CA8}" srcOrd="1" destOrd="0" presId="urn:microsoft.com/office/officeart/2005/8/layout/venn1"/>
    <dgm:cxn modelId="{171A62CF-7669-4D80-AC03-EBA6FB2BD6AD}" type="presOf" srcId="{BE819E53-8CFE-486E-A8FE-AFE9B2BD794F}" destId="{18505520-1F86-4FDF-843F-0F2BC5CFB4CB}" srcOrd="0" destOrd="0" presId="urn:microsoft.com/office/officeart/2005/8/layout/venn1"/>
    <dgm:cxn modelId="{3FF395F1-5F48-4558-888E-46BE9E0D4F17}" type="presParOf" srcId="{0E50D8B8-8699-45D4-8D9D-5FFDE333618B}" destId="{18505520-1F86-4FDF-843F-0F2BC5CFB4CB}" srcOrd="0" destOrd="0" presId="urn:microsoft.com/office/officeart/2005/8/layout/venn1"/>
    <dgm:cxn modelId="{CBA00E20-D0DC-4668-B3DF-89CE5898FF51}" type="presParOf" srcId="{0E50D8B8-8699-45D4-8D9D-5FFDE333618B}" destId="{C43C1A69-BABF-4D1B-A638-E88A726A8308}" srcOrd="1" destOrd="0" presId="urn:microsoft.com/office/officeart/2005/8/layout/venn1"/>
    <dgm:cxn modelId="{B6CB21A4-EF4C-459D-807C-4C74A35F3A79}" type="presParOf" srcId="{0E50D8B8-8699-45D4-8D9D-5FFDE333618B}" destId="{F283DE8F-99FF-4AD1-B819-F7DC30605D02}" srcOrd="2" destOrd="0" presId="urn:microsoft.com/office/officeart/2005/8/layout/venn1"/>
    <dgm:cxn modelId="{59570687-D9E8-4A26-97F4-F26D6CCAC781}" type="presParOf" srcId="{0E50D8B8-8699-45D4-8D9D-5FFDE333618B}" destId="{2C86B7C1-3F00-4D80-834E-641BBB117CA8}" srcOrd="3" destOrd="0" presId="urn:microsoft.com/office/officeart/2005/8/layout/venn1"/>
    <dgm:cxn modelId="{7D8A1C86-57A6-4A44-B32C-7E90591DC1B8}" type="presParOf" srcId="{0E50D8B8-8699-45D4-8D9D-5FFDE333618B}" destId="{EFA08EAB-8650-4112-B4C8-EFEBDD037B3F}" srcOrd="4" destOrd="0" presId="urn:microsoft.com/office/officeart/2005/8/layout/venn1"/>
    <dgm:cxn modelId="{D88AEA15-70F3-40DF-8538-7E8294BA77CF}" type="presParOf" srcId="{0E50D8B8-8699-45D4-8D9D-5FFDE333618B}" destId="{02A45BD8-5F18-4684-955A-3925183F52F3}" srcOrd="5" destOrd="0" presId="urn:microsoft.com/office/officeart/2005/8/layout/venn1"/>
  </dgm:cxnLst>
  <dgm:bg>
    <a:solidFill>
      <a:srgbClr val="2E1B47"/>
    </a:solidFill>
    <a:effectLst>
      <a:outerShdw blurRad="50800" dist="38100" dir="2700000" algn="tl" rotWithShape="0">
        <a:prstClr val="black">
          <a:alpha val="40000"/>
        </a:prstClr>
      </a:outerShdw>
    </a:effectLst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505520-1F86-4FDF-843F-0F2BC5CFB4CB}">
      <dsp:nvSpPr>
        <dsp:cNvPr id="0" name=""/>
        <dsp:cNvSpPr/>
      </dsp:nvSpPr>
      <dsp:spPr>
        <a:xfrm>
          <a:off x="856586" y="605412"/>
          <a:ext cx="1280154" cy="1281530"/>
        </a:xfrm>
        <a:prstGeom prst="ellipse">
          <a:avLst/>
        </a:prstGeom>
        <a:gradFill rotWithShape="0">
          <a:gsLst>
            <a:gs pos="0">
              <a:srgbClr val="FF0000">
                <a:alpha val="70000"/>
              </a:srgbClr>
            </a:gs>
            <a:gs pos="100000">
              <a:srgbClr val="C00000"/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t" anchorCtr="1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b="1" kern="1200"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latin typeface="Arial"/>
            <a:cs typeface="Arial"/>
          </a:endParaRPr>
        </a:p>
      </dsp:txBody>
      <dsp:txXfrm>
        <a:off x="1027273" y="829680"/>
        <a:ext cx="938780" cy="576688"/>
      </dsp:txXfrm>
    </dsp:sp>
    <dsp:sp modelId="{F283DE8F-99FF-4AD1-B819-F7DC30605D02}">
      <dsp:nvSpPr>
        <dsp:cNvPr id="0" name=""/>
        <dsp:cNvSpPr/>
      </dsp:nvSpPr>
      <dsp:spPr>
        <a:xfrm>
          <a:off x="1408522" y="1422646"/>
          <a:ext cx="1278674" cy="1280154"/>
        </a:xfrm>
        <a:prstGeom prst="ellipse">
          <a:avLst/>
        </a:prstGeom>
        <a:gradFill rotWithShape="0">
          <a:gsLst>
            <a:gs pos="0">
              <a:schemeClr val="accent5">
                <a:alpha val="70000"/>
                <a:lumMod val="100000"/>
              </a:schemeClr>
            </a:gs>
            <a:gs pos="100000">
              <a:schemeClr val="accent5">
                <a:lumMod val="5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640080" numCol="1" spcCol="1270" anchor="ctr" anchorCtr="1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b="1" u="none" kern="1200">
            <a:solidFill>
              <a:schemeClr val="tx1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latin typeface="Arial"/>
            <a:cs typeface="Arial"/>
          </a:endParaRPr>
        </a:p>
      </dsp:txBody>
      <dsp:txXfrm>
        <a:off x="1799583" y="1753353"/>
        <a:ext cx="767204" cy="704085"/>
      </dsp:txXfrm>
    </dsp:sp>
    <dsp:sp modelId="{EFA08EAB-8650-4112-B4C8-EFEBDD037B3F}">
      <dsp:nvSpPr>
        <dsp:cNvPr id="0" name=""/>
        <dsp:cNvSpPr/>
      </dsp:nvSpPr>
      <dsp:spPr>
        <a:xfrm>
          <a:off x="351793" y="1526212"/>
          <a:ext cx="1280154" cy="1280154"/>
        </a:xfrm>
        <a:prstGeom prst="ellipse">
          <a:avLst/>
        </a:prstGeom>
        <a:gradFill rotWithShape="0">
          <a:gsLst>
            <a:gs pos="0">
              <a:srgbClr val="0070C0">
                <a:alpha val="70000"/>
              </a:srgbClr>
            </a:gs>
            <a:gs pos="100000">
              <a:srgbClr val="00339A"/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365760" tIns="0" rIns="0" bIns="0" numCol="1" spcCol="1270" anchor="t" anchorCtr="1">
          <a:noAutofit/>
        </a:bodyPr>
        <a:lstStyle/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b="1" kern="1200"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latin typeface="Arial"/>
            <a:cs typeface="Arial"/>
          </a:endParaRPr>
        </a:p>
      </dsp:txBody>
      <dsp:txXfrm>
        <a:off x="472341" y="1856919"/>
        <a:ext cx="768092" cy="70408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5747" tIns="47873" rIns="95747" bIns="47873" rtlCol="0"/>
          <a:lstStyle>
            <a:lvl1pPr algn="l">
              <a:defRPr sz="1300"/>
            </a:lvl1pPr>
          </a:lstStyle>
          <a:p>
            <a:r>
              <a:rPr lang="es-ES"/>
              <a:t>KAISER PERMANENTE LOS ANGELES MEDICAL CENTER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5747" tIns="47873" rIns="95747" bIns="47873" rtlCol="0"/>
          <a:lstStyle>
            <a:lvl1pPr algn="r">
              <a:defRPr sz="1300"/>
            </a:lvl1pPr>
          </a:lstStyle>
          <a:p>
            <a:fld id="{C85433F3-4C14-4FF8-9802-22DE2533ADCA}" type="datetimeFigureOut">
              <a:rPr lang="en-US" smtClean="0"/>
              <a:t>10/8/2020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5747" tIns="47873" rIns="95747" bIns="47873" rtlCol="0" anchor="b"/>
          <a:lstStyle>
            <a:lvl1pPr algn="l">
              <a:defRPr sz="1300"/>
            </a:lvl1pPr>
          </a:lstStyle>
          <a:p>
            <a:r>
              <a:rPr lang="en-US"/>
              <a:t>LABORATORY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5747" tIns="47873" rIns="95747" bIns="47873" rtlCol="0" anchor="b"/>
          <a:lstStyle>
            <a:lvl1pPr algn="r">
              <a:defRPr sz="1300"/>
            </a:lvl1pPr>
          </a:lstStyle>
          <a:p>
            <a:fld id="{8A42668F-2EE6-4777-9974-4206BF9D26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81920"/>
      </p:ext>
    </p:extLst>
  </p:cSld>
  <p:clrMap bg1="lt1" tx1="dk1" bg2="lt2" tx2="dk2" accent1="accent1" accent2="accent2" accent3="accent3" accent4="accent4" accent5="accent5" accent6="accent6" hlink="hlink" folHlink="folHlink"/>
  <p:hf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5747" tIns="47873" rIns="95747" bIns="47873" rtlCol="0"/>
          <a:lstStyle>
            <a:lvl1pPr algn="l">
              <a:defRPr sz="1300"/>
            </a:lvl1pPr>
          </a:lstStyle>
          <a:p>
            <a:r>
              <a:rPr lang="es-ES"/>
              <a:t>KAISER PERMANENTE LOS ANGELES MEDICAL CENTER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5747" tIns="47873" rIns="95747" bIns="47873" rtlCol="0"/>
          <a:lstStyle>
            <a:lvl1pPr algn="r">
              <a:defRPr sz="1300"/>
            </a:lvl1pPr>
          </a:lstStyle>
          <a:p>
            <a:fld id="{5E282702-AE01-4689-9162-7C4D12CE938D}" type="datetimeFigureOut">
              <a:rPr lang="en-US" smtClean="0"/>
              <a:t>10/8/2020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747" tIns="47873" rIns="95747" bIns="47873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5747" tIns="47873" rIns="95747" bIns="47873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5"/>
            <a:ext cx="3169920" cy="481726"/>
          </a:xfrm>
          <a:prstGeom prst="rect">
            <a:avLst/>
          </a:prstGeom>
        </p:spPr>
        <p:txBody>
          <a:bodyPr vert="horz" lIns="95747" tIns="47873" rIns="95747" bIns="47873" rtlCol="0" anchor="b"/>
          <a:lstStyle>
            <a:lvl1pPr algn="l">
              <a:defRPr sz="1300"/>
            </a:lvl1pPr>
          </a:lstStyle>
          <a:p>
            <a:r>
              <a:rPr lang="en-US"/>
              <a:t>LABORATORY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5"/>
            <a:ext cx="3169920" cy="481726"/>
          </a:xfrm>
          <a:prstGeom prst="rect">
            <a:avLst/>
          </a:prstGeom>
        </p:spPr>
        <p:txBody>
          <a:bodyPr vert="horz" lIns="95747" tIns="47873" rIns="95747" bIns="47873" rtlCol="0" anchor="b"/>
          <a:lstStyle>
            <a:lvl1pPr algn="r">
              <a:defRPr sz="1300"/>
            </a:lvl1pPr>
          </a:lstStyle>
          <a:p>
            <a:fld id="{F6DEE7D4-B0AD-4D38-803D-A311C68C0F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531652"/>
      </p:ext>
    </p:extLst>
  </p:cSld>
  <p:clrMap bg1="lt1" tx1="dk1" bg2="lt2" tx2="dk2" accent1="accent1" accent2="accent2" accent3="accent3" accent4="accent4" accent5="accent5" accent6="accent6" hlink="hlink" folHlink="folHlink"/>
  <p:hf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DEE7D4-B0AD-4D38-803D-A311C68C0F78}" type="slidenum">
              <a:rPr lang="en-US" smtClean="0"/>
              <a:t>1</a:t>
            </a:fld>
            <a:endParaRPr lang="en-US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es-ES"/>
              <a:t>KAISER PERMANENTE LOS ANGELES MEDICAL CENTER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LABORATORY </a:t>
            </a:r>
          </a:p>
        </p:txBody>
      </p:sp>
    </p:spTree>
    <p:extLst>
      <p:ext uri="{BB962C8B-B14F-4D97-AF65-F5344CB8AC3E}">
        <p14:creationId xmlns:p14="http://schemas.microsoft.com/office/powerpoint/2010/main" val="9460405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88403-8E93-497F-9729-F4164E1934AF}" type="datetime1">
              <a:rPr lang="en-US" smtClean="0"/>
              <a:t>10/8/2020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94423-95A3-47E4-B893-F008299F0AB9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23372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30E9C-62F6-4C58-B504-8835F88064F1}" type="datetime1">
              <a:rPr lang="en-US" smtClean="0"/>
              <a:t>10/8/2020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94423-95A3-47E4-B893-F008299F0A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9146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30BA5-E3DD-492A-9E50-8CAAFF800EB7}" type="datetime1">
              <a:rPr lang="en-US" smtClean="0"/>
              <a:t>10/8/2020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94423-95A3-47E4-B893-F008299F0A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3062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0D0ED-5ABE-451D-9304-E3819AF1B0C1}" type="datetime1">
              <a:rPr lang="en-US" smtClean="0"/>
              <a:t>10/8/2020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94423-95A3-47E4-B893-F008299F0AB9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635010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87450-7715-4F6C-A17F-25C73DB0E458}" type="datetime1">
              <a:rPr lang="en-US" smtClean="0"/>
              <a:t>10/8/2020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94423-95A3-47E4-B893-F008299F0A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7941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F4BC4-9497-48AC-B680-22D5B066BAD5}" type="datetime1">
              <a:rPr lang="en-US" smtClean="0"/>
              <a:t>10/8/2020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94423-95A3-47E4-B893-F008299F0AB9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5935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90C2D-A0DD-4226-AB00-01C7658A7F40}" type="datetime1">
              <a:rPr lang="en-US" smtClean="0"/>
              <a:t>10/8/2020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94423-95A3-47E4-B893-F008299F0A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8956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AB5E8-2AA1-4717-96A8-886A800AA6D6}" type="datetime1">
              <a:rPr lang="en-US" smtClean="0"/>
              <a:t>10/8/2020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94423-95A3-47E4-B893-F008299F0A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3901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4BCB2-08A4-4BE9-B89D-2E36B4529D22}" type="datetime1">
              <a:rPr lang="en-US" smtClean="0"/>
              <a:t>10/8/2020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94423-95A3-47E4-B893-F008299F0A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0918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376767" y="3352800"/>
            <a:ext cx="11504084" cy="457200"/>
          </a:xfrm>
          <a:prstGeom prst="rect">
            <a:avLst/>
          </a:prstGeom>
          <a:solidFill>
            <a:srgbClr val="79C7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FF66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defRPr/>
            </a:pPr>
            <a:endParaRPr lang="en-US" altLang="en-US" sz="1800"/>
          </a:p>
        </p:txBody>
      </p:sp>
      <p:sp>
        <p:nvSpPr>
          <p:cNvPr id="44037" name="Title Placeholder 1"/>
          <p:cNvSpPr>
            <a:spLocks noGrp="1"/>
          </p:cNvSpPr>
          <p:nvPr>
            <p:ph type="ctrTitle"/>
          </p:nvPr>
        </p:nvSpPr>
        <p:spPr>
          <a:xfrm>
            <a:off x="6376459" y="4495800"/>
            <a:ext cx="5386916" cy="931862"/>
          </a:xfrm>
          <a:prstGeom prst="rect">
            <a:avLst/>
          </a:prstGeom>
        </p:spPr>
        <p:txBody>
          <a:bodyPr anchor="t"/>
          <a:lstStyle>
            <a:lvl1pPr>
              <a:defRPr sz="3200" b="1" smtClean="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98685" y="5565775"/>
            <a:ext cx="5386916" cy="7493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1600" smtClean="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266701" y="6426201"/>
            <a:ext cx="61341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LAMC Stroke Program | Performance Improvement Committee</a:t>
            </a:r>
          </a:p>
        </p:txBody>
      </p:sp>
      <p:sp>
        <p:nvSpPr>
          <p:cNvPr id="6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85E6C8-6545-472D-AC7C-0C83AB43AD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003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98451" y="1"/>
            <a:ext cx="347133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Rockwel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ckwel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ckwel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ckwel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ckwel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charset="0"/>
                <a:ea typeface="ＭＳ Ｐゴシック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>
                <a:solidFill>
                  <a:srgbClr val="A1C4E3"/>
                </a:solidFill>
              </a:rPr>
              <a:t>+</a:t>
            </a:r>
          </a:p>
        </p:txBody>
      </p:sp>
      <p:pic>
        <p:nvPicPr>
          <p:cNvPr id="6" name="Picture 10" descr="KPstckd_WG10"/>
          <p:cNvPicPr>
            <a:picLocks noChangeAspect="1" noChangeArrowheads="1"/>
          </p:cNvPicPr>
          <p:nvPr/>
        </p:nvPicPr>
        <p:blipFill>
          <a:blip r:embed="rId2">
            <a:lum bright="20000" contrast="-20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7267" y="169864"/>
            <a:ext cx="1422400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4634" y="1"/>
            <a:ext cx="10847917" cy="514649"/>
          </a:xfrm>
          <a:prstGeom prst="rect">
            <a:avLst/>
          </a:prstGeom>
        </p:spPr>
        <p:txBody>
          <a:bodyPr/>
          <a:lstStyle>
            <a:lvl1pPr>
              <a:defRPr sz="2800" b="1"/>
            </a:lvl1pPr>
          </a:lstStyle>
          <a:p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64691" y="1985963"/>
            <a:ext cx="4876800" cy="41402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66504" y="1985963"/>
            <a:ext cx="4876800" cy="41402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11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0" y="6456364"/>
            <a:ext cx="8163984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LAMC Stroke Program | Performance Improvement Committee</a:t>
            </a:r>
          </a:p>
        </p:txBody>
      </p:sp>
      <p:sp>
        <p:nvSpPr>
          <p:cNvPr id="12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EF23B0-6289-411B-939C-83FBEFF9EA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380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40FC4-4F9A-4D3E-89D2-80139835BBDA}" type="datetime1">
              <a:rPr lang="en-US" smtClean="0"/>
              <a:t>10/8/2020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94423-95A3-47E4-B893-F008299F0A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8767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E7884882-FB12-4BC8-9960-9AD8104D7FAE}" type="datetimeFigureOut">
              <a:rPr lang="en-US" dirty="0"/>
              <a:t>10/8/2020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312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540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5"/>
          <p:cNvSpPr>
            <a:spLocks noGrp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LAMC Stroke Program | Stroke Steering Committee</a:t>
            </a:r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906DCB-7B5E-4685-BAD5-8580A51509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921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8A740-7DF7-4F2A-8543-01EDBD8B81B9}" type="datetime1">
              <a:rPr lang="en-US" smtClean="0"/>
              <a:t>10/8/2020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94423-95A3-47E4-B893-F008299F0A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4487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71A32-D53F-47CF-B495-5A0D5B644564}" type="datetime1">
              <a:rPr lang="en-US" smtClean="0"/>
              <a:t>10/8/2020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94423-95A3-47E4-B893-F008299F0A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8218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31D78-1466-40A5-B067-08B253C6E42B}" type="datetime1">
              <a:rPr lang="en-US" smtClean="0"/>
              <a:t>10/8/2020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94423-95A3-47E4-B893-F008299F0A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0295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7FA3B-1A7F-4DCC-AC7C-91F13E21CF95}" type="datetime1">
              <a:rPr lang="en-US" smtClean="0"/>
              <a:t>10/8/2020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94423-95A3-47E4-B893-F008299F0A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35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9E6EE-BED1-4218-B440-8937DAC34927}" type="datetime1">
              <a:rPr lang="en-US" smtClean="0"/>
              <a:t>10/8/2020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94423-95A3-47E4-B893-F008299F0A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6068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D18DA-FA00-4CB8-A3C5-67295502522C}" type="datetime1">
              <a:rPr lang="en-US" smtClean="0"/>
              <a:t>10/8/2020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94423-95A3-47E4-B893-F008299F0A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7072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64651-E84E-4A0A-883C-391266E2E044}" type="datetime1">
              <a:rPr lang="en-US" smtClean="0"/>
              <a:t>10/8/2020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94423-95A3-47E4-B893-F008299F0A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8887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D1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F5284D21-C863-4C50-B7AC-E24D28682B90}" type="datetime1">
              <a:rPr lang="en-US" smtClean="0"/>
              <a:t>10/8/2020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3094423-95A3-47E4-B893-F008299F0A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80302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D8D1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64634" y="1452564"/>
            <a:ext cx="10847917" cy="467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1" name="Footer Placeholder 5"/>
          <p:cNvSpPr>
            <a:spLocks noGrp="1"/>
          </p:cNvSpPr>
          <p:nvPr>
            <p:ph type="ftr" sz="quarter" idx="3"/>
          </p:nvPr>
        </p:nvSpPr>
        <p:spPr bwMode="auto">
          <a:xfrm>
            <a:off x="268818" y="6423026"/>
            <a:ext cx="8163983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100">
                <a:solidFill>
                  <a:srgbClr val="595959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r>
              <a:rPr lang="en-US"/>
              <a:t>SCPMG Consulting and Implementation |KP Children’s Care Network</a:t>
            </a:r>
          </a:p>
        </p:txBody>
      </p:sp>
      <p:sp>
        <p:nvSpPr>
          <p:cNvPr id="12" name="Slide Number Placeholder 6"/>
          <p:cNvSpPr>
            <a:spLocks noGrp="1"/>
          </p:cNvSpPr>
          <p:nvPr>
            <p:ph type="sldNum" sz="quarter" idx="4"/>
          </p:nvPr>
        </p:nvSpPr>
        <p:spPr bwMode="auto">
          <a:xfrm>
            <a:off x="11165418" y="6423026"/>
            <a:ext cx="738716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100">
                <a:solidFill>
                  <a:srgbClr val="595959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C223B26A-CDE2-4AA9-BC1F-0E28CEBF18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035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Calibri" pitchFamily="34" charset="0"/>
          <a:ea typeface="MS PGothic" pitchFamily="34" charset="-128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Calibri" pitchFamily="34" charset="0"/>
          <a:ea typeface="MS PGothic" pitchFamily="34" charset="-128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Calibri" pitchFamily="34" charset="0"/>
          <a:ea typeface="MS PGothic" pitchFamily="34" charset="-128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Calibri" pitchFamily="34" charset="0"/>
          <a:ea typeface="MS PGothic" pitchFamily="34" charset="-128"/>
          <a:cs typeface="ＭＳ Ｐゴシック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Rockwell" charset="0"/>
          <a:ea typeface="ＭＳ Ｐゴシック" charset="0"/>
          <a:cs typeface="ＭＳ Ｐゴシック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Rockwell" charset="0"/>
          <a:ea typeface="ＭＳ Ｐゴシック" charset="0"/>
          <a:cs typeface="ＭＳ Ｐゴシック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Rockwell" charset="0"/>
          <a:ea typeface="ＭＳ Ｐゴシック" charset="0"/>
          <a:cs typeface="ＭＳ Ｐゴシック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Rockwell" charset="0"/>
          <a:ea typeface="ＭＳ Ｐゴシック" charset="0"/>
          <a:cs typeface="ＭＳ Ｐゴシック" charset="0"/>
        </a:defRPr>
      </a:lvl9pPr>
    </p:titleStyle>
    <p:bodyStyle>
      <a:lvl1pPr marL="228600" indent="-228600" algn="l" rtl="0" eaLnBrk="0" fontAlgn="base" hangingPunct="0">
        <a:spcBef>
          <a:spcPts val="2000"/>
        </a:spcBef>
        <a:spcAft>
          <a:spcPct val="0"/>
        </a:spcAft>
        <a:buClr>
          <a:schemeClr val="accent1"/>
        </a:buClr>
        <a:buSzPct val="75000"/>
        <a:buFont typeface="Wingdings" panose="05000000000000000000" pitchFamily="2" charset="2"/>
        <a:buChar char="n"/>
        <a:defRPr sz="2400" kern="1200">
          <a:solidFill>
            <a:srgbClr val="595959"/>
          </a:solidFill>
          <a:latin typeface="+mn-lt"/>
          <a:ea typeface="+mn-ea"/>
          <a:cs typeface="+mn-cs"/>
        </a:defRPr>
      </a:lvl1pPr>
      <a:lvl2pPr marL="457200" indent="-228600" algn="l" rtl="0" eaLnBrk="0" fontAlgn="base" hangingPunct="0">
        <a:spcBef>
          <a:spcPts val="600"/>
        </a:spcBef>
        <a:spcAft>
          <a:spcPct val="0"/>
        </a:spcAft>
        <a:buClr>
          <a:srgbClr val="A1C4E3"/>
        </a:buClr>
        <a:buSzPct val="75000"/>
        <a:buFont typeface="Wingdings" panose="05000000000000000000" pitchFamily="2" charset="2"/>
        <a:buChar char="n"/>
        <a:defRPr sz="2000" kern="1200">
          <a:solidFill>
            <a:srgbClr val="595959"/>
          </a:solidFill>
          <a:latin typeface="+mn-lt"/>
          <a:ea typeface="+mn-ea"/>
          <a:cs typeface="+mn-cs"/>
        </a:defRPr>
      </a:lvl2pPr>
      <a:lvl3pPr marL="685800" indent="-22860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75000"/>
        <a:buFont typeface="Wingdings" panose="05000000000000000000" pitchFamily="2" charset="2"/>
        <a:buChar char="n"/>
        <a:defRPr sz="2000" kern="1200">
          <a:solidFill>
            <a:srgbClr val="595959"/>
          </a:solidFill>
          <a:latin typeface="+mn-lt"/>
          <a:ea typeface="+mn-ea"/>
          <a:cs typeface="+mn-cs"/>
        </a:defRPr>
      </a:lvl3pPr>
      <a:lvl4pPr marL="914400" indent="-228600" algn="l" rtl="0" eaLnBrk="0" fontAlgn="base" hangingPunct="0">
        <a:spcBef>
          <a:spcPts val="600"/>
        </a:spcBef>
        <a:spcAft>
          <a:spcPct val="0"/>
        </a:spcAft>
        <a:buClr>
          <a:srgbClr val="A1C4E3"/>
        </a:buClr>
        <a:buSzPct val="75000"/>
        <a:buFont typeface="Wingdings" panose="05000000000000000000" pitchFamily="2" charset="2"/>
        <a:buChar char="n"/>
        <a:defRPr sz="2000" kern="1200">
          <a:solidFill>
            <a:srgbClr val="595959"/>
          </a:solidFill>
          <a:latin typeface="+mn-lt"/>
          <a:ea typeface="+mn-ea"/>
          <a:cs typeface="+mn-cs"/>
        </a:defRPr>
      </a:lvl4pPr>
      <a:lvl5pPr marL="1143000" indent="-22860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75000"/>
        <a:buFont typeface="Wingdings" panose="05000000000000000000" pitchFamily="2" charset="2"/>
        <a:buChar char="n"/>
        <a:defRPr sz="2000" kern="1200">
          <a:solidFill>
            <a:srgbClr val="595959"/>
          </a:solidFill>
          <a:latin typeface="+mn-lt"/>
          <a:ea typeface="+mn-ea"/>
          <a:cs typeface="+mn-cs"/>
        </a:defRPr>
      </a:lvl5pPr>
      <a:lvl6pPr marL="1377950" indent="-22860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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1603375" indent="-228600" algn="l" defTabSz="914400" rtl="0" eaLnBrk="1" latinLnBrk="0" hangingPunct="1">
        <a:spcBef>
          <a:spcPct val="20000"/>
        </a:spcBef>
        <a:buClr>
          <a:schemeClr val="accent1"/>
        </a:buClr>
        <a:buSzPct val="75000"/>
        <a:buFont typeface="Wingdings" pitchFamily="2" charset="2"/>
        <a:buChar char=""/>
        <a:defRPr lang="en-US" sz="1800" kern="1200" baseline="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1830388" indent="-22860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"/>
        <a:defRPr lang="en-US" sz="1800" kern="1200" baseline="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057400" indent="-228600" algn="l" defTabSz="914400" rtl="0" eaLnBrk="1" latinLnBrk="0" hangingPunct="1">
        <a:spcBef>
          <a:spcPct val="20000"/>
        </a:spcBef>
        <a:buClr>
          <a:schemeClr val="accent1"/>
        </a:buClr>
        <a:buSzPct val="75000"/>
        <a:buFont typeface="Wingdings" pitchFamily="2" charset="2"/>
        <a:buChar char=""/>
        <a:defRPr lang="en-US" sz="1800" kern="1200" baseline="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2.jpeg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microsoft.com/office/2007/relationships/hdphoto" Target="../media/hdphoto5.wdp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15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590" y="5243545"/>
            <a:ext cx="4299986" cy="1236695"/>
          </a:xfrm>
          <a:solidFill>
            <a:srgbClr val="2E1B4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txBody>
          <a:bodyPr spcFirstLastPara="0" vert="horz" wrap="square" lIns="208026" tIns="69342" rIns="69342" bIns="69342" numCol="1" spcCol="1270" anchor="ctr" anchorCtr="0">
            <a:noAutofit/>
          </a:bodyPr>
          <a:lstStyle/>
          <a:p>
            <a:r>
              <a:rPr lang="en-US" sz="1400" b="1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lamc</a:t>
            </a:r>
            <a:r>
              <a:rPr lang="en-US" sz="1400" b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laboratory</a:t>
            </a:r>
            <a:br>
              <a:rPr lang="en-US" sz="1400" b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en-US" sz="1200" b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PATHOLOGY, LABORATORY, TRANSFUSION SERVICE, FLOW CYTOMETRY, medical office buildings</a:t>
            </a:r>
            <a:br>
              <a:rPr lang="en-US" sz="1400" b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en-US" sz="1400" b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2020 CODE STROKE </a:t>
            </a:r>
            <a:r>
              <a:rPr lang="en-US" sz="1400" b="1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inservice</a:t>
            </a:r>
            <a:endParaRPr lang="en-US" sz="1400" b="1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62574" y="183162"/>
            <a:ext cx="3148802" cy="510778"/>
          </a:xfrm>
          <a:prstGeom prst="roundRect">
            <a:avLst/>
          </a:prstGeom>
          <a:solidFill>
            <a:srgbClr val="2E1B4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flat" dir="t"/>
          </a:scene3d>
          <a:sp3d prstMaterial="matte">
            <a:bevelT w="25400" h="25400"/>
            <a:bevelB w="88900" h="31750" prst="angle"/>
          </a:sp3d>
        </p:spPr>
        <p:txBody>
          <a:bodyPr spcFirstLastPara="0" vert="horz" wrap="square" lIns="208026" tIns="69342" rIns="69342" bIns="69342" numCol="1" spcCol="1270" anchor="ctr" anchorCtr="0">
            <a:noAutofit/>
          </a:bodyPr>
          <a:lstStyle>
            <a:defPPr>
              <a:defRPr lang="en-US"/>
            </a:defPPr>
            <a:lvl1pPr algn="ctr">
              <a:defRPr sz="2400" b="1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</a:rPr>
              <a:t>CODE STROKE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749202" y="4732767"/>
            <a:ext cx="3148802" cy="510778"/>
          </a:xfrm>
          <a:prstGeom prst="roundRect">
            <a:avLst/>
          </a:prstGeom>
          <a:solidFill>
            <a:srgbClr val="2E1B4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txBody>
          <a:bodyPr spcFirstLastPara="0" vert="horz" wrap="square" lIns="208026" tIns="69342" rIns="69342" bIns="69342" numCol="1" spcCol="1270" anchor="ctr" anchorCtr="0">
            <a:noAutofit/>
          </a:bodyPr>
          <a:lstStyle>
            <a:defPPr>
              <a:defRPr lang="en-US"/>
            </a:defPPr>
            <a:lvl1pPr algn="ctr">
              <a:defRPr sz="2400" b="1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B E F A S T 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465541" y="897056"/>
            <a:ext cx="10778836" cy="2869956"/>
            <a:chOff x="932666" y="861514"/>
            <a:chExt cx="10778836" cy="2869956"/>
          </a:xfrm>
        </p:grpSpPr>
        <p:sp>
          <p:nvSpPr>
            <p:cNvPr id="8" name="TextBox 7"/>
            <p:cNvSpPr txBox="1"/>
            <p:nvPr/>
          </p:nvSpPr>
          <p:spPr>
            <a:xfrm>
              <a:off x="932666" y="861514"/>
              <a:ext cx="10778836" cy="408623"/>
            </a:xfrm>
            <a:prstGeom prst="roundRect">
              <a:avLst/>
            </a:prstGeom>
            <a:solidFill>
              <a:srgbClr val="2E008B"/>
            </a:solidFill>
          </p:spPr>
          <p:txBody>
            <a:bodyPr wrap="square" rtlCol="0">
              <a:spAutoFit/>
            </a:bodyPr>
            <a:lstStyle/>
            <a:p>
              <a:endParaRPr lang="en-US"/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1209113" y="1212530"/>
              <a:ext cx="10109864" cy="2518940"/>
              <a:chOff x="1209113" y="1212530"/>
              <a:chExt cx="10109864" cy="2518940"/>
            </a:xfrm>
            <a:blipFill>
              <a:blip r:embed="rId3"/>
              <a:tile tx="0" ty="0" sx="100000" sy="100000" flip="none" algn="tl"/>
            </a:blipFill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rightnessContrast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20660" y="1267746"/>
                <a:ext cx="6598317" cy="2381746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rightnessContrast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09113" y="1212530"/>
                <a:ext cx="3362915" cy="251894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</p:grp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44" y="35371"/>
            <a:ext cx="1986714" cy="22261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32D22C9-8790-4CCB-818E-7B310C140D74}"/>
              </a:ext>
            </a:extLst>
          </p:cNvPr>
          <p:cNvSpPr txBox="1"/>
          <p:nvPr/>
        </p:nvSpPr>
        <p:spPr>
          <a:xfrm>
            <a:off x="226460" y="856727"/>
            <a:ext cx="11595426" cy="510778"/>
          </a:xfrm>
          <a:prstGeom prst="roundRect">
            <a:avLst/>
          </a:prstGeom>
          <a:solidFill>
            <a:srgbClr val="2E1B4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flat" dir="t"/>
          </a:scene3d>
          <a:sp3d prstMaterial="matte">
            <a:bevelT w="25400" h="25400"/>
            <a:bevelB w="88900" h="31750" prst="angle"/>
          </a:sp3d>
        </p:spPr>
        <p:txBody>
          <a:bodyPr spcFirstLastPara="0" vert="horz" wrap="square" lIns="208026" tIns="69342" rIns="69342" bIns="69342" numCol="1" spcCol="1270" anchor="ctr" anchorCtr="0">
            <a:noAutofit/>
          </a:bodyPr>
          <a:lstStyle>
            <a:defPPr>
              <a:defRPr lang="en-US"/>
            </a:defPPr>
            <a:lvl1pPr algn="ctr">
              <a:defRPr sz="2400" b="1"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1600"/>
              <a:t>ANCILLARY SERVICES:   PATHOLOGY / LABORATORY / TRANSFUSION SERVICE / FLOW CYTOMETRY / LAB MOBs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CE7652E-0807-41C6-854D-A341D23F1333}"/>
              </a:ext>
            </a:extLst>
          </p:cNvPr>
          <p:cNvSpPr/>
          <p:nvPr/>
        </p:nvSpPr>
        <p:spPr>
          <a:xfrm>
            <a:off x="11485418" y="6315120"/>
            <a:ext cx="443059" cy="408623"/>
          </a:xfrm>
          <a:prstGeom prst="ellipse">
            <a:avLst/>
          </a:prstGeom>
          <a:solidFill>
            <a:srgbClr val="1B0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6704779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 advClick="0" advTm="5000">
        <p15:prstTrans prst="curtains"/>
      </p:transition>
    </mc:Choice>
    <mc:Fallback xmlns="">
      <p:transition spd="slow" advClick="0" advTm="5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Arrow: Pentagon 35">
            <a:extLst>
              <a:ext uri="{FF2B5EF4-FFF2-40B4-BE49-F238E27FC236}">
                <a16:creationId xmlns:a16="http://schemas.microsoft.com/office/drawing/2014/main" id="{DE3F2B4B-2942-4723-BFB5-4C24984484D3}"/>
              </a:ext>
            </a:extLst>
          </p:cNvPr>
          <p:cNvSpPr/>
          <p:nvPr/>
        </p:nvSpPr>
        <p:spPr>
          <a:xfrm>
            <a:off x="3176468" y="3127547"/>
            <a:ext cx="3227848" cy="755024"/>
          </a:xfrm>
          <a:prstGeom prst="homePlate">
            <a:avLst/>
          </a:prstGeom>
          <a:solidFill>
            <a:srgbClr val="840016"/>
          </a:solidFill>
          <a:ln w="34925">
            <a:solidFill>
              <a:srgbClr val="FF9DA5"/>
            </a:solidFill>
          </a:ln>
          <a:scene3d>
            <a:camera prst="orthographicFront">
              <a:rot lat="0" lon="0" rev="0"/>
            </a:camera>
            <a:lightRig rig="chilly" dir="t"/>
          </a:scene3d>
          <a:sp3d prstMaterial="dkEdge">
            <a:bevelT w="25400" h="254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ORDER to </a:t>
            </a:r>
          </a:p>
          <a:p>
            <a:pPr algn="ctr"/>
            <a:r>
              <a:rPr lang="en-US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COLLECT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453806" y="215206"/>
            <a:ext cx="5284388" cy="385884"/>
          </a:xfrm>
          <a:prstGeom prst="roundRect">
            <a:avLst/>
          </a:prstGeom>
          <a:solidFill>
            <a:srgbClr val="80008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>
              <a:defRPr sz="20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1400"/>
              <a:t>LAB EFFICIENCY MEASURE:  </a:t>
            </a:r>
          </a:p>
          <a:p>
            <a:r>
              <a:rPr lang="en-US" sz="1400"/>
              <a:t>CODE STROKE TURN AROUND TIME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44" y="35371"/>
            <a:ext cx="1986714" cy="222613"/>
          </a:xfrm>
          <a:prstGeom prst="rect">
            <a:avLst/>
          </a:prstGeom>
        </p:spPr>
      </p:pic>
      <p:sp>
        <p:nvSpPr>
          <p:cNvPr id="27" name="Oval 26">
            <a:extLst>
              <a:ext uri="{FF2B5EF4-FFF2-40B4-BE49-F238E27FC236}">
                <a16:creationId xmlns:a16="http://schemas.microsoft.com/office/drawing/2014/main" id="{6B6E093D-17BE-421B-A7B2-AF6D46530108}"/>
              </a:ext>
            </a:extLst>
          </p:cNvPr>
          <p:cNvSpPr/>
          <p:nvPr/>
        </p:nvSpPr>
        <p:spPr>
          <a:xfrm>
            <a:off x="11598558" y="6182720"/>
            <a:ext cx="443059" cy="408623"/>
          </a:xfrm>
          <a:prstGeom prst="ellipse">
            <a:avLst/>
          </a:prstGeom>
          <a:solidFill>
            <a:srgbClr val="4A206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</a:p>
        </p:txBody>
      </p:sp>
      <p:sp>
        <p:nvSpPr>
          <p:cNvPr id="29" name="Arrow: Pentagon 28">
            <a:extLst>
              <a:ext uri="{FF2B5EF4-FFF2-40B4-BE49-F238E27FC236}">
                <a16:creationId xmlns:a16="http://schemas.microsoft.com/office/drawing/2014/main" id="{1563498E-AE04-4956-B340-3ED423616410}"/>
              </a:ext>
            </a:extLst>
          </p:cNvPr>
          <p:cNvSpPr/>
          <p:nvPr/>
        </p:nvSpPr>
        <p:spPr>
          <a:xfrm>
            <a:off x="6039840" y="3127547"/>
            <a:ext cx="3028660" cy="755024"/>
          </a:xfrm>
          <a:prstGeom prst="homePlate">
            <a:avLst/>
          </a:prstGeom>
          <a:solidFill>
            <a:srgbClr val="3A3368"/>
          </a:solidFill>
          <a:ln w="34925">
            <a:solidFill>
              <a:srgbClr val="8A69D4"/>
            </a:solidFill>
          </a:ln>
          <a:scene3d>
            <a:camera prst="orthographicFront">
              <a:rot lat="0" lon="0" rev="0"/>
            </a:camera>
            <a:lightRig rig="threePt" dir="t"/>
          </a:scene3d>
          <a:sp3d prstMaterial="powder">
            <a:bevelT w="25400" h="254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lvl="1"/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COLLECT to </a:t>
            </a:r>
          </a:p>
          <a:p>
            <a:pPr lvl="1"/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RECEIVE</a:t>
            </a:r>
          </a:p>
        </p:txBody>
      </p:sp>
      <p:sp>
        <p:nvSpPr>
          <p:cNvPr id="32" name="Arrow: Pentagon 31">
            <a:extLst>
              <a:ext uri="{FF2B5EF4-FFF2-40B4-BE49-F238E27FC236}">
                <a16:creationId xmlns:a16="http://schemas.microsoft.com/office/drawing/2014/main" id="{2A157DBD-F75D-4D2B-91A2-6393D8F94563}"/>
              </a:ext>
            </a:extLst>
          </p:cNvPr>
          <p:cNvSpPr/>
          <p:nvPr/>
        </p:nvSpPr>
        <p:spPr>
          <a:xfrm>
            <a:off x="319722" y="3127547"/>
            <a:ext cx="2759318" cy="755024"/>
          </a:xfrm>
          <a:prstGeom prst="homePlate">
            <a:avLst/>
          </a:prstGeom>
          <a:solidFill>
            <a:srgbClr val="B60017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DOOR TO ORDER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9067FCB0-D570-4134-A6AF-BFA3103295BC}"/>
              </a:ext>
            </a:extLst>
          </p:cNvPr>
          <p:cNvCxnSpPr/>
          <p:nvPr/>
        </p:nvCxnSpPr>
        <p:spPr>
          <a:xfrm>
            <a:off x="311789" y="2754777"/>
            <a:ext cx="2759318" cy="0"/>
          </a:xfrm>
          <a:prstGeom prst="straightConnector1">
            <a:avLst/>
          </a:prstGeom>
          <a:ln w="57150">
            <a:solidFill>
              <a:srgbClr val="B60017"/>
            </a:solidFill>
            <a:headEnd type="oval"/>
            <a:tailEnd type="oval"/>
          </a:ln>
          <a:effectLst>
            <a:outerShdw blurRad="25400" dist="25400" dir="2700000" algn="tl" rotWithShape="0">
              <a:schemeClr val="bg1">
                <a:lumMod val="65000"/>
                <a:lumOff val="35000"/>
                <a:alpha val="68000"/>
              </a:schemeClr>
            </a:outerShdw>
          </a:effectLst>
          <a:scene3d>
            <a:camera prst="orthographicFront"/>
            <a:lightRig rig="chilly" dir="t"/>
          </a:scene3d>
          <a:sp3d prstMaterial="metal"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59D175EF-F7E5-4160-AFF6-9DD6A400625B}"/>
              </a:ext>
            </a:extLst>
          </p:cNvPr>
          <p:cNvSpPr txBox="1"/>
          <p:nvPr/>
        </p:nvSpPr>
        <p:spPr>
          <a:xfrm>
            <a:off x="4168024" y="2240896"/>
            <a:ext cx="1244735" cy="369332"/>
          </a:xfrm>
          <a:prstGeom prst="rect">
            <a:avLst/>
          </a:prstGeom>
          <a:solidFill>
            <a:srgbClr val="84001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10 MIN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8A882B4D-A9C3-4380-88A4-CCC359E47336}"/>
              </a:ext>
            </a:extLst>
          </p:cNvPr>
          <p:cNvCxnSpPr>
            <a:cxnSpLocks/>
          </p:cNvCxnSpPr>
          <p:nvPr/>
        </p:nvCxnSpPr>
        <p:spPr>
          <a:xfrm>
            <a:off x="3176468" y="2756956"/>
            <a:ext cx="3112423" cy="905"/>
          </a:xfrm>
          <a:prstGeom prst="straightConnector1">
            <a:avLst/>
          </a:prstGeom>
          <a:ln w="57150">
            <a:solidFill>
              <a:srgbClr val="840016"/>
            </a:solidFill>
            <a:headEnd type="oval"/>
            <a:tailEnd type="oval"/>
          </a:ln>
          <a:effectLst>
            <a:outerShdw blurRad="25400" dist="25400" dir="2700000" algn="tl" rotWithShape="0">
              <a:schemeClr val="bg1">
                <a:lumMod val="65000"/>
                <a:lumOff val="35000"/>
                <a:alpha val="68000"/>
              </a:schemeClr>
            </a:outerShdw>
          </a:effectLst>
          <a:scene3d>
            <a:camera prst="orthographicFront"/>
            <a:lightRig rig="chilly" dir="t"/>
          </a:scene3d>
          <a:sp3d prstMaterial="metal"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1FB85DF4-649C-4B1B-A606-C4D012426921}"/>
              </a:ext>
            </a:extLst>
          </p:cNvPr>
          <p:cNvSpPr txBox="1"/>
          <p:nvPr/>
        </p:nvSpPr>
        <p:spPr>
          <a:xfrm>
            <a:off x="977541" y="2259452"/>
            <a:ext cx="1244735" cy="369332"/>
          </a:xfrm>
          <a:prstGeom prst="rect">
            <a:avLst/>
          </a:prstGeom>
          <a:solidFill>
            <a:srgbClr val="B60017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10 MIN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DE1D9918-7462-491C-BB87-3EF91C7BF9E3}"/>
              </a:ext>
            </a:extLst>
          </p:cNvPr>
          <p:cNvCxnSpPr>
            <a:cxnSpLocks/>
          </p:cNvCxnSpPr>
          <p:nvPr/>
        </p:nvCxnSpPr>
        <p:spPr>
          <a:xfrm>
            <a:off x="6288891" y="2782366"/>
            <a:ext cx="5094901" cy="0"/>
          </a:xfrm>
          <a:prstGeom prst="straightConnector1">
            <a:avLst/>
          </a:prstGeom>
          <a:ln w="57150">
            <a:solidFill>
              <a:srgbClr val="69448E"/>
            </a:solidFill>
            <a:headEnd type="oval"/>
            <a:tailEnd type="oval"/>
          </a:ln>
          <a:effectLst>
            <a:outerShdw blurRad="25400" dist="25400" dir="2700000" algn="tl" rotWithShape="0">
              <a:schemeClr val="bg1">
                <a:lumMod val="65000"/>
                <a:lumOff val="35000"/>
                <a:alpha val="68000"/>
              </a:schemeClr>
            </a:outerShdw>
          </a:effectLst>
          <a:scene3d>
            <a:camera prst="orthographicFront"/>
            <a:lightRig rig="chilly" dir="t"/>
          </a:scene3d>
          <a:sp3d prstMaterial="metal"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A822B682-9839-442A-9D28-1643EE759B1E}"/>
              </a:ext>
            </a:extLst>
          </p:cNvPr>
          <p:cNvSpPr txBox="1"/>
          <p:nvPr/>
        </p:nvSpPr>
        <p:spPr>
          <a:xfrm>
            <a:off x="8107178" y="2267753"/>
            <a:ext cx="1244735" cy="369332"/>
          </a:xfrm>
          <a:prstGeom prst="rect">
            <a:avLst/>
          </a:prstGeom>
          <a:solidFill>
            <a:srgbClr val="280E4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25 MIN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C1EC6090-5981-4233-BC6E-6C98D03C595C}"/>
              </a:ext>
            </a:extLst>
          </p:cNvPr>
          <p:cNvCxnSpPr>
            <a:cxnSpLocks/>
          </p:cNvCxnSpPr>
          <p:nvPr/>
        </p:nvCxnSpPr>
        <p:spPr>
          <a:xfrm>
            <a:off x="311789" y="1817540"/>
            <a:ext cx="11167788" cy="0"/>
          </a:xfrm>
          <a:prstGeom prst="straightConnector1">
            <a:avLst/>
          </a:prstGeom>
          <a:ln w="76200">
            <a:solidFill>
              <a:srgbClr val="9900CC"/>
            </a:solidFill>
            <a:headEnd type="oval"/>
            <a:tailEnd type="oval"/>
          </a:ln>
          <a:effectLst>
            <a:outerShdw blurRad="25400" dist="25400" dir="2700000" algn="tl" rotWithShape="0">
              <a:schemeClr val="bg1">
                <a:lumMod val="65000"/>
                <a:lumOff val="35000"/>
                <a:alpha val="68000"/>
              </a:schemeClr>
            </a:outerShdw>
          </a:effectLst>
          <a:scene3d>
            <a:camera prst="orthographicFront"/>
            <a:lightRig rig="chilly" dir="t"/>
          </a:scene3d>
          <a:sp3d prstMaterial="metal"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Arrow: Pentagon 2">
            <a:extLst>
              <a:ext uri="{FF2B5EF4-FFF2-40B4-BE49-F238E27FC236}">
                <a16:creationId xmlns:a16="http://schemas.microsoft.com/office/drawing/2014/main" id="{256D1547-AD3A-4D35-AE5A-127801D250EE}"/>
              </a:ext>
            </a:extLst>
          </p:cNvPr>
          <p:cNvSpPr/>
          <p:nvPr/>
        </p:nvSpPr>
        <p:spPr>
          <a:xfrm>
            <a:off x="8213904" y="3118110"/>
            <a:ext cx="3191899" cy="755024"/>
          </a:xfrm>
          <a:prstGeom prst="homePlate">
            <a:avLst/>
          </a:prstGeom>
          <a:gradFill flip="none" rotWithShape="1">
            <a:gsLst>
              <a:gs pos="18000">
                <a:srgbClr val="280E40">
                  <a:alpha val="13000"/>
                </a:srgbClr>
              </a:gs>
              <a:gs pos="68000">
                <a:srgbClr val="280E40"/>
              </a:gs>
              <a:gs pos="100000">
                <a:srgbClr val="280E40"/>
              </a:gs>
            </a:gsLst>
            <a:lin ang="0" scaled="1"/>
            <a:tileRect/>
          </a:gradFill>
          <a:ln w="28575">
            <a:solidFill>
              <a:srgbClr val="8A69D4"/>
            </a:solidFill>
          </a:ln>
          <a:scene3d>
            <a:camera prst="orthographicFront">
              <a:rot lat="0" lon="0" rev="0"/>
            </a:camera>
            <a:lightRig rig="threePt" dir="t"/>
          </a:scene3d>
          <a:sp3d prstMaterial="matte">
            <a:bevelT w="25400" h="254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822960" rtlCol="0" anchor="ctr"/>
          <a:lstStyle/>
          <a:p>
            <a:pPr lvl="1" algn="ctr"/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RECEIVE to</a:t>
            </a:r>
          </a:p>
          <a:p>
            <a:pPr algn="ctr"/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 RESULT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2F2B97D-790D-4AEF-963D-B27FC21BE073}"/>
              </a:ext>
            </a:extLst>
          </p:cNvPr>
          <p:cNvSpPr txBox="1"/>
          <p:nvPr/>
        </p:nvSpPr>
        <p:spPr>
          <a:xfrm>
            <a:off x="5392296" y="818556"/>
            <a:ext cx="1244735" cy="646331"/>
          </a:xfrm>
          <a:prstGeom prst="rect">
            <a:avLst/>
          </a:prstGeom>
          <a:solidFill>
            <a:srgbClr val="7C285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45 MINUTES 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A70BA151-5B37-4CE9-AEC0-37C408546BC4}"/>
              </a:ext>
            </a:extLst>
          </p:cNvPr>
          <p:cNvSpPr txBox="1"/>
          <p:nvPr/>
        </p:nvSpPr>
        <p:spPr>
          <a:xfrm>
            <a:off x="1175199" y="5716278"/>
            <a:ext cx="9199125" cy="646331"/>
          </a:xfrm>
          <a:prstGeom prst="rect">
            <a:avLst/>
          </a:prstGeom>
          <a:solidFill>
            <a:srgbClr val="280E40"/>
          </a:solidFill>
          <a:ln w="28575">
            <a:solidFill>
              <a:srgbClr val="8A69D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Documentation is imperative when there are delays i.e.</a:t>
            </a:r>
          </a:p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(CT Scan, RN dismissed the lab to collect – obtain the name) 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6236BB8B-F078-4610-8BE8-364B136D9764}"/>
              </a:ext>
            </a:extLst>
          </p:cNvPr>
          <p:cNvSpPr txBox="1"/>
          <p:nvPr/>
        </p:nvSpPr>
        <p:spPr>
          <a:xfrm>
            <a:off x="6404316" y="4081213"/>
            <a:ext cx="4167581" cy="584775"/>
          </a:xfrm>
          <a:prstGeom prst="rect">
            <a:avLst/>
          </a:prstGeom>
          <a:solidFill>
            <a:srgbClr val="B60017"/>
          </a:solidFill>
          <a:ln w="25400">
            <a:solidFill>
              <a:srgbClr val="FF165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SHARED  TARGET REGARDLESS  OF</a:t>
            </a:r>
          </a:p>
          <a:p>
            <a:pPr algn="ct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ED vs LAB COLLECT</a:t>
            </a: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FC02D8A0-05B1-43E1-B756-87234A7134F7}"/>
              </a:ext>
            </a:extLst>
          </p:cNvPr>
          <p:cNvSpPr/>
          <p:nvPr/>
        </p:nvSpPr>
        <p:spPr>
          <a:xfrm>
            <a:off x="5619823" y="2681337"/>
            <a:ext cx="784494" cy="1583709"/>
          </a:xfrm>
          <a:prstGeom prst="ellipse">
            <a:avLst/>
          </a:prstGeom>
          <a:noFill/>
          <a:ln w="57150" cap="flat">
            <a:gradFill>
              <a:gsLst>
                <a:gs pos="97000">
                  <a:srgbClr val="FF0066"/>
                </a:gs>
                <a:gs pos="7000">
                  <a:srgbClr val="FF6600"/>
                </a:gs>
                <a:gs pos="23000">
                  <a:schemeClr val="tx1"/>
                </a:gs>
                <a:gs pos="65000">
                  <a:srgbClr val="69FF47"/>
                </a:gs>
                <a:gs pos="81000">
                  <a:srgbClr val="0066FF"/>
                </a:gs>
                <a:gs pos="36000">
                  <a:srgbClr val="FFFF00"/>
                </a:gs>
              </a:gsLst>
              <a:lin ang="5400000" scaled="1"/>
            </a:gradFill>
            <a:prstDash val="sysDot"/>
          </a:ln>
          <a:effectLst>
            <a:outerShdw blurRad="63500" dist="76200" dir="2700000" algn="tl" rotWithShape="0">
              <a:prstClr val="black">
                <a:alpha val="24000"/>
              </a:prstClr>
            </a:outerShdw>
          </a:effectLst>
          <a:scene3d>
            <a:camera prst="orthographicFront"/>
            <a:lightRig rig="threePt" dir="t"/>
          </a:scene3d>
          <a:sp3d>
            <a:bevelT w="0" h="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Callout: Bent Line 65">
            <a:extLst>
              <a:ext uri="{FF2B5EF4-FFF2-40B4-BE49-F238E27FC236}">
                <a16:creationId xmlns:a16="http://schemas.microsoft.com/office/drawing/2014/main" id="{E4F918FB-69C8-4EA5-8894-98E496609335}"/>
              </a:ext>
            </a:extLst>
          </p:cNvPr>
          <p:cNvSpPr/>
          <p:nvPr/>
        </p:nvSpPr>
        <p:spPr>
          <a:xfrm>
            <a:off x="4960272" y="4813621"/>
            <a:ext cx="4667359" cy="755024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111336"/>
              <a:gd name="adj6" fmla="val 4682"/>
            </a:avLst>
          </a:prstGeom>
          <a:solidFill>
            <a:srgbClr val="840016"/>
          </a:solidFill>
          <a:ln w="41275">
            <a:solidFill>
              <a:srgbClr val="84001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 sooner the specimen is collected this increases chance to meet the target and also save a life.</a:t>
            </a:r>
          </a:p>
        </p:txBody>
      </p:sp>
    </p:spTree>
    <p:extLst>
      <p:ext uri="{BB962C8B-B14F-4D97-AF65-F5344CB8AC3E}">
        <p14:creationId xmlns:p14="http://schemas.microsoft.com/office/powerpoint/2010/main" val="1754349875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50"/>
                            </p:stCondLst>
                            <p:childTnLst>
                              <p:par>
                                <p:cTn id="5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25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750"/>
                            </p:stCondLst>
                            <p:childTnLst>
                              <p:par>
                                <p:cTn id="62" presetID="21" presetClass="entr" presetSubtype="2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64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7" grpId="0" animBg="1"/>
      <p:bldP spid="27" grpId="0" animBg="1"/>
      <p:bldP spid="29" grpId="0" animBg="1"/>
      <p:bldP spid="32" grpId="0" animBg="1"/>
      <p:bldP spid="8" grpId="0" animBg="1"/>
      <p:bldP spid="34" grpId="0" animBg="1"/>
      <p:bldP spid="39" grpId="0" animBg="1"/>
      <p:bldP spid="3" grpId="0" animBg="1"/>
      <p:bldP spid="47" grpId="0" animBg="1"/>
      <p:bldP spid="55" grpId="0" animBg="1"/>
      <p:bldP spid="62" grpId="0" animBg="1"/>
      <p:bldP spid="59" grpId="0" animBg="1"/>
      <p:bldP spid="6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83" y="1255667"/>
            <a:ext cx="4729197" cy="31470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5895" y="539554"/>
            <a:ext cx="3825823" cy="24370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3215244" y="257984"/>
            <a:ext cx="5308270" cy="646986"/>
          </a:xfrm>
          <a:prstGeom prst="roundRect">
            <a:avLst/>
          </a:prstGeom>
          <a:solidFill>
            <a:srgbClr val="4F227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flat" dir="t"/>
          </a:scene3d>
          <a:sp3d prstMaterial="metal"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ANY QUESTIONS?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1437" y="3368842"/>
            <a:ext cx="4220281" cy="31909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26024" y="3982453"/>
            <a:ext cx="2786382" cy="24299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3726024" y="6281254"/>
            <a:ext cx="2895600" cy="374571"/>
          </a:xfrm>
          <a:prstGeom prst="roundRect">
            <a:avLst/>
          </a:prstGeom>
          <a:solidFill>
            <a:srgbClr val="4F227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flat" dir="t"/>
          </a:scene3d>
          <a:sp3d prstMaterial="metal">
            <a:bevelT/>
          </a:sp3d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6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THINK ABOUT IT !!!</a:t>
            </a:r>
          </a:p>
        </p:txBody>
      </p:sp>
      <p:sp>
        <p:nvSpPr>
          <p:cNvPr id="11" name="Rectangle: Rounded Corners 10"/>
          <p:cNvSpPr/>
          <p:nvPr/>
        </p:nvSpPr>
        <p:spPr>
          <a:xfrm>
            <a:off x="227814" y="2829200"/>
            <a:ext cx="4423301" cy="374571"/>
          </a:xfrm>
          <a:prstGeom prst="roundRect">
            <a:avLst/>
          </a:prstGeom>
          <a:solidFill>
            <a:srgbClr val="4F227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flat" dir="t"/>
          </a:scene3d>
          <a:sp3d prstMaterial="metal"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latin typeface="Arial" panose="020B0604020202020204" pitchFamily="34" charset="0"/>
                <a:cs typeface="Arial" panose="020B0604020202020204" pitchFamily="34" charset="0"/>
              </a:rPr>
              <a:t>REMEMBER:  TIME LOST IS BRAIN LOST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44" y="35371"/>
            <a:ext cx="1986714" cy="222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7441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6FC3A5D-1FA3-4465-97B8-B15565F67B4F}"/>
              </a:ext>
            </a:extLst>
          </p:cNvPr>
          <p:cNvSpPr/>
          <p:nvPr/>
        </p:nvSpPr>
        <p:spPr>
          <a:xfrm>
            <a:off x="3571840" y="149207"/>
            <a:ext cx="4965161" cy="447263"/>
          </a:xfrm>
          <a:prstGeom prst="roundRect">
            <a:avLst/>
          </a:prstGeom>
          <a:solidFill>
            <a:srgbClr val="2E1B4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algn="ctr"/>
            <a:r>
              <a:rPr lang="en-US" sz="2000" b="1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LOS ANGELES MEDICAL CENTER</a:t>
            </a:r>
            <a:endParaRPr lang="en-US" sz="2000" b="1">
              <a:solidFill>
                <a:schemeClr val="tx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4E98AAD-AE33-429B-8E69-8DF88DF897E8}"/>
              </a:ext>
            </a:extLst>
          </p:cNvPr>
          <p:cNvSpPr/>
          <p:nvPr/>
        </p:nvSpPr>
        <p:spPr>
          <a:xfrm>
            <a:off x="1228504" y="1834019"/>
            <a:ext cx="2265232" cy="650619"/>
          </a:xfrm>
          <a:prstGeom prst="roundRect">
            <a:avLst/>
          </a:prstGeom>
          <a:solidFill>
            <a:srgbClr val="471B3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algn="ctr"/>
            <a:r>
              <a:rPr lang="en-US" sz="1600" b="1"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Monitoring Performance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980B2FEE-318B-42DC-89B8-218EDE1A35E6}"/>
              </a:ext>
            </a:extLst>
          </p:cNvPr>
          <p:cNvSpPr/>
          <p:nvPr/>
        </p:nvSpPr>
        <p:spPr>
          <a:xfrm>
            <a:off x="1157424" y="2929002"/>
            <a:ext cx="2723118" cy="1112524"/>
          </a:xfrm>
          <a:prstGeom prst="roundRect">
            <a:avLst/>
          </a:prstGeom>
          <a:solidFill>
            <a:srgbClr val="471B3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algn="ctr"/>
            <a:r>
              <a:rPr lang="en-US" sz="1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Data for the efficiency measure provided through the Stroke Committee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7B28C207-B694-44D0-9A49-E510FCBBD845}"/>
              </a:ext>
            </a:extLst>
          </p:cNvPr>
          <p:cNvSpPr/>
          <p:nvPr/>
        </p:nvSpPr>
        <p:spPr>
          <a:xfrm>
            <a:off x="1157424" y="4365613"/>
            <a:ext cx="2640788" cy="1112524"/>
          </a:xfrm>
          <a:prstGeom prst="roundRect">
            <a:avLst/>
          </a:prstGeom>
          <a:solidFill>
            <a:srgbClr val="471B3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0" vert="horz" wrap="square" lIns="91440" tIns="0" rIns="0" bIns="0" numCol="1" spcCol="1270" anchor="ctr" anchorCtr="0">
            <a:noAutofit/>
          </a:bodyPr>
          <a:lstStyle/>
          <a:p>
            <a:pPr algn="ctr"/>
            <a:r>
              <a:rPr lang="en-US" sz="1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Daily department review of the Stroke Log to ensure appropriate documentation and compliance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0ED945C1-B277-4054-AA5E-D31A91E1B796}"/>
              </a:ext>
            </a:extLst>
          </p:cNvPr>
          <p:cNvSpPr txBox="1">
            <a:spLocks/>
          </p:cNvSpPr>
          <p:nvPr/>
        </p:nvSpPr>
        <p:spPr>
          <a:xfrm>
            <a:off x="160412" y="5884466"/>
            <a:ext cx="3487069" cy="733743"/>
          </a:xfrm>
          <a:prstGeom prst="roundRect">
            <a:avLst/>
          </a:prstGeom>
          <a:solidFill>
            <a:srgbClr val="2E1B4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flat" dir="t"/>
          </a:scene3d>
          <a:sp3d prstMaterial="plastic">
            <a:bevelB w="88900" h="31750" prst="angle"/>
          </a:sp3d>
        </p:spPr>
        <p:txBody>
          <a:bodyPr spcFirstLastPara="0" vert="horz" wrap="square" lIns="0" tIns="0" rIns="0" bIns="0" numCol="1" spcCol="1270" rtlCol="0" anchor="ctr" anchorCtr="0">
            <a:noAutofit/>
            <a:sp3d>
              <a:bevelT w="6350"/>
            </a:sp3d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8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1100" b="1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lamc</a:t>
            </a:r>
            <a:r>
              <a:rPr lang="en-US" sz="1100" b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laboratory</a:t>
            </a:r>
            <a:br>
              <a:rPr lang="en-US" sz="1100" b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en-US" sz="1000" b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PATHOLOGY, LABORATORY, TRANSFUSION SERVICE,</a:t>
            </a:r>
          </a:p>
          <a:p>
            <a:r>
              <a:rPr lang="en-US" sz="1000" b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FLOW CYTOMETRY, medical office buildings</a:t>
            </a:r>
            <a:br>
              <a:rPr lang="en-US" sz="1100" b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en-US" sz="1100" b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2020 CODE STROKE </a:t>
            </a:r>
            <a:r>
              <a:rPr lang="en-US" sz="1100" b="1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inservice</a:t>
            </a:r>
            <a:endParaRPr lang="en-US" sz="1100" b="1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2820C331-B4CC-4192-9547-EA71520C73DA}"/>
              </a:ext>
            </a:extLst>
          </p:cNvPr>
          <p:cNvSpPr/>
          <p:nvPr/>
        </p:nvSpPr>
        <p:spPr>
          <a:xfrm>
            <a:off x="11092512" y="6255589"/>
            <a:ext cx="443059" cy="408623"/>
          </a:xfrm>
          <a:prstGeom prst="ellipse">
            <a:avLst/>
          </a:prstGeom>
          <a:solidFill>
            <a:srgbClr val="2E1B4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041FD273-4AC8-4BDC-8FDF-7925BB4C16E9}"/>
              </a:ext>
            </a:extLst>
          </p:cNvPr>
          <p:cNvCxnSpPr>
            <a:cxnSpLocks/>
          </p:cNvCxnSpPr>
          <p:nvPr/>
        </p:nvCxnSpPr>
        <p:spPr>
          <a:xfrm flipH="1">
            <a:off x="466601" y="2195350"/>
            <a:ext cx="701372" cy="0"/>
          </a:xfrm>
          <a:prstGeom prst="line">
            <a:avLst/>
          </a:prstGeom>
          <a:ln w="38100">
            <a:solidFill>
              <a:srgbClr val="471B34">
                <a:alpha val="60000"/>
              </a:srgb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4B3D6B7D-FBA9-4035-B690-86DB94DFDAE3}"/>
              </a:ext>
            </a:extLst>
          </p:cNvPr>
          <p:cNvCxnSpPr>
            <a:cxnSpLocks/>
          </p:cNvCxnSpPr>
          <p:nvPr/>
        </p:nvCxnSpPr>
        <p:spPr>
          <a:xfrm flipH="1">
            <a:off x="485567" y="3505542"/>
            <a:ext cx="682406" cy="0"/>
          </a:xfrm>
          <a:prstGeom prst="line">
            <a:avLst/>
          </a:prstGeom>
          <a:ln w="38100">
            <a:solidFill>
              <a:srgbClr val="471B34">
                <a:alpha val="60000"/>
              </a:srgb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459C6EE6-BB6D-465D-A6A0-4D2FB0660052}"/>
              </a:ext>
            </a:extLst>
          </p:cNvPr>
          <p:cNvCxnSpPr>
            <a:cxnSpLocks/>
          </p:cNvCxnSpPr>
          <p:nvPr/>
        </p:nvCxnSpPr>
        <p:spPr>
          <a:xfrm flipH="1">
            <a:off x="485568" y="4815735"/>
            <a:ext cx="671856" cy="0"/>
          </a:xfrm>
          <a:prstGeom prst="line">
            <a:avLst/>
          </a:prstGeom>
          <a:ln w="38100">
            <a:solidFill>
              <a:srgbClr val="62A136">
                <a:alpha val="60000"/>
              </a:srgb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DE373869-F432-4E1A-8EBD-65E640013602}"/>
              </a:ext>
            </a:extLst>
          </p:cNvPr>
          <p:cNvCxnSpPr>
            <a:cxnSpLocks/>
          </p:cNvCxnSpPr>
          <p:nvPr/>
        </p:nvCxnSpPr>
        <p:spPr>
          <a:xfrm>
            <a:off x="485567" y="2159329"/>
            <a:ext cx="0" cy="2692426"/>
          </a:xfrm>
          <a:prstGeom prst="line">
            <a:avLst/>
          </a:prstGeom>
          <a:ln w="38100">
            <a:solidFill>
              <a:srgbClr val="471B34">
                <a:alpha val="60000"/>
              </a:srgb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8" name="Graphic 87" descr="Star">
            <a:extLst>
              <a:ext uri="{FF2B5EF4-FFF2-40B4-BE49-F238E27FC236}">
                <a16:creationId xmlns:a16="http://schemas.microsoft.com/office/drawing/2014/main" id="{438F4A99-B907-4271-8597-3F36F149D2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53997" y="1848387"/>
            <a:ext cx="624354" cy="6243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1" name="Rectangle: Rounded Corners 90">
            <a:extLst>
              <a:ext uri="{FF2B5EF4-FFF2-40B4-BE49-F238E27FC236}">
                <a16:creationId xmlns:a16="http://schemas.microsoft.com/office/drawing/2014/main" id="{424774BD-1A12-4F36-848C-A24F7FC3B302}"/>
              </a:ext>
            </a:extLst>
          </p:cNvPr>
          <p:cNvSpPr/>
          <p:nvPr/>
        </p:nvSpPr>
        <p:spPr>
          <a:xfrm>
            <a:off x="3880542" y="861578"/>
            <a:ext cx="4361764" cy="707333"/>
          </a:xfrm>
          <a:prstGeom prst="roundRect">
            <a:avLst/>
          </a:prstGeom>
          <a:solidFill>
            <a:srgbClr val="2E1B4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0" vert="horz" wrap="square" lIns="91440" tIns="91440" rIns="91440" bIns="91440" numCol="1" spcCol="1270" anchor="t" anchorCtr="0">
            <a:noAutofit/>
          </a:bodyPr>
          <a:lstStyle/>
          <a:p>
            <a:pPr algn="ctr"/>
            <a:r>
              <a:rPr lang="en-US" sz="1600" b="1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COMPREHENSIVE STROKE CENTER</a:t>
            </a:r>
          </a:p>
          <a:p>
            <a:pPr algn="ctr"/>
            <a:r>
              <a:rPr lang="en-US" sz="1600" b="1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SINCE 2017</a:t>
            </a:r>
            <a:endParaRPr lang="en-US" sz="1400" b="1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7B7A2AEB-F491-46B4-BE7C-98887AF6CB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616" y="68028"/>
            <a:ext cx="2682384" cy="300563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94D47083-41C6-4F71-8BD3-9670CD17CA5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44" t="10501" r="75362" b="13269"/>
          <a:stretch/>
        </p:blipFill>
        <p:spPr>
          <a:xfrm>
            <a:off x="4240241" y="1679253"/>
            <a:ext cx="2592371" cy="4006392"/>
          </a:xfrm>
          <a:prstGeom prst="rect">
            <a:avLst/>
          </a:prstGeom>
        </p:spPr>
      </p:pic>
      <p:graphicFrame>
        <p:nvGraphicFramePr>
          <p:cNvPr id="2" name="Table 7">
            <a:extLst>
              <a:ext uri="{FF2B5EF4-FFF2-40B4-BE49-F238E27FC236}">
                <a16:creationId xmlns:a16="http://schemas.microsoft.com/office/drawing/2014/main" id="{1FFB116F-435F-42E3-A5FA-C1935DA246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677919"/>
              </p:ext>
            </p:extLst>
          </p:nvPr>
        </p:nvGraphicFramePr>
        <p:xfrm>
          <a:off x="6973528" y="1679253"/>
          <a:ext cx="4189684" cy="40741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96561">
                  <a:extLst>
                    <a:ext uri="{9D8B030D-6E8A-4147-A177-3AD203B41FA5}">
                      <a16:colId xmlns:a16="http://schemas.microsoft.com/office/drawing/2014/main" val="912847858"/>
                    </a:ext>
                  </a:extLst>
                </a:gridCol>
                <a:gridCol w="1396562">
                  <a:extLst>
                    <a:ext uri="{9D8B030D-6E8A-4147-A177-3AD203B41FA5}">
                      <a16:colId xmlns:a16="http://schemas.microsoft.com/office/drawing/2014/main" val="977024358"/>
                    </a:ext>
                  </a:extLst>
                </a:gridCol>
                <a:gridCol w="1396561">
                  <a:extLst>
                    <a:ext uri="{9D8B030D-6E8A-4147-A177-3AD203B41FA5}">
                      <a16:colId xmlns:a16="http://schemas.microsoft.com/office/drawing/2014/main" val="2439041635"/>
                    </a:ext>
                  </a:extLst>
                </a:gridCol>
              </a:tblGrid>
              <a:tr h="713546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12 MONTH</a:t>
                      </a: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2019 YE</a:t>
                      </a: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2018 YE</a:t>
                      </a: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5680664"/>
                  </a:ext>
                </a:extLst>
              </a:tr>
              <a:tr h="1315018"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33</a:t>
                      </a:r>
                    </a:p>
                  </a:txBody>
                  <a:tcPr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31</a:t>
                      </a:r>
                    </a:p>
                  </a:txBody>
                  <a:tcPr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23</a:t>
                      </a:r>
                    </a:p>
                  </a:txBody>
                  <a:tcPr anchor="ctr"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2028273"/>
                  </a:ext>
                </a:extLst>
              </a:tr>
              <a:tr h="90189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1695063"/>
                  </a:ext>
                </a:extLst>
              </a:tr>
              <a:tr h="1143655">
                <a:tc>
                  <a:txBody>
                    <a:bodyPr/>
                    <a:lstStyle/>
                    <a:p>
                      <a:pPr algn="ctr"/>
                      <a:r>
                        <a:rPr lang="en-US" sz="3200"/>
                        <a:t>71</a:t>
                      </a:r>
                    </a:p>
                  </a:txBody>
                  <a:tcPr anchor="ctr"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/>
                        <a:t>89</a:t>
                      </a:r>
                    </a:p>
                  </a:txBody>
                  <a:tcPr anchor="ctr"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/>
                        <a:t>70</a:t>
                      </a:r>
                    </a:p>
                  </a:txBody>
                  <a:tcPr anchor="ctr"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7883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07584003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5736192" y="2137339"/>
            <a:ext cx="833077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 anchor="ctr" anchorCtr="0">
            <a:spAutoFit/>
          </a:bodyPr>
          <a:lstStyle/>
          <a:p>
            <a:r>
              <a:rPr lang="en-US" sz="2400" b="1">
                <a:solidFill>
                  <a:srgbClr val="4A20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802183" y="4338436"/>
            <a:ext cx="1051104" cy="461665"/>
          </a:xfrm>
          <a:prstGeom prst="rect">
            <a:avLst/>
          </a:prstGeom>
          <a:solidFill>
            <a:schemeClr val="tx1"/>
          </a:solidFill>
        </p:spPr>
        <p:txBody>
          <a:bodyPr wrap="square" lIns="0" rIns="0" rtlCol="0">
            <a:spAutoFit/>
          </a:bodyPr>
          <a:lstStyle/>
          <a:p>
            <a:r>
              <a:rPr lang="en-US" sz="2400" b="1">
                <a:solidFill>
                  <a:srgbClr val="4A20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PEECH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789611" y="3567844"/>
            <a:ext cx="878166" cy="469637"/>
          </a:xfrm>
          <a:prstGeom prst="rect">
            <a:avLst/>
          </a:prstGeom>
          <a:solidFill>
            <a:schemeClr val="tx1"/>
          </a:solidFill>
        </p:spPr>
        <p:txBody>
          <a:bodyPr wrap="square" rtlCol="0" anchor="ctr" anchorCtr="0">
            <a:spAutoFit/>
          </a:bodyPr>
          <a:lstStyle/>
          <a:p>
            <a:r>
              <a:rPr lang="en-US" sz="2400" b="1">
                <a:solidFill>
                  <a:srgbClr val="4A20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RMS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836024" y="5334200"/>
            <a:ext cx="886893" cy="369332"/>
          </a:xfrm>
          <a:prstGeom prst="rect">
            <a:avLst/>
          </a:prstGeom>
          <a:solidFill>
            <a:schemeClr val="tx1"/>
          </a:solidFill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en-US" sz="2400" b="1">
                <a:solidFill>
                  <a:srgbClr val="4A20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IME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852063" y="789380"/>
            <a:ext cx="4076413" cy="987504"/>
          </a:xfrm>
          <a:prstGeom prst="roundRect">
            <a:avLst/>
          </a:prstGeom>
          <a:solidFill>
            <a:srgbClr val="BEBAE8"/>
          </a:solidFill>
          <a:ln>
            <a:noFill/>
          </a:ln>
          <a:scene3d>
            <a:camera prst="orthographicFront"/>
            <a:lightRig rig="twoPt" dir="t"/>
          </a:scene3d>
          <a:sp3d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BALANCE CHANGES</a:t>
            </a:r>
          </a:p>
          <a:p>
            <a:r>
              <a:rPr lang="en-US" sz="1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Sudden change in balance and coordination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852063" y="1932862"/>
            <a:ext cx="4076414" cy="681038"/>
          </a:xfrm>
          <a:prstGeom prst="roundRect">
            <a:avLst/>
          </a:prstGeom>
          <a:solidFill>
            <a:srgbClr val="BEBAE8"/>
          </a:solidFill>
          <a:ln>
            <a:noFill/>
          </a:ln>
          <a:scene3d>
            <a:camera prst="orthographicFront"/>
            <a:lightRig rig="twoPt" dir="t"/>
          </a:scene3d>
          <a:sp3d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VISION CHANGES</a:t>
            </a:r>
          </a:p>
          <a:p>
            <a:r>
              <a:rPr lang="en-US" sz="1600"/>
              <a:t>Sudden vision loss or double vision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852063" y="3640945"/>
            <a:ext cx="4056145" cy="681038"/>
          </a:xfrm>
          <a:prstGeom prst="roundRect">
            <a:avLst/>
          </a:prstGeom>
          <a:solidFill>
            <a:srgbClr val="BEBAE8"/>
          </a:solidFill>
          <a:ln>
            <a:noFill/>
          </a:ln>
          <a:scene3d>
            <a:camera prst="orthographicFront"/>
            <a:lightRig rig="twoPt" dir="t"/>
          </a:scene3d>
          <a:sp3d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ARM WEAKNESS</a:t>
            </a:r>
          </a:p>
          <a:p>
            <a:r>
              <a:rPr lang="en-US" sz="1600"/>
              <a:t>Sudden arm numbness or weakness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852063" y="2769878"/>
            <a:ext cx="4056145" cy="715089"/>
          </a:xfrm>
          <a:prstGeom prst="roundRect">
            <a:avLst/>
          </a:prstGeom>
          <a:solidFill>
            <a:srgbClr val="BEBAE8"/>
          </a:solidFill>
          <a:ln>
            <a:noFill/>
          </a:ln>
          <a:scene3d>
            <a:camera prst="orthographicFront"/>
            <a:lightRig rig="twoPt" dir="t"/>
          </a:scene3d>
          <a:sp3d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FACIAL DROOP</a:t>
            </a:r>
          </a:p>
          <a:p>
            <a:r>
              <a:rPr lang="en-US"/>
              <a:t>Face looks uneven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852063" y="4477961"/>
            <a:ext cx="3801408" cy="953453"/>
          </a:xfrm>
          <a:prstGeom prst="roundRect">
            <a:avLst/>
          </a:prstGeom>
          <a:solidFill>
            <a:srgbClr val="BEBAE8"/>
          </a:solidFill>
          <a:ln>
            <a:noFill/>
          </a:ln>
          <a:scene3d>
            <a:camera prst="orthographicFront"/>
            <a:lightRig rig="twoPt" dir="t"/>
          </a:scene3d>
          <a:sp3d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SLURRED SPEECH</a:t>
            </a:r>
          </a:p>
          <a:p>
            <a:r>
              <a:rPr lang="en-US" sz="1600"/>
              <a:t>Sudden difficulty speaking or can’t speak clearly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7852063" y="5587392"/>
            <a:ext cx="3801408" cy="1021556"/>
          </a:xfrm>
          <a:prstGeom prst="roundRect">
            <a:avLst/>
          </a:prstGeom>
          <a:solidFill>
            <a:srgbClr val="BEBAE8"/>
          </a:solidFill>
          <a:ln>
            <a:noFill/>
          </a:ln>
          <a:scene3d>
            <a:camera prst="orthographicFront"/>
            <a:lightRig rig="twoPt" dir="t"/>
          </a:scene3d>
          <a:sp3d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DON’T STALL; CALL</a:t>
            </a:r>
          </a:p>
          <a:p>
            <a:r>
              <a:rPr lang="en-US"/>
              <a:t>Make note of the time the symptoms started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3779344" y="121231"/>
            <a:ext cx="5136055" cy="461665"/>
          </a:xfrm>
          <a:prstGeom prst="roundRect">
            <a:avLst/>
          </a:prstGeom>
          <a:solidFill>
            <a:srgbClr val="2E1B47"/>
          </a:solidFill>
          <a:ln>
            <a:solidFill>
              <a:srgbClr val="2E1B4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flat" dir="t"/>
          </a:scene3d>
          <a:sp3d prstMaterial="plastic">
            <a:bevelB w="88900" h="31750" prst="angle"/>
          </a:sp3d>
        </p:spPr>
        <p:txBody>
          <a:bodyPr spcFirstLastPara="0" vert="horz" wrap="square" lIns="208026" tIns="69342" rIns="69342" bIns="69342" numCol="1" spcCol="1270" anchor="ctr" anchorCtr="0">
            <a:noAutofit/>
          </a:bodyPr>
          <a:lstStyle>
            <a:defPPr>
              <a:defRPr lang="en-US"/>
            </a:defPPr>
            <a:lvl1pPr algn="ctr">
              <a:defRPr sz="2400" b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SIGNS OF STROKE:  B E F A S T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836024" y="2950954"/>
            <a:ext cx="878166" cy="369332"/>
          </a:xfrm>
          <a:prstGeom prst="rect">
            <a:avLst/>
          </a:prstGeom>
          <a:solidFill>
            <a:schemeClr val="tx1"/>
          </a:solidFill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en-US" sz="2400" b="1">
                <a:solidFill>
                  <a:srgbClr val="4A20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ACE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5836024" y="1285727"/>
            <a:ext cx="1305428" cy="3693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en-US" sz="2400" b="1">
                <a:solidFill>
                  <a:srgbClr val="4A20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ALANCE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254" y="286246"/>
            <a:ext cx="3348757" cy="64583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4" name="Straight Arrow Connector 3"/>
          <p:cNvCxnSpPr>
            <a:cxnSpLocks/>
          </p:cNvCxnSpPr>
          <p:nvPr/>
        </p:nvCxnSpPr>
        <p:spPr>
          <a:xfrm>
            <a:off x="3221954" y="1093630"/>
            <a:ext cx="1820944" cy="307315"/>
          </a:xfrm>
          <a:prstGeom prst="straightConnector1">
            <a:avLst/>
          </a:prstGeom>
          <a:ln w="28575">
            <a:solidFill>
              <a:srgbClr val="4A206A"/>
            </a:solidFill>
            <a:headEnd type="oval" w="lg" len="lg"/>
            <a:tailEnd type="oval" w="lg" len="lg"/>
          </a:ln>
          <a:effectLst>
            <a:outerShdw blurRad="25400" dist="635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freezing" dir="t"/>
          </a:scene3d>
          <a:sp3d prstMaterial="metal"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cxnSpLocks/>
          </p:cNvCxnSpPr>
          <p:nvPr/>
        </p:nvCxnSpPr>
        <p:spPr>
          <a:xfrm>
            <a:off x="3058517" y="1776884"/>
            <a:ext cx="2058451" cy="444269"/>
          </a:xfrm>
          <a:prstGeom prst="straightConnector1">
            <a:avLst/>
          </a:prstGeom>
          <a:ln w="28575">
            <a:solidFill>
              <a:srgbClr val="4A206A"/>
            </a:solidFill>
            <a:headEnd type="oval" w="lg" len="lg"/>
            <a:tailEnd type="oval" w="lg" len="lg"/>
          </a:ln>
          <a:effectLst>
            <a:outerShdw blurRad="25400" dist="635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freezing" dir="t"/>
          </a:scene3d>
          <a:sp3d prstMaterial="metal"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cxnSpLocks/>
          </p:cNvCxnSpPr>
          <p:nvPr/>
        </p:nvCxnSpPr>
        <p:spPr>
          <a:xfrm>
            <a:off x="2738132" y="2106561"/>
            <a:ext cx="2304766" cy="733865"/>
          </a:xfrm>
          <a:prstGeom prst="straightConnector1">
            <a:avLst/>
          </a:prstGeom>
          <a:ln w="28575">
            <a:solidFill>
              <a:srgbClr val="4A206A"/>
            </a:solidFill>
            <a:headEnd type="oval" w="lg" len="lg"/>
            <a:tailEnd type="oval" w="lg" len="lg"/>
          </a:ln>
          <a:effectLst>
            <a:outerShdw blurRad="25400" dist="635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freezing" dir="t"/>
          </a:scene3d>
          <a:sp3d prstMaterial="metal"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cxnSpLocks/>
          </p:cNvCxnSpPr>
          <p:nvPr/>
        </p:nvCxnSpPr>
        <p:spPr>
          <a:xfrm>
            <a:off x="3046858" y="2665293"/>
            <a:ext cx="1958641" cy="1055676"/>
          </a:xfrm>
          <a:prstGeom prst="straightConnector1">
            <a:avLst/>
          </a:prstGeom>
          <a:ln w="28575">
            <a:solidFill>
              <a:srgbClr val="4A206A"/>
            </a:solidFill>
            <a:headEnd type="oval" w="lg" len="lg"/>
            <a:tailEnd type="oval" w="lg" len="lg"/>
          </a:ln>
          <a:effectLst>
            <a:outerShdw blurRad="25400" dist="635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freezing" dir="t"/>
          </a:scene3d>
          <a:sp3d prstMaterial="metal"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>
            <a:cxnSpLocks/>
          </p:cNvCxnSpPr>
          <p:nvPr/>
        </p:nvCxnSpPr>
        <p:spPr>
          <a:xfrm>
            <a:off x="1918907" y="2060536"/>
            <a:ext cx="3036916" cy="2508733"/>
          </a:xfrm>
          <a:prstGeom prst="straightConnector1">
            <a:avLst/>
          </a:prstGeom>
          <a:ln w="28575">
            <a:solidFill>
              <a:srgbClr val="4A206A"/>
            </a:solidFill>
            <a:headEnd type="oval" w="lg" len="lg"/>
            <a:tailEnd type="oval" w="lg" len="lg"/>
          </a:ln>
          <a:effectLst>
            <a:outerShdw blurRad="25400" dist="635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freezing" dir="t"/>
          </a:scene3d>
          <a:sp3d prstMaterial="metal"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cxnSpLocks/>
          </p:cNvCxnSpPr>
          <p:nvPr/>
        </p:nvCxnSpPr>
        <p:spPr>
          <a:xfrm>
            <a:off x="3156836" y="4313004"/>
            <a:ext cx="2038241" cy="1150495"/>
          </a:xfrm>
          <a:prstGeom prst="straightConnector1">
            <a:avLst/>
          </a:prstGeom>
          <a:ln w="28575">
            <a:solidFill>
              <a:srgbClr val="4A206A"/>
            </a:solidFill>
            <a:headEnd type="oval" w="lg" len="lg"/>
            <a:tailEnd type="oval" w="lg" len="lg"/>
          </a:ln>
          <a:effectLst>
            <a:outerShdw blurRad="25400" dist="635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freezing" dir="t"/>
          </a:scene3d>
          <a:sp3d prstMaterial="metal"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3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616" y="68028"/>
            <a:ext cx="1098082" cy="123041"/>
          </a:xfrm>
          <a:prstGeom prst="rect">
            <a:avLst/>
          </a:prstGeom>
        </p:spPr>
      </p:pic>
      <p:sp>
        <p:nvSpPr>
          <p:cNvPr id="55" name="Oval 54">
            <a:extLst>
              <a:ext uri="{FF2B5EF4-FFF2-40B4-BE49-F238E27FC236}">
                <a16:creationId xmlns:a16="http://schemas.microsoft.com/office/drawing/2014/main" id="{C9FFA91E-6738-436A-A64E-C242DEC8A2F4}"/>
              </a:ext>
            </a:extLst>
          </p:cNvPr>
          <p:cNvSpPr/>
          <p:nvPr/>
        </p:nvSpPr>
        <p:spPr>
          <a:xfrm>
            <a:off x="11686678" y="6335940"/>
            <a:ext cx="443059" cy="408623"/>
          </a:xfrm>
          <a:prstGeom prst="ellipse">
            <a:avLst/>
          </a:prstGeom>
          <a:solidFill>
            <a:srgbClr val="4A206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2480B88-EE07-4385-A7A4-22F14484E092}"/>
              </a:ext>
            </a:extLst>
          </p:cNvPr>
          <p:cNvSpPr txBox="1"/>
          <p:nvPr/>
        </p:nvSpPr>
        <p:spPr>
          <a:xfrm>
            <a:off x="110946" y="6011553"/>
            <a:ext cx="2775314" cy="664012"/>
          </a:xfrm>
          <a:prstGeom prst="roundRect">
            <a:avLst/>
          </a:prstGeom>
          <a:solidFill>
            <a:srgbClr val="4A206A"/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r>
              <a:rPr lang="en-US" sz="1100" b="1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2020 CODE STROKE INSERVICE</a:t>
            </a:r>
          </a:p>
          <a:p>
            <a:r>
              <a:rPr lang="en-US" sz="1100" b="1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LAMC – 4867 SUNSET BLVD</a:t>
            </a:r>
          </a:p>
          <a:p>
            <a:r>
              <a:rPr lang="en-US" sz="1100" b="1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LABORATORY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57B83F0-4D8F-43E4-8F1B-9CD0B9EAD54B}"/>
              </a:ext>
            </a:extLst>
          </p:cNvPr>
          <p:cNvSpPr/>
          <p:nvPr/>
        </p:nvSpPr>
        <p:spPr>
          <a:xfrm>
            <a:off x="5445711" y="1280177"/>
            <a:ext cx="365760" cy="396209"/>
          </a:xfrm>
          <a:prstGeom prst="roundRect">
            <a:avLst/>
          </a:prstGeom>
          <a:solidFill>
            <a:srgbClr val="441B47"/>
          </a:solidFill>
          <a:ln>
            <a:solidFill>
              <a:srgbClr val="441B47"/>
            </a:solidFill>
          </a:ln>
          <a:scene3d>
            <a:camera prst="orthographicFront"/>
            <a:lightRig rig="glow" dir="t"/>
          </a:scene3d>
          <a:sp3d prstMaterial="flat">
            <a:bevelT w="381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A67B42E5-7771-4125-866E-495FECD77280}"/>
              </a:ext>
            </a:extLst>
          </p:cNvPr>
          <p:cNvSpPr/>
          <p:nvPr/>
        </p:nvSpPr>
        <p:spPr>
          <a:xfrm>
            <a:off x="5437353" y="2182921"/>
            <a:ext cx="365760" cy="396209"/>
          </a:xfrm>
          <a:prstGeom prst="roundRect">
            <a:avLst/>
          </a:prstGeom>
          <a:solidFill>
            <a:srgbClr val="441B47"/>
          </a:solidFill>
          <a:ln>
            <a:solidFill>
              <a:srgbClr val="441B47"/>
            </a:solidFill>
          </a:ln>
          <a:scene3d>
            <a:camera prst="orthographicFront"/>
            <a:lightRig rig="glow" dir="t"/>
          </a:scene3d>
          <a:sp3d prstMaterial="flat">
            <a:bevelT w="381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03350266-0774-4FEA-8F77-12996B49265C}"/>
              </a:ext>
            </a:extLst>
          </p:cNvPr>
          <p:cNvSpPr/>
          <p:nvPr/>
        </p:nvSpPr>
        <p:spPr>
          <a:xfrm>
            <a:off x="5436888" y="2937515"/>
            <a:ext cx="365760" cy="396209"/>
          </a:xfrm>
          <a:prstGeom prst="roundRect">
            <a:avLst/>
          </a:prstGeom>
          <a:solidFill>
            <a:srgbClr val="441B47"/>
          </a:solidFill>
          <a:ln>
            <a:solidFill>
              <a:srgbClr val="441B47"/>
            </a:solidFill>
          </a:ln>
          <a:scene3d>
            <a:camera prst="orthographicFront"/>
            <a:lightRig rig="glow" dir="t"/>
          </a:scene3d>
          <a:sp3d prstMaterial="flat">
            <a:bevelT w="381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A1A6A361-6279-4ACD-8E2E-C6D5DF054B3A}"/>
              </a:ext>
            </a:extLst>
          </p:cNvPr>
          <p:cNvSpPr/>
          <p:nvPr/>
        </p:nvSpPr>
        <p:spPr>
          <a:xfrm>
            <a:off x="5445711" y="3574745"/>
            <a:ext cx="365760" cy="396209"/>
          </a:xfrm>
          <a:prstGeom prst="roundRect">
            <a:avLst/>
          </a:prstGeom>
          <a:solidFill>
            <a:srgbClr val="441B47"/>
          </a:solidFill>
          <a:ln>
            <a:solidFill>
              <a:srgbClr val="441B47"/>
            </a:solidFill>
          </a:ln>
          <a:scene3d>
            <a:camera prst="orthographicFront"/>
            <a:lightRig rig="glow" dir="t"/>
          </a:scene3d>
          <a:sp3d prstMaterial="flat">
            <a:bevelT w="381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49B1303B-5DDD-41DE-B71B-A33BE1BCEA26}"/>
              </a:ext>
            </a:extLst>
          </p:cNvPr>
          <p:cNvSpPr/>
          <p:nvPr/>
        </p:nvSpPr>
        <p:spPr>
          <a:xfrm>
            <a:off x="5436423" y="4373423"/>
            <a:ext cx="365760" cy="396209"/>
          </a:xfrm>
          <a:prstGeom prst="roundRect">
            <a:avLst/>
          </a:prstGeom>
          <a:solidFill>
            <a:srgbClr val="441B47"/>
          </a:solidFill>
          <a:ln>
            <a:solidFill>
              <a:srgbClr val="441B47"/>
            </a:solidFill>
          </a:ln>
          <a:scene3d>
            <a:camera prst="orthographicFront"/>
            <a:lightRig rig="glow" dir="t"/>
          </a:scene3d>
          <a:sp3d prstMaterial="flat">
            <a:bevelT w="381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4C0DA746-E60C-4809-B162-5F68C757C620}"/>
              </a:ext>
            </a:extLst>
          </p:cNvPr>
          <p:cNvSpPr/>
          <p:nvPr/>
        </p:nvSpPr>
        <p:spPr>
          <a:xfrm>
            <a:off x="5443523" y="5334200"/>
            <a:ext cx="365760" cy="396209"/>
          </a:xfrm>
          <a:prstGeom prst="roundRect">
            <a:avLst/>
          </a:prstGeom>
          <a:solidFill>
            <a:srgbClr val="441B47"/>
          </a:solidFill>
          <a:ln>
            <a:solidFill>
              <a:srgbClr val="441B47"/>
            </a:solidFill>
          </a:ln>
          <a:scene3d>
            <a:camera prst="orthographicFront"/>
            <a:lightRig rig="glow" dir="t"/>
          </a:scene3d>
          <a:sp3d prstMaterial="flat">
            <a:bevelT w="381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3873008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0"/>
                            </p:stCondLst>
                            <p:childTnLst>
                              <p:par>
                                <p:cTn id="44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5" grpId="0" animBg="1"/>
      <p:bldP spid="23" grpId="0" animBg="1"/>
      <p:bldP spid="27" grpId="0" animBg="1"/>
      <p:bldP spid="29" grpId="0" animBg="1"/>
      <p:bldP spid="30" grpId="0" animBg="1"/>
      <p:bldP spid="31" grpId="0" animBg="1"/>
      <p:bldP spid="33" grpId="0" animBg="1"/>
      <p:bldP spid="35" grpId="0" animBg="1"/>
      <p:bldP spid="36" grpId="0" animBg="1"/>
      <p:bldP spid="38" grpId="0" animBg="1"/>
      <p:bldP spid="21" grpId="0" animBg="1"/>
      <p:bldP spid="40" grpId="0" animBg="1"/>
      <p:bldP spid="42" grpId="0" animBg="1"/>
      <p:bldP spid="3" grpId="0" animBg="1"/>
      <p:bldP spid="43" grpId="0" animBg="1"/>
      <p:bldP spid="44" grpId="0" animBg="1"/>
      <p:bldP spid="45" grpId="0" animBg="1"/>
      <p:bldP spid="46" grpId="0" animBg="1"/>
      <p:bldP spid="4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983F55-B514-41E6-9364-F93FC6647199}"/>
              </a:ext>
            </a:extLst>
          </p:cNvPr>
          <p:cNvSpPr txBox="1">
            <a:spLocks/>
          </p:cNvSpPr>
          <p:nvPr/>
        </p:nvSpPr>
        <p:spPr>
          <a:xfrm>
            <a:off x="4370866" y="71573"/>
            <a:ext cx="3450267" cy="525855"/>
          </a:xfrm>
          <a:prstGeom prst="roundRect">
            <a:avLst/>
          </a:prstGeom>
          <a:solidFill>
            <a:srgbClr val="2E1B47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/>
        </p:spPr>
        <p:txBody>
          <a:bodyPr>
            <a:normAutofit fontScale="975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800" b="1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TRUE STORY</a:t>
            </a:r>
            <a:endParaRPr lang="en-US" sz="2800">
              <a:effectLst>
                <a:outerShdw blurRad="50800" dist="38100" dir="2700000" algn="tl" rotWithShape="0">
                  <a:prstClr val="black">
                    <a:alpha val="35000"/>
                  </a:prstClr>
                </a:outerShdw>
              </a:effectLst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E2823D7-2A08-41FF-8C4E-8A8311ECF334}"/>
              </a:ext>
            </a:extLst>
          </p:cNvPr>
          <p:cNvSpPr/>
          <p:nvPr/>
        </p:nvSpPr>
        <p:spPr>
          <a:xfrm>
            <a:off x="501233" y="787351"/>
            <a:ext cx="11205714" cy="700392"/>
          </a:xfrm>
          <a:prstGeom prst="rect">
            <a:avLst/>
          </a:prstGeom>
          <a:solidFill>
            <a:srgbClr val="2E1B47"/>
          </a:solidFill>
          <a:ln>
            <a:solidFill>
              <a:srgbClr val="441B4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/>
          </a:scene3d>
          <a:sp3d prstMaterial="meta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LAMC LAB EMPLOYEE RECOGNIZES </a:t>
            </a:r>
          </a:p>
          <a:p>
            <a:pPr algn="ctr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CODE STROKE IN A PATIENT …. A LIFE SAVED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0C1552-B124-4FE8-B2BD-A71E6E5B45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313" t="32360" r="7399"/>
          <a:stretch/>
        </p:blipFill>
        <p:spPr>
          <a:xfrm rot="5400000">
            <a:off x="4211413" y="2583370"/>
            <a:ext cx="3618344" cy="25392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96463AC-F6E7-47F3-A460-89C71B2DFF7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030"/>
          <a:stretch/>
        </p:blipFill>
        <p:spPr>
          <a:xfrm rot="5400000">
            <a:off x="7767356" y="2275558"/>
            <a:ext cx="3949796" cy="3486328"/>
          </a:xfrm>
          <a:prstGeom prst="rect">
            <a:avLst/>
          </a:prstGeom>
          <a:ln>
            <a:solidFill>
              <a:srgbClr val="9999FF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DF7BC56-2562-45D7-9D56-0D01E45549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1221" y="2516831"/>
            <a:ext cx="3784057" cy="28380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D8BC43C1-20B8-4C34-A392-0A9F76430ECD}"/>
              </a:ext>
            </a:extLst>
          </p:cNvPr>
          <p:cNvSpPr/>
          <p:nvPr/>
        </p:nvSpPr>
        <p:spPr>
          <a:xfrm>
            <a:off x="11485418" y="6315120"/>
            <a:ext cx="443059" cy="408623"/>
          </a:xfrm>
          <a:prstGeom prst="ellipse">
            <a:avLst/>
          </a:prstGeom>
          <a:solidFill>
            <a:srgbClr val="2E1B4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E29F816-D931-4D0B-8715-4098A83817D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019" y="71573"/>
            <a:ext cx="1986714" cy="22261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8424AD2-B1C8-4547-8D92-E7B44C294725}"/>
              </a:ext>
            </a:extLst>
          </p:cNvPr>
          <p:cNvSpPr txBox="1"/>
          <p:nvPr/>
        </p:nvSpPr>
        <p:spPr>
          <a:xfrm>
            <a:off x="144866" y="5906498"/>
            <a:ext cx="3286014" cy="817245"/>
          </a:xfrm>
          <a:prstGeom prst="roundRect">
            <a:avLst/>
          </a:prstGeom>
          <a:solidFill>
            <a:srgbClr val="2E1B47"/>
          </a:solidFill>
          <a:effectLst>
            <a:glow rad="63500">
              <a:srgbClr val="AE77D7">
                <a:alpha val="40000"/>
              </a:srgbClr>
            </a:glow>
            <a:innerShdw blurRad="63500" dist="50800" dir="162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/>
        </p:spPr>
        <p:txBody>
          <a:bodyPr wrap="square" rtlCol="0">
            <a:spAutoFit/>
          </a:bodyPr>
          <a:lstStyle/>
          <a:p>
            <a:r>
              <a:rPr lang="en-US" sz="1400" b="1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2020 CODE STROKE INSERVICE</a:t>
            </a:r>
          </a:p>
          <a:p>
            <a:r>
              <a:rPr lang="en-US" sz="1400" b="1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LAMC – 4867 SUNSET BLVD</a:t>
            </a:r>
          </a:p>
          <a:p>
            <a:r>
              <a:rPr lang="en-US" sz="1400" b="1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LABORATORY</a:t>
            </a:r>
          </a:p>
        </p:txBody>
      </p:sp>
    </p:spTree>
    <p:extLst>
      <p:ext uri="{BB962C8B-B14F-4D97-AF65-F5344CB8AC3E}">
        <p14:creationId xmlns:p14="http://schemas.microsoft.com/office/powerpoint/2010/main" val="456643333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3068" y="297471"/>
            <a:ext cx="5916029" cy="885541"/>
          </a:xfrm>
          <a:scene3d>
            <a:camera prst="orthographicFront"/>
            <a:lightRig rig="flat" dir="t"/>
          </a:scene3d>
          <a:sp3d prstMaterial="metal"/>
        </p:spPr>
        <p:txBody>
          <a:bodyPr>
            <a:normAutofit fontScale="90000"/>
          </a:bodyPr>
          <a:lstStyle/>
          <a:p>
            <a:pPr algn="ctr"/>
            <a:r>
              <a:rPr lang="en-US" b="1">
                <a:solidFill>
                  <a:srgbClr val="1B005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CODE STROKE IS AN </a:t>
            </a:r>
            <a:endParaRPr lang="en-US" sz="2400">
              <a:solidFill>
                <a:srgbClr val="1B005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7062651" y="391622"/>
            <a:ext cx="3411230" cy="697237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flat" dir="t"/>
          </a:scene3d>
          <a:sp3d prstMaterial="metal"/>
        </p:spPr>
        <p:txBody>
          <a:bodyPr spcFirstLastPara="0" vert="horz" wrap="square" lIns="208026" tIns="69342" rIns="69342" bIns="69342" numCol="1" spcCol="1270" anchor="ctr" anchorCtr="0">
            <a:noAutofit/>
            <a:sp3d prstMaterial="metal"/>
          </a:bodyPr>
          <a:lstStyle>
            <a:defPPr>
              <a:defRPr lang="en-US"/>
            </a:defPPr>
            <a:lvl1pPr algn="ctr">
              <a:defRPr sz="2400" b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>
                <a:solidFill>
                  <a:schemeClr val="tx1"/>
                </a:solidFill>
              </a:rPr>
              <a:t>EMERGENCY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69416" y="1946561"/>
            <a:ext cx="3736561" cy="461665"/>
          </a:xfrm>
          <a:prstGeom prst="roundRect">
            <a:avLst/>
          </a:prstGeom>
          <a:solidFill>
            <a:srgbClr val="2E1B4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flat" dir="t"/>
          </a:scene3d>
          <a:sp3d prstMaterial="metal"/>
        </p:spPr>
        <p:txBody>
          <a:bodyPr spcFirstLastPara="0" vert="horz" wrap="square" lIns="208026" tIns="69342" rIns="69342" bIns="69342" numCol="1" spcCol="1270" anchor="ctr" anchorCtr="0">
            <a:noAutofit/>
          </a:bodyPr>
          <a:lstStyle>
            <a:defPPr>
              <a:defRPr lang="en-US"/>
            </a:defPPr>
            <a:lvl1pPr algn="ctr">
              <a:defRPr sz="2400" b="1"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n-US"/>
              <a:t>HOSPITAL PATIENT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3847" y="1771484"/>
            <a:ext cx="5677990" cy="825290"/>
          </a:xfrm>
          <a:prstGeom prst="roundRect">
            <a:avLst/>
          </a:prstGeom>
          <a:solidFill>
            <a:srgbClr val="2E1B47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flat" dir="t"/>
          </a:scene3d>
          <a:sp3d prstMaterial="metal"/>
        </p:spPr>
        <p:txBody>
          <a:bodyPr spcFirstLastPara="0" vert="horz" wrap="square" lIns="208026" tIns="69342" rIns="69342" bIns="69342" numCol="1" spcCol="1270" anchor="ctr" anchorCtr="0">
            <a:noAutofit/>
          </a:bodyPr>
          <a:lstStyle>
            <a:defPPr>
              <a:defRPr lang="en-US"/>
            </a:defPPr>
            <a:lvl1pPr algn="ctr">
              <a:defRPr sz="2400" b="1"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n-US" sz="180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PAGE CODE STROKE NEUROLOGIST </a:t>
            </a:r>
          </a:p>
          <a:p>
            <a:r>
              <a:rPr lang="en-US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3E1B59"/>
                </a:highlight>
              </a:rPr>
              <a:t>Tier 1:   279-1000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52047" y="3185246"/>
            <a:ext cx="3909860" cy="461665"/>
          </a:xfrm>
          <a:prstGeom prst="roundRect">
            <a:avLst/>
          </a:prstGeom>
          <a:solidFill>
            <a:srgbClr val="001C5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flat" dir="t"/>
          </a:scene3d>
          <a:sp3d prstMaterial="metal"/>
        </p:spPr>
        <p:txBody>
          <a:bodyPr spcFirstLastPara="0" vert="horz" wrap="square" lIns="208026" tIns="69342" rIns="69342" bIns="69342" numCol="1" spcCol="1270" anchor="ctr" anchorCtr="0">
            <a:noAutofit/>
          </a:bodyPr>
          <a:lstStyle>
            <a:defPPr>
              <a:defRPr lang="en-US"/>
            </a:defPPr>
            <a:lvl1pPr algn="ctr">
              <a:defRPr sz="2400" b="1"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n-US"/>
              <a:t>VISITOR OR EMPLOYEE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225732" y="3185246"/>
            <a:ext cx="5514221" cy="461665"/>
          </a:xfrm>
          <a:prstGeom prst="roundRect">
            <a:avLst/>
          </a:prstGeom>
          <a:solidFill>
            <a:srgbClr val="001C5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flat" dir="t"/>
          </a:scene3d>
          <a:sp3d prstMaterial="metal"/>
        </p:spPr>
        <p:txBody>
          <a:bodyPr spcFirstLastPara="0" vert="horz" wrap="square" lIns="208026" tIns="69342" rIns="69342" bIns="69342" numCol="1" spcCol="1270" anchor="ctr" anchorCtr="0">
            <a:noAutofit/>
          </a:bodyPr>
          <a:lstStyle>
            <a:defPPr>
              <a:defRPr lang="en-US"/>
            </a:defPPr>
            <a:lvl1pPr algn="ctr">
              <a:defRPr sz="2400" b="1"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n-US"/>
              <a:t>CALL  x 3-3000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73983" y="4341107"/>
            <a:ext cx="3909860" cy="461665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flat" dir="t"/>
          </a:scene3d>
          <a:sp3d prstMaterial="metal"/>
        </p:spPr>
        <p:txBody>
          <a:bodyPr spcFirstLastPara="0" vert="horz" wrap="square" lIns="208026" tIns="69342" rIns="69342" bIns="69342" numCol="1" spcCol="1270" anchor="ctr" anchorCtr="0">
            <a:noAutofit/>
          </a:bodyPr>
          <a:lstStyle>
            <a:defPPr>
              <a:defRPr lang="en-US"/>
            </a:defPPr>
            <a:lvl1pPr algn="ctr">
              <a:defRPr sz="2400" b="1"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n-US"/>
              <a:t>OUTSIDE HOSPITAL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225732" y="4341106"/>
            <a:ext cx="4248150" cy="461665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flat" dir="t"/>
          </a:scene3d>
          <a:sp3d prstMaterial="metal"/>
        </p:spPr>
        <p:txBody>
          <a:bodyPr spcFirstLastPara="0" vert="horz" wrap="square" lIns="208026" tIns="69342" rIns="69342" bIns="69342" numCol="1" spcCol="1270" anchor="ctr" anchorCtr="0">
            <a:noAutofit/>
          </a:bodyPr>
          <a:lstStyle>
            <a:defPPr>
              <a:defRPr lang="en-US"/>
            </a:defPPr>
            <a:lvl1pPr algn="ctr">
              <a:defRPr sz="2400" b="1"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n-US"/>
              <a:t>CALL </a:t>
            </a:r>
            <a:r>
              <a:rPr lang="en-US">
                <a:solidFill>
                  <a:schemeClr val="bg1"/>
                </a:solidFill>
                <a:highlight>
                  <a:srgbClr val="FFFF00"/>
                </a:highlight>
              </a:rPr>
              <a:t>911</a:t>
            </a:r>
          </a:p>
        </p:txBody>
      </p:sp>
      <p:sp>
        <p:nvSpPr>
          <p:cNvPr id="7" name="Right Arrow 6"/>
          <p:cNvSpPr/>
          <p:nvPr/>
        </p:nvSpPr>
        <p:spPr>
          <a:xfrm>
            <a:off x="4408401" y="1857106"/>
            <a:ext cx="1458686" cy="640573"/>
          </a:xfrm>
          <a:prstGeom prst="rightArrow">
            <a:avLst/>
          </a:prstGeom>
          <a:solidFill>
            <a:srgbClr val="1B0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flat" dir="t"/>
          </a:scene3d>
          <a:sp3d prstMaterial="metal"/>
        </p:spPr>
        <p:txBody>
          <a:bodyPr spcFirstLastPara="0" vert="horz" wrap="square" lIns="208026" tIns="69342" rIns="69342" bIns="69342" numCol="1" spcCol="1270" anchor="ctr" anchorCtr="0">
            <a:noAutofit/>
          </a:bodyPr>
          <a:lstStyle/>
          <a:p>
            <a:pPr algn="ctr"/>
            <a:endParaRPr lang="en-US" sz="24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ight Arrow 7"/>
          <p:cNvSpPr/>
          <p:nvPr/>
        </p:nvSpPr>
        <p:spPr>
          <a:xfrm>
            <a:off x="4597813" y="3126963"/>
            <a:ext cx="1079862" cy="620470"/>
          </a:xfrm>
          <a:prstGeom prst="rightArrow">
            <a:avLst/>
          </a:prstGeom>
          <a:solidFill>
            <a:srgbClr val="001C5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flat" dir="t"/>
          </a:scene3d>
          <a:sp3d prstMaterial="metal"/>
        </p:spPr>
        <p:txBody>
          <a:bodyPr spcFirstLastPara="0" vert="horz" wrap="square" lIns="208026" tIns="69342" rIns="69342" bIns="69342" numCol="1" spcCol="1270" anchor="ctr" anchorCtr="0">
            <a:noAutofit/>
          </a:bodyPr>
          <a:lstStyle/>
          <a:p>
            <a:pPr algn="ctr"/>
            <a:endParaRPr lang="en-US" sz="24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ight Arrow 14"/>
          <p:cNvSpPr/>
          <p:nvPr/>
        </p:nvSpPr>
        <p:spPr>
          <a:xfrm>
            <a:off x="4632646" y="4217038"/>
            <a:ext cx="1045029" cy="594327"/>
          </a:xfrm>
          <a:prstGeom prst="rightArrow">
            <a:avLst/>
          </a:prstGeom>
          <a:solidFill>
            <a:srgbClr val="CB333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flat" dir="t"/>
          </a:scene3d>
          <a:sp3d prstMaterial="metal"/>
        </p:spPr>
        <p:txBody>
          <a:bodyPr spcFirstLastPara="0" vert="horz" wrap="square" lIns="208026" tIns="69342" rIns="69342" bIns="69342" numCol="1" spcCol="1270" anchor="ctr" anchorCtr="0">
            <a:noAutofit/>
          </a:bodyPr>
          <a:lstStyle/>
          <a:p>
            <a:pPr algn="ctr"/>
            <a:endParaRPr lang="en-US" sz="24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44" y="35371"/>
            <a:ext cx="1986714" cy="222613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C59A8B73-2CCF-4A9B-A3D1-53AAD92D0E27}"/>
              </a:ext>
            </a:extLst>
          </p:cNvPr>
          <p:cNvSpPr txBox="1">
            <a:spLocks/>
          </p:cNvSpPr>
          <p:nvPr/>
        </p:nvSpPr>
        <p:spPr>
          <a:xfrm>
            <a:off x="216992" y="5766632"/>
            <a:ext cx="4015598" cy="869283"/>
          </a:xfrm>
          <a:prstGeom prst="roundRect">
            <a:avLst/>
          </a:prstGeom>
          <a:solidFill>
            <a:srgbClr val="1B0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flat" dir="t"/>
          </a:scene3d>
          <a:sp3d prstMaterial="plastic"/>
        </p:spPr>
        <p:txBody>
          <a:bodyPr spcFirstLastPara="0" vert="horz" wrap="square" lIns="91440" tIns="0" rIns="0" bIns="0" numCol="1" spcCol="1270" rtlCol="0" anchor="ctr" anchorCtr="0">
            <a:noAutofit/>
            <a:sp3d>
              <a:bevelT w="6350"/>
            </a:sp3d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8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1100" b="1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lamc</a:t>
            </a:r>
            <a:r>
              <a:rPr lang="en-US" sz="1100" b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laboratory</a:t>
            </a:r>
            <a:br>
              <a:rPr lang="en-US" sz="1100" b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en-US" sz="1100" b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PATHOLOGY, LABORATORY, TRANSFUSION SERVICE,</a:t>
            </a:r>
          </a:p>
          <a:p>
            <a:r>
              <a:rPr lang="en-US" sz="1100" b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FLOW CYTOMETRY, medical office buildings</a:t>
            </a:r>
            <a:br>
              <a:rPr lang="en-US" sz="1100" b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en-US" sz="1100" b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2020 CODE STROKE </a:t>
            </a:r>
            <a:r>
              <a:rPr lang="en-US" sz="1100" b="1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inservice</a:t>
            </a:r>
            <a:endParaRPr lang="en-US" sz="1100" b="1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8A6C4B5D-F472-48F8-B654-08219420C51C}"/>
              </a:ext>
            </a:extLst>
          </p:cNvPr>
          <p:cNvSpPr/>
          <p:nvPr/>
        </p:nvSpPr>
        <p:spPr>
          <a:xfrm>
            <a:off x="11485418" y="6315120"/>
            <a:ext cx="443059" cy="408623"/>
          </a:xfrm>
          <a:prstGeom prst="ellipse">
            <a:avLst/>
          </a:prstGeom>
          <a:solidFill>
            <a:srgbClr val="1B0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pic>
        <p:nvPicPr>
          <p:cNvPr id="5" name="Graphic 4" descr="Siren">
            <a:extLst>
              <a:ext uri="{FF2B5EF4-FFF2-40B4-BE49-F238E27FC236}">
                <a16:creationId xmlns:a16="http://schemas.microsoft.com/office/drawing/2014/main" id="{2F203D23-97E3-4D3C-B96E-260D11394E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90806" y="309192"/>
            <a:ext cx="738949" cy="73894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986794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Tm="7000">
        <p15:prstTrans prst="fallOver"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mph" presetSubtype="2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 animBg="1"/>
      <p:bldP spid="9" grpId="1" animBg="1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652398" y="1716558"/>
            <a:ext cx="3050221" cy="3486116"/>
            <a:chOff x="-221393" y="863299"/>
            <a:chExt cx="3798081" cy="4516089"/>
          </a:xfrm>
          <a:solidFill>
            <a:schemeClr val="accent1">
              <a:lumMod val="75000"/>
            </a:schemeClr>
          </a:solidFill>
        </p:grpSpPr>
        <p:graphicFrame>
          <p:nvGraphicFramePr>
            <p:cNvPr id="14" name="Diagram 13"/>
            <p:cNvGraphicFramePr/>
            <p:nvPr>
              <p:extLst>
                <p:ext uri="{D42A27DB-BD31-4B8C-83A1-F6EECF244321}">
                  <p14:modId xmlns:p14="http://schemas.microsoft.com/office/powerpoint/2010/main" val="4130936138"/>
                </p:ext>
              </p:extLst>
            </p:nvPr>
          </p:nvGraphicFramePr>
          <p:xfrm>
            <a:off x="-156047" y="1277910"/>
            <a:ext cx="3732735" cy="4101478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sp>
          <p:nvSpPr>
            <p:cNvPr id="16" name="TextBox 15"/>
            <p:cNvSpPr txBox="1"/>
            <p:nvPr/>
          </p:nvSpPr>
          <p:spPr>
            <a:xfrm>
              <a:off x="-221393" y="863299"/>
              <a:ext cx="2305456" cy="860194"/>
            </a:xfrm>
            <a:prstGeom prst="roundRect">
              <a:avLst/>
            </a:prstGeom>
            <a:grp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flat" dir="t"/>
            </a:scene3d>
            <a:sp3d extrusionH="76200" prstMaterial="metal">
              <a:bevelT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b="1"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SEND KPPI TEXT MESSAGE TO ASSIGNED LAB ASST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64288" y="182655"/>
            <a:ext cx="5724354" cy="423182"/>
          </a:xfrm>
          <a:prstGeom prst="roundRect">
            <a:avLst/>
          </a:prstGeom>
          <a:solidFill>
            <a:srgbClr val="2B133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txBody>
          <a:bodyPr spcFirstLastPara="0" vert="horz" wrap="square" lIns="208026" tIns="69342" rIns="69342" bIns="69342" numCol="1" spcCol="1270" rtlCol="0" anchor="ctr" anchorCtr="0">
            <a:noAutofit/>
          </a:bodyPr>
          <a:lstStyle/>
          <a:p>
            <a:pPr algn="ctr"/>
            <a:r>
              <a:rPr lang="en-US" sz="2000" b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+mn-ea"/>
                <a:cs typeface="Arial"/>
              </a:rPr>
              <a:t>Code stroke:  COMMUNICATION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731" b="4618"/>
          <a:stretch/>
        </p:blipFill>
        <p:spPr>
          <a:xfrm>
            <a:off x="655336" y="743565"/>
            <a:ext cx="1125042" cy="88474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4085840" y="640469"/>
            <a:ext cx="4681250" cy="369332"/>
          </a:xfrm>
          <a:prstGeom prst="roundRect">
            <a:avLst/>
          </a:prstGeom>
          <a:solidFill>
            <a:srgbClr val="2B133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txBody>
          <a:bodyPr spcFirstLastPara="0" vert="horz" wrap="square" lIns="208026" tIns="69342" rIns="69342" bIns="69342" numCol="1" spcCol="1270" rtlCol="0" anchor="ctr" anchorCtr="0">
            <a:noAutofit/>
          </a:bodyPr>
          <a:lstStyle>
            <a:lvl1pPr algn="ctr">
              <a:spcBef>
                <a:spcPct val="0"/>
              </a:spcBef>
              <a:buNone/>
              <a:defRPr b="1" cap="all">
                <a:ln w="3175" cmpd="sng"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n-US"/>
              <a:t>JOINT AND SHARED ACCOUNTABILITY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380335" y="5751721"/>
            <a:ext cx="6991967" cy="875102"/>
          </a:xfrm>
          <a:prstGeom prst="roundRect">
            <a:avLst/>
          </a:prstGeom>
          <a:solidFill>
            <a:srgbClr val="2E1B47"/>
          </a:solidFill>
          <a:ln>
            <a:noFill/>
          </a:ln>
          <a:effectLst/>
          <a:scene3d>
            <a:camera prst="orthographicFront"/>
            <a:lightRig rig="flat" dir="t"/>
          </a:scene3d>
          <a:sp3d prstMaterial="metal"/>
        </p:spPr>
        <p:txBody>
          <a:bodyPr spcFirstLastPara="0" vert="horz" wrap="square" lIns="208026" tIns="69342" rIns="69342" bIns="69342" numCol="1" spcCol="1270" anchor="ctr" anchorCtr="0">
            <a:noAutofit/>
          </a:bodyPr>
          <a:lstStyle>
            <a:defPPr>
              <a:defRPr lang="en-US"/>
            </a:defPPr>
            <a:lvl1pPr algn="ctr">
              <a:defRPr sz="2400" b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1600" dirty="0">
                <a:latin typeface="Arial"/>
                <a:cs typeface="Arial"/>
              </a:rPr>
              <a:t>ANY ISSUES MUST BE ADDRESSED </a:t>
            </a:r>
            <a:r>
              <a:rPr lang="en-US" sz="1600" dirty="0">
                <a:solidFill>
                  <a:schemeClr val="bg1"/>
                </a:solidFill>
                <a:highlight>
                  <a:srgbClr val="FFFF00"/>
                </a:highlight>
                <a:latin typeface="Arial"/>
                <a:cs typeface="Arial"/>
              </a:rPr>
              <a:t>IMMEDIATELY</a:t>
            </a:r>
            <a:r>
              <a:rPr lang="en-US" sz="16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1600" dirty="0">
                <a:latin typeface="Arial"/>
                <a:cs typeface="Arial"/>
              </a:rPr>
              <a:t>– </a:t>
            </a:r>
            <a:endParaRPr lang="en-US" sz="1600" dirty="0"/>
          </a:p>
          <a:p>
            <a:r>
              <a:rPr lang="en-US" sz="1600" dirty="0">
                <a:latin typeface="Arial"/>
                <a:cs typeface="Arial"/>
              </a:rPr>
              <a:t>INVOLVE A MANAGER. LEAD CLS, or STROKE CHAMPION</a:t>
            </a:r>
          </a:p>
        </p:txBody>
      </p:sp>
      <p:pic>
        <p:nvPicPr>
          <p:cNvPr id="15" name="Picture 3" descr="C:\Users\A755035\AppData\Local\Microsoft\Windows\Temporary Internet Files\Content.IE5\SQCZHV7R\warning-sign11[1]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9344" y="5481629"/>
            <a:ext cx="645043" cy="537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44" y="35371"/>
            <a:ext cx="1986714" cy="222613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EF485843-DA05-4C75-9B50-FF63FF37BB03}"/>
              </a:ext>
            </a:extLst>
          </p:cNvPr>
          <p:cNvSpPr txBox="1">
            <a:spLocks/>
          </p:cNvSpPr>
          <p:nvPr/>
        </p:nvSpPr>
        <p:spPr>
          <a:xfrm>
            <a:off x="193746" y="5743086"/>
            <a:ext cx="4015598" cy="869283"/>
          </a:xfrm>
          <a:prstGeom prst="roundRect">
            <a:avLst/>
          </a:prstGeom>
          <a:solidFill>
            <a:srgbClr val="2E1B47"/>
          </a:solidFill>
          <a:ln>
            <a:noFill/>
          </a:ln>
          <a:effectLst/>
          <a:scene3d>
            <a:camera prst="orthographicFront"/>
            <a:lightRig rig="flat" dir="t"/>
          </a:scene3d>
          <a:sp3d prstMaterial="plastic"/>
        </p:spPr>
        <p:txBody>
          <a:bodyPr spcFirstLastPara="0" vert="horz" wrap="square" lIns="91440" tIns="0" rIns="0" bIns="0" numCol="1" spcCol="1270" rtlCol="0" anchor="ctr" anchorCtr="0">
            <a:noAutofit/>
            <a:sp3d>
              <a:bevelT w="6350"/>
            </a:sp3d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8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11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lamc</a:t>
            </a:r>
            <a:r>
              <a:rPr lang="en-US" sz="11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laboratory</a:t>
            </a:r>
            <a:br>
              <a:rPr lang="en-US" sz="11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en-US" sz="11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PATHOLOGY, LABORATORY, TRANSFUSION SERVICE,</a:t>
            </a:r>
          </a:p>
          <a:p>
            <a:r>
              <a:rPr lang="en-US" sz="11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FLOW CYTOMETRY, medical office buildings</a:t>
            </a:r>
            <a:br>
              <a:rPr lang="en-US" sz="11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en-US" sz="11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2020 CODE STROKE </a:t>
            </a:r>
            <a:r>
              <a:rPr lang="en-US" sz="11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inservice</a:t>
            </a:r>
            <a:endParaRPr lang="en-US" sz="11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683A5AD-B12A-4B3B-A992-1D06F2282F6C}"/>
              </a:ext>
            </a:extLst>
          </p:cNvPr>
          <p:cNvSpPr txBox="1"/>
          <p:nvPr/>
        </p:nvSpPr>
        <p:spPr>
          <a:xfrm>
            <a:off x="2130102" y="4846191"/>
            <a:ext cx="1715096" cy="510778"/>
          </a:xfrm>
          <a:prstGeom prst="roundRect">
            <a:avLst/>
          </a:prstGeom>
          <a:solidFill>
            <a:schemeClr val="accent1">
              <a:lumMod val="75000"/>
            </a:schemeClr>
          </a:solidFill>
          <a:scene3d>
            <a:camera prst="orthographicFront"/>
            <a:lightRig rig="flat" dir="t"/>
          </a:scene3d>
          <a:sp3d extrusionH="76200" prstMaterial="metal"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1200" b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DOCUMENT IN      STROKE LOGBOOK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DBB6F1F-8985-41B3-A896-F5F0B6C2E41A}"/>
              </a:ext>
            </a:extLst>
          </p:cNvPr>
          <p:cNvSpPr/>
          <p:nvPr/>
        </p:nvSpPr>
        <p:spPr>
          <a:xfrm>
            <a:off x="11485418" y="6315120"/>
            <a:ext cx="443059" cy="408623"/>
          </a:xfrm>
          <a:prstGeom prst="ellipse">
            <a:avLst/>
          </a:prstGeom>
          <a:solidFill>
            <a:srgbClr val="2E1B4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91E0A47-32F3-4A6C-8042-987FFE0CAEF1}"/>
              </a:ext>
            </a:extLst>
          </p:cNvPr>
          <p:cNvSpPr txBox="1"/>
          <p:nvPr/>
        </p:nvSpPr>
        <p:spPr>
          <a:xfrm>
            <a:off x="4434552" y="1447800"/>
            <a:ext cx="5627346" cy="3754874"/>
          </a:xfrm>
          <a:prstGeom prst="rect">
            <a:avLst/>
          </a:prstGeom>
          <a:solidFill>
            <a:srgbClr val="441D6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 b="1" dirty="0">
                <a:latin typeface="Arial"/>
                <a:cs typeface="Arial"/>
              </a:rPr>
              <a:t>Controller:</a:t>
            </a:r>
            <a:r>
              <a:rPr lang="en-US" b="1" dirty="0">
                <a:latin typeface="Arial"/>
                <a:cs typeface="Arial"/>
              </a:rPr>
              <a:t>  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b="1" dirty="0">
                <a:latin typeface="Arial"/>
                <a:cs typeface="Arial"/>
              </a:rPr>
              <a:t>M</a:t>
            </a:r>
            <a:r>
              <a:rPr lang="en-US" sz="1400" b="1" dirty="0">
                <a:latin typeface="Arial"/>
                <a:cs typeface="Arial"/>
              </a:rPr>
              <a:t>ake communicate with STAT LAB</a:t>
            </a:r>
          </a:p>
          <a:p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b="1" dirty="0">
                <a:latin typeface="Arial"/>
                <a:cs typeface="Arial"/>
              </a:rPr>
              <a:t>STAT LAB Stroke Champion</a:t>
            </a:r>
            <a:r>
              <a:rPr lang="en-US" sz="1400" b="1" dirty="0">
                <a:latin typeface="Arial"/>
                <a:cs typeface="Arial"/>
              </a:rPr>
              <a:t>:   </a:t>
            </a:r>
          </a:p>
          <a:p>
            <a:pPr lvl="1"/>
            <a:r>
              <a:rPr lang="en-US" sz="1400" b="1" dirty="0">
                <a:latin typeface="Arial"/>
                <a:cs typeface="Arial"/>
              </a:rPr>
              <a:t>Communicate name, document on white board.  Oversee the process follow up on specimen and resulting</a:t>
            </a:r>
            <a:endParaRPr lang="en-US" dirty="0"/>
          </a:p>
          <a:p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b="1" dirty="0">
                <a:latin typeface="Arial"/>
                <a:cs typeface="Arial"/>
              </a:rPr>
              <a:t>Phlebotomy: </a:t>
            </a:r>
            <a:r>
              <a:rPr lang="en-US" sz="1400" b="1" dirty="0">
                <a:latin typeface="Arial"/>
                <a:cs typeface="Arial"/>
              </a:rPr>
              <a:t>  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1400" b="1" dirty="0">
                <a:latin typeface="Arial"/>
                <a:cs typeface="Arial"/>
              </a:rPr>
              <a:t>Report to location of Code Stroke.  Announce your presence.  If you are not needed or if you are told to wait return, obtain the name of the provider for documentation.</a:t>
            </a:r>
          </a:p>
          <a:p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b="1" dirty="0">
                <a:latin typeface="Arial"/>
                <a:cs typeface="Arial"/>
              </a:rPr>
              <a:t>Shift to Shift</a:t>
            </a:r>
            <a:r>
              <a:rPr lang="en-US" sz="1400" b="1" dirty="0">
                <a:latin typeface="Arial"/>
                <a:cs typeface="Arial"/>
              </a:rPr>
              <a:t>:  </a:t>
            </a:r>
          </a:p>
          <a:p>
            <a:pPr lvl="1"/>
            <a:r>
              <a:rPr lang="en-US" sz="1400" b="1" dirty="0">
                <a:latin typeface="Arial"/>
                <a:cs typeface="Arial"/>
              </a:rPr>
              <a:t>All process should be seamless and overseen by the Stroke Champion.  Spin specimens follow up if not received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F8B926E-EFDE-442A-8E2E-5611449F9F4B}"/>
              </a:ext>
            </a:extLst>
          </p:cNvPr>
          <p:cNvSpPr txBox="1"/>
          <p:nvPr/>
        </p:nvSpPr>
        <p:spPr>
          <a:xfrm>
            <a:off x="1347386" y="2971260"/>
            <a:ext cx="1640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Controller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A421168-D7DC-4149-8CBA-5498FC13A964}"/>
              </a:ext>
            </a:extLst>
          </p:cNvPr>
          <p:cNvSpPr txBox="1"/>
          <p:nvPr/>
        </p:nvSpPr>
        <p:spPr>
          <a:xfrm>
            <a:off x="997965" y="3871142"/>
            <a:ext cx="12905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Lab Assts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C0EA168-FF7D-4420-88DB-7E7602C70D7D}"/>
              </a:ext>
            </a:extLst>
          </p:cNvPr>
          <p:cNvSpPr txBox="1"/>
          <p:nvPr/>
        </p:nvSpPr>
        <p:spPr>
          <a:xfrm>
            <a:off x="2025758" y="3881004"/>
            <a:ext cx="1640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STAT Lab</a:t>
            </a:r>
          </a:p>
        </p:txBody>
      </p:sp>
    </p:spTree>
    <p:extLst>
      <p:ext uri="{BB962C8B-B14F-4D97-AF65-F5344CB8AC3E}">
        <p14:creationId xmlns:p14="http://schemas.microsoft.com/office/powerpoint/2010/main" val="1529417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shred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36333" y="817715"/>
            <a:ext cx="10654146" cy="2435573"/>
          </a:xfrm>
          <a:prstGeom prst="rect">
            <a:avLst/>
          </a:prstGeom>
          <a:solidFill>
            <a:srgbClr val="2E1B47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52053" y="239561"/>
            <a:ext cx="6125603" cy="469174"/>
          </a:xfrm>
          <a:prstGeom prst="roundRect">
            <a:avLst/>
          </a:prstGeom>
          <a:solidFill>
            <a:srgbClr val="2E1B47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rmAutofit fontScale="90000"/>
          </a:bodyPr>
          <a:lstStyle/>
          <a:p>
            <a:pPr algn="ctr"/>
            <a:r>
              <a:rPr lang="en-US" sz="2800" b="1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Code stroke:  COMMUNICATION</a:t>
            </a:r>
            <a:endParaRPr lang="en-US" sz="2800">
              <a:effectLst>
                <a:outerShdw blurRad="50800" dist="38100" dir="2700000" algn="tl" rotWithShape="0">
                  <a:prstClr val="black">
                    <a:alpha val="35000"/>
                  </a:prstClr>
                </a:outerShdw>
              </a:effectLst>
            </a:endParaRPr>
          </a:p>
        </p:txBody>
      </p:sp>
      <p:sp>
        <p:nvSpPr>
          <p:cNvPr id="14" name="Right Arrow 13"/>
          <p:cNvSpPr/>
          <p:nvPr/>
        </p:nvSpPr>
        <p:spPr>
          <a:xfrm>
            <a:off x="4363973" y="1379026"/>
            <a:ext cx="3985082" cy="1312952"/>
          </a:xfrm>
          <a:prstGeom prst="rightArrow">
            <a:avLst/>
          </a:prstGeom>
          <a:gradFill flip="none" rotWithShape="1">
            <a:gsLst>
              <a:gs pos="0">
                <a:srgbClr val="00FE73"/>
              </a:gs>
              <a:gs pos="56000">
                <a:srgbClr val="00D661"/>
              </a:gs>
              <a:gs pos="100000">
                <a:srgbClr val="007033"/>
              </a:gs>
            </a:gsLst>
            <a:lin ang="0" scaled="1"/>
            <a:tileRect/>
          </a:gradFill>
          <a:ln w="15875">
            <a:solidFill>
              <a:schemeClr val="tx1"/>
            </a:solidFill>
          </a:ln>
          <a:scene3d>
            <a:camera prst="orthographicFront"/>
            <a:lightRig rig="flat" dir="t"/>
          </a:scene3d>
          <a:sp3d extrusionH="101600" prstMaterial="metal">
            <a:bevelT w="114300" h="120650"/>
            <a:bevelB w="444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3842656" y="4567366"/>
            <a:ext cx="3832828" cy="1323439"/>
          </a:xfrm>
          <a:prstGeom prst="round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txBody>
          <a:bodyPr rot="0" spcFirstLastPara="0" vertOverflow="overflow" horzOverflow="overflow" vert="horz" wrap="square" lIns="91440" tIns="91440" rIns="91440" bIns="91440" numCol="1" spcCol="127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>
              <a:defRPr sz="2000" b="1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1800"/>
              <a:t>FOLLOW UP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/>
              <a:t>CALL ED / RN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/>
              <a:t>CALL CONTROLLER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/>
              <a:t>CALL LAB ASST ASSIGNED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340300" y="2481113"/>
            <a:ext cx="2690302" cy="461665"/>
          </a:xfrm>
          <a:prstGeom prst="rect">
            <a:avLst/>
          </a:prstGeom>
          <a:solidFill>
            <a:srgbClr val="80008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“CODE STROKE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</p:txBody>
      </p:sp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7656" y="944936"/>
            <a:ext cx="1614562" cy="16367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8605487" y="2515690"/>
            <a:ext cx="2358899" cy="461665"/>
          </a:xfrm>
          <a:prstGeom prst="rect">
            <a:avLst/>
          </a:prstGeom>
          <a:solidFill>
            <a:srgbClr val="00206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RECD IN LAB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166" y="1208645"/>
            <a:ext cx="1473671" cy="12390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53" y="1379026"/>
            <a:ext cx="1288613" cy="12550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799" y="3443831"/>
            <a:ext cx="1900730" cy="31475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" name="TextBox 18"/>
          <p:cNvSpPr txBox="1"/>
          <p:nvPr/>
        </p:nvSpPr>
        <p:spPr>
          <a:xfrm>
            <a:off x="1523367" y="3336308"/>
            <a:ext cx="8471407" cy="715089"/>
          </a:xfrm>
          <a:prstGeom prst="roundRect">
            <a:avLst/>
          </a:prstGeom>
          <a:solidFill>
            <a:srgbClr val="2E1B47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en-US" sz="1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SPECIMENS SHOULD BE IN LAB WITHIN </a:t>
            </a:r>
            <a:r>
              <a:rPr lang="en-US" sz="1600" b="1" u="sng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10 MINUTES </a:t>
            </a:r>
            <a:r>
              <a:rPr lang="en-US" sz="1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OF ANNOUNCEMENT</a:t>
            </a:r>
          </a:p>
          <a:p>
            <a:r>
              <a:rPr lang="en-US" sz="1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SPECIMENS SHOULD COME IN DESIGNATED </a:t>
            </a:r>
            <a:r>
              <a:rPr lang="en-US" sz="2000" b="1" spc="30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highlight>
                  <a:srgbClr val="800080"/>
                </a:highlight>
                <a:latin typeface="Arial Black" panose="020B0A04020102020204" pitchFamily="34" charset="0"/>
                <a:cs typeface="Arial" panose="020B0604020202020204" pitchFamily="34" charset="0"/>
              </a:rPr>
              <a:t>PURPLE</a:t>
            </a:r>
            <a:r>
              <a:rPr lang="en-US" b="1">
                <a:ln>
                  <a:solidFill>
                    <a:srgbClr val="A349A3"/>
                  </a:solidFill>
                </a:ln>
                <a:solidFill>
                  <a:srgbClr val="A349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BAG </a:t>
            </a:r>
          </a:p>
        </p:txBody>
      </p:sp>
      <p:sp>
        <p:nvSpPr>
          <p:cNvPr id="8" name="Right Arrow 7"/>
          <p:cNvSpPr/>
          <p:nvPr/>
        </p:nvSpPr>
        <p:spPr>
          <a:xfrm rot="1290901">
            <a:off x="9256435" y="4090295"/>
            <a:ext cx="1177726" cy="684015"/>
          </a:xfrm>
          <a:prstGeom prst="rightArrow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44" y="35371"/>
            <a:ext cx="1986714" cy="222613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1B2BDE73-7A40-4914-B52B-69AB9AB34D98}"/>
              </a:ext>
            </a:extLst>
          </p:cNvPr>
          <p:cNvSpPr txBox="1">
            <a:spLocks/>
          </p:cNvSpPr>
          <p:nvPr/>
        </p:nvSpPr>
        <p:spPr>
          <a:xfrm>
            <a:off x="55870" y="5932065"/>
            <a:ext cx="4015598" cy="869283"/>
          </a:xfrm>
          <a:prstGeom prst="roundRect">
            <a:avLst/>
          </a:prstGeom>
          <a:solidFill>
            <a:srgbClr val="2E1B4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txBody>
          <a:bodyPr spcFirstLastPara="0" vert="horz" wrap="square" lIns="91440" tIns="0" rIns="0" bIns="0" numCol="1" spcCol="1270" rtlCol="0" anchor="ctr" anchorCtr="0">
            <a:noAutofit/>
            <a:sp3d>
              <a:bevelT w="6350"/>
            </a:sp3d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8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1100" b="1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lamc</a:t>
            </a:r>
            <a:r>
              <a:rPr lang="en-US" sz="1100" b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laboratory</a:t>
            </a:r>
            <a:br>
              <a:rPr lang="en-US" sz="1100" b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en-US" sz="1100" b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PATHOLOGY, LABORATORY, TRANSFUSION SERVICE,</a:t>
            </a:r>
          </a:p>
          <a:p>
            <a:r>
              <a:rPr lang="en-US" sz="1100" b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FLOW CYTOMETRY, medical office buildings</a:t>
            </a:r>
            <a:br>
              <a:rPr lang="en-US" sz="1100" b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en-US" sz="1100" b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2020 CODE STROKE </a:t>
            </a:r>
            <a:r>
              <a:rPr lang="en-US" sz="1100" b="1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inservice</a:t>
            </a:r>
            <a:endParaRPr lang="en-US" sz="1100" b="1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553CCFE-13CD-46CE-9C7C-F9E3C83245F4}"/>
              </a:ext>
            </a:extLst>
          </p:cNvPr>
          <p:cNvSpPr/>
          <p:nvPr/>
        </p:nvSpPr>
        <p:spPr>
          <a:xfrm>
            <a:off x="11598558" y="6182720"/>
            <a:ext cx="443059" cy="408623"/>
          </a:xfrm>
          <a:prstGeom prst="ellipse">
            <a:avLst/>
          </a:prstGeom>
          <a:solidFill>
            <a:srgbClr val="2E1B4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3705894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35049" y="179983"/>
            <a:ext cx="5145143" cy="469174"/>
          </a:xfrm>
          <a:solidFill>
            <a:srgbClr val="2E1B47"/>
          </a:solidFill>
          <a:scene3d>
            <a:camera prst="orthographicFront"/>
            <a:lightRig rig="flat" dir="t"/>
          </a:scene3d>
          <a:sp3d extrusionH="57150" prstMaterial="metal">
            <a:bevelT w="50800" h="82550"/>
            <a:bevelB w="6350"/>
          </a:sp3d>
        </p:spPr>
        <p:txBody>
          <a:bodyPr>
            <a:normAutofit fontScale="90000"/>
          </a:bodyPr>
          <a:lstStyle/>
          <a:p>
            <a:pPr algn="ctr"/>
            <a:r>
              <a:rPr lang="en-US" sz="2800" b="1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Code stroke:  BARRIERS</a:t>
            </a:r>
            <a:endParaRPr lang="en-US" sz="2800">
              <a:effectLst>
                <a:outerShdw blurRad="50800" dist="38100" dir="2700000" algn="tl" rotWithShape="0">
                  <a:prstClr val="black">
                    <a:alpha val="35000"/>
                  </a:prst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870825" y="787316"/>
            <a:ext cx="4681250" cy="646331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b="1"/>
              <a:t>ISSUES AND EXCEPTIONS:  </a:t>
            </a:r>
          </a:p>
          <a:p>
            <a:pPr algn="ctr"/>
            <a:r>
              <a:rPr lang="en-US" b="1">
                <a:solidFill>
                  <a:srgbClr val="002060"/>
                </a:solidFill>
                <a:highlight>
                  <a:srgbClr val="FFFF00"/>
                </a:highlight>
              </a:rPr>
              <a:t>NOTIFY IMMEDIATELY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8455911"/>
              </p:ext>
            </p:extLst>
          </p:nvPr>
        </p:nvGraphicFramePr>
        <p:xfrm>
          <a:off x="446313" y="1560900"/>
          <a:ext cx="11081658" cy="47701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938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938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9388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76172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effectLst>
                            <a:outerShdw blurRad="50800" dist="38100" dir="5400000" algn="t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CONTROLLER/</a:t>
                      </a:r>
                    </a:p>
                    <a:p>
                      <a:pPr algn="ctr"/>
                      <a:r>
                        <a:rPr lang="en-US" sz="1600">
                          <a:effectLst>
                            <a:outerShdw blurRad="50800" dist="38100" dir="5400000" algn="t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INPATIENT LAB ASSTS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2E1B4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effectLst>
                            <a:outerShdw blurRad="50800" dist="38100" dir="5400000" algn="t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PROCESSING –</a:t>
                      </a:r>
                      <a:r>
                        <a:rPr lang="en-US" sz="1600" baseline="0">
                          <a:effectLst>
                            <a:outerShdw blurRad="50800" dist="38100" dir="5400000" algn="t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1600" baseline="0">
                          <a:effectLst>
                            <a:outerShdw blurRad="50800" dist="38100" dir="5400000" algn="t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STAT LAB </a:t>
                      </a:r>
                    </a:p>
                    <a:p>
                      <a:pPr algn="ctr"/>
                      <a:r>
                        <a:rPr lang="en-US" sz="1600" baseline="0">
                          <a:effectLst>
                            <a:outerShdw blurRad="50800" dist="38100" dir="5400000" algn="t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LAB ASSTS / REPS / CLS</a:t>
                      </a:r>
                      <a:endParaRPr lang="en-US" sz="1600">
                        <a:effectLst>
                          <a:outerShdw blurRad="50800" dist="38100" dir="5400000" algn="t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80008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effectLst>
                            <a:outerShdw blurRad="50800" dist="38100" dir="5400000" algn="t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STAT LAB </a:t>
                      </a:r>
                      <a:r>
                        <a:rPr lang="en-US" sz="1600" baseline="0">
                          <a:effectLst>
                            <a:outerShdw blurRad="50800" dist="38100" dir="5400000" algn="t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CLS</a:t>
                      </a:r>
                    </a:p>
                    <a:p>
                      <a:pPr algn="ctr"/>
                      <a:r>
                        <a:rPr lang="en-US" sz="1600" baseline="0">
                          <a:effectLst>
                            <a:outerShdw blurRad="50800" dist="38100" dir="5400000" algn="t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CALL RN/MD PROVIDER</a:t>
                      </a:r>
                      <a:endParaRPr lang="en-US" sz="1600">
                        <a:effectLst>
                          <a:outerShdw blurRad="50800" dist="38100" dir="5400000" algn="t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2E1B4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14599">
                <a:tc>
                  <a:txBody>
                    <a:bodyPr/>
                    <a:lstStyle/>
                    <a:p>
                      <a:r>
                        <a:rPr lang="en-US" sz="1400" b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LAB ASST – 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b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CHALLENGES</a:t>
                      </a:r>
                      <a:r>
                        <a:rPr lang="en-US" sz="1400" b="1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IN OBTAINING SPECIMEN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b="1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LOCATING PATIENT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b="1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PATIENT ACCESS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b="1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BREAK/MEAL COVERAGE CONCERNS (PATIENT CARE FIRST)</a:t>
                      </a:r>
                    </a:p>
                  </a:txBody>
                  <a:tcPr marL="18288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SPECIMEN LABEL</a:t>
                      </a:r>
                      <a:r>
                        <a:rPr lang="en-US" sz="1400" b="1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ISSUES</a:t>
                      </a:r>
                    </a:p>
                    <a:p>
                      <a:pPr marL="742950" lvl="1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b="1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 LABEL , MISLABELLED</a:t>
                      </a:r>
                    </a:p>
                    <a:p>
                      <a:r>
                        <a:rPr lang="en-US" sz="1400" b="1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SPECIMEN ORDER ISSUES:  </a:t>
                      </a:r>
                    </a:p>
                    <a:p>
                      <a:pPr marL="742950" lvl="1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b="1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WRONG ORDER OR INCORRECT ORDER</a:t>
                      </a:r>
                    </a:p>
                  </a:txBody>
                  <a:tcPr marL="18288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SPECIMEN HEMOLYZED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b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UNACCEPTABLE FOR TESTING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b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INVALID RESULTS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b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INSTRUMENT DELAY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b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PROCESS DELAY</a:t>
                      </a:r>
                    </a:p>
                  </a:txBody>
                  <a:tcPr marL="18288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60287">
                <a:tc>
                  <a:txBody>
                    <a:bodyPr/>
                    <a:lstStyle/>
                    <a:p>
                      <a:r>
                        <a:rPr lang="en-US" sz="1400" b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CONTROLLER –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b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  <a:r>
                        <a:rPr lang="en-US" sz="1400" b="1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RESPONSE FROM PHLEBOTOMIST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b="1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WORKFLOW CHALLENGES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b="1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TEAMWORK ISSUES</a:t>
                      </a:r>
                    </a:p>
                  </a:txBody>
                  <a:tcPr marL="18288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SPECIMEN ISSUES: </a:t>
                      </a:r>
                    </a:p>
                    <a:p>
                      <a:pPr marL="742950" lvl="1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b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QNS</a:t>
                      </a:r>
                    </a:p>
                    <a:p>
                      <a:pPr marL="742950" lvl="1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b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HEMOLYZED</a:t>
                      </a:r>
                    </a:p>
                    <a:p>
                      <a:pPr marL="742950" lvl="1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b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DAMAGED</a:t>
                      </a:r>
                      <a:r>
                        <a:rPr lang="en-US" sz="1400" b="1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IN PROCESSING</a:t>
                      </a:r>
                    </a:p>
                    <a:p>
                      <a:pPr marL="742950" lvl="1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b="1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WRONG TUBE COLLECTED</a:t>
                      </a:r>
                    </a:p>
                    <a:p>
                      <a:pPr marL="742950" lvl="1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b="1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MISSING A TUBE</a:t>
                      </a:r>
                    </a:p>
                  </a:txBody>
                  <a:tcPr marL="18288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INVALID RESULTS –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b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 NOT WAIT TO REPEAT</a:t>
                      </a:r>
                    </a:p>
                  </a:txBody>
                  <a:tcPr marL="18288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9054">
                <a:tc gridSpan="3">
                  <a:txBody>
                    <a:bodyPr/>
                    <a:lstStyle/>
                    <a:p>
                      <a:pPr algn="ctr"/>
                      <a:endParaRPr lang="en-US" sz="1800" b="1" baseline="0">
                        <a:ln>
                          <a:solidFill>
                            <a:srgbClr val="FF0000"/>
                          </a:solidFill>
                        </a:ln>
                        <a:solidFill>
                          <a:srgbClr val="FF0000"/>
                        </a:solidFill>
                        <a:effectLst>
                          <a:outerShdw blurRad="50800" dist="38100" dir="5400000" algn="t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1" baseline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400" b="1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5" name="Picture 3" descr="C:\Users\A755035\AppData\Local\Microsoft\Windows\Temporary Internet Files\Content.IE5\SQCZHV7R\warning-sign11[1]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3691" y="5918146"/>
            <a:ext cx="759623" cy="633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663465" y="6151056"/>
            <a:ext cx="4433454" cy="400110"/>
          </a:xfrm>
          <a:prstGeom prst="rect">
            <a:avLst/>
          </a:prstGeom>
          <a:solidFill>
            <a:srgbClr val="EEEEEE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DO NOT DELAY COMMUNICATION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44" y="35371"/>
            <a:ext cx="1986714" cy="222613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26093010-FD41-4B74-B3DB-BE16DDE47C20}"/>
              </a:ext>
            </a:extLst>
          </p:cNvPr>
          <p:cNvSpPr txBox="1">
            <a:spLocks/>
          </p:cNvSpPr>
          <p:nvPr/>
        </p:nvSpPr>
        <p:spPr>
          <a:xfrm>
            <a:off x="39045" y="5843847"/>
            <a:ext cx="4015598" cy="869283"/>
          </a:xfrm>
          <a:prstGeom prst="roundRect">
            <a:avLst/>
          </a:prstGeom>
          <a:solidFill>
            <a:srgbClr val="2E1B4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txBody>
          <a:bodyPr spcFirstLastPara="0" vert="horz" wrap="square" lIns="91440" tIns="0" rIns="0" bIns="0" numCol="1" spcCol="1270" rtlCol="0" anchor="ctr" anchorCtr="0">
            <a:noAutofit/>
            <a:sp3d>
              <a:bevelT w="6350"/>
            </a:sp3d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8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1100" b="1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lamc</a:t>
            </a:r>
            <a:r>
              <a:rPr lang="en-US" sz="1100" b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laboratory</a:t>
            </a:r>
            <a:br>
              <a:rPr lang="en-US" sz="1100" b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en-US" sz="1100" b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PATHOLOGY, LABORATORY, TRANSFUSION SERVICE,</a:t>
            </a:r>
          </a:p>
          <a:p>
            <a:r>
              <a:rPr lang="en-US" sz="1100" b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FLOW CYTOMETRY, medical office buildings</a:t>
            </a:r>
            <a:br>
              <a:rPr lang="en-US" sz="1100" b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en-US" sz="1100" b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2020 CODE STROKE </a:t>
            </a:r>
            <a:r>
              <a:rPr lang="en-US" sz="1100" b="1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inservice</a:t>
            </a:r>
            <a:endParaRPr lang="en-US" sz="1100" b="1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47675AB-2732-4B47-B23B-4C8929088C28}"/>
              </a:ext>
            </a:extLst>
          </p:cNvPr>
          <p:cNvSpPr/>
          <p:nvPr/>
        </p:nvSpPr>
        <p:spPr>
          <a:xfrm>
            <a:off x="11598558" y="6182720"/>
            <a:ext cx="443059" cy="408623"/>
          </a:xfrm>
          <a:prstGeom prst="ellipse">
            <a:avLst/>
          </a:prstGeom>
          <a:solidFill>
            <a:srgbClr val="2E1B4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3326524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doors dir="ver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14107" y="253219"/>
            <a:ext cx="7163786" cy="469174"/>
          </a:xfrm>
          <a:solidFill>
            <a:srgbClr val="2E1B47"/>
          </a:solidFill>
          <a:scene3d>
            <a:camera prst="orthographicFront"/>
            <a:lightRig rig="flat" dir="t"/>
          </a:scene3d>
          <a:sp3d prstMaterial="metal"/>
        </p:spPr>
        <p:txBody>
          <a:bodyPr>
            <a:normAutofit fontScale="90000"/>
          </a:bodyPr>
          <a:lstStyle/>
          <a:p>
            <a:pPr algn="ctr"/>
            <a:r>
              <a:rPr lang="en-US" sz="2800" b="1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Code stroke:  COMMUNICATION</a:t>
            </a:r>
            <a:endParaRPr lang="en-US" sz="2800">
              <a:effectLst>
                <a:outerShdw blurRad="50800" dist="38100" dir="2700000" algn="tl" rotWithShape="0">
                  <a:prstClr val="black">
                    <a:alpha val="35000"/>
                  </a:prst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867066" y="864106"/>
            <a:ext cx="2457868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b="1"/>
              <a:t>DOCUMENTATION</a:t>
            </a:r>
          </a:p>
        </p:txBody>
      </p:sp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872" y="2298092"/>
            <a:ext cx="1799668" cy="229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3136" y="2276406"/>
            <a:ext cx="1775635" cy="2089417"/>
          </a:xfrm>
          <a:prstGeom prst="rect">
            <a:avLst/>
          </a:prstGeom>
          <a:noFill/>
          <a:ln>
            <a:noFill/>
          </a:ln>
          <a:effectLst>
            <a:outerShdw blurRad="50800" dist="50800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45705" y="1628430"/>
            <a:ext cx="2334806" cy="523220"/>
          </a:xfrm>
          <a:prstGeom prst="rect">
            <a:avLst/>
          </a:prstGeom>
          <a:solidFill>
            <a:srgbClr val="2E1B47"/>
          </a:solidFill>
          <a:ln>
            <a:solidFill>
              <a:schemeClr val="accent1">
                <a:shade val="50000"/>
                <a:hueMod val="94000"/>
              </a:schemeClr>
            </a:solidFill>
          </a:ln>
          <a:scene3d>
            <a:camera prst="orthographicFront"/>
            <a:lightRig rig="sof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latin typeface="Arial" panose="020B0604020202020204" pitchFamily="34" charset="0"/>
                <a:cs typeface="Arial" panose="020B0604020202020204" pitchFamily="34" charset="0"/>
              </a:rPr>
              <a:t>CODE STROKE BINDER – STAT LAB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3100" y="1765122"/>
            <a:ext cx="3842345" cy="311198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5921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8163100" y="1273753"/>
            <a:ext cx="3623445" cy="307777"/>
          </a:xfrm>
          <a:prstGeom prst="rect">
            <a:avLst/>
          </a:prstGeom>
          <a:solidFill>
            <a:srgbClr val="2E1B47"/>
          </a:solidFill>
          <a:ln>
            <a:solidFill>
              <a:schemeClr val="accent1">
                <a:shade val="50000"/>
                <a:hueMod val="94000"/>
              </a:schemeClr>
            </a:solidFill>
          </a:ln>
          <a:scene3d>
            <a:camera prst="orthographicFront"/>
            <a:lightRig rig="sof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latin typeface="Arial" panose="020B0604020202020204" pitchFamily="34" charset="0"/>
                <a:cs typeface="Arial" panose="020B0604020202020204" pitchFamily="34" charset="0"/>
              </a:rPr>
              <a:t>STAT LAB – “WHITE BOARD”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9295" y="2448862"/>
            <a:ext cx="2642890" cy="2631144"/>
          </a:xfrm>
          <a:prstGeom prst="rect">
            <a:avLst/>
          </a:prstGeom>
          <a:ln>
            <a:noFill/>
          </a:ln>
        </p:spPr>
      </p:pic>
      <p:sp>
        <p:nvSpPr>
          <p:cNvPr id="12" name="TextBox 11"/>
          <p:cNvSpPr txBox="1"/>
          <p:nvPr/>
        </p:nvSpPr>
        <p:spPr>
          <a:xfrm>
            <a:off x="4485961" y="1494755"/>
            <a:ext cx="3220078" cy="954107"/>
          </a:xfrm>
          <a:prstGeom prst="rect">
            <a:avLst/>
          </a:prstGeom>
          <a:solidFill>
            <a:srgbClr val="2E1B47"/>
          </a:solidFill>
          <a:ln>
            <a:noFill/>
          </a:ln>
          <a:scene3d>
            <a:camera prst="orthographicFront"/>
            <a:lightRig rig="sof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latin typeface="Arial" panose="020B0604020202020204" pitchFamily="34" charset="0"/>
                <a:cs typeface="Arial" panose="020B0604020202020204" pitchFamily="34" charset="0"/>
              </a:rPr>
              <a:t>COMMUNICATE / DISCUSS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>
                <a:latin typeface="Arial" panose="020B0604020202020204" pitchFamily="34" charset="0"/>
                <a:cs typeface="Arial" panose="020B0604020202020204" pitchFamily="34" charset="0"/>
              </a:rPr>
              <a:t>IDENTIFY PATIENT </a:t>
            </a:r>
            <a:r>
              <a:rPr lang="en-US" sz="1400" b="1" u="sng">
                <a:latin typeface="Arial" panose="020B0604020202020204" pitchFamily="34" charset="0"/>
                <a:cs typeface="Arial" panose="020B0604020202020204" pitchFamily="34" charset="0"/>
              </a:rPr>
              <a:t>NAME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>
                <a:latin typeface="Arial" panose="020B0604020202020204" pitchFamily="34" charset="0"/>
                <a:cs typeface="Arial" panose="020B0604020202020204" pitchFamily="34" charset="0"/>
              </a:rPr>
              <a:t>ARRIVAL OF SPECIMEN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>
                <a:latin typeface="Arial" panose="020B0604020202020204" pitchFamily="34" charset="0"/>
                <a:cs typeface="Arial" panose="020B0604020202020204" pitchFamily="34" charset="0"/>
              </a:rPr>
              <a:t>HAND OFF TO CLS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44" y="35371"/>
            <a:ext cx="1986714" cy="222613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F344A451-B97F-4A88-9724-84492BD63413}"/>
              </a:ext>
            </a:extLst>
          </p:cNvPr>
          <p:cNvSpPr txBox="1">
            <a:spLocks/>
          </p:cNvSpPr>
          <p:nvPr/>
        </p:nvSpPr>
        <p:spPr>
          <a:xfrm>
            <a:off x="216992" y="5766632"/>
            <a:ext cx="4015598" cy="869283"/>
          </a:xfrm>
          <a:prstGeom prst="roundRect">
            <a:avLst/>
          </a:prstGeom>
          <a:solidFill>
            <a:srgbClr val="2E1B4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txBody>
          <a:bodyPr spcFirstLastPara="0" vert="horz" wrap="square" lIns="91440" tIns="0" rIns="0" bIns="0" numCol="1" spcCol="1270" rtlCol="0" anchor="ctr" anchorCtr="0">
            <a:noAutofit/>
            <a:sp3d>
              <a:bevelT w="6350"/>
            </a:sp3d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8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1100" b="1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lamc</a:t>
            </a:r>
            <a:r>
              <a:rPr lang="en-US" sz="1100" b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laboratory</a:t>
            </a:r>
            <a:br>
              <a:rPr lang="en-US" sz="1100" b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en-US" sz="1100" b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PATHOLOGY, LABORATORY, TRANSFUSION SERVICE,</a:t>
            </a:r>
          </a:p>
          <a:p>
            <a:r>
              <a:rPr lang="en-US" sz="1100" b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FLOW CYTOMETRY, medical office buildings</a:t>
            </a:r>
            <a:br>
              <a:rPr lang="en-US" sz="1100" b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en-US" sz="1100" b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2020 CODE STROKE </a:t>
            </a:r>
            <a:r>
              <a:rPr lang="en-US" sz="1100" b="1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inservice</a:t>
            </a:r>
            <a:endParaRPr lang="en-US" sz="1100" b="1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FE3C169-BC0D-4C87-916B-F555253CDCCC}"/>
              </a:ext>
            </a:extLst>
          </p:cNvPr>
          <p:cNvSpPr/>
          <p:nvPr/>
        </p:nvSpPr>
        <p:spPr>
          <a:xfrm>
            <a:off x="11598558" y="6182720"/>
            <a:ext cx="443059" cy="408623"/>
          </a:xfrm>
          <a:prstGeom prst="ellipse">
            <a:avLst/>
          </a:prstGeom>
          <a:solidFill>
            <a:srgbClr val="2E1B4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B73B7F7C-C3F4-4B6A-A01D-F8A6A2DC69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5861" y="4752083"/>
            <a:ext cx="3608411" cy="2158257"/>
          </a:xfrm>
          <a:prstGeom prst="rect">
            <a:avLst/>
          </a:prstGeom>
          <a:noFill/>
          <a:ln>
            <a:noFill/>
          </a:ln>
          <a:effectLst>
            <a:outerShdw blurRad="76200" dist="76200" dir="2700000" algn="ctr" rotWithShape="0">
              <a:schemeClr val="tx1">
                <a:lumMod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2BC339C-A288-40D1-874C-F72A17A65C31}"/>
              </a:ext>
            </a:extLst>
          </p:cNvPr>
          <p:cNvSpPr txBox="1"/>
          <p:nvPr/>
        </p:nvSpPr>
        <p:spPr>
          <a:xfrm rot="19294529">
            <a:off x="6985619" y="5382115"/>
            <a:ext cx="2209841" cy="523220"/>
          </a:xfrm>
          <a:prstGeom prst="rect">
            <a:avLst/>
          </a:prstGeom>
          <a:solidFill>
            <a:srgbClr val="92D050">
              <a:alpha val="36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FF0000"/>
                </a:solidFill>
              </a:rPr>
              <a:t>EXAMPLE</a:t>
            </a:r>
          </a:p>
        </p:txBody>
      </p:sp>
    </p:spTree>
    <p:extLst>
      <p:ext uri="{BB962C8B-B14F-4D97-AF65-F5344CB8AC3E}">
        <p14:creationId xmlns:p14="http://schemas.microsoft.com/office/powerpoint/2010/main" val="1437592038"/>
      </p:ext>
    </p:extLst>
  </p:cSld>
  <p:clrMapOvr>
    <a:masterClrMapping/>
  </p:clrMapOvr>
  <p:transition spd="slow">
    <p:comb/>
  </p:transition>
</p:sld>
</file>

<file path=ppt/theme/theme1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AD2E03"/>
      </a:dk2>
      <a:lt2>
        <a:srgbClr val="D75626"/>
      </a:lt2>
      <a:accent1>
        <a:srgbClr val="760603"/>
      </a:accent1>
      <a:accent2>
        <a:srgbClr val="FA9C1F"/>
      </a:accent2>
      <a:accent3>
        <a:srgbClr val="D9BB55"/>
      </a:accent3>
      <a:accent4>
        <a:srgbClr val="829551"/>
      </a:accent4>
      <a:accent5>
        <a:srgbClr val="58A28B"/>
      </a:accent5>
      <a:accent6>
        <a:srgbClr val="426480"/>
      </a:accent6>
      <a:hlink>
        <a:srgbClr val="460402"/>
      </a:hlink>
      <a:folHlink>
        <a:srgbClr val="991111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142000"/>
                <a:satMod val="200000"/>
                <a:lumMod val="118000"/>
              </a:schemeClr>
            </a:gs>
            <a:gs pos="100000">
              <a:schemeClr val="phClr">
                <a:shade val="94000"/>
                <a:hueMod val="22000"/>
                <a:satMod val="220000"/>
                <a:lumMod val="62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142000"/>
                <a:satMod val="200000"/>
                <a:lumMod val="118000"/>
              </a:schemeClr>
            </a:gs>
            <a:gs pos="100000">
              <a:schemeClr val="phClr">
                <a:shade val="92000"/>
                <a:hueMod val="22000"/>
                <a:satMod val="220000"/>
                <a:lumMod val="62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2903AAAE-3EA5-424A-B142-CC51DC1F897D}"/>
    </a:ext>
  </a:extLst>
</a:theme>
</file>

<file path=ppt/theme/theme2.xml><?xml version="1.0" encoding="utf-8"?>
<a:theme xmlns:a="http://schemas.openxmlformats.org/drawingml/2006/main" name="Business Case">
  <a:themeElements>
    <a:clrScheme name="Elemental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1_Business Case">
      <a:majorFont>
        <a:latin typeface="Calibri"/>
        <a:ea typeface="MS PGothic"/>
        <a:cs typeface="ＭＳ Ｐゴシック"/>
      </a:majorFont>
      <a:minorFont>
        <a:latin typeface="Calibri"/>
        <a:ea typeface="MS PGothic"/>
        <a:cs typeface="ＭＳ Ｐゴシック"/>
      </a:minorFont>
    </a:fontScheme>
    <a:fmtScheme name="Advantage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40000"/>
                <a:alpha val="100000"/>
                <a:satMod val="150000"/>
                <a:lumMod val="100000"/>
              </a:schemeClr>
            </a:gs>
            <a:gs pos="100000">
              <a:schemeClr val="phClr"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6000000" scaled="1"/>
        </a:gradFill>
        <a:gradFill rotWithShape="1">
          <a:gsLst>
            <a:gs pos="0">
              <a:schemeClr val="phClr">
                <a:shade val="40000"/>
                <a:alpha val="100000"/>
                <a:satMod val="150000"/>
                <a:lumMod val="100000"/>
              </a:schemeClr>
            </a:gs>
            <a:gs pos="100000">
              <a:schemeClr val="phClr"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5400000" scaled="1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FFFFFF">
                <a:alpha val="75000"/>
              </a:srgbClr>
            </a:innerShdw>
            <a:outerShdw blurRad="63500" dist="25400" dir="5400000" rotWithShape="0">
              <a:srgbClr val="808080">
                <a:alpha val="75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twoPt" dir="tl">
              <a:rot lat="0" lon="0" rev="4500000"/>
            </a:lightRig>
          </a:scene3d>
          <a:sp3d>
            <a:bevelT w="635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1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C9D95D09F683C4CB594092CEF3D4D8A" ma:contentTypeVersion="13" ma:contentTypeDescription="Create a new document." ma:contentTypeScope="" ma:versionID="b0f48d82f22522451d52ba9adda23a87">
  <xsd:schema xmlns:xsd="http://www.w3.org/2001/XMLSchema" xmlns:xs="http://www.w3.org/2001/XMLSchema" xmlns:p="http://schemas.microsoft.com/office/2006/metadata/properties" xmlns:ns3="256fd4f6-1631-4e98-80bf-a28abf8f18b9" xmlns:ns4="361c80f5-98f5-48e4-b9fb-1087b30ec541" targetNamespace="http://schemas.microsoft.com/office/2006/metadata/properties" ma:root="true" ma:fieldsID="1affc2411f83f50b417efd7adee042af" ns3:_="" ns4:_="">
    <xsd:import namespace="256fd4f6-1631-4e98-80bf-a28abf8f18b9"/>
    <xsd:import namespace="361c80f5-98f5-48e4-b9fb-1087b30ec541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DateTaken" minOccurs="0"/>
                <xsd:element ref="ns4:MediaServiceOCR" minOccurs="0"/>
                <xsd:element ref="ns4:MediaServiceLocation" minOccurs="0"/>
                <xsd:element ref="ns4:MediaServiceEventHashCode" minOccurs="0"/>
                <xsd:element ref="ns4:MediaServiceGenerationTime" minOccurs="0"/>
                <xsd:element ref="ns4:MediaServiceAutoKeyPoints" minOccurs="0"/>
                <xsd:element ref="ns4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56fd4f6-1631-4e98-80bf-a28abf8f18b9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61c80f5-98f5-48e4-b9fb-1087b30ec54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MediaServiceAutoTags" ma:internalName="MediaServiceAutoTags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FABDD8A-2D06-4EF5-B5F3-ADB5452F5E8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D3D7CA9-EDE3-4236-8FF2-007490DAAEA5}">
  <ds:schemaRefs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purl.org/dc/terms/"/>
    <ds:schemaRef ds:uri="http://www.w3.org/XML/1998/namespace"/>
    <ds:schemaRef ds:uri="http://schemas.openxmlformats.org/package/2006/metadata/core-properties"/>
    <ds:schemaRef ds:uri="361c80f5-98f5-48e4-b9fb-1087b30ec541"/>
    <ds:schemaRef ds:uri="256fd4f6-1631-4e98-80bf-a28abf8f18b9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B4B745EC-CD0C-4D23-B1A6-22C85FFEFA6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56fd4f6-1631-4e98-80bf-a28abf8f18b9"/>
    <ds:schemaRef ds:uri="361c80f5-98f5-48e4-b9fb-1087b30ec54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TM10001103[[fn=Headlines]]</Template>
  <TotalTime>255</TotalTime>
  <Words>783</Words>
  <Application>Microsoft Office PowerPoint</Application>
  <PresentationFormat>Widescreen</PresentationFormat>
  <Paragraphs>183</Paragraphs>
  <Slides>11</Slides>
  <Notes>1</Notes>
  <HiddenSlides>1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20" baseType="lpstr">
      <vt:lpstr>Arial</vt:lpstr>
      <vt:lpstr>Arial Black</vt:lpstr>
      <vt:lpstr>Calibri</vt:lpstr>
      <vt:lpstr>Century Gothic</vt:lpstr>
      <vt:lpstr>Rockwell</vt:lpstr>
      <vt:lpstr>Wingdings</vt:lpstr>
      <vt:lpstr>Wingdings 3</vt:lpstr>
      <vt:lpstr>Slice</vt:lpstr>
      <vt:lpstr>Business Case</vt:lpstr>
      <vt:lpstr>lamc laboratory PATHOLOGY, LABORATORY, TRANSFUSION SERVICE, FLOW CYTOMETRY, medical office buildings 2020 CODE STROKE inservice</vt:lpstr>
      <vt:lpstr>PowerPoint Presentation</vt:lpstr>
      <vt:lpstr>PowerPoint Presentation</vt:lpstr>
      <vt:lpstr>PowerPoint Presentation</vt:lpstr>
      <vt:lpstr>CODE STROKE IS AN </vt:lpstr>
      <vt:lpstr>Code stroke:  COMMUNICATION</vt:lpstr>
      <vt:lpstr>Code stroke:  COMMUNICATION</vt:lpstr>
      <vt:lpstr>Code stroke:  BARRIERS</vt:lpstr>
      <vt:lpstr>Code stroke:  COMMUNICATION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Code stroke  4867 sunset blvd lamc laboratory 2017 inservice and education</dc:title>
  <dc:creator>Anthony X. Anico</dc:creator>
  <cp:lastModifiedBy>Anthony X. Anico</cp:lastModifiedBy>
  <cp:revision>4</cp:revision>
  <cp:lastPrinted>2020-10-08T18:54:56Z</cp:lastPrinted>
  <dcterms:created xsi:type="dcterms:W3CDTF">2017-02-09T19:26:37Z</dcterms:created>
  <dcterms:modified xsi:type="dcterms:W3CDTF">2020-10-08T23:38:11Z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0x0101009C9D95D09F683C4CB594092CEF3D4D8A</vt:lpwstr>
  </property>
  <property fmtid="{D5CDD505-2E9C-101B-9397-08002B2CF9AE}" pid="3" name="_dlc_DocIdItemGuid">
    <vt:lpwstr>ff9b3af3-a831-4aa2-860d-0823e4d8750c</vt:lpwstr>
  </property>
</Properties>
</file>