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5"/>
    <p:sldMasterId id="2147483696" r:id="rId6"/>
  </p:sldMasterIdLst>
  <p:notesMasterIdLst>
    <p:notesMasterId r:id="rId31"/>
  </p:notesMasterIdLst>
  <p:handoutMasterIdLst>
    <p:handoutMasterId r:id="rId32"/>
  </p:handoutMasterIdLst>
  <p:sldIdLst>
    <p:sldId id="256" r:id="rId7"/>
    <p:sldId id="257" r:id="rId8"/>
    <p:sldId id="278" r:id="rId9"/>
    <p:sldId id="259" r:id="rId10"/>
    <p:sldId id="283" r:id="rId11"/>
    <p:sldId id="268" r:id="rId12"/>
    <p:sldId id="262" r:id="rId13"/>
    <p:sldId id="263" r:id="rId14"/>
    <p:sldId id="289" r:id="rId15"/>
    <p:sldId id="265" r:id="rId16"/>
    <p:sldId id="270" r:id="rId17"/>
    <p:sldId id="272" r:id="rId18"/>
    <p:sldId id="276" r:id="rId19"/>
    <p:sldId id="273" r:id="rId20"/>
    <p:sldId id="264" r:id="rId21"/>
    <p:sldId id="266" r:id="rId22"/>
    <p:sldId id="281" r:id="rId23"/>
    <p:sldId id="271" r:id="rId24"/>
    <p:sldId id="290" r:id="rId25"/>
    <p:sldId id="285" r:id="rId26"/>
    <p:sldId id="292" r:id="rId27"/>
    <p:sldId id="286" r:id="rId28"/>
    <p:sldId id="287" r:id="rId29"/>
    <p:sldId id="277" r:id="rId30"/>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hony X. Anico" initials="AXA" lastIdx="3" clrIdx="0">
    <p:extLst>
      <p:ext uri="{19B8F6BF-5375-455C-9EA6-DF929625EA0E}">
        <p15:presenceInfo xmlns:p15="http://schemas.microsoft.com/office/powerpoint/2012/main" userId="S-1-5-21-1229272821-706699826-839522115-14822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1B47"/>
    <a:srgbClr val="471B34"/>
    <a:srgbClr val="441B47"/>
    <a:srgbClr val="C3AEE0"/>
    <a:srgbClr val="633C8C"/>
    <a:srgbClr val="D8D1CA"/>
    <a:srgbClr val="009E47"/>
    <a:srgbClr val="007434"/>
    <a:srgbClr val="4A206A"/>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23" autoAdjust="0"/>
    <p:restoredTop sz="94660"/>
  </p:normalViewPr>
  <p:slideViewPr>
    <p:cSldViewPr snapToGrid="0">
      <p:cViewPr varScale="1">
        <p:scale>
          <a:sx n="115" d="100"/>
          <a:sy n="115" d="100"/>
        </p:scale>
        <p:origin x="16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1-26T13:01:09.905" idx="1">
    <p:pos x="10" y="10"/>
    <p:text>VIDEO LINK - ELIMINATE?</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4BAF66-38DF-4620-A0CB-F67F542534D2}" type="doc">
      <dgm:prSet loTypeId="urn:microsoft.com/office/officeart/2005/8/layout/venn1" loCatId="relationship" qsTypeId="urn:microsoft.com/office/officeart/2005/8/quickstyle/3d1" qsCatId="3D" csTypeId="urn:microsoft.com/office/officeart/2005/8/colors/colorful1" csCatId="colorful" phldr="1"/>
      <dgm:spPr/>
    </dgm:pt>
    <dgm:pt modelId="{BE819E53-8CFE-486E-A8FE-AFE9B2BD794F}">
      <dgm:prSet phldrT="[Text]" custT="1"/>
      <dgm:spPr>
        <a:gradFill rotWithShape="0">
          <a:gsLst>
            <a:gs pos="0">
              <a:srgbClr val="FF0000">
                <a:alpha val="70000"/>
              </a:srgbClr>
            </a:gs>
            <a:gs pos="100000">
              <a:srgbClr val="C00000"/>
            </a:gs>
          </a:gsLst>
          <a:lin ang="5400000" scaled="0"/>
        </a:gradFill>
      </dgm:spPr>
      <dgm:t>
        <a:bodyPr anchor="t" anchorCtr="1"/>
        <a:lstStyle/>
        <a:p>
          <a:r>
            <a:rPr lang="en-US" sz="20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CONTROLLER</a:t>
          </a:r>
        </a:p>
      </dgm:t>
    </dgm:pt>
    <dgm:pt modelId="{4E32BE67-12BD-4C18-9A81-866AAED2FA52}" type="parTrans" cxnId="{4B75228B-4C67-408B-BB43-9A15AA9F0C1E}">
      <dgm:prSet/>
      <dgm:spPr/>
      <dgm:t>
        <a:bodyPr/>
        <a:lstStyle/>
        <a:p>
          <a:endParaRPr lang="en-US"/>
        </a:p>
      </dgm:t>
    </dgm:pt>
    <dgm:pt modelId="{FC9E13A2-D64B-4F64-94CC-103379BB3C1F}" type="sibTrans" cxnId="{4B75228B-4C67-408B-BB43-9A15AA9F0C1E}">
      <dgm:prSet/>
      <dgm:spPr/>
      <dgm:t>
        <a:bodyPr/>
        <a:lstStyle/>
        <a:p>
          <a:endParaRPr lang="en-US"/>
        </a:p>
      </dgm:t>
    </dgm:pt>
    <dgm:pt modelId="{5D9F70D0-D261-499F-9AA9-9239760AB19B}">
      <dgm:prSet phldrT="[Text]" custT="1"/>
      <dgm:spPr>
        <a:gradFill rotWithShape="0">
          <a:gsLst>
            <a:gs pos="0">
              <a:schemeClr val="accent5">
                <a:alpha val="70000"/>
                <a:lumMod val="100000"/>
              </a:schemeClr>
            </a:gs>
            <a:gs pos="100000">
              <a:schemeClr val="accent5">
                <a:lumMod val="50000"/>
              </a:schemeClr>
            </a:gs>
          </a:gsLst>
          <a:lin ang="5400000" scaled="0"/>
        </a:gradFill>
      </dgm:spPr>
      <dgm:t>
        <a:bodyPr bIns="640080" anchor="ctr" anchorCtr="1"/>
        <a:lstStyle/>
        <a:p>
          <a:pPr algn="ctr" defTabSz="844550">
            <a:lnSpc>
              <a:spcPct val="90000"/>
            </a:lnSpc>
            <a:spcBef>
              <a:spcPct val="0"/>
            </a:spcBef>
            <a:spcAft>
              <a:spcPct val="35000"/>
            </a:spcAft>
          </a:pPr>
          <a:r>
            <a:rPr lang="en-US" sz="2400" b="1" u="none"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a:t>
          </a:r>
          <a:r>
            <a:rPr lang="en-US" sz="2400" b="1" u="none" baseline="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LAB</a:t>
          </a:r>
          <a:endParaRPr lang="en-US" sz="2400" b="1" u="none"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dgm:t>
    </dgm:pt>
    <dgm:pt modelId="{5FBE2C21-EE80-481F-B26F-545A2F07FC78}" type="parTrans" cxnId="{C3287068-9CCF-470D-9197-9D644B987CE0}">
      <dgm:prSet/>
      <dgm:spPr/>
      <dgm:t>
        <a:bodyPr/>
        <a:lstStyle/>
        <a:p>
          <a:endParaRPr lang="en-US"/>
        </a:p>
      </dgm:t>
    </dgm:pt>
    <dgm:pt modelId="{B5C4BC5C-2888-45B1-9EC2-3466A4271163}" type="sibTrans" cxnId="{C3287068-9CCF-470D-9197-9D644B987CE0}">
      <dgm:prSet/>
      <dgm:spPr/>
      <dgm:t>
        <a:bodyPr/>
        <a:lstStyle/>
        <a:p>
          <a:endParaRPr lang="en-US"/>
        </a:p>
      </dgm:t>
    </dgm:pt>
    <dgm:pt modelId="{A8CE0008-4152-4567-B5EA-ADD11C09474C}">
      <dgm:prSet phldrT="[Text]" custT="1"/>
      <dgm:spPr>
        <a:gradFill rotWithShape="0">
          <a:gsLst>
            <a:gs pos="0">
              <a:srgbClr val="0070C0">
                <a:alpha val="70000"/>
              </a:srgbClr>
            </a:gs>
            <a:gs pos="100000">
              <a:srgbClr val="00339A"/>
            </a:gs>
          </a:gsLst>
          <a:lin ang="5400000" scaled="0"/>
        </a:gradFill>
      </dgm:spPr>
      <dgm:t>
        <a:bodyPr lIns="365760" anchor="t" anchorCtr="1"/>
        <a:lstStyle/>
        <a:p>
          <a:pPr>
            <a:lnSpc>
              <a:spcPct val="100000"/>
            </a:lnSpc>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ASSIGNED LAB</a:t>
          </a:r>
        </a:p>
        <a:p>
          <a:pPr>
            <a:lnSpc>
              <a:spcPct val="100000"/>
            </a:lnSpc>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ASSISTANT</a:t>
          </a:r>
        </a:p>
      </dgm:t>
    </dgm:pt>
    <dgm:pt modelId="{82E1026E-EF55-46A3-830D-C9CFB51C5A1C}" type="parTrans" cxnId="{75158D78-6533-41EC-B302-75BC59C54048}">
      <dgm:prSet/>
      <dgm:spPr/>
      <dgm:t>
        <a:bodyPr/>
        <a:lstStyle/>
        <a:p>
          <a:endParaRPr lang="en-US"/>
        </a:p>
      </dgm:t>
    </dgm:pt>
    <dgm:pt modelId="{936F9BD1-2B3B-4033-939A-8C70D7AD6B6B}" type="sibTrans" cxnId="{75158D78-6533-41EC-B302-75BC59C54048}">
      <dgm:prSet/>
      <dgm:spPr/>
      <dgm:t>
        <a:bodyPr/>
        <a:lstStyle/>
        <a:p>
          <a:endParaRPr lang="en-US"/>
        </a:p>
      </dgm:t>
    </dgm:pt>
    <dgm:pt modelId="{0E50D8B8-8699-45D4-8D9D-5FFDE333618B}" type="pres">
      <dgm:prSet presAssocID="{FC4BAF66-38DF-4620-A0CB-F67F542534D2}" presName="compositeShape" presStyleCnt="0">
        <dgm:presLayoutVars>
          <dgm:chMax val="7"/>
          <dgm:dir/>
          <dgm:resizeHandles val="exact"/>
        </dgm:presLayoutVars>
      </dgm:prSet>
      <dgm:spPr/>
    </dgm:pt>
    <dgm:pt modelId="{18505520-1F86-4FDF-843F-0F2BC5CFB4CB}" type="pres">
      <dgm:prSet presAssocID="{BE819E53-8CFE-486E-A8FE-AFE9B2BD794F}" presName="circ1" presStyleLbl="vennNode1" presStyleIdx="0" presStyleCnt="3" custScaleX="91924" custScaleY="91924" custLinFactNeighborY="-172"/>
      <dgm:spPr/>
    </dgm:pt>
    <dgm:pt modelId="{C43C1A69-BABF-4D1B-A638-E88A726A8308}" type="pres">
      <dgm:prSet presAssocID="{BE819E53-8CFE-486E-A8FE-AFE9B2BD794F}" presName="circ1Tx" presStyleLbl="revTx" presStyleIdx="0" presStyleCnt="0">
        <dgm:presLayoutVars>
          <dgm:chMax val="0"/>
          <dgm:chPref val="0"/>
          <dgm:bulletEnabled val="1"/>
        </dgm:presLayoutVars>
      </dgm:prSet>
      <dgm:spPr/>
    </dgm:pt>
    <dgm:pt modelId="{F283DE8F-99FF-4AD1-B819-F7DC30605D02}" type="pres">
      <dgm:prSet presAssocID="{5D9F70D0-D261-499F-9AA9-9239760AB19B}" presName="circ2" presStyleLbl="vennNode1" presStyleIdx="1" presStyleCnt="3" custScaleX="91924" custScaleY="91924" custLinFactNeighborX="5467" custLinFactNeighborY="-1362"/>
      <dgm:spPr/>
    </dgm:pt>
    <dgm:pt modelId="{2C86B7C1-3F00-4D80-834E-641BBB117CA8}" type="pres">
      <dgm:prSet presAssocID="{5D9F70D0-D261-499F-9AA9-9239760AB19B}" presName="circ2Tx" presStyleLbl="revTx" presStyleIdx="0" presStyleCnt="0">
        <dgm:presLayoutVars>
          <dgm:chMax val="0"/>
          <dgm:chPref val="0"/>
          <dgm:bulletEnabled val="1"/>
        </dgm:presLayoutVars>
      </dgm:prSet>
      <dgm:spPr/>
    </dgm:pt>
    <dgm:pt modelId="{EFA08EAB-8650-4112-B4C8-EFEBDD037B3F}" type="pres">
      <dgm:prSet presAssocID="{A8CE0008-4152-4567-B5EA-ADD11C09474C}" presName="circ3" presStyleLbl="vennNode1" presStyleIdx="2" presStyleCnt="3" custScaleX="94958" custScaleY="94958" custLinFactNeighborX="-5592" custLinFactNeighborY="-2411"/>
      <dgm:spPr/>
    </dgm:pt>
    <dgm:pt modelId="{02A45BD8-5F18-4684-955A-3925183F52F3}" type="pres">
      <dgm:prSet presAssocID="{A8CE0008-4152-4567-B5EA-ADD11C09474C}" presName="circ3Tx" presStyleLbl="revTx" presStyleIdx="0" presStyleCnt="0">
        <dgm:presLayoutVars>
          <dgm:chMax val="0"/>
          <dgm:chPref val="0"/>
          <dgm:bulletEnabled val="1"/>
        </dgm:presLayoutVars>
      </dgm:prSet>
      <dgm:spPr/>
    </dgm:pt>
  </dgm:ptLst>
  <dgm:cxnLst>
    <dgm:cxn modelId="{189B863D-1418-4343-A740-DC793476CB05}" type="presOf" srcId="{FC4BAF66-38DF-4620-A0CB-F67F542534D2}" destId="{0E50D8B8-8699-45D4-8D9D-5FFDE333618B}" srcOrd="0" destOrd="0" presId="urn:microsoft.com/office/officeart/2005/8/layout/venn1"/>
    <dgm:cxn modelId="{C3287068-9CCF-470D-9197-9D644B987CE0}" srcId="{FC4BAF66-38DF-4620-A0CB-F67F542534D2}" destId="{5D9F70D0-D261-499F-9AA9-9239760AB19B}" srcOrd="1" destOrd="0" parTransId="{5FBE2C21-EE80-481F-B26F-545A2F07FC78}" sibTransId="{B5C4BC5C-2888-45B1-9EC2-3466A4271163}"/>
    <dgm:cxn modelId="{75158D78-6533-41EC-B302-75BC59C54048}" srcId="{FC4BAF66-38DF-4620-A0CB-F67F542534D2}" destId="{A8CE0008-4152-4567-B5EA-ADD11C09474C}" srcOrd="2" destOrd="0" parTransId="{82E1026E-EF55-46A3-830D-C9CFB51C5A1C}" sibTransId="{936F9BD1-2B3B-4033-939A-8C70D7AD6B6B}"/>
    <dgm:cxn modelId="{B5475187-F351-47C7-AB20-30C18B73CAEF}" type="presOf" srcId="{A8CE0008-4152-4567-B5EA-ADD11C09474C}" destId="{EFA08EAB-8650-4112-B4C8-EFEBDD037B3F}" srcOrd="0" destOrd="0" presId="urn:microsoft.com/office/officeart/2005/8/layout/venn1"/>
    <dgm:cxn modelId="{4B75228B-4C67-408B-BB43-9A15AA9F0C1E}" srcId="{FC4BAF66-38DF-4620-A0CB-F67F542534D2}" destId="{BE819E53-8CFE-486E-A8FE-AFE9B2BD794F}" srcOrd="0" destOrd="0" parTransId="{4E32BE67-12BD-4C18-9A81-866AAED2FA52}" sibTransId="{FC9E13A2-D64B-4F64-94CC-103379BB3C1F}"/>
    <dgm:cxn modelId="{EF2BBB98-7271-4D47-9C03-AD4B8A113827}" type="presOf" srcId="{5D9F70D0-D261-499F-9AA9-9239760AB19B}" destId="{F283DE8F-99FF-4AD1-B819-F7DC30605D02}" srcOrd="0" destOrd="0" presId="urn:microsoft.com/office/officeart/2005/8/layout/venn1"/>
    <dgm:cxn modelId="{7A0AA2B1-B421-4459-942E-4D840D5C8505}" type="presOf" srcId="{BE819E53-8CFE-486E-A8FE-AFE9B2BD794F}" destId="{C43C1A69-BABF-4D1B-A638-E88A726A8308}" srcOrd="1" destOrd="0" presId="urn:microsoft.com/office/officeart/2005/8/layout/venn1"/>
    <dgm:cxn modelId="{BF8942B5-6793-4D7F-9336-BB61EABE8B96}" type="presOf" srcId="{A8CE0008-4152-4567-B5EA-ADD11C09474C}" destId="{02A45BD8-5F18-4684-955A-3925183F52F3}" srcOrd="1" destOrd="0" presId="urn:microsoft.com/office/officeart/2005/8/layout/venn1"/>
    <dgm:cxn modelId="{9DAFAEC3-4BA3-42C6-9F4F-4606F2F5F271}" type="presOf" srcId="{5D9F70D0-D261-499F-9AA9-9239760AB19B}" destId="{2C86B7C1-3F00-4D80-834E-641BBB117CA8}" srcOrd="1" destOrd="0" presId="urn:microsoft.com/office/officeart/2005/8/layout/venn1"/>
    <dgm:cxn modelId="{171A62CF-7669-4D80-AC03-EBA6FB2BD6AD}" type="presOf" srcId="{BE819E53-8CFE-486E-A8FE-AFE9B2BD794F}" destId="{18505520-1F86-4FDF-843F-0F2BC5CFB4CB}" srcOrd="0" destOrd="0" presId="urn:microsoft.com/office/officeart/2005/8/layout/venn1"/>
    <dgm:cxn modelId="{3FF395F1-5F48-4558-888E-46BE9E0D4F17}" type="presParOf" srcId="{0E50D8B8-8699-45D4-8D9D-5FFDE333618B}" destId="{18505520-1F86-4FDF-843F-0F2BC5CFB4CB}" srcOrd="0" destOrd="0" presId="urn:microsoft.com/office/officeart/2005/8/layout/venn1"/>
    <dgm:cxn modelId="{CBA00E20-D0DC-4668-B3DF-89CE5898FF51}" type="presParOf" srcId="{0E50D8B8-8699-45D4-8D9D-5FFDE333618B}" destId="{C43C1A69-BABF-4D1B-A638-E88A726A8308}" srcOrd="1" destOrd="0" presId="urn:microsoft.com/office/officeart/2005/8/layout/venn1"/>
    <dgm:cxn modelId="{B6CB21A4-EF4C-459D-807C-4C74A35F3A79}" type="presParOf" srcId="{0E50D8B8-8699-45D4-8D9D-5FFDE333618B}" destId="{F283DE8F-99FF-4AD1-B819-F7DC30605D02}" srcOrd="2" destOrd="0" presId="urn:microsoft.com/office/officeart/2005/8/layout/venn1"/>
    <dgm:cxn modelId="{59570687-D9E8-4A26-97F4-F26D6CCAC781}" type="presParOf" srcId="{0E50D8B8-8699-45D4-8D9D-5FFDE333618B}" destId="{2C86B7C1-3F00-4D80-834E-641BBB117CA8}" srcOrd="3" destOrd="0" presId="urn:microsoft.com/office/officeart/2005/8/layout/venn1"/>
    <dgm:cxn modelId="{7D8A1C86-57A6-4A44-B32C-7E90591DC1B8}" type="presParOf" srcId="{0E50D8B8-8699-45D4-8D9D-5FFDE333618B}" destId="{EFA08EAB-8650-4112-B4C8-EFEBDD037B3F}" srcOrd="4" destOrd="0" presId="urn:microsoft.com/office/officeart/2005/8/layout/venn1"/>
    <dgm:cxn modelId="{D88AEA15-70F3-40DF-8538-7E8294BA77CF}" type="presParOf" srcId="{0E50D8B8-8699-45D4-8D9D-5FFDE333618B}" destId="{02A45BD8-5F18-4684-955A-3925183F52F3}" srcOrd="5" destOrd="0" presId="urn:microsoft.com/office/officeart/2005/8/layout/venn1"/>
  </dgm:cxnLst>
  <dgm:bg>
    <a:solidFill>
      <a:srgbClr val="2B133D"/>
    </a:solidFill>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2B6AB5-FBE0-466A-8646-888D2EBC8427}" type="doc">
      <dgm:prSet loTypeId="urn:microsoft.com/office/officeart/2005/8/layout/arrow5" loCatId="relationship" qsTypeId="urn:microsoft.com/office/officeart/2005/8/quickstyle/3d2" qsCatId="3D" csTypeId="urn:microsoft.com/office/officeart/2005/8/colors/accent1_2" csCatId="accent1" phldr="1"/>
      <dgm:spPr/>
      <dgm:t>
        <a:bodyPr/>
        <a:lstStyle/>
        <a:p>
          <a:endParaRPr lang="en-US"/>
        </a:p>
      </dgm:t>
    </dgm:pt>
    <dgm:pt modelId="{FDE18666-303B-4BFA-8AA8-6ECCCE13C859}">
      <dgm:prSet phldrT="[Text]" custT="1"/>
      <dgm:spPr>
        <a:solidFill>
          <a:srgbClr val="2B133D"/>
        </a:solidFill>
        <a:ln w="50800">
          <a:solidFill>
            <a:schemeClr val="lt1">
              <a:hueOff val="0"/>
              <a:satOff val="0"/>
              <a:lumOff val="0"/>
            </a:schemeClr>
          </a:solidFill>
        </a:ln>
        <a:scene3d>
          <a:camera prst="orthographicFront"/>
          <a:lightRig rig="flat" dir="t"/>
        </a:scene3d>
        <a:sp3d prstMaterial="metal">
          <a:bevelT w="127000" h="25400"/>
        </a:sp3d>
      </dgm:spPr>
      <dgm:t>
        <a:bodyPr/>
        <a:lstStyle/>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OVERHEAD</a:t>
          </a:r>
        </a:p>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ANNOUNCEMENT</a:t>
          </a:r>
        </a:p>
      </dgm:t>
    </dgm:pt>
    <dgm:pt modelId="{3D8426B0-E1E8-44E0-843E-7CD059B54D17}" type="parTrans" cxnId="{7BC17797-1698-40FE-8DC9-B95C4FE1BB8E}">
      <dgm:prSet/>
      <dgm:spPr/>
      <dgm:t>
        <a:bodyPr/>
        <a:lstStyle/>
        <a:p>
          <a:endParaRPr lang="en-US"/>
        </a:p>
      </dgm:t>
    </dgm:pt>
    <dgm:pt modelId="{977C1CA1-D2FD-4EFE-937F-576BB0D72416}" type="sibTrans" cxnId="{7BC17797-1698-40FE-8DC9-B95C4FE1BB8E}">
      <dgm:prSet/>
      <dgm:spPr/>
      <dgm:t>
        <a:bodyPr/>
        <a:lstStyle/>
        <a:p>
          <a:endParaRPr lang="en-US"/>
        </a:p>
      </dgm:t>
    </dgm:pt>
    <dgm:pt modelId="{0A6CECF4-BEAA-42E2-8C8C-4BA74C0143F5}">
      <dgm:prSet phldrT="[Text]" custT="1"/>
      <dgm:spPr>
        <a:solidFill>
          <a:srgbClr val="2B133D"/>
        </a:solidFill>
        <a:ln w="50800">
          <a:solidFill>
            <a:schemeClr val="lt1">
              <a:hueOff val="0"/>
              <a:satOff val="0"/>
              <a:lumOff val="0"/>
            </a:schemeClr>
          </a:solidFill>
        </a:ln>
        <a:scene3d>
          <a:camera prst="orthographicFront"/>
          <a:lightRig rig="flat" dir="t"/>
        </a:scene3d>
        <a:sp3d extrusionH="69850" contourW="6350" prstMaterial="metal">
          <a:bevelT w="127000" h="25400"/>
        </a:sp3d>
      </dgm:spPr>
      <dgm:t>
        <a:bodyPr/>
        <a:lstStyle/>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PAGER</a:t>
          </a:r>
        </a:p>
      </dgm:t>
    </dgm:pt>
    <dgm:pt modelId="{B202FDA2-B45C-4C21-96EE-B2914D6B8AC6}" type="parTrans" cxnId="{7358D6A4-B8C4-4755-8416-56BF93DAD6D1}">
      <dgm:prSet/>
      <dgm:spPr/>
      <dgm:t>
        <a:bodyPr/>
        <a:lstStyle/>
        <a:p>
          <a:endParaRPr lang="en-US"/>
        </a:p>
      </dgm:t>
    </dgm:pt>
    <dgm:pt modelId="{0D741A46-F9A5-4412-B1FD-6FF9A3484274}" type="sibTrans" cxnId="{7358D6A4-B8C4-4755-8416-56BF93DAD6D1}">
      <dgm:prSet/>
      <dgm:spPr/>
      <dgm:t>
        <a:bodyPr/>
        <a:lstStyle/>
        <a:p>
          <a:endParaRPr lang="en-US"/>
        </a:p>
      </dgm:t>
    </dgm:pt>
    <dgm:pt modelId="{10D5ABD1-300E-45F1-B94B-4A2987AB9A3D}" type="pres">
      <dgm:prSet presAssocID="{162B6AB5-FBE0-466A-8646-888D2EBC8427}" presName="diagram" presStyleCnt="0">
        <dgm:presLayoutVars>
          <dgm:dir/>
          <dgm:resizeHandles val="exact"/>
        </dgm:presLayoutVars>
      </dgm:prSet>
      <dgm:spPr/>
    </dgm:pt>
    <dgm:pt modelId="{1F12FA58-FF27-40A1-9B8B-1B35FF153993}" type="pres">
      <dgm:prSet presAssocID="{FDE18666-303B-4BFA-8AA8-6ECCCE13C859}" presName="arrow" presStyleLbl="node1" presStyleIdx="0" presStyleCnt="2" custScaleX="70813" custScaleY="114633" custRadScaleRad="77575" custRadScaleInc="304">
        <dgm:presLayoutVars>
          <dgm:bulletEnabled val="1"/>
        </dgm:presLayoutVars>
      </dgm:prSet>
      <dgm:spPr/>
    </dgm:pt>
    <dgm:pt modelId="{22B503BB-9F72-49B3-B82A-04FB9B76AE92}" type="pres">
      <dgm:prSet presAssocID="{0A6CECF4-BEAA-42E2-8C8C-4BA74C0143F5}" presName="arrow" presStyleLbl="node1" presStyleIdx="1" presStyleCnt="2" custAng="0" custScaleX="54345" custScaleY="114289" custRadScaleRad="87589" custRadScaleInc="-386">
        <dgm:presLayoutVars>
          <dgm:bulletEnabled val="1"/>
        </dgm:presLayoutVars>
      </dgm:prSet>
      <dgm:spPr/>
    </dgm:pt>
  </dgm:ptLst>
  <dgm:cxnLst>
    <dgm:cxn modelId="{33D6F27E-62D5-4562-95EE-0D4E18A0CEDF}" type="presOf" srcId="{162B6AB5-FBE0-466A-8646-888D2EBC8427}" destId="{10D5ABD1-300E-45F1-B94B-4A2987AB9A3D}" srcOrd="0" destOrd="0" presId="urn:microsoft.com/office/officeart/2005/8/layout/arrow5"/>
    <dgm:cxn modelId="{7BC17797-1698-40FE-8DC9-B95C4FE1BB8E}" srcId="{162B6AB5-FBE0-466A-8646-888D2EBC8427}" destId="{FDE18666-303B-4BFA-8AA8-6ECCCE13C859}" srcOrd="0" destOrd="0" parTransId="{3D8426B0-E1E8-44E0-843E-7CD059B54D17}" sibTransId="{977C1CA1-D2FD-4EFE-937F-576BB0D72416}"/>
    <dgm:cxn modelId="{7358D6A4-B8C4-4755-8416-56BF93DAD6D1}" srcId="{162B6AB5-FBE0-466A-8646-888D2EBC8427}" destId="{0A6CECF4-BEAA-42E2-8C8C-4BA74C0143F5}" srcOrd="1" destOrd="0" parTransId="{B202FDA2-B45C-4C21-96EE-B2914D6B8AC6}" sibTransId="{0D741A46-F9A5-4412-B1FD-6FF9A3484274}"/>
    <dgm:cxn modelId="{2F4371B6-2428-43BC-8A34-6258C3DA4461}" type="presOf" srcId="{0A6CECF4-BEAA-42E2-8C8C-4BA74C0143F5}" destId="{22B503BB-9F72-49B3-B82A-04FB9B76AE92}" srcOrd="0" destOrd="0" presId="urn:microsoft.com/office/officeart/2005/8/layout/arrow5"/>
    <dgm:cxn modelId="{0D1191F0-F380-4452-9BD5-058681833F02}" type="presOf" srcId="{FDE18666-303B-4BFA-8AA8-6ECCCE13C859}" destId="{1F12FA58-FF27-40A1-9B8B-1B35FF153993}" srcOrd="0" destOrd="0" presId="urn:microsoft.com/office/officeart/2005/8/layout/arrow5"/>
    <dgm:cxn modelId="{1DEA6E21-6322-41AB-B13D-3F45D1B52BD9}" type="presParOf" srcId="{10D5ABD1-300E-45F1-B94B-4A2987AB9A3D}" destId="{1F12FA58-FF27-40A1-9B8B-1B35FF153993}" srcOrd="0" destOrd="0" presId="urn:microsoft.com/office/officeart/2005/8/layout/arrow5"/>
    <dgm:cxn modelId="{6EF6395F-508B-4020-81D8-02108906A2B1}" type="presParOf" srcId="{10D5ABD1-300E-45F1-B94B-4A2987AB9A3D}" destId="{22B503BB-9F72-49B3-B82A-04FB9B76AE92}" srcOrd="1" destOrd="0" presId="urn:microsoft.com/office/officeart/2005/8/layout/arrow5"/>
  </dgm:cxnLst>
  <dgm:bg>
    <a:noFill/>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05520-1F86-4FDF-843F-0F2BC5CFB4CB}">
      <dsp:nvSpPr>
        <dsp:cNvPr id="0" name=""/>
        <dsp:cNvSpPr/>
      </dsp:nvSpPr>
      <dsp:spPr>
        <a:xfrm>
          <a:off x="3494961" y="139414"/>
          <a:ext cx="2468875" cy="2468875"/>
        </a:xfrm>
        <a:prstGeom prst="ellipse">
          <a:avLst/>
        </a:prstGeom>
        <a:gradFill rotWithShape="0">
          <a:gsLst>
            <a:gs pos="0">
              <a:srgbClr val="FF0000">
                <a:alpha val="70000"/>
              </a:srgbClr>
            </a:gs>
            <a:gs pos="100000">
              <a:srgbClr val="C00000"/>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pPr>
          <a:r>
            <a:rPr lang="en-US" sz="20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CONTROLLER</a:t>
          </a:r>
        </a:p>
      </dsp:txBody>
      <dsp:txXfrm>
        <a:off x="3824145" y="571467"/>
        <a:ext cx="1810508" cy="1110994"/>
      </dsp:txXfrm>
    </dsp:sp>
    <dsp:sp modelId="{F283DE8F-99FF-4AD1-B819-F7DC30605D02}">
      <dsp:nvSpPr>
        <dsp:cNvPr id="0" name=""/>
        <dsp:cNvSpPr/>
      </dsp:nvSpPr>
      <dsp:spPr>
        <a:xfrm>
          <a:off x="4610912" y="1786065"/>
          <a:ext cx="2468875" cy="2468875"/>
        </a:xfrm>
        <a:prstGeom prst="ellipse">
          <a:avLst/>
        </a:prstGeom>
        <a:gradFill rotWithShape="0">
          <a:gsLst>
            <a:gs pos="0">
              <a:schemeClr val="accent5">
                <a:alpha val="70000"/>
                <a:lumMod val="100000"/>
              </a:schemeClr>
            </a:gs>
            <a:gs pos="100000">
              <a:schemeClr val="accent5">
                <a:lumMod val="5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640080" numCol="1" spcCol="1270" anchor="ctr" anchorCtr="1">
          <a:noAutofit/>
        </a:bodyPr>
        <a:lstStyle/>
        <a:p>
          <a:pPr marL="0" lvl="0" indent="0" algn="ctr" defTabSz="844550">
            <a:lnSpc>
              <a:spcPct val="90000"/>
            </a:lnSpc>
            <a:spcBef>
              <a:spcPct val="0"/>
            </a:spcBef>
            <a:spcAft>
              <a:spcPct val="35000"/>
            </a:spcAft>
            <a:buNone/>
          </a:pPr>
          <a:r>
            <a:rPr lang="en-US" sz="2400" b="1" u="none" kern="120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a:t>
          </a:r>
          <a:r>
            <a:rPr lang="en-US" sz="2400" b="1" u="none" kern="1200" baseline="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LAB</a:t>
          </a:r>
          <a:endParaRPr lang="en-US" sz="2400" b="1" u="none" kern="120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dsp:txBody>
      <dsp:txXfrm>
        <a:off x="5365976" y="2423858"/>
        <a:ext cx="1481325" cy="1357881"/>
      </dsp:txXfrm>
    </dsp:sp>
    <dsp:sp modelId="{EFA08EAB-8650-4112-B4C8-EFEBDD037B3F}">
      <dsp:nvSpPr>
        <dsp:cNvPr id="0" name=""/>
        <dsp:cNvSpPr/>
      </dsp:nvSpPr>
      <dsp:spPr>
        <a:xfrm>
          <a:off x="2334910" y="1717148"/>
          <a:ext cx="2550362" cy="2550362"/>
        </a:xfrm>
        <a:prstGeom prst="ellipse">
          <a:avLst/>
        </a:prstGeom>
        <a:gradFill rotWithShape="0">
          <a:gsLst>
            <a:gs pos="0">
              <a:srgbClr val="0070C0">
                <a:alpha val="70000"/>
              </a:srgbClr>
            </a:gs>
            <a:gs pos="100000">
              <a:srgbClr val="00339A"/>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65760" tIns="0" rIns="0" bIns="0" numCol="1" spcCol="1270" anchor="t" anchorCtr="1">
          <a:noAutofit/>
        </a:bodyPr>
        <a:lstStyle/>
        <a:p>
          <a:pPr marL="0" lvl="0" indent="0" algn="ctr" defTabSz="711200">
            <a:lnSpc>
              <a:spcPct val="100000"/>
            </a:lnSpc>
            <a:spcBef>
              <a:spcPct val="0"/>
            </a:spcBef>
            <a:spcAft>
              <a:spcPct val="35000"/>
            </a:spcAft>
            <a:buNone/>
          </a:pPr>
          <a:r>
            <a:rPr lang="en-US" sz="16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ASSIGNED LAB</a:t>
          </a:r>
        </a:p>
        <a:p>
          <a:pPr marL="0" lvl="0" indent="0" algn="ctr" defTabSz="711200">
            <a:lnSpc>
              <a:spcPct val="100000"/>
            </a:lnSpc>
            <a:spcBef>
              <a:spcPct val="0"/>
            </a:spcBef>
            <a:spcAft>
              <a:spcPct val="35000"/>
            </a:spcAft>
            <a:buNone/>
          </a:pPr>
          <a:r>
            <a:rPr lang="en-US" sz="16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ASSISTANT</a:t>
          </a:r>
        </a:p>
      </dsp:txBody>
      <dsp:txXfrm>
        <a:off x="2575070" y="2375992"/>
        <a:ext cx="1530217" cy="14026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2FA58-FF27-40A1-9B8B-1B35FF153993}">
      <dsp:nvSpPr>
        <dsp:cNvPr id="0" name=""/>
        <dsp:cNvSpPr/>
      </dsp:nvSpPr>
      <dsp:spPr>
        <a:xfrm rot="16200000">
          <a:off x="1185357" y="-27438"/>
          <a:ext cx="1262884" cy="2044373"/>
        </a:xfrm>
        <a:prstGeom prst="downArrow">
          <a:avLst>
            <a:gd name="adj1" fmla="val 50000"/>
            <a:gd name="adj2" fmla="val 35000"/>
          </a:avLst>
        </a:prstGeom>
        <a:solidFill>
          <a:srgbClr val="2B133D"/>
        </a:solidFill>
        <a:ln w="50800">
          <a:solidFill>
            <a:schemeClr val="lt1">
              <a:hueOff val="0"/>
              <a:satOff val="0"/>
              <a:lumOff val="0"/>
            </a:schemeClr>
          </a:solidFill>
        </a:ln>
        <a:effectLst>
          <a:innerShdw blurRad="25400" dist="12700" dir="13500000">
            <a:srgbClr val="000000">
              <a:alpha val="45000"/>
            </a:srgbClr>
          </a:innerShdw>
        </a:effectLst>
        <a:scene3d>
          <a:camera prst="orthographicFront"/>
          <a:lightRig rig="flat" dir="t"/>
        </a:scene3d>
        <a:sp3d prstMaterial="metal">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OVERHEAD</a:t>
          </a:r>
        </a:p>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ANNOUNCEMENT</a:t>
          </a:r>
        </a:p>
      </dsp:txBody>
      <dsp:txXfrm rot="5400000">
        <a:off x="794613" y="679028"/>
        <a:ext cx="1823368" cy="631442"/>
      </dsp:txXfrm>
    </dsp:sp>
    <dsp:sp modelId="{22B503BB-9F72-49B3-B82A-04FB9B76AE92}">
      <dsp:nvSpPr>
        <dsp:cNvPr id="0" name=""/>
        <dsp:cNvSpPr/>
      </dsp:nvSpPr>
      <dsp:spPr>
        <a:xfrm rot="5400000">
          <a:off x="7551751" y="-36469"/>
          <a:ext cx="969192" cy="2038238"/>
        </a:xfrm>
        <a:prstGeom prst="downArrow">
          <a:avLst>
            <a:gd name="adj1" fmla="val 50000"/>
            <a:gd name="adj2" fmla="val 35000"/>
          </a:avLst>
        </a:prstGeom>
        <a:solidFill>
          <a:srgbClr val="2B133D"/>
        </a:solidFill>
        <a:ln w="50800">
          <a:solidFill>
            <a:schemeClr val="lt1">
              <a:hueOff val="0"/>
              <a:satOff val="0"/>
              <a:lumOff val="0"/>
            </a:schemeClr>
          </a:solidFill>
        </a:ln>
        <a:effectLst>
          <a:innerShdw blurRad="25400" dist="12700" dir="13500000">
            <a:srgbClr val="000000">
              <a:alpha val="45000"/>
            </a:srgbClr>
          </a:innerShdw>
        </a:effectLst>
        <a:scene3d>
          <a:camera prst="orthographicFront"/>
          <a:lightRig rig="flat" dir="t"/>
        </a:scene3d>
        <a:sp3d extrusionH="69850" contourW="6350" prstMaterial="metal">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PAGER</a:t>
          </a:r>
        </a:p>
      </dsp:txBody>
      <dsp:txXfrm rot="-5400000">
        <a:off x="7186838" y="740352"/>
        <a:ext cx="1868629" cy="48459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r>
              <a:rPr lang="es-ES"/>
              <a:t>KAISER PERMANENTE LOS ANGELES MEDICAL CENTER</a:t>
            </a:r>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C85433F3-4C14-4FF8-9802-22DE2533ADCA}" type="datetimeFigureOut">
              <a:rPr lang="en-US" smtClean="0"/>
              <a:t>9/17/2021</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r>
              <a:rPr lang="en-US"/>
              <a:t>LABORATORY </a:t>
            </a:r>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8A42668F-2EE6-4777-9974-4206BF9D260A}" type="slidenum">
              <a:rPr lang="en-US" smtClean="0"/>
              <a:t>‹#›</a:t>
            </a:fld>
            <a:endParaRPr lang="en-US"/>
          </a:p>
        </p:txBody>
      </p:sp>
    </p:spTree>
    <p:extLst>
      <p:ext uri="{BB962C8B-B14F-4D97-AF65-F5344CB8AC3E}">
        <p14:creationId xmlns:p14="http://schemas.microsoft.com/office/powerpoint/2010/main" val="41738192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r>
              <a:rPr lang="es-ES"/>
              <a:t>KAISER PERMANENTE LOS ANGELES MEDICAL CENTER</a:t>
            </a:r>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5E282702-AE01-4689-9162-7C4D12CE938D}" type="datetimeFigureOut">
              <a:rPr lang="en-US" smtClean="0"/>
              <a:t>9/17/2021</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r>
              <a:rPr lang="en-US"/>
              <a:t>LABORATORY </a:t>
            </a:r>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F6DEE7D4-B0AD-4D38-803D-A311C68C0F78}" type="slidenum">
              <a:rPr lang="en-US" smtClean="0"/>
              <a:t>‹#›</a:t>
            </a:fld>
            <a:endParaRPr lang="en-US"/>
          </a:p>
        </p:txBody>
      </p:sp>
    </p:spTree>
    <p:extLst>
      <p:ext uri="{BB962C8B-B14F-4D97-AF65-F5344CB8AC3E}">
        <p14:creationId xmlns:p14="http://schemas.microsoft.com/office/powerpoint/2010/main" val="317553165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DEE7D4-B0AD-4D38-803D-A311C68C0F78}" type="slidenum">
              <a:rPr lang="en-US" smtClean="0"/>
              <a:t>1</a:t>
            </a:fld>
            <a:endParaRPr lang="en-US"/>
          </a:p>
        </p:txBody>
      </p:sp>
      <p:sp>
        <p:nvSpPr>
          <p:cNvPr id="5" name="Header Placeholder 4"/>
          <p:cNvSpPr>
            <a:spLocks noGrp="1"/>
          </p:cNvSpPr>
          <p:nvPr>
            <p:ph type="hdr" sz="quarter" idx="11"/>
          </p:nvPr>
        </p:nvSpPr>
        <p:spPr/>
        <p:txBody>
          <a:bodyPr/>
          <a:lstStyle/>
          <a:p>
            <a:r>
              <a:rPr lang="es-ES"/>
              <a:t>KAISER PERMANENTE LOS ANGELES MEDICAL CENTER</a:t>
            </a:r>
            <a:endParaRPr lang="en-US"/>
          </a:p>
        </p:txBody>
      </p:sp>
      <p:sp>
        <p:nvSpPr>
          <p:cNvPr id="6" name="Footer Placeholder 5"/>
          <p:cNvSpPr>
            <a:spLocks noGrp="1"/>
          </p:cNvSpPr>
          <p:nvPr>
            <p:ph type="ftr" sz="quarter" idx="12"/>
          </p:nvPr>
        </p:nvSpPr>
        <p:spPr/>
        <p:txBody>
          <a:bodyPr/>
          <a:lstStyle/>
          <a:p>
            <a:r>
              <a:rPr lang="en-US"/>
              <a:t>LABORATORY </a:t>
            </a:r>
          </a:p>
        </p:txBody>
      </p:sp>
    </p:spTree>
    <p:extLst>
      <p:ext uri="{BB962C8B-B14F-4D97-AF65-F5344CB8AC3E}">
        <p14:creationId xmlns:p14="http://schemas.microsoft.com/office/powerpoint/2010/main" val="946040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sz="1200" b="1" i="0" u="sng" strike="noStrike" kern="1200" dirty="0">
                <a:solidFill>
                  <a:schemeClr val="tx1"/>
                </a:solidFill>
                <a:effectLst/>
                <a:latin typeface="+mn-lt"/>
                <a:ea typeface="+mn-ea"/>
                <a:cs typeface="+mn-cs"/>
              </a:rPr>
              <a:t>ANALYSIS:</a:t>
            </a:r>
            <a:r>
              <a:rPr lang="en-US" sz="1200" b="1" i="1"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Door to order times have decreased overall.  The Order to results have met target for one year. Overall Door to result time has met target.  </a:t>
            </a:r>
          </a:p>
          <a:p>
            <a:pPr rtl="0" eaLnBrk="1" fontAlgn="ctr" latinLnBrk="0" hangingPunct="1"/>
            <a:r>
              <a:rPr lang="en-US" sz="1200" b="0" i="0" u="none" strike="noStrike" kern="1200" dirty="0">
                <a:solidFill>
                  <a:schemeClr val="tx1"/>
                </a:solidFill>
                <a:effectLst/>
                <a:latin typeface="+mn-lt"/>
                <a:ea typeface="+mn-ea"/>
                <a:cs typeface="+mn-cs"/>
              </a:rPr>
              <a:t> </a:t>
            </a:r>
          </a:p>
          <a:p>
            <a:pPr rtl="0" eaLnBrk="1" fontAlgn="ctr" latinLnBrk="0" hangingPunct="1"/>
            <a:r>
              <a:rPr lang="en-US" sz="1200" b="1" i="0" u="sng" strike="noStrike" kern="1200" dirty="0">
                <a:solidFill>
                  <a:schemeClr val="tx1"/>
                </a:solidFill>
                <a:effectLst/>
                <a:latin typeface="+mn-lt"/>
                <a:ea typeface="+mn-ea"/>
                <a:cs typeface="+mn-cs"/>
              </a:rPr>
              <a:t>CONCLUSION:</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Target met.</a:t>
            </a:r>
          </a:p>
          <a:p>
            <a:pPr rtl="0" eaLnBrk="1" fontAlgn="ctr" latinLnBrk="0" hangingPunct="1"/>
            <a:r>
              <a:rPr lang="en-US" sz="1200" b="0" i="0" u="none" strike="noStrike" kern="1200" dirty="0">
                <a:solidFill>
                  <a:schemeClr val="tx1"/>
                </a:solidFill>
                <a:effectLst/>
                <a:latin typeface="+mn-lt"/>
                <a:ea typeface="+mn-ea"/>
                <a:cs typeface="+mn-cs"/>
              </a:rPr>
              <a:t> </a:t>
            </a:r>
          </a:p>
          <a:p>
            <a:pPr rtl="0" eaLnBrk="1" fontAlgn="ctr" latinLnBrk="0" hangingPunct="1"/>
            <a:r>
              <a:rPr lang="en-US" sz="1200" b="1" i="0" u="sng" strike="noStrike" kern="1200" dirty="0">
                <a:solidFill>
                  <a:schemeClr val="tx1"/>
                </a:solidFill>
                <a:effectLst/>
                <a:latin typeface="+mn-lt"/>
                <a:ea typeface="+mn-ea"/>
                <a:cs typeface="+mn-cs"/>
              </a:rPr>
              <a:t>ACTION:</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process to obtain labs in the ED has improved with the use of the Brain Alert.  The Lab processes the specimens that are sent in a purple bag.  Overall, metric is doing well, continue the existing protocols for ED and Lab.</a:t>
            </a:r>
          </a:p>
          <a:p>
            <a:endParaRPr lang="en-US" dirty="0"/>
          </a:p>
        </p:txBody>
      </p:sp>
      <p:sp>
        <p:nvSpPr>
          <p:cNvPr id="4" name="Slide Number Placeholder 3"/>
          <p:cNvSpPr>
            <a:spLocks noGrp="1"/>
          </p:cNvSpPr>
          <p:nvPr>
            <p:ph type="sldNum" sz="quarter" idx="10"/>
          </p:nvPr>
        </p:nvSpPr>
        <p:spPr/>
        <p:txBody>
          <a:bodyPr/>
          <a:lstStyle/>
          <a:p>
            <a:pPr>
              <a:defRPr/>
            </a:pPr>
            <a:fld id="{3DBBB37B-255E-4BA7-977D-93A620052708}" type="slidenum">
              <a:rPr lang="en-US" altLang="en-US" smtClean="0"/>
              <a:pPr>
                <a:defRPr/>
              </a:pPr>
              <a:t>17</a:t>
            </a:fld>
            <a:endParaRPr lang="en-US" altLang="en-US" dirty="0"/>
          </a:p>
        </p:txBody>
      </p:sp>
    </p:spTree>
    <p:extLst>
      <p:ext uri="{BB962C8B-B14F-4D97-AF65-F5344CB8AC3E}">
        <p14:creationId xmlns:p14="http://schemas.microsoft.com/office/powerpoint/2010/main" val="1076841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7588403-8E93-497F-9729-F4164E1934AF}" type="datetime1">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2337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A7C30E9C-62F6-4C58-B504-8835F88064F1}" type="datetime1">
              <a:rPr lang="en-US" smtClean="0"/>
              <a:t>9/17/2021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1881914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30BA5-E3DD-492A-9E50-8CAAFF800EB7}" type="datetime1">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209306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C0D0ED-5ABE-451D-9304-E3819AF1B0C1}" type="datetime1">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63501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087450-7715-4F6C-A17F-25C73DB0E458}" type="datetime1">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1455794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4F4BC4-9497-48AC-B680-22D5B066BAD5}" type="datetime1">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0593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090C2D-A0DD-4226-AB00-01C7658A7F40}" type="datetime1">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563895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6AB5E8-2AA1-4717-96A8-886A800AA6D6}" type="datetime1">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832390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E4BCB2-08A4-4BE9-B89D-2E36B4529D22}" type="datetime1">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956091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376767" y="3352800"/>
            <a:ext cx="11504084" cy="457200"/>
          </a:xfrm>
          <a:prstGeom prst="rect">
            <a:avLst/>
          </a:prstGeom>
          <a:solidFill>
            <a:srgbClr val="79C7A0"/>
          </a:solidFill>
          <a:ln>
            <a:noFill/>
          </a:ln>
          <a:extLst>
            <a:ext uri="{91240B29-F687-4F45-9708-019B960494DF}">
              <a14:hiddenLine xmlns:a14="http://schemas.microsoft.com/office/drawing/2010/main" w="9525">
                <a:solidFill>
                  <a:srgbClr val="FF66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defRPr/>
            </a:pPr>
            <a:endParaRPr lang="en-US" altLang="en-US" sz="1800" dirty="0"/>
          </a:p>
        </p:txBody>
      </p:sp>
      <p:sp>
        <p:nvSpPr>
          <p:cNvPr id="44037" name="Title Placeholder 1"/>
          <p:cNvSpPr>
            <a:spLocks noGrp="1"/>
          </p:cNvSpPr>
          <p:nvPr>
            <p:ph type="ctrTitle"/>
          </p:nvPr>
        </p:nvSpPr>
        <p:spPr>
          <a:xfrm>
            <a:off x="6376459" y="4495800"/>
            <a:ext cx="5386916" cy="931862"/>
          </a:xfrm>
          <a:prstGeom prst="rect">
            <a:avLst/>
          </a:prstGeom>
        </p:spPr>
        <p:txBody>
          <a:bodyPr anchor="t"/>
          <a:lstStyle>
            <a:lvl1pPr>
              <a:defRPr sz="3200" b="1" smtClean="0"/>
            </a:lvl1pPr>
          </a:lstStyle>
          <a:p>
            <a:pPr lvl="0"/>
            <a:r>
              <a:rPr lang="en-US" noProof="0"/>
              <a:t>Click to edit Master title style</a:t>
            </a:r>
          </a:p>
        </p:txBody>
      </p:sp>
      <p:sp>
        <p:nvSpPr>
          <p:cNvPr id="3" name="Text Placeholder 2"/>
          <p:cNvSpPr>
            <a:spLocks noGrp="1"/>
          </p:cNvSpPr>
          <p:nvPr>
            <p:ph type="body" idx="1"/>
          </p:nvPr>
        </p:nvSpPr>
        <p:spPr>
          <a:xfrm>
            <a:off x="6398685" y="5565775"/>
            <a:ext cx="5386916" cy="749300"/>
          </a:xfrm>
        </p:spPr>
        <p:txBody>
          <a:bodyPr/>
          <a:lstStyle>
            <a:lvl1pPr marL="0" indent="0">
              <a:buFont typeface="Wingdings" pitchFamily="2" charset="2"/>
              <a:buNone/>
              <a:defRPr sz="1600" smtClean="0"/>
            </a:lvl1pPr>
          </a:lstStyle>
          <a:p>
            <a:pPr lvl="0"/>
            <a:r>
              <a:rPr lang="en-US" noProof="0"/>
              <a:t>Click to edit Master text styles</a:t>
            </a:r>
          </a:p>
        </p:txBody>
      </p:sp>
      <p:sp>
        <p:nvSpPr>
          <p:cNvPr id="5" name="Footer Placeholder 5"/>
          <p:cNvSpPr>
            <a:spLocks noGrp="1"/>
          </p:cNvSpPr>
          <p:nvPr>
            <p:ph type="ftr" sz="quarter" idx="10"/>
          </p:nvPr>
        </p:nvSpPr>
        <p:spPr>
          <a:xfrm>
            <a:off x="266701" y="6426201"/>
            <a:ext cx="6134100" cy="365125"/>
          </a:xfrm>
        </p:spPr>
        <p:txBody>
          <a:bodyPr/>
          <a:lstStyle>
            <a:lvl1pPr>
              <a:defRPr/>
            </a:lvl1pPr>
          </a:lstStyle>
          <a:p>
            <a:pPr>
              <a:defRPr/>
            </a:pPr>
            <a:r>
              <a:rPr lang="en-US" dirty="0"/>
              <a:t>LAMC Stroke Program | Performance Improvement Committee</a:t>
            </a:r>
          </a:p>
        </p:txBody>
      </p:sp>
      <p:sp>
        <p:nvSpPr>
          <p:cNvPr id="6" name="Slide Number Placeholder 12"/>
          <p:cNvSpPr>
            <a:spLocks noGrp="1"/>
          </p:cNvSpPr>
          <p:nvPr>
            <p:ph type="sldNum" sz="quarter" idx="11"/>
          </p:nvPr>
        </p:nvSpPr>
        <p:spPr/>
        <p:txBody>
          <a:bodyPr/>
          <a:lstStyle>
            <a:lvl1pPr>
              <a:defRPr/>
            </a:lvl1pPr>
          </a:lstStyle>
          <a:p>
            <a:pPr>
              <a:defRPr/>
            </a:pPr>
            <a:fld id="{9C85E6C8-6545-472D-AC7C-0C83AB43AD35}" type="slidenum">
              <a:rPr lang="en-US"/>
              <a:pPr>
                <a:defRPr/>
              </a:pPr>
              <a:t>‹#›</a:t>
            </a:fld>
            <a:endParaRPr lang="en-US" dirty="0"/>
          </a:p>
        </p:txBody>
      </p:sp>
    </p:spTree>
    <p:extLst>
      <p:ext uri="{BB962C8B-B14F-4D97-AF65-F5344CB8AC3E}">
        <p14:creationId xmlns:p14="http://schemas.microsoft.com/office/powerpoint/2010/main" val="2452003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98451" y="1"/>
            <a:ext cx="34713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eaLnBrk="1" fontAlgn="auto" hangingPunct="1">
              <a:spcBef>
                <a:spcPts val="0"/>
              </a:spcBef>
              <a:spcAft>
                <a:spcPts val="0"/>
              </a:spcAft>
              <a:defRPr/>
            </a:pPr>
            <a:r>
              <a:rPr lang="en-US" sz="3600" b="1" dirty="0">
                <a:solidFill>
                  <a:srgbClr val="A1C4E3"/>
                </a:solidFill>
              </a:rPr>
              <a:t>+</a:t>
            </a:r>
          </a:p>
        </p:txBody>
      </p:sp>
      <p:pic>
        <p:nvPicPr>
          <p:cNvPr id="6" name="Picture 10" descr="KPstckd_WG10"/>
          <p:cNvPicPr>
            <a:picLocks noChangeAspect="1" noChangeArrowheads="1"/>
          </p:cNvPicPr>
          <p:nvPr/>
        </p:nvPicPr>
        <p:blipFill>
          <a:blip r:embed="rId2">
            <a:lum bright="20000" contrast="-20000"/>
            <a:grayscl/>
            <a:extLst>
              <a:ext uri="{28A0092B-C50C-407E-A947-70E740481C1C}">
                <a14:useLocalDpi xmlns:a14="http://schemas.microsoft.com/office/drawing/2010/main" val="0"/>
              </a:ext>
            </a:extLst>
          </a:blip>
          <a:srcRect/>
          <a:stretch>
            <a:fillRect/>
          </a:stretch>
        </p:blipFill>
        <p:spPr bwMode="auto">
          <a:xfrm>
            <a:off x="10727267" y="169864"/>
            <a:ext cx="14224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64634" y="1"/>
            <a:ext cx="10847917" cy="514649"/>
          </a:xfrm>
          <a:prstGeom prst="rect">
            <a:avLst/>
          </a:prstGeom>
        </p:spPr>
        <p:txBody>
          <a:bodyPr/>
          <a:lstStyle>
            <a:lvl1pPr>
              <a:defRPr sz="2800" b="1"/>
            </a:lvl1pPr>
          </a:lstStyle>
          <a:p>
            <a:endParaRPr dirty="0"/>
          </a:p>
        </p:txBody>
      </p:sp>
      <p:sp>
        <p:nvSpPr>
          <p:cNvPr id="3" name="Content Placeholder 2"/>
          <p:cNvSpPr>
            <a:spLocks noGrp="1"/>
          </p:cNvSpPr>
          <p:nvPr>
            <p:ph sz="half" idx="1"/>
          </p:nvPr>
        </p:nvSpPr>
        <p:spPr>
          <a:xfrm>
            <a:off x="664691" y="1985963"/>
            <a:ext cx="4876800" cy="4140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Footer Placeholder 5"/>
          <p:cNvSpPr>
            <a:spLocks noGrp="1"/>
          </p:cNvSpPr>
          <p:nvPr>
            <p:ph type="ftr" sz="quarter" idx="10"/>
          </p:nvPr>
        </p:nvSpPr>
        <p:spPr>
          <a:xfrm>
            <a:off x="0" y="6456364"/>
            <a:ext cx="8163984" cy="365125"/>
          </a:xfrm>
        </p:spPr>
        <p:txBody>
          <a:bodyPr/>
          <a:lstStyle>
            <a:lvl1pPr>
              <a:defRPr/>
            </a:lvl1pPr>
          </a:lstStyle>
          <a:p>
            <a:pPr>
              <a:defRPr/>
            </a:pPr>
            <a:r>
              <a:rPr lang="en-US" dirty="0"/>
              <a:t>LAMC Stroke Program | Performance Improvement Committee</a:t>
            </a:r>
          </a:p>
        </p:txBody>
      </p:sp>
      <p:sp>
        <p:nvSpPr>
          <p:cNvPr id="12" name="Slide Number Placeholder 6"/>
          <p:cNvSpPr>
            <a:spLocks noGrp="1"/>
          </p:cNvSpPr>
          <p:nvPr>
            <p:ph type="sldNum" sz="quarter" idx="11"/>
          </p:nvPr>
        </p:nvSpPr>
        <p:spPr/>
        <p:txBody>
          <a:bodyPr/>
          <a:lstStyle>
            <a:lvl1pPr>
              <a:defRPr/>
            </a:lvl1pPr>
          </a:lstStyle>
          <a:p>
            <a:pPr>
              <a:defRPr/>
            </a:pPr>
            <a:fld id="{06EF23B0-6289-411B-939C-83FBEFF9EA88}" type="slidenum">
              <a:rPr lang="en-US"/>
              <a:pPr>
                <a:defRPr/>
              </a:pPr>
              <a:t>‹#›</a:t>
            </a:fld>
            <a:endParaRPr lang="en-US" dirty="0"/>
          </a:p>
        </p:txBody>
      </p:sp>
    </p:spTree>
    <p:extLst>
      <p:ext uri="{BB962C8B-B14F-4D97-AF65-F5344CB8AC3E}">
        <p14:creationId xmlns:p14="http://schemas.microsoft.com/office/powerpoint/2010/main" val="1389380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240FC4-4F9A-4D3E-89D2-80139835BBDA}" type="datetime1">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828876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E7884882-FB12-4BC8-9960-9AD8104D7FAE}" type="datetimeFigureOut">
              <a:rPr lang="en-US" dirty="0"/>
              <a:t>9/17/2021</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543125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54075"/>
          </a:xfrm>
          <a:prstGeom prst="rect">
            <a:avLst/>
          </a:prstGeom>
        </p:spPr>
        <p:txBody>
          <a:bodyPr/>
          <a:lstStyle>
            <a:lvl1pPr>
              <a:defRPr/>
            </a:lvl1pPr>
          </a:lstStyle>
          <a:p>
            <a:r>
              <a:rPr lang="en-US"/>
              <a:t>Click to edit Master title style</a:t>
            </a:r>
            <a:endParaRPr lang="en-US" dirty="0"/>
          </a:p>
        </p:txBody>
      </p:sp>
      <p:sp>
        <p:nvSpPr>
          <p:cNvPr id="3" name="Footer Placeholder 5"/>
          <p:cNvSpPr>
            <a:spLocks noGrp="1"/>
          </p:cNvSpPr>
          <p:nvPr>
            <p:ph type="ftr" sz="quarter" idx="10"/>
          </p:nvPr>
        </p:nvSpPr>
        <p:spPr>
          <a:ln/>
        </p:spPr>
        <p:txBody>
          <a:bodyPr/>
          <a:lstStyle>
            <a:lvl1pPr>
              <a:defRPr/>
            </a:lvl1pPr>
          </a:lstStyle>
          <a:p>
            <a:pPr>
              <a:defRPr/>
            </a:pPr>
            <a:r>
              <a:rPr lang="en-US" dirty="0"/>
              <a:t>LAMC Stroke Program | Stroke Steering Committee</a:t>
            </a:r>
          </a:p>
        </p:txBody>
      </p:sp>
      <p:sp>
        <p:nvSpPr>
          <p:cNvPr id="4" name="Slide Number Placeholder 6"/>
          <p:cNvSpPr>
            <a:spLocks noGrp="1"/>
          </p:cNvSpPr>
          <p:nvPr>
            <p:ph type="sldNum" sz="quarter" idx="11"/>
          </p:nvPr>
        </p:nvSpPr>
        <p:spPr>
          <a:ln/>
        </p:spPr>
        <p:txBody>
          <a:bodyPr/>
          <a:lstStyle>
            <a:lvl1pPr>
              <a:defRPr/>
            </a:lvl1pPr>
          </a:lstStyle>
          <a:p>
            <a:pPr>
              <a:defRPr/>
            </a:pPr>
            <a:fld id="{57906DCB-7B5E-4685-BAD5-8580A515094F}" type="slidenum">
              <a:rPr lang="en-US"/>
              <a:pPr>
                <a:defRPr/>
              </a:pPr>
              <a:t>‹#›</a:t>
            </a:fld>
            <a:endParaRPr lang="en-US" dirty="0"/>
          </a:p>
        </p:txBody>
      </p:sp>
    </p:spTree>
    <p:extLst>
      <p:ext uri="{BB962C8B-B14F-4D97-AF65-F5344CB8AC3E}">
        <p14:creationId xmlns:p14="http://schemas.microsoft.com/office/powerpoint/2010/main" val="35729215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C8A740-7DF7-4F2A-8543-01EDBD8B81B9}" type="datetime1">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3472448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971A32-D53F-47CF-B495-5A0D5B644564}" type="datetime1">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3475821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D31D78-1466-40A5-B067-08B253C6E42B}" type="datetime1">
              <a:rPr lang="en-US" smtClean="0"/>
              <a:t>9/17/2021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410029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967FA3B-1A7F-4DCC-AC7C-91F13E21CF95}" type="datetime1">
              <a:rPr lang="en-US" smtClean="0"/>
              <a:t>9/17/2021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7713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C9E6EE-BED1-4218-B440-8937DAC34927}" type="datetime1">
              <a:rPr lang="en-US" smtClean="0"/>
              <a:t>9/17/2021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963606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6BD18DA-FA00-4CB8-A3C5-67295502522C}" type="datetime1">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1731707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BC64651-E84E-4A0A-883C-391266E2E044}" type="datetime1">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833888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8D1CA"/>
        </a:soli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F5284D21-C863-4C50-B7AC-E24D28682B90}" type="datetime1">
              <a:rPr lang="en-US" smtClean="0"/>
              <a:t>9/17/2021</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B3094423-95A3-47E4-B893-F008299F0AB9}" type="slidenum">
              <a:rPr lang="en-US" smtClean="0"/>
              <a:t>‹#›</a:t>
            </a:fld>
            <a:endParaRPr lang="en-US"/>
          </a:p>
        </p:txBody>
      </p:sp>
    </p:spTree>
    <p:extLst>
      <p:ext uri="{BB962C8B-B14F-4D97-AF65-F5344CB8AC3E}">
        <p14:creationId xmlns:p14="http://schemas.microsoft.com/office/powerpoint/2010/main" val="2359803024"/>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8D1CA"/>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64634" y="1452564"/>
            <a:ext cx="10847917"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Footer Placeholder 5"/>
          <p:cNvSpPr>
            <a:spLocks noGrp="1"/>
          </p:cNvSpPr>
          <p:nvPr>
            <p:ph type="ftr" sz="quarter" idx="3"/>
          </p:nvPr>
        </p:nvSpPr>
        <p:spPr bwMode="auto">
          <a:xfrm>
            <a:off x="268818" y="6423026"/>
            <a:ext cx="816398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100">
                <a:solidFill>
                  <a:srgbClr val="595959"/>
                </a:solidFill>
                <a:latin typeface="+mn-lt"/>
                <a:ea typeface="+mn-ea"/>
              </a:defRPr>
            </a:lvl1pPr>
          </a:lstStyle>
          <a:p>
            <a:pPr>
              <a:defRPr/>
            </a:pPr>
            <a:r>
              <a:rPr lang="en-US" dirty="0"/>
              <a:t>SCPMG Consulting and Implementation |KP Children’s Care Network</a:t>
            </a:r>
          </a:p>
        </p:txBody>
      </p:sp>
      <p:sp>
        <p:nvSpPr>
          <p:cNvPr id="12" name="Slide Number Placeholder 6"/>
          <p:cNvSpPr>
            <a:spLocks noGrp="1"/>
          </p:cNvSpPr>
          <p:nvPr>
            <p:ph type="sldNum" sz="quarter" idx="4"/>
          </p:nvPr>
        </p:nvSpPr>
        <p:spPr bwMode="auto">
          <a:xfrm>
            <a:off x="11165418" y="6423026"/>
            <a:ext cx="738716"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100">
                <a:solidFill>
                  <a:srgbClr val="595959"/>
                </a:solidFill>
                <a:latin typeface="+mn-lt"/>
                <a:ea typeface="+mn-ea"/>
              </a:defRPr>
            </a:lvl1pPr>
          </a:lstStyle>
          <a:p>
            <a:pPr>
              <a:defRPr/>
            </a:pPr>
            <a:fld id="{C223B26A-CDE2-4AA9-BC1F-0E28CEBF18A6}" type="slidenum">
              <a:rPr lang="en-US"/>
              <a:pPr>
                <a:defRPr/>
              </a:pPr>
              <a:t>‹#›</a:t>
            </a:fld>
            <a:endParaRPr lang="en-US" dirty="0"/>
          </a:p>
        </p:txBody>
      </p:sp>
    </p:spTree>
    <p:extLst>
      <p:ext uri="{BB962C8B-B14F-4D97-AF65-F5344CB8AC3E}">
        <p14:creationId xmlns:p14="http://schemas.microsoft.com/office/powerpoint/2010/main" val="40050357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dt="0"/>
  <p:txStyles>
    <p:titleStyle>
      <a:lvl1pPr algn="l" rtl="0" eaLnBrk="0" fontAlgn="base" hangingPunct="0">
        <a:spcBef>
          <a:spcPct val="0"/>
        </a:spcBef>
        <a:spcAft>
          <a:spcPct val="0"/>
        </a:spcAft>
        <a:defRPr sz="4000" kern="1200">
          <a:solidFill>
            <a:schemeClr val="accent1"/>
          </a:solidFill>
          <a:latin typeface="+mj-lt"/>
          <a:ea typeface="+mj-ea"/>
          <a:cs typeface="+mj-cs"/>
        </a:defRPr>
      </a:lvl1pPr>
      <a:lvl2pPr algn="l" rtl="0" eaLnBrk="0" fontAlgn="base" hangingPunct="0">
        <a:spcBef>
          <a:spcPct val="0"/>
        </a:spcBef>
        <a:spcAft>
          <a:spcPct val="0"/>
        </a:spcAft>
        <a:defRPr sz="4000">
          <a:solidFill>
            <a:schemeClr val="accent1"/>
          </a:solidFill>
          <a:latin typeface="Calibri" pitchFamily="34" charset="0"/>
          <a:ea typeface="MS PGothic" pitchFamily="34" charset="-128"/>
          <a:cs typeface="ＭＳ Ｐゴシック" charset="0"/>
        </a:defRPr>
      </a:lvl2pPr>
      <a:lvl3pPr algn="l" rtl="0" eaLnBrk="0" fontAlgn="base" hangingPunct="0">
        <a:spcBef>
          <a:spcPct val="0"/>
        </a:spcBef>
        <a:spcAft>
          <a:spcPct val="0"/>
        </a:spcAft>
        <a:defRPr sz="4000">
          <a:solidFill>
            <a:schemeClr val="accent1"/>
          </a:solidFill>
          <a:latin typeface="Calibri" pitchFamily="34" charset="0"/>
          <a:ea typeface="MS PGothic" pitchFamily="34" charset="-128"/>
          <a:cs typeface="ＭＳ Ｐゴシック" charset="0"/>
        </a:defRPr>
      </a:lvl3pPr>
      <a:lvl4pPr algn="l" rtl="0" eaLnBrk="0" fontAlgn="base" hangingPunct="0">
        <a:spcBef>
          <a:spcPct val="0"/>
        </a:spcBef>
        <a:spcAft>
          <a:spcPct val="0"/>
        </a:spcAft>
        <a:defRPr sz="4000">
          <a:solidFill>
            <a:schemeClr val="accent1"/>
          </a:solidFill>
          <a:latin typeface="Calibri" pitchFamily="34" charset="0"/>
          <a:ea typeface="MS PGothic" pitchFamily="34" charset="-128"/>
          <a:cs typeface="ＭＳ Ｐゴシック" charset="0"/>
        </a:defRPr>
      </a:lvl4pPr>
      <a:lvl5pPr algn="l" rtl="0" eaLnBrk="0" fontAlgn="base" hangingPunct="0">
        <a:spcBef>
          <a:spcPct val="0"/>
        </a:spcBef>
        <a:spcAft>
          <a:spcPct val="0"/>
        </a:spcAft>
        <a:defRPr sz="4000">
          <a:solidFill>
            <a:schemeClr val="accent1"/>
          </a:solidFill>
          <a:latin typeface="Calibri" pitchFamily="34" charset="0"/>
          <a:ea typeface="MS PGothic" pitchFamily="34" charset="-128"/>
          <a:cs typeface="ＭＳ Ｐゴシック" charset="0"/>
        </a:defRPr>
      </a:lvl5pPr>
      <a:lvl6pPr marL="4572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6pPr>
      <a:lvl7pPr marL="9144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7pPr>
      <a:lvl8pPr marL="13716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8pPr>
      <a:lvl9pPr marL="18288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9pPr>
    </p:titleStyle>
    <p:body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n-ea"/>
          <a:cs typeface="+mn-cs"/>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n-ea"/>
          <a:cs typeface="+mn-cs"/>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n-ea"/>
          <a:cs typeface="+mn-cs"/>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n-ea"/>
          <a:cs typeface="+mn-cs"/>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jpeg"/><Relationship Id="rId4" Type="http://schemas.openxmlformats.org/officeDocument/2006/relationships/notesSlide" Target="../notesSlides/notesSlide1.xml"/><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57.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56.PNG"/><Relationship Id="rId2" Type="http://schemas.openxmlformats.org/officeDocument/2006/relationships/diagramData" Target="../diagrams/data1.xml"/><Relationship Id="rId16" Type="http://schemas.openxmlformats.org/officeDocument/2006/relationships/image" Target="../media/image37.svg"/><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image" Target="../media/image36.png"/><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61.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65.jp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hyperlink" Target="https://vimeo.com/216924061" TargetMode="External"/><Relationship Id="rId13"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8.jpg"/><Relationship Id="rId12" Type="http://schemas.microsoft.com/office/2007/relationships/hdphoto" Target="../media/hdphoto4.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vimeo.com/199052358" TargetMode="External"/><Relationship Id="rId11" Type="http://schemas.openxmlformats.org/officeDocument/2006/relationships/image" Target="../media/image10.png"/><Relationship Id="rId5" Type="http://schemas.microsoft.com/office/2007/relationships/hdphoto" Target="../media/hdphoto3.wdp"/><Relationship Id="rId10" Type="http://schemas.openxmlformats.org/officeDocument/2006/relationships/image" Target="../media/image5.jpeg"/><Relationship Id="rId4" Type="http://schemas.openxmlformats.org/officeDocument/2006/relationships/image" Target="../media/image7.png"/><Relationship Id="rId9" Type="http://schemas.openxmlformats.org/officeDocument/2006/relationships/image" Target="../media/image9.png"/><Relationship Id="rId14"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sv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55.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4.svg"/><Relationship Id="rId12" Type="http://schemas.openxmlformats.org/officeDocument/2006/relationships/image" Target="../media/image5.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6.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7.wdp"/><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2.wdp"/><Relationship Id="rId3" Type="http://schemas.openxmlformats.org/officeDocument/2006/relationships/image" Target="../media/image5.jpeg"/><Relationship Id="rId7" Type="http://schemas.microsoft.com/office/2007/relationships/hdphoto" Target="../media/hdphoto9.wdp"/><Relationship Id="rId12"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8.png"/><Relationship Id="rId11" Type="http://schemas.microsoft.com/office/2007/relationships/hdphoto" Target="../media/hdphoto11.wdp"/><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microsoft.com/office/2007/relationships/hdphoto" Target="../media/hdphoto10.wdp"/></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microsoft.com/office/2007/relationships/hdphoto" Target="../media/hdphoto13.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svg"/><Relationship Id="rId12" Type="http://schemas.openxmlformats.org/officeDocument/2006/relationships/image" Target="../media/image52.sv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svg"/><Relationship Id="rId15" Type="http://schemas.openxmlformats.org/officeDocument/2006/relationships/image" Target="../media/image55.png"/><Relationship Id="rId10" Type="http://schemas.openxmlformats.org/officeDocument/2006/relationships/image" Target="../media/image50.sv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4590" y="5243545"/>
            <a:ext cx="4299986" cy="1236695"/>
          </a:xfr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anchor="ctr" anchorCtr="0">
            <a:noAutofit/>
          </a:bodyPr>
          <a:lstStyle/>
          <a:p>
            <a:r>
              <a:rPr lang="en-US" sz="1400" b="1" dirty="0" err="1">
                <a:latin typeface="Arial" panose="020B0604020202020204" pitchFamily="34" charset="0"/>
                <a:ea typeface="+mn-ea"/>
                <a:cs typeface="Arial" panose="020B0604020202020204" pitchFamily="34" charset="0"/>
              </a:rPr>
              <a:t>lamc</a:t>
            </a:r>
            <a:r>
              <a:rPr lang="en-US" sz="1400" b="1" dirty="0">
                <a:latin typeface="Arial" panose="020B0604020202020204" pitchFamily="34" charset="0"/>
                <a:ea typeface="+mn-ea"/>
                <a:cs typeface="Arial" panose="020B0604020202020204" pitchFamily="34" charset="0"/>
              </a:rPr>
              <a:t> laboratory</a:t>
            </a:r>
            <a:br>
              <a:rPr lang="en-US" sz="1400" b="1" dirty="0">
                <a:latin typeface="Arial" panose="020B0604020202020204" pitchFamily="34" charset="0"/>
                <a:ea typeface="+mn-ea"/>
                <a:cs typeface="Arial" panose="020B0604020202020204" pitchFamily="34" charset="0"/>
              </a:rPr>
            </a:br>
            <a:r>
              <a:rPr lang="en-US" sz="1200" b="1" dirty="0">
                <a:latin typeface="Arial" panose="020B0604020202020204" pitchFamily="34" charset="0"/>
                <a:ea typeface="+mn-ea"/>
                <a:cs typeface="Arial" panose="020B0604020202020204" pitchFamily="34" charset="0"/>
              </a:rPr>
              <a:t>PATHOLOGY, LABORATORY, TRANSFUSION SERVICE, FLOW CYTOMETRY, medical office buildings</a:t>
            </a:r>
            <a:br>
              <a:rPr lang="en-US" sz="1400" b="1" dirty="0">
                <a:latin typeface="Arial" panose="020B0604020202020204" pitchFamily="34" charset="0"/>
                <a:ea typeface="+mn-ea"/>
                <a:cs typeface="Arial" panose="020B0604020202020204" pitchFamily="34" charset="0"/>
              </a:rPr>
            </a:br>
            <a:r>
              <a:rPr lang="en-US" sz="1400" b="1" dirty="0">
                <a:latin typeface="Arial" panose="020B0604020202020204" pitchFamily="34" charset="0"/>
                <a:ea typeface="+mn-ea"/>
                <a:cs typeface="Arial" panose="020B0604020202020204" pitchFamily="34" charset="0"/>
              </a:rPr>
              <a:t>2021 CODE STROKE </a:t>
            </a:r>
            <a:r>
              <a:rPr lang="en-US" sz="1400" b="1" dirty="0" err="1">
                <a:latin typeface="Arial" panose="020B0604020202020204" pitchFamily="34" charset="0"/>
                <a:ea typeface="+mn-ea"/>
                <a:cs typeface="Arial" panose="020B0604020202020204" pitchFamily="34" charset="0"/>
              </a:rPr>
              <a:t>inservice</a:t>
            </a:r>
            <a:endParaRPr lang="en-US" sz="1400" b="1" dirty="0">
              <a:latin typeface="Arial" panose="020B0604020202020204" pitchFamily="34" charset="0"/>
              <a:ea typeface="+mn-ea"/>
              <a:cs typeface="Arial" panose="020B0604020202020204" pitchFamily="34" charset="0"/>
            </a:endParaRPr>
          </a:p>
        </p:txBody>
      </p:sp>
      <p:sp>
        <p:nvSpPr>
          <p:cNvPr id="3" name="TextBox 2"/>
          <p:cNvSpPr txBox="1"/>
          <p:nvPr/>
        </p:nvSpPr>
        <p:spPr>
          <a:xfrm>
            <a:off x="4662574" y="183162"/>
            <a:ext cx="3148802" cy="510778"/>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matte">
            <a:bevelT w="25400" h="25400"/>
            <a:bevelB w="88900" h="31750" prst="angle"/>
          </a:sp3d>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effectLst/>
              </a:rPr>
              <a:t>CODE STROKE</a:t>
            </a:r>
          </a:p>
        </p:txBody>
      </p:sp>
      <p:sp>
        <p:nvSpPr>
          <p:cNvPr id="5" name="TextBox 4"/>
          <p:cNvSpPr txBox="1"/>
          <p:nvPr/>
        </p:nvSpPr>
        <p:spPr>
          <a:xfrm>
            <a:off x="4749202" y="4732767"/>
            <a:ext cx="3148802" cy="510778"/>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t>B E F A S T </a:t>
            </a:r>
          </a:p>
        </p:txBody>
      </p:sp>
      <p:grpSp>
        <p:nvGrpSpPr>
          <p:cNvPr id="9" name="Group 8"/>
          <p:cNvGrpSpPr/>
          <p:nvPr/>
        </p:nvGrpSpPr>
        <p:grpSpPr>
          <a:xfrm>
            <a:off x="465541" y="897056"/>
            <a:ext cx="10778836" cy="2869956"/>
            <a:chOff x="932666" y="861514"/>
            <a:chExt cx="10778836" cy="2869956"/>
          </a:xfrm>
        </p:grpSpPr>
        <p:sp>
          <p:nvSpPr>
            <p:cNvPr id="8" name="TextBox 7"/>
            <p:cNvSpPr txBox="1"/>
            <p:nvPr/>
          </p:nvSpPr>
          <p:spPr>
            <a:xfrm>
              <a:off x="932666" y="861514"/>
              <a:ext cx="10778836" cy="408623"/>
            </a:xfrm>
            <a:prstGeom prst="roundRect">
              <a:avLst/>
            </a:prstGeom>
            <a:solidFill>
              <a:srgbClr val="2E008B"/>
            </a:solidFill>
          </p:spPr>
          <p:txBody>
            <a:bodyPr wrap="square" rtlCol="0">
              <a:spAutoFit/>
            </a:bodyPr>
            <a:lstStyle/>
            <a:p>
              <a:endParaRPr lang="en-US" dirty="0"/>
            </a:p>
          </p:txBody>
        </p:sp>
        <p:grpSp>
          <p:nvGrpSpPr>
            <p:cNvPr id="7" name="Group 6"/>
            <p:cNvGrpSpPr/>
            <p:nvPr/>
          </p:nvGrpSpPr>
          <p:grpSpPr>
            <a:xfrm>
              <a:off x="1209113" y="1212530"/>
              <a:ext cx="10109864" cy="2518940"/>
              <a:chOff x="1209113" y="1212530"/>
              <a:chExt cx="10109864" cy="2518940"/>
            </a:xfrm>
            <a:blipFill>
              <a:blip r:embed="rId5"/>
              <a:tile tx="0" ty="0" sx="100000" sy="100000" flip="none" algn="tl"/>
            </a:blipFill>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20660" y="1267746"/>
                <a:ext cx="6598317" cy="238174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09113" y="1212530"/>
                <a:ext cx="3362915" cy="2518940"/>
              </a:xfrm>
              <a:prstGeom prst="rect">
                <a:avLst/>
              </a:prstGeom>
              <a:ln>
                <a:noFill/>
              </a:ln>
              <a:effectLst>
                <a:outerShdw blurRad="292100" dist="139700" dir="2700000" algn="tl" rotWithShape="0">
                  <a:srgbClr val="333333">
                    <a:alpha val="65000"/>
                  </a:srgbClr>
                </a:outerShdw>
              </a:effectLst>
            </p:spPr>
          </p:pic>
        </p:grpSp>
      </p:grpSp>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2" name="TextBox 11">
            <a:extLst>
              <a:ext uri="{FF2B5EF4-FFF2-40B4-BE49-F238E27FC236}">
                <a16:creationId xmlns:a16="http://schemas.microsoft.com/office/drawing/2014/main" id="{132D22C9-8790-4CCB-818E-7B310C140D74}"/>
              </a:ext>
            </a:extLst>
          </p:cNvPr>
          <p:cNvSpPr txBox="1"/>
          <p:nvPr/>
        </p:nvSpPr>
        <p:spPr>
          <a:xfrm>
            <a:off x="226460" y="856727"/>
            <a:ext cx="11595426" cy="510778"/>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matte">
            <a:bevelT w="25400" h="25400"/>
            <a:bevelB w="88900" h="31750" prst="angle"/>
          </a:sp3d>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stStyle>
          <a:p>
            <a:r>
              <a:rPr lang="en-US" sz="1600" dirty="0"/>
              <a:t>ANCILLARY SERVICES:   PATHOLOGY / LABORATORY / TRANSFUSION SERVICE / FLOW CYTOMETRY / LAB MOBs</a:t>
            </a:r>
          </a:p>
        </p:txBody>
      </p:sp>
      <p:sp>
        <p:nvSpPr>
          <p:cNvPr id="10" name="Oval 9">
            <a:extLst>
              <a:ext uri="{FF2B5EF4-FFF2-40B4-BE49-F238E27FC236}">
                <a16:creationId xmlns:a16="http://schemas.microsoft.com/office/drawing/2014/main" id="{CCE7652E-0807-41C6-854D-A341D23F1333}"/>
              </a:ext>
            </a:extLst>
          </p:cNvPr>
          <p:cNvSpPr/>
          <p:nvPr/>
        </p:nvSpPr>
        <p:spPr>
          <a:xfrm>
            <a:off x="11485418" y="6315120"/>
            <a:ext cx="443059" cy="408623"/>
          </a:xfrm>
          <a:prstGeom prst="ellipse">
            <a:avLst/>
          </a:prstGeom>
          <a:solidFill>
            <a:srgbClr val="1B005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pic>
        <p:nvPicPr>
          <p:cNvPr id="13" name="Audio 12">
            <a:hlinkClick r:id="" action="ppaction://media"/>
            <a:extLst>
              <a:ext uri="{FF2B5EF4-FFF2-40B4-BE49-F238E27FC236}">
                <a16:creationId xmlns:a16="http://schemas.microsoft.com/office/drawing/2014/main" id="{F6E754D1-6816-448B-9805-5BB40371E7B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0477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9374">
        <p15:prstTrans prst="curtains"/>
      </p:transition>
    </mc:Choice>
    <mc:Fallback xmlns="">
      <p:transition spd="slow" advTm="93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31" presetClass="entr" presetSubtype="0" fill="hold" grpId="1"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 calcmode="lin" valueType="num">
                                      <p:cBhvr>
                                        <p:cTn id="12" dur="500" fill="hold"/>
                                        <p:tgtEl>
                                          <p:spTgt spid="3"/>
                                        </p:tgtEl>
                                        <p:attrNameLst>
                                          <p:attrName>style.rotation</p:attrName>
                                        </p:attrNameLst>
                                      </p:cBhvr>
                                      <p:tavLst>
                                        <p:tav tm="0">
                                          <p:val>
                                            <p:fltVal val="90"/>
                                          </p:val>
                                        </p:tav>
                                        <p:tav tm="100000">
                                          <p:val>
                                            <p:fltVal val="0"/>
                                          </p:val>
                                        </p:tav>
                                      </p:tavLst>
                                    </p:anim>
                                    <p:animEffect transition="in" filter="fade">
                                      <p:cBhvr>
                                        <p:cTn id="13" dur="500"/>
                                        <p:tgtEl>
                                          <p:spTgt spid="3"/>
                                        </p:tgtEl>
                                      </p:cBhvr>
                                    </p:animEffect>
                                  </p:childTnLst>
                                </p:cTn>
                              </p:par>
                              <p:par>
                                <p:cTn id="14" presetID="30" presetClass="emph" presetSubtype="0" fill="hold" grpId="0" nodeType="withEffect">
                                  <p:stCondLst>
                                    <p:cond delay="0"/>
                                  </p:stCondLst>
                                  <p:childTnLst>
                                    <p:animClr clrSpc="hsl" dir="cw">
                                      <p:cBhvr override="childStyle">
                                        <p:cTn id="15" dur="500" fill="hold"/>
                                        <p:tgtEl>
                                          <p:spTgt spid="3"/>
                                        </p:tgtEl>
                                        <p:attrNameLst>
                                          <p:attrName>style.color</p:attrName>
                                        </p:attrNameLst>
                                      </p:cBhvr>
                                      <p:by>
                                        <p:hsl h="0" s="12549" l="25098"/>
                                      </p:by>
                                    </p:animClr>
                                    <p:animClr clrSpc="hsl" dir="cw">
                                      <p:cBhvr>
                                        <p:cTn id="16" dur="500" fill="hold"/>
                                        <p:tgtEl>
                                          <p:spTgt spid="3"/>
                                        </p:tgtEl>
                                        <p:attrNameLst>
                                          <p:attrName>fillcolor</p:attrName>
                                        </p:attrNameLst>
                                      </p:cBhvr>
                                      <p:by>
                                        <p:hsl h="0" s="12549" l="25098"/>
                                      </p:by>
                                    </p:animClr>
                                    <p:animClr clrSpc="hsl" dir="cw">
                                      <p:cBhvr>
                                        <p:cTn id="17" dur="500" fill="hold"/>
                                        <p:tgtEl>
                                          <p:spTgt spid="3"/>
                                        </p:tgtEl>
                                        <p:attrNameLst>
                                          <p:attrName>stroke.color</p:attrName>
                                        </p:attrNameLst>
                                      </p:cBhvr>
                                      <p:by>
                                        <p:hsl h="0" s="12549" l="25098"/>
                                      </p:by>
                                    </p:animClr>
                                    <p:set>
                                      <p:cBhvr>
                                        <p:cTn id="18" dur="500" fill="hold"/>
                                        <p:tgtEl>
                                          <p:spTgt spid="3"/>
                                        </p:tgtEl>
                                        <p:attrNameLst>
                                          <p:attrName>fill.type</p:attrName>
                                        </p:attrNameLst>
                                      </p:cBhvr>
                                      <p:to>
                                        <p:strVal val="solid"/>
                                      </p:to>
                                    </p:se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par>
                          <p:cTn id="23" fill="hold">
                            <p:stCondLst>
                              <p:cond delay="1000"/>
                            </p:stCondLst>
                            <p:childTnLst>
                              <p:par>
                                <p:cTn id="24" presetID="4" presetClass="entr" presetSubtype="3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ox(out)">
                                      <p:cBhvr>
                                        <p:cTn id="26" dur="500"/>
                                        <p:tgtEl>
                                          <p:spTgt spid="9"/>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par>
                          <p:cTn id="29" fill="hold">
                            <p:stCondLst>
                              <p:cond delay="1500"/>
                            </p:stCondLst>
                            <p:childTnLst>
                              <p:par>
                                <p:cTn id="30" presetID="31" presetClass="entr" presetSubtype="0" fill="hold" grpId="1"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 calcmode="lin" valueType="num">
                                      <p:cBhvr>
                                        <p:cTn id="34" dur="500" fill="hold"/>
                                        <p:tgtEl>
                                          <p:spTgt spid="12"/>
                                        </p:tgtEl>
                                        <p:attrNameLst>
                                          <p:attrName>style.rotation</p:attrName>
                                        </p:attrNameLst>
                                      </p:cBhvr>
                                      <p:tavLst>
                                        <p:tav tm="0">
                                          <p:val>
                                            <p:fltVal val="90"/>
                                          </p:val>
                                        </p:tav>
                                        <p:tav tm="100000">
                                          <p:val>
                                            <p:fltVal val="0"/>
                                          </p:val>
                                        </p:tav>
                                      </p:tavLst>
                                    </p:anim>
                                    <p:animEffect transition="in" filter="fade">
                                      <p:cBhvr>
                                        <p:cTn id="35" dur="500"/>
                                        <p:tgtEl>
                                          <p:spTgt spid="12"/>
                                        </p:tgtEl>
                                      </p:cBhvr>
                                    </p:animEffect>
                                  </p:childTnLst>
                                </p:cTn>
                              </p:par>
                              <p:par>
                                <p:cTn id="36" presetID="30" presetClass="emph" presetSubtype="0" fill="hold" grpId="0" nodeType="withEffect">
                                  <p:stCondLst>
                                    <p:cond delay="0"/>
                                  </p:stCondLst>
                                  <p:childTnLst>
                                    <p:animClr clrSpc="hsl" dir="cw">
                                      <p:cBhvr override="childStyle">
                                        <p:cTn id="37" dur="500" fill="hold"/>
                                        <p:tgtEl>
                                          <p:spTgt spid="12"/>
                                        </p:tgtEl>
                                        <p:attrNameLst>
                                          <p:attrName>style.color</p:attrName>
                                        </p:attrNameLst>
                                      </p:cBhvr>
                                      <p:by>
                                        <p:hsl h="0" s="12549" l="25098"/>
                                      </p:by>
                                    </p:animClr>
                                    <p:animClr clrSpc="hsl" dir="cw">
                                      <p:cBhvr>
                                        <p:cTn id="38" dur="500" fill="hold"/>
                                        <p:tgtEl>
                                          <p:spTgt spid="12"/>
                                        </p:tgtEl>
                                        <p:attrNameLst>
                                          <p:attrName>fillcolor</p:attrName>
                                        </p:attrNameLst>
                                      </p:cBhvr>
                                      <p:by>
                                        <p:hsl h="0" s="12549" l="25098"/>
                                      </p:by>
                                    </p:animClr>
                                    <p:animClr clrSpc="hsl" dir="cw">
                                      <p:cBhvr>
                                        <p:cTn id="39" dur="500" fill="hold"/>
                                        <p:tgtEl>
                                          <p:spTgt spid="12"/>
                                        </p:tgtEl>
                                        <p:attrNameLst>
                                          <p:attrName>stroke.color</p:attrName>
                                        </p:attrNameLst>
                                      </p:cBhvr>
                                      <p:by>
                                        <p:hsl h="0" s="12549" l="25098"/>
                                      </p:by>
                                    </p:animClr>
                                    <p:set>
                                      <p:cBhvr>
                                        <p:cTn id="40"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3"/>
                </p:tgtEl>
              </p:cMediaNode>
            </p:audio>
          </p:childTnLst>
        </p:cTn>
      </p:par>
    </p:tnLst>
    <p:bldLst>
      <p:bldP spid="2" grpId="0" animBg="1"/>
      <p:bldP spid="3" grpId="0" animBg="1"/>
      <p:bldP spid="3" grpId="1" animBg="1"/>
      <p:bldP spid="5" grpId="0" animBg="1"/>
      <p:bldP spid="12" grpId="0" animBg="1"/>
      <p:bldP spid="12" grpId="1"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8" name="Group 27"/>
          <p:cNvGrpSpPr/>
          <p:nvPr/>
        </p:nvGrpSpPr>
        <p:grpSpPr>
          <a:xfrm>
            <a:off x="1528463" y="1220351"/>
            <a:ext cx="9418056" cy="4476299"/>
            <a:chOff x="1240028" y="1175782"/>
            <a:chExt cx="9628908" cy="4546153"/>
          </a:xfrm>
        </p:grpSpPr>
        <p:grpSp>
          <p:nvGrpSpPr>
            <p:cNvPr id="27" name="Group 26"/>
            <p:cNvGrpSpPr/>
            <p:nvPr/>
          </p:nvGrpSpPr>
          <p:grpSpPr>
            <a:xfrm>
              <a:off x="1240028" y="1175782"/>
              <a:ext cx="9628908" cy="4546153"/>
              <a:chOff x="1907428" y="951770"/>
              <a:chExt cx="9628908" cy="4546153"/>
            </a:xfrm>
          </p:grpSpPr>
          <p:graphicFrame>
            <p:nvGraphicFramePr>
              <p:cNvPr id="14" name="Diagram 13"/>
              <p:cNvGraphicFramePr/>
              <p:nvPr>
                <p:extLst>
                  <p:ext uri="{D42A27DB-BD31-4B8C-83A1-F6EECF244321}">
                    <p14:modId xmlns:p14="http://schemas.microsoft.com/office/powerpoint/2010/main" val="1421832674"/>
                  </p:ext>
                </p:extLst>
              </p:nvPr>
            </p:nvGraphicFramePr>
            <p:xfrm>
              <a:off x="1907428" y="951770"/>
              <a:ext cx="9628908" cy="45461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p:cNvSpPr txBox="1"/>
              <p:nvPr/>
            </p:nvSpPr>
            <p:spPr>
              <a:xfrm>
                <a:off x="5566015" y="2027215"/>
                <a:ext cx="2305457" cy="726248"/>
              </a:xfrm>
              <a:prstGeom prst="roundRect">
                <a:avLst/>
              </a:prstGeom>
              <a:solidFill>
                <a:srgbClr val="9E0000"/>
              </a:solidFill>
              <a:effectLst>
                <a:outerShdw blurRad="50800" dist="38100" dir="5400000" algn="t" rotWithShape="0">
                  <a:prstClr val="black">
                    <a:alpha val="40000"/>
                  </a:prstClr>
                </a:outerShdw>
              </a:effectLst>
              <a:scene3d>
                <a:camera prst="orthographicFront"/>
                <a:lightRig rig="flat" dir="t"/>
              </a:scene3d>
              <a:sp3d extrusionH="76200" prstMaterial="metal">
                <a:bevelT/>
              </a:sp3d>
            </p:spPr>
            <p:txBody>
              <a:bodyPr wrap="square" rtlCol="0">
                <a:spAutoFit/>
              </a:bodyPr>
              <a:lstStyle/>
              <a:p>
                <a:pPr algn="ctr"/>
                <a:r>
                  <a:rPr lang="en-US" sz="12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SEND MESSAGE BLAST IN KPPI HANDHELD DEVICE TO LAB ASSTS</a:t>
                </a:r>
              </a:p>
            </p:txBody>
          </p:sp>
        </p:grpSp>
        <p:sp>
          <p:nvSpPr>
            <p:cNvPr id="20" name="TextBox 19"/>
            <p:cNvSpPr txBox="1"/>
            <p:nvPr/>
          </p:nvSpPr>
          <p:spPr>
            <a:xfrm>
              <a:off x="6247687" y="4572732"/>
              <a:ext cx="1753495" cy="518749"/>
            </a:xfrm>
            <a:prstGeom prst="roundRect">
              <a:avLst/>
            </a:prstGeom>
            <a:solidFill>
              <a:srgbClr val="007033"/>
            </a:solidFill>
            <a:scene3d>
              <a:camera prst="orthographicFront"/>
              <a:lightRig rig="flat" dir="t"/>
            </a:scene3d>
            <a:sp3d extrusionH="76200" prstMaterial="metal">
              <a:bevelT/>
            </a:sp3d>
          </p:spPr>
          <p:txBody>
            <a:bodyPr wrap="square" rtlCol="0">
              <a:spAutoFit/>
            </a:bodyPr>
            <a:lstStyle/>
            <a:p>
              <a:pPr algn="ctr"/>
              <a:r>
                <a:rPr lang="en-US" sz="1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DOCUMENT IN      STROKE LOGBOOK</a:t>
              </a:r>
            </a:p>
          </p:txBody>
        </p:sp>
      </p:grpSp>
      <p:graphicFrame>
        <p:nvGraphicFramePr>
          <p:cNvPr id="6" name="Diagram 5"/>
          <p:cNvGraphicFramePr/>
          <p:nvPr>
            <p:extLst>
              <p:ext uri="{D42A27DB-BD31-4B8C-83A1-F6EECF244321}">
                <p14:modId xmlns:p14="http://schemas.microsoft.com/office/powerpoint/2010/main" val="1807875725"/>
              </p:ext>
            </p:extLst>
          </p:nvPr>
        </p:nvGraphicFramePr>
        <p:xfrm>
          <a:off x="1528463" y="2496355"/>
          <a:ext cx="9329293" cy="20452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Title 1"/>
          <p:cNvSpPr>
            <a:spLocks noGrp="1"/>
          </p:cNvSpPr>
          <p:nvPr>
            <p:ph type="ctrTitle"/>
          </p:nvPr>
        </p:nvSpPr>
        <p:spPr>
          <a:xfrm>
            <a:off x="3564288" y="182655"/>
            <a:ext cx="5724354" cy="423182"/>
          </a:xfrm>
          <a:prstGeom prst="round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rtlCol="0" anchor="ctr" anchorCtr="0">
            <a:noAutofit/>
          </a:bodyPr>
          <a:lstStyle/>
          <a:p>
            <a:pPr algn="ctr"/>
            <a:r>
              <a:rPr lang="en-US" sz="24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Code stroke:  COMMUNICATION</a:t>
            </a:r>
          </a:p>
        </p:txBody>
      </p:sp>
      <p:pic>
        <p:nvPicPr>
          <p:cNvPr id="7" name="Picture 6"/>
          <p:cNvPicPr>
            <a:picLocks noChangeAspect="1"/>
          </p:cNvPicPr>
          <p:nvPr/>
        </p:nvPicPr>
        <p:blipFill rotWithShape="1">
          <a:blip r:embed="rId12">
            <a:extLst>
              <a:ext uri="{28A0092B-C50C-407E-A947-70E740481C1C}">
                <a14:useLocalDpi xmlns:a14="http://schemas.microsoft.com/office/drawing/2010/main" val="0"/>
              </a:ext>
            </a:extLst>
          </a:blip>
          <a:srcRect l="-1" r="2731" b="4618"/>
          <a:stretch/>
        </p:blipFill>
        <p:spPr>
          <a:xfrm>
            <a:off x="10412407" y="2965206"/>
            <a:ext cx="1125042" cy="884747"/>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4085840" y="741457"/>
            <a:ext cx="4681250" cy="369332"/>
          </a:xfrm>
          <a:prstGeom prst="round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rtlCol="0" anchor="ctr" anchorCtr="0">
            <a:noAutofit/>
          </a:bodyPr>
          <a:lstStyle>
            <a:lvl1pPr algn="ctr">
              <a:spcBef>
                <a:spcPct val="0"/>
              </a:spcBef>
              <a:buNone/>
              <a:defRPr b="1" cap="all">
                <a:ln w="3175" cmpd="sng">
                  <a:no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JOINT AND SHARED ACCOUNTABILITY</a:t>
            </a:r>
          </a:p>
        </p:txBody>
      </p:sp>
      <p:sp>
        <p:nvSpPr>
          <p:cNvPr id="17" name="TextBox 16"/>
          <p:cNvSpPr txBox="1"/>
          <p:nvPr/>
        </p:nvSpPr>
        <p:spPr>
          <a:xfrm>
            <a:off x="5161625" y="5809594"/>
            <a:ext cx="6046702" cy="884747"/>
          </a:xfrm>
          <a:prstGeom prst="roundRect">
            <a:avLst/>
          </a:prstGeom>
          <a:solidFill>
            <a:srgbClr val="2B133D"/>
          </a:solidFill>
          <a:ln>
            <a:noFill/>
          </a:ln>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sz="1800" dirty="0"/>
              <a:t>ANY ISSUES MUST BE ADDRESSED </a:t>
            </a:r>
            <a:r>
              <a:rPr lang="en-US" sz="1800" dirty="0">
                <a:solidFill>
                  <a:schemeClr val="bg1"/>
                </a:solidFill>
                <a:highlight>
                  <a:srgbClr val="FFFF00"/>
                </a:highlight>
              </a:rPr>
              <a:t>IMMEDIATELY</a:t>
            </a:r>
            <a:r>
              <a:rPr lang="en-US" sz="1800" dirty="0">
                <a:solidFill>
                  <a:schemeClr val="bg1"/>
                </a:solidFill>
              </a:rPr>
              <a:t> </a:t>
            </a:r>
            <a:r>
              <a:rPr lang="en-US" sz="1800" dirty="0"/>
              <a:t>– </a:t>
            </a:r>
          </a:p>
          <a:p>
            <a:r>
              <a:rPr lang="en-US" sz="1800" dirty="0"/>
              <a:t>INVOLVE A MANAGER OR LEAD CLS</a:t>
            </a:r>
          </a:p>
        </p:txBody>
      </p:sp>
      <p:pic>
        <p:nvPicPr>
          <p:cNvPr id="15" name="Picture 3" descr="C:\Users\A755035\AppData\Local\Microsoft\Windows\Temporary Internet Files\Content.IE5\SQCZHV7R\warning-sign11[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84534" y="5983199"/>
            <a:ext cx="645043" cy="5375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21" name="Title 1">
            <a:extLst>
              <a:ext uri="{FF2B5EF4-FFF2-40B4-BE49-F238E27FC236}">
                <a16:creationId xmlns:a16="http://schemas.microsoft.com/office/drawing/2014/main" id="{EF485843-DA05-4C75-9B50-FF63FF37BB03}"/>
              </a:ext>
            </a:extLst>
          </p:cNvPr>
          <p:cNvSpPr txBox="1">
            <a:spLocks/>
          </p:cNvSpPr>
          <p:nvPr/>
        </p:nvSpPr>
        <p:spPr>
          <a:xfrm>
            <a:off x="364462" y="5751981"/>
            <a:ext cx="4015598" cy="869283"/>
          </a:xfrm>
          <a:prstGeom prst="roundRect">
            <a:avLst/>
          </a:prstGeom>
          <a:solidFill>
            <a:srgbClr val="2B133D"/>
          </a:solidFill>
          <a:ln>
            <a:noFill/>
          </a:ln>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2021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2683A5AD-B12A-4B3B-A992-1D06F2282F6C}"/>
              </a:ext>
            </a:extLst>
          </p:cNvPr>
          <p:cNvSpPr txBox="1"/>
          <p:nvPr/>
        </p:nvSpPr>
        <p:spPr>
          <a:xfrm>
            <a:off x="4283765" y="4868681"/>
            <a:ext cx="1715096" cy="510778"/>
          </a:xfrm>
          <a:prstGeom prst="roundRect">
            <a:avLst/>
          </a:prstGeom>
          <a:solidFill>
            <a:srgbClr val="0A49A7"/>
          </a:solidFill>
          <a:scene3d>
            <a:camera prst="orthographicFront"/>
            <a:lightRig rig="flat" dir="t"/>
          </a:scene3d>
          <a:sp3d extrusionH="76200" prstMaterial="metal">
            <a:bevelT/>
          </a:sp3d>
        </p:spPr>
        <p:txBody>
          <a:bodyPr wrap="square" rtlCol="0">
            <a:spAutoFit/>
          </a:bodyPr>
          <a:lstStyle/>
          <a:p>
            <a:pPr algn="ctr"/>
            <a:r>
              <a:rPr lang="en-US" sz="1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DOCUMENT IN      STROKE LOGBOOK</a:t>
            </a:r>
          </a:p>
        </p:txBody>
      </p:sp>
      <p:pic>
        <p:nvPicPr>
          <p:cNvPr id="9" name="Graphic 8" descr="Marketing">
            <a:extLst>
              <a:ext uri="{FF2B5EF4-FFF2-40B4-BE49-F238E27FC236}">
                <a16:creationId xmlns:a16="http://schemas.microsoft.com/office/drawing/2014/main" id="{D31C84A8-B880-426C-9491-C765E7BC4D0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flipH="1">
            <a:off x="7749067" y="1685240"/>
            <a:ext cx="1405146" cy="1405146"/>
          </a:xfrm>
          <a:prstGeom prst="rect">
            <a:avLst/>
          </a:prstGeom>
          <a:effectLst>
            <a:outerShdw blurRad="50800" dist="38100" dir="2700000" algn="tl" rotWithShape="0">
              <a:prstClr val="black">
                <a:alpha val="40000"/>
              </a:prstClr>
            </a:outerShdw>
          </a:effectLst>
        </p:spPr>
      </p:pic>
      <p:sp>
        <p:nvSpPr>
          <p:cNvPr id="22" name="Oval 21">
            <a:extLst>
              <a:ext uri="{FF2B5EF4-FFF2-40B4-BE49-F238E27FC236}">
                <a16:creationId xmlns:a16="http://schemas.microsoft.com/office/drawing/2014/main" id="{3DBB6F1F-8985-41B3-A896-F5F0B6C2E41A}"/>
              </a:ext>
            </a:extLst>
          </p:cNvPr>
          <p:cNvSpPr/>
          <p:nvPr/>
        </p:nvSpPr>
        <p:spPr>
          <a:xfrm>
            <a:off x="11485418" y="63151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1529417413"/>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42"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right)">
                                      <p:cBhvr>
                                        <p:cTn id="31" dur="500"/>
                                        <p:tgtEl>
                                          <p:spTgt spid="17"/>
                                        </p:tgtEl>
                                      </p:cBhvr>
                                    </p:animEffect>
                                  </p:childTnLst>
                                </p:cTn>
                              </p:par>
                              <p:par>
                                <p:cTn id="32" presetID="2" presetClass="entr" presetSubtype="2"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1+#ppt_w/2"/>
                                          </p:val>
                                        </p:tav>
                                        <p:tav tm="100000">
                                          <p:val>
                                            <p:strVal val="#ppt_x"/>
                                          </p:val>
                                        </p:tav>
                                      </p:tavLst>
                                    </p:anim>
                                    <p:anim calcmode="lin" valueType="num">
                                      <p:cBhvr additive="base">
                                        <p:cTn id="35" dur="500" fill="hold"/>
                                        <p:tgtEl>
                                          <p:spTgt spid="15"/>
                                        </p:tgtEl>
                                        <p:attrNameLst>
                                          <p:attrName>ppt_y</p:attrName>
                                        </p:attrNameLst>
                                      </p:cBhvr>
                                      <p:tavLst>
                                        <p:tav tm="0">
                                          <p:val>
                                            <p:strVal val="#ppt_y"/>
                                          </p:val>
                                        </p:tav>
                                        <p:tav tm="100000">
                                          <p:val>
                                            <p:strVal val="#ppt_y"/>
                                          </p:val>
                                        </p:tav>
                                      </p:tavLst>
                                    </p:anim>
                                  </p:childTnLst>
                                </p:cTn>
                              </p:par>
                              <p:par>
                                <p:cTn id="36" presetID="1"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par>
                                <p:cTn id="38" presetID="2" presetClass="entr" presetSubtype="8"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0-#ppt_w/2"/>
                                          </p:val>
                                        </p:tav>
                                        <p:tav tm="100000">
                                          <p:val>
                                            <p:strVal val="#ppt_x"/>
                                          </p:val>
                                        </p:tav>
                                      </p:tavLst>
                                    </p:anim>
                                    <p:anim calcmode="lin" valueType="num">
                                      <p:cBhvr additive="base">
                                        <p:cTn id="4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2" grpId="0" animBg="1"/>
      <p:bldP spid="13" grpId="0" animBg="1"/>
      <p:bldP spid="17" grpId="0" animBg="1"/>
      <p:bldP spid="21"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936333" y="817715"/>
            <a:ext cx="10654146" cy="2435573"/>
          </a:xfrm>
          <a:prstGeom prst="rect">
            <a:avLst/>
          </a:prstGeom>
          <a:gradFill>
            <a:gsLst>
              <a:gs pos="0">
                <a:srgbClr val="7030A0"/>
              </a:gs>
              <a:gs pos="100000">
                <a:srgbClr val="CFAFE7"/>
              </a:gs>
            </a:gsLst>
            <a:lin ang="5400000" scaled="1"/>
          </a:gradFill>
          <a:scene3d>
            <a:camera prst="orthographicFront"/>
            <a:lightRig rig="threePt" dir="t"/>
          </a:scene3d>
          <a:sp3d>
            <a:bevelT w="165100" prst="coolSlant"/>
          </a:sp3d>
        </p:spPr>
        <p:txBody>
          <a:bodyPr wrap="square" rtlCol="0">
            <a:spAutoFit/>
          </a:bodyPr>
          <a:lstStyle/>
          <a:p>
            <a:endParaRPr lang="en-US" dirty="0"/>
          </a:p>
        </p:txBody>
      </p:sp>
      <p:sp>
        <p:nvSpPr>
          <p:cNvPr id="2" name="Title 1"/>
          <p:cNvSpPr>
            <a:spLocks noGrp="1"/>
          </p:cNvSpPr>
          <p:nvPr>
            <p:ph type="ctrTitle"/>
          </p:nvPr>
        </p:nvSpPr>
        <p:spPr>
          <a:xfrm>
            <a:off x="2852053" y="239561"/>
            <a:ext cx="6125603" cy="469174"/>
          </a:xfrm>
          <a:prstGeom prst="roundRect">
            <a:avLst/>
          </a:prstGeom>
          <a:gradFill flip="none" rotWithShape="1">
            <a:gsLst>
              <a:gs pos="0">
                <a:srgbClr val="4F2270">
                  <a:shade val="30000"/>
                  <a:satMod val="115000"/>
                </a:srgbClr>
              </a:gs>
              <a:gs pos="50000">
                <a:srgbClr val="4F2270">
                  <a:shade val="67500"/>
                  <a:satMod val="115000"/>
                </a:srgbClr>
              </a:gs>
              <a:gs pos="100000">
                <a:srgbClr val="4F2270">
                  <a:shade val="100000"/>
                  <a:satMod val="115000"/>
                </a:srgbClr>
              </a:gs>
            </a:gsLst>
            <a:lin ang="5400000" scaled="1"/>
            <a:tileRect/>
          </a:gradFill>
          <a:ln>
            <a:noFill/>
          </a:ln>
          <a:effectLst>
            <a:outerShdw blurRad="50800" dist="38100" dir="5400000" algn="t" rotWithShape="0">
              <a:prstClr val="black">
                <a:alpha val="40000"/>
              </a:prstClr>
            </a:outerShdw>
          </a:effectLst>
          <a:scene3d>
            <a:camera prst="orthographicFront"/>
            <a:lightRig rig="threePt" dir="t"/>
          </a:scene3d>
          <a:sp3d>
            <a:bevelT/>
          </a:sp3d>
        </p:spPr>
        <p:txBody>
          <a:bodyPr>
            <a:normAutofit fontScale="90000"/>
          </a:bodyPr>
          <a:lstStyle/>
          <a:p>
            <a:pPr algn="ctr"/>
            <a:r>
              <a:rPr lang="en-US" sz="2800" b="1" dirty="0">
                <a:effectLst>
                  <a:outerShdw blurRad="50800" dist="38100" dir="5400000" algn="t" rotWithShape="0">
                    <a:prstClr val="black">
                      <a:alpha val="40000"/>
                    </a:prstClr>
                  </a:outerShdw>
                </a:effectLst>
              </a:rPr>
              <a:t>Code stroke:  COMMUNICATION</a:t>
            </a:r>
            <a:endParaRPr lang="en-US" sz="2800" dirty="0">
              <a:effectLst>
                <a:outerShdw blurRad="50800" dist="38100" dir="2700000" algn="tl" rotWithShape="0">
                  <a:prstClr val="black">
                    <a:alpha val="35000"/>
                  </a:prstClr>
                </a:outerShdw>
              </a:effectLst>
            </a:endParaRPr>
          </a:p>
        </p:txBody>
      </p:sp>
      <p:sp>
        <p:nvSpPr>
          <p:cNvPr id="14" name="Right Arrow 13"/>
          <p:cNvSpPr/>
          <p:nvPr/>
        </p:nvSpPr>
        <p:spPr>
          <a:xfrm>
            <a:off x="4363973" y="1379026"/>
            <a:ext cx="3985082" cy="1312952"/>
          </a:xfrm>
          <a:prstGeom prst="rightArrow">
            <a:avLst/>
          </a:prstGeom>
          <a:gradFill flip="none" rotWithShape="1">
            <a:gsLst>
              <a:gs pos="0">
                <a:srgbClr val="00FE73"/>
              </a:gs>
              <a:gs pos="56000">
                <a:srgbClr val="00D661"/>
              </a:gs>
              <a:gs pos="100000">
                <a:srgbClr val="007033"/>
              </a:gs>
            </a:gsLst>
            <a:lin ang="0" scaled="1"/>
            <a:tileRect/>
          </a:gradFill>
          <a:ln w="15875">
            <a:solidFill>
              <a:schemeClr val="tx1"/>
            </a:solidFill>
          </a:ln>
          <a:scene3d>
            <a:camera prst="orthographicFront"/>
            <a:lightRig rig="flat" dir="t"/>
          </a:scene3d>
          <a:sp3d extrusionH="101600" prstMaterial="metal">
            <a:bevelT w="114300" h="120650"/>
            <a:bevelB w="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842656" y="4567366"/>
            <a:ext cx="3832828" cy="1323439"/>
          </a:xfrm>
          <a:prstGeom prst="round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rot="0" spcFirstLastPara="0" vertOverflow="overflow" horzOverflow="overflow" vert="horz" wrap="square" lIns="91440" tIns="91440" rIns="91440" bIns="91440" numCol="1" spcCol="1270" rtlCol="0" fromWordArt="0" anchor="ctr" anchorCtr="0" forceAA="0" compatLnSpc="1">
            <a:prstTxWarp prst="textNoShape">
              <a:avLst/>
            </a:prstTxWarp>
            <a:noAutofit/>
          </a:bodyPr>
          <a:lstStyle>
            <a:defPPr>
              <a:defRPr lang="en-US"/>
            </a:defPPr>
            <a:lvl1pPr algn="ctr">
              <a:defRPr sz="20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sz="1800" dirty="0"/>
              <a:t>FOLLOW UP</a:t>
            </a:r>
          </a:p>
          <a:p>
            <a:pPr marL="285750" indent="-285750" algn="l">
              <a:buFont typeface="Arial" panose="020B0604020202020204" pitchFamily="34" charset="0"/>
              <a:buChar char="•"/>
            </a:pPr>
            <a:r>
              <a:rPr lang="en-US" sz="1800" dirty="0"/>
              <a:t>CALL ED / RN</a:t>
            </a:r>
          </a:p>
          <a:p>
            <a:pPr marL="285750" indent="-285750" algn="l">
              <a:buFont typeface="Arial" panose="020B0604020202020204" pitchFamily="34" charset="0"/>
              <a:buChar char="•"/>
            </a:pPr>
            <a:r>
              <a:rPr lang="en-US" sz="1800" dirty="0"/>
              <a:t>CALL CONTROLLER </a:t>
            </a:r>
          </a:p>
          <a:p>
            <a:pPr marL="285750" indent="-285750" algn="l">
              <a:buFont typeface="Arial" panose="020B0604020202020204" pitchFamily="34" charset="0"/>
              <a:buChar char="•"/>
            </a:pPr>
            <a:r>
              <a:rPr lang="en-US" sz="1800" dirty="0"/>
              <a:t>CALL LAB ASST ASSIGNED</a:t>
            </a:r>
          </a:p>
        </p:txBody>
      </p:sp>
      <p:sp>
        <p:nvSpPr>
          <p:cNvPr id="21" name="TextBox 20"/>
          <p:cNvSpPr txBox="1"/>
          <p:nvPr/>
        </p:nvSpPr>
        <p:spPr>
          <a:xfrm>
            <a:off x="1340300" y="2481113"/>
            <a:ext cx="2690302" cy="461665"/>
          </a:xfrm>
          <a:prstGeom prst="rect">
            <a:avLst/>
          </a:prstGeom>
          <a:solidFill>
            <a:srgbClr val="002060"/>
          </a:solidFill>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wrap="square" rtlCol="0">
            <a:spAutoFit/>
          </a:bodyPr>
          <a:lstStyle/>
          <a:p>
            <a:pPr algn="ctr"/>
            <a:r>
              <a:rPr lang="en-US" sz="2400" b="1" dirty="0">
                <a:latin typeface="Arial" panose="020B0604020202020204" pitchFamily="34" charset="0"/>
                <a:cs typeface="Arial" panose="020B0604020202020204" pitchFamily="34" charset="0"/>
              </a:rPr>
              <a:t>“CODE STROKE</a:t>
            </a:r>
            <a:r>
              <a:rPr lang="en-US" b="1" dirty="0">
                <a:latin typeface="Arial" panose="020B0604020202020204" pitchFamily="34" charset="0"/>
                <a:cs typeface="Arial" panose="020B0604020202020204" pitchFamily="34" charset="0"/>
              </a:rPr>
              <a:t>”</a:t>
            </a:r>
          </a:p>
        </p:txBody>
      </p:sp>
      <p:pic>
        <p:nvPicPr>
          <p:cNvPr id="615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7656" y="944936"/>
            <a:ext cx="1614562" cy="16367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8605487" y="2515690"/>
            <a:ext cx="2358899" cy="461665"/>
          </a:xfrm>
          <a:prstGeom prst="rect">
            <a:avLst/>
          </a:prstGeom>
          <a:solidFill>
            <a:srgbClr val="002060"/>
          </a:solidFill>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wrap="square" rtlCol="0">
            <a:spAutoFit/>
          </a:bodyP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RECD IN LAB</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166" y="1208645"/>
            <a:ext cx="1473671" cy="123908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053" y="1379026"/>
            <a:ext cx="1288613" cy="1255056"/>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4799" y="3443831"/>
            <a:ext cx="1900730" cy="3147512"/>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1523367" y="3336308"/>
            <a:ext cx="8471407" cy="1123712"/>
          </a:xfrm>
          <a:prstGeom prst="roundRect">
            <a:avLst/>
          </a:prstGeom>
          <a:solidFill>
            <a:srgbClr val="380070"/>
          </a:solid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SPECIMENS SHOULD BE IN LAB WITHIN </a:t>
            </a: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10 MINUTES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OF ANNOUNCEMENT</a:t>
            </a:r>
          </a:p>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SPECIMENS SHOULD COME IN DESIGNATED </a:t>
            </a:r>
            <a:r>
              <a:rPr lang="en-US" sz="2400" b="1" spc="300" dirty="0">
                <a:effectLst>
                  <a:innerShdw blurRad="63500" dist="50800" dir="13500000">
                    <a:prstClr val="black">
                      <a:alpha val="50000"/>
                    </a:prstClr>
                  </a:innerShdw>
                </a:effectLst>
                <a:highlight>
                  <a:srgbClr val="6600CC"/>
                </a:highlight>
                <a:latin typeface="Arial Black" panose="020B0A04020102020204" pitchFamily="34" charset="0"/>
                <a:cs typeface="Arial" panose="020B0604020202020204" pitchFamily="34" charset="0"/>
              </a:rPr>
              <a:t>PURPLE</a:t>
            </a:r>
            <a:r>
              <a:rPr lang="en-US" sz="2000" b="1" dirty="0">
                <a:ln>
                  <a:solidFill>
                    <a:srgbClr val="A349A3"/>
                  </a:solidFill>
                </a:ln>
                <a:solidFill>
                  <a:srgbClr val="A349A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BAG </a:t>
            </a:r>
          </a:p>
        </p:txBody>
      </p:sp>
      <p:sp>
        <p:nvSpPr>
          <p:cNvPr id="8" name="Right Arrow 7"/>
          <p:cNvSpPr/>
          <p:nvPr/>
        </p:nvSpPr>
        <p:spPr>
          <a:xfrm rot="1290901">
            <a:off x="9256435" y="4090295"/>
            <a:ext cx="1177726" cy="684015"/>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8" name="Title 1">
            <a:extLst>
              <a:ext uri="{FF2B5EF4-FFF2-40B4-BE49-F238E27FC236}">
                <a16:creationId xmlns:a16="http://schemas.microsoft.com/office/drawing/2014/main" id="{1B2BDE73-7A40-4914-B52B-69AB9AB34D98}"/>
              </a:ext>
            </a:extLst>
          </p:cNvPr>
          <p:cNvSpPr txBox="1">
            <a:spLocks/>
          </p:cNvSpPr>
          <p:nvPr/>
        </p:nvSpPr>
        <p:spPr>
          <a:xfrm>
            <a:off x="55870" y="5932065"/>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2021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7" name="Oval 16">
            <a:extLst>
              <a:ext uri="{FF2B5EF4-FFF2-40B4-BE49-F238E27FC236}">
                <a16:creationId xmlns:a16="http://schemas.microsoft.com/office/drawing/2014/main" id="{7553CCFE-13CD-46CE-9C7C-F9E3C83245F4}"/>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Tree>
    <p:extLst>
      <p:ext uri="{BB962C8B-B14F-4D97-AF65-F5344CB8AC3E}">
        <p14:creationId xmlns:p14="http://schemas.microsoft.com/office/powerpoint/2010/main" val="37058941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par>
                          <p:cTn id="16" fill="hold">
                            <p:stCondLst>
                              <p:cond delay="1000"/>
                            </p:stCondLst>
                            <p:childTnLst>
                              <p:par>
                                <p:cTn id="17" presetID="2" presetClass="entr" presetSubtype="2" fill="hold" nodeType="afterEffect">
                                  <p:stCondLst>
                                    <p:cond delay="0"/>
                                  </p:stCondLst>
                                  <p:childTnLst>
                                    <p:set>
                                      <p:cBhvr>
                                        <p:cTn id="18" dur="1" fill="hold">
                                          <p:stCondLst>
                                            <p:cond delay="0"/>
                                          </p:stCondLst>
                                        </p:cTn>
                                        <p:tgtEl>
                                          <p:spTgt spid="6152"/>
                                        </p:tgtEl>
                                        <p:attrNameLst>
                                          <p:attrName>style.visibility</p:attrName>
                                        </p:attrNameLst>
                                      </p:cBhvr>
                                      <p:to>
                                        <p:strVal val="visible"/>
                                      </p:to>
                                    </p:set>
                                    <p:anim calcmode="lin" valueType="num">
                                      <p:cBhvr additive="base">
                                        <p:cTn id="19" dur="500" fill="hold"/>
                                        <p:tgtEl>
                                          <p:spTgt spid="6152"/>
                                        </p:tgtEl>
                                        <p:attrNameLst>
                                          <p:attrName>ppt_x</p:attrName>
                                        </p:attrNameLst>
                                      </p:cBhvr>
                                      <p:tavLst>
                                        <p:tav tm="0">
                                          <p:val>
                                            <p:strVal val="1+#ppt_w/2"/>
                                          </p:val>
                                        </p:tav>
                                        <p:tav tm="100000">
                                          <p:val>
                                            <p:strVal val="#ppt_x"/>
                                          </p:val>
                                        </p:tav>
                                      </p:tavLst>
                                    </p:anim>
                                    <p:anim calcmode="lin" valueType="num">
                                      <p:cBhvr additive="base">
                                        <p:cTn id="20" dur="500" fill="hold"/>
                                        <p:tgtEl>
                                          <p:spTgt spid="6152"/>
                                        </p:tgtEl>
                                        <p:attrNameLst>
                                          <p:attrName>ppt_y</p:attrName>
                                        </p:attrNameLst>
                                      </p:cBhvr>
                                      <p:tavLst>
                                        <p:tav tm="0">
                                          <p:val>
                                            <p:strVal val="#ppt_y"/>
                                          </p:val>
                                        </p:tav>
                                        <p:tav tm="100000">
                                          <p:val>
                                            <p:strVal val="#ppt_y"/>
                                          </p:val>
                                        </p:tav>
                                      </p:tavLst>
                                    </p:anim>
                                  </p:childTnLst>
                                </p:cTn>
                              </p:par>
                              <p:par>
                                <p:cTn id="21" presetID="22" presetClass="entr" presetSubtype="2"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right)">
                                      <p:cBhvr>
                                        <p:cTn id="23" dur="500"/>
                                        <p:tgtEl>
                                          <p:spTgt spid="22"/>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par>
                                <p:cTn id="28" presetID="22" presetClass="entr" presetSubtype="8"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par>
                                <p:cTn id="31" presetID="53" presetClass="entr" presetSubtype="528"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anim calcmode="lin" valueType="num">
                                      <p:cBhvr>
                                        <p:cTn id="36" dur="500" fill="hold"/>
                                        <p:tgtEl>
                                          <p:spTgt spid="19"/>
                                        </p:tgtEl>
                                        <p:attrNameLst>
                                          <p:attrName>ppt_x</p:attrName>
                                        </p:attrNameLst>
                                      </p:cBhvr>
                                      <p:tavLst>
                                        <p:tav tm="0">
                                          <p:val>
                                            <p:fltVal val="0.5"/>
                                          </p:val>
                                        </p:tav>
                                        <p:tav tm="100000">
                                          <p:val>
                                            <p:strVal val="#ppt_x"/>
                                          </p:val>
                                        </p:tav>
                                      </p:tavLst>
                                    </p:anim>
                                    <p:anim calcmode="lin" valueType="num">
                                      <p:cBhvr>
                                        <p:cTn id="37" dur="500" fill="hold"/>
                                        <p:tgtEl>
                                          <p:spTgt spid="19"/>
                                        </p:tgtEl>
                                        <p:attrNameLst>
                                          <p:attrName>ppt_y</p:attrName>
                                        </p:attrNameLst>
                                      </p:cBhvr>
                                      <p:tavLst>
                                        <p:tav tm="0">
                                          <p:val>
                                            <p:fltVal val="0.5"/>
                                          </p:val>
                                        </p:tav>
                                        <p:tav tm="100000">
                                          <p:val>
                                            <p:strVal val="#ppt_y"/>
                                          </p:val>
                                        </p:tav>
                                      </p:tavLst>
                                    </p:anim>
                                  </p:childTnLst>
                                </p:cTn>
                              </p:par>
                              <p:par>
                                <p:cTn id="38" presetID="53" presetClass="entr" presetSubtype="16"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par>
                                <p:cTn id="43" presetID="2" presetClass="entr" presetSubtype="9"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0-#ppt_w/2"/>
                                          </p:val>
                                        </p:tav>
                                        <p:tav tm="100000">
                                          <p:val>
                                            <p:strVal val="#ppt_x"/>
                                          </p:val>
                                        </p:tav>
                                      </p:tavLst>
                                    </p:anim>
                                    <p:anim calcmode="lin" valueType="num">
                                      <p:cBhvr additive="base">
                                        <p:cTn id="46" dur="500" fill="hold"/>
                                        <p:tgtEl>
                                          <p:spTgt spid="15"/>
                                        </p:tgtEl>
                                        <p:attrNameLst>
                                          <p:attrName>ppt_y</p:attrName>
                                        </p:attrNameLst>
                                      </p:cBhvr>
                                      <p:tavLst>
                                        <p:tav tm="0">
                                          <p:val>
                                            <p:strVal val="0-#ppt_h/2"/>
                                          </p:val>
                                        </p:tav>
                                        <p:tav tm="100000">
                                          <p:val>
                                            <p:strVal val="#ppt_y"/>
                                          </p:val>
                                        </p:tav>
                                      </p:tavLst>
                                    </p:anim>
                                  </p:childTnLst>
                                </p:cTn>
                              </p:par>
                            </p:childTnLst>
                          </p:cTn>
                        </p:par>
                        <p:par>
                          <p:cTn id="47" fill="hold">
                            <p:stCondLst>
                              <p:cond delay="2000"/>
                            </p:stCondLst>
                            <p:childTnLst>
                              <p:par>
                                <p:cTn id="48" presetID="2" presetClass="entr" presetSubtype="9"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0-#ppt_w/2"/>
                                          </p:val>
                                        </p:tav>
                                        <p:tav tm="100000">
                                          <p:val>
                                            <p:strVal val="#ppt_x"/>
                                          </p:val>
                                        </p:tav>
                                      </p:tavLst>
                                    </p:anim>
                                    <p:anim calcmode="lin" valueType="num">
                                      <p:cBhvr additive="base">
                                        <p:cTn id="51" dur="500" fill="hold"/>
                                        <p:tgtEl>
                                          <p:spTgt spid="8"/>
                                        </p:tgtEl>
                                        <p:attrNameLst>
                                          <p:attrName>ppt_y</p:attrName>
                                        </p:attrNameLst>
                                      </p:cBhvr>
                                      <p:tavLst>
                                        <p:tav tm="0">
                                          <p:val>
                                            <p:strVal val="0-#ppt_h/2"/>
                                          </p:val>
                                        </p:tav>
                                        <p:tav tm="100000">
                                          <p:val>
                                            <p:strVal val="#ppt_y"/>
                                          </p:val>
                                        </p:tav>
                                      </p:tavLst>
                                    </p:anim>
                                  </p:childTnLst>
                                </p:cTn>
                              </p:par>
                              <p:par>
                                <p:cTn id="52" presetID="26" presetClass="emph" presetSubtype="0" repeatCount="indefinite" fill="hold" grpId="1" nodeType="withEffect">
                                  <p:stCondLst>
                                    <p:cond delay="0"/>
                                  </p:stCondLst>
                                  <p:childTnLst>
                                    <p:animEffect transition="out" filter="fade">
                                      <p:cBhvr>
                                        <p:cTn id="53" dur="1000" tmFilter="0, 0; .2, .5; .8, .5; 1, 0"/>
                                        <p:tgtEl>
                                          <p:spTgt spid="8"/>
                                        </p:tgtEl>
                                      </p:cBhvr>
                                    </p:animEffect>
                                    <p:animScale>
                                      <p:cBhvr>
                                        <p:cTn id="54" dur="500" autoRev="1" fill="hold"/>
                                        <p:tgtEl>
                                          <p:spTgt spid="8"/>
                                        </p:tgtEl>
                                      </p:cBhvr>
                                      <p:by x="105000" y="105000"/>
                                    </p:animScale>
                                  </p:childTnLst>
                                </p:cTn>
                              </p:par>
                              <p:par>
                                <p:cTn id="55" presetID="27" presetClass="emph" presetSubtype="0" fill="remove" grpId="2" nodeType="withEffect">
                                  <p:stCondLst>
                                    <p:cond delay="0"/>
                                  </p:stCondLst>
                                  <p:childTnLst>
                                    <p:animClr clrSpc="rgb" dir="cw">
                                      <p:cBhvr override="childStyle">
                                        <p:cTn id="56" dur="250" autoRev="1" fill="remove"/>
                                        <p:tgtEl>
                                          <p:spTgt spid="8"/>
                                        </p:tgtEl>
                                        <p:attrNameLst>
                                          <p:attrName>style.color</p:attrName>
                                        </p:attrNameLst>
                                      </p:cBhvr>
                                      <p:to>
                                        <a:srgbClr val="FF0066"/>
                                      </p:to>
                                    </p:animClr>
                                    <p:animClr clrSpc="rgb" dir="cw">
                                      <p:cBhvr>
                                        <p:cTn id="57" dur="250" autoRev="1" fill="remove"/>
                                        <p:tgtEl>
                                          <p:spTgt spid="8"/>
                                        </p:tgtEl>
                                        <p:attrNameLst>
                                          <p:attrName>fillcolor</p:attrName>
                                        </p:attrNameLst>
                                      </p:cBhvr>
                                      <p:to>
                                        <a:srgbClr val="FF0066"/>
                                      </p:to>
                                    </p:animClr>
                                    <p:set>
                                      <p:cBhvr>
                                        <p:cTn id="58" dur="250" autoRev="1" fill="remove"/>
                                        <p:tgtEl>
                                          <p:spTgt spid="8"/>
                                        </p:tgtEl>
                                        <p:attrNameLst>
                                          <p:attrName>fill.type</p:attrName>
                                        </p:attrNameLst>
                                      </p:cBhvr>
                                      <p:to>
                                        <p:strVal val="solid"/>
                                      </p:to>
                                    </p:set>
                                    <p:set>
                                      <p:cBhvr>
                                        <p:cTn id="59" dur="250" autoRev="1" fill="remove"/>
                                        <p:tgtEl>
                                          <p:spTgt spid="8"/>
                                        </p:tgtEl>
                                        <p:attrNameLst>
                                          <p:attrName>fill.on</p:attrName>
                                        </p:attrNameLst>
                                      </p:cBhvr>
                                      <p:to>
                                        <p:strVal val="true"/>
                                      </p:to>
                                    </p:set>
                                  </p:childTnLst>
                                </p:cTn>
                              </p:par>
                            </p:childTnLst>
                          </p:cTn>
                        </p:par>
                        <p:par>
                          <p:cTn id="60" fill="hold">
                            <p:stCondLst>
                              <p:cond delay="3000"/>
                            </p:stCondLst>
                            <p:childTnLst>
                              <p:par>
                                <p:cTn id="61" presetID="1" presetClass="entr" presetSubtype="0"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20" grpId="0" animBg="1"/>
      <p:bldP spid="21" grpId="0" animBg="1"/>
      <p:bldP spid="22" grpId="0" animBg="1"/>
      <p:bldP spid="19" grpId="0" animBg="1"/>
      <p:bldP spid="8" grpId="0" animBg="1"/>
      <p:bldP spid="8" grpId="1" animBg="1"/>
      <p:bldP spid="8" grpId="2"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4107" y="253219"/>
            <a:ext cx="7163786" cy="469174"/>
          </a:xfrm>
          <a:gradFill flip="none" rotWithShape="1">
            <a:gsLst>
              <a:gs pos="100000">
                <a:srgbClr val="2F1444"/>
              </a:gs>
              <a:gs pos="0">
                <a:srgbClr val="34164A"/>
              </a:gs>
              <a:gs pos="54000">
                <a:srgbClr val="7030A0"/>
              </a:gs>
            </a:gsLst>
            <a:path path="circle">
              <a:fillToRect l="50000" t="50000" r="50000" b="50000"/>
            </a:path>
            <a:tileRect/>
          </a:gradFill>
          <a:scene3d>
            <a:camera prst="orthographicFront"/>
            <a:lightRig rig="flat" dir="t"/>
          </a:scene3d>
          <a:sp3d prstMaterial="metal"/>
        </p:spPr>
        <p:txBody>
          <a:bodyPr>
            <a:normAutofit fontScale="90000"/>
          </a:bodyPr>
          <a:lstStyle/>
          <a:p>
            <a:pPr algn="ctr"/>
            <a:r>
              <a:rPr lang="en-US" sz="2800" b="1" dirty="0">
                <a:effectLst>
                  <a:outerShdw blurRad="50800" dist="38100" dir="5400000" algn="t" rotWithShape="0">
                    <a:prstClr val="black">
                      <a:alpha val="40000"/>
                    </a:prstClr>
                  </a:outerShdw>
                </a:effectLst>
              </a:rPr>
              <a:t>Code stroke:  COMMUNICATION</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3904942" y="900467"/>
            <a:ext cx="4681250" cy="36933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DOCUMENTATION</a:t>
            </a:r>
          </a:p>
        </p:txBody>
      </p:sp>
      <p:pic>
        <p:nvPicPr>
          <p:cNvPr id="61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24" y="2504840"/>
            <a:ext cx="2257609" cy="2884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1233" y="2514174"/>
            <a:ext cx="2457868" cy="2892211"/>
          </a:xfrm>
          <a:prstGeom prst="rect">
            <a:avLst/>
          </a:prstGeom>
          <a:noFill/>
          <a:ln>
            <a:noFill/>
          </a:ln>
          <a:effectLst>
            <a:outerShdw blurRad="50800" dist="50800"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45705" y="1628430"/>
            <a:ext cx="2334806" cy="523220"/>
          </a:xfrm>
          <a:prstGeom prst="rect">
            <a:avLst/>
          </a:prstGeom>
          <a:solidFill>
            <a:srgbClr val="4F2270"/>
          </a:solidFill>
          <a:ln>
            <a:solidFill>
              <a:schemeClr val="accent1">
                <a:shade val="50000"/>
                <a:hueMod val="94000"/>
              </a:schemeClr>
            </a:solid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CODE STROKE BINDER – STAT LAB</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3100" y="2390895"/>
            <a:ext cx="3842345" cy="3111983"/>
          </a:xfrm>
          <a:prstGeom prst="rect">
            <a:avLst/>
          </a:prstGeom>
          <a:noFill/>
          <a:ln w="9525">
            <a:solidFill>
              <a:schemeClr val="tx1"/>
            </a:solidFill>
            <a:miter lim="800000"/>
            <a:headEnd/>
            <a:tailEnd/>
          </a:ln>
          <a:effectLst>
            <a:outerShdw blurRad="50800" dist="35921" dir="2700000" algn="ctr" rotWithShape="0">
              <a:schemeClr val="bg1"/>
            </a:outerShdw>
          </a:effectLst>
          <a:extLst>
            <a:ext uri="{909E8E84-426E-40DD-AFC4-6F175D3DCCD1}">
              <a14:hiddenFill xmlns:a14="http://schemas.microsoft.com/office/drawing/2010/main">
                <a:solidFill>
                  <a:schemeClr val="accent1"/>
                </a:solidFill>
              </a14:hiddenFill>
            </a:ext>
          </a:extLst>
        </p:spPr>
      </p:pic>
      <p:sp>
        <p:nvSpPr>
          <p:cNvPr id="18" name="TextBox 17"/>
          <p:cNvSpPr txBox="1"/>
          <p:nvPr/>
        </p:nvSpPr>
        <p:spPr>
          <a:xfrm>
            <a:off x="8382000" y="1817921"/>
            <a:ext cx="3623445" cy="307777"/>
          </a:xfrm>
          <a:prstGeom prst="rect">
            <a:avLst/>
          </a:prstGeom>
          <a:solidFill>
            <a:srgbClr val="4F2270"/>
          </a:solidFill>
          <a:ln>
            <a:solidFill>
              <a:schemeClr val="accent1">
                <a:shade val="50000"/>
                <a:hueMod val="94000"/>
              </a:schemeClr>
            </a:solid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STAT LAB – “WHITE BOARD”</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3029" y="2775241"/>
            <a:ext cx="2642890" cy="2631144"/>
          </a:xfrm>
          <a:prstGeom prst="rect">
            <a:avLst/>
          </a:prstGeom>
          <a:ln>
            <a:noFill/>
          </a:ln>
        </p:spPr>
      </p:pic>
      <p:sp>
        <p:nvSpPr>
          <p:cNvPr id="12" name="TextBox 11"/>
          <p:cNvSpPr txBox="1"/>
          <p:nvPr/>
        </p:nvSpPr>
        <p:spPr>
          <a:xfrm>
            <a:off x="4849101" y="1494755"/>
            <a:ext cx="3220078" cy="954107"/>
          </a:xfrm>
          <a:prstGeom prst="rect">
            <a:avLst/>
          </a:prstGeom>
          <a:solidFill>
            <a:srgbClr val="4F2270"/>
          </a:solidFill>
          <a:ln>
            <a:no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COMMUNICATE / DISCUSS</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IDENTIFY PATIENT </a:t>
            </a:r>
            <a:r>
              <a:rPr lang="en-US" sz="1400" b="1" u="sng" dirty="0">
                <a:latin typeface="Arial" panose="020B0604020202020204" pitchFamily="34" charset="0"/>
                <a:cs typeface="Arial" panose="020B0604020202020204" pitchFamily="34" charset="0"/>
              </a:rPr>
              <a:t>NAME </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ARRIVAL OF SPECIMEN</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HAND OFF TO CLS</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6" name="Title 1">
            <a:extLst>
              <a:ext uri="{FF2B5EF4-FFF2-40B4-BE49-F238E27FC236}">
                <a16:creationId xmlns:a16="http://schemas.microsoft.com/office/drawing/2014/main" id="{F344A451-B97F-4A88-9724-84492BD63413}"/>
              </a:ext>
            </a:extLst>
          </p:cNvPr>
          <p:cNvSpPr txBox="1">
            <a:spLocks/>
          </p:cNvSpPr>
          <p:nvPr/>
        </p:nvSpPr>
        <p:spPr>
          <a:xfrm>
            <a:off x="216992" y="5766632"/>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2021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5" name="Oval 14">
            <a:extLst>
              <a:ext uri="{FF2B5EF4-FFF2-40B4-BE49-F238E27FC236}">
                <a16:creationId xmlns:a16="http://schemas.microsoft.com/office/drawing/2014/main" id="{1FE3C169-BC0D-4C87-916B-F555253CDCCC}"/>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14375920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6150"/>
                                        </p:tgtEl>
                                        <p:attrNameLst>
                                          <p:attrName>style.visibility</p:attrName>
                                        </p:attrNameLst>
                                      </p:cBhvr>
                                      <p:to>
                                        <p:strVal val="visible"/>
                                      </p:to>
                                    </p:set>
                                    <p:animEffect transition="in" filter="wipe(left)">
                                      <p:cBhvr>
                                        <p:cTn id="19" dur="500"/>
                                        <p:tgtEl>
                                          <p:spTgt spid="6150"/>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6151"/>
                                        </p:tgtEl>
                                        <p:attrNameLst>
                                          <p:attrName>style.visibility</p:attrName>
                                        </p:attrNameLst>
                                      </p:cBhvr>
                                      <p:to>
                                        <p:strVal val="visible"/>
                                      </p:to>
                                    </p:set>
                                    <p:animEffect transition="in" filter="wipe(left)">
                                      <p:cBhvr>
                                        <p:cTn id="23" dur="500"/>
                                        <p:tgtEl>
                                          <p:spTgt spid="6151"/>
                                        </p:tgtEl>
                                      </p:cBhvr>
                                    </p:animEffect>
                                  </p:childTnLst>
                                </p:cTn>
                              </p:par>
                            </p:childTnLst>
                          </p:cTn>
                        </p:par>
                        <p:par>
                          <p:cTn id="24" fill="hold">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right)">
                                      <p:cBhvr>
                                        <p:cTn id="27" dur="500"/>
                                        <p:tgtEl>
                                          <p:spTgt spid="18"/>
                                        </p:tgtEl>
                                      </p:cBhvr>
                                    </p:animEffect>
                                  </p:childTnLst>
                                </p:cTn>
                              </p:par>
                            </p:childTnLst>
                          </p:cTn>
                        </p:par>
                        <p:par>
                          <p:cTn id="28" fill="hold">
                            <p:stCondLst>
                              <p:cond delay="2500"/>
                            </p:stCondLst>
                            <p:childTnLst>
                              <p:par>
                                <p:cTn id="29" presetID="22" presetClass="entr" presetSubtype="2" fill="hold" nodeType="afterEffect">
                                  <p:stCondLst>
                                    <p:cond delay="0"/>
                                  </p:stCondLst>
                                  <p:childTnLst>
                                    <p:set>
                                      <p:cBhvr>
                                        <p:cTn id="30" dur="1" fill="hold">
                                          <p:stCondLst>
                                            <p:cond delay="0"/>
                                          </p:stCondLst>
                                        </p:cTn>
                                        <p:tgtEl>
                                          <p:spTgt spid="7170"/>
                                        </p:tgtEl>
                                        <p:attrNameLst>
                                          <p:attrName>style.visibility</p:attrName>
                                        </p:attrNameLst>
                                      </p:cBhvr>
                                      <p:to>
                                        <p:strVal val="visible"/>
                                      </p:to>
                                    </p:set>
                                    <p:animEffect transition="in" filter="wipe(right)">
                                      <p:cBhvr>
                                        <p:cTn id="31" dur="500"/>
                                        <p:tgtEl>
                                          <p:spTgt spid="7170"/>
                                        </p:tgtEl>
                                      </p:cBhvr>
                                    </p:animEffect>
                                  </p:childTnLst>
                                </p:cTn>
                              </p:par>
                            </p:childTnLst>
                          </p:cTn>
                        </p:par>
                        <p:par>
                          <p:cTn id="32" fill="hold">
                            <p:stCondLst>
                              <p:cond delay="3000"/>
                            </p:stCondLst>
                            <p:childTnLst>
                              <p:par>
                                <p:cTn id="33" presetID="16" presetClass="entr" presetSubtype="21"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par>
                          <p:cTn id="36" fill="hold">
                            <p:stCondLst>
                              <p:cond delay="3500"/>
                            </p:stCondLst>
                            <p:childTnLst>
                              <p:par>
                                <p:cTn id="37" presetID="1"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4" grpId="0" animBg="1"/>
      <p:bldP spid="18" grpId="0" animBg="1"/>
      <p:bldP spid="12"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735049" y="179983"/>
            <a:ext cx="5145143" cy="469174"/>
          </a:xfrm>
          <a:gradFill flip="none" rotWithShape="1">
            <a:gsLst>
              <a:gs pos="100000">
                <a:srgbClr val="2F1444"/>
              </a:gs>
              <a:gs pos="0">
                <a:srgbClr val="34164A"/>
              </a:gs>
              <a:gs pos="54000">
                <a:srgbClr val="7030A0"/>
              </a:gs>
            </a:gsLst>
            <a:path path="circle">
              <a:fillToRect l="50000" t="50000" r="50000" b="50000"/>
            </a:path>
            <a:tileRect/>
          </a:gradFill>
          <a:scene3d>
            <a:camera prst="orthographicFront"/>
            <a:lightRig rig="flat" dir="t"/>
          </a:scene3d>
          <a:sp3d extrusionH="57150" prstMaterial="metal">
            <a:bevelT w="50800" h="82550"/>
            <a:bevelB w="6350"/>
          </a:sp3d>
        </p:spPr>
        <p:txBody>
          <a:bodyPr>
            <a:normAutofit fontScale="90000"/>
          </a:bodyPr>
          <a:lstStyle/>
          <a:p>
            <a:pPr algn="ctr"/>
            <a:r>
              <a:rPr lang="en-US" sz="2800" b="1" dirty="0">
                <a:effectLst>
                  <a:outerShdw blurRad="50800" dist="38100" dir="5400000" algn="t" rotWithShape="0">
                    <a:prstClr val="black">
                      <a:alpha val="40000"/>
                    </a:prstClr>
                  </a:outerShdw>
                </a:effectLst>
              </a:rPr>
              <a:t>Code stroke:  BARRIERS</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3870825" y="787316"/>
            <a:ext cx="4681250" cy="646331"/>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ISSUES AND EXCEPTIONS:  </a:t>
            </a:r>
          </a:p>
          <a:p>
            <a:pPr algn="ctr"/>
            <a:r>
              <a:rPr lang="en-US" b="1" dirty="0">
                <a:solidFill>
                  <a:srgbClr val="002060"/>
                </a:solidFill>
                <a:highlight>
                  <a:srgbClr val="FFFF00"/>
                </a:highlight>
              </a:rPr>
              <a:t>NOTIFY IMMEDIATELY</a:t>
            </a:r>
          </a:p>
        </p:txBody>
      </p:sp>
      <p:graphicFrame>
        <p:nvGraphicFramePr>
          <p:cNvPr id="7" name="Table 6"/>
          <p:cNvGraphicFramePr>
            <a:graphicFrameLocks noGrp="1"/>
          </p:cNvGraphicFramePr>
          <p:nvPr>
            <p:extLst>
              <p:ext uri="{D42A27DB-BD31-4B8C-83A1-F6EECF244321}">
                <p14:modId xmlns:p14="http://schemas.microsoft.com/office/powerpoint/2010/main" val="912206221"/>
              </p:ext>
            </p:extLst>
          </p:nvPr>
        </p:nvGraphicFramePr>
        <p:xfrm>
          <a:off x="446313" y="1560900"/>
          <a:ext cx="11081658" cy="4770112"/>
        </p:xfrm>
        <a:graphic>
          <a:graphicData uri="http://schemas.openxmlformats.org/drawingml/2006/table">
            <a:tbl>
              <a:tblPr firstRow="1" bandRow="1">
                <a:tableStyleId>{5C22544A-7EE6-4342-B048-85BDC9FD1C3A}</a:tableStyleId>
              </a:tblPr>
              <a:tblGrid>
                <a:gridCol w="3693886">
                  <a:extLst>
                    <a:ext uri="{9D8B030D-6E8A-4147-A177-3AD203B41FA5}">
                      <a16:colId xmlns:a16="http://schemas.microsoft.com/office/drawing/2014/main" val="20000"/>
                    </a:ext>
                  </a:extLst>
                </a:gridCol>
                <a:gridCol w="3693886">
                  <a:extLst>
                    <a:ext uri="{9D8B030D-6E8A-4147-A177-3AD203B41FA5}">
                      <a16:colId xmlns:a16="http://schemas.microsoft.com/office/drawing/2014/main" val="20001"/>
                    </a:ext>
                  </a:extLst>
                </a:gridCol>
                <a:gridCol w="3693886">
                  <a:extLst>
                    <a:ext uri="{9D8B030D-6E8A-4147-A177-3AD203B41FA5}">
                      <a16:colId xmlns:a16="http://schemas.microsoft.com/office/drawing/2014/main" val="20002"/>
                    </a:ext>
                  </a:extLst>
                </a:gridCol>
              </a:tblGrid>
              <a:tr h="876172">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CONTROLLER/</a:t>
                      </a:r>
                    </a:p>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INPATIENT LAB ASSTS</a:t>
                      </a: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461E64"/>
                    </a:solidFill>
                  </a:tcPr>
                </a:tc>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PROCESSING –</a:t>
                      </a: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 LAB </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LAB ASSTS / REPS / CLS</a:t>
                      </a:r>
                      <a:endPar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461E64"/>
                    </a:solidFill>
                  </a:tcPr>
                </a:tc>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 LAB </a:t>
                      </a: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CLS</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CALL RN/MD PROVIDER</a:t>
                      </a:r>
                      <a:endPar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461E64"/>
                    </a:solidFill>
                  </a:tcPr>
                </a:tc>
                <a:extLst>
                  <a:ext uri="{0D108BD9-81ED-4DB2-BD59-A6C34878D82A}">
                    <a16:rowId xmlns:a16="http://schemas.microsoft.com/office/drawing/2014/main" val="10000"/>
                  </a:ext>
                </a:extLst>
              </a:tr>
              <a:tr h="1914599">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ASST – </a:t>
                      </a:r>
                    </a:p>
                    <a:p>
                      <a:pPr marL="285750" lvl="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CHALLENGES</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OBTAINING SPECIMEN</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LOCATING PATIENT</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PATIENT ACCESS</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BREAK/MEAL COVERAGE CONCERNS (PATIENT CARE FIRST)</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LABEL</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ISSUES</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 LABEL , MISLABELLED</a:t>
                      </a:r>
                    </a:p>
                    <a:p>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ORDER ISSUES:  </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WRONG ORDER OR INCORRECT ORDER</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HEMOLYZED</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UNACCEPTABLE FOR TESTING</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INVALID RESULTS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INSTRUMENT DELAY</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PROCESS DELAY</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extLst>
                  <a:ext uri="{0D108BD9-81ED-4DB2-BD59-A6C34878D82A}">
                    <a16:rowId xmlns:a16="http://schemas.microsoft.com/office/drawing/2014/main" val="10001"/>
                  </a:ext>
                </a:extLst>
              </a:tr>
              <a:tr h="1460287">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CONTROLLER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RESPONSE FROM PHLEBOTOMIST</a:t>
                      </a:r>
                    </a:p>
                    <a:p>
                      <a:pPr marL="28575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WORKFLOW CHALLENGES</a:t>
                      </a:r>
                    </a:p>
                    <a:p>
                      <a:pPr marL="28575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TEAMWORK ISSUES</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ISSUES: </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QNS</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HEMOLYZED</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DAMAGED</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PROCESSING</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WRONG TUBE COLLECTED</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MISSING A TUBE</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INVALID RESULTS –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 NOT WAIT TO REPEAT</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extLst>
                  <a:ext uri="{0D108BD9-81ED-4DB2-BD59-A6C34878D82A}">
                    <a16:rowId xmlns:a16="http://schemas.microsoft.com/office/drawing/2014/main" val="10002"/>
                  </a:ext>
                </a:extLst>
              </a:tr>
              <a:tr h="519054">
                <a:tc gridSpan="3">
                  <a:txBody>
                    <a:bodyPr/>
                    <a:lstStyle/>
                    <a:p>
                      <a:pPr algn="ctr"/>
                      <a:endParaRPr lang="en-US" sz="1800" b="1" baseline="0" dirty="0">
                        <a:ln>
                          <a:solidFill>
                            <a:srgbClr val="FF0000"/>
                          </a:solidFill>
                        </a:ln>
                        <a:solidFill>
                          <a:srgbClr val="FF0000"/>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a:endParaRPr lang="en-US" sz="1400" b="1" baseline="0" dirty="0">
                        <a:solidFill>
                          <a:srgbClr val="FF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hMerge="1">
                  <a:txBody>
                    <a:bodyPr/>
                    <a:lstStyle/>
                    <a:p>
                      <a:endParaRPr lang="en-US" sz="1400" b="1" dirty="0">
                        <a:solidFill>
                          <a:srgbClr val="FF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bl>
          </a:graphicData>
        </a:graphic>
      </p:graphicFrame>
      <p:pic>
        <p:nvPicPr>
          <p:cNvPr id="15" name="Picture 3" descr="C:\Users\A755035\AppData\Local\Microsoft\Windows\Temporary Internet Files\Content.IE5\SQCZHV7R\warning-sign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3691" y="5918146"/>
            <a:ext cx="759623" cy="6330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63465" y="6151056"/>
            <a:ext cx="4433454" cy="400110"/>
          </a:xfrm>
          <a:prstGeom prst="rect">
            <a:avLst/>
          </a:prstGeom>
          <a:solidFill>
            <a:srgbClr val="EEEEEE"/>
          </a:solidFill>
          <a:scene3d>
            <a:camera prst="orthographicFront"/>
            <a:lightRig rig="threePt" dir="t"/>
          </a:scene3d>
          <a:sp3d>
            <a:bevelT/>
          </a:sp3d>
        </p:spPr>
        <p:txBody>
          <a:bodyPr wrap="square" rtlCol="0">
            <a:spAutoFit/>
          </a:bodyPr>
          <a:lstStyle/>
          <a:p>
            <a:r>
              <a:rPr lang="en-US" sz="2000" b="1" dirty="0">
                <a:solidFill>
                  <a:schemeClr val="accent1">
                    <a:lumMod val="60000"/>
                    <a:lumOff val="40000"/>
                  </a:schemeClr>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DO NOT DELAY COMMUNICATION</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0" name="Title 1">
            <a:extLst>
              <a:ext uri="{FF2B5EF4-FFF2-40B4-BE49-F238E27FC236}">
                <a16:creationId xmlns:a16="http://schemas.microsoft.com/office/drawing/2014/main" id="{26093010-FD41-4B74-B3DB-BE16DDE47C20}"/>
              </a:ext>
            </a:extLst>
          </p:cNvPr>
          <p:cNvSpPr txBox="1">
            <a:spLocks/>
          </p:cNvSpPr>
          <p:nvPr/>
        </p:nvSpPr>
        <p:spPr>
          <a:xfrm>
            <a:off x="39045" y="5843847"/>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2021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1" name="Oval 10">
            <a:extLst>
              <a:ext uri="{FF2B5EF4-FFF2-40B4-BE49-F238E27FC236}">
                <a16:creationId xmlns:a16="http://schemas.microsoft.com/office/drawing/2014/main" id="{147675AB-2732-4B47-B23B-4C8929088C28}"/>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13</a:t>
            </a:r>
          </a:p>
        </p:txBody>
      </p:sp>
    </p:spTree>
    <p:extLst>
      <p:ext uri="{BB962C8B-B14F-4D97-AF65-F5344CB8AC3E}">
        <p14:creationId xmlns:p14="http://schemas.microsoft.com/office/powerpoint/2010/main" val="3326524156"/>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par>
                          <p:cTn id="18" fill="hold">
                            <p:stCondLst>
                              <p:cond delay="1000"/>
                            </p:stCondLst>
                            <p:childTnLst>
                              <p:par>
                                <p:cTn id="19" presetID="2" presetClass="entr" presetSubtype="3"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0-#ppt_h/2"/>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1500"/>
                            </p:stCondLst>
                            <p:childTnLst>
                              <p:par>
                                <p:cTn id="26" presetID="26" presetClass="emph" presetSubtype="0" repeatCount="indefinite" fill="hold" grpId="1" nodeType="afterEffect">
                                  <p:stCondLst>
                                    <p:cond delay="0"/>
                                  </p:stCondLst>
                                  <p:childTnLst>
                                    <p:animEffect transition="out" filter="fade">
                                      <p:cBhvr>
                                        <p:cTn id="27" dur="1000" tmFilter="0, 0; .2, .5; .8, .5; 1, 0"/>
                                        <p:tgtEl>
                                          <p:spTgt spid="8"/>
                                        </p:tgtEl>
                                      </p:cBhvr>
                                    </p:animEffect>
                                    <p:animScale>
                                      <p:cBhvr>
                                        <p:cTn id="28" dur="500" autoRev="1" fill="hold"/>
                                        <p:tgtEl>
                                          <p:spTgt spid="8"/>
                                        </p:tgtEl>
                                      </p:cBhvr>
                                      <p:by x="105000" y="105000"/>
                                    </p:animScale>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8" grpId="0" animBg="1"/>
      <p:bldP spid="8" grpId="1"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9557" y="253219"/>
            <a:ext cx="7163786" cy="469174"/>
          </a:xfrm>
          <a:gradFill flip="none" rotWithShape="1">
            <a:gsLst>
              <a:gs pos="100000">
                <a:srgbClr val="2F1444"/>
              </a:gs>
              <a:gs pos="0">
                <a:srgbClr val="34164A"/>
              </a:gs>
              <a:gs pos="54000">
                <a:srgbClr val="7030A0"/>
              </a:gs>
            </a:gsLst>
            <a:path path="circle">
              <a:fillToRect l="50000" t="50000" r="50000" b="50000"/>
            </a:path>
            <a:tileRect/>
          </a:gradFill>
        </p:spPr>
        <p:txBody>
          <a:bodyPr>
            <a:normAutofit fontScale="90000"/>
          </a:bodyPr>
          <a:lstStyle/>
          <a:p>
            <a:pPr algn="ctr"/>
            <a:r>
              <a:rPr lang="en-US" sz="2800" b="1" dirty="0">
                <a:effectLst>
                  <a:outerShdw blurRad="50800" dist="38100" dir="5400000" algn="t" rotWithShape="0">
                    <a:prstClr val="black">
                      <a:alpha val="40000"/>
                    </a:prstClr>
                  </a:outerShdw>
                </a:effectLst>
              </a:rPr>
              <a:t>Code stroke:  COMMUNICATION</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4004702" y="846414"/>
            <a:ext cx="4681250" cy="36933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DOCUMENTATION</a:t>
            </a:r>
          </a:p>
        </p:txBody>
      </p:sp>
      <p:sp>
        <p:nvSpPr>
          <p:cNvPr id="4" name="TextBox 3"/>
          <p:cNvSpPr txBox="1"/>
          <p:nvPr/>
        </p:nvSpPr>
        <p:spPr>
          <a:xfrm>
            <a:off x="315570" y="1185878"/>
            <a:ext cx="3689132" cy="307777"/>
          </a:xfrm>
          <a:prstGeom prst="rect">
            <a:avLst/>
          </a:prstGeom>
          <a:solidFill>
            <a:srgbClr val="4F2270"/>
          </a:solidFill>
          <a:ln>
            <a:solidFill>
              <a:schemeClr val="accent1">
                <a:shade val="50000"/>
                <a:hueMod val="94000"/>
              </a:schemeClr>
            </a:solid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CODE STROKE LOG</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734" y="1701570"/>
            <a:ext cx="7232430" cy="4325849"/>
          </a:xfrm>
          <a:prstGeom prst="rect">
            <a:avLst/>
          </a:prstGeom>
          <a:noFill/>
          <a:ln>
            <a:noFill/>
          </a:ln>
          <a:effectLst>
            <a:outerShdw blurRad="76200" dist="76200" dir="2700000" algn="ctr" rotWithShape="0">
              <a:schemeClr val="tx1">
                <a:lumMod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9" name="Title 1">
            <a:extLst>
              <a:ext uri="{FF2B5EF4-FFF2-40B4-BE49-F238E27FC236}">
                <a16:creationId xmlns:a16="http://schemas.microsoft.com/office/drawing/2014/main" id="{C61CA2F9-0B55-4BA1-AF83-367084A95B25}"/>
              </a:ext>
            </a:extLst>
          </p:cNvPr>
          <p:cNvSpPr txBox="1">
            <a:spLocks/>
          </p:cNvSpPr>
          <p:nvPr/>
        </p:nvSpPr>
        <p:spPr>
          <a:xfrm>
            <a:off x="152337" y="5800692"/>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2021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61B17858-E06B-4B0C-B4C0-DA1D494FEB47}"/>
              </a:ext>
            </a:extLst>
          </p:cNvPr>
          <p:cNvSpPr txBox="1"/>
          <p:nvPr/>
        </p:nvSpPr>
        <p:spPr>
          <a:xfrm rot="19294529">
            <a:off x="4432515" y="3084163"/>
            <a:ext cx="3750590" cy="523220"/>
          </a:xfrm>
          <a:prstGeom prst="rect">
            <a:avLst/>
          </a:prstGeom>
          <a:solidFill>
            <a:srgbClr val="92D050">
              <a:alpha val="36000"/>
            </a:srgbClr>
          </a:solidFill>
        </p:spPr>
        <p:txBody>
          <a:bodyPr wrap="square" rtlCol="0">
            <a:spAutoFit/>
          </a:bodyPr>
          <a:lstStyle/>
          <a:p>
            <a:pPr algn="ctr"/>
            <a:r>
              <a:rPr lang="en-US" sz="2800" dirty="0">
                <a:solidFill>
                  <a:srgbClr val="FF0000"/>
                </a:solidFill>
              </a:rPr>
              <a:t>EXAMPLE</a:t>
            </a:r>
          </a:p>
        </p:txBody>
      </p:sp>
      <p:sp>
        <p:nvSpPr>
          <p:cNvPr id="10" name="Oval 9">
            <a:extLst>
              <a:ext uri="{FF2B5EF4-FFF2-40B4-BE49-F238E27FC236}">
                <a16:creationId xmlns:a16="http://schemas.microsoft.com/office/drawing/2014/main" id="{D0861068-205C-45B2-8954-CE2F14B74FA7}"/>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14</a:t>
            </a:r>
          </a:p>
        </p:txBody>
      </p:sp>
    </p:spTree>
    <p:extLst>
      <p:ext uri="{BB962C8B-B14F-4D97-AF65-F5344CB8AC3E}">
        <p14:creationId xmlns:p14="http://schemas.microsoft.com/office/powerpoint/2010/main" val="4137107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wipe(up)">
                                      <p:cBhvr>
                                        <p:cTn id="19" dur="500"/>
                                        <p:tgtEl>
                                          <p:spTgt spid="8194"/>
                                        </p:tgtEl>
                                      </p:cBhvr>
                                    </p:animEffec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4" grpId="0" animBg="1"/>
      <p:bldP spid="9"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5136" y="368832"/>
            <a:ext cx="7163786" cy="469174"/>
          </a:xfrm>
          <a:prstGeom prst="roundRect">
            <a:avLst/>
          </a:prstGeom>
          <a:gradFill flip="none" rotWithShape="1">
            <a:gsLst>
              <a:gs pos="100000">
                <a:srgbClr val="2F1444"/>
              </a:gs>
              <a:gs pos="5000">
                <a:srgbClr val="7030A0"/>
              </a:gs>
            </a:gsLst>
            <a:lin ang="16200000" scaled="1"/>
            <a:tileRect/>
          </a:gradFill>
          <a:scene3d>
            <a:camera prst="orthographicFront"/>
            <a:lightRig rig="threePt" dir="t"/>
          </a:scene3d>
          <a:sp3d>
            <a:bevelT/>
          </a:sp3d>
        </p:spPr>
        <p:txBody>
          <a:bodyPr>
            <a:normAutofit fontScale="90000"/>
          </a:bodyPr>
          <a:lstStyle/>
          <a:p>
            <a:pPr algn="ctr"/>
            <a:r>
              <a:rPr lang="en-US" sz="2800" b="1" dirty="0">
                <a:effectLst>
                  <a:outerShdw blurRad="50800" dist="38100" dir="5400000" algn="t" rotWithShape="0">
                    <a:prstClr val="black">
                      <a:alpha val="40000"/>
                    </a:prstClr>
                  </a:outerShdw>
                </a:effectLst>
              </a:rPr>
              <a:t>Code stroke:  PHLEBOTOMY RESPONSE</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3961452" y="940777"/>
            <a:ext cx="4681250" cy="408623"/>
          </a:xfrm>
          <a:prstGeom prst="roundRect">
            <a:avLst/>
          </a:prstGeom>
          <a:solidFill>
            <a:srgbClr val="A8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JOINT AND SHARED ACCOUNTABILITY</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684" y="1425188"/>
            <a:ext cx="2431028" cy="1616634"/>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3111" y="1534666"/>
            <a:ext cx="3727964" cy="1009657"/>
          </a:xfrm>
          <a:prstGeom prst="rect">
            <a:avLst/>
          </a:prstGeom>
          <a:effectLst>
            <a:outerShdw blurRad="50800" dist="38100" dir="2700000" algn="tl" rotWithShape="0">
              <a:prstClr val="black">
                <a:alpha val="40000"/>
              </a:prstClr>
            </a:outerShdw>
          </a:effectLst>
        </p:spPr>
      </p:pic>
      <p:sp>
        <p:nvSpPr>
          <p:cNvPr id="17" name="TextBox 16"/>
          <p:cNvSpPr txBox="1"/>
          <p:nvPr/>
        </p:nvSpPr>
        <p:spPr>
          <a:xfrm>
            <a:off x="2423305" y="5323176"/>
            <a:ext cx="7567448" cy="374571"/>
          </a:xfrm>
          <a:prstGeom prst="roundRect">
            <a:avLst/>
          </a:prstGeom>
          <a:solidFill>
            <a:srgbClr val="A80000"/>
          </a:solid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LAB RESPONSE TO CODE STROKE IS BEING TRACKED &amp; DOCUMENTED</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9" name="Title 1">
            <a:extLst>
              <a:ext uri="{FF2B5EF4-FFF2-40B4-BE49-F238E27FC236}">
                <a16:creationId xmlns:a16="http://schemas.microsoft.com/office/drawing/2014/main" id="{4E50B43B-A10E-40F4-A7BA-1A59E5685031}"/>
              </a:ext>
            </a:extLst>
          </p:cNvPr>
          <p:cNvSpPr txBox="1">
            <a:spLocks/>
          </p:cNvSpPr>
          <p:nvPr/>
        </p:nvSpPr>
        <p:spPr>
          <a:xfrm>
            <a:off x="159449" y="5840045"/>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2021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A42DCE0F-54AA-476C-998C-F6C1F191DDB2}"/>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15</a:t>
            </a:r>
          </a:p>
        </p:txBody>
      </p:sp>
      <p:grpSp>
        <p:nvGrpSpPr>
          <p:cNvPr id="8" name="Group 7"/>
          <p:cNvGrpSpPr/>
          <p:nvPr/>
        </p:nvGrpSpPr>
        <p:grpSpPr>
          <a:xfrm>
            <a:off x="3001289" y="1194784"/>
            <a:ext cx="6267157" cy="4825020"/>
            <a:chOff x="3543244" y="1272521"/>
            <a:chExt cx="4557168" cy="3599700"/>
          </a:xfrm>
        </p:grpSpPr>
        <p:sp>
          <p:nvSpPr>
            <p:cNvPr id="9" name="Rectangle 8"/>
            <p:cNvSpPr/>
            <p:nvPr/>
          </p:nvSpPr>
          <p:spPr>
            <a:xfrm>
              <a:off x="3543244" y="1272521"/>
              <a:ext cx="4557168" cy="3599700"/>
            </a:xfrm>
            <a:prstGeom prst="rect">
              <a:avLst/>
            </a:prstGeom>
            <a:ln w="9525" cap="flat" cmpd="sng" algn="ctr">
              <a:noFill/>
              <a:prstDash val="solid"/>
              <a:round/>
              <a:headEnd type="none" w="med" len="med"/>
              <a:tailEnd type="none" w="med" len="med"/>
            </a:ln>
          </p:spPr>
        </p:sp>
        <p:sp>
          <p:nvSpPr>
            <p:cNvPr id="11" name="Freeform 10"/>
            <p:cNvSpPr/>
            <p:nvPr/>
          </p:nvSpPr>
          <p:spPr>
            <a:xfrm>
              <a:off x="5670561" y="2527157"/>
              <a:ext cx="1770685" cy="1717256"/>
            </a:xfrm>
            <a:custGeom>
              <a:avLst/>
              <a:gdLst>
                <a:gd name="connsiteX0" fmla="*/ 0 w 1908528"/>
                <a:gd name="connsiteY0" fmla="*/ 841002 h 1682003"/>
                <a:gd name="connsiteX1" fmla="*/ 954264 w 1908528"/>
                <a:gd name="connsiteY1" fmla="*/ 0 h 1682003"/>
                <a:gd name="connsiteX2" fmla="*/ 1908528 w 1908528"/>
                <a:gd name="connsiteY2" fmla="*/ 841002 h 1682003"/>
                <a:gd name="connsiteX3" fmla="*/ 954264 w 1908528"/>
                <a:gd name="connsiteY3" fmla="*/ 1682004 h 1682003"/>
                <a:gd name="connsiteX4" fmla="*/ 0 w 1908528"/>
                <a:gd name="connsiteY4" fmla="*/ 841002 h 1682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528" h="1682003">
                  <a:moveTo>
                    <a:pt x="0" y="841002"/>
                  </a:moveTo>
                  <a:cubicBezTo>
                    <a:pt x="0" y="376529"/>
                    <a:pt x="427239" y="0"/>
                    <a:pt x="954264" y="0"/>
                  </a:cubicBezTo>
                  <a:cubicBezTo>
                    <a:pt x="1481289" y="0"/>
                    <a:pt x="1908528" y="376529"/>
                    <a:pt x="1908528" y="841002"/>
                  </a:cubicBezTo>
                  <a:cubicBezTo>
                    <a:pt x="1908528" y="1305475"/>
                    <a:pt x="1481289" y="1682004"/>
                    <a:pt x="954264" y="1682004"/>
                  </a:cubicBezTo>
                  <a:cubicBezTo>
                    <a:pt x="427239" y="1682004"/>
                    <a:pt x="0" y="1305475"/>
                    <a:pt x="0" y="841002"/>
                  </a:cubicBezTo>
                  <a:close/>
                </a:path>
              </a:pathLst>
            </a:custGeom>
            <a:solidFill>
              <a:srgbClr val="00B050">
                <a:alpha val="80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583691" tIns="434518" rIns="179721" bIns="322384" numCol="1" spcCol="1270" anchor="ctr" anchorCtr="0">
              <a:noAutofit/>
            </a:bodyPr>
            <a:lstStyle/>
            <a:p>
              <a:pPr lvl="0" algn="ctr" defTabSz="889000">
                <a:lnSpc>
                  <a:spcPct val="90000"/>
                </a:lnSpc>
                <a:spcBef>
                  <a:spcPct val="0"/>
                </a:spcBef>
                <a:spcAft>
                  <a:spcPct val="35000"/>
                </a:spcAft>
              </a:pPr>
              <a:r>
                <a:rPr lang="en-US" b="1" i="1" u="sng" dirty="0">
                  <a:latin typeface="Arial" panose="020B0604020202020204" pitchFamily="34" charset="0"/>
                  <a:cs typeface="Arial" panose="020B0604020202020204" pitchFamily="34" charset="0"/>
                </a:rPr>
                <a:t>ALL</a:t>
              </a:r>
              <a:r>
                <a:rPr lang="en-US" b="1" dirty="0">
                  <a:latin typeface="Arial" panose="020B0604020202020204" pitchFamily="34" charset="0"/>
                  <a:cs typeface="Arial" panose="020B0604020202020204" pitchFamily="34" charset="0"/>
                </a:rPr>
                <a:t> </a:t>
              </a:r>
            </a:p>
            <a:p>
              <a:pPr lvl="0" algn="ctr" defTabSz="889000">
                <a:lnSpc>
                  <a:spcPct val="90000"/>
                </a:lnSpc>
                <a:spcBef>
                  <a:spcPct val="0"/>
                </a:spcBef>
                <a:spcAft>
                  <a:spcPct val="35000"/>
                </a:spcAft>
              </a:pPr>
              <a:r>
                <a:rPr lang="en-US" b="1" dirty="0">
                  <a:latin typeface="Arial" panose="020B0604020202020204" pitchFamily="34" charset="0"/>
                  <a:cs typeface="Arial" panose="020B0604020202020204" pitchFamily="34" charset="0"/>
                </a:rPr>
                <a:t>LAB ASSTS</a:t>
              </a:r>
              <a:endParaRPr lang="en-US" b="1" kern="1200" dirty="0">
                <a:latin typeface="Arial" panose="020B0604020202020204" pitchFamily="34" charset="0"/>
                <a:cs typeface="Arial" panose="020B0604020202020204" pitchFamily="34" charset="0"/>
              </a:endParaRPr>
            </a:p>
          </p:txBody>
        </p:sp>
        <p:sp>
          <p:nvSpPr>
            <p:cNvPr id="12" name="Freeform 11"/>
            <p:cNvSpPr/>
            <p:nvPr/>
          </p:nvSpPr>
          <p:spPr>
            <a:xfrm>
              <a:off x="4125901" y="2527157"/>
              <a:ext cx="1823580" cy="1717256"/>
            </a:xfrm>
            <a:custGeom>
              <a:avLst/>
              <a:gdLst>
                <a:gd name="connsiteX0" fmla="*/ 0 w 1835707"/>
                <a:gd name="connsiteY0" fmla="*/ 858628 h 1717256"/>
                <a:gd name="connsiteX1" fmla="*/ 917854 w 1835707"/>
                <a:gd name="connsiteY1" fmla="*/ 0 h 1717256"/>
                <a:gd name="connsiteX2" fmla="*/ 1835708 w 1835707"/>
                <a:gd name="connsiteY2" fmla="*/ 858628 h 1717256"/>
                <a:gd name="connsiteX3" fmla="*/ 917854 w 1835707"/>
                <a:gd name="connsiteY3" fmla="*/ 1717256 h 1717256"/>
                <a:gd name="connsiteX4" fmla="*/ 0 w 1835707"/>
                <a:gd name="connsiteY4" fmla="*/ 858628 h 1717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707" h="1717256">
                  <a:moveTo>
                    <a:pt x="0" y="858628"/>
                  </a:moveTo>
                  <a:cubicBezTo>
                    <a:pt x="0" y="384421"/>
                    <a:pt x="410937" y="0"/>
                    <a:pt x="917854" y="0"/>
                  </a:cubicBezTo>
                  <a:cubicBezTo>
                    <a:pt x="1424771" y="0"/>
                    <a:pt x="1835708" y="384421"/>
                    <a:pt x="1835708" y="858628"/>
                  </a:cubicBezTo>
                  <a:cubicBezTo>
                    <a:pt x="1835708" y="1332835"/>
                    <a:pt x="1424771" y="1717256"/>
                    <a:pt x="917854" y="1717256"/>
                  </a:cubicBezTo>
                  <a:cubicBezTo>
                    <a:pt x="410937" y="1717256"/>
                    <a:pt x="0" y="1332835"/>
                    <a:pt x="0" y="858628"/>
                  </a:cubicBezTo>
                  <a:close/>
                </a:path>
              </a:pathLst>
            </a:custGeom>
            <a:solidFill>
              <a:srgbClr val="003FBC">
                <a:alpha val="80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72863" tIns="443625" rIns="561420" bIns="329141" numCol="1" spcCol="1270" anchor="ctr" anchorCtr="0">
              <a:noAutofit/>
            </a:bodyPr>
            <a:lstStyle/>
            <a:p>
              <a:pPr lvl="0" algn="ctr" defTabSz="1066800">
                <a:lnSpc>
                  <a:spcPct val="90000"/>
                </a:lnSpc>
                <a:spcBef>
                  <a:spcPct val="0"/>
                </a:spcBef>
                <a:spcAft>
                  <a:spcPct val="35000"/>
                </a:spcAft>
              </a:pPr>
              <a:r>
                <a:rPr lang="en-US" b="1" dirty="0">
                  <a:latin typeface="Arial" panose="020B0604020202020204" pitchFamily="34" charset="0"/>
                  <a:cs typeface="Arial" panose="020B0604020202020204" pitchFamily="34" charset="0"/>
                </a:rPr>
                <a:t>LAB ASST assigned</a:t>
              </a:r>
              <a:endParaRPr lang="en-US" b="1" kern="1200" dirty="0">
                <a:latin typeface="Arial" panose="020B0604020202020204" pitchFamily="34" charset="0"/>
                <a:cs typeface="Arial" panose="020B0604020202020204" pitchFamily="34" charset="0"/>
              </a:endParaRPr>
            </a:p>
          </p:txBody>
        </p:sp>
        <p:sp>
          <p:nvSpPr>
            <p:cNvPr id="10" name="Freeform 9"/>
            <p:cNvSpPr/>
            <p:nvPr/>
          </p:nvSpPr>
          <p:spPr>
            <a:xfrm>
              <a:off x="4913712" y="1456561"/>
              <a:ext cx="1816232" cy="1783906"/>
            </a:xfrm>
            <a:custGeom>
              <a:avLst/>
              <a:gdLst>
                <a:gd name="connsiteX0" fmla="*/ 0 w 1995381"/>
                <a:gd name="connsiteY0" fmla="*/ 935188 h 1870375"/>
                <a:gd name="connsiteX1" fmla="*/ 997691 w 1995381"/>
                <a:gd name="connsiteY1" fmla="*/ 0 h 1870375"/>
                <a:gd name="connsiteX2" fmla="*/ 1995382 w 1995381"/>
                <a:gd name="connsiteY2" fmla="*/ 935188 h 1870375"/>
                <a:gd name="connsiteX3" fmla="*/ 997691 w 1995381"/>
                <a:gd name="connsiteY3" fmla="*/ 1870376 h 1870375"/>
                <a:gd name="connsiteX4" fmla="*/ 0 w 1995381"/>
                <a:gd name="connsiteY4" fmla="*/ 935188 h 1870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381" h="1870375">
                  <a:moveTo>
                    <a:pt x="0" y="935188"/>
                  </a:moveTo>
                  <a:cubicBezTo>
                    <a:pt x="0" y="418698"/>
                    <a:pt x="446681" y="0"/>
                    <a:pt x="997691" y="0"/>
                  </a:cubicBezTo>
                  <a:cubicBezTo>
                    <a:pt x="1548701" y="0"/>
                    <a:pt x="1995382" y="418698"/>
                    <a:pt x="1995382" y="935188"/>
                  </a:cubicBezTo>
                  <a:cubicBezTo>
                    <a:pt x="1995382" y="1451678"/>
                    <a:pt x="1548701" y="1870376"/>
                    <a:pt x="997691" y="1870376"/>
                  </a:cubicBezTo>
                  <a:cubicBezTo>
                    <a:pt x="446681" y="1870376"/>
                    <a:pt x="0" y="1451678"/>
                    <a:pt x="0" y="935188"/>
                  </a:cubicBezTo>
                  <a:close/>
                </a:path>
              </a:pathLst>
            </a:custGeom>
            <a:solidFill>
              <a:srgbClr val="C00000">
                <a:alpha val="79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66051" tIns="327316" rIns="266051" bIns="701390" numCol="1" spcCol="1270" anchor="ctr" anchorCtr="0">
              <a:noAutofit/>
            </a:bodyPr>
            <a:lstStyle/>
            <a:p>
              <a:pPr lvl="0" algn="ctr" defTabSz="1066800">
                <a:lnSpc>
                  <a:spcPct val="90000"/>
                </a:lnSpc>
                <a:spcBef>
                  <a:spcPct val="0"/>
                </a:spcBef>
                <a:spcAft>
                  <a:spcPct val="35000"/>
                </a:spcAft>
              </a:pPr>
              <a:r>
                <a:rPr lang="en-US" sz="2000" b="1" kern="1200" dirty="0">
                  <a:latin typeface="Arial" panose="020B0604020202020204" pitchFamily="34" charset="0"/>
                  <a:cs typeface="Arial" panose="020B0604020202020204" pitchFamily="34" charset="0"/>
                </a:rPr>
                <a:t>CONTROLLER</a:t>
              </a:r>
            </a:p>
          </p:txBody>
        </p:sp>
      </p:grpSp>
    </p:spTree>
    <p:extLst>
      <p:ext uri="{BB962C8B-B14F-4D97-AF65-F5344CB8AC3E}">
        <p14:creationId xmlns:p14="http://schemas.microsoft.com/office/powerpoint/2010/main" val="4123196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500"/>
                            </p:stCondLst>
                            <p:childTnLst>
                              <p:par>
                                <p:cTn id="19" presetID="10" presetClass="emph" presetSubtype="0" fill="hold" grpId="1" nodeType="afterEffect">
                                  <p:stCondLst>
                                    <p:cond delay="0"/>
                                  </p:stCondLst>
                                  <p:childTnLst>
                                    <p:anim calcmode="discrete" valueType="str">
                                      <p:cBhvr override="childStyle">
                                        <p:cTn id="20" dur="2000" fill="hold"/>
                                        <p:tgtEl>
                                          <p:spTgt spid="13"/>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3500"/>
                            </p:stCondLst>
                            <p:childTnLst>
                              <p:par>
                                <p:cTn id="28" presetID="2" presetClass="entr" presetSubtype="1"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0-#ppt_h/2"/>
                                          </p:val>
                                        </p:tav>
                                        <p:tav tm="100000">
                                          <p:val>
                                            <p:strVal val="#ppt_y"/>
                                          </p:val>
                                        </p:tav>
                                      </p:tavLst>
                                    </p:anim>
                                  </p:childTnLst>
                                </p:cTn>
                              </p:par>
                            </p:childTnLst>
                          </p:cTn>
                        </p:par>
                        <p:par>
                          <p:cTn id="32" fill="hold">
                            <p:stCondLst>
                              <p:cond delay="4000"/>
                            </p:stCondLst>
                            <p:childTnLst>
                              <p:par>
                                <p:cTn id="33" presetID="1"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3" grpId="1" animBg="1"/>
      <p:bldP spid="17"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3674" y="155260"/>
            <a:ext cx="7163786" cy="469174"/>
          </a:xfrm>
          <a:gradFill flip="none" rotWithShape="1">
            <a:gsLst>
              <a:gs pos="100000">
                <a:srgbClr val="2F1444"/>
              </a:gs>
              <a:gs pos="0">
                <a:srgbClr val="34164A"/>
              </a:gs>
              <a:gs pos="54000">
                <a:srgbClr val="7030A0"/>
              </a:gs>
            </a:gsLst>
            <a:path path="circle">
              <a:fillToRect l="50000" t="50000" r="50000" b="50000"/>
            </a:path>
            <a:tileRect/>
          </a:gradFill>
        </p:spPr>
        <p:txBody>
          <a:bodyPr>
            <a:normAutofit fontScale="90000"/>
          </a:bodyPr>
          <a:lstStyle/>
          <a:p>
            <a:pPr algn="ctr"/>
            <a:r>
              <a:rPr lang="en-US" sz="2800" b="1" dirty="0">
                <a:effectLst>
                  <a:outerShdw blurRad="50800" dist="38100" dir="5400000" algn="t" rotWithShape="0">
                    <a:prstClr val="black">
                      <a:alpha val="40000"/>
                    </a:prstClr>
                  </a:outerShdw>
                </a:effectLst>
              </a:rPr>
              <a:t>Code stroke:  phlebotomy response</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3888695" y="687412"/>
            <a:ext cx="4681250" cy="369332"/>
          </a:xfrm>
          <a:prstGeom prst="rect">
            <a:avLst/>
          </a:prstGeom>
          <a:solidFill>
            <a:srgbClr val="A8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REPORTING TO THE CODE STROKE</a:t>
            </a:r>
          </a:p>
        </p:txBody>
      </p:sp>
      <p:pic>
        <p:nvPicPr>
          <p:cNvPr id="1027" name="Picture 3" descr="C:\Users\A755035\AppData\Local\Microsoft\Windows\Temporary Internet Files\Content.IE5\SQCZHV7R\warning-sign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5429" y="594871"/>
            <a:ext cx="539942" cy="4499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A755035\AppData\Local\Microsoft\Windows\Temporary Internet Files\Content.IE5\SQCZHV7R\warning-sign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3262" y="624434"/>
            <a:ext cx="539942" cy="4499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78698" y="1513939"/>
            <a:ext cx="8234506" cy="738664"/>
          </a:xfrm>
          <a:prstGeom prst="rect">
            <a:avLst/>
          </a:prstGeom>
          <a:solidFill>
            <a:srgbClr val="441D61"/>
          </a:solidFill>
          <a:effectLst>
            <a:outerShdw blurRad="50800" dist="38100" dir="5400000" algn="t" rotWithShape="0">
              <a:prstClr val="black">
                <a:alpha val="40000"/>
              </a:prstClr>
            </a:outerShdw>
          </a:effectLst>
        </p:spPr>
        <p:txBody>
          <a:bodyPr wrap="square" rtlCol="0">
            <a:spAutoFit/>
          </a:bodyPr>
          <a:lstStyle/>
          <a:p>
            <a:r>
              <a:rPr lang="en-US" sz="2400" b="1" u="sng" dirty="0"/>
              <a:t>ANNOUNCE</a:t>
            </a:r>
            <a:r>
              <a:rPr lang="en-US" b="1" dirty="0"/>
              <a:t> YOUR PRESENCE </a:t>
            </a:r>
            <a:r>
              <a:rPr lang="en-US" sz="2400" b="1" u="sng" dirty="0"/>
              <a:t>LOUD AND CLEAR </a:t>
            </a:r>
            <a:r>
              <a:rPr lang="en-US" b="1" dirty="0"/>
              <a:t>– </a:t>
            </a:r>
          </a:p>
          <a:p>
            <a:r>
              <a:rPr lang="en-US" b="1" dirty="0"/>
              <a:t>    MAKE SURE PROVIDERS KNOW THAT YOU ARE FROM THE LABORATORY</a:t>
            </a:r>
          </a:p>
        </p:txBody>
      </p:sp>
      <p:pic>
        <p:nvPicPr>
          <p:cNvPr id="3074" name="Picture 2" descr="C:\Users\A755035\AppData\Local\Microsoft\Windows\Temporary Internet Files\Content.IE5\3J1XNY07\announcing[1].png"/>
          <p:cNvPicPr>
            <a:picLocks noChangeAspect="1" noChangeArrowheads="1"/>
          </p:cNvPicPr>
          <p:nvPr/>
        </p:nvPicPr>
        <p:blipFill>
          <a:blip r:embed="rId3">
            <a:lum bright="6000" contrast="1000"/>
            <a:extLst>
              <a:ext uri="{28A0092B-C50C-407E-A947-70E740481C1C}">
                <a14:useLocalDpi xmlns:a14="http://schemas.microsoft.com/office/drawing/2010/main" val="0"/>
              </a:ext>
            </a:extLst>
          </a:blip>
          <a:srcRect/>
          <a:stretch>
            <a:fillRect/>
          </a:stretch>
        </p:blipFill>
        <p:spPr bwMode="auto">
          <a:xfrm>
            <a:off x="9213204" y="2613137"/>
            <a:ext cx="2536222" cy="2536222"/>
          </a:xfrm>
          <a:prstGeom prst="rect">
            <a:avLst/>
          </a:prstGeom>
          <a:solidFill>
            <a:srgbClr val="001C54"/>
          </a:solidFill>
          <a:scene3d>
            <a:camera prst="orthographicFront">
              <a:rot lat="0" lon="21594000" rev="0"/>
            </a:camera>
            <a:lightRig rig="threePt" dir="t"/>
          </a:scene3d>
          <a:sp3d>
            <a:bevelT/>
          </a:sp3d>
        </p:spPr>
      </p:pic>
      <p:sp>
        <p:nvSpPr>
          <p:cNvPr id="14" name="TextBox 13"/>
          <p:cNvSpPr txBox="1"/>
          <p:nvPr/>
        </p:nvSpPr>
        <p:spPr>
          <a:xfrm>
            <a:off x="978698" y="2397344"/>
            <a:ext cx="5218744" cy="1000274"/>
          </a:xfrm>
          <a:prstGeom prst="rect">
            <a:avLst/>
          </a:prstGeom>
          <a:solidFill>
            <a:srgbClr val="441D6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b="1" dirty="0">
                <a:latin typeface="Arial" panose="020B0604020202020204" pitchFamily="34" charset="0"/>
                <a:cs typeface="Arial" panose="020B0604020202020204" pitchFamily="34" charset="0"/>
              </a:rPr>
              <a:t>PATIENT NOT AVAILABLE?   </a:t>
            </a:r>
            <a:r>
              <a:rPr lang="en-US" sz="1600" dirty="0">
                <a:latin typeface="Arial" panose="020B0604020202020204" pitchFamily="34" charset="0"/>
                <a:cs typeface="Arial" panose="020B0604020202020204" pitchFamily="34" charset="0"/>
              </a:rPr>
              <a:t>I.E. CT SCAN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FOLLOW UP WITH PROVIDER</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  FOLLOW THE PATIENT TO COLLECT BLOOD</a:t>
            </a:r>
          </a:p>
        </p:txBody>
      </p:sp>
      <p:sp>
        <p:nvSpPr>
          <p:cNvPr id="18" name="TextBox 17"/>
          <p:cNvSpPr txBox="1"/>
          <p:nvPr/>
        </p:nvSpPr>
        <p:spPr>
          <a:xfrm>
            <a:off x="978698" y="3589249"/>
            <a:ext cx="7098502" cy="2108269"/>
          </a:xfrm>
          <a:prstGeom prst="rect">
            <a:avLst/>
          </a:prstGeom>
          <a:solidFill>
            <a:srgbClr val="441D61"/>
          </a:solidFill>
          <a:effectLst>
            <a:outerShdw blurRad="50800" dist="38100" dir="2700000" algn="tl" rotWithShape="0">
              <a:prstClr val="black">
                <a:alpha val="40000"/>
              </a:prstClr>
            </a:outerShdw>
          </a:effectLst>
          <a:scene3d>
            <a:camera prst="orthographicFront"/>
            <a:lightRig rig="threePt" dir="t"/>
          </a:scene3d>
          <a:sp3d>
            <a:bevelT w="25400" prst="coolSlant"/>
          </a:sp3d>
        </p:spPr>
        <p:txBody>
          <a:bodyPr wrap="square" rtlCol="0">
            <a:spAutoFit/>
          </a:bodyPr>
          <a:lstStyle/>
          <a:p>
            <a:pPr>
              <a:lnSpc>
                <a:spcPct val="150000"/>
              </a:lnSpc>
            </a:pPr>
            <a:r>
              <a:rPr lang="en-US" b="1" dirty="0">
                <a:latin typeface="Arial" panose="020B0604020202020204" pitchFamily="34" charset="0"/>
                <a:cs typeface="Arial" panose="020B0604020202020204" pitchFamily="34" charset="0"/>
              </a:rPr>
              <a:t>LAB NOT NEEDED? </a:t>
            </a:r>
          </a:p>
          <a:p>
            <a:pPr marL="285750" indent="-285750">
              <a:lnSpc>
                <a:spcPct val="150000"/>
              </a:lnSpc>
              <a:buFont typeface="Arial" panose="020B0604020202020204" pitchFamily="34" charset="0"/>
              <a:buChar char="•"/>
            </a:pPr>
            <a:r>
              <a:rPr lang="en-US" sz="1600" b="1" dirty="0">
                <a:latin typeface="Arial" panose="020B0604020202020204" pitchFamily="34" charset="0"/>
                <a:cs typeface="Arial" panose="020B0604020202020204" pitchFamily="34" charset="0"/>
              </a:rPr>
              <a:t>OBTAIN THE </a:t>
            </a:r>
            <a:r>
              <a:rPr lang="en-US" sz="1600" b="1" u="sng" dirty="0">
                <a:latin typeface="Arial" panose="020B0604020202020204" pitchFamily="34" charset="0"/>
                <a:cs typeface="Arial" panose="020B0604020202020204" pitchFamily="34" charset="0"/>
              </a:rPr>
              <a:t>FULL NAME </a:t>
            </a:r>
            <a:r>
              <a:rPr lang="en-US" sz="1600" b="1" dirty="0">
                <a:latin typeface="Arial" panose="020B0604020202020204" pitchFamily="34" charset="0"/>
                <a:cs typeface="Arial" panose="020B0604020202020204" pitchFamily="34" charset="0"/>
              </a:rPr>
              <a:t>OF WHO INFORMED YOU</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DOCUMENT THAT PROVIDER’S NAME  IN KPPI</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FOLLOW UP AND MAKE SURE DOCUMENTED IN MEDICOPIA</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INFORM CONTROLLER, STAT LAB</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STAT LAB DOCUMENTS IN CODE STROKE LOG BOOK</a:t>
            </a:r>
          </a:p>
          <a:p>
            <a:r>
              <a:rPr lang="en-US" sz="1600" dirty="0">
                <a:latin typeface="Arial" panose="020B0604020202020204" pitchFamily="34" charset="0"/>
                <a:cs typeface="Arial" panose="020B0604020202020204" pitchFamily="34" charset="0"/>
              </a:rPr>
              <a:t>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6" name="Title 1">
            <a:extLst>
              <a:ext uri="{FF2B5EF4-FFF2-40B4-BE49-F238E27FC236}">
                <a16:creationId xmlns:a16="http://schemas.microsoft.com/office/drawing/2014/main" id="{D642AB69-3D1A-48E1-91C4-A85FAF24AC7C}"/>
              </a:ext>
            </a:extLst>
          </p:cNvPr>
          <p:cNvSpPr txBox="1">
            <a:spLocks/>
          </p:cNvSpPr>
          <p:nvPr/>
        </p:nvSpPr>
        <p:spPr>
          <a:xfrm>
            <a:off x="241055" y="5697518"/>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2021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2" name="Oval 11">
            <a:extLst>
              <a:ext uri="{FF2B5EF4-FFF2-40B4-BE49-F238E27FC236}">
                <a16:creationId xmlns:a16="http://schemas.microsoft.com/office/drawing/2014/main" id="{978EA605-56AC-4ABC-864A-81BD48EA31C7}"/>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16</a:t>
            </a:r>
          </a:p>
        </p:txBody>
      </p:sp>
    </p:spTree>
    <p:extLst>
      <p:ext uri="{BB962C8B-B14F-4D97-AF65-F5344CB8AC3E}">
        <p14:creationId xmlns:p14="http://schemas.microsoft.com/office/powerpoint/2010/main" val="999367532"/>
      </p:ext>
    </p:extLst>
  </p:cSld>
  <p:clrMapOvr>
    <a:masterClrMapping/>
  </p:clrMapOvr>
  <mc:AlternateContent xmlns:mc="http://schemas.openxmlformats.org/markup-compatibility/2006" xmlns:p14="http://schemas.microsoft.com/office/powerpoint/2010/main">
    <mc:Choice Requires="p14">
      <p:transition spd="slow" p14:dur="12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2" presetClass="entr" presetSubtype="8"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anim calcmode="lin" valueType="num">
                                      <p:cBhvr additive="base">
                                        <p:cTn id="17" dur="500" fill="hold"/>
                                        <p:tgtEl>
                                          <p:spTgt spid="1027"/>
                                        </p:tgtEl>
                                        <p:attrNameLst>
                                          <p:attrName>ppt_x</p:attrName>
                                        </p:attrNameLst>
                                      </p:cBhvr>
                                      <p:tavLst>
                                        <p:tav tm="0">
                                          <p:val>
                                            <p:strVal val="0-#ppt_w/2"/>
                                          </p:val>
                                        </p:tav>
                                        <p:tav tm="100000">
                                          <p:val>
                                            <p:strVal val="#ppt_x"/>
                                          </p:val>
                                        </p:tav>
                                      </p:tavLst>
                                    </p:anim>
                                    <p:anim calcmode="lin" valueType="num">
                                      <p:cBhvr additive="base">
                                        <p:cTn id="18" dur="500" fill="hold"/>
                                        <p:tgtEl>
                                          <p:spTgt spid="1027"/>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31"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par>
                          <p:cTn id="30" fill="hold">
                            <p:stCondLst>
                              <p:cond delay="2000"/>
                            </p:stCondLst>
                            <p:childTnLst>
                              <p:par>
                                <p:cTn id="31" presetID="14" presetClass="entr" presetSubtype="1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2" presetClass="entr" presetSubtype="2" fill="hold" nodeType="afterEffect">
                                  <p:stCondLst>
                                    <p:cond delay="0"/>
                                  </p:stCondLst>
                                  <p:childTnLst>
                                    <p:set>
                                      <p:cBhvr>
                                        <p:cTn id="42" dur="1" fill="hold">
                                          <p:stCondLst>
                                            <p:cond delay="0"/>
                                          </p:stCondLst>
                                        </p:cTn>
                                        <p:tgtEl>
                                          <p:spTgt spid="3074"/>
                                        </p:tgtEl>
                                        <p:attrNameLst>
                                          <p:attrName>style.visibility</p:attrName>
                                        </p:attrNameLst>
                                      </p:cBhvr>
                                      <p:to>
                                        <p:strVal val="visible"/>
                                      </p:to>
                                    </p:set>
                                    <p:anim calcmode="lin" valueType="num">
                                      <p:cBhvr additive="base">
                                        <p:cTn id="43" dur="500" fill="hold"/>
                                        <p:tgtEl>
                                          <p:spTgt spid="3074"/>
                                        </p:tgtEl>
                                        <p:attrNameLst>
                                          <p:attrName>ppt_x</p:attrName>
                                        </p:attrNameLst>
                                      </p:cBhvr>
                                      <p:tavLst>
                                        <p:tav tm="0">
                                          <p:val>
                                            <p:strVal val="1+#ppt_w/2"/>
                                          </p:val>
                                        </p:tav>
                                        <p:tav tm="100000">
                                          <p:val>
                                            <p:strVal val="#ppt_x"/>
                                          </p:val>
                                        </p:tav>
                                      </p:tavLst>
                                    </p:anim>
                                    <p:anim calcmode="lin" valueType="num">
                                      <p:cBhvr additive="base">
                                        <p:cTn id="44" dur="500" fill="hold"/>
                                        <p:tgtEl>
                                          <p:spTgt spid="3074"/>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1"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6" grpId="0" animBg="1"/>
      <p:bldP spid="14" grpId="0" animBg="1"/>
      <p:bldP spid="18"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728651" y="365760"/>
            <a:ext cx="10847917" cy="5146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solidFill>
                  <a:schemeClr val="bg1"/>
                </a:solidFill>
              </a:rPr>
              <a:t>Efficiency Measures - Lab</a:t>
            </a:r>
          </a:p>
        </p:txBody>
      </p:sp>
      <p:sp>
        <p:nvSpPr>
          <p:cNvPr id="8" name="Footer Placeholder 1"/>
          <p:cNvSpPr>
            <a:spLocks noGrp="1"/>
          </p:cNvSpPr>
          <p:nvPr>
            <p:ph type="ftr" sz="quarter" idx="11"/>
          </p:nvPr>
        </p:nvSpPr>
        <p:spPr>
          <a:xfrm>
            <a:off x="29622" y="6309677"/>
            <a:ext cx="6122987" cy="365125"/>
          </a:xfrm>
        </p:spPr>
        <p:txBody>
          <a:bodyPr/>
          <a:lstStyle/>
          <a:p>
            <a:pPr algn="l">
              <a:defRPr/>
            </a:pPr>
            <a:r>
              <a:rPr lang="en-US" dirty="0"/>
              <a:t>LAMC Stroke Committee</a:t>
            </a:r>
          </a:p>
        </p:txBody>
      </p:sp>
      <p:sp>
        <p:nvSpPr>
          <p:cNvPr id="6" name="Oval 5">
            <a:extLst>
              <a:ext uri="{FF2B5EF4-FFF2-40B4-BE49-F238E27FC236}">
                <a16:creationId xmlns:a16="http://schemas.microsoft.com/office/drawing/2014/main" id="{BCC7CB92-5626-4753-96E3-FF227A5D0E24}"/>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18</a:t>
            </a:r>
          </a:p>
        </p:txBody>
      </p:sp>
      <p:pic>
        <p:nvPicPr>
          <p:cNvPr id="4" name="Picture 3">
            <a:extLst>
              <a:ext uri="{FF2B5EF4-FFF2-40B4-BE49-F238E27FC236}">
                <a16:creationId xmlns:a16="http://schemas.microsoft.com/office/drawing/2014/main" id="{77B9695C-CE77-4A84-AE6A-7408D1E6FCA8}"/>
              </a:ext>
            </a:extLst>
          </p:cNvPr>
          <p:cNvPicPr>
            <a:picLocks noChangeAspect="1"/>
          </p:cNvPicPr>
          <p:nvPr/>
        </p:nvPicPr>
        <p:blipFill>
          <a:blip r:embed="rId3"/>
          <a:stretch>
            <a:fillRect/>
          </a:stretch>
        </p:blipFill>
        <p:spPr>
          <a:xfrm>
            <a:off x="789709" y="880409"/>
            <a:ext cx="10786860" cy="5302311"/>
          </a:xfrm>
          <a:prstGeom prst="rect">
            <a:avLst/>
          </a:prstGeom>
        </p:spPr>
      </p:pic>
    </p:spTree>
    <p:extLst>
      <p:ext uri="{BB962C8B-B14F-4D97-AF65-F5344CB8AC3E}">
        <p14:creationId xmlns:p14="http://schemas.microsoft.com/office/powerpoint/2010/main" val="3555301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Arrow: Pentagon 35">
            <a:extLst>
              <a:ext uri="{FF2B5EF4-FFF2-40B4-BE49-F238E27FC236}">
                <a16:creationId xmlns:a16="http://schemas.microsoft.com/office/drawing/2014/main" id="{DE3F2B4B-2942-4723-BFB5-4C24984484D3}"/>
              </a:ext>
            </a:extLst>
          </p:cNvPr>
          <p:cNvSpPr/>
          <p:nvPr/>
        </p:nvSpPr>
        <p:spPr>
          <a:xfrm>
            <a:off x="3176468" y="3127547"/>
            <a:ext cx="3227848" cy="755024"/>
          </a:xfrm>
          <a:prstGeom prst="homePlate">
            <a:avLst/>
          </a:prstGeom>
          <a:solidFill>
            <a:srgbClr val="FFFF00"/>
          </a:solidFill>
          <a:ln w="34925">
            <a:solidFill>
              <a:srgbClr val="FF6600"/>
            </a:solidFill>
          </a:ln>
          <a:scene3d>
            <a:camera prst="orthographicFront">
              <a:rot lat="0" lon="0" rev="0"/>
            </a:camera>
            <a:lightRig rig="chilly" dir="t"/>
          </a:scene3d>
          <a:sp3d prstMaterial="dkEdge">
            <a:bevelT w="25400" h="254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ORDER to </a:t>
            </a:r>
          </a:p>
          <a:p>
            <a:pPr algn="ct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COLLECT</a:t>
            </a:r>
          </a:p>
        </p:txBody>
      </p:sp>
      <p:sp>
        <p:nvSpPr>
          <p:cNvPr id="7" name="TextBox 6"/>
          <p:cNvSpPr txBox="1"/>
          <p:nvPr/>
        </p:nvSpPr>
        <p:spPr>
          <a:xfrm>
            <a:off x="3453806" y="215206"/>
            <a:ext cx="5284388" cy="385884"/>
          </a:xfrm>
          <a:prstGeom prst="roundRect">
            <a:avLst/>
          </a:prstGeom>
          <a:solidFill>
            <a:srgbClr val="800080"/>
          </a:solidFill>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2000"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dirty="0"/>
              <a:t>LAB EFFICIENCY MEASURE:  </a:t>
            </a:r>
          </a:p>
          <a:p>
            <a:r>
              <a:rPr lang="en-US" sz="1400" dirty="0"/>
              <a:t>CODE STROKE TURN AROUND TIME</a:t>
            </a: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27" name="Oval 26">
            <a:extLst>
              <a:ext uri="{FF2B5EF4-FFF2-40B4-BE49-F238E27FC236}">
                <a16:creationId xmlns:a16="http://schemas.microsoft.com/office/drawing/2014/main" id="{6B6E093D-17BE-421B-A7B2-AF6D46530108}"/>
              </a:ext>
            </a:extLst>
          </p:cNvPr>
          <p:cNvSpPr/>
          <p:nvPr/>
        </p:nvSpPr>
        <p:spPr>
          <a:xfrm>
            <a:off x="11598558" y="6182720"/>
            <a:ext cx="443059" cy="408623"/>
          </a:xfrm>
          <a:prstGeom prst="ellipse">
            <a:avLst/>
          </a:prstGeom>
          <a:solidFill>
            <a:srgbClr val="4A206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17</a:t>
            </a:r>
          </a:p>
        </p:txBody>
      </p:sp>
      <p:sp>
        <p:nvSpPr>
          <p:cNvPr id="29" name="Arrow: Pentagon 28">
            <a:extLst>
              <a:ext uri="{FF2B5EF4-FFF2-40B4-BE49-F238E27FC236}">
                <a16:creationId xmlns:a16="http://schemas.microsoft.com/office/drawing/2014/main" id="{1563498E-AE04-4956-B340-3ED423616410}"/>
              </a:ext>
            </a:extLst>
          </p:cNvPr>
          <p:cNvSpPr/>
          <p:nvPr/>
        </p:nvSpPr>
        <p:spPr>
          <a:xfrm>
            <a:off x="6039840" y="3127547"/>
            <a:ext cx="3028660" cy="755024"/>
          </a:xfrm>
          <a:prstGeom prst="homePlate">
            <a:avLst/>
          </a:prstGeom>
          <a:gradFill flip="none" rotWithShape="1">
            <a:gsLst>
              <a:gs pos="0">
                <a:srgbClr val="FF0000"/>
              </a:gs>
              <a:gs pos="37000">
                <a:srgbClr val="FF0000"/>
              </a:gs>
              <a:gs pos="100000">
                <a:srgbClr val="FF0000">
                  <a:alpha val="19000"/>
                </a:srgbClr>
              </a:gs>
            </a:gsLst>
            <a:lin ang="10800000" scaled="1"/>
            <a:tileRect/>
          </a:gradFill>
          <a:ln w="34925">
            <a:solidFill>
              <a:srgbClr val="CC0000"/>
            </a:solidFill>
          </a:ln>
          <a:scene3d>
            <a:camera prst="orthographicFront">
              <a:rot lat="0" lon="0" rev="0"/>
            </a:camera>
            <a:lightRig rig="threePt" dir="t"/>
          </a:scene3d>
          <a:sp3d prstMaterial="powder">
            <a:bevelT w="25400" h="25400"/>
          </a:sp3d>
        </p:spPr>
        <p:style>
          <a:lnRef idx="0">
            <a:schemeClr val="accent6"/>
          </a:lnRef>
          <a:fillRef idx="3">
            <a:schemeClr val="accent6"/>
          </a:fillRef>
          <a:effectRef idx="3">
            <a:schemeClr val="accent6"/>
          </a:effectRef>
          <a:fontRef idx="minor">
            <a:schemeClr val="lt1"/>
          </a:fontRef>
        </p:style>
        <p:txBody>
          <a:bodyPr lIns="0" rIns="0" rtlCol="0" anchor="ctr"/>
          <a:lstStyle/>
          <a:p>
            <a:pPr lvl="2"/>
            <a:r>
              <a:rPr lang="en-US" sz="2000" b="1" dirty="0">
                <a:solidFill>
                  <a:schemeClr val="tx1"/>
                </a:solidFill>
                <a:latin typeface="Arial" panose="020B0604020202020204" pitchFamily="34" charset="0"/>
                <a:cs typeface="Arial" panose="020B0604020202020204" pitchFamily="34" charset="0"/>
              </a:rPr>
              <a:t>COLLECT to </a:t>
            </a:r>
          </a:p>
          <a:p>
            <a:pPr lvl="2"/>
            <a:r>
              <a:rPr lang="en-US" sz="2000" b="1" dirty="0">
                <a:solidFill>
                  <a:schemeClr val="tx1"/>
                </a:solidFill>
                <a:latin typeface="Arial" panose="020B0604020202020204" pitchFamily="34" charset="0"/>
                <a:cs typeface="Arial" panose="020B0604020202020204" pitchFamily="34" charset="0"/>
              </a:rPr>
              <a:t>RECEIVE</a:t>
            </a:r>
          </a:p>
        </p:txBody>
      </p:sp>
      <p:sp>
        <p:nvSpPr>
          <p:cNvPr id="32" name="Arrow: Pentagon 31">
            <a:extLst>
              <a:ext uri="{FF2B5EF4-FFF2-40B4-BE49-F238E27FC236}">
                <a16:creationId xmlns:a16="http://schemas.microsoft.com/office/drawing/2014/main" id="{2A157DBD-F75D-4D2B-91A2-6393D8F94563}"/>
              </a:ext>
            </a:extLst>
          </p:cNvPr>
          <p:cNvSpPr/>
          <p:nvPr/>
        </p:nvSpPr>
        <p:spPr>
          <a:xfrm>
            <a:off x="319722" y="3127547"/>
            <a:ext cx="2759318" cy="755024"/>
          </a:xfrm>
          <a:prstGeom prst="homePlate">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DOOR TO ORDER</a:t>
            </a:r>
          </a:p>
        </p:txBody>
      </p:sp>
      <p:cxnSp>
        <p:nvCxnSpPr>
          <p:cNvPr id="6" name="Straight Arrow Connector 5">
            <a:extLst>
              <a:ext uri="{FF2B5EF4-FFF2-40B4-BE49-F238E27FC236}">
                <a16:creationId xmlns:a16="http://schemas.microsoft.com/office/drawing/2014/main" id="{9067FCB0-D570-4134-A6AF-BFA3103295BC}"/>
              </a:ext>
            </a:extLst>
          </p:cNvPr>
          <p:cNvCxnSpPr/>
          <p:nvPr/>
        </p:nvCxnSpPr>
        <p:spPr>
          <a:xfrm>
            <a:off x="311789" y="2754777"/>
            <a:ext cx="2759318" cy="0"/>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9D175EF-F7E5-4160-AFF6-9DD6A400625B}"/>
              </a:ext>
            </a:extLst>
          </p:cNvPr>
          <p:cNvSpPr txBox="1"/>
          <p:nvPr/>
        </p:nvSpPr>
        <p:spPr>
          <a:xfrm>
            <a:off x="4168024" y="2240896"/>
            <a:ext cx="1244735" cy="369332"/>
          </a:xfrm>
          <a:prstGeom prst="rect">
            <a:avLst/>
          </a:prstGeom>
          <a:solidFill>
            <a:srgbClr val="FFFF00"/>
          </a:solid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10 MIN</a:t>
            </a:r>
          </a:p>
        </p:txBody>
      </p:sp>
      <p:cxnSp>
        <p:nvCxnSpPr>
          <p:cNvPr id="33" name="Straight Arrow Connector 32">
            <a:extLst>
              <a:ext uri="{FF2B5EF4-FFF2-40B4-BE49-F238E27FC236}">
                <a16:creationId xmlns:a16="http://schemas.microsoft.com/office/drawing/2014/main" id="{8A882B4D-A9C3-4380-88A4-CCC359E47336}"/>
              </a:ext>
            </a:extLst>
          </p:cNvPr>
          <p:cNvCxnSpPr>
            <a:cxnSpLocks/>
          </p:cNvCxnSpPr>
          <p:nvPr/>
        </p:nvCxnSpPr>
        <p:spPr>
          <a:xfrm>
            <a:off x="3176468" y="2782366"/>
            <a:ext cx="3112423" cy="905"/>
          </a:xfrm>
          <a:prstGeom prst="straightConnector1">
            <a:avLst/>
          </a:prstGeom>
          <a:ln w="57150">
            <a:solidFill>
              <a:srgbClr val="FFFF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FB85DF4-649C-4B1B-A606-C4D012426921}"/>
              </a:ext>
            </a:extLst>
          </p:cNvPr>
          <p:cNvSpPr txBox="1"/>
          <p:nvPr/>
        </p:nvSpPr>
        <p:spPr>
          <a:xfrm>
            <a:off x="977541" y="2259452"/>
            <a:ext cx="1244735" cy="369332"/>
          </a:xfrm>
          <a:prstGeom prst="rect">
            <a:avLst/>
          </a:prstGeom>
          <a:solidFill>
            <a:srgbClr val="FF6600"/>
          </a:solidFill>
        </p:spPr>
        <p:txBody>
          <a:bodyPr wrap="square" rtlCol="0">
            <a:spAutoFit/>
          </a:bodyPr>
          <a:lstStyle/>
          <a:p>
            <a:pPr algn="ctr"/>
            <a:r>
              <a:rPr lang="en-US" b="1" dirty="0">
                <a:latin typeface="Arial" panose="020B0604020202020204" pitchFamily="34" charset="0"/>
                <a:cs typeface="Arial" panose="020B0604020202020204" pitchFamily="34" charset="0"/>
              </a:rPr>
              <a:t>10 MIN</a:t>
            </a:r>
          </a:p>
        </p:txBody>
      </p:sp>
      <p:cxnSp>
        <p:nvCxnSpPr>
          <p:cNvPr id="35" name="Straight Arrow Connector 34">
            <a:extLst>
              <a:ext uri="{FF2B5EF4-FFF2-40B4-BE49-F238E27FC236}">
                <a16:creationId xmlns:a16="http://schemas.microsoft.com/office/drawing/2014/main" id="{DE1D9918-7462-491C-BB87-3EF91C7BF9E3}"/>
              </a:ext>
            </a:extLst>
          </p:cNvPr>
          <p:cNvCxnSpPr>
            <a:cxnSpLocks/>
          </p:cNvCxnSpPr>
          <p:nvPr/>
        </p:nvCxnSpPr>
        <p:spPr>
          <a:xfrm>
            <a:off x="6288891" y="2782366"/>
            <a:ext cx="5094901" cy="0"/>
          </a:xfrm>
          <a:prstGeom prst="straightConnector1">
            <a:avLst/>
          </a:prstGeom>
          <a:ln w="57150">
            <a:gradFill flip="none" rotWithShape="1">
              <a:gsLst>
                <a:gs pos="0">
                  <a:srgbClr val="FFFF00"/>
                </a:gs>
                <a:gs pos="40000">
                  <a:srgbClr val="FF0000"/>
                </a:gs>
                <a:gs pos="31000">
                  <a:srgbClr val="FF0000"/>
                </a:gs>
                <a:gs pos="47000">
                  <a:srgbClr val="0000FF"/>
                </a:gs>
                <a:gs pos="91000">
                  <a:srgbClr val="0000FF"/>
                </a:gs>
              </a:gsLst>
              <a:lin ang="0" scaled="1"/>
              <a:tileRect/>
            </a:gra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822B682-9839-442A-9D28-1643EE759B1E}"/>
              </a:ext>
            </a:extLst>
          </p:cNvPr>
          <p:cNvSpPr txBox="1"/>
          <p:nvPr/>
        </p:nvSpPr>
        <p:spPr>
          <a:xfrm>
            <a:off x="8107178" y="2267753"/>
            <a:ext cx="1244735" cy="369332"/>
          </a:xfrm>
          <a:prstGeom prst="rect">
            <a:avLst/>
          </a:prstGeom>
          <a:gradFill flip="none" rotWithShape="1">
            <a:gsLst>
              <a:gs pos="0">
                <a:srgbClr val="FF0000"/>
              </a:gs>
              <a:gs pos="66000">
                <a:srgbClr val="9900CC"/>
              </a:gs>
              <a:gs pos="50000">
                <a:srgbClr val="7030A0"/>
              </a:gs>
              <a:gs pos="100000">
                <a:srgbClr val="0000FF"/>
              </a:gs>
            </a:gsLst>
            <a:lin ang="0" scaled="1"/>
            <a:tileRect/>
          </a:gradFill>
        </p:spPr>
        <p:txBody>
          <a:bodyPr wrap="square" rtlCol="0">
            <a:spAutoFit/>
          </a:bodyPr>
          <a:lstStyle/>
          <a:p>
            <a:pPr algn="ctr"/>
            <a:r>
              <a:rPr lang="en-US" b="1" dirty="0">
                <a:latin typeface="Arial" panose="020B0604020202020204" pitchFamily="34" charset="0"/>
                <a:cs typeface="Arial" panose="020B0604020202020204" pitchFamily="34" charset="0"/>
              </a:rPr>
              <a:t>25 MIN</a:t>
            </a:r>
          </a:p>
        </p:txBody>
      </p:sp>
      <p:cxnSp>
        <p:nvCxnSpPr>
          <p:cNvPr id="40" name="Straight Arrow Connector 39">
            <a:extLst>
              <a:ext uri="{FF2B5EF4-FFF2-40B4-BE49-F238E27FC236}">
                <a16:creationId xmlns:a16="http://schemas.microsoft.com/office/drawing/2014/main" id="{C1EC6090-5981-4233-BC6E-6C98D03C595C}"/>
              </a:ext>
            </a:extLst>
          </p:cNvPr>
          <p:cNvCxnSpPr>
            <a:cxnSpLocks/>
          </p:cNvCxnSpPr>
          <p:nvPr/>
        </p:nvCxnSpPr>
        <p:spPr>
          <a:xfrm>
            <a:off x="564144" y="1345760"/>
            <a:ext cx="11167788" cy="0"/>
          </a:xfrm>
          <a:prstGeom prst="straightConnector1">
            <a:avLst/>
          </a:prstGeom>
          <a:ln w="76200">
            <a:solidFill>
              <a:srgbClr val="9900CC"/>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 name="Arrow: Pentagon 2">
            <a:extLst>
              <a:ext uri="{FF2B5EF4-FFF2-40B4-BE49-F238E27FC236}">
                <a16:creationId xmlns:a16="http://schemas.microsoft.com/office/drawing/2014/main" id="{256D1547-AD3A-4D35-AE5A-127801D250EE}"/>
              </a:ext>
            </a:extLst>
          </p:cNvPr>
          <p:cNvSpPr/>
          <p:nvPr/>
        </p:nvSpPr>
        <p:spPr>
          <a:xfrm>
            <a:off x="7865926" y="3127547"/>
            <a:ext cx="3517866" cy="755024"/>
          </a:xfrm>
          <a:prstGeom prst="homePlate">
            <a:avLst/>
          </a:prstGeom>
          <a:gradFill flip="none" rotWithShape="1">
            <a:gsLst>
              <a:gs pos="18000">
                <a:srgbClr val="0000FF">
                  <a:alpha val="12000"/>
                </a:srgbClr>
              </a:gs>
              <a:gs pos="68000">
                <a:srgbClr val="0000FF"/>
              </a:gs>
              <a:gs pos="100000">
                <a:srgbClr val="0000FF"/>
              </a:gs>
            </a:gsLst>
            <a:lin ang="0" scaled="1"/>
            <a:tileRect/>
          </a:gradFill>
          <a:ln w="28575">
            <a:solidFill>
              <a:srgbClr val="0000FF"/>
            </a:solidFill>
          </a:ln>
          <a:scene3d>
            <a:camera prst="orthographicFront">
              <a:rot lat="0" lon="0" rev="0"/>
            </a:camera>
            <a:lightRig rig="threePt" dir="t"/>
          </a:scene3d>
          <a:sp3d prstMaterial="matte">
            <a:bevelT w="25400" h="25400"/>
          </a:sp3d>
        </p:spPr>
        <p:style>
          <a:lnRef idx="0">
            <a:schemeClr val="accent6"/>
          </a:lnRef>
          <a:fillRef idx="3">
            <a:schemeClr val="accent6"/>
          </a:fillRef>
          <a:effectRef idx="3">
            <a:schemeClr val="accent6"/>
          </a:effectRef>
          <a:fontRef idx="minor">
            <a:schemeClr val="lt1"/>
          </a:fontRef>
        </p:style>
        <p:txBody>
          <a:bodyPr lIns="822960" rtlCol="0" anchor="ctr"/>
          <a:lstStyle/>
          <a:p>
            <a:pPr lvl="1" algn="ct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RECEIVE to</a:t>
            </a:r>
          </a:p>
          <a:p>
            <a:pPr algn="ct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RESULT</a:t>
            </a:r>
          </a:p>
        </p:txBody>
      </p:sp>
      <p:sp>
        <p:nvSpPr>
          <p:cNvPr id="47" name="TextBox 46">
            <a:extLst>
              <a:ext uri="{FF2B5EF4-FFF2-40B4-BE49-F238E27FC236}">
                <a16:creationId xmlns:a16="http://schemas.microsoft.com/office/drawing/2014/main" id="{12F2B97D-790D-4AEF-963D-B27FC21BE073}"/>
              </a:ext>
            </a:extLst>
          </p:cNvPr>
          <p:cNvSpPr txBox="1"/>
          <p:nvPr/>
        </p:nvSpPr>
        <p:spPr>
          <a:xfrm>
            <a:off x="5392296" y="818556"/>
            <a:ext cx="1244735" cy="646331"/>
          </a:xfrm>
          <a:prstGeom prst="rect">
            <a:avLst/>
          </a:prstGeom>
          <a:solidFill>
            <a:srgbClr val="7C2855"/>
          </a:solidFill>
        </p:spPr>
        <p:txBody>
          <a:bodyPr wrap="square" rtlCol="0">
            <a:spAutoFit/>
          </a:bodyPr>
          <a:lstStyle/>
          <a:p>
            <a:pPr algn="ctr"/>
            <a:r>
              <a:rPr lang="en-US" b="1" dirty="0">
                <a:latin typeface="Arial" panose="020B0604020202020204" pitchFamily="34" charset="0"/>
                <a:cs typeface="Arial" panose="020B0604020202020204" pitchFamily="34" charset="0"/>
              </a:rPr>
              <a:t>45 MINUTES </a:t>
            </a:r>
          </a:p>
        </p:txBody>
      </p:sp>
      <p:sp>
        <p:nvSpPr>
          <p:cNvPr id="55" name="TextBox 54">
            <a:extLst>
              <a:ext uri="{FF2B5EF4-FFF2-40B4-BE49-F238E27FC236}">
                <a16:creationId xmlns:a16="http://schemas.microsoft.com/office/drawing/2014/main" id="{A70BA151-5B37-4CE9-AEC0-37C408546BC4}"/>
              </a:ext>
            </a:extLst>
          </p:cNvPr>
          <p:cNvSpPr txBox="1"/>
          <p:nvPr/>
        </p:nvSpPr>
        <p:spPr>
          <a:xfrm>
            <a:off x="1175199" y="5716278"/>
            <a:ext cx="9199125" cy="646331"/>
          </a:xfrm>
          <a:prstGeom prst="rect">
            <a:avLst/>
          </a:prstGeom>
          <a:solidFill>
            <a:schemeClr val="bg1">
              <a:lumMod val="95000"/>
              <a:lumOff val="5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Documentation is imperative when there are delays i.e.</a:t>
            </a:r>
          </a:p>
          <a:p>
            <a:pPr algn="ctr"/>
            <a:r>
              <a:rPr lang="en-US" b="1" dirty="0">
                <a:latin typeface="Arial" panose="020B0604020202020204" pitchFamily="34" charset="0"/>
                <a:cs typeface="Arial" panose="020B0604020202020204" pitchFamily="34" charset="0"/>
              </a:rPr>
              <a:t> (CT Scan, RN dismissed the lab to collect – obtain the name) </a:t>
            </a:r>
          </a:p>
        </p:txBody>
      </p:sp>
      <p:sp>
        <p:nvSpPr>
          <p:cNvPr id="62" name="TextBox 61">
            <a:extLst>
              <a:ext uri="{FF2B5EF4-FFF2-40B4-BE49-F238E27FC236}">
                <a16:creationId xmlns:a16="http://schemas.microsoft.com/office/drawing/2014/main" id="{6236BB8B-F078-4610-8BE8-364B136D9764}"/>
              </a:ext>
            </a:extLst>
          </p:cNvPr>
          <p:cNvSpPr txBox="1"/>
          <p:nvPr/>
        </p:nvSpPr>
        <p:spPr>
          <a:xfrm>
            <a:off x="7198502" y="3980143"/>
            <a:ext cx="4167581" cy="584775"/>
          </a:xfrm>
          <a:prstGeom prst="rect">
            <a:avLst/>
          </a:prstGeom>
          <a:solidFill>
            <a:srgbClr val="C00000">
              <a:alpha val="37000"/>
            </a:srgbClr>
          </a:solidFill>
        </p:spPr>
        <p:txBody>
          <a:bodyPr wrap="square" rtlCol="0">
            <a:spAutoFit/>
          </a:bodyPr>
          <a:lstStyle/>
          <a:p>
            <a:pPr algn="ctr"/>
            <a:r>
              <a:rPr lang="en-US" sz="1600" b="1" dirty="0">
                <a:latin typeface="Arial" panose="020B0604020202020204" pitchFamily="34" charset="0"/>
                <a:cs typeface="Arial" panose="020B0604020202020204" pitchFamily="34" charset="0"/>
              </a:rPr>
              <a:t>SHARED  TARGET REGARDLESS  OF</a:t>
            </a:r>
          </a:p>
          <a:p>
            <a:pPr algn="ctr"/>
            <a:r>
              <a:rPr lang="en-US" sz="1600" b="1" dirty="0">
                <a:latin typeface="Arial" panose="020B0604020202020204" pitchFamily="34" charset="0"/>
                <a:cs typeface="Arial" panose="020B0604020202020204" pitchFamily="34" charset="0"/>
              </a:rPr>
              <a:t> ED vs LAB COLLECT</a:t>
            </a:r>
          </a:p>
        </p:txBody>
      </p:sp>
      <p:sp>
        <p:nvSpPr>
          <p:cNvPr id="59" name="Oval 58">
            <a:extLst>
              <a:ext uri="{FF2B5EF4-FFF2-40B4-BE49-F238E27FC236}">
                <a16:creationId xmlns:a16="http://schemas.microsoft.com/office/drawing/2014/main" id="{FC02D8A0-05B1-43E1-B756-87234A7134F7}"/>
              </a:ext>
            </a:extLst>
          </p:cNvPr>
          <p:cNvSpPr/>
          <p:nvPr/>
        </p:nvSpPr>
        <p:spPr>
          <a:xfrm>
            <a:off x="5619822" y="2407085"/>
            <a:ext cx="1121689" cy="1857961"/>
          </a:xfrm>
          <a:prstGeom prst="ellipse">
            <a:avLst/>
          </a:prstGeom>
          <a:noFill/>
          <a:ln w="34925" cap="flat">
            <a:gradFill>
              <a:gsLst>
                <a:gs pos="24000">
                  <a:schemeClr val="tx1"/>
                </a:gs>
                <a:gs pos="7000">
                  <a:srgbClr val="FFB3E6"/>
                </a:gs>
                <a:gs pos="49000">
                  <a:schemeClr val="tx1"/>
                </a:gs>
                <a:gs pos="94000">
                  <a:schemeClr val="tx1"/>
                </a:gs>
                <a:gs pos="65000">
                  <a:srgbClr val="80FF00"/>
                </a:gs>
                <a:gs pos="83500">
                  <a:srgbClr val="00B0F0"/>
                </a:gs>
                <a:gs pos="36000">
                  <a:srgbClr val="CC99FF"/>
                </a:gs>
              </a:gsLst>
              <a:lin ang="5400000" scaled="1"/>
            </a:gradFill>
            <a:prstDash val="sysDot"/>
          </a:ln>
          <a:effectLst>
            <a:outerShdw blurRad="50800" dist="25400" dir="2700000" algn="tl" rotWithShape="0">
              <a:prstClr val="black">
                <a:alpha val="40000"/>
              </a:prstClr>
            </a:outerShdw>
          </a:effectLst>
          <a:scene3d>
            <a:camera prst="orthographicFront"/>
            <a:lightRig rig="threePt" dir="t"/>
          </a:scene3d>
          <a:sp3d>
            <a:bevelT w="0" h="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allout: Bent Line 65">
            <a:extLst>
              <a:ext uri="{FF2B5EF4-FFF2-40B4-BE49-F238E27FC236}">
                <a16:creationId xmlns:a16="http://schemas.microsoft.com/office/drawing/2014/main" id="{E4F918FB-69C8-4EA5-8894-98E496609335}"/>
              </a:ext>
            </a:extLst>
          </p:cNvPr>
          <p:cNvSpPr/>
          <p:nvPr/>
        </p:nvSpPr>
        <p:spPr>
          <a:xfrm>
            <a:off x="5412759" y="4757216"/>
            <a:ext cx="4667359" cy="755024"/>
          </a:xfrm>
          <a:prstGeom prst="borderCallout2">
            <a:avLst>
              <a:gd name="adj1" fmla="val 18750"/>
              <a:gd name="adj2" fmla="val -8333"/>
              <a:gd name="adj3" fmla="val 18750"/>
              <a:gd name="adj4" fmla="val -16667"/>
              <a:gd name="adj5" fmla="val -111336"/>
              <a:gd name="adj6" fmla="val 468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sooner the specimen is collected this increases chance to meet the target and also save a life.</a:t>
            </a:r>
          </a:p>
        </p:txBody>
      </p:sp>
    </p:spTree>
    <p:extLst>
      <p:ext uri="{BB962C8B-B14F-4D97-AF65-F5344CB8AC3E}">
        <p14:creationId xmlns:p14="http://schemas.microsoft.com/office/powerpoint/2010/main" val="175434987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500"/>
                                        <p:tgtEl>
                                          <p:spTgt spid="32"/>
                                        </p:tgtEl>
                                      </p:cBhvr>
                                    </p:animEffect>
                                  </p:childTnLst>
                                </p:cTn>
                              </p:par>
                              <p:par>
                                <p:cTn id="19" presetID="22" presetClass="entr" presetSubtype="8"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500"/>
                                        <p:tgtEl>
                                          <p:spTgt spid="36"/>
                                        </p:tgtEl>
                                      </p:cBhvr>
                                    </p:animEffect>
                                  </p:childTnLst>
                                </p:cTn>
                              </p:par>
                              <p:par>
                                <p:cTn id="33" presetID="22" presetClass="entr" presetSubtype="8"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left)">
                                      <p:cBhvr>
                                        <p:cTn id="43" dur="500"/>
                                        <p:tgtEl>
                                          <p:spTgt spid="39"/>
                                        </p:tgtEl>
                                      </p:cBhvr>
                                    </p:animEffect>
                                  </p:childTnLst>
                                </p:cTn>
                              </p:par>
                              <p:par>
                                <p:cTn id="44" presetID="22" presetClass="entr" presetSubtype="4"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500"/>
                                        <p:tgtEl>
                                          <p:spTgt spid="3"/>
                                        </p:tgtEl>
                                      </p:cBhvr>
                                    </p:animEffect>
                                  </p:childTnLst>
                                </p:cTn>
                              </p:par>
                            </p:childTnLst>
                          </p:cTn>
                        </p:par>
                        <p:par>
                          <p:cTn id="50" fill="hold">
                            <p:stCondLst>
                              <p:cond delay="750"/>
                            </p:stCondLst>
                            <p:childTnLst>
                              <p:par>
                                <p:cTn id="51" presetID="22" presetClass="entr" presetSubtype="8" fill="hold" nodeType="after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left)">
                                      <p:cBhvr>
                                        <p:cTn id="53" dur="500"/>
                                        <p:tgtEl>
                                          <p:spTgt spid="40"/>
                                        </p:tgtEl>
                                      </p:cBhvr>
                                    </p:animEffect>
                                  </p:childTnLst>
                                </p:cTn>
                              </p:par>
                            </p:childTnLst>
                          </p:cTn>
                        </p:par>
                        <p:par>
                          <p:cTn id="54" fill="hold">
                            <p:stCondLst>
                              <p:cond delay="1250"/>
                            </p:stCondLst>
                            <p:childTnLst>
                              <p:par>
                                <p:cTn id="55" presetID="22" presetClass="entr" presetSubtype="8" fill="hold" grpId="0" nodeType="after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left)">
                                      <p:cBhvr>
                                        <p:cTn id="57" dur="500"/>
                                        <p:tgtEl>
                                          <p:spTgt spid="4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childTnLst>
                          </p:cTn>
                        </p:par>
                        <p:par>
                          <p:cTn id="61" fill="hold">
                            <p:stCondLst>
                              <p:cond delay="1750"/>
                            </p:stCondLst>
                            <p:childTnLst>
                              <p:par>
                                <p:cTn id="62" presetID="21" presetClass="entr" presetSubtype="2" repeatCount="indefinite" fill="hold" grpId="0" nodeType="after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wheel(2)">
                                      <p:cBhvr>
                                        <p:cTn id="64" dur="1000"/>
                                        <p:tgtEl>
                                          <p:spTgt spid="59"/>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wipe(left)">
                                      <p:cBhvr>
                                        <p:cTn id="67" dur="500"/>
                                        <p:tgtEl>
                                          <p:spTgt spid="62"/>
                                        </p:tgtEl>
                                      </p:cBhvr>
                                    </p:animEffect>
                                  </p:childTnLst>
                                </p:cTn>
                              </p:par>
                              <p:par>
                                <p:cTn id="68" presetID="42" presetClass="entr" presetSubtype="0" fill="hold" grpId="0" nodeType="with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fade">
                                      <p:cBhvr>
                                        <p:cTn id="70" dur="1000"/>
                                        <p:tgtEl>
                                          <p:spTgt spid="66"/>
                                        </p:tgtEl>
                                      </p:cBhvr>
                                    </p:animEffect>
                                    <p:anim calcmode="lin" valueType="num">
                                      <p:cBhvr>
                                        <p:cTn id="71" dur="1000" fill="hold"/>
                                        <p:tgtEl>
                                          <p:spTgt spid="66"/>
                                        </p:tgtEl>
                                        <p:attrNameLst>
                                          <p:attrName>ppt_x</p:attrName>
                                        </p:attrNameLst>
                                      </p:cBhvr>
                                      <p:tavLst>
                                        <p:tav tm="0">
                                          <p:val>
                                            <p:strVal val="#ppt_x"/>
                                          </p:val>
                                        </p:tav>
                                        <p:tav tm="100000">
                                          <p:val>
                                            <p:strVal val="#ppt_x"/>
                                          </p:val>
                                        </p:tav>
                                      </p:tavLst>
                                    </p:anim>
                                    <p:anim calcmode="lin" valueType="num">
                                      <p:cBhvr>
                                        <p:cTn id="72"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7" grpId="0" animBg="1"/>
      <p:bldP spid="27" grpId="0" animBg="1"/>
      <p:bldP spid="29" grpId="0" animBg="1"/>
      <p:bldP spid="32" grpId="0" animBg="1"/>
      <p:bldP spid="8" grpId="0" animBg="1"/>
      <p:bldP spid="34" grpId="0" animBg="1"/>
      <p:bldP spid="39" grpId="0" animBg="1"/>
      <p:bldP spid="3" grpId="0" animBg="1"/>
      <p:bldP spid="47" grpId="0" animBg="1"/>
      <p:bldP spid="55" grpId="0" animBg="1"/>
      <p:bldP spid="62" grpId="0" animBg="1"/>
      <p:bldP spid="59" grpId="0" animBg="1"/>
      <p:bldP spid="6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982A2664-B258-4FFF-BF97-DEC6DFA2F5F1}"/>
              </a:ext>
            </a:extLst>
          </p:cNvPr>
          <p:cNvSpPr txBox="1"/>
          <p:nvPr/>
        </p:nvSpPr>
        <p:spPr>
          <a:xfrm>
            <a:off x="5227102" y="4036928"/>
            <a:ext cx="2072309" cy="1200329"/>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01:23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Asst Documents Code Stroke in Log</a:t>
            </a:r>
          </a:p>
        </p:txBody>
      </p:sp>
      <p:sp>
        <p:nvSpPr>
          <p:cNvPr id="17" name="TextBox 16">
            <a:extLst>
              <a:ext uri="{FF2B5EF4-FFF2-40B4-BE49-F238E27FC236}">
                <a16:creationId xmlns:a16="http://schemas.microsoft.com/office/drawing/2014/main" id="{F0D7FD1B-7106-4FE6-A200-7C077C23C616}"/>
              </a:ext>
            </a:extLst>
          </p:cNvPr>
          <p:cNvSpPr txBox="1"/>
          <p:nvPr/>
        </p:nvSpPr>
        <p:spPr>
          <a:xfrm>
            <a:off x="2808011" y="3981181"/>
            <a:ext cx="2072326" cy="830997"/>
          </a:xfrm>
          <a:prstGeom prst="rect">
            <a:avLst/>
          </a:prstGeom>
          <a:solidFill>
            <a:schemeClr val="tx1">
              <a:lumMod val="75000"/>
              <a:lumOff val="25000"/>
            </a:schemeClr>
          </a:solidFill>
          <a:ln>
            <a:noFill/>
          </a:ln>
        </p:spPr>
        <p:txBody>
          <a:bodyPr wrap="square" lIns="0" tIns="0" rIns="0" bIns="0"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00:40–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Asst assigned Responds</a:t>
            </a:r>
          </a:p>
        </p:txBody>
      </p:sp>
      <p:sp>
        <p:nvSpPr>
          <p:cNvPr id="2" name="Title 1">
            <a:extLst>
              <a:ext uri="{FF2B5EF4-FFF2-40B4-BE49-F238E27FC236}">
                <a16:creationId xmlns:a16="http://schemas.microsoft.com/office/drawing/2014/main" id="{C9AC970B-D09F-4C79-BBE0-3724BCF6DAF0}"/>
              </a:ext>
            </a:extLst>
          </p:cNvPr>
          <p:cNvSpPr>
            <a:spLocks noGrp="1"/>
          </p:cNvSpPr>
          <p:nvPr>
            <p:ph type="title"/>
          </p:nvPr>
        </p:nvSpPr>
        <p:spPr>
          <a:xfrm>
            <a:off x="532573" y="152746"/>
            <a:ext cx="10847917" cy="514649"/>
          </a:xfrm>
        </p:spPr>
        <p:txBody>
          <a:bodyPr/>
          <a:lstStyle/>
          <a:p>
            <a:r>
              <a:rPr lang="en-US" dirty="0">
                <a:solidFill>
                  <a:schemeClr val="bg1"/>
                </a:solidFill>
              </a:rPr>
              <a:t>CASE STUDY:   Timeline</a:t>
            </a:r>
          </a:p>
        </p:txBody>
      </p:sp>
      <p:sp>
        <p:nvSpPr>
          <p:cNvPr id="5" name="Footer Placeholder 4">
            <a:extLst>
              <a:ext uri="{FF2B5EF4-FFF2-40B4-BE49-F238E27FC236}">
                <a16:creationId xmlns:a16="http://schemas.microsoft.com/office/drawing/2014/main" id="{80293048-1F50-40B9-9D74-30BA88EABFBB}"/>
              </a:ext>
            </a:extLst>
          </p:cNvPr>
          <p:cNvSpPr>
            <a:spLocks noGrp="1"/>
          </p:cNvSpPr>
          <p:nvPr>
            <p:ph type="ftr" sz="quarter" idx="10"/>
          </p:nvPr>
        </p:nvSpPr>
        <p:spPr/>
        <p:txBody>
          <a:bodyPr/>
          <a:lstStyle/>
          <a:p>
            <a:pPr>
              <a:defRPr/>
            </a:pPr>
            <a:r>
              <a:rPr lang="en-US"/>
              <a:t>LAMC Stroke Program | Performance Improvement Committee</a:t>
            </a:r>
            <a:endParaRPr lang="en-US" dirty="0"/>
          </a:p>
        </p:txBody>
      </p:sp>
      <p:sp>
        <p:nvSpPr>
          <p:cNvPr id="6" name="Slide Number Placeholder 5">
            <a:extLst>
              <a:ext uri="{FF2B5EF4-FFF2-40B4-BE49-F238E27FC236}">
                <a16:creationId xmlns:a16="http://schemas.microsoft.com/office/drawing/2014/main" id="{3BB35504-9370-4EBC-96A1-B6ED47308FEA}"/>
              </a:ext>
            </a:extLst>
          </p:cNvPr>
          <p:cNvSpPr>
            <a:spLocks noGrp="1"/>
          </p:cNvSpPr>
          <p:nvPr>
            <p:ph type="sldNum" sz="quarter" idx="11"/>
          </p:nvPr>
        </p:nvSpPr>
        <p:spPr/>
        <p:txBody>
          <a:bodyPr/>
          <a:lstStyle/>
          <a:p>
            <a:pPr>
              <a:defRPr/>
            </a:pPr>
            <a:fld id="{06EF23B0-6289-411B-939C-83FBEFF9EA88}" type="slidenum">
              <a:rPr lang="en-US" smtClean="0"/>
              <a:pPr>
                <a:defRPr/>
              </a:pPr>
              <a:t>19</a:t>
            </a:fld>
            <a:endParaRPr lang="en-US" dirty="0"/>
          </a:p>
        </p:txBody>
      </p:sp>
      <p:sp>
        <p:nvSpPr>
          <p:cNvPr id="8" name="Arrow: Chevron 7">
            <a:extLst>
              <a:ext uri="{FF2B5EF4-FFF2-40B4-BE49-F238E27FC236}">
                <a16:creationId xmlns:a16="http://schemas.microsoft.com/office/drawing/2014/main" id="{9E687501-2004-49E9-9410-5C24C363DC0F}"/>
              </a:ext>
            </a:extLst>
          </p:cNvPr>
          <p:cNvSpPr/>
          <p:nvPr/>
        </p:nvSpPr>
        <p:spPr>
          <a:xfrm>
            <a:off x="6336779" y="2736350"/>
            <a:ext cx="5583129" cy="706582"/>
          </a:xfrm>
          <a:prstGeom prst="chevron">
            <a:avLst/>
          </a:prstGeom>
          <a:solidFill>
            <a:schemeClr val="bg2">
              <a:lumMod val="50000"/>
            </a:schemeClr>
          </a:solidFill>
          <a:ln>
            <a:solidFill>
              <a:schemeClr val="bg2">
                <a:lumMod val="90000"/>
              </a:schemeClr>
            </a:solidFill>
          </a:ln>
          <a:effectLst>
            <a:outerShdw blurRad="76200" dist="635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SHIFT</a:t>
            </a:r>
          </a:p>
        </p:txBody>
      </p:sp>
      <p:sp>
        <p:nvSpPr>
          <p:cNvPr id="11" name="TextBox 10">
            <a:extLst>
              <a:ext uri="{FF2B5EF4-FFF2-40B4-BE49-F238E27FC236}">
                <a16:creationId xmlns:a16="http://schemas.microsoft.com/office/drawing/2014/main" id="{0415B5F3-09E0-401C-959A-978DFFF007DD}"/>
              </a:ext>
            </a:extLst>
          </p:cNvPr>
          <p:cNvSpPr txBox="1"/>
          <p:nvPr/>
        </p:nvSpPr>
        <p:spPr>
          <a:xfrm>
            <a:off x="196044" y="977774"/>
            <a:ext cx="1595311" cy="923330"/>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00:00 –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Code Stroke Announced</a:t>
            </a:r>
          </a:p>
        </p:txBody>
      </p:sp>
      <p:cxnSp>
        <p:nvCxnSpPr>
          <p:cNvPr id="9" name="Straight Arrow Connector 8">
            <a:extLst>
              <a:ext uri="{FF2B5EF4-FFF2-40B4-BE49-F238E27FC236}">
                <a16:creationId xmlns:a16="http://schemas.microsoft.com/office/drawing/2014/main" id="{0BFDFFDB-B4F4-4120-B970-0FE1C4CFDA04}"/>
              </a:ext>
            </a:extLst>
          </p:cNvPr>
          <p:cNvCxnSpPr>
            <a:cxnSpLocks/>
          </p:cNvCxnSpPr>
          <p:nvPr/>
        </p:nvCxnSpPr>
        <p:spPr>
          <a:xfrm>
            <a:off x="888085" y="1901765"/>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BFB1811-440C-44B3-9969-C18DBDD897B9}"/>
              </a:ext>
            </a:extLst>
          </p:cNvPr>
          <p:cNvSpPr txBox="1"/>
          <p:nvPr/>
        </p:nvSpPr>
        <p:spPr>
          <a:xfrm>
            <a:off x="363757" y="3750901"/>
            <a:ext cx="2133600" cy="1107996"/>
          </a:xfrm>
          <a:prstGeom prst="rect">
            <a:avLst/>
          </a:prstGeom>
          <a:solidFill>
            <a:schemeClr val="tx1">
              <a:lumMod val="75000"/>
              <a:lumOff val="25000"/>
            </a:schemeClr>
          </a:solidFill>
          <a:ln>
            <a:noFill/>
          </a:ln>
        </p:spPr>
        <p:txBody>
          <a:bodyPr wrap="square" lIns="0" tIns="0" rIns="0" bIns="0"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00:09 –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Controller sent broadcast message re:  Code Stroke</a:t>
            </a:r>
          </a:p>
        </p:txBody>
      </p:sp>
      <p:cxnSp>
        <p:nvCxnSpPr>
          <p:cNvPr id="13" name="Straight Arrow Connector 12">
            <a:extLst>
              <a:ext uri="{FF2B5EF4-FFF2-40B4-BE49-F238E27FC236}">
                <a16:creationId xmlns:a16="http://schemas.microsoft.com/office/drawing/2014/main" id="{9C8661CC-9357-48B8-9D8F-E0D1FF74046F}"/>
              </a:ext>
            </a:extLst>
          </p:cNvPr>
          <p:cNvCxnSpPr>
            <a:cxnSpLocks/>
          </p:cNvCxnSpPr>
          <p:nvPr/>
        </p:nvCxnSpPr>
        <p:spPr>
          <a:xfrm>
            <a:off x="1430557" y="2909460"/>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AC466D9-85B8-46B7-A8BB-7FFEB6E4E030}"/>
              </a:ext>
            </a:extLst>
          </p:cNvPr>
          <p:cNvSpPr txBox="1"/>
          <p:nvPr/>
        </p:nvSpPr>
        <p:spPr>
          <a:xfrm>
            <a:off x="2086511" y="965301"/>
            <a:ext cx="1917931" cy="923330"/>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00:35 –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First Response from a Lab Asst</a:t>
            </a:r>
          </a:p>
        </p:txBody>
      </p:sp>
      <p:cxnSp>
        <p:nvCxnSpPr>
          <p:cNvPr id="15" name="Straight Arrow Connector 14">
            <a:extLst>
              <a:ext uri="{FF2B5EF4-FFF2-40B4-BE49-F238E27FC236}">
                <a16:creationId xmlns:a16="http://schemas.microsoft.com/office/drawing/2014/main" id="{E2CEB3B6-98A0-4F8B-8F95-B129074C96F2}"/>
              </a:ext>
            </a:extLst>
          </p:cNvPr>
          <p:cNvCxnSpPr>
            <a:cxnSpLocks/>
          </p:cNvCxnSpPr>
          <p:nvPr/>
        </p:nvCxnSpPr>
        <p:spPr>
          <a:xfrm>
            <a:off x="3190086" y="1928824"/>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D6775FC-866B-4927-9E0E-7EF6E0FEF085}"/>
              </a:ext>
            </a:extLst>
          </p:cNvPr>
          <p:cNvCxnSpPr>
            <a:cxnSpLocks/>
          </p:cNvCxnSpPr>
          <p:nvPr/>
        </p:nvCxnSpPr>
        <p:spPr>
          <a:xfrm>
            <a:off x="3453321" y="3133201"/>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A384B16-6327-4170-BF2A-7CFCA19F39D9}"/>
              </a:ext>
            </a:extLst>
          </p:cNvPr>
          <p:cNvSpPr txBox="1"/>
          <p:nvPr/>
        </p:nvSpPr>
        <p:spPr>
          <a:xfrm>
            <a:off x="4150830" y="514650"/>
            <a:ext cx="1523242" cy="646331"/>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01:17 –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RN Collects</a:t>
            </a:r>
          </a:p>
        </p:txBody>
      </p:sp>
      <p:cxnSp>
        <p:nvCxnSpPr>
          <p:cNvPr id="20" name="Straight Arrow Connector 19">
            <a:extLst>
              <a:ext uri="{FF2B5EF4-FFF2-40B4-BE49-F238E27FC236}">
                <a16:creationId xmlns:a16="http://schemas.microsoft.com/office/drawing/2014/main" id="{92B14489-D6C6-454E-8C08-2D51707CB1C1}"/>
              </a:ext>
            </a:extLst>
          </p:cNvPr>
          <p:cNvCxnSpPr>
            <a:cxnSpLocks/>
          </p:cNvCxnSpPr>
          <p:nvPr/>
        </p:nvCxnSpPr>
        <p:spPr>
          <a:xfrm>
            <a:off x="6096000" y="3223407"/>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3A46618-0CD5-4EB9-9E56-711BA3B3D9B5}"/>
              </a:ext>
            </a:extLst>
          </p:cNvPr>
          <p:cNvSpPr txBox="1"/>
          <p:nvPr/>
        </p:nvSpPr>
        <p:spPr>
          <a:xfrm>
            <a:off x="5094801" y="1275100"/>
            <a:ext cx="2336913" cy="923330"/>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01:21 ?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Asst endorses to next shift</a:t>
            </a:r>
          </a:p>
        </p:txBody>
      </p:sp>
      <p:cxnSp>
        <p:nvCxnSpPr>
          <p:cNvPr id="18" name="Straight Arrow Connector 17">
            <a:extLst>
              <a:ext uri="{FF2B5EF4-FFF2-40B4-BE49-F238E27FC236}">
                <a16:creationId xmlns:a16="http://schemas.microsoft.com/office/drawing/2014/main" id="{0ED048DA-ACB8-430D-9505-1CA53B06B4C1}"/>
              </a:ext>
            </a:extLst>
          </p:cNvPr>
          <p:cNvCxnSpPr>
            <a:cxnSpLocks/>
          </p:cNvCxnSpPr>
          <p:nvPr/>
        </p:nvCxnSpPr>
        <p:spPr>
          <a:xfrm>
            <a:off x="4880337" y="1180133"/>
            <a:ext cx="0" cy="160779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CACB253-1A4F-474D-92F5-F7C4D720B2A1}"/>
              </a:ext>
            </a:extLst>
          </p:cNvPr>
          <p:cNvCxnSpPr>
            <a:cxnSpLocks/>
          </p:cNvCxnSpPr>
          <p:nvPr/>
        </p:nvCxnSpPr>
        <p:spPr>
          <a:xfrm>
            <a:off x="6088592" y="2221300"/>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5864529-4141-4A47-A053-00158DB64245}"/>
              </a:ext>
            </a:extLst>
          </p:cNvPr>
          <p:cNvCxnSpPr>
            <a:cxnSpLocks/>
          </p:cNvCxnSpPr>
          <p:nvPr/>
        </p:nvCxnSpPr>
        <p:spPr>
          <a:xfrm>
            <a:off x="7983473" y="1928824"/>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692E77C-CEAC-49E8-8B42-8058A29B2C87}"/>
              </a:ext>
            </a:extLst>
          </p:cNvPr>
          <p:cNvSpPr txBox="1"/>
          <p:nvPr/>
        </p:nvSpPr>
        <p:spPr>
          <a:xfrm>
            <a:off x="7594597" y="900107"/>
            <a:ext cx="2336913" cy="923330"/>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01:40</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Logged In Cerner</a:t>
            </a:r>
          </a:p>
        </p:txBody>
      </p:sp>
      <p:sp>
        <p:nvSpPr>
          <p:cNvPr id="34" name="TextBox 33">
            <a:extLst>
              <a:ext uri="{FF2B5EF4-FFF2-40B4-BE49-F238E27FC236}">
                <a16:creationId xmlns:a16="http://schemas.microsoft.com/office/drawing/2014/main" id="{C4B369A1-6E58-4F9A-BAC7-8D8CB3AA1CA2}"/>
              </a:ext>
            </a:extLst>
          </p:cNvPr>
          <p:cNvSpPr txBox="1"/>
          <p:nvPr/>
        </p:nvSpPr>
        <p:spPr>
          <a:xfrm>
            <a:off x="10169913" y="1344282"/>
            <a:ext cx="1581707" cy="923330"/>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2:07</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Results</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Cerner</a:t>
            </a:r>
          </a:p>
        </p:txBody>
      </p:sp>
      <p:cxnSp>
        <p:nvCxnSpPr>
          <p:cNvPr id="32" name="Straight Arrow Connector 31">
            <a:extLst>
              <a:ext uri="{FF2B5EF4-FFF2-40B4-BE49-F238E27FC236}">
                <a16:creationId xmlns:a16="http://schemas.microsoft.com/office/drawing/2014/main" id="{62F7F535-6D89-46AF-80D1-1512C551CC43}"/>
              </a:ext>
            </a:extLst>
          </p:cNvPr>
          <p:cNvCxnSpPr>
            <a:cxnSpLocks/>
          </p:cNvCxnSpPr>
          <p:nvPr/>
        </p:nvCxnSpPr>
        <p:spPr>
          <a:xfrm>
            <a:off x="10212803" y="2074101"/>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5" name="Explosion: 14 Points 34">
            <a:extLst>
              <a:ext uri="{FF2B5EF4-FFF2-40B4-BE49-F238E27FC236}">
                <a16:creationId xmlns:a16="http://schemas.microsoft.com/office/drawing/2014/main" id="{D9DDEDC6-8F3C-4AFA-8567-49AE74B0C466}"/>
              </a:ext>
            </a:extLst>
          </p:cNvPr>
          <p:cNvSpPr/>
          <p:nvPr/>
        </p:nvSpPr>
        <p:spPr>
          <a:xfrm rot="21411334">
            <a:off x="3373401" y="4875622"/>
            <a:ext cx="2678333" cy="1687503"/>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not logged in Cerner</a:t>
            </a:r>
          </a:p>
        </p:txBody>
      </p:sp>
      <p:sp>
        <p:nvSpPr>
          <p:cNvPr id="37" name="Explosion: 14 Points 36">
            <a:extLst>
              <a:ext uri="{FF2B5EF4-FFF2-40B4-BE49-F238E27FC236}">
                <a16:creationId xmlns:a16="http://schemas.microsoft.com/office/drawing/2014/main" id="{D62AA31C-80FC-4FB5-A0AE-02A92CE0868F}"/>
              </a:ext>
            </a:extLst>
          </p:cNvPr>
          <p:cNvSpPr/>
          <p:nvPr/>
        </p:nvSpPr>
        <p:spPr>
          <a:xfrm>
            <a:off x="5550244" y="170807"/>
            <a:ext cx="2336914" cy="1104293"/>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Not end of shift</a:t>
            </a:r>
          </a:p>
        </p:txBody>
      </p:sp>
      <p:sp>
        <p:nvSpPr>
          <p:cNvPr id="39" name="Explosion: 14 Points 38">
            <a:extLst>
              <a:ext uri="{FF2B5EF4-FFF2-40B4-BE49-F238E27FC236}">
                <a16:creationId xmlns:a16="http://schemas.microsoft.com/office/drawing/2014/main" id="{F8BE8813-6502-40F3-987F-06D6645EA3F3}"/>
              </a:ext>
            </a:extLst>
          </p:cNvPr>
          <p:cNvSpPr/>
          <p:nvPr/>
        </p:nvSpPr>
        <p:spPr>
          <a:xfrm>
            <a:off x="726921" y="4790520"/>
            <a:ext cx="2678333" cy="1687503"/>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Assigned Lab Asst on Break</a:t>
            </a:r>
          </a:p>
        </p:txBody>
      </p:sp>
      <p:sp>
        <p:nvSpPr>
          <p:cNvPr id="41" name="Explosion: 14 Points 40">
            <a:extLst>
              <a:ext uri="{FF2B5EF4-FFF2-40B4-BE49-F238E27FC236}">
                <a16:creationId xmlns:a16="http://schemas.microsoft.com/office/drawing/2014/main" id="{59DE6BC8-6A85-44FF-95CD-E9C5921E131F}"/>
              </a:ext>
            </a:extLst>
          </p:cNvPr>
          <p:cNvSpPr/>
          <p:nvPr/>
        </p:nvSpPr>
        <p:spPr>
          <a:xfrm rot="630728">
            <a:off x="5244267" y="5022843"/>
            <a:ext cx="3464711" cy="1870098"/>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1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Didnt</a:t>
            </a: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want to be responsible”</a:t>
            </a:r>
            <a:endPar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2" name="Explosion: 14 Points 41">
            <a:extLst>
              <a:ext uri="{FF2B5EF4-FFF2-40B4-BE49-F238E27FC236}">
                <a16:creationId xmlns:a16="http://schemas.microsoft.com/office/drawing/2014/main" id="{8FA3849F-71EF-47F2-8536-C02D0F6BDFAE}"/>
              </a:ext>
            </a:extLst>
          </p:cNvPr>
          <p:cNvSpPr/>
          <p:nvPr/>
        </p:nvSpPr>
        <p:spPr>
          <a:xfrm>
            <a:off x="8959355" y="34387"/>
            <a:ext cx="2960553" cy="1204508"/>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was left on counter</a:t>
            </a:r>
          </a:p>
        </p:txBody>
      </p:sp>
      <p:sp>
        <p:nvSpPr>
          <p:cNvPr id="7" name="Arrow: Chevron 6">
            <a:extLst>
              <a:ext uri="{FF2B5EF4-FFF2-40B4-BE49-F238E27FC236}">
                <a16:creationId xmlns:a16="http://schemas.microsoft.com/office/drawing/2014/main" id="{2B9A5650-6D14-4DA5-8D65-A4B53D50D6F5}"/>
              </a:ext>
            </a:extLst>
          </p:cNvPr>
          <p:cNvSpPr/>
          <p:nvPr/>
        </p:nvSpPr>
        <p:spPr>
          <a:xfrm>
            <a:off x="398140" y="2736350"/>
            <a:ext cx="8177304" cy="706582"/>
          </a:xfrm>
          <a:prstGeom prst="chevron">
            <a:avLst/>
          </a:prstGeom>
          <a:gradFill>
            <a:gsLst>
              <a:gs pos="0">
                <a:srgbClr val="FF6600"/>
              </a:gs>
              <a:gs pos="36000">
                <a:srgbClr val="FF6600"/>
              </a:gs>
              <a:gs pos="95000">
                <a:srgbClr val="FF6600">
                  <a:alpha val="32000"/>
                </a:srgbClr>
              </a:gs>
              <a:gs pos="68000">
                <a:srgbClr val="FF6600">
                  <a:alpha val="71000"/>
                </a:srgbClr>
              </a:gs>
            </a:gsLst>
            <a:lin ang="0" scaled="0"/>
          </a:gradFill>
          <a:ln>
            <a:solidFill>
              <a:srgbClr val="FFC000"/>
            </a:solidFill>
          </a:ln>
          <a:effectLst>
            <a:outerShdw blurRad="76200" dist="635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SHIFT</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Explosion: 14 Points 37">
            <a:extLst>
              <a:ext uri="{FF2B5EF4-FFF2-40B4-BE49-F238E27FC236}">
                <a16:creationId xmlns:a16="http://schemas.microsoft.com/office/drawing/2014/main" id="{94E32BC4-5778-49F7-9EE9-F18C93ABD9A8}"/>
              </a:ext>
            </a:extLst>
          </p:cNvPr>
          <p:cNvSpPr/>
          <p:nvPr/>
        </p:nvSpPr>
        <p:spPr>
          <a:xfrm>
            <a:off x="5212850" y="2287952"/>
            <a:ext cx="4196801" cy="866019"/>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bg1"/>
                </a:solidFill>
              </a:rPr>
              <a:t>Next lab asst, “I’m not clocked in yet</a:t>
            </a:r>
            <a:r>
              <a:rPr lang="en-US" b="1" dirty="0">
                <a:solidFill>
                  <a:schemeClr val="bg1"/>
                </a:solidFill>
              </a:rPr>
              <a:t>”</a:t>
            </a:r>
          </a:p>
        </p:txBody>
      </p:sp>
      <p:sp>
        <p:nvSpPr>
          <p:cNvPr id="44" name="TextBox 43">
            <a:extLst>
              <a:ext uri="{FF2B5EF4-FFF2-40B4-BE49-F238E27FC236}">
                <a16:creationId xmlns:a16="http://schemas.microsoft.com/office/drawing/2014/main" id="{325C34A5-28C9-49B9-AE00-332A0A589485}"/>
              </a:ext>
            </a:extLst>
          </p:cNvPr>
          <p:cNvSpPr txBox="1"/>
          <p:nvPr/>
        </p:nvSpPr>
        <p:spPr>
          <a:xfrm>
            <a:off x="7430401" y="3647489"/>
            <a:ext cx="4597403" cy="1754326"/>
          </a:xfrm>
          <a:prstGeom prst="rect">
            <a:avLst/>
          </a:prstGeom>
          <a:solidFill>
            <a:schemeClr val="tx1"/>
          </a:solid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Is this the reason we are in healthcare?</a:t>
            </a:r>
          </a:p>
          <a:p>
            <a:r>
              <a:rPr lang="en-US" dirty="0">
                <a:solidFill>
                  <a:schemeClr val="bg1"/>
                </a:solidFill>
                <a:latin typeface="Arial" panose="020B0604020202020204" pitchFamily="34" charset="0"/>
                <a:cs typeface="Arial" panose="020B0604020202020204" pitchFamily="34" charset="0"/>
              </a:rPr>
              <a:t>What if this is your family member? </a:t>
            </a:r>
          </a:p>
          <a:p>
            <a:r>
              <a:rPr lang="en-US" dirty="0">
                <a:solidFill>
                  <a:schemeClr val="bg1"/>
                </a:solidFill>
                <a:latin typeface="Arial" panose="020B0604020202020204" pitchFamily="34" charset="0"/>
                <a:cs typeface="Arial" panose="020B0604020202020204" pitchFamily="34" charset="0"/>
              </a:rPr>
              <a:t> Or yourself  one day?  </a:t>
            </a:r>
          </a:p>
          <a:p>
            <a:r>
              <a:rPr lang="en-US" dirty="0">
                <a:solidFill>
                  <a:schemeClr val="bg1"/>
                </a:solidFill>
                <a:latin typeface="Arial" panose="020B0604020202020204" pitchFamily="34" charset="0"/>
                <a:cs typeface="Arial" panose="020B0604020202020204" pitchFamily="34" charset="0"/>
              </a:rPr>
              <a:t>How would you feel if you knew your specimens were not treated with urgency?</a:t>
            </a:r>
          </a:p>
          <a:p>
            <a:r>
              <a:rPr lang="en-US" dirty="0">
                <a:solidFill>
                  <a:schemeClr val="bg1"/>
                </a:solidFill>
                <a:latin typeface="Arial" panose="020B0604020202020204" pitchFamily="34" charset="0"/>
                <a:cs typeface="Arial" panose="020B0604020202020204" pitchFamily="34" charset="0"/>
              </a:rPr>
              <a:t>Code Stroke is an EMERGENCY!!!</a:t>
            </a:r>
          </a:p>
        </p:txBody>
      </p:sp>
      <p:sp>
        <p:nvSpPr>
          <p:cNvPr id="40" name="Explosion: 14 Points 39">
            <a:extLst>
              <a:ext uri="{FF2B5EF4-FFF2-40B4-BE49-F238E27FC236}">
                <a16:creationId xmlns:a16="http://schemas.microsoft.com/office/drawing/2014/main" id="{C46E941A-411B-45B2-A79C-FB15BC68F39A}"/>
              </a:ext>
            </a:extLst>
          </p:cNvPr>
          <p:cNvSpPr/>
          <p:nvPr/>
        </p:nvSpPr>
        <p:spPr>
          <a:xfrm>
            <a:off x="2244012" y="1732696"/>
            <a:ext cx="2610010" cy="1607796"/>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Delayed  response from any lab asst</a:t>
            </a:r>
          </a:p>
        </p:txBody>
      </p:sp>
    </p:spTree>
    <p:extLst>
      <p:ext uri="{BB962C8B-B14F-4D97-AF65-F5344CB8AC3E}">
        <p14:creationId xmlns:p14="http://schemas.microsoft.com/office/powerpoint/2010/main" val="1750915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500"/>
                            </p:stCondLst>
                            <p:childTnLst>
                              <p:par>
                                <p:cTn id="25" presetID="22" presetClass="entr" presetSubtype="1" fill="hold" grpId="0" nodeType="afterEffect">
                                  <p:stCondLst>
                                    <p:cond delay="25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par>
                          <p:cTn id="33" fill="hold">
                            <p:stCondLst>
                              <p:cond delay="500"/>
                            </p:stCondLst>
                            <p:childTnLst>
                              <p:par>
                                <p:cTn id="34" presetID="22" presetClass="entr" presetSubtype="4" fill="hold" grpId="0" nodeType="afterEffect">
                                  <p:stCondLst>
                                    <p:cond delay="25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53" presetClass="entr" presetSubtype="16" fill="hold" grpId="0" nodeType="withEffect">
                                  <p:stCondLst>
                                    <p:cond delay="250"/>
                                  </p:stCondLst>
                                  <p:childTnLst>
                                    <p:set>
                                      <p:cBhvr>
                                        <p:cTn id="38" dur="1" fill="hold">
                                          <p:stCondLst>
                                            <p:cond delay="0"/>
                                          </p:stCondLst>
                                        </p:cTn>
                                        <p:tgtEl>
                                          <p:spTgt spid="40"/>
                                        </p:tgtEl>
                                        <p:attrNameLst>
                                          <p:attrName>style.visibility</p:attrName>
                                        </p:attrNameLst>
                                      </p:cBhvr>
                                      <p:to>
                                        <p:strVal val="visible"/>
                                      </p:to>
                                    </p:set>
                                    <p:anim calcmode="lin" valueType="num">
                                      <p:cBhvr>
                                        <p:cTn id="39" dur="500" fill="hold"/>
                                        <p:tgtEl>
                                          <p:spTgt spid="40"/>
                                        </p:tgtEl>
                                        <p:attrNameLst>
                                          <p:attrName>ppt_w</p:attrName>
                                        </p:attrNameLst>
                                      </p:cBhvr>
                                      <p:tavLst>
                                        <p:tav tm="0">
                                          <p:val>
                                            <p:fltVal val="0"/>
                                          </p:val>
                                        </p:tav>
                                        <p:tav tm="100000">
                                          <p:val>
                                            <p:strVal val="#ppt_w"/>
                                          </p:val>
                                        </p:tav>
                                      </p:tavLst>
                                    </p:anim>
                                    <p:anim calcmode="lin" valueType="num">
                                      <p:cBhvr>
                                        <p:cTn id="40" dur="500" fill="hold"/>
                                        <p:tgtEl>
                                          <p:spTgt spid="40"/>
                                        </p:tgtEl>
                                        <p:attrNameLst>
                                          <p:attrName>ppt_h</p:attrName>
                                        </p:attrNameLst>
                                      </p:cBhvr>
                                      <p:tavLst>
                                        <p:tav tm="0">
                                          <p:val>
                                            <p:fltVal val="0"/>
                                          </p:val>
                                        </p:tav>
                                        <p:tav tm="100000">
                                          <p:val>
                                            <p:strVal val="#ppt_h"/>
                                          </p:val>
                                        </p:tav>
                                      </p:tavLst>
                                    </p:anim>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up)">
                                      <p:cBhvr>
                                        <p:cTn id="46" dur="500"/>
                                        <p:tgtEl>
                                          <p:spTgt spid="16"/>
                                        </p:tgtEl>
                                      </p:cBhvr>
                                    </p:animEffect>
                                  </p:childTnLst>
                                </p:cTn>
                              </p:par>
                            </p:childTnLst>
                          </p:cTn>
                        </p:par>
                        <p:par>
                          <p:cTn id="47" fill="hold">
                            <p:stCondLst>
                              <p:cond delay="500"/>
                            </p:stCondLst>
                            <p:childTnLst>
                              <p:par>
                                <p:cTn id="48" presetID="22" presetClass="entr" presetSubtype="1" fill="hold" grpId="0" nodeType="afterEffect">
                                  <p:stCondLst>
                                    <p:cond delay="250"/>
                                  </p:stCondLst>
                                  <p:childTnLst>
                                    <p:set>
                                      <p:cBhvr>
                                        <p:cTn id="49" dur="1" fill="hold">
                                          <p:stCondLst>
                                            <p:cond delay="0"/>
                                          </p:stCondLst>
                                        </p:cTn>
                                        <p:tgtEl>
                                          <p:spTgt spid="17"/>
                                        </p:tgtEl>
                                        <p:attrNameLst>
                                          <p:attrName>style.visibility</p:attrName>
                                        </p:attrNameLst>
                                      </p:cBhvr>
                                      <p:to>
                                        <p:strVal val="visible"/>
                                      </p:to>
                                    </p:set>
                                    <p:animEffect transition="in" filter="wipe(up)">
                                      <p:cBhvr>
                                        <p:cTn id="50" dur="500"/>
                                        <p:tgtEl>
                                          <p:spTgt spid="17"/>
                                        </p:tgtEl>
                                      </p:cBhvr>
                                    </p:animEffect>
                                  </p:childTnLst>
                                </p:cTn>
                              </p:par>
                              <p:par>
                                <p:cTn id="51" presetID="31" presetClass="entr" presetSubtype="0" fill="hold" grpId="0" nodeType="withEffect">
                                  <p:stCondLst>
                                    <p:cond delay="250"/>
                                  </p:stCondLst>
                                  <p:childTnLst>
                                    <p:set>
                                      <p:cBhvr>
                                        <p:cTn id="52" dur="1" fill="hold">
                                          <p:stCondLst>
                                            <p:cond delay="0"/>
                                          </p:stCondLst>
                                        </p:cTn>
                                        <p:tgtEl>
                                          <p:spTgt spid="39"/>
                                        </p:tgtEl>
                                        <p:attrNameLst>
                                          <p:attrName>style.visibility</p:attrName>
                                        </p:attrNameLst>
                                      </p:cBhvr>
                                      <p:to>
                                        <p:strVal val="visible"/>
                                      </p:to>
                                    </p:set>
                                    <p:anim calcmode="lin" valueType="num">
                                      <p:cBhvr>
                                        <p:cTn id="53" dur="1000" fill="hold"/>
                                        <p:tgtEl>
                                          <p:spTgt spid="39"/>
                                        </p:tgtEl>
                                        <p:attrNameLst>
                                          <p:attrName>ppt_w</p:attrName>
                                        </p:attrNameLst>
                                      </p:cBhvr>
                                      <p:tavLst>
                                        <p:tav tm="0">
                                          <p:val>
                                            <p:fltVal val="0"/>
                                          </p:val>
                                        </p:tav>
                                        <p:tav tm="100000">
                                          <p:val>
                                            <p:strVal val="#ppt_w"/>
                                          </p:val>
                                        </p:tav>
                                      </p:tavLst>
                                    </p:anim>
                                    <p:anim calcmode="lin" valueType="num">
                                      <p:cBhvr>
                                        <p:cTn id="54" dur="1000" fill="hold"/>
                                        <p:tgtEl>
                                          <p:spTgt spid="39"/>
                                        </p:tgtEl>
                                        <p:attrNameLst>
                                          <p:attrName>ppt_h</p:attrName>
                                        </p:attrNameLst>
                                      </p:cBhvr>
                                      <p:tavLst>
                                        <p:tav tm="0">
                                          <p:val>
                                            <p:fltVal val="0"/>
                                          </p:val>
                                        </p:tav>
                                        <p:tav tm="100000">
                                          <p:val>
                                            <p:strVal val="#ppt_h"/>
                                          </p:val>
                                        </p:tav>
                                      </p:tavLst>
                                    </p:anim>
                                    <p:anim calcmode="lin" valueType="num">
                                      <p:cBhvr>
                                        <p:cTn id="55" dur="1000" fill="hold"/>
                                        <p:tgtEl>
                                          <p:spTgt spid="39"/>
                                        </p:tgtEl>
                                        <p:attrNameLst>
                                          <p:attrName>style.rotation</p:attrName>
                                        </p:attrNameLst>
                                      </p:cBhvr>
                                      <p:tavLst>
                                        <p:tav tm="0">
                                          <p:val>
                                            <p:fltVal val="90"/>
                                          </p:val>
                                        </p:tav>
                                        <p:tav tm="100000">
                                          <p:val>
                                            <p:fltVal val="0"/>
                                          </p:val>
                                        </p:tav>
                                      </p:tavLst>
                                    </p:anim>
                                    <p:animEffect transition="in" filter="fade">
                                      <p:cBhvr>
                                        <p:cTn id="56" dur="10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500"/>
                                        <p:tgtEl>
                                          <p:spTgt spid="18"/>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down)">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up)">
                                      <p:cBhvr>
                                        <p:cTn id="69" dur="500"/>
                                        <p:tgtEl>
                                          <p:spTgt spid="20"/>
                                        </p:tgtEl>
                                      </p:cBhvr>
                                    </p:animEffect>
                                  </p:childTnLst>
                                </p:cTn>
                              </p:par>
                              <p:par>
                                <p:cTn id="70" presetID="22" presetClass="entr" presetSubtype="1" fill="hold" grpId="0" nodeType="withEffect">
                                  <p:stCondLst>
                                    <p:cond delay="250"/>
                                  </p:stCondLst>
                                  <p:childTnLst>
                                    <p:set>
                                      <p:cBhvr>
                                        <p:cTn id="71" dur="1" fill="hold">
                                          <p:stCondLst>
                                            <p:cond delay="0"/>
                                          </p:stCondLst>
                                        </p:cTn>
                                        <p:tgtEl>
                                          <p:spTgt spid="25"/>
                                        </p:tgtEl>
                                        <p:attrNameLst>
                                          <p:attrName>style.visibility</p:attrName>
                                        </p:attrNameLst>
                                      </p:cBhvr>
                                      <p:to>
                                        <p:strVal val="visible"/>
                                      </p:to>
                                    </p:set>
                                    <p:animEffect transition="in" filter="wipe(up)">
                                      <p:cBhvr>
                                        <p:cTn id="72" dur="500"/>
                                        <p:tgtEl>
                                          <p:spTgt spid="25"/>
                                        </p:tgtEl>
                                      </p:cBhvr>
                                    </p:animEffect>
                                  </p:childTnLst>
                                </p:cTn>
                              </p:par>
                              <p:par>
                                <p:cTn id="73" presetID="22" presetClass="entr" presetSubtype="4" fill="hold" nodeType="withEffect">
                                  <p:stCondLst>
                                    <p:cond delay="250"/>
                                  </p:stCondLst>
                                  <p:childTnLst>
                                    <p:set>
                                      <p:cBhvr>
                                        <p:cTn id="74" dur="1" fill="hold">
                                          <p:stCondLst>
                                            <p:cond delay="0"/>
                                          </p:stCondLst>
                                        </p:cTn>
                                        <p:tgtEl>
                                          <p:spTgt spid="21"/>
                                        </p:tgtEl>
                                        <p:attrNameLst>
                                          <p:attrName>style.visibility</p:attrName>
                                        </p:attrNameLst>
                                      </p:cBhvr>
                                      <p:to>
                                        <p:strVal val="visible"/>
                                      </p:to>
                                    </p:set>
                                    <p:animEffect transition="in" filter="wipe(down)">
                                      <p:cBhvr>
                                        <p:cTn id="75" dur="500"/>
                                        <p:tgtEl>
                                          <p:spTgt spid="21"/>
                                        </p:tgtEl>
                                      </p:cBhvr>
                                    </p:animEffect>
                                  </p:childTnLst>
                                </p:cTn>
                              </p:par>
                              <p:par>
                                <p:cTn id="76" presetID="22" presetClass="entr" presetSubtype="4" fill="hold" grpId="0" nodeType="withEffect">
                                  <p:stCondLst>
                                    <p:cond delay="250"/>
                                  </p:stCondLst>
                                  <p:childTnLst>
                                    <p:set>
                                      <p:cBhvr>
                                        <p:cTn id="77" dur="1" fill="hold">
                                          <p:stCondLst>
                                            <p:cond delay="0"/>
                                          </p:stCondLst>
                                        </p:cTn>
                                        <p:tgtEl>
                                          <p:spTgt spid="26"/>
                                        </p:tgtEl>
                                        <p:attrNameLst>
                                          <p:attrName>style.visibility</p:attrName>
                                        </p:attrNameLst>
                                      </p:cBhvr>
                                      <p:to>
                                        <p:strVal val="visible"/>
                                      </p:to>
                                    </p:set>
                                    <p:animEffect transition="in" filter="wipe(down)">
                                      <p:cBhvr>
                                        <p:cTn id="78" dur="500"/>
                                        <p:tgtEl>
                                          <p:spTgt spid="26"/>
                                        </p:tgtEl>
                                      </p:cBhvr>
                                    </p:animEffect>
                                  </p:childTnLst>
                                </p:cTn>
                              </p:par>
                            </p:childTnLst>
                          </p:cTn>
                        </p:par>
                        <p:par>
                          <p:cTn id="79" fill="hold">
                            <p:stCondLst>
                              <p:cond delay="750"/>
                            </p:stCondLst>
                            <p:childTnLst>
                              <p:par>
                                <p:cTn id="80" presetID="17" presetClass="entr" presetSubtype="10" fill="hold" grpId="0" nodeType="after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strVal val="#ppt_h"/>
                                          </p:val>
                                        </p:tav>
                                        <p:tav tm="100000">
                                          <p:val>
                                            <p:strVal val="#ppt_h"/>
                                          </p:val>
                                        </p:tav>
                                      </p:tavLst>
                                    </p:anim>
                                  </p:childTnLst>
                                </p:cTn>
                              </p:par>
                              <p:par>
                                <p:cTn id="84" presetID="16" presetClass="entr" presetSubtype="37" fill="hold" grpId="0"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barn(outVertical)">
                                      <p:cBhvr>
                                        <p:cTn id="86" dur="500"/>
                                        <p:tgtEl>
                                          <p:spTgt spid="37"/>
                                        </p:tgtEl>
                                      </p:cBhvr>
                                    </p:animEffect>
                                  </p:childTnLst>
                                </p:cTn>
                              </p:par>
                              <p:par>
                                <p:cTn id="87" presetID="31" presetClass="entr" presetSubtype="0"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cBhvr>
                                        <p:cTn id="89" dur="750" fill="hold"/>
                                        <p:tgtEl>
                                          <p:spTgt spid="38"/>
                                        </p:tgtEl>
                                        <p:attrNameLst>
                                          <p:attrName>ppt_w</p:attrName>
                                        </p:attrNameLst>
                                      </p:cBhvr>
                                      <p:tavLst>
                                        <p:tav tm="0">
                                          <p:val>
                                            <p:fltVal val="0"/>
                                          </p:val>
                                        </p:tav>
                                        <p:tav tm="100000">
                                          <p:val>
                                            <p:strVal val="#ppt_w"/>
                                          </p:val>
                                        </p:tav>
                                      </p:tavLst>
                                    </p:anim>
                                    <p:anim calcmode="lin" valueType="num">
                                      <p:cBhvr>
                                        <p:cTn id="90" dur="750" fill="hold"/>
                                        <p:tgtEl>
                                          <p:spTgt spid="38"/>
                                        </p:tgtEl>
                                        <p:attrNameLst>
                                          <p:attrName>ppt_h</p:attrName>
                                        </p:attrNameLst>
                                      </p:cBhvr>
                                      <p:tavLst>
                                        <p:tav tm="0">
                                          <p:val>
                                            <p:fltVal val="0"/>
                                          </p:val>
                                        </p:tav>
                                        <p:tav tm="100000">
                                          <p:val>
                                            <p:strVal val="#ppt_h"/>
                                          </p:val>
                                        </p:tav>
                                      </p:tavLst>
                                    </p:anim>
                                    <p:anim calcmode="lin" valueType="num">
                                      <p:cBhvr>
                                        <p:cTn id="91" dur="750" fill="hold"/>
                                        <p:tgtEl>
                                          <p:spTgt spid="38"/>
                                        </p:tgtEl>
                                        <p:attrNameLst>
                                          <p:attrName>style.rotation</p:attrName>
                                        </p:attrNameLst>
                                      </p:cBhvr>
                                      <p:tavLst>
                                        <p:tav tm="0">
                                          <p:val>
                                            <p:fltVal val="90"/>
                                          </p:val>
                                        </p:tav>
                                        <p:tav tm="100000">
                                          <p:val>
                                            <p:fltVal val="0"/>
                                          </p:val>
                                        </p:tav>
                                      </p:tavLst>
                                    </p:anim>
                                    <p:animEffect transition="in" filter="fade">
                                      <p:cBhvr>
                                        <p:cTn id="92" dur="750"/>
                                        <p:tgtEl>
                                          <p:spTgt spid="38"/>
                                        </p:tgtEl>
                                      </p:cBhvr>
                                    </p:animEffect>
                                  </p:childTnLst>
                                </p:cTn>
                              </p:par>
                              <p:par>
                                <p:cTn id="93" presetID="25" presetClass="entr" presetSubtype="0" fill="hold" grpId="0" nodeType="with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p:cTn id="95"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96"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7"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98" dur="1000" fill="hold"/>
                                        <p:tgtEl>
                                          <p:spTgt spid="41"/>
                                        </p:tgtEl>
                                        <p:attrNameLst>
                                          <p:attrName>ppt_h</p:attrName>
                                        </p:attrNameLst>
                                      </p:cBhvr>
                                      <p:tavLst>
                                        <p:tav tm="0">
                                          <p:val>
                                            <p:strVal val="#ppt_h"/>
                                          </p:val>
                                        </p:tav>
                                        <p:tav tm="100000">
                                          <p:val>
                                            <p:strVal val="#ppt_h"/>
                                          </p:val>
                                        </p:tav>
                                      </p:tavLst>
                                    </p:anim>
                                    <p:anim calcmode="lin" valueType="num">
                                      <p:cBhvr>
                                        <p:cTn id="99"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00"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01"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02" dur="1000" decel="50000">
                                          <p:stCondLst>
                                            <p:cond delay="0"/>
                                          </p:stCondLst>
                                        </p:cTn>
                                        <p:tgtEl>
                                          <p:spTgt spid="41"/>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wipe(up)">
                                      <p:cBhvr>
                                        <p:cTn id="107" dur="500"/>
                                        <p:tgtEl>
                                          <p:spTgt spid="30"/>
                                        </p:tgtEl>
                                      </p:cBhvr>
                                    </p:animEffect>
                                  </p:childTnLst>
                                </p:cTn>
                              </p:par>
                              <p:par>
                                <p:cTn id="108" presetID="21" presetClass="entr" presetSubtype="1" fill="hold" grpId="0" nodeType="withEffect">
                                  <p:stCondLst>
                                    <p:cond delay="0"/>
                                  </p:stCondLst>
                                  <p:childTnLst>
                                    <p:set>
                                      <p:cBhvr>
                                        <p:cTn id="109" dur="1" fill="hold">
                                          <p:stCondLst>
                                            <p:cond delay="0"/>
                                          </p:stCondLst>
                                        </p:cTn>
                                        <p:tgtEl>
                                          <p:spTgt spid="42"/>
                                        </p:tgtEl>
                                        <p:attrNameLst>
                                          <p:attrName>style.visibility</p:attrName>
                                        </p:attrNameLst>
                                      </p:cBhvr>
                                      <p:to>
                                        <p:strVal val="visible"/>
                                      </p:to>
                                    </p:set>
                                    <p:animEffect transition="in" filter="wheel(1)">
                                      <p:cBhvr>
                                        <p:cTn id="110" dur="1000"/>
                                        <p:tgtEl>
                                          <p:spTgt spid="42"/>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animEffect transition="in" filter="wipe(down)">
                                      <p:cBhvr>
                                        <p:cTn id="113" dur="500"/>
                                        <p:tgtEl>
                                          <p:spTgt spid="31"/>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1" fill="hold" nodeType="clickEffect">
                                  <p:stCondLst>
                                    <p:cond delay="0"/>
                                  </p:stCondLst>
                                  <p:childTnLst>
                                    <p:set>
                                      <p:cBhvr>
                                        <p:cTn id="117" dur="1" fill="hold">
                                          <p:stCondLst>
                                            <p:cond delay="0"/>
                                          </p:stCondLst>
                                        </p:cTn>
                                        <p:tgtEl>
                                          <p:spTgt spid="32"/>
                                        </p:tgtEl>
                                        <p:attrNameLst>
                                          <p:attrName>style.visibility</p:attrName>
                                        </p:attrNameLst>
                                      </p:cBhvr>
                                      <p:to>
                                        <p:strVal val="visible"/>
                                      </p:to>
                                    </p:set>
                                    <p:animEffect transition="in" filter="wipe(up)">
                                      <p:cBhvr>
                                        <p:cTn id="118" dur="500"/>
                                        <p:tgtEl>
                                          <p:spTgt spid="32"/>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34"/>
                                        </p:tgtEl>
                                        <p:attrNameLst>
                                          <p:attrName>style.visibility</p:attrName>
                                        </p:attrNameLst>
                                      </p:cBhvr>
                                      <p:to>
                                        <p:strVal val="visible"/>
                                      </p:to>
                                    </p:set>
                                    <p:animEffect transition="in" filter="wipe(down)">
                                      <p:cBhvr>
                                        <p:cTn id="121" dur="500"/>
                                        <p:tgtEl>
                                          <p:spTgt spid="34"/>
                                        </p:tgtEl>
                                      </p:cBhvr>
                                    </p:animEffect>
                                  </p:childTnLst>
                                </p:cTn>
                              </p:par>
                            </p:childTnLst>
                          </p:cTn>
                        </p:par>
                        <p:par>
                          <p:cTn id="122" fill="hold">
                            <p:stCondLst>
                              <p:cond delay="500"/>
                            </p:stCondLst>
                            <p:childTnLst>
                              <p:par>
                                <p:cTn id="123" presetID="2" presetClass="entr" presetSubtype="4" fill="hold" grpId="0" nodeType="afterEffect">
                                  <p:stCondLst>
                                    <p:cond delay="0"/>
                                  </p:stCondLst>
                                  <p:childTnLst>
                                    <p:set>
                                      <p:cBhvr>
                                        <p:cTn id="124" dur="1" fill="hold">
                                          <p:stCondLst>
                                            <p:cond delay="0"/>
                                          </p:stCondLst>
                                        </p:cTn>
                                        <p:tgtEl>
                                          <p:spTgt spid="44"/>
                                        </p:tgtEl>
                                        <p:attrNameLst>
                                          <p:attrName>style.visibility</p:attrName>
                                        </p:attrNameLst>
                                      </p:cBhvr>
                                      <p:to>
                                        <p:strVal val="visible"/>
                                      </p:to>
                                    </p:set>
                                    <p:anim calcmode="lin" valueType="num">
                                      <p:cBhvr additive="base">
                                        <p:cTn id="125" dur="500" fill="hold"/>
                                        <p:tgtEl>
                                          <p:spTgt spid="44"/>
                                        </p:tgtEl>
                                        <p:attrNameLst>
                                          <p:attrName>ppt_x</p:attrName>
                                        </p:attrNameLst>
                                      </p:cBhvr>
                                      <p:tavLst>
                                        <p:tav tm="0">
                                          <p:val>
                                            <p:strVal val="#ppt_x"/>
                                          </p:val>
                                        </p:tav>
                                        <p:tav tm="100000">
                                          <p:val>
                                            <p:strVal val="#ppt_x"/>
                                          </p:val>
                                        </p:tav>
                                      </p:tavLst>
                                    </p:anim>
                                    <p:anim calcmode="lin" valueType="num">
                                      <p:cBhvr additive="base">
                                        <p:cTn id="12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7" grpId="0" animBg="1"/>
      <p:bldP spid="8" grpId="0" animBg="1"/>
      <p:bldP spid="11" grpId="0" animBg="1"/>
      <p:bldP spid="12" grpId="0" animBg="1"/>
      <p:bldP spid="14" grpId="0" animBg="1"/>
      <p:bldP spid="19" grpId="0" animBg="1"/>
      <p:bldP spid="26" grpId="0" animBg="1"/>
      <p:bldP spid="31" grpId="0" animBg="1"/>
      <p:bldP spid="34" grpId="0" animBg="1"/>
      <p:bldP spid="35" grpId="0" animBg="1"/>
      <p:bldP spid="37" grpId="0" animBg="1"/>
      <p:bldP spid="39" grpId="0" animBg="1"/>
      <p:bldP spid="41" grpId="0" animBg="1"/>
      <p:bldP spid="42" grpId="0" animBg="1"/>
      <p:bldP spid="7" grpId="0" animBg="1"/>
      <p:bldP spid="38" grpId="0" animBg="1"/>
      <p:bldP spid="44" grpId="0" animBg="1"/>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059" y="473279"/>
            <a:ext cx="7738535" cy="885541"/>
          </a:xfrm>
          <a:solidFill>
            <a:srgbClr val="2E1B47"/>
          </a:solidFill>
        </p:spPr>
        <p:txBody>
          <a:bodyPr>
            <a:normAutofit/>
          </a:bodyPr>
          <a:lstStyle/>
          <a:p>
            <a:r>
              <a:rPr lang="en-US"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Video:  time is brain</a:t>
            </a:r>
            <a:endParaRPr lang="en-US" sz="2400"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sp>
        <p:nvSpPr>
          <p:cNvPr id="5" name="TextBox 4"/>
          <p:cNvSpPr txBox="1"/>
          <p:nvPr/>
        </p:nvSpPr>
        <p:spPr>
          <a:xfrm>
            <a:off x="174363" y="5861910"/>
            <a:ext cx="3286014" cy="817245"/>
          </a:xfrm>
          <a:prstGeom prst="roundRect">
            <a:avLst/>
          </a:prstGeom>
          <a:solidFill>
            <a:srgbClr val="2E1B47"/>
          </a:solidFill>
          <a:effectLst>
            <a:glow rad="63500">
              <a:srgbClr val="AE77D7">
                <a:alpha val="40000"/>
              </a:srgbClr>
            </a:glow>
            <a:innerShdw blurRad="63500" dist="50800" dir="16200000">
              <a:prstClr val="black">
                <a:alpha val="50000"/>
              </a:prstClr>
            </a:innerShdw>
          </a:effectLst>
          <a:scene3d>
            <a:camera prst="orthographicFront"/>
            <a:lightRig rig="threePt" dir="t"/>
          </a:scene3d>
          <a:sp3d>
            <a:bevelT/>
          </a:sp3d>
        </p:spPr>
        <p:txBody>
          <a:bodyPr wrap="square" rtlCol="0">
            <a:spAutoFit/>
          </a:bodyPr>
          <a:lstStyle/>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2021 CODE STROKE INSERVICE</a:t>
            </a:r>
          </a:p>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LAMC – 4867 SUNSET BLVD</a:t>
            </a:r>
          </a:p>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LABORATORY</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6000" b="90000" l="10000" r="90000">
                        <a14:foregroundMark x1="61333" y1="14667" x2="86000" y2="10667"/>
                        <a14:foregroundMark x1="86000" y1="10667" x2="86000" y2="10667"/>
                        <a14:foregroundMark x1="42000" y1="16667" x2="59333" y2="17333"/>
                        <a14:foregroundMark x1="84667" y1="6000" x2="75333" y2="9333"/>
                        <a14:foregroundMark x1="86000" y1="30000" x2="50000" y2="24667"/>
                        <a14:foregroundMark x1="44667" y1="28000" x2="42667" y2="28667"/>
                        <a14:foregroundMark x1="78667" y1="82000" x2="62667" y2="72667"/>
                        <a14:foregroundMark x1="78667" y1="84000" x2="72667" y2="79333"/>
                        <a14:foregroundMark x1="83333" y1="78000" x2="83333" y2="82667"/>
                      </a14:backgroundRemoval>
                    </a14:imgEffect>
                  </a14:imgLayer>
                </a14:imgProps>
              </a:ext>
              <a:ext uri="{28A0092B-C50C-407E-A947-70E740481C1C}">
                <a14:useLocalDpi xmlns:a14="http://schemas.microsoft.com/office/drawing/2010/main" val="0"/>
              </a:ext>
            </a:extLst>
          </a:blip>
          <a:stretch>
            <a:fillRect/>
          </a:stretch>
        </p:blipFill>
        <p:spPr>
          <a:xfrm>
            <a:off x="412072" y="493461"/>
            <a:ext cx="1928995" cy="1928995"/>
          </a:xfrm>
          <a:prstGeom prst="rect">
            <a:avLst/>
          </a:prstGeom>
          <a:ln>
            <a:noFill/>
          </a:ln>
          <a:effectLst>
            <a:outerShdw blurRad="292100" dist="139700" dir="2700000" algn="tl" rotWithShape="0">
              <a:srgbClr val="333333">
                <a:alpha val="65000"/>
              </a:srgbClr>
            </a:outerShdw>
          </a:effectLst>
        </p:spPr>
      </p:pic>
      <p:pic>
        <p:nvPicPr>
          <p:cNvPr id="8" name="Picture 7">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6414" y="1702655"/>
            <a:ext cx="5337390" cy="3997891"/>
          </a:xfrm>
          <a:prstGeom prst="rect">
            <a:avLst/>
          </a:prstGeom>
          <a:ln>
            <a:noFill/>
          </a:ln>
          <a:effectLst>
            <a:outerShdw blurRad="292100" dist="139700" dir="2700000" algn="tl" rotWithShape="0">
              <a:srgbClr val="333333">
                <a:alpha val="65000"/>
              </a:srgbClr>
            </a:outerShdw>
          </a:effectLst>
        </p:spPr>
      </p:pic>
      <p:pic>
        <p:nvPicPr>
          <p:cNvPr id="7" name="Picture 6">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4357" y="1841069"/>
            <a:ext cx="1114425" cy="838200"/>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0" name="Oval 9">
            <a:extLst>
              <a:ext uri="{FF2B5EF4-FFF2-40B4-BE49-F238E27FC236}">
                <a16:creationId xmlns:a16="http://schemas.microsoft.com/office/drawing/2014/main" id="{19A95792-B445-47F6-939F-F4851CA18461}"/>
              </a:ext>
            </a:extLst>
          </p:cNvPr>
          <p:cNvSpPr/>
          <p:nvPr/>
        </p:nvSpPr>
        <p:spPr>
          <a:xfrm>
            <a:off x="11485418" y="6315120"/>
            <a:ext cx="443059" cy="408623"/>
          </a:xfrm>
          <a:prstGeom prst="ellipse">
            <a:avLst/>
          </a:prstGeom>
          <a:solidFill>
            <a:srgbClr val="2E1B47"/>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pic>
        <p:nvPicPr>
          <p:cNvPr id="6" name="Picture 5">
            <a:extLst>
              <a:ext uri="{FF2B5EF4-FFF2-40B4-BE49-F238E27FC236}">
                <a16:creationId xmlns:a16="http://schemas.microsoft.com/office/drawing/2014/main" id="{E05BC549-C525-4479-9460-13762676D5F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939" b="89865" l="8899" r="95023">
                        <a14:foregroundMark x1="63047" y1="13007" x2="36802" y2="12669"/>
                        <a14:foregroundMark x1="36802" y1="12669" x2="26546" y2="20439"/>
                        <a14:foregroundMark x1="26546" y1="20439" x2="24284" y2="36318"/>
                        <a14:foregroundMark x1="24284" y1="36318" x2="32881" y2="57264"/>
                        <a14:foregroundMark x1="32881" y1="57264" x2="76169" y2="78378"/>
                        <a14:foregroundMark x1="76169" y1="78378" x2="89140" y2="74324"/>
                        <a14:foregroundMark x1="89140" y1="74324" x2="91403" y2="58784"/>
                        <a14:foregroundMark x1="91403" y1="58784" x2="78431" y2="26351"/>
                        <a14:foregroundMark x1="78431" y1="26351" x2="70437" y2="25338"/>
                        <a14:foregroundMark x1="76169" y1="16554" x2="75716" y2="23311"/>
                        <a14:foregroundMark x1="95475" y1="49493" x2="87783" y2="60473"/>
                        <a14:foregroundMark x1="87783" y1="60473" x2="87783" y2="60473"/>
                        <a14:foregroundMark x1="48115" y1="65541" x2="33333" y2="65709"/>
                        <a14:foregroundMark x1="33333" y1="65709" x2="35445" y2="64865"/>
                        <a14:foregroundMark x1="47059" y1="9122" x2="34691" y2="9628"/>
                        <a14:foregroundMark x1="34691" y1="9628" x2="36802" y2="12669"/>
                        <a14:foregroundMark x1="61538" y1="83784" x2="68326" y2="85811"/>
                        <a14:foregroundMark x1="85219" y1="78209" x2="67873" y2="81081"/>
                        <a14:foregroundMark x1="11011" y1="28716" x2="19457" y2="39189"/>
                        <a14:foregroundMark x1="4374" y1="34291" x2="8899" y2="47128"/>
                        <a14:foregroundMark x1="8899" y1="47128" x2="22021" y2="55405"/>
                        <a14:foregroundMark x1="22021" y1="55405" x2="24585" y2="55743"/>
                        <a14:foregroundMark x1="74359" y1="13007" x2="69683" y2="12162"/>
                        <a14:foregroundMark x1="49925" y1="7939" x2="51433" y2="7939"/>
                      </a14:backgroundRemoval>
                    </a14:imgEffect>
                  </a14:imgLayer>
                </a14:imgProps>
              </a:ext>
            </a:extLst>
          </a:blip>
          <a:stretch>
            <a:fillRect/>
          </a:stretch>
        </p:blipFill>
        <p:spPr>
          <a:xfrm>
            <a:off x="340890" y="2422456"/>
            <a:ext cx="4041998" cy="3609145"/>
          </a:xfrm>
          <a:prstGeom prst="rect">
            <a:avLst/>
          </a:prstGeom>
        </p:spPr>
      </p:pic>
      <p:pic>
        <p:nvPicPr>
          <p:cNvPr id="3" name="Audio 2">
            <a:hlinkClick r:id="" action="ppaction://media"/>
            <a:extLst>
              <a:ext uri="{FF2B5EF4-FFF2-40B4-BE49-F238E27FC236}">
                <a16:creationId xmlns:a16="http://schemas.microsoft.com/office/drawing/2014/main" id="{C0F1B84B-ECBB-4B02-A63F-4AD049A72AE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
        <p:nvSpPr>
          <p:cNvPr id="11" name="TextBox 10">
            <a:extLst>
              <a:ext uri="{FF2B5EF4-FFF2-40B4-BE49-F238E27FC236}">
                <a16:creationId xmlns:a16="http://schemas.microsoft.com/office/drawing/2014/main" id="{3A24E233-85EB-423D-8525-A12F9CEAA9CA}"/>
              </a:ext>
            </a:extLst>
          </p:cNvPr>
          <p:cNvSpPr txBox="1"/>
          <p:nvPr/>
        </p:nvSpPr>
        <p:spPr>
          <a:xfrm>
            <a:off x="6096000" y="6031601"/>
            <a:ext cx="3442636" cy="400110"/>
          </a:xfrm>
          <a:prstGeom prst="rect">
            <a:avLst/>
          </a:prstGeom>
          <a:solidFill>
            <a:srgbClr val="2E1B47"/>
          </a:solidFill>
        </p:spPr>
        <p:txBody>
          <a:bodyPr wrap="square" rtlCol="0">
            <a:spAutoFit/>
          </a:bodyPr>
          <a:lstStyle/>
          <a:p>
            <a:pPr algn="ctr"/>
            <a:r>
              <a:rPr lang="en-US" sz="2000" b="1" dirty="0">
                <a:latin typeface="Arial" panose="020B0604020202020204" pitchFamily="34" charset="0"/>
                <a:cs typeface="Arial" panose="020B0604020202020204" pitchFamily="34" charset="0"/>
              </a:rPr>
              <a:t>18 minutes</a:t>
            </a:r>
          </a:p>
        </p:txBody>
      </p:sp>
    </p:spTree>
    <p:extLst>
      <p:ext uri="{BB962C8B-B14F-4D97-AF65-F5344CB8AC3E}">
        <p14:creationId xmlns:p14="http://schemas.microsoft.com/office/powerpoint/2010/main" val="3782932927"/>
      </p:ext>
    </p:extLst>
  </p:cSld>
  <p:clrMapOvr>
    <a:masterClrMapping/>
  </p:clrMapOvr>
  <mc:AlternateContent xmlns:mc="http://schemas.openxmlformats.org/markup-compatibility/2006" xmlns:p14="http://schemas.microsoft.com/office/powerpoint/2010/main">
    <mc:Choice Requires="p14">
      <p:transition spd="slow" p14:dur="2000" advTm="12347">
        <p14:vortex dir="r"/>
      </p:transition>
    </mc:Choice>
    <mc:Fallback xmlns="">
      <p:transition spd="slow" advTm="123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6"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1000"/>
                                        <p:tgtEl>
                                          <p:spTgt spid="8"/>
                                        </p:tgtEl>
                                      </p:cBhvr>
                                    </p:animEffect>
                                  </p:childTnLst>
                                </p:cTn>
                              </p:par>
                              <p:par>
                                <p:cTn id="19" presetID="6"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10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2" grpId="0" animBg="1"/>
      <p:bldP spid="5"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62903"/>
            <a:ext cx="633501" cy="633501"/>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0387" y="4423"/>
            <a:ext cx="633502" cy="63350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460471" y="228992"/>
            <a:ext cx="3740727" cy="369332"/>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463684" y="847079"/>
            <a:ext cx="11264631" cy="646331"/>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r>
              <a:rPr lang="en-US" b="1" dirty="0">
                <a:effectLst>
                  <a:outerShdw blurRad="38100" dist="38100" dir="2700000" algn="tl">
                    <a:srgbClr val="000000">
                      <a:alpha val="43137"/>
                    </a:srgbClr>
                  </a:outerShdw>
                </a:effectLst>
                <a:highlight>
                  <a:srgbClr val="008000"/>
                </a:highlight>
              </a:rPr>
              <a:t>True</a:t>
            </a:r>
            <a:r>
              <a:rPr lang="en-US" b="1" dirty="0">
                <a:effectLst>
                  <a:outerShdw blurRad="38100" dist="38100" dir="2700000" algn="tl">
                    <a:srgbClr val="000000">
                      <a:alpha val="43137"/>
                    </a:srgbClr>
                  </a:outerShdw>
                </a:effectLst>
              </a:rPr>
              <a:t> or </a:t>
            </a:r>
            <a:r>
              <a:rPr lang="en-US" b="1" dirty="0">
                <a:effectLst>
                  <a:outerShdw blurRad="38100" dist="38100" dir="2700000" algn="tl">
                    <a:srgbClr val="000000">
                      <a:alpha val="43137"/>
                    </a:srgbClr>
                  </a:outerShdw>
                </a:effectLst>
                <a:highlight>
                  <a:srgbClr val="FF0000"/>
                </a:highlight>
              </a:rPr>
              <a:t>False</a:t>
            </a:r>
            <a:r>
              <a:rPr lang="en-US" b="1" dirty="0">
                <a:effectLst>
                  <a:outerShdw blurRad="38100" dist="38100" dir="2700000" algn="tl">
                    <a:srgbClr val="000000">
                      <a:alpha val="43137"/>
                    </a:srgbClr>
                  </a:outerShdw>
                </a:effectLst>
              </a:rPr>
              <a:t>:</a:t>
            </a:r>
          </a:p>
          <a:p>
            <a:r>
              <a:rPr lang="en-US" b="1" dirty="0">
                <a:effectLst>
                  <a:outerShdw blurRad="38100" dist="38100" dir="2700000" algn="tl">
                    <a:srgbClr val="000000">
                      <a:alpha val="43137"/>
                    </a:srgbClr>
                  </a:outerShdw>
                </a:effectLst>
              </a:rPr>
              <a:t>In the Previous Case Study, what would be your answer to the following statements:</a:t>
            </a:r>
          </a:p>
        </p:txBody>
      </p:sp>
      <p:sp>
        <p:nvSpPr>
          <p:cNvPr id="12" name="Rectangle 11">
            <a:extLst>
              <a:ext uri="{FF2B5EF4-FFF2-40B4-BE49-F238E27FC236}">
                <a16:creationId xmlns:a16="http://schemas.microsoft.com/office/drawing/2014/main" id="{EDAA16A2-3D2E-47C4-A8BE-6B2CCB3BC9A0}"/>
              </a:ext>
            </a:extLst>
          </p:cNvPr>
          <p:cNvSpPr/>
          <p:nvPr/>
        </p:nvSpPr>
        <p:spPr>
          <a:xfrm>
            <a:off x="927369" y="2126990"/>
            <a:ext cx="10800945" cy="298596"/>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Controller could have informed a manager when they are  challenged  to send a lab asst </a:t>
            </a:r>
          </a:p>
        </p:txBody>
      </p:sp>
      <p:sp>
        <p:nvSpPr>
          <p:cNvPr id="13" name="Rectangle 12">
            <a:extLst>
              <a:ext uri="{FF2B5EF4-FFF2-40B4-BE49-F238E27FC236}">
                <a16:creationId xmlns:a16="http://schemas.microsoft.com/office/drawing/2014/main" id="{F11EA42C-1EEB-4E0B-8B92-AFAAF534D8E7}"/>
              </a:ext>
            </a:extLst>
          </p:cNvPr>
          <p:cNvSpPr/>
          <p:nvPr/>
        </p:nvSpPr>
        <p:spPr>
          <a:xfrm>
            <a:off x="902719" y="1655081"/>
            <a:ext cx="11264631" cy="28711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Controller could have identified a lab asst to collect the specimen and not wait so long for a response</a:t>
            </a:r>
          </a:p>
        </p:txBody>
      </p:sp>
      <p:sp>
        <p:nvSpPr>
          <p:cNvPr id="14" name="Rectangle 13">
            <a:extLst>
              <a:ext uri="{FF2B5EF4-FFF2-40B4-BE49-F238E27FC236}">
                <a16:creationId xmlns:a16="http://schemas.microsoft.com/office/drawing/2014/main" id="{B4E6A935-0030-4E67-A997-A2847AC7149F}"/>
              </a:ext>
            </a:extLst>
          </p:cNvPr>
          <p:cNvSpPr/>
          <p:nvPr/>
        </p:nvSpPr>
        <p:spPr>
          <a:xfrm>
            <a:off x="927370" y="2630798"/>
            <a:ext cx="7668491" cy="252767"/>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Lab Assistant should log in the book and receive in Cerner</a:t>
            </a:r>
          </a:p>
        </p:txBody>
      </p:sp>
      <p:sp>
        <p:nvSpPr>
          <p:cNvPr id="17" name="Rectangle 16">
            <a:extLst>
              <a:ext uri="{FF2B5EF4-FFF2-40B4-BE49-F238E27FC236}">
                <a16:creationId xmlns:a16="http://schemas.microsoft.com/office/drawing/2014/main" id="{D8542F24-22C6-44F0-A4AC-274AB12A16CC}"/>
              </a:ext>
            </a:extLst>
          </p:cNvPr>
          <p:cNvSpPr/>
          <p:nvPr/>
        </p:nvSpPr>
        <p:spPr>
          <a:xfrm>
            <a:off x="927370" y="3152296"/>
            <a:ext cx="10800944" cy="360533"/>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Lab Asst made a good decision in not logging in specimens in Cerner to avoid responsibility</a:t>
            </a:r>
          </a:p>
        </p:txBody>
      </p:sp>
      <p:sp>
        <p:nvSpPr>
          <p:cNvPr id="18" name="Rectangle 17">
            <a:extLst>
              <a:ext uri="{FF2B5EF4-FFF2-40B4-BE49-F238E27FC236}">
                <a16:creationId xmlns:a16="http://schemas.microsoft.com/office/drawing/2014/main" id="{6E41C7C0-F3C7-447D-9C1C-8468CFD62397}"/>
              </a:ext>
            </a:extLst>
          </p:cNvPr>
          <p:cNvSpPr/>
          <p:nvPr/>
        </p:nvSpPr>
        <p:spPr>
          <a:xfrm>
            <a:off x="939695" y="3627931"/>
            <a:ext cx="11239980" cy="446334"/>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It is acceptable not to respond because this was the end of the shift and the next shift would arrive soon</a:t>
            </a:r>
          </a:p>
        </p:txBody>
      </p:sp>
      <p:sp>
        <p:nvSpPr>
          <p:cNvPr id="19" name="Rectangle 18">
            <a:extLst>
              <a:ext uri="{FF2B5EF4-FFF2-40B4-BE49-F238E27FC236}">
                <a16:creationId xmlns:a16="http://schemas.microsoft.com/office/drawing/2014/main" id="{AC605DF0-334B-48A2-9DA4-02AE58D6B2C2}"/>
              </a:ext>
            </a:extLst>
          </p:cNvPr>
          <p:cNvSpPr/>
          <p:nvPr/>
        </p:nvSpPr>
        <p:spPr>
          <a:xfrm>
            <a:off x="927370" y="4220270"/>
            <a:ext cx="10287002" cy="336584"/>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Communication was acceptable because the information was given to the next shift properly</a:t>
            </a:r>
          </a:p>
        </p:txBody>
      </p:sp>
      <p:sp>
        <p:nvSpPr>
          <p:cNvPr id="2" name="Oval 1">
            <a:extLst>
              <a:ext uri="{FF2B5EF4-FFF2-40B4-BE49-F238E27FC236}">
                <a16:creationId xmlns:a16="http://schemas.microsoft.com/office/drawing/2014/main" id="{F8630D05-6D15-47C4-92B5-428130DDF6C9}"/>
              </a:ext>
            </a:extLst>
          </p:cNvPr>
          <p:cNvSpPr/>
          <p:nvPr/>
        </p:nvSpPr>
        <p:spPr>
          <a:xfrm>
            <a:off x="424157" y="1577347"/>
            <a:ext cx="365760" cy="365760"/>
          </a:xfrm>
          <a:prstGeom prst="ellipse">
            <a:avLst/>
          </a:prstGeom>
          <a:solidFill>
            <a:srgbClr val="009E47"/>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T</a:t>
            </a:r>
          </a:p>
        </p:txBody>
      </p:sp>
      <p:sp>
        <p:nvSpPr>
          <p:cNvPr id="20" name="Oval 19">
            <a:extLst>
              <a:ext uri="{FF2B5EF4-FFF2-40B4-BE49-F238E27FC236}">
                <a16:creationId xmlns:a16="http://schemas.microsoft.com/office/drawing/2014/main" id="{C28C83F3-D528-4A90-B4C0-B81C6ADC423C}"/>
              </a:ext>
            </a:extLst>
          </p:cNvPr>
          <p:cNvSpPr/>
          <p:nvPr/>
        </p:nvSpPr>
        <p:spPr>
          <a:xfrm>
            <a:off x="424157" y="3709024"/>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21" name="Oval 20">
            <a:extLst>
              <a:ext uri="{FF2B5EF4-FFF2-40B4-BE49-F238E27FC236}">
                <a16:creationId xmlns:a16="http://schemas.microsoft.com/office/drawing/2014/main" id="{4658DF6D-6322-40E9-A43A-5E0027D370BB}"/>
              </a:ext>
            </a:extLst>
          </p:cNvPr>
          <p:cNvSpPr/>
          <p:nvPr/>
        </p:nvSpPr>
        <p:spPr>
          <a:xfrm>
            <a:off x="424157" y="3114876"/>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22" name="Oval 21">
            <a:extLst>
              <a:ext uri="{FF2B5EF4-FFF2-40B4-BE49-F238E27FC236}">
                <a16:creationId xmlns:a16="http://schemas.microsoft.com/office/drawing/2014/main" id="{954B6ECE-5F32-4C5B-A28B-883F8FA6203C}"/>
              </a:ext>
            </a:extLst>
          </p:cNvPr>
          <p:cNvSpPr/>
          <p:nvPr/>
        </p:nvSpPr>
        <p:spPr>
          <a:xfrm>
            <a:off x="424157" y="4250017"/>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23" name="Oval 22">
            <a:extLst>
              <a:ext uri="{FF2B5EF4-FFF2-40B4-BE49-F238E27FC236}">
                <a16:creationId xmlns:a16="http://schemas.microsoft.com/office/drawing/2014/main" id="{5F29E524-2169-47CA-8301-6621C2C8674B}"/>
              </a:ext>
            </a:extLst>
          </p:cNvPr>
          <p:cNvSpPr/>
          <p:nvPr/>
        </p:nvSpPr>
        <p:spPr>
          <a:xfrm>
            <a:off x="424157" y="2079038"/>
            <a:ext cx="365760" cy="365760"/>
          </a:xfrm>
          <a:prstGeom prst="ellipse">
            <a:avLst/>
          </a:prstGeom>
          <a:solidFill>
            <a:srgbClr val="009E47"/>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T</a:t>
            </a:r>
          </a:p>
        </p:txBody>
      </p:sp>
      <p:sp>
        <p:nvSpPr>
          <p:cNvPr id="24" name="Oval 23">
            <a:extLst>
              <a:ext uri="{FF2B5EF4-FFF2-40B4-BE49-F238E27FC236}">
                <a16:creationId xmlns:a16="http://schemas.microsoft.com/office/drawing/2014/main" id="{28774065-A818-4ECA-A617-511B507C1D7A}"/>
              </a:ext>
            </a:extLst>
          </p:cNvPr>
          <p:cNvSpPr/>
          <p:nvPr/>
        </p:nvSpPr>
        <p:spPr>
          <a:xfrm>
            <a:off x="424157" y="2574301"/>
            <a:ext cx="365760" cy="365760"/>
          </a:xfrm>
          <a:prstGeom prst="ellipse">
            <a:avLst/>
          </a:prstGeom>
          <a:solidFill>
            <a:srgbClr val="009E47"/>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T</a:t>
            </a:r>
          </a:p>
        </p:txBody>
      </p:sp>
      <p:sp>
        <p:nvSpPr>
          <p:cNvPr id="25" name="Oval 24">
            <a:extLst>
              <a:ext uri="{FF2B5EF4-FFF2-40B4-BE49-F238E27FC236}">
                <a16:creationId xmlns:a16="http://schemas.microsoft.com/office/drawing/2014/main" id="{F24A0C80-92ED-4408-836D-E2100AA32DD2}"/>
              </a:ext>
            </a:extLst>
          </p:cNvPr>
          <p:cNvSpPr/>
          <p:nvPr/>
        </p:nvSpPr>
        <p:spPr>
          <a:xfrm>
            <a:off x="453920" y="4888698"/>
            <a:ext cx="365760" cy="365760"/>
          </a:xfrm>
          <a:prstGeom prst="ellipse">
            <a:avLst/>
          </a:prstGeom>
          <a:solidFill>
            <a:srgbClr val="009E47"/>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T</a:t>
            </a:r>
          </a:p>
        </p:txBody>
      </p:sp>
      <p:sp>
        <p:nvSpPr>
          <p:cNvPr id="26" name="Rectangle 25">
            <a:extLst>
              <a:ext uri="{FF2B5EF4-FFF2-40B4-BE49-F238E27FC236}">
                <a16:creationId xmlns:a16="http://schemas.microsoft.com/office/drawing/2014/main" id="{2910E54F-D559-40AC-B579-8880037C8DAB}"/>
              </a:ext>
            </a:extLst>
          </p:cNvPr>
          <p:cNvSpPr/>
          <p:nvPr/>
        </p:nvSpPr>
        <p:spPr>
          <a:xfrm>
            <a:off x="927370" y="4762066"/>
            <a:ext cx="11264630" cy="996808"/>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Coverage for Controller or the Lab Asst covering the unit during meal and break coverage are not responsible for Code Stroke because they are responsible for  their own assignment</a:t>
            </a:r>
          </a:p>
        </p:txBody>
      </p:sp>
      <p:sp>
        <p:nvSpPr>
          <p:cNvPr id="27" name="Rectangle 26">
            <a:extLst>
              <a:ext uri="{FF2B5EF4-FFF2-40B4-BE49-F238E27FC236}">
                <a16:creationId xmlns:a16="http://schemas.microsoft.com/office/drawing/2014/main" id="{71F597E6-BA1C-4DD4-9E3A-EBD715529DCB}"/>
              </a:ext>
            </a:extLst>
          </p:cNvPr>
          <p:cNvSpPr/>
          <p:nvPr/>
        </p:nvSpPr>
        <p:spPr>
          <a:xfrm>
            <a:off x="902720" y="5893558"/>
            <a:ext cx="11264630" cy="665484"/>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If a family member or a loved one was in the ED for a Code Stroke, I would feel confident with the same staff involved to handle and process the specimens and I would have done the same thing.</a:t>
            </a:r>
          </a:p>
        </p:txBody>
      </p:sp>
      <p:sp>
        <p:nvSpPr>
          <p:cNvPr id="29" name="Oval 28">
            <a:extLst>
              <a:ext uri="{FF2B5EF4-FFF2-40B4-BE49-F238E27FC236}">
                <a16:creationId xmlns:a16="http://schemas.microsoft.com/office/drawing/2014/main" id="{B9EBEE26-6541-4CDF-B229-EF80A6DE08FA}"/>
              </a:ext>
            </a:extLst>
          </p:cNvPr>
          <p:cNvSpPr/>
          <p:nvPr/>
        </p:nvSpPr>
        <p:spPr>
          <a:xfrm>
            <a:off x="401534" y="6010921"/>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30" name="Oval 29">
            <a:extLst>
              <a:ext uri="{FF2B5EF4-FFF2-40B4-BE49-F238E27FC236}">
                <a16:creationId xmlns:a16="http://schemas.microsoft.com/office/drawing/2014/main" id="{ED59A36E-F051-4CE5-9643-53C12728E4B3}"/>
              </a:ext>
            </a:extLst>
          </p:cNvPr>
          <p:cNvSpPr/>
          <p:nvPr/>
        </p:nvSpPr>
        <p:spPr>
          <a:xfrm>
            <a:off x="378437" y="1552204"/>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1" name="Oval 30">
            <a:extLst>
              <a:ext uri="{FF2B5EF4-FFF2-40B4-BE49-F238E27FC236}">
                <a16:creationId xmlns:a16="http://schemas.microsoft.com/office/drawing/2014/main" id="{DDBD40E7-65A1-4187-8145-FEA43961866E}"/>
              </a:ext>
            </a:extLst>
          </p:cNvPr>
          <p:cNvSpPr/>
          <p:nvPr/>
        </p:nvSpPr>
        <p:spPr>
          <a:xfrm>
            <a:off x="378437" y="2033318"/>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2" name="Oval 31">
            <a:extLst>
              <a:ext uri="{FF2B5EF4-FFF2-40B4-BE49-F238E27FC236}">
                <a16:creationId xmlns:a16="http://schemas.microsoft.com/office/drawing/2014/main" id="{E2327845-ECED-4DAF-8795-A0B8798CAE05}"/>
              </a:ext>
            </a:extLst>
          </p:cNvPr>
          <p:cNvSpPr/>
          <p:nvPr/>
        </p:nvSpPr>
        <p:spPr>
          <a:xfrm>
            <a:off x="378437" y="2528581"/>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3" name="Oval 32">
            <a:extLst>
              <a:ext uri="{FF2B5EF4-FFF2-40B4-BE49-F238E27FC236}">
                <a16:creationId xmlns:a16="http://schemas.microsoft.com/office/drawing/2014/main" id="{81819916-7CE5-4950-906C-CF2B73564FCA}"/>
              </a:ext>
            </a:extLst>
          </p:cNvPr>
          <p:cNvSpPr/>
          <p:nvPr/>
        </p:nvSpPr>
        <p:spPr>
          <a:xfrm>
            <a:off x="378437" y="3073482"/>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4" name="Oval 33">
            <a:extLst>
              <a:ext uri="{FF2B5EF4-FFF2-40B4-BE49-F238E27FC236}">
                <a16:creationId xmlns:a16="http://schemas.microsoft.com/office/drawing/2014/main" id="{2B7A73A5-20B2-4329-BB30-87DBFA9C491B}"/>
              </a:ext>
            </a:extLst>
          </p:cNvPr>
          <p:cNvSpPr/>
          <p:nvPr/>
        </p:nvSpPr>
        <p:spPr>
          <a:xfrm>
            <a:off x="378437" y="3632889"/>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5" name="Oval 34">
            <a:extLst>
              <a:ext uri="{FF2B5EF4-FFF2-40B4-BE49-F238E27FC236}">
                <a16:creationId xmlns:a16="http://schemas.microsoft.com/office/drawing/2014/main" id="{A8E8B5BA-6C54-46F9-8683-84EB236D7A69}"/>
              </a:ext>
            </a:extLst>
          </p:cNvPr>
          <p:cNvSpPr/>
          <p:nvPr/>
        </p:nvSpPr>
        <p:spPr>
          <a:xfrm>
            <a:off x="378437" y="4204297"/>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6" name="Oval 35">
            <a:extLst>
              <a:ext uri="{FF2B5EF4-FFF2-40B4-BE49-F238E27FC236}">
                <a16:creationId xmlns:a16="http://schemas.microsoft.com/office/drawing/2014/main" id="{6057C7B0-B430-41A2-A10D-6EC5390EA743}"/>
              </a:ext>
            </a:extLst>
          </p:cNvPr>
          <p:cNvSpPr/>
          <p:nvPr/>
        </p:nvSpPr>
        <p:spPr>
          <a:xfrm>
            <a:off x="362480" y="4808323"/>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7" name="Oval 36">
            <a:extLst>
              <a:ext uri="{FF2B5EF4-FFF2-40B4-BE49-F238E27FC236}">
                <a16:creationId xmlns:a16="http://schemas.microsoft.com/office/drawing/2014/main" id="{81B78585-8541-4507-BEBF-870E6B4F8C7B}"/>
              </a:ext>
            </a:extLst>
          </p:cNvPr>
          <p:cNvSpPr/>
          <p:nvPr/>
        </p:nvSpPr>
        <p:spPr>
          <a:xfrm>
            <a:off x="327348" y="5965201"/>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8466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750"/>
                                        <p:tgtEl>
                                          <p:spTgt spid="6"/>
                                        </p:tgtEl>
                                      </p:cBhvr>
                                    </p:animEffect>
                                  </p:childTnLst>
                                </p:cTn>
                              </p:par>
                              <p:par>
                                <p:cTn id="8" presetID="8" presetClass="entr" presetSubtype="3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out)">
                                      <p:cBhvr>
                                        <p:cTn id="10" dur="750"/>
                                        <p:tgtEl>
                                          <p:spTgt spid="5"/>
                                        </p:tgtEl>
                                      </p:cBhvr>
                                    </p:animEffect>
                                  </p:childTnLst>
                                </p:cTn>
                              </p:par>
                              <p:par>
                                <p:cTn id="11" presetID="8" presetClass="entr" presetSubtype="3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amond(out)">
                                      <p:cBhvr>
                                        <p:cTn id="13" dur="750"/>
                                        <p:tgtEl>
                                          <p:spTgt spid="3"/>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par>
                          <p:cTn id="17" fill="hold">
                            <p:stCondLst>
                              <p:cond delay="750"/>
                            </p:stCondLst>
                            <p:childTnLst>
                              <p:par>
                                <p:cTn id="18" presetID="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0-#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0-#ppt_w/2"/>
                                          </p:val>
                                        </p:tav>
                                        <p:tav tm="100000">
                                          <p:val>
                                            <p:strVal val="#ppt_x"/>
                                          </p:val>
                                        </p:tav>
                                      </p:tavLst>
                                    </p:anim>
                                    <p:anim calcmode="lin" valueType="num">
                                      <p:cBhvr additive="base">
                                        <p:cTn id="25"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5" presetClass="exit" presetSubtype="0" fill="hold" grpId="1" nodeType="clickEffect">
                                  <p:stCondLst>
                                    <p:cond delay="0"/>
                                  </p:stCondLst>
                                  <p:childTnLst>
                                    <p:animEffect transition="out" filter="fade">
                                      <p:cBhvr>
                                        <p:cTn id="29" dur="1000"/>
                                        <p:tgtEl>
                                          <p:spTgt spid="30"/>
                                        </p:tgtEl>
                                      </p:cBhvr>
                                    </p:animEffect>
                                    <p:anim calcmode="lin" valueType="num">
                                      <p:cBhvr>
                                        <p:cTn id="30" dur="1000"/>
                                        <p:tgtEl>
                                          <p:spTgt spid="3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1" dur="1000"/>
                                        <p:tgtEl>
                                          <p:spTgt spid="30"/>
                                        </p:tgtEl>
                                        <p:attrNameLst>
                                          <p:attrName>ppt_h</p:attrName>
                                        </p:attrNameLst>
                                      </p:cBhvr>
                                      <p:tavLst>
                                        <p:tav tm="0">
                                          <p:val>
                                            <p:strVal val="ppt_h"/>
                                          </p:val>
                                        </p:tav>
                                        <p:tav tm="100000">
                                          <p:val>
                                            <p:strVal val="ppt_h"/>
                                          </p:val>
                                        </p:tav>
                                      </p:tavLst>
                                    </p:anim>
                                    <p:set>
                                      <p:cBhvr>
                                        <p:cTn id="32" dur="1" fill="hold">
                                          <p:stCondLst>
                                            <p:cond delay="999"/>
                                          </p:stCondLst>
                                        </p:cTn>
                                        <p:tgtEl>
                                          <p:spTgt spid="30"/>
                                        </p:tgtEl>
                                        <p:attrNameLst>
                                          <p:attrName>style.visibility</p:attrName>
                                        </p:attrNameLst>
                                      </p:cBhvr>
                                      <p:to>
                                        <p:strVal val="hidden"/>
                                      </p:to>
                                    </p:set>
                                  </p:childTnLst>
                                </p:cTn>
                              </p:par>
                              <p:par>
                                <p:cTn id="33" presetID="45"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ppt_w</p:attrName>
                                        </p:attrNameLst>
                                      </p:cBhvr>
                                      <p:tavLst>
                                        <p:tav tm="0" fmla="#ppt_w*sin(2.5*pi*$)">
                                          <p:val>
                                            <p:fltVal val="0"/>
                                          </p:val>
                                        </p:tav>
                                        <p:tav tm="100000">
                                          <p:val>
                                            <p:fltVal val="1"/>
                                          </p:val>
                                        </p:tav>
                                      </p:tavLst>
                                    </p:anim>
                                    <p:anim calcmode="lin" valueType="num">
                                      <p:cBhvr>
                                        <p:cTn id="37" dur="1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outVertical)">
                                      <p:cBhvr>
                                        <p:cTn id="42" dur="500"/>
                                        <p:tgtEl>
                                          <p:spTgt spid="12"/>
                                        </p:tgtEl>
                                      </p:cBhvr>
                                    </p:animEffect>
                                  </p:childTnLst>
                                </p:cTn>
                              </p:par>
                              <p:par>
                                <p:cTn id="43" presetID="2" presetClass="entr" presetSubtype="8"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0-#ppt_w/2"/>
                                          </p:val>
                                        </p:tav>
                                        <p:tav tm="100000">
                                          <p:val>
                                            <p:strVal val="#ppt_x"/>
                                          </p:val>
                                        </p:tav>
                                      </p:tavLst>
                                    </p:anim>
                                    <p:anim calcmode="lin" valueType="num">
                                      <p:cBhvr additive="base">
                                        <p:cTn id="46"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5" presetClass="exit" presetSubtype="0" fill="hold" grpId="1" nodeType="clickEffect">
                                  <p:stCondLst>
                                    <p:cond delay="0"/>
                                  </p:stCondLst>
                                  <p:childTnLst>
                                    <p:animEffect transition="out" filter="fade">
                                      <p:cBhvr>
                                        <p:cTn id="50" dur="1000"/>
                                        <p:tgtEl>
                                          <p:spTgt spid="31"/>
                                        </p:tgtEl>
                                      </p:cBhvr>
                                    </p:animEffect>
                                    <p:anim calcmode="lin" valueType="num">
                                      <p:cBhvr>
                                        <p:cTn id="51" dur="1000"/>
                                        <p:tgtEl>
                                          <p:spTgt spid="3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2" dur="1000"/>
                                        <p:tgtEl>
                                          <p:spTgt spid="31"/>
                                        </p:tgtEl>
                                        <p:attrNameLst>
                                          <p:attrName>ppt_h</p:attrName>
                                        </p:attrNameLst>
                                      </p:cBhvr>
                                      <p:tavLst>
                                        <p:tav tm="0">
                                          <p:val>
                                            <p:strVal val="ppt_h"/>
                                          </p:val>
                                        </p:tav>
                                        <p:tav tm="100000">
                                          <p:val>
                                            <p:strVal val="ppt_h"/>
                                          </p:val>
                                        </p:tav>
                                      </p:tavLst>
                                    </p:anim>
                                    <p:set>
                                      <p:cBhvr>
                                        <p:cTn id="53" dur="1" fill="hold">
                                          <p:stCondLst>
                                            <p:cond delay="999"/>
                                          </p:stCondLst>
                                        </p:cTn>
                                        <p:tgtEl>
                                          <p:spTgt spid="31"/>
                                        </p:tgtEl>
                                        <p:attrNameLst>
                                          <p:attrName>style.visibility</p:attrName>
                                        </p:attrNameLst>
                                      </p:cBhvr>
                                      <p:to>
                                        <p:strVal val="hidden"/>
                                      </p:to>
                                    </p:set>
                                  </p:childTnLst>
                                </p:cTn>
                              </p:par>
                              <p:par>
                                <p:cTn id="54" presetID="45"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ppt_w</p:attrName>
                                        </p:attrNameLst>
                                      </p:cBhvr>
                                      <p:tavLst>
                                        <p:tav tm="0" fmla="#ppt_w*sin(2.5*pi*$)">
                                          <p:val>
                                            <p:fltVal val="0"/>
                                          </p:val>
                                        </p:tav>
                                        <p:tav tm="100000">
                                          <p:val>
                                            <p:fltVal val="1"/>
                                          </p:val>
                                        </p:tav>
                                      </p:tavLst>
                                    </p:anim>
                                    <p:anim calcmode="lin" valueType="num">
                                      <p:cBhvr>
                                        <p:cTn id="58" dur="1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0-#ppt_w/2"/>
                                          </p:val>
                                        </p:tav>
                                        <p:tav tm="100000">
                                          <p:val>
                                            <p:strVal val="#ppt_x"/>
                                          </p:val>
                                        </p:tav>
                                      </p:tavLst>
                                    </p:anim>
                                    <p:anim calcmode="lin" valueType="num">
                                      <p:cBhvr additive="base">
                                        <p:cTn id="64" dur="500" fill="hold"/>
                                        <p:tgtEl>
                                          <p:spTgt spid="14"/>
                                        </p:tgtEl>
                                        <p:attrNameLst>
                                          <p:attrName>ppt_y</p:attrName>
                                        </p:attrNameLst>
                                      </p:cBhvr>
                                      <p:tavLst>
                                        <p:tav tm="0">
                                          <p:val>
                                            <p:strVal val="#ppt_y"/>
                                          </p:val>
                                        </p:tav>
                                        <p:tav tm="100000">
                                          <p:val>
                                            <p:strVal val="#ppt_y"/>
                                          </p:val>
                                        </p:tav>
                                      </p:tavLst>
                                    </p:anim>
                                  </p:childTnLst>
                                </p:cTn>
                              </p:par>
                              <p:par>
                                <p:cTn id="65" presetID="21" presetClass="entr" presetSubtype="1"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heel(1)">
                                      <p:cBhvr>
                                        <p:cTn id="67" dur="10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xit" presetSubtype="1" fill="hold" grpId="1" nodeType="clickEffect">
                                  <p:stCondLst>
                                    <p:cond delay="0"/>
                                  </p:stCondLst>
                                  <p:childTnLst>
                                    <p:animEffect transition="out" filter="wheel(1)">
                                      <p:cBhvr>
                                        <p:cTn id="71" dur="1000"/>
                                        <p:tgtEl>
                                          <p:spTgt spid="32"/>
                                        </p:tgtEl>
                                      </p:cBhvr>
                                    </p:animEffect>
                                    <p:set>
                                      <p:cBhvr>
                                        <p:cTn id="72" dur="1" fill="hold">
                                          <p:stCondLst>
                                            <p:cond delay="999"/>
                                          </p:stCondLst>
                                        </p:cTn>
                                        <p:tgtEl>
                                          <p:spTgt spid="32"/>
                                        </p:tgtEl>
                                        <p:attrNameLst>
                                          <p:attrName>style.visibility</p:attrName>
                                        </p:attrNameLst>
                                      </p:cBhvr>
                                      <p:to>
                                        <p:strVal val="hidden"/>
                                      </p:to>
                                    </p:set>
                                  </p:childTnLst>
                                </p:cTn>
                              </p:par>
                              <p:par>
                                <p:cTn id="73" presetID="21" presetClass="entr" presetSubtype="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heel(1)">
                                      <p:cBhvr>
                                        <p:cTn id="75" dur="1000"/>
                                        <p:tgtEl>
                                          <p:spTgt spid="24"/>
                                        </p:tgtEl>
                                      </p:cBhvr>
                                    </p:animEffect>
                                  </p:childTnLst>
                                </p:cTn>
                              </p:par>
                            </p:childTnLst>
                          </p:cTn>
                        </p:par>
                        <p:par>
                          <p:cTn id="76" fill="hold">
                            <p:stCondLst>
                              <p:cond delay="1000"/>
                            </p:stCondLst>
                            <p:childTnLst>
                              <p:par>
                                <p:cTn id="77" presetID="16" presetClass="entr" presetSubtype="37"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barn(outVertical)">
                                      <p:cBhvr>
                                        <p:cTn id="79" dur="500"/>
                                        <p:tgtEl>
                                          <p:spTgt spid="17"/>
                                        </p:tgtEl>
                                      </p:cBhvr>
                                    </p:animEffect>
                                  </p:childTnLst>
                                </p:cTn>
                              </p:par>
                              <p:par>
                                <p:cTn id="80" presetID="45" presetClass="entr" presetSubtype="0"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1000"/>
                                        <p:tgtEl>
                                          <p:spTgt spid="33"/>
                                        </p:tgtEl>
                                      </p:cBhvr>
                                    </p:animEffect>
                                    <p:anim calcmode="lin" valueType="num">
                                      <p:cBhvr>
                                        <p:cTn id="83" dur="1000" fill="hold"/>
                                        <p:tgtEl>
                                          <p:spTgt spid="33"/>
                                        </p:tgtEl>
                                        <p:attrNameLst>
                                          <p:attrName>ppt_w</p:attrName>
                                        </p:attrNameLst>
                                      </p:cBhvr>
                                      <p:tavLst>
                                        <p:tav tm="0" fmla="#ppt_w*sin(2.5*pi*$)">
                                          <p:val>
                                            <p:fltVal val="0"/>
                                          </p:val>
                                        </p:tav>
                                        <p:tav tm="100000">
                                          <p:val>
                                            <p:fltVal val="1"/>
                                          </p:val>
                                        </p:tav>
                                      </p:tavLst>
                                    </p:anim>
                                    <p:anim calcmode="lin" valueType="num">
                                      <p:cBhvr>
                                        <p:cTn id="84" dur="1000" fill="hold"/>
                                        <p:tgtEl>
                                          <p:spTgt spid="33"/>
                                        </p:tgtEl>
                                        <p:attrNameLst>
                                          <p:attrName>ppt_h</p:attrName>
                                        </p:attrNameLst>
                                      </p:cBhvr>
                                      <p:tavLst>
                                        <p:tav tm="0">
                                          <p:val>
                                            <p:strVal val="#ppt_h"/>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45" presetClass="exit" presetSubtype="0" fill="hold" grpId="1" nodeType="clickEffect">
                                  <p:stCondLst>
                                    <p:cond delay="0"/>
                                  </p:stCondLst>
                                  <p:childTnLst>
                                    <p:animEffect transition="out" filter="fade">
                                      <p:cBhvr>
                                        <p:cTn id="88" dur="1000"/>
                                        <p:tgtEl>
                                          <p:spTgt spid="33"/>
                                        </p:tgtEl>
                                      </p:cBhvr>
                                    </p:animEffect>
                                    <p:anim calcmode="lin" valueType="num">
                                      <p:cBhvr>
                                        <p:cTn id="89" dur="1000"/>
                                        <p:tgtEl>
                                          <p:spTgt spid="3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0" dur="1000"/>
                                        <p:tgtEl>
                                          <p:spTgt spid="33"/>
                                        </p:tgtEl>
                                        <p:attrNameLst>
                                          <p:attrName>ppt_h</p:attrName>
                                        </p:attrNameLst>
                                      </p:cBhvr>
                                      <p:tavLst>
                                        <p:tav tm="0">
                                          <p:val>
                                            <p:strVal val="ppt_h"/>
                                          </p:val>
                                        </p:tav>
                                        <p:tav tm="100000">
                                          <p:val>
                                            <p:strVal val="ppt_h"/>
                                          </p:val>
                                        </p:tav>
                                      </p:tavLst>
                                    </p:anim>
                                    <p:set>
                                      <p:cBhvr>
                                        <p:cTn id="91" dur="1" fill="hold">
                                          <p:stCondLst>
                                            <p:cond delay="999"/>
                                          </p:stCondLst>
                                        </p:cTn>
                                        <p:tgtEl>
                                          <p:spTgt spid="33"/>
                                        </p:tgtEl>
                                        <p:attrNameLst>
                                          <p:attrName>style.visibility</p:attrName>
                                        </p:attrNameLst>
                                      </p:cBhvr>
                                      <p:to>
                                        <p:strVal val="hidden"/>
                                      </p:to>
                                    </p:set>
                                  </p:childTnLst>
                                </p:cTn>
                              </p:par>
                              <p:par>
                                <p:cTn id="92" presetID="45" presetClass="entr" presetSubtype="0" fill="hold" grpId="0"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1000"/>
                                        <p:tgtEl>
                                          <p:spTgt spid="21"/>
                                        </p:tgtEl>
                                      </p:cBhvr>
                                    </p:animEffect>
                                    <p:anim calcmode="lin" valueType="num">
                                      <p:cBhvr>
                                        <p:cTn id="95" dur="1000" fill="hold"/>
                                        <p:tgtEl>
                                          <p:spTgt spid="21"/>
                                        </p:tgtEl>
                                        <p:attrNameLst>
                                          <p:attrName>ppt_w</p:attrName>
                                        </p:attrNameLst>
                                      </p:cBhvr>
                                      <p:tavLst>
                                        <p:tav tm="0" fmla="#ppt_w*sin(2.5*pi*$)">
                                          <p:val>
                                            <p:fltVal val="0"/>
                                          </p:val>
                                        </p:tav>
                                        <p:tav tm="100000">
                                          <p:val>
                                            <p:fltVal val="1"/>
                                          </p:val>
                                        </p:tav>
                                      </p:tavLst>
                                    </p:anim>
                                    <p:anim calcmode="lin" valueType="num">
                                      <p:cBhvr>
                                        <p:cTn id="96" dur="1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8"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additive="base">
                                        <p:cTn id="101" dur="500" fill="hold"/>
                                        <p:tgtEl>
                                          <p:spTgt spid="18"/>
                                        </p:tgtEl>
                                        <p:attrNameLst>
                                          <p:attrName>ppt_x</p:attrName>
                                        </p:attrNameLst>
                                      </p:cBhvr>
                                      <p:tavLst>
                                        <p:tav tm="0">
                                          <p:val>
                                            <p:strVal val="0-#ppt_w/2"/>
                                          </p:val>
                                        </p:tav>
                                        <p:tav tm="100000">
                                          <p:val>
                                            <p:strVal val="#ppt_x"/>
                                          </p:val>
                                        </p:tav>
                                      </p:tavLst>
                                    </p:anim>
                                    <p:anim calcmode="lin" valueType="num">
                                      <p:cBhvr additive="base">
                                        <p:cTn id="102" dur="500" fill="hold"/>
                                        <p:tgtEl>
                                          <p:spTgt spid="18"/>
                                        </p:tgtEl>
                                        <p:attrNameLst>
                                          <p:attrName>ppt_y</p:attrName>
                                        </p:attrNameLst>
                                      </p:cBhvr>
                                      <p:tavLst>
                                        <p:tav tm="0">
                                          <p:val>
                                            <p:strVal val="#ppt_y"/>
                                          </p:val>
                                        </p:tav>
                                        <p:tav tm="100000">
                                          <p:val>
                                            <p:strVal val="#ppt_y"/>
                                          </p:val>
                                        </p:tav>
                                      </p:tavLst>
                                    </p:anim>
                                  </p:childTnLst>
                                </p:cTn>
                              </p:par>
                              <p:par>
                                <p:cTn id="103" presetID="2" presetClass="entr" presetSubtype="8" fill="hold" grpId="0" nodeType="withEffect">
                                  <p:stCondLst>
                                    <p:cond delay="0"/>
                                  </p:stCondLst>
                                  <p:childTnLst>
                                    <p:set>
                                      <p:cBhvr>
                                        <p:cTn id="104" dur="1" fill="hold">
                                          <p:stCondLst>
                                            <p:cond delay="0"/>
                                          </p:stCondLst>
                                        </p:cTn>
                                        <p:tgtEl>
                                          <p:spTgt spid="34"/>
                                        </p:tgtEl>
                                        <p:attrNameLst>
                                          <p:attrName>style.visibility</p:attrName>
                                        </p:attrNameLst>
                                      </p:cBhvr>
                                      <p:to>
                                        <p:strVal val="visible"/>
                                      </p:to>
                                    </p:set>
                                    <p:anim calcmode="lin" valueType="num">
                                      <p:cBhvr additive="base">
                                        <p:cTn id="105" dur="500" fill="hold"/>
                                        <p:tgtEl>
                                          <p:spTgt spid="34"/>
                                        </p:tgtEl>
                                        <p:attrNameLst>
                                          <p:attrName>ppt_x</p:attrName>
                                        </p:attrNameLst>
                                      </p:cBhvr>
                                      <p:tavLst>
                                        <p:tav tm="0">
                                          <p:val>
                                            <p:strVal val="0-#ppt_w/2"/>
                                          </p:val>
                                        </p:tav>
                                        <p:tav tm="100000">
                                          <p:val>
                                            <p:strVal val="#ppt_x"/>
                                          </p:val>
                                        </p:tav>
                                      </p:tavLst>
                                    </p:anim>
                                    <p:anim calcmode="lin" valueType="num">
                                      <p:cBhvr additive="base">
                                        <p:cTn id="10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5" presetClass="exit" presetSubtype="0" fill="hold" grpId="1" nodeType="clickEffect">
                                  <p:stCondLst>
                                    <p:cond delay="0"/>
                                  </p:stCondLst>
                                  <p:childTnLst>
                                    <p:animEffect transition="out" filter="fade">
                                      <p:cBhvr>
                                        <p:cTn id="110" dur="1000"/>
                                        <p:tgtEl>
                                          <p:spTgt spid="34"/>
                                        </p:tgtEl>
                                      </p:cBhvr>
                                    </p:animEffect>
                                    <p:anim calcmode="lin" valueType="num">
                                      <p:cBhvr>
                                        <p:cTn id="111" dur="1000"/>
                                        <p:tgtEl>
                                          <p:spTgt spid="3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12" dur="1000"/>
                                        <p:tgtEl>
                                          <p:spTgt spid="34"/>
                                        </p:tgtEl>
                                        <p:attrNameLst>
                                          <p:attrName>ppt_h</p:attrName>
                                        </p:attrNameLst>
                                      </p:cBhvr>
                                      <p:tavLst>
                                        <p:tav tm="0">
                                          <p:val>
                                            <p:strVal val="ppt_h"/>
                                          </p:val>
                                        </p:tav>
                                        <p:tav tm="100000">
                                          <p:val>
                                            <p:strVal val="ppt_h"/>
                                          </p:val>
                                        </p:tav>
                                      </p:tavLst>
                                    </p:anim>
                                    <p:set>
                                      <p:cBhvr>
                                        <p:cTn id="113" dur="1" fill="hold">
                                          <p:stCondLst>
                                            <p:cond delay="999"/>
                                          </p:stCondLst>
                                        </p:cTn>
                                        <p:tgtEl>
                                          <p:spTgt spid="34"/>
                                        </p:tgtEl>
                                        <p:attrNameLst>
                                          <p:attrName>style.visibility</p:attrName>
                                        </p:attrNameLst>
                                      </p:cBhvr>
                                      <p:to>
                                        <p:strVal val="hidden"/>
                                      </p:to>
                                    </p:set>
                                  </p:childTnLst>
                                </p:cTn>
                              </p:par>
                              <p:par>
                                <p:cTn id="114" presetID="45" presetClass="entr" presetSubtype="0" fill="hold" grpId="0" nodeType="with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fade">
                                      <p:cBhvr>
                                        <p:cTn id="116" dur="1000"/>
                                        <p:tgtEl>
                                          <p:spTgt spid="20"/>
                                        </p:tgtEl>
                                      </p:cBhvr>
                                    </p:animEffect>
                                    <p:anim calcmode="lin" valueType="num">
                                      <p:cBhvr>
                                        <p:cTn id="117" dur="1000" fill="hold"/>
                                        <p:tgtEl>
                                          <p:spTgt spid="20"/>
                                        </p:tgtEl>
                                        <p:attrNameLst>
                                          <p:attrName>ppt_w</p:attrName>
                                        </p:attrNameLst>
                                      </p:cBhvr>
                                      <p:tavLst>
                                        <p:tav tm="0" fmla="#ppt_w*sin(2.5*pi*$)">
                                          <p:val>
                                            <p:fltVal val="0"/>
                                          </p:val>
                                        </p:tav>
                                        <p:tav tm="100000">
                                          <p:val>
                                            <p:fltVal val="1"/>
                                          </p:val>
                                        </p:tav>
                                      </p:tavLst>
                                    </p:anim>
                                    <p:anim calcmode="lin" valueType="num">
                                      <p:cBhvr>
                                        <p:cTn id="118" dur="1000" fill="hold"/>
                                        <p:tgtEl>
                                          <p:spTgt spid="20"/>
                                        </p:tgtEl>
                                        <p:attrNameLst>
                                          <p:attrName>ppt_h</p:attrName>
                                        </p:attrNameLst>
                                      </p:cBhvr>
                                      <p:tavLst>
                                        <p:tav tm="0">
                                          <p:val>
                                            <p:strVal val="#ppt_h"/>
                                          </p:val>
                                        </p:tav>
                                        <p:tav tm="100000">
                                          <p:val>
                                            <p:strVal val="#ppt_h"/>
                                          </p:val>
                                        </p:tav>
                                      </p:tavLst>
                                    </p:anim>
                                  </p:childTnLst>
                                </p:cTn>
                              </p:par>
                            </p:childTnLst>
                          </p:cTn>
                        </p:par>
                        <p:par>
                          <p:cTn id="119" fill="hold">
                            <p:stCondLst>
                              <p:cond delay="1000"/>
                            </p:stCondLst>
                            <p:childTnLst>
                              <p:par>
                                <p:cTn id="120" presetID="16" presetClass="entr" presetSubtype="37" fill="hold" grpId="0" nodeType="afterEffect">
                                  <p:stCondLst>
                                    <p:cond delay="0"/>
                                  </p:stCondLst>
                                  <p:childTnLst>
                                    <p:set>
                                      <p:cBhvr>
                                        <p:cTn id="121" dur="1" fill="hold">
                                          <p:stCondLst>
                                            <p:cond delay="0"/>
                                          </p:stCondLst>
                                        </p:cTn>
                                        <p:tgtEl>
                                          <p:spTgt spid="19"/>
                                        </p:tgtEl>
                                        <p:attrNameLst>
                                          <p:attrName>style.visibility</p:attrName>
                                        </p:attrNameLst>
                                      </p:cBhvr>
                                      <p:to>
                                        <p:strVal val="visible"/>
                                      </p:to>
                                    </p:set>
                                    <p:animEffect transition="in" filter="barn(outVertical)">
                                      <p:cBhvr>
                                        <p:cTn id="122" dur="500"/>
                                        <p:tgtEl>
                                          <p:spTgt spid="19"/>
                                        </p:tgtEl>
                                      </p:cBhvr>
                                    </p:animEffect>
                                  </p:childTnLst>
                                </p:cTn>
                              </p:par>
                              <p:par>
                                <p:cTn id="123" presetID="2" presetClass="entr" presetSubtype="8" fill="hold" grpId="0" nodeType="withEffect">
                                  <p:stCondLst>
                                    <p:cond delay="0"/>
                                  </p:stCondLst>
                                  <p:childTnLst>
                                    <p:set>
                                      <p:cBhvr>
                                        <p:cTn id="124" dur="1" fill="hold">
                                          <p:stCondLst>
                                            <p:cond delay="0"/>
                                          </p:stCondLst>
                                        </p:cTn>
                                        <p:tgtEl>
                                          <p:spTgt spid="35"/>
                                        </p:tgtEl>
                                        <p:attrNameLst>
                                          <p:attrName>style.visibility</p:attrName>
                                        </p:attrNameLst>
                                      </p:cBhvr>
                                      <p:to>
                                        <p:strVal val="visible"/>
                                      </p:to>
                                    </p:set>
                                    <p:anim calcmode="lin" valueType="num">
                                      <p:cBhvr additive="base">
                                        <p:cTn id="125" dur="500" fill="hold"/>
                                        <p:tgtEl>
                                          <p:spTgt spid="35"/>
                                        </p:tgtEl>
                                        <p:attrNameLst>
                                          <p:attrName>ppt_x</p:attrName>
                                        </p:attrNameLst>
                                      </p:cBhvr>
                                      <p:tavLst>
                                        <p:tav tm="0">
                                          <p:val>
                                            <p:strVal val="0-#ppt_w/2"/>
                                          </p:val>
                                        </p:tav>
                                        <p:tav tm="100000">
                                          <p:val>
                                            <p:strVal val="#ppt_x"/>
                                          </p:val>
                                        </p:tav>
                                      </p:tavLst>
                                    </p:anim>
                                    <p:anim calcmode="lin" valueType="num">
                                      <p:cBhvr additive="base">
                                        <p:cTn id="12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5" presetClass="exit" presetSubtype="0" fill="hold" grpId="1" nodeType="clickEffect">
                                  <p:stCondLst>
                                    <p:cond delay="0"/>
                                  </p:stCondLst>
                                  <p:childTnLst>
                                    <p:animEffect transition="out" filter="fade">
                                      <p:cBhvr>
                                        <p:cTn id="130" dur="1000"/>
                                        <p:tgtEl>
                                          <p:spTgt spid="35"/>
                                        </p:tgtEl>
                                      </p:cBhvr>
                                    </p:animEffect>
                                    <p:anim calcmode="lin" valueType="num">
                                      <p:cBhvr>
                                        <p:cTn id="131" dur="1000"/>
                                        <p:tgtEl>
                                          <p:spTgt spid="3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2" dur="1000"/>
                                        <p:tgtEl>
                                          <p:spTgt spid="35"/>
                                        </p:tgtEl>
                                        <p:attrNameLst>
                                          <p:attrName>ppt_h</p:attrName>
                                        </p:attrNameLst>
                                      </p:cBhvr>
                                      <p:tavLst>
                                        <p:tav tm="0">
                                          <p:val>
                                            <p:strVal val="ppt_h"/>
                                          </p:val>
                                        </p:tav>
                                        <p:tav tm="100000">
                                          <p:val>
                                            <p:strVal val="ppt_h"/>
                                          </p:val>
                                        </p:tav>
                                      </p:tavLst>
                                    </p:anim>
                                    <p:set>
                                      <p:cBhvr>
                                        <p:cTn id="133" dur="1" fill="hold">
                                          <p:stCondLst>
                                            <p:cond delay="999"/>
                                          </p:stCondLst>
                                        </p:cTn>
                                        <p:tgtEl>
                                          <p:spTgt spid="35"/>
                                        </p:tgtEl>
                                        <p:attrNameLst>
                                          <p:attrName>style.visibility</p:attrName>
                                        </p:attrNameLst>
                                      </p:cBhvr>
                                      <p:to>
                                        <p:strVal val="hidden"/>
                                      </p:to>
                                    </p:set>
                                  </p:childTnLst>
                                </p:cTn>
                              </p:par>
                              <p:par>
                                <p:cTn id="134" presetID="45" presetClass="entr" presetSubtype="0" fill="hold" grpId="0" nodeType="withEffect">
                                  <p:stCondLst>
                                    <p:cond delay="0"/>
                                  </p:stCondLst>
                                  <p:childTnLst>
                                    <p:set>
                                      <p:cBhvr>
                                        <p:cTn id="135" dur="1" fill="hold">
                                          <p:stCondLst>
                                            <p:cond delay="0"/>
                                          </p:stCondLst>
                                        </p:cTn>
                                        <p:tgtEl>
                                          <p:spTgt spid="22"/>
                                        </p:tgtEl>
                                        <p:attrNameLst>
                                          <p:attrName>style.visibility</p:attrName>
                                        </p:attrNameLst>
                                      </p:cBhvr>
                                      <p:to>
                                        <p:strVal val="visible"/>
                                      </p:to>
                                    </p:set>
                                    <p:animEffect transition="in" filter="fade">
                                      <p:cBhvr>
                                        <p:cTn id="136" dur="1000"/>
                                        <p:tgtEl>
                                          <p:spTgt spid="22"/>
                                        </p:tgtEl>
                                      </p:cBhvr>
                                    </p:animEffect>
                                    <p:anim calcmode="lin" valueType="num">
                                      <p:cBhvr>
                                        <p:cTn id="137" dur="1000" fill="hold"/>
                                        <p:tgtEl>
                                          <p:spTgt spid="22"/>
                                        </p:tgtEl>
                                        <p:attrNameLst>
                                          <p:attrName>ppt_w</p:attrName>
                                        </p:attrNameLst>
                                      </p:cBhvr>
                                      <p:tavLst>
                                        <p:tav tm="0" fmla="#ppt_w*sin(2.5*pi*$)">
                                          <p:val>
                                            <p:fltVal val="0"/>
                                          </p:val>
                                        </p:tav>
                                        <p:tav tm="100000">
                                          <p:val>
                                            <p:fltVal val="1"/>
                                          </p:val>
                                        </p:tav>
                                      </p:tavLst>
                                    </p:anim>
                                    <p:anim calcmode="lin" valueType="num">
                                      <p:cBhvr>
                                        <p:cTn id="138" dur="1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8" fill="hold" grpId="0" nodeType="clickEffect">
                                  <p:stCondLst>
                                    <p:cond delay="0"/>
                                  </p:stCondLst>
                                  <p:childTnLst>
                                    <p:set>
                                      <p:cBhvr>
                                        <p:cTn id="142" dur="1" fill="hold">
                                          <p:stCondLst>
                                            <p:cond delay="0"/>
                                          </p:stCondLst>
                                        </p:cTn>
                                        <p:tgtEl>
                                          <p:spTgt spid="26"/>
                                        </p:tgtEl>
                                        <p:attrNameLst>
                                          <p:attrName>style.visibility</p:attrName>
                                        </p:attrNameLst>
                                      </p:cBhvr>
                                      <p:to>
                                        <p:strVal val="visible"/>
                                      </p:to>
                                    </p:set>
                                    <p:anim calcmode="lin" valueType="num">
                                      <p:cBhvr additive="base">
                                        <p:cTn id="143" dur="500" fill="hold"/>
                                        <p:tgtEl>
                                          <p:spTgt spid="26"/>
                                        </p:tgtEl>
                                        <p:attrNameLst>
                                          <p:attrName>ppt_x</p:attrName>
                                        </p:attrNameLst>
                                      </p:cBhvr>
                                      <p:tavLst>
                                        <p:tav tm="0">
                                          <p:val>
                                            <p:strVal val="0-#ppt_w/2"/>
                                          </p:val>
                                        </p:tav>
                                        <p:tav tm="100000">
                                          <p:val>
                                            <p:strVal val="#ppt_x"/>
                                          </p:val>
                                        </p:tav>
                                      </p:tavLst>
                                    </p:anim>
                                    <p:anim calcmode="lin" valueType="num">
                                      <p:cBhvr additive="base">
                                        <p:cTn id="144" dur="500" fill="hold"/>
                                        <p:tgtEl>
                                          <p:spTgt spid="26"/>
                                        </p:tgtEl>
                                        <p:attrNameLst>
                                          <p:attrName>ppt_y</p:attrName>
                                        </p:attrNameLst>
                                      </p:cBhvr>
                                      <p:tavLst>
                                        <p:tav tm="0">
                                          <p:val>
                                            <p:strVal val="#ppt_y"/>
                                          </p:val>
                                        </p:tav>
                                        <p:tav tm="100000">
                                          <p:val>
                                            <p:strVal val="#ppt_y"/>
                                          </p:val>
                                        </p:tav>
                                      </p:tavLst>
                                    </p:anim>
                                  </p:childTnLst>
                                </p:cTn>
                              </p:par>
                            </p:childTnLst>
                          </p:cTn>
                        </p:par>
                        <p:par>
                          <p:cTn id="145" fill="hold">
                            <p:stCondLst>
                              <p:cond delay="500"/>
                            </p:stCondLst>
                            <p:childTnLst>
                              <p:par>
                                <p:cTn id="146" presetID="2" presetClass="entr" presetSubtype="8" fill="hold" grpId="0" nodeType="afterEffect">
                                  <p:stCondLst>
                                    <p:cond delay="0"/>
                                  </p:stCondLst>
                                  <p:childTnLst>
                                    <p:set>
                                      <p:cBhvr>
                                        <p:cTn id="147" dur="1" fill="hold">
                                          <p:stCondLst>
                                            <p:cond delay="0"/>
                                          </p:stCondLst>
                                        </p:cTn>
                                        <p:tgtEl>
                                          <p:spTgt spid="36"/>
                                        </p:tgtEl>
                                        <p:attrNameLst>
                                          <p:attrName>style.visibility</p:attrName>
                                        </p:attrNameLst>
                                      </p:cBhvr>
                                      <p:to>
                                        <p:strVal val="visible"/>
                                      </p:to>
                                    </p:set>
                                    <p:anim calcmode="lin" valueType="num">
                                      <p:cBhvr additive="base">
                                        <p:cTn id="148" dur="500" fill="hold"/>
                                        <p:tgtEl>
                                          <p:spTgt spid="36"/>
                                        </p:tgtEl>
                                        <p:attrNameLst>
                                          <p:attrName>ppt_x</p:attrName>
                                        </p:attrNameLst>
                                      </p:cBhvr>
                                      <p:tavLst>
                                        <p:tav tm="0">
                                          <p:val>
                                            <p:strVal val="0-#ppt_w/2"/>
                                          </p:val>
                                        </p:tav>
                                        <p:tav tm="100000">
                                          <p:val>
                                            <p:strVal val="#ppt_x"/>
                                          </p:val>
                                        </p:tav>
                                      </p:tavLst>
                                    </p:anim>
                                    <p:anim calcmode="lin" valueType="num">
                                      <p:cBhvr additive="base">
                                        <p:cTn id="149"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5" presetClass="exit" presetSubtype="0" fill="hold" grpId="1" nodeType="clickEffect">
                                  <p:stCondLst>
                                    <p:cond delay="0"/>
                                  </p:stCondLst>
                                  <p:childTnLst>
                                    <p:animEffect transition="out" filter="fade">
                                      <p:cBhvr>
                                        <p:cTn id="153" dur="1000"/>
                                        <p:tgtEl>
                                          <p:spTgt spid="36"/>
                                        </p:tgtEl>
                                      </p:cBhvr>
                                    </p:animEffect>
                                    <p:anim calcmode="lin" valueType="num">
                                      <p:cBhvr>
                                        <p:cTn id="154" dur="1000"/>
                                        <p:tgtEl>
                                          <p:spTgt spid="3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5" dur="1000"/>
                                        <p:tgtEl>
                                          <p:spTgt spid="36"/>
                                        </p:tgtEl>
                                        <p:attrNameLst>
                                          <p:attrName>ppt_h</p:attrName>
                                        </p:attrNameLst>
                                      </p:cBhvr>
                                      <p:tavLst>
                                        <p:tav tm="0">
                                          <p:val>
                                            <p:strVal val="ppt_h"/>
                                          </p:val>
                                        </p:tav>
                                        <p:tav tm="100000">
                                          <p:val>
                                            <p:strVal val="ppt_h"/>
                                          </p:val>
                                        </p:tav>
                                      </p:tavLst>
                                    </p:anim>
                                    <p:set>
                                      <p:cBhvr>
                                        <p:cTn id="156" dur="1" fill="hold">
                                          <p:stCondLst>
                                            <p:cond delay="999"/>
                                          </p:stCondLst>
                                        </p:cTn>
                                        <p:tgtEl>
                                          <p:spTgt spid="36"/>
                                        </p:tgtEl>
                                        <p:attrNameLst>
                                          <p:attrName>style.visibility</p:attrName>
                                        </p:attrNameLst>
                                      </p:cBhvr>
                                      <p:to>
                                        <p:strVal val="hidden"/>
                                      </p:to>
                                    </p:set>
                                  </p:childTnLst>
                                </p:cTn>
                              </p:par>
                              <p:par>
                                <p:cTn id="157" presetID="45" presetClass="entr" presetSubtype="0" fill="hold" grpId="0" nodeType="withEffect">
                                  <p:stCondLst>
                                    <p:cond delay="0"/>
                                  </p:stCondLst>
                                  <p:childTnLst>
                                    <p:set>
                                      <p:cBhvr>
                                        <p:cTn id="158" dur="1" fill="hold">
                                          <p:stCondLst>
                                            <p:cond delay="0"/>
                                          </p:stCondLst>
                                        </p:cTn>
                                        <p:tgtEl>
                                          <p:spTgt spid="25"/>
                                        </p:tgtEl>
                                        <p:attrNameLst>
                                          <p:attrName>style.visibility</p:attrName>
                                        </p:attrNameLst>
                                      </p:cBhvr>
                                      <p:to>
                                        <p:strVal val="visible"/>
                                      </p:to>
                                    </p:set>
                                    <p:animEffect transition="in" filter="fade">
                                      <p:cBhvr>
                                        <p:cTn id="159" dur="1000"/>
                                        <p:tgtEl>
                                          <p:spTgt spid="25"/>
                                        </p:tgtEl>
                                      </p:cBhvr>
                                    </p:animEffect>
                                    <p:anim calcmode="lin" valueType="num">
                                      <p:cBhvr>
                                        <p:cTn id="160" dur="1000" fill="hold"/>
                                        <p:tgtEl>
                                          <p:spTgt spid="25"/>
                                        </p:tgtEl>
                                        <p:attrNameLst>
                                          <p:attrName>ppt_w</p:attrName>
                                        </p:attrNameLst>
                                      </p:cBhvr>
                                      <p:tavLst>
                                        <p:tav tm="0" fmla="#ppt_w*sin(2.5*pi*$)">
                                          <p:val>
                                            <p:fltVal val="0"/>
                                          </p:val>
                                        </p:tav>
                                        <p:tav tm="100000">
                                          <p:val>
                                            <p:fltVal val="1"/>
                                          </p:val>
                                        </p:tav>
                                      </p:tavLst>
                                    </p:anim>
                                    <p:anim calcmode="lin" valueType="num">
                                      <p:cBhvr>
                                        <p:cTn id="161" dur="10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162" fill="hold">
                      <p:stCondLst>
                        <p:cond delay="indefinite"/>
                      </p:stCondLst>
                      <p:childTnLst>
                        <p:par>
                          <p:cTn id="163" fill="hold">
                            <p:stCondLst>
                              <p:cond delay="0"/>
                            </p:stCondLst>
                            <p:childTnLst>
                              <p:par>
                                <p:cTn id="164" presetID="2" presetClass="entr" presetSubtype="8" fill="hold" grpId="0" nodeType="clickEffect">
                                  <p:stCondLst>
                                    <p:cond delay="0"/>
                                  </p:stCondLst>
                                  <p:childTnLst>
                                    <p:set>
                                      <p:cBhvr>
                                        <p:cTn id="165" dur="1" fill="hold">
                                          <p:stCondLst>
                                            <p:cond delay="0"/>
                                          </p:stCondLst>
                                        </p:cTn>
                                        <p:tgtEl>
                                          <p:spTgt spid="27"/>
                                        </p:tgtEl>
                                        <p:attrNameLst>
                                          <p:attrName>style.visibility</p:attrName>
                                        </p:attrNameLst>
                                      </p:cBhvr>
                                      <p:to>
                                        <p:strVal val="visible"/>
                                      </p:to>
                                    </p:set>
                                    <p:anim calcmode="lin" valueType="num">
                                      <p:cBhvr additive="base">
                                        <p:cTn id="166" dur="500" fill="hold"/>
                                        <p:tgtEl>
                                          <p:spTgt spid="27"/>
                                        </p:tgtEl>
                                        <p:attrNameLst>
                                          <p:attrName>ppt_x</p:attrName>
                                        </p:attrNameLst>
                                      </p:cBhvr>
                                      <p:tavLst>
                                        <p:tav tm="0">
                                          <p:val>
                                            <p:strVal val="0-#ppt_w/2"/>
                                          </p:val>
                                        </p:tav>
                                        <p:tav tm="100000">
                                          <p:val>
                                            <p:strVal val="#ppt_x"/>
                                          </p:val>
                                        </p:tav>
                                      </p:tavLst>
                                    </p:anim>
                                    <p:anim calcmode="lin" valueType="num">
                                      <p:cBhvr additive="base">
                                        <p:cTn id="167" dur="500" fill="hold"/>
                                        <p:tgtEl>
                                          <p:spTgt spid="27"/>
                                        </p:tgtEl>
                                        <p:attrNameLst>
                                          <p:attrName>ppt_y</p:attrName>
                                        </p:attrNameLst>
                                      </p:cBhvr>
                                      <p:tavLst>
                                        <p:tav tm="0">
                                          <p:val>
                                            <p:strVal val="#ppt_y"/>
                                          </p:val>
                                        </p:tav>
                                        <p:tav tm="100000">
                                          <p:val>
                                            <p:strVal val="#ppt_y"/>
                                          </p:val>
                                        </p:tav>
                                      </p:tavLst>
                                    </p:anim>
                                  </p:childTnLst>
                                </p:cTn>
                              </p:par>
                              <p:par>
                                <p:cTn id="168" presetID="2" presetClass="entr" presetSubtype="8" fill="hold" grpId="0" nodeType="withEffect">
                                  <p:stCondLst>
                                    <p:cond delay="0"/>
                                  </p:stCondLst>
                                  <p:childTnLst>
                                    <p:set>
                                      <p:cBhvr>
                                        <p:cTn id="169" dur="1" fill="hold">
                                          <p:stCondLst>
                                            <p:cond delay="0"/>
                                          </p:stCondLst>
                                        </p:cTn>
                                        <p:tgtEl>
                                          <p:spTgt spid="37"/>
                                        </p:tgtEl>
                                        <p:attrNameLst>
                                          <p:attrName>style.visibility</p:attrName>
                                        </p:attrNameLst>
                                      </p:cBhvr>
                                      <p:to>
                                        <p:strVal val="visible"/>
                                      </p:to>
                                    </p:set>
                                    <p:anim calcmode="lin" valueType="num">
                                      <p:cBhvr additive="base">
                                        <p:cTn id="170" dur="500" fill="hold"/>
                                        <p:tgtEl>
                                          <p:spTgt spid="37"/>
                                        </p:tgtEl>
                                        <p:attrNameLst>
                                          <p:attrName>ppt_x</p:attrName>
                                        </p:attrNameLst>
                                      </p:cBhvr>
                                      <p:tavLst>
                                        <p:tav tm="0">
                                          <p:val>
                                            <p:strVal val="0-#ppt_w/2"/>
                                          </p:val>
                                        </p:tav>
                                        <p:tav tm="100000">
                                          <p:val>
                                            <p:strVal val="#ppt_x"/>
                                          </p:val>
                                        </p:tav>
                                      </p:tavLst>
                                    </p:anim>
                                    <p:anim calcmode="lin" valueType="num">
                                      <p:cBhvr additive="base">
                                        <p:cTn id="171"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45" presetClass="exit" presetSubtype="0" fill="hold" grpId="1" nodeType="clickEffect">
                                  <p:stCondLst>
                                    <p:cond delay="0"/>
                                  </p:stCondLst>
                                  <p:childTnLst>
                                    <p:animEffect transition="out" filter="fade">
                                      <p:cBhvr>
                                        <p:cTn id="175" dur="1000"/>
                                        <p:tgtEl>
                                          <p:spTgt spid="37"/>
                                        </p:tgtEl>
                                      </p:cBhvr>
                                    </p:animEffect>
                                    <p:anim calcmode="lin" valueType="num">
                                      <p:cBhvr>
                                        <p:cTn id="176" dur="1000"/>
                                        <p:tgtEl>
                                          <p:spTgt spid="3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7" dur="1000"/>
                                        <p:tgtEl>
                                          <p:spTgt spid="37"/>
                                        </p:tgtEl>
                                        <p:attrNameLst>
                                          <p:attrName>ppt_h</p:attrName>
                                        </p:attrNameLst>
                                      </p:cBhvr>
                                      <p:tavLst>
                                        <p:tav tm="0">
                                          <p:val>
                                            <p:strVal val="ppt_h"/>
                                          </p:val>
                                        </p:tav>
                                        <p:tav tm="100000">
                                          <p:val>
                                            <p:strVal val="ppt_h"/>
                                          </p:val>
                                        </p:tav>
                                      </p:tavLst>
                                    </p:anim>
                                    <p:set>
                                      <p:cBhvr>
                                        <p:cTn id="178" dur="1" fill="hold">
                                          <p:stCondLst>
                                            <p:cond delay="999"/>
                                          </p:stCondLst>
                                        </p:cTn>
                                        <p:tgtEl>
                                          <p:spTgt spid="37"/>
                                        </p:tgtEl>
                                        <p:attrNameLst>
                                          <p:attrName>style.visibility</p:attrName>
                                        </p:attrNameLst>
                                      </p:cBhvr>
                                      <p:to>
                                        <p:strVal val="hidden"/>
                                      </p:to>
                                    </p:set>
                                  </p:childTnLst>
                                </p:cTn>
                              </p:par>
                              <p:par>
                                <p:cTn id="179" presetID="45" presetClass="entr" presetSubtype="0" fill="hold" grpId="0" nodeType="withEffect">
                                  <p:stCondLst>
                                    <p:cond delay="0"/>
                                  </p:stCondLst>
                                  <p:childTnLst>
                                    <p:set>
                                      <p:cBhvr>
                                        <p:cTn id="180" dur="1" fill="hold">
                                          <p:stCondLst>
                                            <p:cond delay="0"/>
                                          </p:stCondLst>
                                        </p:cTn>
                                        <p:tgtEl>
                                          <p:spTgt spid="29"/>
                                        </p:tgtEl>
                                        <p:attrNameLst>
                                          <p:attrName>style.visibility</p:attrName>
                                        </p:attrNameLst>
                                      </p:cBhvr>
                                      <p:to>
                                        <p:strVal val="visible"/>
                                      </p:to>
                                    </p:set>
                                    <p:animEffect transition="in" filter="fade">
                                      <p:cBhvr>
                                        <p:cTn id="181" dur="1000"/>
                                        <p:tgtEl>
                                          <p:spTgt spid="29"/>
                                        </p:tgtEl>
                                      </p:cBhvr>
                                    </p:animEffect>
                                    <p:anim calcmode="lin" valueType="num">
                                      <p:cBhvr>
                                        <p:cTn id="182" dur="1000" fill="hold"/>
                                        <p:tgtEl>
                                          <p:spTgt spid="29"/>
                                        </p:tgtEl>
                                        <p:attrNameLst>
                                          <p:attrName>ppt_w</p:attrName>
                                        </p:attrNameLst>
                                      </p:cBhvr>
                                      <p:tavLst>
                                        <p:tav tm="0" fmla="#ppt_w*sin(2.5*pi*$)">
                                          <p:val>
                                            <p:fltVal val="0"/>
                                          </p:val>
                                        </p:tav>
                                        <p:tav tm="100000">
                                          <p:val>
                                            <p:fltVal val="1"/>
                                          </p:val>
                                        </p:tav>
                                      </p:tavLst>
                                    </p:anim>
                                    <p:anim calcmode="lin" valueType="num">
                                      <p:cBhvr>
                                        <p:cTn id="183" dur="1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14" grpId="0" animBg="1"/>
      <p:bldP spid="17" grpId="0" animBg="1"/>
      <p:bldP spid="18" grpId="0" animBg="1"/>
      <p:bldP spid="19" grpId="0" animBg="1"/>
      <p:bldP spid="2" grpId="0" animBg="1"/>
      <p:bldP spid="20" grpId="0" animBg="1"/>
      <p:bldP spid="21" grpId="0" animBg="1"/>
      <p:bldP spid="22" grpId="0" animBg="1"/>
      <p:bldP spid="23" grpId="0" animBg="1"/>
      <p:bldP spid="24" grpId="0" animBg="1"/>
      <p:bldP spid="25" grpId="0" animBg="1"/>
      <p:bldP spid="26" grpId="0" animBg="1"/>
      <p:bldP spid="27" grpId="0" animBg="1"/>
      <p:bldP spid="29" grpId="0"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154555"/>
            <a:ext cx="1191490" cy="1191490"/>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398" y="154555"/>
            <a:ext cx="1191491" cy="119149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391891" y="565635"/>
            <a:ext cx="3740727" cy="369332"/>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3117272" y="1454727"/>
            <a:ext cx="6885709" cy="923330"/>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r>
              <a:rPr lang="en-US" b="1" dirty="0">
                <a:effectLst>
                  <a:outerShdw blurRad="38100" dist="38100" dir="2700000" algn="tl">
                    <a:srgbClr val="000000">
                      <a:alpha val="43137"/>
                    </a:srgbClr>
                  </a:outerShdw>
                </a:effectLst>
              </a:rPr>
              <a:t>LOS ANGELES MEDICAL CENTER HAS EARNED THIS DISTINCTION BY THE JOINT COMMISSION, THE FIRST AND ONLY SCAL KAISER PERMANENTE FACILITY TO ACHIEVE THIS? </a:t>
            </a:r>
          </a:p>
        </p:txBody>
      </p:sp>
      <p:sp>
        <p:nvSpPr>
          <p:cNvPr id="8" name="Rectangle 7">
            <a:extLst>
              <a:ext uri="{FF2B5EF4-FFF2-40B4-BE49-F238E27FC236}">
                <a16:creationId xmlns:a16="http://schemas.microsoft.com/office/drawing/2014/main" id="{723CD258-477C-4587-BEFB-E81BDC229790}"/>
              </a:ext>
            </a:extLst>
          </p:cNvPr>
          <p:cNvSpPr/>
          <p:nvPr/>
        </p:nvSpPr>
        <p:spPr>
          <a:xfrm>
            <a:off x="1329189" y="2763138"/>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9" name="Rectangle 8">
            <a:extLst>
              <a:ext uri="{FF2B5EF4-FFF2-40B4-BE49-F238E27FC236}">
                <a16:creationId xmlns:a16="http://schemas.microsoft.com/office/drawing/2014/main" id="{CCA55900-FB78-49F1-B802-8B809B6C4E01}"/>
              </a:ext>
            </a:extLst>
          </p:cNvPr>
          <p:cNvSpPr/>
          <p:nvPr/>
        </p:nvSpPr>
        <p:spPr>
          <a:xfrm>
            <a:off x="1305943" y="3652637"/>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p>
        </p:txBody>
      </p:sp>
      <p:sp>
        <p:nvSpPr>
          <p:cNvPr id="10" name="Rectangle 9">
            <a:extLst>
              <a:ext uri="{FF2B5EF4-FFF2-40B4-BE49-F238E27FC236}">
                <a16:creationId xmlns:a16="http://schemas.microsoft.com/office/drawing/2014/main" id="{8352D5B8-A934-4346-BAED-B0F60ADBCDA2}"/>
              </a:ext>
            </a:extLst>
          </p:cNvPr>
          <p:cNvSpPr/>
          <p:nvPr/>
        </p:nvSpPr>
        <p:spPr>
          <a:xfrm>
            <a:off x="1305942" y="4520818"/>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11" name="Rectangle 10">
            <a:extLst>
              <a:ext uri="{FF2B5EF4-FFF2-40B4-BE49-F238E27FC236}">
                <a16:creationId xmlns:a16="http://schemas.microsoft.com/office/drawing/2014/main" id="{3D146E31-D920-4D61-9D16-F2D9F9A87DA9}"/>
              </a:ext>
            </a:extLst>
          </p:cNvPr>
          <p:cNvSpPr/>
          <p:nvPr/>
        </p:nvSpPr>
        <p:spPr>
          <a:xfrm>
            <a:off x="1291050" y="5316956"/>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p>
        </p:txBody>
      </p:sp>
      <p:sp>
        <p:nvSpPr>
          <p:cNvPr id="12" name="Rectangle 11">
            <a:extLst>
              <a:ext uri="{FF2B5EF4-FFF2-40B4-BE49-F238E27FC236}">
                <a16:creationId xmlns:a16="http://schemas.microsoft.com/office/drawing/2014/main" id="{EDAA16A2-3D2E-47C4-A8BE-6B2CCB3BC9A0}"/>
              </a:ext>
            </a:extLst>
          </p:cNvPr>
          <p:cNvSpPr/>
          <p:nvPr/>
        </p:nvSpPr>
        <p:spPr>
          <a:xfrm>
            <a:off x="2216725" y="3662500"/>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RAISED ITS CERTIFICATION FROM PRIMARY STROKE CENTER TO COMPREHENSIVE STROKE CENTER</a:t>
            </a:r>
          </a:p>
        </p:txBody>
      </p:sp>
      <p:sp>
        <p:nvSpPr>
          <p:cNvPr id="13" name="Rectangle 12">
            <a:extLst>
              <a:ext uri="{FF2B5EF4-FFF2-40B4-BE49-F238E27FC236}">
                <a16:creationId xmlns:a16="http://schemas.microsoft.com/office/drawing/2014/main" id="{F11EA42C-1EEB-4E0B-8B92-AFAAF534D8E7}"/>
              </a:ext>
            </a:extLst>
          </p:cNvPr>
          <p:cNvSpPr/>
          <p:nvPr/>
        </p:nvSpPr>
        <p:spPr>
          <a:xfrm>
            <a:off x="2216723" y="2763138"/>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FASTEST TURN AROUND TIME FOR RESULTS</a:t>
            </a:r>
          </a:p>
        </p:txBody>
      </p:sp>
      <p:sp>
        <p:nvSpPr>
          <p:cNvPr id="15" name="Rectangle 14">
            <a:extLst>
              <a:ext uri="{FF2B5EF4-FFF2-40B4-BE49-F238E27FC236}">
                <a16:creationId xmlns:a16="http://schemas.microsoft.com/office/drawing/2014/main" id="{9E17140C-4A55-4EA3-98C6-AC4CC40E97D8}"/>
              </a:ext>
            </a:extLst>
          </p:cNvPr>
          <p:cNvSpPr/>
          <p:nvPr/>
        </p:nvSpPr>
        <p:spPr>
          <a:xfrm>
            <a:off x="2216724" y="4520818"/>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FORMATION OF A STROKE COMMITTEE</a:t>
            </a:r>
          </a:p>
        </p:txBody>
      </p:sp>
      <p:sp>
        <p:nvSpPr>
          <p:cNvPr id="16" name="Rectangle 15">
            <a:extLst>
              <a:ext uri="{FF2B5EF4-FFF2-40B4-BE49-F238E27FC236}">
                <a16:creationId xmlns:a16="http://schemas.microsoft.com/office/drawing/2014/main" id="{123CEB7C-0C4C-4251-A274-6C0660D69442}"/>
              </a:ext>
            </a:extLst>
          </p:cNvPr>
          <p:cNvSpPr/>
          <p:nvPr/>
        </p:nvSpPr>
        <p:spPr>
          <a:xfrm>
            <a:off x="2216725" y="5324766"/>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BEST STROKE EDUCATION PROGRAM </a:t>
            </a:r>
          </a:p>
        </p:txBody>
      </p:sp>
    </p:spTree>
    <p:extLst>
      <p:ext uri="{BB962C8B-B14F-4D97-AF65-F5344CB8AC3E}">
        <p14:creationId xmlns:p14="http://schemas.microsoft.com/office/powerpoint/2010/main" val="189273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outVertical)">
                                      <p:cBhvr>
                                        <p:cTn id="19" dur="500"/>
                                        <p:tgtEl>
                                          <p:spTgt spid="12"/>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outVertical)">
                                      <p:cBhvr>
                                        <p:cTn id="31" dur="500"/>
                                        <p:tgtEl>
                                          <p:spTgt spid="16"/>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out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9" grpId="0" animBg="1"/>
      <p:bldP spid="10" grpId="0" animBg="1"/>
      <p:bldP spid="10" grpId="1" animBg="1"/>
      <p:bldP spid="11" grpId="0" animBg="1"/>
      <p:bldP spid="11" grpId="1" animBg="1"/>
      <p:bldP spid="12" grpId="0" animBg="1"/>
      <p:bldP spid="13" grpId="0" animBg="1"/>
      <p:bldP spid="13" grpId="1" animBg="1"/>
      <p:bldP spid="13" grpId="2" animBg="1"/>
      <p:bldP spid="15" grpId="0" animBg="1"/>
      <p:bldP spid="15" grpId="1" animBg="1"/>
      <p:bldP spid="16" grpId="0" animBg="1"/>
      <p:bldP spid="16" grpId="1"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154555"/>
            <a:ext cx="1191490" cy="1191490"/>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398" y="154555"/>
            <a:ext cx="1191491" cy="119149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391891" y="565635"/>
            <a:ext cx="3740727" cy="369332"/>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3117272" y="1454727"/>
            <a:ext cx="6885709" cy="92333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r>
              <a:rPr lang="en-US" b="1" dirty="0">
                <a:effectLst>
                  <a:outerShdw blurRad="38100" dist="38100" dir="2700000" algn="tl">
                    <a:srgbClr val="000000">
                      <a:alpha val="43137"/>
                    </a:srgbClr>
                  </a:outerShdw>
                </a:effectLst>
              </a:rPr>
              <a:t>AS A REQUIREMENT FOR MAINTAINING COMPREHENSIVE CERTIFICATION, WHICH OF THE FOLLOWING IS TRUE FOR THE LABORATORY?</a:t>
            </a:r>
          </a:p>
        </p:txBody>
      </p:sp>
      <p:sp>
        <p:nvSpPr>
          <p:cNvPr id="8" name="Rectangle 7">
            <a:extLst>
              <a:ext uri="{FF2B5EF4-FFF2-40B4-BE49-F238E27FC236}">
                <a16:creationId xmlns:a16="http://schemas.microsoft.com/office/drawing/2014/main" id="{723CD258-477C-4587-BEFB-E81BDC229790}"/>
              </a:ext>
            </a:extLst>
          </p:cNvPr>
          <p:cNvSpPr/>
          <p:nvPr/>
        </p:nvSpPr>
        <p:spPr>
          <a:xfrm>
            <a:off x="1219200" y="2964873"/>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9" name="Rectangle 8">
            <a:extLst>
              <a:ext uri="{FF2B5EF4-FFF2-40B4-BE49-F238E27FC236}">
                <a16:creationId xmlns:a16="http://schemas.microsoft.com/office/drawing/2014/main" id="{CCA55900-FB78-49F1-B802-8B809B6C4E01}"/>
              </a:ext>
            </a:extLst>
          </p:cNvPr>
          <p:cNvSpPr/>
          <p:nvPr/>
        </p:nvSpPr>
        <p:spPr>
          <a:xfrm>
            <a:off x="1219199" y="3699164"/>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p>
        </p:txBody>
      </p:sp>
      <p:sp>
        <p:nvSpPr>
          <p:cNvPr id="10" name="Rectangle 9">
            <a:extLst>
              <a:ext uri="{FF2B5EF4-FFF2-40B4-BE49-F238E27FC236}">
                <a16:creationId xmlns:a16="http://schemas.microsoft.com/office/drawing/2014/main" id="{8352D5B8-A934-4346-BAED-B0F60ADBCDA2}"/>
              </a:ext>
            </a:extLst>
          </p:cNvPr>
          <p:cNvSpPr/>
          <p:nvPr/>
        </p:nvSpPr>
        <p:spPr>
          <a:xfrm>
            <a:off x="1219198" y="4542136"/>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11" name="Rectangle 10">
            <a:extLst>
              <a:ext uri="{FF2B5EF4-FFF2-40B4-BE49-F238E27FC236}">
                <a16:creationId xmlns:a16="http://schemas.microsoft.com/office/drawing/2014/main" id="{3D146E31-D920-4D61-9D16-F2D9F9A87DA9}"/>
              </a:ext>
            </a:extLst>
          </p:cNvPr>
          <p:cNvSpPr/>
          <p:nvPr/>
        </p:nvSpPr>
        <p:spPr>
          <a:xfrm>
            <a:off x="1219197" y="5325379"/>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p>
        </p:txBody>
      </p:sp>
      <p:sp>
        <p:nvSpPr>
          <p:cNvPr id="12" name="Rectangle 11">
            <a:extLst>
              <a:ext uri="{FF2B5EF4-FFF2-40B4-BE49-F238E27FC236}">
                <a16:creationId xmlns:a16="http://schemas.microsoft.com/office/drawing/2014/main" id="{EDAA16A2-3D2E-47C4-A8BE-6B2CCB3BC9A0}"/>
              </a:ext>
            </a:extLst>
          </p:cNvPr>
          <p:cNvSpPr/>
          <p:nvPr/>
        </p:nvSpPr>
        <p:spPr>
          <a:xfrm>
            <a:off x="2216726" y="3740728"/>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TURN AROUND TIME FOR LAB TESTS IS 45 MINUTES FROM DOOR TO RESULT.</a:t>
            </a:r>
          </a:p>
        </p:txBody>
      </p:sp>
      <p:sp>
        <p:nvSpPr>
          <p:cNvPr id="13" name="Rectangle 12">
            <a:extLst>
              <a:ext uri="{FF2B5EF4-FFF2-40B4-BE49-F238E27FC236}">
                <a16:creationId xmlns:a16="http://schemas.microsoft.com/office/drawing/2014/main" id="{F11EA42C-1EEB-4E0B-8B92-AFAAF534D8E7}"/>
              </a:ext>
            </a:extLst>
          </p:cNvPr>
          <p:cNvSpPr/>
          <p:nvPr/>
        </p:nvSpPr>
        <p:spPr>
          <a:xfrm>
            <a:off x="2216726" y="2967090"/>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EMPLOYEES SHOULD RECEIVE STROKE EDUCATION ANNUALLY</a:t>
            </a:r>
          </a:p>
        </p:txBody>
      </p:sp>
      <p:sp>
        <p:nvSpPr>
          <p:cNvPr id="15" name="Rectangle 14">
            <a:extLst>
              <a:ext uri="{FF2B5EF4-FFF2-40B4-BE49-F238E27FC236}">
                <a16:creationId xmlns:a16="http://schemas.microsoft.com/office/drawing/2014/main" id="{9E17140C-4A55-4EA3-98C6-AC4CC40E97D8}"/>
              </a:ext>
            </a:extLst>
          </p:cNvPr>
          <p:cNvSpPr/>
          <p:nvPr/>
        </p:nvSpPr>
        <p:spPr>
          <a:xfrm>
            <a:off x="2216725" y="4542136"/>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PHLEBOTOMISTS IS REQUIRED TO RESPOND TO LOCATION WHERE THE CODE STROKE IS ANNOUNCED</a:t>
            </a:r>
          </a:p>
        </p:txBody>
      </p:sp>
      <p:sp>
        <p:nvSpPr>
          <p:cNvPr id="16" name="Rectangle 15">
            <a:extLst>
              <a:ext uri="{FF2B5EF4-FFF2-40B4-BE49-F238E27FC236}">
                <a16:creationId xmlns:a16="http://schemas.microsoft.com/office/drawing/2014/main" id="{123CEB7C-0C4C-4251-A274-6C0660D69442}"/>
              </a:ext>
            </a:extLst>
          </p:cNvPr>
          <p:cNvSpPr/>
          <p:nvPr/>
        </p:nvSpPr>
        <p:spPr>
          <a:xfrm>
            <a:off x="2216725" y="5324766"/>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ANY CHALLENGES IN OBTAINING SPECIMEN OR ANY REASON FOR DELAY SHOULD INVOLVE THE MANAGER.</a:t>
            </a:r>
          </a:p>
        </p:txBody>
      </p:sp>
    </p:spTree>
    <p:extLst>
      <p:ext uri="{BB962C8B-B14F-4D97-AF65-F5344CB8AC3E}">
        <p14:creationId xmlns:p14="http://schemas.microsoft.com/office/powerpoint/2010/main" val="419346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iterate type="lt">
                                    <p:tmPct val="0"/>
                                  </p:iterate>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16" presetClass="entr" presetSubtype="37" fill="hold" grpId="0" nodeType="withEffect">
                                  <p:stCondLst>
                                    <p:cond delay="0"/>
                                  </p:stCondLst>
                                  <p:iterate type="lt">
                                    <p:tmPct val="0"/>
                                  </p:iterate>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iterate type="lt">
                                    <p:tmPct val="0"/>
                                  </p:iterate>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iterate type="lt">
                                    <p:tmPct val="0"/>
                                  </p:iterate>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outVertical)">
                                      <p:cBhvr>
                                        <p:cTn id="31" dur="500"/>
                                        <p:tgtEl>
                                          <p:spTgt spid="16"/>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out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mph" presetSubtype="0" fill="hold" grpId="1" nodeType="clickEffect">
                                  <p:stCondLst>
                                    <p:cond delay="0"/>
                                  </p:stCondLst>
                                  <p:iterate type="lt">
                                    <p:tmPct val="0"/>
                                  </p:iterate>
                                  <p:childTnLst>
                                    <p:animClr clrSpc="hsl" dir="cw">
                                      <p:cBhvr override="childStyle">
                                        <p:cTn id="38" dur="500" fill="hold"/>
                                        <p:tgtEl>
                                          <p:spTgt spid="8"/>
                                        </p:tgtEl>
                                        <p:attrNameLst>
                                          <p:attrName>style.color</p:attrName>
                                        </p:attrNameLst>
                                      </p:cBhvr>
                                      <p:by>
                                        <p:hsl h="-7200000" s="0" l="0"/>
                                      </p:by>
                                    </p:animClr>
                                    <p:animClr clrSpc="hsl" dir="cw">
                                      <p:cBhvr>
                                        <p:cTn id="39" dur="500" fill="hold"/>
                                        <p:tgtEl>
                                          <p:spTgt spid="8"/>
                                        </p:tgtEl>
                                        <p:attrNameLst>
                                          <p:attrName>fillcolor</p:attrName>
                                        </p:attrNameLst>
                                      </p:cBhvr>
                                      <p:by>
                                        <p:hsl h="-7200000" s="0" l="0"/>
                                      </p:by>
                                    </p:animClr>
                                    <p:animClr clrSpc="hsl" dir="cw">
                                      <p:cBhvr>
                                        <p:cTn id="40" dur="500" fill="hold"/>
                                        <p:tgtEl>
                                          <p:spTgt spid="8"/>
                                        </p:tgtEl>
                                        <p:attrNameLst>
                                          <p:attrName>stroke.color</p:attrName>
                                        </p:attrNameLst>
                                      </p:cBhvr>
                                      <p:by>
                                        <p:hsl h="-7200000" s="0" l="0"/>
                                      </p:by>
                                    </p:animClr>
                                    <p:set>
                                      <p:cBhvr>
                                        <p:cTn id="41" dur="500" fill="hold"/>
                                        <p:tgtEl>
                                          <p:spTgt spid="8"/>
                                        </p:tgtEl>
                                        <p:attrNameLst>
                                          <p:attrName>fill.type</p:attrName>
                                        </p:attrNameLst>
                                      </p:cBhvr>
                                      <p:to>
                                        <p:strVal val="solid"/>
                                      </p:to>
                                    </p:set>
                                  </p:childTnLst>
                                </p:cTn>
                              </p:par>
                              <p:par>
                                <p:cTn id="42" presetID="34" presetClass="emph" presetSubtype="0" fill="hold" grpId="2" nodeType="withEffect">
                                  <p:stCondLst>
                                    <p:cond delay="0"/>
                                  </p:stCondLst>
                                  <p:iterate type="lt">
                                    <p:tmPct val="10000"/>
                                  </p:iterate>
                                  <p:childTnLst>
                                    <p:animMotion origin="layout" path="M 0.0 0.0 L 0.0 -0.07213" pathEditMode="relative" ptsTypes="">
                                      <p:cBhvr>
                                        <p:cTn id="43" dur="250" accel="50000" decel="50000" autoRev="1" fill="hold">
                                          <p:stCondLst>
                                            <p:cond delay="0"/>
                                          </p:stCondLst>
                                        </p:cTn>
                                        <p:tgtEl>
                                          <p:spTgt spid="8"/>
                                        </p:tgtEl>
                                        <p:attrNameLst>
                                          <p:attrName>ppt_x</p:attrName>
                                          <p:attrName>ppt_y</p:attrName>
                                        </p:attrNameLst>
                                      </p:cBhvr>
                                    </p:animMotion>
                                    <p:animRot by="1500000">
                                      <p:cBhvr>
                                        <p:cTn id="44" dur="125" fill="hold">
                                          <p:stCondLst>
                                            <p:cond delay="0"/>
                                          </p:stCondLst>
                                        </p:cTn>
                                        <p:tgtEl>
                                          <p:spTgt spid="8"/>
                                        </p:tgtEl>
                                        <p:attrNameLst>
                                          <p:attrName>r</p:attrName>
                                        </p:attrNameLst>
                                      </p:cBhvr>
                                    </p:animRot>
                                    <p:animRot by="-1500000">
                                      <p:cBhvr>
                                        <p:cTn id="45" dur="125" fill="hold">
                                          <p:stCondLst>
                                            <p:cond delay="125"/>
                                          </p:stCondLst>
                                        </p:cTn>
                                        <p:tgtEl>
                                          <p:spTgt spid="8"/>
                                        </p:tgtEl>
                                        <p:attrNameLst>
                                          <p:attrName>r</p:attrName>
                                        </p:attrNameLst>
                                      </p:cBhvr>
                                    </p:animRot>
                                    <p:animRot by="-1500000">
                                      <p:cBhvr>
                                        <p:cTn id="46" dur="125" fill="hold">
                                          <p:stCondLst>
                                            <p:cond delay="250"/>
                                          </p:stCondLst>
                                        </p:cTn>
                                        <p:tgtEl>
                                          <p:spTgt spid="8"/>
                                        </p:tgtEl>
                                        <p:attrNameLst>
                                          <p:attrName>r</p:attrName>
                                        </p:attrNameLst>
                                      </p:cBhvr>
                                    </p:animRot>
                                    <p:animRot by="1500000">
                                      <p:cBhvr>
                                        <p:cTn id="47" dur="125" fill="hold">
                                          <p:stCondLst>
                                            <p:cond delay="375"/>
                                          </p:stCondLst>
                                        </p:cTn>
                                        <p:tgtEl>
                                          <p:spTgt spid="8"/>
                                        </p:tgtEl>
                                        <p:attrNameLst>
                                          <p:attrName>r</p:attrName>
                                        </p:attrNameLst>
                                      </p:cBhvr>
                                    </p:animRot>
                                  </p:childTnLst>
                                </p:cTn>
                              </p:par>
                              <p:par>
                                <p:cTn id="48" presetID="22" presetClass="emph" presetSubtype="0" fill="hold" grpId="1" nodeType="withEffect">
                                  <p:stCondLst>
                                    <p:cond delay="0"/>
                                  </p:stCondLst>
                                  <p:iterate type="lt">
                                    <p:tmPct val="0"/>
                                  </p:iterate>
                                  <p:childTnLst>
                                    <p:animClr clrSpc="hsl" dir="cw">
                                      <p:cBhvr override="childStyle">
                                        <p:cTn id="49" dur="500" fill="hold"/>
                                        <p:tgtEl>
                                          <p:spTgt spid="9"/>
                                        </p:tgtEl>
                                        <p:attrNameLst>
                                          <p:attrName>style.color</p:attrName>
                                        </p:attrNameLst>
                                      </p:cBhvr>
                                      <p:by>
                                        <p:hsl h="-7200000" s="0" l="0"/>
                                      </p:by>
                                    </p:animClr>
                                    <p:animClr clrSpc="hsl" dir="cw">
                                      <p:cBhvr>
                                        <p:cTn id="50" dur="500" fill="hold"/>
                                        <p:tgtEl>
                                          <p:spTgt spid="9"/>
                                        </p:tgtEl>
                                        <p:attrNameLst>
                                          <p:attrName>fillcolor</p:attrName>
                                        </p:attrNameLst>
                                      </p:cBhvr>
                                      <p:by>
                                        <p:hsl h="-7200000" s="0" l="0"/>
                                      </p:by>
                                    </p:animClr>
                                    <p:animClr clrSpc="hsl" dir="cw">
                                      <p:cBhvr>
                                        <p:cTn id="51" dur="500" fill="hold"/>
                                        <p:tgtEl>
                                          <p:spTgt spid="9"/>
                                        </p:tgtEl>
                                        <p:attrNameLst>
                                          <p:attrName>stroke.color</p:attrName>
                                        </p:attrNameLst>
                                      </p:cBhvr>
                                      <p:by>
                                        <p:hsl h="-7200000" s="0" l="0"/>
                                      </p:by>
                                    </p:animClr>
                                    <p:set>
                                      <p:cBhvr>
                                        <p:cTn id="52" dur="500" fill="hold"/>
                                        <p:tgtEl>
                                          <p:spTgt spid="9"/>
                                        </p:tgtEl>
                                        <p:attrNameLst>
                                          <p:attrName>fill.type</p:attrName>
                                        </p:attrNameLst>
                                      </p:cBhvr>
                                      <p:to>
                                        <p:strVal val="solid"/>
                                      </p:to>
                                    </p:set>
                                  </p:childTnLst>
                                </p:cTn>
                              </p:par>
                              <p:par>
                                <p:cTn id="53" presetID="34" presetClass="emph" presetSubtype="0" fill="hold" grpId="2" nodeType="withEffect">
                                  <p:stCondLst>
                                    <p:cond delay="0"/>
                                  </p:stCondLst>
                                  <p:iterate type="lt">
                                    <p:tmPct val="10000"/>
                                  </p:iterate>
                                  <p:childTnLst>
                                    <p:animMotion origin="layout" path="M 0.0 0.0 L 0.0 -0.07213" pathEditMode="relative" ptsTypes="">
                                      <p:cBhvr>
                                        <p:cTn id="54" dur="250" accel="50000" decel="50000" autoRev="1" fill="hold">
                                          <p:stCondLst>
                                            <p:cond delay="0"/>
                                          </p:stCondLst>
                                        </p:cTn>
                                        <p:tgtEl>
                                          <p:spTgt spid="9"/>
                                        </p:tgtEl>
                                        <p:attrNameLst>
                                          <p:attrName>ppt_x</p:attrName>
                                          <p:attrName>ppt_y</p:attrName>
                                        </p:attrNameLst>
                                      </p:cBhvr>
                                    </p:animMotion>
                                    <p:animRot by="1500000">
                                      <p:cBhvr>
                                        <p:cTn id="55" dur="125" fill="hold">
                                          <p:stCondLst>
                                            <p:cond delay="0"/>
                                          </p:stCondLst>
                                        </p:cTn>
                                        <p:tgtEl>
                                          <p:spTgt spid="9"/>
                                        </p:tgtEl>
                                        <p:attrNameLst>
                                          <p:attrName>r</p:attrName>
                                        </p:attrNameLst>
                                      </p:cBhvr>
                                    </p:animRot>
                                    <p:animRot by="-1500000">
                                      <p:cBhvr>
                                        <p:cTn id="56" dur="125" fill="hold">
                                          <p:stCondLst>
                                            <p:cond delay="125"/>
                                          </p:stCondLst>
                                        </p:cTn>
                                        <p:tgtEl>
                                          <p:spTgt spid="9"/>
                                        </p:tgtEl>
                                        <p:attrNameLst>
                                          <p:attrName>r</p:attrName>
                                        </p:attrNameLst>
                                      </p:cBhvr>
                                    </p:animRot>
                                    <p:animRot by="-1500000">
                                      <p:cBhvr>
                                        <p:cTn id="57" dur="125" fill="hold">
                                          <p:stCondLst>
                                            <p:cond delay="250"/>
                                          </p:stCondLst>
                                        </p:cTn>
                                        <p:tgtEl>
                                          <p:spTgt spid="9"/>
                                        </p:tgtEl>
                                        <p:attrNameLst>
                                          <p:attrName>r</p:attrName>
                                        </p:attrNameLst>
                                      </p:cBhvr>
                                    </p:animRot>
                                    <p:animRot by="1500000">
                                      <p:cBhvr>
                                        <p:cTn id="58" dur="125" fill="hold">
                                          <p:stCondLst>
                                            <p:cond delay="375"/>
                                          </p:stCondLst>
                                        </p:cTn>
                                        <p:tgtEl>
                                          <p:spTgt spid="9"/>
                                        </p:tgtEl>
                                        <p:attrNameLst>
                                          <p:attrName>r</p:attrName>
                                        </p:attrNameLst>
                                      </p:cBhvr>
                                    </p:animRot>
                                  </p:childTnLst>
                                </p:cTn>
                              </p:par>
                              <p:par>
                                <p:cTn id="59" presetID="22" presetClass="emph" presetSubtype="0" fill="hold" grpId="1" nodeType="withEffect">
                                  <p:stCondLst>
                                    <p:cond delay="0"/>
                                  </p:stCondLst>
                                  <p:iterate type="lt">
                                    <p:tmPct val="0"/>
                                  </p:iterate>
                                  <p:childTnLst>
                                    <p:animClr clrSpc="hsl" dir="cw">
                                      <p:cBhvr override="childStyle">
                                        <p:cTn id="60" dur="500" fill="hold"/>
                                        <p:tgtEl>
                                          <p:spTgt spid="10"/>
                                        </p:tgtEl>
                                        <p:attrNameLst>
                                          <p:attrName>style.color</p:attrName>
                                        </p:attrNameLst>
                                      </p:cBhvr>
                                      <p:by>
                                        <p:hsl h="-7200000" s="0" l="0"/>
                                      </p:by>
                                    </p:animClr>
                                    <p:animClr clrSpc="hsl" dir="cw">
                                      <p:cBhvr>
                                        <p:cTn id="61" dur="500" fill="hold"/>
                                        <p:tgtEl>
                                          <p:spTgt spid="10"/>
                                        </p:tgtEl>
                                        <p:attrNameLst>
                                          <p:attrName>fillcolor</p:attrName>
                                        </p:attrNameLst>
                                      </p:cBhvr>
                                      <p:by>
                                        <p:hsl h="-7200000" s="0" l="0"/>
                                      </p:by>
                                    </p:animClr>
                                    <p:animClr clrSpc="hsl" dir="cw">
                                      <p:cBhvr>
                                        <p:cTn id="62" dur="500" fill="hold"/>
                                        <p:tgtEl>
                                          <p:spTgt spid="10"/>
                                        </p:tgtEl>
                                        <p:attrNameLst>
                                          <p:attrName>stroke.color</p:attrName>
                                        </p:attrNameLst>
                                      </p:cBhvr>
                                      <p:by>
                                        <p:hsl h="-7200000" s="0" l="0"/>
                                      </p:by>
                                    </p:animClr>
                                    <p:set>
                                      <p:cBhvr>
                                        <p:cTn id="63" dur="500" fill="hold"/>
                                        <p:tgtEl>
                                          <p:spTgt spid="10"/>
                                        </p:tgtEl>
                                        <p:attrNameLst>
                                          <p:attrName>fill.type</p:attrName>
                                        </p:attrNameLst>
                                      </p:cBhvr>
                                      <p:to>
                                        <p:strVal val="solid"/>
                                      </p:to>
                                    </p:set>
                                  </p:childTnLst>
                                </p:cTn>
                              </p:par>
                              <p:par>
                                <p:cTn id="64" presetID="34" presetClass="emph" presetSubtype="0" fill="hold" grpId="2" nodeType="withEffect">
                                  <p:stCondLst>
                                    <p:cond delay="0"/>
                                  </p:stCondLst>
                                  <p:iterate type="lt">
                                    <p:tmPct val="10000"/>
                                  </p:iterate>
                                  <p:childTnLst>
                                    <p:animMotion origin="layout" path="M 0.0 0.0 L 0.0 -0.07213" pathEditMode="relative" ptsTypes="">
                                      <p:cBhvr>
                                        <p:cTn id="65" dur="250" accel="50000" decel="50000" autoRev="1" fill="hold">
                                          <p:stCondLst>
                                            <p:cond delay="0"/>
                                          </p:stCondLst>
                                        </p:cTn>
                                        <p:tgtEl>
                                          <p:spTgt spid="10"/>
                                        </p:tgtEl>
                                        <p:attrNameLst>
                                          <p:attrName>ppt_x</p:attrName>
                                          <p:attrName>ppt_y</p:attrName>
                                        </p:attrNameLst>
                                      </p:cBhvr>
                                    </p:animMotion>
                                    <p:animRot by="1500000">
                                      <p:cBhvr>
                                        <p:cTn id="66" dur="125" fill="hold">
                                          <p:stCondLst>
                                            <p:cond delay="0"/>
                                          </p:stCondLst>
                                        </p:cTn>
                                        <p:tgtEl>
                                          <p:spTgt spid="10"/>
                                        </p:tgtEl>
                                        <p:attrNameLst>
                                          <p:attrName>r</p:attrName>
                                        </p:attrNameLst>
                                      </p:cBhvr>
                                    </p:animRot>
                                    <p:animRot by="-1500000">
                                      <p:cBhvr>
                                        <p:cTn id="67" dur="125" fill="hold">
                                          <p:stCondLst>
                                            <p:cond delay="125"/>
                                          </p:stCondLst>
                                        </p:cTn>
                                        <p:tgtEl>
                                          <p:spTgt spid="10"/>
                                        </p:tgtEl>
                                        <p:attrNameLst>
                                          <p:attrName>r</p:attrName>
                                        </p:attrNameLst>
                                      </p:cBhvr>
                                    </p:animRot>
                                    <p:animRot by="-1500000">
                                      <p:cBhvr>
                                        <p:cTn id="68" dur="125" fill="hold">
                                          <p:stCondLst>
                                            <p:cond delay="250"/>
                                          </p:stCondLst>
                                        </p:cTn>
                                        <p:tgtEl>
                                          <p:spTgt spid="10"/>
                                        </p:tgtEl>
                                        <p:attrNameLst>
                                          <p:attrName>r</p:attrName>
                                        </p:attrNameLst>
                                      </p:cBhvr>
                                    </p:animRot>
                                    <p:animRot by="1500000">
                                      <p:cBhvr>
                                        <p:cTn id="69" dur="125" fill="hold">
                                          <p:stCondLst>
                                            <p:cond delay="375"/>
                                          </p:stCondLst>
                                        </p:cTn>
                                        <p:tgtEl>
                                          <p:spTgt spid="10"/>
                                        </p:tgtEl>
                                        <p:attrNameLst>
                                          <p:attrName>r</p:attrName>
                                        </p:attrNameLst>
                                      </p:cBhvr>
                                    </p:animRot>
                                  </p:childTnLst>
                                </p:cTn>
                              </p:par>
                              <p:par>
                                <p:cTn id="70" presetID="22" presetClass="emph" presetSubtype="0" fill="hold" grpId="1" nodeType="withEffect">
                                  <p:stCondLst>
                                    <p:cond delay="0"/>
                                  </p:stCondLst>
                                  <p:iterate type="lt">
                                    <p:tmPct val="0"/>
                                  </p:iterate>
                                  <p:childTnLst>
                                    <p:animClr clrSpc="hsl" dir="cw">
                                      <p:cBhvr override="childStyle">
                                        <p:cTn id="71" dur="500" fill="hold"/>
                                        <p:tgtEl>
                                          <p:spTgt spid="11"/>
                                        </p:tgtEl>
                                        <p:attrNameLst>
                                          <p:attrName>style.color</p:attrName>
                                        </p:attrNameLst>
                                      </p:cBhvr>
                                      <p:by>
                                        <p:hsl h="-7200000" s="0" l="0"/>
                                      </p:by>
                                    </p:animClr>
                                    <p:animClr clrSpc="hsl" dir="cw">
                                      <p:cBhvr>
                                        <p:cTn id="72" dur="500" fill="hold"/>
                                        <p:tgtEl>
                                          <p:spTgt spid="11"/>
                                        </p:tgtEl>
                                        <p:attrNameLst>
                                          <p:attrName>fillcolor</p:attrName>
                                        </p:attrNameLst>
                                      </p:cBhvr>
                                      <p:by>
                                        <p:hsl h="-7200000" s="0" l="0"/>
                                      </p:by>
                                    </p:animClr>
                                    <p:animClr clrSpc="hsl" dir="cw">
                                      <p:cBhvr>
                                        <p:cTn id="73" dur="500" fill="hold"/>
                                        <p:tgtEl>
                                          <p:spTgt spid="11"/>
                                        </p:tgtEl>
                                        <p:attrNameLst>
                                          <p:attrName>stroke.color</p:attrName>
                                        </p:attrNameLst>
                                      </p:cBhvr>
                                      <p:by>
                                        <p:hsl h="-7200000" s="0" l="0"/>
                                      </p:by>
                                    </p:animClr>
                                    <p:set>
                                      <p:cBhvr>
                                        <p:cTn id="74" dur="500" fill="hold"/>
                                        <p:tgtEl>
                                          <p:spTgt spid="11"/>
                                        </p:tgtEl>
                                        <p:attrNameLst>
                                          <p:attrName>fill.type</p:attrName>
                                        </p:attrNameLst>
                                      </p:cBhvr>
                                      <p:to>
                                        <p:strVal val="solid"/>
                                      </p:to>
                                    </p:set>
                                  </p:childTnLst>
                                </p:cTn>
                              </p:par>
                              <p:par>
                                <p:cTn id="75" presetID="34" presetClass="emph" presetSubtype="0" fill="hold" grpId="2" nodeType="withEffect">
                                  <p:stCondLst>
                                    <p:cond delay="0"/>
                                  </p:stCondLst>
                                  <p:iterate type="lt">
                                    <p:tmPct val="10000"/>
                                  </p:iterate>
                                  <p:childTnLst>
                                    <p:animMotion origin="layout" path="M 0.0 0.0 L 0.0 -0.07213" pathEditMode="relative" ptsTypes="">
                                      <p:cBhvr>
                                        <p:cTn id="76" dur="250" accel="50000" decel="50000" autoRev="1" fill="hold">
                                          <p:stCondLst>
                                            <p:cond delay="0"/>
                                          </p:stCondLst>
                                        </p:cTn>
                                        <p:tgtEl>
                                          <p:spTgt spid="11"/>
                                        </p:tgtEl>
                                        <p:attrNameLst>
                                          <p:attrName>ppt_x</p:attrName>
                                          <p:attrName>ppt_y</p:attrName>
                                        </p:attrNameLst>
                                      </p:cBhvr>
                                    </p:animMotion>
                                    <p:animRot by="1500000">
                                      <p:cBhvr>
                                        <p:cTn id="77" dur="125" fill="hold">
                                          <p:stCondLst>
                                            <p:cond delay="0"/>
                                          </p:stCondLst>
                                        </p:cTn>
                                        <p:tgtEl>
                                          <p:spTgt spid="11"/>
                                        </p:tgtEl>
                                        <p:attrNameLst>
                                          <p:attrName>r</p:attrName>
                                        </p:attrNameLst>
                                      </p:cBhvr>
                                    </p:animRot>
                                    <p:animRot by="-1500000">
                                      <p:cBhvr>
                                        <p:cTn id="78" dur="125" fill="hold">
                                          <p:stCondLst>
                                            <p:cond delay="125"/>
                                          </p:stCondLst>
                                        </p:cTn>
                                        <p:tgtEl>
                                          <p:spTgt spid="11"/>
                                        </p:tgtEl>
                                        <p:attrNameLst>
                                          <p:attrName>r</p:attrName>
                                        </p:attrNameLst>
                                      </p:cBhvr>
                                    </p:animRot>
                                    <p:animRot by="-1500000">
                                      <p:cBhvr>
                                        <p:cTn id="79" dur="125" fill="hold">
                                          <p:stCondLst>
                                            <p:cond delay="250"/>
                                          </p:stCondLst>
                                        </p:cTn>
                                        <p:tgtEl>
                                          <p:spTgt spid="11"/>
                                        </p:tgtEl>
                                        <p:attrNameLst>
                                          <p:attrName>r</p:attrName>
                                        </p:attrNameLst>
                                      </p:cBhvr>
                                    </p:animRot>
                                    <p:animRot by="1500000">
                                      <p:cBhvr>
                                        <p:cTn id="80"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3"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154555"/>
            <a:ext cx="1191490" cy="1191490"/>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398" y="154555"/>
            <a:ext cx="1191491" cy="119149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351256" y="302107"/>
            <a:ext cx="3740727" cy="369332"/>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3618029" y="1011787"/>
            <a:ext cx="4863811" cy="366061"/>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b="1" dirty="0">
                <a:effectLst>
                  <a:outerShdw blurRad="38100" dist="38100" dir="2700000" algn="tl">
                    <a:srgbClr val="000000">
                      <a:alpha val="43137"/>
                    </a:srgbClr>
                  </a:outerShdw>
                </a:effectLst>
              </a:rPr>
              <a:t>COMPLETE THE ACRONYM:  BEFAST</a:t>
            </a:r>
          </a:p>
        </p:txBody>
      </p:sp>
      <p:sp>
        <p:nvSpPr>
          <p:cNvPr id="25" name="TextBox 24">
            <a:extLst>
              <a:ext uri="{FF2B5EF4-FFF2-40B4-BE49-F238E27FC236}">
                <a16:creationId xmlns:a16="http://schemas.microsoft.com/office/drawing/2014/main" id="{0E601CC2-9931-41A1-AE5A-96E5A0248AAE}"/>
              </a:ext>
            </a:extLst>
          </p:cNvPr>
          <p:cNvSpPr txBox="1"/>
          <p:nvPr/>
        </p:nvSpPr>
        <p:spPr>
          <a:xfrm>
            <a:off x="5110738" y="3608937"/>
            <a:ext cx="274320" cy="430887"/>
          </a:xfrm>
          <a:prstGeom prst="rect">
            <a:avLst/>
          </a:prstGeom>
          <a:solidFill>
            <a:srgbClr val="4A206A"/>
          </a:solidFill>
        </p:spPr>
        <p:txBody>
          <a:bodyPr wrap="square" lIns="0" tIns="0" r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F</a:t>
            </a:r>
          </a:p>
        </p:txBody>
      </p:sp>
      <p:sp>
        <p:nvSpPr>
          <p:cNvPr id="26" name="TextBox 25">
            <a:extLst>
              <a:ext uri="{FF2B5EF4-FFF2-40B4-BE49-F238E27FC236}">
                <a16:creationId xmlns:a16="http://schemas.microsoft.com/office/drawing/2014/main" id="{CA910974-872D-4692-A666-9E5F277C6A1C}"/>
              </a:ext>
            </a:extLst>
          </p:cNvPr>
          <p:cNvSpPr txBox="1"/>
          <p:nvPr/>
        </p:nvSpPr>
        <p:spPr>
          <a:xfrm>
            <a:off x="5108505" y="5961405"/>
            <a:ext cx="274320" cy="430887"/>
          </a:xfrm>
          <a:prstGeom prst="rect">
            <a:avLst/>
          </a:prstGeom>
          <a:solidFill>
            <a:srgbClr val="4A206A"/>
          </a:solidFill>
        </p:spPr>
        <p:txBody>
          <a:bodyPr wrap="square" t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T</a:t>
            </a:r>
          </a:p>
        </p:txBody>
      </p:sp>
      <p:sp>
        <p:nvSpPr>
          <p:cNvPr id="27" name="TextBox 26">
            <a:extLst>
              <a:ext uri="{FF2B5EF4-FFF2-40B4-BE49-F238E27FC236}">
                <a16:creationId xmlns:a16="http://schemas.microsoft.com/office/drawing/2014/main" id="{1A6D2247-3C38-4185-B176-C7A9894B178D}"/>
              </a:ext>
            </a:extLst>
          </p:cNvPr>
          <p:cNvSpPr txBox="1"/>
          <p:nvPr/>
        </p:nvSpPr>
        <p:spPr>
          <a:xfrm>
            <a:off x="5343454" y="2935704"/>
            <a:ext cx="833077" cy="461665"/>
          </a:xfrm>
          <a:prstGeom prst="rect">
            <a:avLst/>
          </a:prstGeom>
          <a:solidFill>
            <a:schemeClr val="tx1"/>
          </a:solidFill>
        </p:spPr>
        <p:txBody>
          <a:bodyPr wrap="square"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YES</a:t>
            </a:r>
          </a:p>
        </p:txBody>
      </p:sp>
      <p:sp>
        <p:nvSpPr>
          <p:cNvPr id="28" name="TextBox 27">
            <a:extLst>
              <a:ext uri="{FF2B5EF4-FFF2-40B4-BE49-F238E27FC236}">
                <a16:creationId xmlns:a16="http://schemas.microsoft.com/office/drawing/2014/main" id="{F1D19BB1-8A12-45DC-A003-71F4AE23D756}"/>
              </a:ext>
            </a:extLst>
          </p:cNvPr>
          <p:cNvSpPr txBox="1"/>
          <p:nvPr/>
        </p:nvSpPr>
        <p:spPr>
          <a:xfrm>
            <a:off x="5110738" y="2795321"/>
            <a:ext cx="274320" cy="523220"/>
          </a:xfrm>
          <a:prstGeom prst="rect">
            <a:avLst/>
          </a:prstGeom>
          <a:solidFill>
            <a:srgbClr val="4A206A"/>
          </a:solidFill>
        </p:spPr>
        <p:txBody>
          <a:bodyPr wrap="square"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E</a:t>
            </a:r>
          </a:p>
        </p:txBody>
      </p:sp>
      <p:sp>
        <p:nvSpPr>
          <p:cNvPr id="29" name="TextBox 28">
            <a:extLst>
              <a:ext uri="{FF2B5EF4-FFF2-40B4-BE49-F238E27FC236}">
                <a16:creationId xmlns:a16="http://schemas.microsoft.com/office/drawing/2014/main" id="{0FE8C347-09C9-4212-8DBD-212D2F67B720}"/>
              </a:ext>
            </a:extLst>
          </p:cNvPr>
          <p:cNvSpPr txBox="1"/>
          <p:nvPr/>
        </p:nvSpPr>
        <p:spPr>
          <a:xfrm>
            <a:off x="5397221" y="5062182"/>
            <a:ext cx="1305428" cy="461665"/>
          </a:xfrm>
          <a:prstGeom prst="rect">
            <a:avLst/>
          </a:prstGeom>
          <a:solidFill>
            <a:schemeClr val="tx1"/>
          </a:solidFill>
        </p:spPr>
        <p:txBody>
          <a:bodyPr wrap="square" lIns="0" rIns="0" rtlCol="0">
            <a:spAutoFit/>
          </a:bodyPr>
          <a:lstStyle/>
          <a:p>
            <a:r>
              <a:rPr lang="en-US" sz="2400" b="1" dirty="0">
                <a:solidFill>
                  <a:srgbClr val="4A206A"/>
                </a:solidFill>
                <a:latin typeface="Arial" panose="020B0604020202020204" pitchFamily="34" charset="0"/>
                <a:cs typeface="Arial" panose="020B0604020202020204" pitchFamily="34" charset="0"/>
              </a:rPr>
              <a:t>PEECH</a:t>
            </a:r>
          </a:p>
        </p:txBody>
      </p:sp>
      <p:sp>
        <p:nvSpPr>
          <p:cNvPr id="30" name="TextBox 29">
            <a:extLst>
              <a:ext uri="{FF2B5EF4-FFF2-40B4-BE49-F238E27FC236}">
                <a16:creationId xmlns:a16="http://schemas.microsoft.com/office/drawing/2014/main" id="{7AF4197D-D76B-4901-988A-6718C28D5CA5}"/>
              </a:ext>
            </a:extLst>
          </p:cNvPr>
          <p:cNvSpPr txBox="1"/>
          <p:nvPr/>
        </p:nvSpPr>
        <p:spPr>
          <a:xfrm>
            <a:off x="5343454" y="4190077"/>
            <a:ext cx="878166" cy="469637"/>
          </a:xfrm>
          <a:prstGeom prst="rect">
            <a:avLst/>
          </a:prstGeom>
          <a:solidFill>
            <a:schemeClr val="tx1"/>
          </a:solidFill>
        </p:spPr>
        <p:txBody>
          <a:bodyPr wrap="square"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RMS</a:t>
            </a:r>
          </a:p>
        </p:txBody>
      </p:sp>
      <p:sp>
        <p:nvSpPr>
          <p:cNvPr id="31" name="TextBox 30">
            <a:extLst>
              <a:ext uri="{FF2B5EF4-FFF2-40B4-BE49-F238E27FC236}">
                <a16:creationId xmlns:a16="http://schemas.microsoft.com/office/drawing/2014/main" id="{06FE9741-B8E9-4B8F-BA3D-2A902D42E17A}"/>
              </a:ext>
            </a:extLst>
          </p:cNvPr>
          <p:cNvSpPr txBox="1"/>
          <p:nvPr/>
        </p:nvSpPr>
        <p:spPr>
          <a:xfrm>
            <a:off x="5122901" y="4163285"/>
            <a:ext cx="274320" cy="523220"/>
          </a:xfrm>
          <a:prstGeom prst="rect">
            <a:avLst/>
          </a:prstGeom>
          <a:solidFill>
            <a:srgbClr val="4A206A"/>
          </a:solidFill>
        </p:spPr>
        <p:txBody>
          <a:bodyPr wrap="square"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A</a:t>
            </a:r>
          </a:p>
        </p:txBody>
      </p:sp>
      <p:sp>
        <p:nvSpPr>
          <p:cNvPr id="32" name="TextBox 31">
            <a:extLst>
              <a:ext uri="{FF2B5EF4-FFF2-40B4-BE49-F238E27FC236}">
                <a16:creationId xmlns:a16="http://schemas.microsoft.com/office/drawing/2014/main" id="{ACE8608B-613B-4A57-9135-C4612AD54C68}"/>
              </a:ext>
            </a:extLst>
          </p:cNvPr>
          <p:cNvSpPr txBox="1"/>
          <p:nvPr/>
        </p:nvSpPr>
        <p:spPr>
          <a:xfrm>
            <a:off x="5382825" y="6006127"/>
            <a:ext cx="886893" cy="369332"/>
          </a:xfrm>
          <a:prstGeom prst="rect">
            <a:avLst/>
          </a:prstGeom>
          <a:solidFill>
            <a:schemeClr val="tx1"/>
          </a:solidFill>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IME</a:t>
            </a:r>
          </a:p>
        </p:txBody>
      </p:sp>
      <p:sp>
        <p:nvSpPr>
          <p:cNvPr id="33" name="TextBox 32">
            <a:extLst>
              <a:ext uri="{FF2B5EF4-FFF2-40B4-BE49-F238E27FC236}">
                <a16:creationId xmlns:a16="http://schemas.microsoft.com/office/drawing/2014/main" id="{BC891750-3CFE-4566-81FB-EADFC326F195}"/>
              </a:ext>
            </a:extLst>
          </p:cNvPr>
          <p:cNvSpPr txBox="1"/>
          <p:nvPr/>
        </p:nvSpPr>
        <p:spPr>
          <a:xfrm>
            <a:off x="5122901" y="5077572"/>
            <a:ext cx="274320" cy="430887"/>
          </a:xfrm>
          <a:prstGeom prst="rect">
            <a:avLst/>
          </a:prstGeom>
          <a:solidFill>
            <a:srgbClr val="4A206A"/>
          </a:solidFill>
        </p:spPr>
        <p:txBody>
          <a:bodyPr wrap="square" lIns="0" tIns="0" r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S</a:t>
            </a:r>
          </a:p>
        </p:txBody>
      </p:sp>
      <p:sp>
        <p:nvSpPr>
          <p:cNvPr id="34" name="TextBox 33">
            <a:extLst>
              <a:ext uri="{FF2B5EF4-FFF2-40B4-BE49-F238E27FC236}">
                <a16:creationId xmlns:a16="http://schemas.microsoft.com/office/drawing/2014/main" id="{9281CB18-1A55-4CF6-9F24-2C8222E463E8}"/>
              </a:ext>
            </a:extLst>
          </p:cNvPr>
          <p:cNvSpPr txBox="1"/>
          <p:nvPr/>
        </p:nvSpPr>
        <p:spPr>
          <a:xfrm>
            <a:off x="5397221" y="3622683"/>
            <a:ext cx="878166" cy="369332"/>
          </a:xfrm>
          <a:prstGeom prst="rect">
            <a:avLst/>
          </a:prstGeom>
          <a:solidFill>
            <a:schemeClr val="tx1"/>
          </a:solidFill>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ACE</a:t>
            </a:r>
          </a:p>
        </p:txBody>
      </p:sp>
      <p:sp>
        <p:nvSpPr>
          <p:cNvPr id="35" name="TextBox 34">
            <a:extLst>
              <a:ext uri="{FF2B5EF4-FFF2-40B4-BE49-F238E27FC236}">
                <a16:creationId xmlns:a16="http://schemas.microsoft.com/office/drawing/2014/main" id="{C2ED9A82-8BC9-4F20-9DD2-64BE2861B6F4}"/>
              </a:ext>
            </a:extLst>
          </p:cNvPr>
          <p:cNvSpPr txBox="1"/>
          <p:nvPr/>
        </p:nvSpPr>
        <p:spPr>
          <a:xfrm>
            <a:off x="5443286" y="1974487"/>
            <a:ext cx="1305428" cy="369332"/>
          </a:xfrm>
          <a:prstGeom prst="rect">
            <a:avLst/>
          </a:prstGeom>
          <a:solidFill>
            <a:schemeClr val="tx1"/>
          </a:solidFill>
          <a:ln>
            <a:noFill/>
          </a:ln>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ALANCE</a:t>
            </a:r>
          </a:p>
        </p:txBody>
      </p:sp>
      <p:sp>
        <p:nvSpPr>
          <p:cNvPr id="36" name="TextBox 35">
            <a:extLst>
              <a:ext uri="{FF2B5EF4-FFF2-40B4-BE49-F238E27FC236}">
                <a16:creationId xmlns:a16="http://schemas.microsoft.com/office/drawing/2014/main" id="{9F7CFEFF-06C8-430F-B0AF-3D3E07FEDC1B}"/>
              </a:ext>
            </a:extLst>
          </p:cNvPr>
          <p:cNvSpPr txBox="1"/>
          <p:nvPr/>
        </p:nvSpPr>
        <p:spPr>
          <a:xfrm flipH="1">
            <a:off x="5108505" y="1912932"/>
            <a:ext cx="274320" cy="430887"/>
          </a:xfrm>
          <a:prstGeom prst="rect">
            <a:avLst/>
          </a:prstGeom>
          <a:solidFill>
            <a:srgbClr val="4A206A"/>
          </a:solidFill>
        </p:spPr>
        <p:txBody>
          <a:bodyPr wrap="square" lIns="0" tIns="0" r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79208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1+#ppt_w/2"/>
                                          </p:val>
                                        </p:tav>
                                        <p:tav tm="100000">
                                          <p:val>
                                            <p:strVal val="#ppt_x"/>
                                          </p:val>
                                        </p:tav>
                                      </p:tavLst>
                                    </p:anim>
                                    <p:anim calcmode="lin" valueType="num">
                                      <p:cBhvr additive="base">
                                        <p:cTn id="14" dur="500" fill="hold"/>
                                        <p:tgtEl>
                                          <p:spTgt spid="36"/>
                                        </p:tgtEl>
                                        <p:attrNameLst>
                                          <p:attrName>ppt_y</p:attrName>
                                        </p:attrNameLst>
                                      </p:cBhvr>
                                      <p:tavLst>
                                        <p:tav tm="0">
                                          <p:val>
                                            <p:strVal val="#ppt_y"/>
                                          </p:val>
                                        </p:tav>
                                        <p:tav tm="100000">
                                          <p:val>
                                            <p:strVal val="#ppt_y"/>
                                          </p:val>
                                        </p:tav>
                                      </p:tavLst>
                                    </p:anim>
                                  </p:childTnLst>
                                </p:cTn>
                              </p:par>
                              <p:par>
                                <p:cTn id="15" presetID="2" presetClass="entr" presetSubtype="6"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1+#ppt_w/2"/>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3"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1+#ppt_w/2"/>
                                          </p:val>
                                        </p:tav>
                                        <p:tav tm="100000">
                                          <p:val>
                                            <p:strVal val="#ppt_x"/>
                                          </p:val>
                                        </p:tav>
                                      </p:tavLst>
                                    </p:anim>
                                    <p:anim calcmode="lin" valueType="num">
                                      <p:cBhvr additive="base">
                                        <p:cTn id="22" dur="500" fill="hold"/>
                                        <p:tgtEl>
                                          <p:spTgt spid="25"/>
                                        </p:tgtEl>
                                        <p:attrNameLst>
                                          <p:attrName>ppt_y</p:attrName>
                                        </p:attrNameLst>
                                      </p:cBhvr>
                                      <p:tavLst>
                                        <p:tav tm="0">
                                          <p:val>
                                            <p:strVal val="0-#ppt_h/2"/>
                                          </p:val>
                                        </p:tav>
                                        <p:tav tm="100000">
                                          <p:val>
                                            <p:strVal val="#ppt_y"/>
                                          </p:val>
                                        </p:tav>
                                      </p:tavLst>
                                    </p:anim>
                                  </p:childTnLst>
                                </p:cTn>
                              </p:par>
                              <p:par>
                                <p:cTn id="23" presetID="26"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145">
                                          <p:stCondLst>
                                            <p:cond delay="0"/>
                                          </p:stCondLst>
                                        </p:cTn>
                                        <p:tgtEl>
                                          <p:spTgt spid="31"/>
                                        </p:tgtEl>
                                      </p:cBhvr>
                                    </p:animEffect>
                                    <p:anim calcmode="lin" valueType="num">
                                      <p:cBhvr>
                                        <p:cTn id="26" dur="456"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31"/>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31"/>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31"/>
                                        </p:tgtEl>
                                        <p:attrNameLst>
                                          <p:attrName>ppt_y</p:attrName>
                                        </p:attrNameLst>
                                      </p:cBhvr>
                                      <p:tavLst>
                                        <p:tav tm="0" fmla="#ppt_y-sin(pi*$)/81">
                                          <p:val>
                                            <p:fltVal val="0"/>
                                          </p:val>
                                        </p:tav>
                                        <p:tav tm="100000">
                                          <p:val>
                                            <p:fltVal val="1"/>
                                          </p:val>
                                        </p:tav>
                                      </p:tavLst>
                                    </p:anim>
                                    <p:animScale>
                                      <p:cBhvr>
                                        <p:cTn id="31" dur="7">
                                          <p:stCondLst>
                                            <p:cond delay="163"/>
                                          </p:stCondLst>
                                        </p:cTn>
                                        <p:tgtEl>
                                          <p:spTgt spid="31"/>
                                        </p:tgtEl>
                                      </p:cBhvr>
                                      <p:to x="100000" y="60000"/>
                                    </p:animScale>
                                    <p:animScale>
                                      <p:cBhvr>
                                        <p:cTn id="32" dur="42" decel="50000">
                                          <p:stCondLst>
                                            <p:cond delay="169"/>
                                          </p:stCondLst>
                                        </p:cTn>
                                        <p:tgtEl>
                                          <p:spTgt spid="31"/>
                                        </p:tgtEl>
                                      </p:cBhvr>
                                      <p:to x="100000" y="100000"/>
                                    </p:animScale>
                                    <p:animScale>
                                      <p:cBhvr>
                                        <p:cTn id="33" dur="7">
                                          <p:stCondLst>
                                            <p:cond delay="328"/>
                                          </p:stCondLst>
                                        </p:cTn>
                                        <p:tgtEl>
                                          <p:spTgt spid="31"/>
                                        </p:tgtEl>
                                      </p:cBhvr>
                                      <p:to x="100000" y="80000"/>
                                    </p:animScale>
                                    <p:animScale>
                                      <p:cBhvr>
                                        <p:cTn id="34" dur="42" decel="50000">
                                          <p:stCondLst>
                                            <p:cond delay="335"/>
                                          </p:stCondLst>
                                        </p:cTn>
                                        <p:tgtEl>
                                          <p:spTgt spid="31"/>
                                        </p:tgtEl>
                                      </p:cBhvr>
                                      <p:to x="100000" y="100000"/>
                                    </p:animScale>
                                    <p:animScale>
                                      <p:cBhvr>
                                        <p:cTn id="35" dur="7">
                                          <p:stCondLst>
                                            <p:cond delay="411"/>
                                          </p:stCondLst>
                                        </p:cTn>
                                        <p:tgtEl>
                                          <p:spTgt spid="31"/>
                                        </p:tgtEl>
                                      </p:cBhvr>
                                      <p:to x="100000" y="90000"/>
                                    </p:animScale>
                                    <p:animScale>
                                      <p:cBhvr>
                                        <p:cTn id="36" dur="42" decel="50000">
                                          <p:stCondLst>
                                            <p:cond delay="417"/>
                                          </p:stCondLst>
                                        </p:cTn>
                                        <p:tgtEl>
                                          <p:spTgt spid="31"/>
                                        </p:tgtEl>
                                      </p:cBhvr>
                                      <p:to x="100000" y="100000"/>
                                    </p:animScale>
                                    <p:animScale>
                                      <p:cBhvr>
                                        <p:cTn id="37" dur="7">
                                          <p:stCondLst>
                                            <p:cond delay="452"/>
                                          </p:stCondLst>
                                        </p:cTn>
                                        <p:tgtEl>
                                          <p:spTgt spid="31"/>
                                        </p:tgtEl>
                                      </p:cBhvr>
                                      <p:to x="100000" y="95000"/>
                                    </p:animScale>
                                    <p:animScale>
                                      <p:cBhvr>
                                        <p:cTn id="38" dur="42" decel="50000">
                                          <p:stCondLst>
                                            <p:cond delay="459"/>
                                          </p:stCondLst>
                                        </p:cTn>
                                        <p:tgtEl>
                                          <p:spTgt spid="31"/>
                                        </p:tgtEl>
                                      </p:cBhvr>
                                      <p:to x="100000" y="100000"/>
                                    </p:animScale>
                                  </p:childTnLst>
                                </p:cTn>
                              </p:par>
                              <p:par>
                                <p:cTn id="39" presetID="3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500" fill="hold"/>
                                        <p:tgtEl>
                                          <p:spTgt spid="33"/>
                                        </p:tgtEl>
                                        <p:attrNameLst>
                                          <p:attrName>ppt_w</p:attrName>
                                        </p:attrNameLst>
                                      </p:cBhvr>
                                      <p:tavLst>
                                        <p:tav tm="0">
                                          <p:val>
                                            <p:fltVal val="0"/>
                                          </p:val>
                                        </p:tav>
                                        <p:tav tm="100000">
                                          <p:val>
                                            <p:strVal val="#ppt_w"/>
                                          </p:val>
                                        </p:tav>
                                      </p:tavLst>
                                    </p:anim>
                                    <p:anim calcmode="lin" valueType="num">
                                      <p:cBhvr>
                                        <p:cTn id="42" dur="500" fill="hold"/>
                                        <p:tgtEl>
                                          <p:spTgt spid="33"/>
                                        </p:tgtEl>
                                        <p:attrNameLst>
                                          <p:attrName>ppt_h</p:attrName>
                                        </p:attrNameLst>
                                      </p:cBhvr>
                                      <p:tavLst>
                                        <p:tav tm="0">
                                          <p:val>
                                            <p:fltVal val="0"/>
                                          </p:val>
                                        </p:tav>
                                        <p:tav tm="100000">
                                          <p:val>
                                            <p:strVal val="#ppt_h"/>
                                          </p:val>
                                        </p:tav>
                                      </p:tavLst>
                                    </p:anim>
                                    <p:anim calcmode="lin" valueType="num">
                                      <p:cBhvr>
                                        <p:cTn id="43" dur="500" fill="hold"/>
                                        <p:tgtEl>
                                          <p:spTgt spid="33"/>
                                        </p:tgtEl>
                                        <p:attrNameLst>
                                          <p:attrName>style.rotation</p:attrName>
                                        </p:attrNameLst>
                                      </p:cBhvr>
                                      <p:tavLst>
                                        <p:tav tm="0">
                                          <p:val>
                                            <p:fltVal val="90"/>
                                          </p:val>
                                        </p:tav>
                                        <p:tav tm="100000">
                                          <p:val>
                                            <p:fltVal val="0"/>
                                          </p:val>
                                        </p:tav>
                                      </p:tavLst>
                                    </p:anim>
                                    <p:animEffect transition="in" filter="fade">
                                      <p:cBhvr>
                                        <p:cTn id="44" dur="50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iterate type="lt">
                                    <p:tmPct val="10000"/>
                                  </p:iterate>
                                  <p:childTnLst>
                                    <p:set>
                                      <p:cBhvr>
                                        <p:cTn id="58" dur="1" fill="hold">
                                          <p:stCondLst>
                                            <p:cond delay="0"/>
                                          </p:stCondLst>
                                        </p:cTn>
                                        <p:tgtEl>
                                          <p:spTgt spid="27"/>
                                        </p:tgtEl>
                                        <p:attrNameLst>
                                          <p:attrName>style.visibility</p:attrName>
                                        </p:attrNameLst>
                                      </p:cBhvr>
                                      <p:to>
                                        <p:strVal val="visible"/>
                                      </p:to>
                                    </p:set>
                                    <p:animEffect transition="in" filter="wipe(left)">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iterate type="lt">
                                    <p:tmPct val="10000"/>
                                  </p:iterate>
                                  <p:childTnLst>
                                    <p:set>
                                      <p:cBhvr>
                                        <p:cTn id="63" dur="1" fill="hold">
                                          <p:stCondLst>
                                            <p:cond delay="0"/>
                                          </p:stCondLst>
                                        </p:cTn>
                                        <p:tgtEl>
                                          <p:spTgt spid="34"/>
                                        </p:tgtEl>
                                        <p:attrNameLst>
                                          <p:attrName>style.visibility</p:attrName>
                                        </p:attrNameLst>
                                      </p:cBhvr>
                                      <p:to>
                                        <p:strVal val="visible"/>
                                      </p:to>
                                    </p:set>
                                    <p:animEffect transition="in" filter="wipe(left)">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iterate type="lt">
                                    <p:tmPct val="10000"/>
                                  </p:iterate>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iterate type="lt">
                                    <p:tmPct val="10000"/>
                                  </p:iterate>
                                  <p:childTnLst>
                                    <p:set>
                                      <p:cBhvr>
                                        <p:cTn id="73" dur="1" fill="hold">
                                          <p:stCondLst>
                                            <p:cond delay="0"/>
                                          </p:stCondLst>
                                        </p:cTn>
                                        <p:tgtEl>
                                          <p:spTgt spid="29"/>
                                        </p:tgtEl>
                                        <p:attrNameLst>
                                          <p:attrName>style.visibility</p:attrName>
                                        </p:attrNameLst>
                                      </p:cBhvr>
                                      <p:to>
                                        <p:strVal val="visible"/>
                                      </p:to>
                                    </p:set>
                                    <p:animEffect transition="in" filter="wipe(left)">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iterate type="lt">
                                    <p:tmPct val="10000"/>
                                  </p:iterate>
                                  <p:childTnLst>
                                    <p:set>
                                      <p:cBhvr>
                                        <p:cTn id="78" dur="1" fill="hold">
                                          <p:stCondLst>
                                            <p:cond delay="0"/>
                                          </p:stCondLst>
                                        </p:cTn>
                                        <p:tgtEl>
                                          <p:spTgt spid="32"/>
                                        </p:tgtEl>
                                        <p:attrNameLst>
                                          <p:attrName>style.visibility</p:attrName>
                                        </p:attrNameLst>
                                      </p:cBhvr>
                                      <p:to>
                                        <p:strVal val="visible"/>
                                      </p:to>
                                    </p:set>
                                    <p:animEffect transition="in" filter="wipe(left)">
                                      <p:cBhvr>
                                        <p:cTn id="7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083" y="1255667"/>
            <a:ext cx="4729197" cy="314706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5895" y="539554"/>
            <a:ext cx="3825823" cy="2437090"/>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3215244" y="257984"/>
            <a:ext cx="5308270" cy="646986"/>
          </a:xfrm>
          <a:prstGeom prst="roundRect">
            <a:avLst/>
          </a:prstGeom>
          <a:solidFill>
            <a:srgbClr val="4F227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wrap="square" rtlCol="0">
            <a:spAutoFit/>
          </a:bodyPr>
          <a:lstStyle/>
          <a:p>
            <a:pPr algn="ctr"/>
            <a:r>
              <a:rPr lang="en-US" sz="3200" b="1" dirty="0">
                <a:latin typeface="Arial" panose="020B0604020202020204" pitchFamily="34" charset="0"/>
                <a:cs typeface="Arial" panose="020B0604020202020204" pitchFamily="34" charset="0"/>
              </a:rPr>
              <a:t>ANY QUESTIONS?</a:t>
            </a:r>
          </a:p>
        </p:txBody>
      </p:sp>
      <p:pic>
        <p:nvPicPr>
          <p:cNvPr id="7" name="Picture 6"/>
          <p:cNvPicPr>
            <a:picLocks noChangeAspect="1"/>
          </p:cNvPicPr>
          <p:nvPr/>
        </p:nvPicPr>
        <p:blipFill>
          <a:blip r:embed="rId4"/>
          <a:stretch>
            <a:fillRect/>
          </a:stretch>
        </p:blipFill>
        <p:spPr>
          <a:xfrm>
            <a:off x="7541437" y="3368842"/>
            <a:ext cx="4220281" cy="3190944"/>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3726024" y="3982453"/>
            <a:ext cx="2786382" cy="2429985"/>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3726024" y="6281254"/>
            <a:ext cx="2895600" cy="374571"/>
          </a:xfrm>
          <a:prstGeom prst="roundRect">
            <a:avLst/>
          </a:prstGeom>
          <a:solidFill>
            <a:srgbClr val="4F227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wrap="square" rtlCol="0">
            <a:spAutoFit/>
          </a:bodyPr>
          <a:lstStyle>
            <a:defPPr>
              <a:defRPr lang="en-US"/>
            </a:defPPr>
            <a:lvl1pPr algn="ctr">
              <a:defRPr sz="1600" b="1">
                <a:latin typeface="Arial" panose="020B0604020202020204" pitchFamily="34" charset="0"/>
                <a:cs typeface="Arial" panose="020B0604020202020204" pitchFamily="34" charset="0"/>
              </a:defRPr>
            </a:lvl1pPr>
          </a:lstStyle>
          <a:p>
            <a:r>
              <a:rPr lang="en-US" dirty="0"/>
              <a:t>THINK ABOUT IT !!!</a:t>
            </a:r>
          </a:p>
        </p:txBody>
      </p:sp>
      <p:sp>
        <p:nvSpPr>
          <p:cNvPr id="11" name="Rectangle: Rounded Corners 10"/>
          <p:cNvSpPr/>
          <p:nvPr/>
        </p:nvSpPr>
        <p:spPr>
          <a:xfrm>
            <a:off x="227814" y="2829200"/>
            <a:ext cx="4423301" cy="374571"/>
          </a:xfrm>
          <a:prstGeom prst="roundRect">
            <a:avLst/>
          </a:prstGeom>
          <a:solidFill>
            <a:srgbClr val="4F227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wrap="square" rtlCol="0">
            <a:spAutoFit/>
          </a:bodyPr>
          <a:lstStyle/>
          <a:p>
            <a:pPr algn="ctr"/>
            <a:r>
              <a:rPr lang="en-US" sz="1600" b="1" dirty="0">
                <a:latin typeface="Arial" panose="020B0604020202020204" pitchFamily="34" charset="0"/>
                <a:cs typeface="Arial" panose="020B0604020202020204" pitchFamily="34" charset="0"/>
              </a:rPr>
              <a:t>REMEMBER:  TIME LOST IS BRAIN LOST</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Tree>
    <p:extLst>
      <p:ext uri="{BB962C8B-B14F-4D97-AF65-F5344CB8AC3E}">
        <p14:creationId xmlns:p14="http://schemas.microsoft.com/office/powerpoint/2010/main" val="4018744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2" presetClass="entr" presetSubtype="2" fill="hold"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 calcmode="lin" valueType="num">
                                      <p:cBhvr additive="base">
                                        <p:cTn id="18"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1">
                                            <p:txEl>
                                              <p:pRg st="0" end="0"/>
                                            </p:txEl>
                                          </p:spTgt>
                                        </p:tgtEl>
                                        <p:attrNameLst>
                                          <p:attrName>ppt_y</p:attrName>
                                        </p:attrNameLst>
                                      </p:cBhvr>
                                      <p:tavLst>
                                        <p:tav tm="0">
                                          <p:val>
                                            <p:strVal val="#ppt_y"/>
                                          </p:val>
                                        </p:tav>
                                        <p:tav tm="100000">
                                          <p:val>
                                            <p:strVal val="#ppt_y"/>
                                          </p:val>
                                        </p:tav>
                                      </p:tavLst>
                                    </p:anim>
                                  </p:childTnLst>
                                </p:cTn>
                              </p:par>
                              <p:par>
                                <p:cTn id="20" presetID="14" presetClass="entr" presetSubtype="5"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vertical)">
                                      <p:cBhvr>
                                        <p:cTn id="22" dur="500"/>
                                        <p:tgtEl>
                                          <p:spTgt spid="7"/>
                                        </p:tgtEl>
                                      </p:cBhvr>
                                    </p:animEffect>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6FC3A5D-1FA3-4465-97B8-B15565F67B4F}"/>
              </a:ext>
            </a:extLst>
          </p:cNvPr>
          <p:cNvSpPr/>
          <p:nvPr/>
        </p:nvSpPr>
        <p:spPr>
          <a:xfrm>
            <a:off x="3571840" y="149207"/>
            <a:ext cx="4965161" cy="447263"/>
          </a:xfrm>
          <a:prstGeom prst="roundRect">
            <a:avLst/>
          </a:prstGeom>
          <a:solidFill>
            <a:srgbClr val="2E1B47"/>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20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LOS ANGELES MEDICAL CENTER</a:t>
            </a:r>
            <a:endParaRPr lang="en-US" sz="20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CAA230AE-8091-4FF6-A4CC-1A411647E3F5}"/>
              </a:ext>
            </a:extLst>
          </p:cNvPr>
          <p:cNvSpPr/>
          <p:nvPr/>
        </p:nvSpPr>
        <p:spPr>
          <a:xfrm>
            <a:off x="927688" y="2183960"/>
            <a:ext cx="2273077" cy="630295"/>
          </a:xfrm>
          <a:prstGeom prst="roundRect">
            <a:avLst/>
          </a:prstGeom>
          <a:solidFill>
            <a:srgbClr val="2E1B47"/>
          </a:solidFill>
          <a:ln>
            <a:solidFill>
              <a:srgbClr val="2E1B47"/>
            </a:solid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6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Comprehensive Stroke Center</a:t>
            </a:r>
          </a:p>
        </p:txBody>
      </p:sp>
      <p:sp>
        <p:nvSpPr>
          <p:cNvPr id="4" name="Rectangle: Rounded Corners 3">
            <a:extLst>
              <a:ext uri="{FF2B5EF4-FFF2-40B4-BE49-F238E27FC236}">
                <a16:creationId xmlns:a16="http://schemas.microsoft.com/office/drawing/2014/main" id="{82162FD2-573B-4B7E-AA73-7E747BD7416B}"/>
              </a:ext>
            </a:extLst>
          </p:cNvPr>
          <p:cNvSpPr/>
          <p:nvPr/>
        </p:nvSpPr>
        <p:spPr>
          <a:xfrm>
            <a:off x="4707785" y="2204289"/>
            <a:ext cx="2182831" cy="630290"/>
          </a:xfrm>
          <a:prstGeom prst="roundRect">
            <a:avLst/>
          </a:prstGeom>
          <a:solidFill>
            <a:srgbClr val="441B47"/>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6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Best Practices</a:t>
            </a:r>
          </a:p>
        </p:txBody>
      </p:sp>
      <p:sp>
        <p:nvSpPr>
          <p:cNvPr id="5" name="Rectangle: Rounded Corners 4">
            <a:extLst>
              <a:ext uri="{FF2B5EF4-FFF2-40B4-BE49-F238E27FC236}">
                <a16:creationId xmlns:a16="http://schemas.microsoft.com/office/drawing/2014/main" id="{54E98AAD-AE33-429B-8E69-8DF88DF897E8}"/>
              </a:ext>
            </a:extLst>
          </p:cNvPr>
          <p:cNvSpPr/>
          <p:nvPr/>
        </p:nvSpPr>
        <p:spPr>
          <a:xfrm>
            <a:off x="8375187" y="2156150"/>
            <a:ext cx="2265232" cy="650619"/>
          </a:xfrm>
          <a:prstGeom prst="roundRect">
            <a:avLst/>
          </a:prstGeom>
          <a:solidFill>
            <a:srgbClr val="471B34"/>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6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Monitoring Performance</a:t>
            </a:r>
          </a:p>
        </p:txBody>
      </p:sp>
      <p:sp>
        <p:nvSpPr>
          <p:cNvPr id="20" name="Rectangle: Rounded Corners 19">
            <a:extLst>
              <a:ext uri="{FF2B5EF4-FFF2-40B4-BE49-F238E27FC236}">
                <a16:creationId xmlns:a16="http://schemas.microsoft.com/office/drawing/2014/main" id="{8323B0C5-75A6-454C-95D3-A4BC76DC9826}"/>
              </a:ext>
            </a:extLst>
          </p:cNvPr>
          <p:cNvSpPr/>
          <p:nvPr/>
        </p:nvSpPr>
        <p:spPr>
          <a:xfrm>
            <a:off x="1879677" y="1155525"/>
            <a:ext cx="3047394" cy="443467"/>
          </a:xfrm>
          <a:prstGeom prst="roundRect">
            <a:avLst/>
          </a:prstGeom>
          <a:solidFill>
            <a:srgbClr val="2E1B47"/>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t" anchorCtr="0">
            <a:noAutofit/>
          </a:bodyPr>
          <a:lstStyle/>
          <a:p>
            <a:pPr algn="ct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PRIMARY STROKE CENTER            </a:t>
            </a:r>
            <a:endPar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96985E3B-51C7-4085-B849-88CBFD796AB2}"/>
              </a:ext>
            </a:extLst>
          </p:cNvPr>
          <p:cNvGrpSpPr>
            <a:grpSpLocks noChangeAspect="1"/>
          </p:cNvGrpSpPr>
          <p:nvPr/>
        </p:nvGrpSpPr>
        <p:grpSpPr>
          <a:xfrm>
            <a:off x="10753203" y="164721"/>
            <a:ext cx="1344600" cy="1265951"/>
            <a:chOff x="8235043" y="152400"/>
            <a:chExt cx="2137678" cy="1959429"/>
          </a:xfrm>
          <a:solidFill>
            <a:srgbClr val="2E1B47"/>
          </a:solidFill>
        </p:grpSpPr>
        <p:sp>
          <p:nvSpPr>
            <p:cNvPr id="7" name="Oval 6">
              <a:extLst>
                <a:ext uri="{FF2B5EF4-FFF2-40B4-BE49-F238E27FC236}">
                  <a16:creationId xmlns:a16="http://schemas.microsoft.com/office/drawing/2014/main" id="{B524E670-4768-4C0B-A03F-F4C4748D358B}"/>
                </a:ext>
              </a:extLst>
            </p:cNvPr>
            <p:cNvSpPr/>
            <p:nvPr/>
          </p:nvSpPr>
          <p:spPr>
            <a:xfrm>
              <a:off x="8235043" y="152400"/>
              <a:ext cx="2002972" cy="1959429"/>
            </a:xfrm>
            <a:prstGeom prst="ellipse">
              <a:avLst/>
            </a:prstGeom>
            <a:grp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91440" rIns="91440" bIns="91440" numCol="1" spcCol="1270" rtlCol="0" fromWordArt="0" anchor="ctr" anchorCtr="0" forceAA="0" compatLnSpc="1">
              <a:prstTxWarp prst="textNoShape">
                <a:avLst/>
              </a:prstTxWarp>
              <a:noAutofit/>
            </a:bodyPr>
            <a:lstStyle/>
            <a:p>
              <a:pPr algn="ctr"/>
              <a:endParaRPr lang="en-US" sz="2000" b="1">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pic>
          <p:nvPicPr>
            <p:cNvPr id="9" name="Graphic 8" descr="Flask">
              <a:extLst>
                <a:ext uri="{FF2B5EF4-FFF2-40B4-BE49-F238E27FC236}">
                  <a16:creationId xmlns:a16="http://schemas.microsoft.com/office/drawing/2014/main" id="{5A6ED668-C620-4D6B-8E5A-344562D652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07950" y="302079"/>
              <a:ext cx="1164771" cy="1164771"/>
            </a:xfrm>
            <a:prstGeom prst="rect">
              <a:avLst/>
            </a:prstGeom>
            <a:effectLst>
              <a:outerShdw blurRad="50800" dist="38100" dir="2700000" algn="tl" rotWithShape="0">
                <a:prstClr val="black">
                  <a:alpha val="40000"/>
                </a:prstClr>
              </a:outerShdw>
            </a:effectLst>
          </p:spPr>
        </p:pic>
        <p:pic>
          <p:nvPicPr>
            <p:cNvPr id="11" name="Graphic 10" descr="Needle">
              <a:extLst>
                <a:ext uri="{FF2B5EF4-FFF2-40B4-BE49-F238E27FC236}">
                  <a16:creationId xmlns:a16="http://schemas.microsoft.com/office/drawing/2014/main" id="{DA69B066-A74F-4BC2-8931-139A415999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99982" y="359228"/>
              <a:ext cx="914400" cy="914400"/>
            </a:xfrm>
            <a:prstGeom prst="rect">
              <a:avLst/>
            </a:prstGeom>
            <a:effectLst>
              <a:outerShdw blurRad="50800" dist="38100" dir="2700000" algn="tl" rotWithShape="0">
                <a:prstClr val="black">
                  <a:alpha val="40000"/>
                </a:prstClr>
              </a:outerShdw>
            </a:effectLst>
          </p:spPr>
        </p:pic>
        <p:pic>
          <p:nvPicPr>
            <p:cNvPr id="13" name="Graphic 12" descr="Test tubes">
              <a:extLst>
                <a:ext uri="{FF2B5EF4-FFF2-40B4-BE49-F238E27FC236}">
                  <a16:creationId xmlns:a16="http://schemas.microsoft.com/office/drawing/2014/main" id="{12262577-6326-4FB8-AE32-4CEC8C7103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23535" y="1132114"/>
              <a:ext cx="783771" cy="783771"/>
            </a:xfrm>
            <a:prstGeom prst="rect">
              <a:avLst/>
            </a:prstGeom>
            <a:effectLst>
              <a:outerShdw blurRad="50800" dist="38100" dir="2700000" algn="tl" rotWithShape="0">
                <a:prstClr val="black">
                  <a:alpha val="40000"/>
                </a:prstClr>
              </a:outerShdw>
            </a:effectLst>
          </p:spPr>
        </p:pic>
      </p:grpSp>
      <p:sp>
        <p:nvSpPr>
          <p:cNvPr id="22" name="Rectangle: Rounded Corners 21">
            <a:extLst>
              <a:ext uri="{FF2B5EF4-FFF2-40B4-BE49-F238E27FC236}">
                <a16:creationId xmlns:a16="http://schemas.microsoft.com/office/drawing/2014/main" id="{EDF01CE0-3185-4A78-AE67-98B07619E96D}"/>
              </a:ext>
            </a:extLst>
          </p:cNvPr>
          <p:cNvSpPr/>
          <p:nvPr/>
        </p:nvSpPr>
        <p:spPr>
          <a:xfrm>
            <a:off x="4706483" y="3251133"/>
            <a:ext cx="2182831" cy="1203134"/>
          </a:xfrm>
          <a:prstGeom prst="roundRect">
            <a:avLst/>
          </a:prstGeom>
          <a:solidFill>
            <a:srgbClr val="441B47"/>
          </a:solidFill>
          <a:ln>
            <a:no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Staff education and manager review and follow up for every stroke case</a:t>
            </a:r>
          </a:p>
        </p:txBody>
      </p:sp>
      <p:sp>
        <p:nvSpPr>
          <p:cNvPr id="23" name="Rectangle: Rounded Corners 22">
            <a:extLst>
              <a:ext uri="{FF2B5EF4-FFF2-40B4-BE49-F238E27FC236}">
                <a16:creationId xmlns:a16="http://schemas.microsoft.com/office/drawing/2014/main" id="{D2C55D04-C0E1-4E79-B2CA-FAC9A01168D0}"/>
              </a:ext>
            </a:extLst>
          </p:cNvPr>
          <p:cNvSpPr/>
          <p:nvPr/>
        </p:nvSpPr>
        <p:spPr>
          <a:xfrm>
            <a:off x="4706483" y="4991167"/>
            <a:ext cx="2182831" cy="960990"/>
          </a:xfrm>
          <a:prstGeom prst="roundRect">
            <a:avLst/>
          </a:prstGeom>
          <a:solidFill>
            <a:srgbClr val="441B47"/>
          </a:solidFill>
          <a:ln>
            <a:no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Case review of outliers with Stroke Coordinator</a:t>
            </a:r>
          </a:p>
        </p:txBody>
      </p:sp>
      <p:sp>
        <p:nvSpPr>
          <p:cNvPr id="24" name="Rectangle: Rounded Corners 23">
            <a:extLst>
              <a:ext uri="{FF2B5EF4-FFF2-40B4-BE49-F238E27FC236}">
                <a16:creationId xmlns:a16="http://schemas.microsoft.com/office/drawing/2014/main" id="{980B2FEE-318B-42DC-89B8-218EDE1A35E6}"/>
              </a:ext>
            </a:extLst>
          </p:cNvPr>
          <p:cNvSpPr/>
          <p:nvPr/>
        </p:nvSpPr>
        <p:spPr>
          <a:xfrm>
            <a:off x="8304107" y="3251133"/>
            <a:ext cx="2723118" cy="1112524"/>
          </a:xfrm>
          <a:prstGeom prst="roundRect">
            <a:avLst/>
          </a:prstGeom>
          <a:solidFill>
            <a:srgbClr val="471B34"/>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for the efficiency measure provided through the Stroke Committee</a:t>
            </a:r>
          </a:p>
        </p:txBody>
      </p:sp>
      <p:sp>
        <p:nvSpPr>
          <p:cNvPr id="25" name="Rectangle: Rounded Corners 24">
            <a:extLst>
              <a:ext uri="{FF2B5EF4-FFF2-40B4-BE49-F238E27FC236}">
                <a16:creationId xmlns:a16="http://schemas.microsoft.com/office/drawing/2014/main" id="{7B28C207-B694-44D0-9A49-E510FCBBD845}"/>
              </a:ext>
            </a:extLst>
          </p:cNvPr>
          <p:cNvSpPr/>
          <p:nvPr/>
        </p:nvSpPr>
        <p:spPr>
          <a:xfrm>
            <a:off x="8304107" y="4687744"/>
            <a:ext cx="2640788" cy="1112524"/>
          </a:xfrm>
          <a:prstGeom prst="roundRect">
            <a:avLst/>
          </a:prstGeom>
          <a:solidFill>
            <a:srgbClr val="471B34"/>
          </a:solidFill>
          <a:ln>
            <a:no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Daily department review of the Stroke Log to ensure appropriate documentation and compliance</a:t>
            </a:r>
          </a:p>
        </p:txBody>
      </p:sp>
      <p:sp>
        <p:nvSpPr>
          <p:cNvPr id="17" name="Title 1">
            <a:extLst>
              <a:ext uri="{FF2B5EF4-FFF2-40B4-BE49-F238E27FC236}">
                <a16:creationId xmlns:a16="http://schemas.microsoft.com/office/drawing/2014/main" id="{0ED945C1-B277-4054-AA5E-D31A91E1B796}"/>
              </a:ext>
            </a:extLst>
          </p:cNvPr>
          <p:cNvSpPr txBox="1">
            <a:spLocks/>
          </p:cNvSpPr>
          <p:nvPr/>
        </p:nvSpPr>
        <p:spPr>
          <a:xfrm>
            <a:off x="160412" y="5884466"/>
            <a:ext cx="3487069" cy="733743"/>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0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0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2021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0FA1D317-7388-4964-9792-E09238B15C24}"/>
              </a:ext>
            </a:extLst>
          </p:cNvPr>
          <p:cNvSpPr/>
          <p:nvPr/>
        </p:nvSpPr>
        <p:spPr>
          <a:xfrm>
            <a:off x="1117906" y="3233313"/>
            <a:ext cx="2335040" cy="1188720"/>
          </a:xfrm>
          <a:prstGeom prst="roundRect">
            <a:avLst/>
          </a:prstGeom>
          <a:solidFill>
            <a:srgbClr val="2E1B47"/>
          </a:solidFill>
          <a:ln w="12700">
            <a:solidFill>
              <a:srgbClr val="2E1B47"/>
            </a:solid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Measurement</a:t>
            </a:r>
            <a:r>
              <a:rPr lang="en-US" sz="1400" b="1" dirty="0">
                <a:solidFill>
                  <a:schemeClr val="bg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 </a:t>
            </a: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of lab results  from </a:t>
            </a:r>
          </a:p>
          <a:p>
            <a:pPr algn="ct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Order to Result </a:t>
            </a:r>
          </a:p>
        </p:txBody>
      </p:sp>
      <p:sp>
        <p:nvSpPr>
          <p:cNvPr id="30" name="Rectangle: Rounded Corners 29">
            <a:extLst>
              <a:ext uri="{FF2B5EF4-FFF2-40B4-BE49-F238E27FC236}">
                <a16:creationId xmlns:a16="http://schemas.microsoft.com/office/drawing/2014/main" id="{32B90CA3-BAC6-42B4-B43F-984F227268F8}"/>
              </a:ext>
            </a:extLst>
          </p:cNvPr>
          <p:cNvSpPr/>
          <p:nvPr/>
        </p:nvSpPr>
        <p:spPr>
          <a:xfrm>
            <a:off x="1329641" y="4590867"/>
            <a:ext cx="2304896" cy="1037522"/>
          </a:xfrm>
          <a:prstGeom prst="roundRect">
            <a:avLst/>
          </a:prstGeom>
          <a:solidFill>
            <a:srgbClr val="2E1B47"/>
          </a:solidFill>
          <a:ln w="12700">
            <a:solidFill>
              <a:srgbClr val="2E1B47"/>
            </a:solid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Staff education regarding Stroke and Stroke-related workflows 1 hour / year</a:t>
            </a:r>
          </a:p>
        </p:txBody>
      </p:sp>
      <p:sp>
        <p:nvSpPr>
          <p:cNvPr id="26" name="Oval 25">
            <a:extLst>
              <a:ext uri="{FF2B5EF4-FFF2-40B4-BE49-F238E27FC236}">
                <a16:creationId xmlns:a16="http://schemas.microsoft.com/office/drawing/2014/main" id="{2820C331-B4CC-4192-9547-EA71520C73DA}"/>
              </a:ext>
            </a:extLst>
          </p:cNvPr>
          <p:cNvSpPr/>
          <p:nvPr/>
        </p:nvSpPr>
        <p:spPr>
          <a:xfrm>
            <a:off x="11485418" y="6315120"/>
            <a:ext cx="443059" cy="408623"/>
          </a:xfrm>
          <a:prstGeom prst="ellipse">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cxnSp>
        <p:nvCxnSpPr>
          <p:cNvPr id="12" name="Straight Connector 11">
            <a:extLst>
              <a:ext uri="{FF2B5EF4-FFF2-40B4-BE49-F238E27FC236}">
                <a16:creationId xmlns:a16="http://schemas.microsoft.com/office/drawing/2014/main" id="{15E29B95-6DE6-48A9-9C77-4587AC1A18EA}"/>
              </a:ext>
            </a:extLst>
          </p:cNvPr>
          <p:cNvCxnSpPr>
            <a:cxnSpLocks/>
            <a:stCxn id="3" idx="1"/>
          </p:cNvCxnSpPr>
          <p:nvPr/>
        </p:nvCxnSpPr>
        <p:spPr>
          <a:xfrm flipH="1">
            <a:off x="508455" y="2499108"/>
            <a:ext cx="419233" cy="0"/>
          </a:xfrm>
          <a:prstGeom prst="line">
            <a:avLst/>
          </a:prstGeom>
          <a:ln w="38100">
            <a:solidFill>
              <a:srgbClr val="4A206A">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8E97D96-3B79-496C-BB5B-E4D701A33B5B}"/>
              </a:ext>
            </a:extLst>
          </p:cNvPr>
          <p:cNvCxnSpPr>
            <a:cxnSpLocks/>
          </p:cNvCxnSpPr>
          <p:nvPr/>
        </p:nvCxnSpPr>
        <p:spPr>
          <a:xfrm flipH="1">
            <a:off x="508455" y="3890635"/>
            <a:ext cx="682406" cy="0"/>
          </a:xfrm>
          <a:prstGeom prst="line">
            <a:avLst/>
          </a:prstGeom>
          <a:ln w="38100">
            <a:solidFill>
              <a:srgbClr val="4A206A">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7E6565F-C6F1-4AB6-8DA1-BF13028D6CDB}"/>
              </a:ext>
            </a:extLst>
          </p:cNvPr>
          <p:cNvCxnSpPr>
            <a:cxnSpLocks/>
          </p:cNvCxnSpPr>
          <p:nvPr/>
        </p:nvCxnSpPr>
        <p:spPr>
          <a:xfrm flipH="1">
            <a:off x="509040" y="5179110"/>
            <a:ext cx="928499" cy="0"/>
          </a:xfrm>
          <a:prstGeom prst="line">
            <a:avLst/>
          </a:prstGeom>
          <a:ln w="38100">
            <a:solidFill>
              <a:srgbClr val="4A206A">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68252DA-EFCE-401B-B638-C891D1B1FEE8}"/>
              </a:ext>
            </a:extLst>
          </p:cNvPr>
          <p:cNvCxnSpPr>
            <a:cxnSpLocks/>
          </p:cNvCxnSpPr>
          <p:nvPr/>
        </p:nvCxnSpPr>
        <p:spPr>
          <a:xfrm>
            <a:off x="508455" y="2486684"/>
            <a:ext cx="0" cy="2692426"/>
          </a:xfrm>
          <a:prstGeom prst="line">
            <a:avLst/>
          </a:prstGeom>
          <a:ln w="38100">
            <a:solidFill>
              <a:srgbClr val="4A206A">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C77CD6E-78E5-4E75-9C1A-C28A913C9CD0}"/>
              </a:ext>
            </a:extLst>
          </p:cNvPr>
          <p:cNvCxnSpPr>
            <a:cxnSpLocks/>
          </p:cNvCxnSpPr>
          <p:nvPr/>
        </p:nvCxnSpPr>
        <p:spPr>
          <a:xfrm flipH="1">
            <a:off x="4215597" y="2519434"/>
            <a:ext cx="492188" cy="0"/>
          </a:xfrm>
          <a:prstGeom prst="line">
            <a:avLst/>
          </a:prstGeom>
          <a:ln w="38100">
            <a:solidFill>
              <a:srgbClr val="441B47">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422A6D1-B4D4-4374-BFB8-E9CC878FF666}"/>
              </a:ext>
            </a:extLst>
          </p:cNvPr>
          <p:cNvCxnSpPr>
            <a:cxnSpLocks/>
            <a:stCxn id="22" idx="1"/>
          </p:cNvCxnSpPr>
          <p:nvPr/>
        </p:nvCxnSpPr>
        <p:spPr>
          <a:xfrm flipH="1">
            <a:off x="4235951" y="3852700"/>
            <a:ext cx="470532" cy="0"/>
          </a:xfrm>
          <a:prstGeom prst="line">
            <a:avLst/>
          </a:prstGeom>
          <a:ln w="38100">
            <a:solidFill>
              <a:srgbClr val="441B47">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A1CE031-8226-4ECB-B8AD-6A5D08552122}"/>
              </a:ext>
            </a:extLst>
          </p:cNvPr>
          <p:cNvCxnSpPr>
            <a:cxnSpLocks/>
          </p:cNvCxnSpPr>
          <p:nvPr/>
        </p:nvCxnSpPr>
        <p:spPr>
          <a:xfrm flipH="1">
            <a:off x="4213819" y="5191533"/>
            <a:ext cx="401724" cy="0"/>
          </a:xfrm>
          <a:prstGeom prst="line">
            <a:avLst/>
          </a:prstGeom>
          <a:ln w="38100">
            <a:solidFill>
              <a:srgbClr val="441B47">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0ED0AE4-9394-4E8D-84E0-AD413F2DC6BD}"/>
              </a:ext>
            </a:extLst>
          </p:cNvPr>
          <p:cNvCxnSpPr>
            <a:cxnSpLocks/>
          </p:cNvCxnSpPr>
          <p:nvPr/>
        </p:nvCxnSpPr>
        <p:spPr>
          <a:xfrm>
            <a:off x="4213819" y="2499107"/>
            <a:ext cx="0" cy="2692426"/>
          </a:xfrm>
          <a:prstGeom prst="line">
            <a:avLst/>
          </a:prstGeom>
          <a:ln w="38100">
            <a:solidFill>
              <a:srgbClr val="441B47">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41FD273-4AC8-4BDC-8FDF-7925BB4C16E9}"/>
              </a:ext>
            </a:extLst>
          </p:cNvPr>
          <p:cNvCxnSpPr>
            <a:cxnSpLocks/>
          </p:cNvCxnSpPr>
          <p:nvPr/>
        </p:nvCxnSpPr>
        <p:spPr>
          <a:xfrm flipH="1">
            <a:off x="7613284" y="2517481"/>
            <a:ext cx="701372" cy="0"/>
          </a:xfrm>
          <a:prstGeom prst="line">
            <a:avLst/>
          </a:prstGeom>
          <a:ln w="38100">
            <a:solidFill>
              <a:srgbClr val="471B34">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B3D6B7D-FBA9-4035-B690-86DB94DFDAE3}"/>
              </a:ext>
            </a:extLst>
          </p:cNvPr>
          <p:cNvCxnSpPr>
            <a:cxnSpLocks/>
          </p:cNvCxnSpPr>
          <p:nvPr/>
        </p:nvCxnSpPr>
        <p:spPr>
          <a:xfrm flipH="1">
            <a:off x="7632250" y="3827673"/>
            <a:ext cx="682406" cy="0"/>
          </a:xfrm>
          <a:prstGeom prst="line">
            <a:avLst/>
          </a:prstGeom>
          <a:ln w="38100">
            <a:solidFill>
              <a:srgbClr val="471B34">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59C6EE6-BB6D-465D-A6A0-4D2FB0660052}"/>
              </a:ext>
            </a:extLst>
          </p:cNvPr>
          <p:cNvCxnSpPr>
            <a:cxnSpLocks/>
          </p:cNvCxnSpPr>
          <p:nvPr/>
        </p:nvCxnSpPr>
        <p:spPr>
          <a:xfrm flipH="1">
            <a:off x="7632251" y="5137866"/>
            <a:ext cx="671856" cy="0"/>
          </a:xfrm>
          <a:prstGeom prst="line">
            <a:avLst/>
          </a:prstGeom>
          <a:ln w="38100">
            <a:solidFill>
              <a:srgbClr val="62A136">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E373869-F432-4E1A-8EBD-65E640013602}"/>
              </a:ext>
            </a:extLst>
          </p:cNvPr>
          <p:cNvCxnSpPr>
            <a:cxnSpLocks/>
          </p:cNvCxnSpPr>
          <p:nvPr/>
        </p:nvCxnSpPr>
        <p:spPr>
          <a:xfrm>
            <a:off x="7632250" y="2481460"/>
            <a:ext cx="0" cy="2692426"/>
          </a:xfrm>
          <a:prstGeom prst="line">
            <a:avLst/>
          </a:prstGeom>
          <a:ln w="38100">
            <a:solidFill>
              <a:srgbClr val="471B34">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8" name="Graphic 87" descr="Star">
            <a:extLst>
              <a:ext uri="{FF2B5EF4-FFF2-40B4-BE49-F238E27FC236}">
                <a16:creationId xmlns:a16="http://schemas.microsoft.com/office/drawing/2014/main" id="{438F4A99-B907-4271-8597-3F36F149D2D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00680" y="2170518"/>
            <a:ext cx="624354" cy="624354"/>
          </a:xfrm>
          <a:prstGeom prst="rect">
            <a:avLst/>
          </a:prstGeom>
          <a:effectLst>
            <a:outerShdw blurRad="50800" dist="38100" dir="2700000" algn="tl" rotWithShape="0">
              <a:prstClr val="black">
                <a:alpha val="40000"/>
              </a:prstClr>
            </a:outerShdw>
          </a:effectLst>
        </p:spPr>
      </p:pic>
      <p:sp>
        <p:nvSpPr>
          <p:cNvPr id="91" name="Rectangle: Rounded Corners 90">
            <a:extLst>
              <a:ext uri="{FF2B5EF4-FFF2-40B4-BE49-F238E27FC236}">
                <a16:creationId xmlns:a16="http://schemas.microsoft.com/office/drawing/2014/main" id="{424774BD-1A12-4F36-848C-A24F7FC3B302}"/>
              </a:ext>
            </a:extLst>
          </p:cNvPr>
          <p:cNvSpPr/>
          <p:nvPr/>
        </p:nvSpPr>
        <p:spPr>
          <a:xfrm>
            <a:off x="6178448" y="1004453"/>
            <a:ext cx="4361764" cy="707333"/>
          </a:xfrm>
          <a:prstGeom prst="roundRect">
            <a:avLst/>
          </a:prstGeom>
          <a:solidFill>
            <a:srgbClr val="2E1B47"/>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t" anchorCtr="0">
            <a:noAutofit/>
          </a:bodyPr>
          <a:lstStyle/>
          <a:p>
            <a:pPr algn="ct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COMPREHENSIVE STROKE CENTER</a:t>
            </a:r>
          </a:p>
          <a:p>
            <a:pPr algn="ct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2017</a:t>
            </a:r>
            <a:endPar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
        <p:nvSpPr>
          <p:cNvPr id="92" name="Arrow: Right 91">
            <a:extLst>
              <a:ext uri="{FF2B5EF4-FFF2-40B4-BE49-F238E27FC236}">
                <a16:creationId xmlns:a16="http://schemas.microsoft.com/office/drawing/2014/main" id="{04D19EEB-D99D-4E37-9DC9-429F1A309D09}"/>
              </a:ext>
            </a:extLst>
          </p:cNvPr>
          <p:cNvSpPr/>
          <p:nvPr/>
        </p:nvSpPr>
        <p:spPr>
          <a:xfrm>
            <a:off x="5284195" y="1155525"/>
            <a:ext cx="681262" cy="419819"/>
          </a:xfrm>
          <a:prstGeom prst="rightArrow">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7B7A2AEB-F491-46B4-BE7C-98887AF6CB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616" y="68028"/>
            <a:ext cx="2682384" cy="300563"/>
          </a:xfrm>
          <a:prstGeom prst="rect">
            <a:avLst/>
          </a:prstGeom>
        </p:spPr>
      </p:pic>
      <p:pic>
        <p:nvPicPr>
          <p:cNvPr id="19" name="Graphic 18" descr="Ribbon">
            <a:extLst>
              <a:ext uri="{FF2B5EF4-FFF2-40B4-BE49-F238E27FC236}">
                <a16:creationId xmlns:a16="http://schemas.microsoft.com/office/drawing/2014/main" id="{044BF119-6512-41EC-93AF-BCA5F1D9A9B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983066">
            <a:off x="9985120" y="1357111"/>
            <a:ext cx="654406" cy="668717"/>
          </a:xfrm>
          <a:prstGeom prst="rect">
            <a:avLst/>
          </a:prstGeom>
          <a:effectLst>
            <a:outerShdw blurRad="50800" dist="38100" dir="2700000" algn="tl" rotWithShape="0">
              <a:prstClr val="black">
                <a:alpha val="40000"/>
              </a:prstClr>
            </a:outerShdw>
          </a:effectLst>
        </p:spPr>
      </p:pic>
      <p:pic>
        <p:nvPicPr>
          <p:cNvPr id="2" name="Audio 1">
            <a:hlinkClick r:id="" action="ppaction://media"/>
            <a:extLst>
              <a:ext uri="{FF2B5EF4-FFF2-40B4-BE49-F238E27FC236}">
                <a16:creationId xmlns:a16="http://schemas.microsoft.com/office/drawing/2014/main" id="{0C5DAFFA-D127-4E48-B663-17AC428F3E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07584003"/>
      </p:ext>
    </p:extLst>
  </p:cSld>
  <p:clrMapOvr>
    <a:masterClrMapping/>
  </p:clrMapOvr>
  <p:transition spd="slow" advTm="356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TextBox 19"/>
          <p:cNvSpPr txBox="1"/>
          <p:nvPr/>
        </p:nvSpPr>
        <p:spPr>
          <a:xfrm>
            <a:off x="5736192" y="2137339"/>
            <a:ext cx="833077" cy="461665"/>
          </a:xfrm>
          <a:prstGeom prst="rect">
            <a:avLst/>
          </a:prstGeom>
          <a:solidFill>
            <a:schemeClr val="tx1"/>
          </a:solidFill>
        </p:spPr>
        <p:txBody>
          <a:bodyPr wrap="square"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YES</a:t>
            </a:r>
          </a:p>
        </p:txBody>
      </p:sp>
      <p:sp>
        <p:nvSpPr>
          <p:cNvPr id="25" name="TextBox 24"/>
          <p:cNvSpPr txBox="1"/>
          <p:nvPr/>
        </p:nvSpPr>
        <p:spPr>
          <a:xfrm>
            <a:off x="5870856" y="4373423"/>
            <a:ext cx="1305428" cy="461665"/>
          </a:xfrm>
          <a:prstGeom prst="rect">
            <a:avLst/>
          </a:prstGeom>
          <a:solidFill>
            <a:schemeClr val="tx1"/>
          </a:solidFill>
        </p:spPr>
        <p:txBody>
          <a:bodyPr wrap="square" lIns="0" rIns="0" rtlCol="0">
            <a:spAutoFit/>
          </a:bodyPr>
          <a:lstStyle/>
          <a:p>
            <a:r>
              <a:rPr lang="en-US" sz="2400" b="1" dirty="0">
                <a:solidFill>
                  <a:srgbClr val="4A206A"/>
                </a:solidFill>
                <a:latin typeface="Arial" panose="020B0604020202020204" pitchFamily="34" charset="0"/>
                <a:cs typeface="Arial" panose="020B0604020202020204" pitchFamily="34" charset="0"/>
              </a:rPr>
              <a:t>PEECH</a:t>
            </a:r>
          </a:p>
        </p:txBody>
      </p:sp>
      <p:sp>
        <p:nvSpPr>
          <p:cNvPr id="23" name="TextBox 22"/>
          <p:cNvSpPr txBox="1"/>
          <p:nvPr/>
        </p:nvSpPr>
        <p:spPr>
          <a:xfrm>
            <a:off x="5736192" y="3501317"/>
            <a:ext cx="878166" cy="469637"/>
          </a:xfrm>
          <a:prstGeom prst="rect">
            <a:avLst/>
          </a:prstGeom>
          <a:solidFill>
            <a:schemeClr val="tx1"/>
          </a:solidFill>
        </p:spPr>
        <p:txBody>
          <a:bodyPr wrap="square"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RMS</a:t>
            </a:r>
          </a:p>
        </p:txBody>
      </p:sp>
      <p:sp>
        <p:nvSpPr>
          <p:cNvPr id="27" name="TextBox 26"/>
          <p:cNvSpPr txBox="1"/>
          <p:nvPr/>
        </p:nvSpPr>
        <p:spPr>
          <a:xfrm>
            <a:off x="5836024" y="5334200"/>
            <a:ext cx="886893" cy="369332"/>
          </a:xfrm>
          <a:prstGeom prst="rect">
            <a:avLst/>
          </a:prstGeom>
          <a:solidFill>
            <a:schemeClr val="tx1"/>
          </a:solidFill>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IME</a:t>
            </a:r>
          </a:p>
        </p:txBody>
      </p:sp>
      <p:sp>
        <p:nvSpPr>
          <p:cNvPr id="29" name="TextBox 28"/>
          <p:cNvSpPr txBox="1"/>
          <p:nvPr/>
        </p:nvSpPr>
        <p:spPr>
          <a:xfrm>
            <a:off x="7852063" y="789380"/>
            <a:ext cx="4076413" cy="987504"/>
          </a:xfrm>
          <a:prstGeom prst="roundRect">
            <a:avLst/>
          </a:prstGeom>
          <a:solidFill>
            <a:srgbClr val="BEBAE8"/>
          </a:solidFill>
          <a:ln>
            <a:noFill/>
          </a:ln>
          <a:scene3d>
            <a:camera prst="orthographicFront"/>
            <a:lightRig rig="twoPt" dir="t"/>
          </a:scene3d>
          <a:sp3d/>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BALANCE CHANGES</a:t>
            </a:r>
          </a:p>
          <a:p>
            <a:r>
              <a:rPr lang="en-US" sz="1600" b="1" dirty="0">
                <a:solidFill>
                  <a:schemeClr val="bg1"/>
                </a:solidFill>
                <a:latin typeface="Arial" panose="020B0604020202020204" pitchFamily="34" charset="0"/>
                <a:cs typeface="Arial" panose="020B0604020202020204" pitchFamily="34" charset="0"/>
              </a:rPr>
              <a:t>Sudden change in balance and coordination</a:t>
            </a:r>
          </a:p>
        </p:txBody>
      </p:sp>
      <p:sp>
        <p:nvSpPr>
          <p:cNvPr id="30" name="TextBox 29"/>
          <p:cNvSpPr txBox="1"/>
          <p:nvPr/>
        </p:nvSpPr>
        <p:spPr>
          <a:xfrm>
            <a:off x="7852063" y="1932862"/>
            <a:ext cx="4076414" cy="681038"/>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VISION CHANGES</a:t>
            </a:r>
          </a:p>
          <a:p>
            <a:r>
              <a:rPr lang="en-US" sz="1600" dirty="0"/>
              <a:t>Sudden vision loss or double vision</a:t>
            </a:r>
          </a:p>
        </p:txBody>
      </p:sp>
      <p:sp>
        <p:nvSpPr>
          <p:cNvPr id="31" name="TextBox 30"/>
          <p:cNvSpPr txBox="1"/>
          <p:nvPr/>
        </p:nvSpPr>
        <p:spPr>
          <a:xfrm>
            <a:off x="7852063" y="3640945"/>
            <a:ext cx="4056145" cy="681038"/>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ARM WEAKNESS</a:t>
            </a:r>
          </a:p>
          <a:p>
            <a:r>
              <a:rPr lang="en-US" sz="1600" dirty="0"/>
              <a:t>Sudden arm numbness or weakness</a:t>
            </a:r>
          </a:p>
        </p:txBody>
      </p:sp>
      <p:sp>
        <p:nvSpPr>
          <p:cNvPr id="33" name="TextBox 32"/>
          <p:cNvSpPr txBox="1"/>
          <p:nvPr/>
        </p:nvSpPr>
        <p:spPr>
          <a:xfrm>
            <a:off x="7852063" y="2769878"/>
            <a:ext cx="4056145" cy="715089"/>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FACIAL DROOP</a:t>
            </a:r>
          </a:p>
          <a:p>
            <a:r>
              <a:rPr lang="en-US" dirty="0"/>
              <a:t>Face looks uneven</a:t>
            </a:r>
          </a:p>
        </p:txBody>
      </p:sp>
      <p:sp>
        <p:nvSpPr>
          <p:cNvPr id="35" name="TextBox 34"/>
          <p:cNvSpPr txBox="1"/>
          <p:nvPr/>
        </p:nvSpPr>
        <p:spPr>
          <a:xfrm>
            <a:off x="7852063" y="4477961"/>
            <a:ext cx="3801408" cy="953453"/>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SLURRED SPEECH</a:t>
            </a:r>
          </a:p>
          <a:p>
            <a:r>
              <a:rPr lang="en-US" sz="1600" dirty="0"/>
              <a:t>Sudden difficulty speaking or can’t speak clearly</a:t>
            </a:r>
          </a:p>
        </p:txBody>
      </p:sp>
      <p:sp>
        <p:nvSpPr>
          <p:cNvPr id="36" name="TextBox 35"/>
          <p:cNvSpPr txBox="1"/>
          <p:nvPr/>
        </p:nvSpPr>
        <p:spPr>
          <a:xfrm>
            <a:off x="7852063" y="5587392"/>
            <a:ext cx="3801408" cy="1021556"/>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DON’T STALL; CALL</a:t>
            </a:r>
          </a:p>
          <a:p>
            <a:r>
              <a:rPr lang="en-US" dirty="0"/>
              <a:t>Make note of the time the symptoms started</a:t>
            </a:r>
          </a:p>
        </p:txBody>
      </p:sp>
      <p:sp>
        <p:nvSpPr>
          <p:cNvPr id="38" name="TextBox 37"/>
          <p:cNvSpPr txBox="1"/>
          <p:nvPr/>
        </p:nvSpPr>
        <p:spPr>
          <a:xfrm>
            <a:off x="3779344" y="121231"/>
            <a:ext cx="5136055" cy="461665"/>
          </a:xfrm>
          <a:prstGeom prst="roundRect">
            <a:avLst/>
          </a:prstGeom>
          <a:solidFill>
            <a:srgbClr val="2E1B47"/>
          </a:solidFill>
          <a:ln>
            <a:solidFill>
              <a:srgbClr val="2E1B47"/>
            </a:solid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dirty="0"/>
              <a:t>SIGNS OF STROKE:  B E F A S T</a:t>
            </a:r>
          </a:p>
        </p:txBody>
      </p:sp>
      <p:sp>
        <p:nvSpPr>
          <p:cNvPr id="21" name="TextBox 20"/>
          <p:cNvSpPr txBox="1"/>
          <p:nvPr/>
        </p:nvSpPr>
        <p:spPr>
          <a:xfrm>
            <a:off x="5836024" y="2950954"/>
            <a:ext cx="878166" cy="369332"/>
          </a:xfrm>
          <a:prstGeom prst="rect">
            <a:avLst/>
          </a:prstGeom>
          <a:solidFill>
            <a:schemeClr val="tx1"/>
          </a:solidFill>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ACE</a:t>
            </a:r>
          </a:p>
        </p:txBody>
      </p:sp>
      <p:sp>
        <p:nvSpPr>
          <p:cNvPr id="40" name="TextBox 39"/>
          <p:cNvSpPr txBox="1"/>
          <p:nvPr/>
        </p:nvSpPr>
        <p:spPr>
          <a:xfrm>
            <a:off x="5836024" y="1285727"/>
            <a:ext cx="1305428" cy="369332"/>
          </a:xfrm>
          <a:prstGeom prst="rect">
            <a:avLst/>
          </a:prstGeom>
          <a:solidFill>
            <a:schemeClr val="tx1"/>
          </a:solidFill>
          <a:ln>
            <a:noFill/>
          </a:ln>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ALANCE</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43254" y="286246"/>
            <a:ext cx="3348757" cy="6458317"/>
          </a:xfrm>
          <a:prstGeom prst="rect">
            <a:avLst/>
          </a:prstGeom>
          <a:ln>
            <a:noFill/>
          </a:ln>
          <a:effectLst>
            <a:outerShdw blurRad="292100" dist="139700" dir="2700000" algn="tl" rotWithShape="0">
              <a:srgbClr val="333333">
                <a:alpha val="65000"/>
              </a:srgbClr>
            </a:outerShdw>
          </a:effectLst>
        </p:spPr>
      </p:pic>
      <p:cxnSp>
        <p:nvCxnSpPr>
          <p:cNvPr id="4" name="Straight Arrow Connector 3"/>
          <p:cNvCxnSpPr>
            <a:cxnSpLocks/>
          </p:cNvCxnSpPr>
          <p:nvPr/>
        </p:nvCxnSpPr>
        <p:spPr>
          <a:xfrm>
            <a:off x="3221954" y="1093630"/>
            <a:ext cx="1820944" cy="307315"/>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p:cNvCxnSpPr>
          <p:nvPr/>
        </p:nvCxnSpPr>
        <p:spPr>
          <a:xfrm>
            <a:off x="3058517" y="1776884"/>
            <a:ext cx="2058451" cy="444269"/>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p:cNvCxnSpPr>
          <p:nvPr/>
        </p:nvCxnSpPr>
        <p:spPr>
          <a:xfrm>
            <a:off x="2738132" y="2106561"/>
            <a:ext cx="2304766" cy="733865"/>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p:cNvCxnSpPr>
          <p:nvPr/>
        </p:nvCxnSpPr>
        <p:spPr>
          <a:xfrm>
            <a:off x="3046858" y="2665293"/>
            <a:ext cx="1958641" cy="1055676"/>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cxnSpLocks/>
          </p:cNvCxnSpPr>
          <p:nvPr/>
        </p:nvCxnSpPr>
        <p:spPr>
          <a:xfrm>
            <a:off x="1918907" y="2060536"/>
            <a:ext cx="3036916" cy="2508733"/>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p:cNvCxnSpPr>
          <p:nvPr/>
        </p:nvCxnSpPr>
        <p:spPr>
          <a:xfrm>
            <a:off x="3156836" y="4313004"/>
            <a:ext cx="2038241" cy="1150495"/>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616" y="68028"/>
            <a:ext cx="1098082" cy="123041"/>
          </a:xfrm>
          <a:prstGeom prst="rect">
            <a:avLst/>
          </a:prstGeom>
        </p:spPr>
      </p:pic>
      <p:sp>
        <p:nvSpPr>
          <p:cNvPr id="55" name="Oval 54">
            <a:extLst>
              <a:ext uri="{FF2B5EF4-FFF2-40B4-BE49-F238E27FC236}">
                <a16:creationId xmlns:a16="http://schemas.microsoft.com/office/drawing/2014/main" id="{C9FFA91E-6738-436A-A64E-C242DEC8A2F4}"/>
              </a:ext>
            </a:extLst>
          </p:cNvPr>
          <p:cNvSpPr/>
          <p:nvPr/>
        </p:nvSpPr>
        <p:spPr>
          <a:xfrm>
            <a:off x="11686678" y="6335940"/>
            <a:ext cx="443059" cy="408623"/>
          </a:xfrm>
          <a:prstGeom prst="ellipse">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42" name="TextBox 41">
            <a:extLst>
              <a:ext uri="{FF2B5EF4-FFF2-40B4-BE49-F238E27FC236}">
                <a16:creationId xmlns:a16="http://schemas.microsoft.com/office/drawing/2014/main" id="{32480B88-EE07-4385-A7A4-22F14484E092}"/>
              </a:ext>
            </a:extLst>
          </p:cNvPr>
          <p:cNvSpPr txBox="1"/>
          <p:nvPr/>
        </p:nvSpPr>
        <p:spPr>
          <a:xfrm>
            <a:off x="110946" y="6011553"/>
            <a:ext cx="2775314" cy="664012"/>
          </a:xfrm>
          <a:prstGeom prst="roundRect">
            <a:avLst/>
          </a:prstGeom>
          <a:solidFill>
            <a:srgbClr val="4A206A"/>
          </a:solidFill>
          <a:effectLst>
            <a:innerShdw blurRad="63500" dist="50800" dir="13500000">
              <a:prstClr val="black">
                <a:alpha val="50000"/>
              </a:prstClr>
            </a:innerShdw>
          </a:effectLst>
        </p:spPr>
        <p:txBody>
          <a:bodyPr wrap="square" rtlCol="0">
            <a:spAutoFit/>
          </a:bodyPr>
          <a:lstStyle/>
          <a:p>
            <a:r>
              <a:rPr lang="en-US" sz="11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2021 CODE STROKE INSERVICE</a:t>
            </a:r>
          </a:p>
          <a:p>
            <a:r>
              <a:rPr lang="en-US" sz="11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LAMC – 4867 SUNSET BLVD</a:t>
            </a:r>
          </a:p>
          <a:p>
            <a:r>
              <a:rPr lang="en-US" sz="11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LABORATORY</a:t>
            </a:r>
          </a:p>
        </p:txBody>
      </p:sp>
      <p:sp>
        <p:nvSpPr>
          <p:cNvPr id="3" name="Rectangle: Rounded Corners 2">
            <a:extLst>
              <a:ext uri="{FF2B5EF4-FFF2-40B4-BE49-F238E27FC236}">
                <a16:creationId xmlns:a16="http://schemas.microsoft.com/office/drawing/2014/main" id="{857B83F0-4D8F-43E4-8F1B-9CD0B9EAD54B}"/>
              </a:ext>
            </a:extLst>
          </p:cNvPr>
          <p:cNvSpPr/>
          <p:nvPr/>
        </p:nvSpPr>
        <p:spPr>
          <a:xfrm>
            <a:off x="5445711" y="1280177"/>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B</a:t>
            </a:r>
          </a:p>
        </p:txBody>
      </p:sp>
      <p:sp>
        <p:nvSpPr>
          <p:cNvPr id="43" name="Rectangle: Rounded Corners 42">
            <a:extLst>
              <a:ext uri="{FF2B5EF4-FFF2-40B4-BE49-F238E27FC236}">
                <a16:creationId xmlns:a16="http://schemas.microsoft.com/office/drawing/2014/main" id="{A67B42E5-7771-4125-866E-495FECD77280}"/>
              </a:ext>
            </a:extLst>
          </p:cNvPr>
          <p:cNvSpPr/>
          <p:nvPr/>
        </p:nvSpPr>
        <p:spPr>
          <a:xfrm>
            <a:off x="5437353" y="2182921"/>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a:t>
            </a:r>
          </a:p>
        </p:txBody>
      </p:sp>
      <p:sp>
        <p:nvSpPr>
          <p:cNvPr id="44" name="Rectangle: Rounded Corners 43">
            <a:extLst>
              <a:ext uri="{FF2B5EF4-FFF2-40B4-BE49-F238E27FC236}">
                <a16:creationId xmlns:a16="http://schemas.microsoft.com/office/drawing/2014/main" id="{03350266-0774-4FEA-8F77-12996B49265C}"/>
              </a:ext>
            </a:extLst>
          </p:cNvPr>
          <p:cNvSpPr/>
          <p:nvPr/>
        </p:nvSpPr>
        <p:spPr>
          <a:xfrm>
            <a:off x="5436888" y="2937515"/>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F</a:t>
            </a:r>
          </a:p>
        </p:txBody>
      </p:sp>
      <p:sp>
        <p:nvSpPr>
          <p:cNvPr id="45" name="Rectangle: Rounded Corners 44">
            <a:extLst>
              <a:ext uri="{FF2B5EF4-FFF2-40B4-BE49-F238E27FC236}">
                <a16:creationId xmlns:a16="http://schemas.microsoft.com/office/drawing/2014/main" id="{A1A6A361-6279-4ACD-8E2E-C6D5DF054B3A}"/>
              </a:ext>
            </a:extLst>
          </p:cNvPr>
          <p:cNvSpPr/>
          <p:nvPr/>
        </p:nvSpPr>
        <p:spPr>
          <a:xfrm>
            <a:off x="5445711" y="3574745"/>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A</a:t>
            </a:r>
          </a:p>
        </p:txBody>
      </p:sp>
      <p:sp>
        <p:nvSpPr>
          <p:cNvPr id="46" name="Rectangle: Rounded Corners 45">
            <a:extLst>
              <a:ext uri="{FF2B5EF4-FFF2-40B4-BE49-F238E27FC236}">
                <a16:creationId xmlns:a16="http://schemas.microsoft.com/office/drawing/2014/main" id="{49B1303B-5DDD-41DE-B71B-A33BE1BCEA26}"/>
              </a:ext>
            </a:extLst>
          </p:cNvPr>
          <p:cNvSpPr/>
          <p:nvPr/>
        </p:nvSpPr>
        <p:spPr>
          <a:xfrm>
            <a:off x="5436423" y="4373423"/>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a:t>
            </a:r>
          </a:p>
        </p:txBody>
      </p:sp>
      <p:sp>
        <p:nvSpPr>
          <p:cNvPr id="47" name="Rectangle: Rounded Corners 46">
            <a:extLst>
              <a:ext uri="{FF2B5EF4-FFF2-40B4-BE49-F238E27FC236}">
                <a16:creationId xmlns:a16="http://schemas.microsoft.com/office/drawing/2014/main" id="{4C0DA746-E60C-4809-B162-5F68C757C620}"/>
              </a:ext>
            </a:extLst>
          </p:cNvPr>
          <p:cNvSpPr/>
          <p:nvPr/>
        </p:nvSpPr>
        <p:spPr>
          <a:xfrm>
            <a:off x="5443523" y="5334200"/>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T</a:t>
            </a:r>
          </a:p>
        </p:txBody>
      </p:sp>
    </p:spTree>
    <p:extLst>
      <p:ext uri="{BB962C8B-B14F-4D97-AF65-F5344CB8AC3E}">
        <p14:creationId xmlns:p14="http://schemas.microsoft.com/office/powerpoint/2010/main" val="387300858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p:cTn id="10" dur="500" fill="hold"/>
                                        <p:tgtEl>
                                          <p:spTgt spid="38"/>
                                        </p:tgtEl>
                                        <p:attrNameLst>
                                          <p:attrName>ppt_w</p:attrName>
                                        </p:attrNameLst>
                                      </p:cBhvr>
                                      <p:tavLst>
                                        <p:tav tm="0">
                                          <p:val>
                                            <p:fltVal val="0"/>
                                          </p:val>
                                        </p:tav>
                                        <p:tav tm="100000">
                                          <p:val>
                                            <p:strVal val="#ppt_w"/>
                                          </p:val>
                                        </p:tav>
                                      </p:tavLst>
                                    </p:anim>
                                    <p:anim calcmode="lin" valueType="num">
                                      <p:cBhvr>
                                        <p:cTn id="11" dur="500" fill="hold"/>
                                        <p:tgtEl>
                                          <p:spTgt spid="38"/>
                                        </p:tgtEl>
                                        <p:attrNameLst>
                                          <p:attrName>ppt_h</p:attrName>
                                        </p:attrNameLst>
                                      </p:cBhvr>
                                      <p:tavLst>
                                        <p:tav tm="0">
                                          <p:val>
                                            <p:fltVal val="0"/>
                                          </p:val>
                                        </p:tav>
                                        <p:tav tm="100000">
                                          <p:val>
                                            <p:strVal val="#ppt_h"/>
                                          </p:val>
                                        </p:tav>
                                      </p:tavLst>
                                    </p:anim>
                                    <p:animEffect transition="in" filter="fade">
                                      <p:cBhvr>
                                        <p:cTn id="12" dur="500"/>
                                        <p:tgtEl>
                                          <p:spTgt spid="38"/>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1000" fill="hold"/>
                                        <p:tgtEl>
                                          <p:spTgt spid="3"/>
                                        </p:tgtEl>
                                        <p:attrNameLst>
                                          <p:attrName>ppt_x</p:attrName>
                                        </p:attrNameLst>
                                      </p:cBhvr>
                                      <p:tavLst>
                                        <p:tav tm="0">
                                          <p:val>
                                            <p:strVal val="0-#ppt_w/2"/>
                                          </p:val>
                                        </p:tav>
                                        <p:tav tm="100000">
                                          <p:val>
                                            <p:strVal val="#ppt_x"/>
                                          </p:val>
                                        </p:tav>
                                      </p:tavLst>
                                    </p:anim>
                                    <p:anim calcmode="lin" valueType="num">
                                      <p:cBhvr additive="base">
                                        <p:cTn id="19" dur="10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53" presetClass="entr" presetSubtype="16" fill="hold" grpId="0" nodeType="afterEffect">
                                  <p:stCondLst>
                                    <p:cond delay="250"/>
                                  </p:stCondLst>
                                  <p:childTnLst>
                                    <p:set>
                                      <p:cBhvr>
                                        <p:cTn id="22" dur="1" fill="hold">
                                          <p:stCondLst>
                                            <p:cond delay="0"/>
                                          </p:stCondLst>
                                        </p:cTn>
                                        <p:tgtEl>
                                          <p:spTgt spid="43"/>
                                        </p:tgtEl>
                                        <p:attrNameLst>
                                          <p:attrName>style.visibility</p:attrName>
                                        </p:attrNameLst>
                                      </p:cBhvr>
                                      <p:to>
                                        <p:strVal val="visible"/>
                                      </p:to>
                                    </p:set>
                                    <p:anim calcmode="lin" valueType="num">
                                      <p:cBhvr>
                                        <p:cTn id="23" dur="1000" fill="hold"/>
                                        <p:tgtEl>
                                          <p:spTgt spid="43"/>
                                        </p:tgtEl>
                                        <p:attrNameLst>
                                          <p:attrName>ppt_w</p:attrName>
                                        </p:attrNameLst>
                                      </p:cBhvr>
                                      <p:tavLst>
                                        <p:tav tm="0">
                                          <p:val>
                                            <p:fltVal val="0"/>
                                          </p:val>
                                        </p:tav>
                                        <p:tav tm="100000">
                                          <p:val>
                                            <p:strVal val="#ppt_w"/>
                                          </p:val>
                                        </p:tav>
                                      </p:tavLst>
                                    </p:anim>
                                    <p:anim calcmode="lin" valueType="num">
                                      <p:cBhvr>
                                        <p:cTn id="24" dur="1000" fill="hold"/>
                                        <p:tgtEl>
                                          <p:spTgt spid="43"/>
                                        </p:tgtEl>
                                        <p:attrNameLst>
                                          <p:attrName>ppt_h</p:attrName>
                                        </p:attrNameLst>
                                      </p:cBhvr>
                                      <p:tavLst>
                                        <p:tav tm="0">
                                          <p:val>
                                            <p:fltVal val="0"/>
                                          </p:val>
                                        </p:tav>
                                        <p:tav tm="100000">
                                          <p:val>
                                            <p:strVal val="#ppt_h"/>
                                          </p:val>
                                        </p:tav>
                                      </p:tavLst>
                                    </p:anim>
                                    <p:animEffect transition="in" filter="fade">
                                      <p:cBhvr>
                                        <p:cTn id="25" dur="1000"/>
                                        <p:tgtEl>
                                          <p:spTgt spid="43"/>
                                        </p:tgtEl>
                                      </p:cBhvr>
                                    </p:animEffect>
                                  </p:childTnLst>
                                </p:cTn>
                              </p:par>
                            </p:childTnLst>
                          </p:cTn>
                        </p:par>
                        <p:par>
                          <p:cTn id="26" fill="hold">
                            <p:stCondLst>
                              <p:cond delay="2250"/>
                            </p:stCondLst>
                            <p:childTnLst>
                              <p:par>
                                <p:cTn id="27" presetID="53" presetClass="entr" presetSubtype="16" fill="hold" grpId="0" nodeType="afterEffect">
                                  <p:stCondLst>
                                    <p:cond delay="250"/>
                                  </p:stCondLst>
                                  <p:childTnLst>
                                    <p:set>
                                      <p:cBhvr>
                                        <p:cTn id="28" dur="1" fill="hold">
                                          <p:stCondLst>
                                            <p:cond delay="0"/>
                                          </p:stCondLst>
                                        </p:cTn>
                                        <p:tgtEl>
                                          <p:spTgt spid="44"/>
                                        </p:tgtEl>
                                        <p:attrNameLst>
                                          <p:attrName>style.visibility</p:attrName>
                                        </p:attrNameLst>
                                      </p:cBhvr>
                                      <p:to>
                                        <p:strVal val="visible"/>
                                      </p:to>
                                    </p:set>
                                    <p:anim calcmode="lin" valueType="num">
                                      <p:cBhvr>
                                        <p:cTn id="29" dur="1000" fill="hold"/>
                                        <p:tgtEl>
                                          <p:spTgt spid="44"/>
                                        </p:tgtEl>
                                        <p:attrNameLst>
                                          <p:attrName>ppt_w</p:attrName>
                                        </p:attrNameLst>
                                      </p:cBhvr>
                                      <p:tavLst>
                                        <p:tav tm="0">
                                          <p:val>
                                            <p:fltVal val="0"/>
                                          </p:val>
                                        </p:tav>
                                        <p:tav tm="100000">
                                          <p:val>
                                            <p:strVal val="#ppt_w"/>
                                          </p:val>
                                        </p:tav>
                                      </p:tavLst>
                                    </p:anim>
                                    <p:anim calcmode="lin" valueType="num">
                                      <p:cBhvr>
                                        <p:cTn id="30" dur="1000" fill="hold"/>
                                        <p:tgtEl>
                                          <p:spTgt spid="44"/>
                                        </p:tgtEl>
                                        <p:attrNameLst>
                                          <p:attrName>ppt_h</p:attrName>
                                        </p:attrNameLst>
                                      </p:cBhvr>
                                      <p:tavLst>
                                        <p:tav tm="0">
                                          <p:val>
                                            <p:fltVal val="0"/>
                                          </p:val>
                                        </p:tav>
                                        <p:tav tm="100000">
                                          <p:val>
                                            <p:strVal val="#ppt_h"/>
                                          </p:val>
                                        </p:tav>
                                      </p:tavLst>
                                    </p:anim>
                                    <p:animEffect transition="in" filter="fade">
                                      <p:cBhvr>
                                        <p:cTn id="31" dur="1000"/>
                                        <p:tgtEl>
                                          <p:spTgt spid="44"/>
                                        </p:tgtEl>
                                      </p:cBhvr>
                                    </p:animEffect>
                                  </p:childTnLst>
                                </p:cTn>
                              </p:par>
                            </p:childTnLst>
                          </p:cTn>
                        </p:par>
                        <p:par>
                          <p:cTn id="32" fill="hold">
                            <p:stCondLst>
                              <p:cond delay="3500"/>
                            </p:stCondLst>
                            <p:childTnLst>
                              <p:par>
                                <p:cTn id="33" presetID="31" presetClass="entr" presetSubtype="0" fill="hold" grpId="0" nodeType="afterEffect">
                                  <p:stCondLst>
                                    <p:cond delay="250"/>
                                  </p:stCondLst>
                                  <p:childTnLst>
                                    <p:set>
                                      <p:cBhvr>
                                        <p:cTn id="34" dur="1" fill="hold">
                                          <p:stCondLst>
                                            <p:cond delay="0"/>
                                          </p:stCondLst>
                                        </p:cTn>
                                        <p:tgtEl>
                                          <p:spTgt spid="45"/>
                                        </p:tgtEl>
                                        <p:attrNameLst>
                                          <p:attrName>style.visibility</p:attrName>
                                        </p:attrNameLst>
                                      </p:cBhvr>
                                      <p:to>
                                        <p:strVal val="visible"/>
                                      </p:to>
                                    </p:set>
                                    <p:anim calcmode="lin" valueType="num">
                                      <p:cBhvr>
                                        <p:cTn id="35" dur="1000" fill="hold"/>
                                        <p:tgtEl>
                                          <p:spTgt spid="45"/>
                                        </p:tgtEl>
                                        <p:attrNameLst>
                                          <p:attrName>ppt_w</p:attrName>
                                        </p:attrNameLst>
                                      </p:cBhvr>
                                      <p:tavLst>
                                        <p:tav tm="0">
                                          <p:val>
                                            <p:fltVal val="0"/>
                                          </p:val>
                                        </p:tav>
                                        <p:tav tm="100000">
                                          <p:val>
                                            <p:strVal val="#ppt_w"/>
                                          </p:val>
                                        </p:tav>
                                      </p:tavLst>
                                    </p:anim>
                                    <p:anim calcmode="lin" valueType="num">
                                      <p:cBhvr>
                                        <p:cTn id="36" dur="1000" fill="hold"/>
                                        <p:tgtEl>
                                          <p:spTgt spid="45"/>
                                        </p:tgtEl>
                                        <p:attrNameLst>
                                          <p:attrName>ppt_h</p:attrName>
                                        </p:attrNameLst>
                                      </p:cBhvr>
                                      <p:tavLst>
                                        <p:tav tm="0">
                                          <p:val>
                                            <p:fltVal val="0"/>
                                          </p:val>
                                        </p:tav>
                                        <p:tav tm="100000">
                                          <p:val>
                                            <p:strVal val="#ppt_h"/>
                                          </p:val>
                                        </p:tav>
                                      </p:tavLst>
                                    </p:anim>
                                    <p:anim calcmode="lin" valueType="num">
                                      <p:cBhvr>
                                        <p:cTn id="37" dur="1000" fill="hold"/>
                                        <p:tgtEl>
                                          <p:spTgt spid="45"/>
                                        </p:tgtEl>
                                        <p:attrNameLst>
                                          <p:attrName>style.rotation</p:attrName>
                                        </p:attrNameLst>
                                      </p:cBhvr>
                                      <p:tavLst>
                                        <p:tav tm="0">
                                          <p:val>
                                            <p:fltVal val="90"/>
                                          </p:val>
                                        </p:tav>
                                        <p:tav tm="100000">
                                          <p:val>
                                            <p:fltVal val="0"/>
                                          </p:val>
                                        </p:tav>
                                      </p:tavLst>
                                    </p:anim>
                                    <p:animEffect transition="in" filter="fade">
                                      <p:cBhvr>
                                        <p:cTn id="38" dur="1000"/>
                                        <p:tgtEl>
                                          <p:spTgt spid="45"/>
                                        </p:tgtEl>
                                      </p:cBhvr>
                                    </p:animEffect>
                                  </p:childTnLst>
                                </p:cTn>
                              </p:par>
                            </p:childTnLst>
                          </p:cTn>
                        </p:par>
                        <p:par>
                          <p:cTn id="39" fill="hold">
                            <p:stCondLst>
                              <p:cond delay="4750"/>
                            </p:stCondLst>
                            <p:childTnLst>
                              <p:par>
                                <p:cTn id="40" presetID="22" presetClass="entr" presetSubtype="8" fill="hold" grpId="0" nodeType="afterEffect">
                                  <p:stCondLst>
                                    <p:cond delay="250"/>
                                  </p:stCondLst>
                                  <p:childTnLst>
                                    <p:set>
                                      <p:cBhvr>
                                        <p:cTn id="41" dur="1" fill="hold">
                                          <p:stCondLst>
                                            <p:cond delay="0"/>
                                          </p:stCondLst>
                                        </p:cTn>
                                        <p:tgtEl>
                                          <p:spTgt spid="46"/>
                                        </p:tgtEl>
                                        <p:attrNameLst>
                                          <p:attrName>style.visibility</p:attrName>
                                        </p:attrNameLst>
                                      </p:cBhvr>
                                      <p:to>
                                        <p:strVal val="visible"/>
                                      </p:to>
                                    </p:set>
                                    <p:animEffect transition="in" filter="wipe(left)">
                                      <p:cBhvr>
                                        <p:cTn id="42" dur="1000"/>
                                        <p:tgtEl>
                                          <p:spTgt spid="46"/>
                                        </p:tgtEl>
                                      </p:cBhvr>
                                    </p:animEffect>
                                  </p:childTnLst>
                                </p:cTn>
                              </p:par>
                            </p:childTnLst>
                          </p:cTn>
                        </p:par>
                        <p:par>
                          <p:cTn id="43" fill="hold">
                            <p:stCondLst>
                              <p:cond delay="6000"/>
                            </p:stCondLst>
                            <p:childTnLst>
                              <p:par>
                                <p:cTn id="44" presetID="35" presetClass="entr" presetSubtype="0" fill="hold" grpId="0" nodeType="afterEffect">
                                  <p:stCondLst>
                                    <p:cond delay="25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1000"/>
                                        <p:tgtEl>
                                          <p:spTgt spid="47"/>
                                        </p:tgtEl>
                                      </p:cBhvr>
                                    </p:animEffect>
                                    <p:anim calcmode="lin" valueType="num">
                                      <p:cBhvr>
                                        <p:cTn id="47" dur="1000" fill="hold"/>
                                        <p:tgtEl>
                                          <p:spTgt spid="47"/>
                                        </p:tgtEl>
                                        <p:attrNameLst>
                                          <p:attrName>style.rotation</p:attrName>
                                        </p:attrNameLst>
                                      </p:cBhvr>
                                      <p:tavLst>
                                        <p:tav tm="0">
                                          <p:val>
                                            <p:fltVal val="720"/>
                                          </p:val>
                                        </p:tav>
                                        <p:tav tm="100000">
                                          <p:val>
                                            <p:fltVal val="0"/>
                                          </p:val>
                                        </p:tav>
                                      </p:tavLst>
                                    </p:anim>
                                    <p:anim calcmode="lin" valueType="num">
                                      <p:cBhvr>
                                        <p:cTn id="48" dur="1000" fill="hold"/>
                                        <p:tgtEl>
                                          <p:spTgt spid="47"/>
                                        </p:tgtEl>
                                        <p:attrNameLst>
                                          <p:attrName>ppt_h</p:attrName>
                                        </p:attrNameLst>
                                      </p:cBhvr>
                                      <p:tavLst>
                                        <p:tav tm="0">
                                          <p:val>
                                            <p:fltVal val="0"/>
                                          </p:val>
                                        </p:tav>
                                        <p:tav tm="100000">
                                          <p:val>
                                            <p:strVal val="#ppt_h"/>
                                          </p:val>
                                        </p:tav>
                                      </p:tavLst>
                                    </p:anim>
                                    <p:anim calcmode="lin" valueType="num">
                                      <p:cBhvr>
                                        <p:cTn id="49" dur="1000" fill="hold"/>
                                        <p:tgtEl>
                                          <p:spTgt spid="47"/>
                                        </p:tgtEl>
                                        <p:attrNameLst>
                                          <p:attrName>ppt_w</p:attrName>
                                        </p:attrNameLst>
                                      </p:cBhvr>
                                      <p:tavLst>
                                        <p:tav tm="0">
                                          <p:val>
                                            <p:fltVal val="0"/>
                                          </p:val>
                                        </p:tav>
                                        <p:tav tm="100000">
                                          <p:val>
                                            <p:strVal val="#ppt_w"/>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left)">
                                      <p:cBhvr>
                                        <p:cTn id="54" dur="500"/>
                                        <p:tgtEl>
                                          <p:spTgt spid="40"/>
                                        </p:tgtEl>
                                      </p:cBhvr>
                                    </p:animEffect>
                                  </p:childTnLst>
                                </p:cTn>
                              </p:par>
                              <p:par>
                                <p:cTn id="55" presetID="2" presetClass="entr" presetSubtype="2"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1+#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par>
                                <p:cTn id="59" presetID="22" presetClass="entr" presetSubtype="2"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right)">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iterate type="lt">
                                    <p:tmPct val="10000"/>
                                  </p:iterate>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par>
                                <p:cTn id="67" presetID="2" presetClass="entr" presetSubtype="2"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additive="base">
                                        <p:cTn id="69" dur="500" fill="hold"/>
                                        <p:tgtEl>
                                          <p:spTgt spid="30"/>
                                        </p:tgtEl>
                                        <p:attrNameLst>
                                          <p:attrName>ppt_x</p:attrName>
                                        </p:attrNameLst>
                                      </p:cBhvr>
                                      <p:tavLst>
                                        <p:tav tm="0">
                                          <p:val>
                                            <p:strVal val="1+#ppt_w/2"/>
                                          </p:val>
                                        </p:tav>
                                        <p:tav tm="100000">
                                          <p:val>
                                            <p:strVal val="#ppt_x"/>
                                          </p:val>
                                        </p:tav>
                                      </p:tavLst>
                                    </p:anim>
                                    <p:anim calcmode="lin" valueType="num">
                                      <p:cBhvr additive="base">
                                        <p:cTn id="70" dur="500" fill="hold"/>
                                        <p:tgtEl>
                                          <p:spTgt spid="30"/>
                                        </p:tgtEl>
                                        <p:attrNameLst>
                                          <p:attrName>ppt_y</p:attrName>
                                        </p:attrNameLst>
                                      </p:cBhvr>
                                      <p:tavLst>
                                        <p:tav tm="0">
                                          <p:val>
                                            <p:strVal val="#ppt_y"/>
                                          </p:val>
                                        </p:tav>
                                        <p:tav tm="100000">
                                          <p:val>
                                            <p:strVal val="#ppt_y"/>
                                          </p:val>
                                        </p:tav>
                                      </p:tavLst>
                                    </p:anim>
                                  </p:childTnLst>
                                </p:cTn>
                              </p:par>
                              <p:par>
                                <p:cTn id="71" presetID="22" presetClass="entr" presetSubtype="2" fill="hold"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right)">
                                      <p:cBhvr>
                                        <p:cTn id="73" dur="500"/>
                                        <p:tgtEl>
                                          <p:spTgt spid="2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iterate type="lt">
                                    <p:tmPct val="10000"/>
                                  </p:iterate>
                                  <p:childTnLst>
                                    <p:set>
                                      <p:cBhvr>
                                        <p:cTn id="77" dur="1" fill="hold">
                                          <p:stCondLst>
                                            <p:cond delay="0"/>
                                          </p:stCondLst>
                                        </p:cTn>
                                        <p:tgtEl>
                                          <p:spTgt spid="21"/>
                                        </p:tgtEl>
                                        <p:attrNameLst>
                                          <p:attrName>style.visibility</p:attrName>
                                        </p:attrNameLst>
                                      </p:cBhvr>
                                      <p:to>
                                        <p:strVal val="visible"/>
                                      </p:to>
                                    </p:set>
                                    <p:animEffect transition="in" filter="wipe(left)">
                                      <p:cBhvr>
                                        <p:cTn id="78" dur="500"/>
                                        <p:tgtEl>
                                          <p:spTgt spid="21"/>
                                        </p:tgtEl>
                                      </p:cBhvr>
                                    </p:animEffect>
                                  </p:childTnLst>
                                </p:cTn>
                              </p:par>
                              <p:par>
                                <p:cTn id="79" presetID="2" presetClass="entr" presetSubtype="2" fill="hold" grpId="0" nodeType="with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additive="base">
                                        <p:cTn id="81" dur="500" fill="hold"/>
                                        <p:tgtEl>
                                          <p:spTgt spid="33"/>
                                        </p:tgtEl>
                                        <p:attrNameLst>
                                          <p:attrName>ppt_x</p:attrName>
                                        </p:attrNameLst>
                                      </p:cBhvr>
                                      <p:tavLst>
                                        <p:tav tm="0">
                                          <p:val>
                                            <p:strVal val="1+#ppt_w/2"/>
                                          </p:val>
                                        </p:tav>
                                        <p:tav tm="100000">
                                          <p:val>
                                            <p:strVal val="#ppt_x"/>
                                          </p:val>
                                        </p:tav>
                                      </p:tavLst>
                                    </p:anim>
                                    <p:anim calcmode="lin" valueType="num">
                                      <p:cBhvr additive="base">
                                        <p:cTn id="82" dur="500" fill="hold"/>
                                        <p:tgtEl>
                                          <p:spTgt spid="33"/>
                                        </p:tgtEl>
                                        <p:attrNameLst>
                                          <p:attrName>ppt_y</p:attrName>
                                        </p:attrNameLst>
                                      </p:cBhvr>
                                      <p:tavLst>
                                        <p:tav tm="0">
                                          <p:val>
                                            <p:strVal val="#ppt_y"/>
                                          </p:val>
                                        </p:tav>
                                        <p:tav tm="100000">
                                          <p:val>
                                            <p:strVal val="#ppt_y"/>
                                          </p:val>
                                        </p:tav>
                                      </p:tavLst>
                                    </p:anim>
                                  </p:childTnLst>
                                </p:cTn>
                              </p:par>
                              <p:par>
                                <p:cTn id="83" presetID="22" presetClass="entr" presetSubtype="2" fill="hold"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wipe(right)">
                                      <p:cBhvr>
                                        <p:cTn id="85" dur="500"/>
                                        <p:tgtEl>
                                          <p:spTgt spid="32"/>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iterate type="lt">
                                    <p:tmPct val="10000"/>
                                  </p:iterate>
                                  <p:childTnLst>
                                    <p:set>
                                      <p:cBhvr>
                                        <p:cTn id="89" dur="1" fill="hold">
                                          <p:stCondLst>
                                            <p:cond delay="0"/>
                                          </p:stCondLst>
                                        </p:cTn>
                                        <p:tgtEl>
                                          <p:spTgt spid="23"/>
                                        </p:tgtEl>
                                        <p:attrNameLst>
                                          <p:attrName>style.visibility</p:attrName>
                                        </p:attrNameLst>
                                      </p:cBhvr>
                                      <p:to>
                                        <p:strVal val="visible"/>
                                      </p:to>
                                    </p:set>
                                    <p:animEffect transition="in" filter="wipe(left)">
                                      <p:cBhvr>
                                        <p:cTn id="90" dur="500"/>
                                        <p:tgtEl>
                                          <p:spTgt spid="23"/>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31"/>
                                        </p:tgtEl>
                                        <p:attrNameLst>
                                          <p:attrName>style.visibility</p:attrName>
                                        </p:attrNameLst>
                                      </p:cBhvr>
                                      <p:to>
                                        <p:strVal val="visible"/>
                                      </p:to>
                                    </p:set>
                                    <p:anim calcmode="lin" valueType="num">
                                      <p:cBhvr>
                                        <p:cTn id="93" dur="500" fill="hold"/>
                                        <p:tgtEl>
                                          <p:spTgt spid="31"/>
                                        </p:tgtEl>
                                        <p:attrNameLst>
                                          <p:attrName>ppt_w</p:attrName>
                                        </p:attrNameLst>
                                      </p:cBhvr>
                                      <p:tavLst>
                                        <p:tav tm="0">
                                          <p:val>
                                            <p:fltVal val="0"/>
                                          </p:val>
                                        </p:tav>
                                        <p:tav tm="100000">
                                          <p:val>
                                            <p:strVal val="#ppt_w"/>
                                          </p:val>
                                        </p:tav>
                                      </p:tavLst>
                                    </p:anim>
                                    <p:anim calcmode="lin" valueType="num">
                                      <p:cBhvr>
                                        <p:cTn id="94" dur="500" fill="hold"/>
                                        <p:tgtEl>
                                          <p:spTgt spid="31"/>
                                        </p:tgtEl>
                                        <p:attrNameLst>
                                          <p:attrName>ppt_h</p:attrName>
                                        </p:attrNameLst>
                                      </p:cBhvr>
                                      <p:tavLst>
                                        <p:tav tm="0">
                                          <p:val>
                                            <p:fltVal val="0"/>
                                          </p:val>
                                        </p:tav>
                                        <p:tav tm="100000">
                                          <p:val>
                                            <p:strVal val="#ppt_h"/>
                                          </p:val>
                                        </p:tav>
                                      </p:tavLst>
                                    </p:anim>
                                    <p:animEffect transition="in" filter="fade">
                                      <p:cBhvr>
                                        <p:cTn id="95" dur="500"/>
                                        <p:tgtEl>
                                          <p:spTgt spid="31"/>
                                        </p:tgtEl>
                                      </p:cBhvr>
                                    </p:animEffect>
                                  </p:childTnLst>
                                </p:cTn>
                              </p:par>
                              <p:par>
                                <p:cTn id="96" presetID="22" presetClass="entr" presetSubtype="2" fill="hold" nodeType="with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wipe(right)">
                                      <p:cBhvr>
                                        <p:cTn id="98" dur="500"/>
                                        <p:tgtEl>
                                          <p:spTgt spid="34"/>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iterate type="lt">
                                    <p:tmPct val="10000"/>
                                  </p:iterate>
                                  <p:childTnLst>
                                    <p:set>
                                      <p:cBhvr>
                                        <p:cTn id="102" dur="1" fill="hold">
                                          <p:stCondLst>
                                            <p:cond delay="0"/>
                                          </p:stCondLst>
                                        </p:cTn>
                                        <p:tgtEl>
                                          <p:spTgt spid="25"/>
                                        </p:tgtEl>
                                        <p:attrNameLst>
                                          <p:attrName>style.visibility</p:attrName>
                                        </p:attrNameLst>
                                      </p:cBhvr>
                                      <p:to>
                                        <p:strVal val="visible"/>
                                      </p:to>
                                    </p:set>
                                    <p:animEffect transition="in" filter="wipe(left)">
                                      <p:cBhvr>
                                        <p:cTn id="103" dur="500"/>
                                        <p:tgtEl>
                                          <p:spTgt spid="2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35"/>
                                        </p:tgtEl>
                                        <p:attrNameLst>
                                          <p:attrName>style.visibility</p:attrName>
                                        </p:attrNameLst>
                                      </p:cBhvr>
                                      <p:to>
                                        <p:strVal val="visible"/>
                                      </p:to>
                                    </p:set>
                                    <p:anim calcmode="lin" valueType="num">
                                      <p:cBhvr>
                                        <p:cTn id="106" dur="500" fill="hold"/>
                                        <p:tgtEl>
                                          <p:spTgt spid="35"/>
                                        </p:tgtEl>
                                        <p:attrNameLst>
                                          <p:attrName>ppt_w</p:attrName>
                                        </p:attrNameLst>
                                      </p:cBhvr>
                                      <p:tavLst>
                                        <p:tav tm="0">
                                          <p:val>
                                            <p:fltVal val="0"/>
                                          </p:val>
                                        </p:tav>
                                        <p:tav tm="100000">
                                          <p:val>
                                            <p:strVal val="#ppt_w"/>
                                          </p:val>
                                        </p:tav>
                                      </p:tavLst>
                                    </p:anim>
                                    <p:anim calcmode="lin" valueType="num">
                                      <p:cBhvr>
                                        <p:cTn id="107" dur="500" fill="hold"/>
                                        <p:tgtEl>
                                          <p:spTgt spid="35"/>
                                        </p:tgtEl>
                                        <p:attrNameLst>
                                          <p:attrName>ppt_h</p:attrName>
                                        </p:attrNameLst>
                                      </p:cBhvr>
                                      <p:tavLst>
                                        <p:tav tm="0">
                                          <p:val>
                                            <p:fltVal val="0"/>
                                          </p:val>
                                        </p:tav>
                                        <p:tav tm="100000">
                                          <p:val>
                                            <p:strVal val="#ppt_h"/>
                                          </p:val>
                                        </p:tav>
                                      </p:tavLst>
                                    </p:anim>
                                    <p:animEffect transition="in" filter="fade">
                                      <p:cBhvr>
                                        <p:cTn id="108" dur="500"/>
                                        <p:tgtEl>
                                          <p:spTgt spid="35"/>
                                        </p:tgtEl>
                                      </p:cBhvr>
                                    </p:animEffect>
                                  </p:childTnLst>
                                </p:cTn>
                              </p:par>
                              <p:par>
                                <p:cTn id="109" presetID="22" presetClass="entr" presetSubtype="2" fill="hold" nodeType="withEffect">
                                  <p:stCondLst>
                                    <p:cond delay="0"/>
                                  </p:stCondLst>
                                  <p:childTnLst>
                                    <p:set>
                                      <p:cBhvr>
                                        <p:cTn id="110" dur="1" fill="hold">
                                          <p:stCondLst>
                                            <p:cond delay="0"/>
                                          </p:stCondLst>
                                        </p:cTn>
                                        <p:tgtEl>
                                          <p:spTgt spid="39"/>
                                        </p:tgtEl>
                                        <p:attrNameLst>
                                          <p:attrName>style.visibility</p:attrName>
                                        </p:attrNameLst>
                                      </p:cBhvr>
                                      <p:to>
                                        <p:strVal val="visible"/>
                                      </p:to>
                                    </p:set>
                                    <p:animEffect transition="in" filter="wipe(right)">
                                      <p:cBhvr>
                                        <p:cTn id="111" dur="500"/>
                                        <p:tgtEl>
                                          <p:spTgt spid="39"/>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grpId="0" nodeType="clickEffect">
                                  <p:stCondLst>
                                    <p:cond delay="0"/>
                                  </p:stCondLst>
                                  <p:iterate type="lt">
                                    <p:tmPct val="10000"/>
                                  </p:iterate>
                                  <p:childTnLst>
                                    <p:set>
                                      <p:cBhvr>
                                        <p:cTn id="115" dur="1" fill="hold">
                                          <p:stCondLst>
                                            <p:cond delay="0"/>
                                          </p:stCondLst>
                                        </p:cTn>
                                        <p:tgtEl>
                                          <p:spTgt spid="27"/>
                                        </p:tgtEl>
                                        <p:attrNameLst>
                                          <p:attrName>style.visibility</p:attrName>
                                        </p:attrNameLst>
                                      </p:cBhvr>
                                      <p:to>
                                        <p:strVal val="visible"/>
                                      </p:to>
                                    </p:set>
                                    <p:animEffect transition="in" filter="wipe(left)">
                                      <p:cBhvr>
                                        <p:cTn id="116" dur="500"/>
                                        <p:tgtEl>
                                          <p:spTgt spid="27"/>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36"/>
                                        </p:tgtEl>
                                        <p:attrNameLst>
                                          <p:attrName>style.visibility</p:attrName>
                                        </p:attrNameLst>
                                      </p:cBhvr>
                                      <p:to>
                                        <p:strVal val="visible"/>
                                      </p:to>
                                    </p:set>
                                    <p:anim calcmode="lin" valueType="num">
                                      <p:cBhvr>
                                        <p:cTn id="119" dur="500" fill="hold"/>
                                        <p:tgtEl>
                                          <p:spTgt spid="36"/>
                                        </p:tgtEl>
                                        <p:attrNameLst>
                                          <p:attrName>ppt_w</p:attrName>
                                        </p:attrNameLst>
                                      </p:cBhvr>
                                      <p:tavLst>
                                        <p:tav tm="0">
                                          <p:val>
                                            <p:fltVal val="0"/>
                                          </p:val>
                                        </p:tav>
                                        <p:tav tm="100000">
                                          <p:val>
                                            <p:strVal val="#ppt_w"/>
                                          </p:val>
                                        </p:tav>
                                      </p:tavLst>
                                    </p:anim>
                                    <p:anim calcmode="lin" valueType="num">
                                      <p:cBhvr>
                                        <p:cTn id="120" dur="500" fill="hold"/>
                                        <p:tgtEl>
                                          <p:spTgt spid="36"/>
                                        </p:tgtEl>
                                        <p:attrNameLst>
                                          <p:attrName>ppt_h</p:attrName>
                                        </p:attrNameLst>
                                      </p:cBhvr>
                                      <p:tavLst>
                                        <p:tav tm="0">
                                          <p:val>
                                            <p:fltVal val="0"/>
                                          </p:val>
                                        </p:tav>
                                        <p:tav tm="100000">
                                          <p:val>
                                            <p:strVal val="#ppt_h"/>
                                          </p:val>
                                        </p:tav>
                                      </p:tavLst>
                                    </p:anim>
                                    <p:animEffect transition="in" filter="fade">
                                      <p:cBhvr>
                                        <p:cTn id="121" dur="500"/>
                                        <p:tgtEl>
                                          <p:spTgt spid="36"/>
                                        </p:tgtEl>
                                      </p:cBhvr>
                                    </p:animEffect>
                                  </p:childTnLst>
                                </p:cTn>
                              </p:par>
                              <p:par>
                                <p:cTn id="122" presetID="22" presetClass="entr" presetSubtype="2" fill="hold" nodeType="withEffect">
                                  <p:stCondLst>
                                    <p:cond delay="0"/>
                                  </p:stCondLst>
                                  <p:childTnLst>
                                    <p:set>
                                      <p:cBhvr>
                                        <p:cTn id="123" dur="1" fill="hold">
                                          <p:stCondLst>
                                            <p:cond delay="0"/>
                                          </p:stCondLst>
                                        </p:cTn>
                                        <p:tgtEl>
                                          <p:spTgt spid="41"/>
                                        </p:tgtEl>
                                        <p:attrNameLst>
                                          <p:attrName>style.visibility</p:attrName>
                                        </p:attrNameLst>
                                      </p:cBhvr>
                                      <p:to>
                                        <p:strVal val="visible"/>
                                      </p:to>
                                    </p:set>
                                    <p:animEffect transition="in" filter="wipe(right)">
                                      <p:cBhvr>
                                        <p:cTn id="1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23" grpId="0" animBg="1"/>
      <p:bldP spid="27" grpId="0" animBg="1"/>
      <p:bldP spid="29" grpId="0" animBg="1"/>
      <p:bldP spid="30" grpId="0" animBg="1"/>
      <p:bldP spid="31" grpId="0" animBg="1"/>
      <p:bldP spid="33" grpId="0" animBg="1"/>
      <p:bldP spid="35" grpId="0" animBg="1"/>
      <p:bldP spid="36" grpId="0" animBg="1"/>
      <p:bldP spid="38" grpId="0" animBg="1"/>
      <p:bldP spid="21" grpId="0" animBg="1"/>
      <p:bldP spid="40" grpId="0" animBg="1"/>
      <p:bldP spid="42" grpId="0" animBg="1"/>
      <p:bldP spid="3" grpId="0" animBg="1"/>
      <p:bldP spid="43" grpId="0" animBg="1"/>
      <p:bldP spid="44" grpId="0" animBg="1"/>
      <p:bldP spid="45" grpId="0" animBg="1"/>
      <p:bldP spid="46"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83F55-B514-41E6-9364-F93FC6647199}"/>
              </a:ext>
            </a:extLst>
          </p:cNvPr>
          <p:cNvSpPr txBox="1">
            <a:spLocks/>
          </p:cNvSpPr>
          <p:nvPr/>
        </p:nvSpPr>
        <p:spPr>
          <a:xfrm>
            <a:off x="4370866" y="182879"/>
            <a:ext cx="3450267" cy="525855"/>
          </a:xfrm>
          <a:prstGeom prst="roundRect">
            <a:avLst/>
          </a:prstGeom>
          <a:solidFill>
            <a:srgbClr val="441B47"/>
          </a:solidFill>
          <a:ln>
            <a:noFill/>
          </a:ln>
          <a:effectLst>
            <a:outerShdw blurRad="50800" dist="38100" dir="5400000" algn="t" rotWithShape="0">
              <a:prstClr val="black">
                <a:alpha val="40000"/>
              </a:prstClr>
            </a:outerShdw>
          </a:effectLst>
          <a:scene3d>
            <a:camera prst="orthographicFront"/>
            <a:lightRig rig="threePt" dir="t"/>
          </a:scene3d>
          <a:sp3d/>
        </p:spPr>
        <p:txBody>
          <a:bodyPr>
            <a:normAutofit fontScale="97500"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a:effectLst>
                  <a:outerShdw blurRad="50800" dist="38100" dir="5400000" algn="t" rotWithShape="0">
                    <a:prstClr val="black">
                      <a:alpha val="40000"/>
                    </a:prstClr>
                  </a:outerShdw>
                </a:effectLst>
              </a:rPr>
              <a:t>TRUE STORY</a:t>
            </a:r>
            <a:endParaRPr lang="en-US" sz="2800" dirty="0">
              <a:effectLst>
                <a:outerShdw blurRad="50800" dist="38100" dir="2700000" algn="tl" rotWithShape="0">
                  <a:prstClr val="black">
                    <a:alpha val="35000"/>
                  </a:prstClr>
                </a:outerShdw>
              </a:effectLst>
            </a:endParaRPr>
          </a:p>
        </p:txBody>
      </p:sp>
      <p:sp>
        <p:nvSpPr>
          <p:cNvPr id="3" name="Rectangle 2">
            <a:extLst>
              <a:ext uri="{FF2B5EF4-FFF2-40B4-BE49-F238E27FC236}">
                <a16:creationId xmlns:a16="http://schemas.microsoft.com/office/drawing/2014/main" id="{AE2823D7-2A08-41FF-8C4E-8A8311ECF334}"/>
              </a:ext>
            </a:extLst>
          </p:cNvPr>
          <p:cNvSpPr/>
          <p:nvPr/>
        </p:nvSpPr>
        <p:spPr>
          <a:xfrm>
            <a:off x="493143" y="864380"/>
            <a:ext cx="11205714" cy="700392"/>
          </a:xfrm>
          <a:prstGeom prst="rect">
            <a:avLst/>
          </a:prstGeom>
          <a:solidFill>
            <a:srgbClr val="441B47"/>
          </a:solidFill>
          <a:ln>
            <a:solidFill>
              <a:srgbClr val="441B47"/>
            </a:solidFill>
          </a:ln>
          <a:effectLst>
            <a:outerShdw blurRad="50800" dist="38100" dir="2700000" algn="tl" rotWithShape="0">
              <a:prstClr val="black">
                <a:alpha val="40000"/>
              </a:prstClr>
            </a:outerShdw>
          </a:effectLst>
          <a:scene3d>
            <a:camera prst="orthographicFront"/>
            <a:lightRig rig="two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LAMC LAB EMPLOYEE RECOGNIZES </a:t>
            </a:r>
          </a:p>
          <a:p>
            <a:pPr algn="ctr"/>
            <a:r>
              <a:rPr lang="en-US" b="1" dirty="0">
                <a:latin typeface="Arial" panose="020B0604020202020204" pitchFamily="34" charset="0"/>
                <a:cs typeface="Arial" panose="020B0604020202020204" pitchFamily="34" charset="0"/>
              </a:rPr>
              <a:t>CODE STROKE IN A PATIENT …. A LIFE SAVED</a:t>
            </a:r>
          </a:p>
        </p:txBody>
      </p:sp>
      <p:pic>
        <p:nvPicPr>
          <p:cNvPr id="5" name="Picture 4">
            <a:extLst>
              <a:ext uri="{FF2B5EF4-FFF2-40B4-BE49-F238E27FC236}">
                <a16:creationId xmlns:a16="http://schemas.microsoft.com/office/drawing/2014/main" id="{360C1552-B124-4FE8-B2BD-A71E6E5B45F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20313" t="32360" r="7399"/>
          <a:stretch/>
        </p:blipFill>
        <p:spPr>
          <a:xfrm rot="5400000">
            <a:off x="4211413" y="2583370"/>
            <a:ext cx="3618344" cy="253925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96463AC-F6E7-47F3-A460-89C71B2DFF7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5030"/>
          <a:stretch/>
        </p:blipFill>
        <p:spPr>
          <a:xfrm rot="5400000">
            <a:off x="7767356" y="2275558"/>
            <a:ext cx="3949796" cy="3486328"/>
          </a:xfrm>
          <a:prstGeom prst="rect">
            <a:avLst/>
          </a:prstGeom>
          <a:ln>
            <a:solidFill>
              <a:srgbClr val="9999FF"/>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DF7BC56-2562-45D7-9D56-0D01E45549B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61221" y="2516831"/>
            <a:ext cx="3784057" cy="2838043"/>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D8BC43C1-20B8-4C34-A392-0A9F76430ECD}"/>
              </a:ext>
            </a:extLst>
          </p:cNvPr>
          <p:cNvSpPr/>
          <p:nvPr/>
        </p:nvSpPr>
        <p:spPr>
          <a:xfrm>
            <a:off x="11485418" y="6315120"/>
            <a:ext cx="443059" cy="408623"/>
          </a:xfrm>
          <a:prstGeom prst="ellipse">
            <a:avLst/>
          </a:prstGeom>
          <a:solidFill>
            <a:srgbClr val="441B47"/>
          </a:solidFill>
          <a:ln>
            <a:noFill/>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pic>
        <p:nvPicPr>
          <p:cNvPr id="8" name="Picture 7">
            <a:extLst>
              <a:ext uri="{FF2B5EF4-FFF2-40B4-BE49-F238E27FC236}">
                <a16:creationId xmlns:a16="http://schemas.microsoft.com/office/drawing/2014/main" id="{CE29F816-D931-4D0B-8715-4098A83817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019" y="71573"/>
            <a:ext cx="1986714" cy="222613"/>
          </a:xfrm>
          <a:prstGeom prst="rect">
            <a:avLst/>
          </a:prstGeom>
        </p:spPr>
      </p:pic>
      <p:sp>
        <p:nvSpPr>
          <p:cNvPr id="10" name="TextBox 9">
            <a:extLst>
              <a:ext uri="{FF2B5EF4-FFF2-40B4-BE49-F238E27FC236}">
                <a16:creationId xmlns:a16="http://schemas.microsoft.com/office/drawing/2014/main" id="{B8424AD2-B1C8-4547-8D92-E7B44C294725}"/>
              </a:ext>
            </a:extLst>
          </p:cNvPr>
          <p:cNvSpPr txBox="1"/>
          <p:nvPr/>
        </p:nvSpPr>
        <p:spPr>
          <a:xfrm>
            <a:off x="144866" y="5906498"/>
            <a:ext cx="3286014" cy="817245"/>
          </a:xfrm>
          <a:prstGeom prst="roundRect">
            <a:avLst/>
          </a:prstGeom>
          <a:solidFill>
            <a:srgbClr val="441B47"/>
          </a:solidFill>
          <a:effectLst>
            <a:glow rad="63500">
              <a:srgbClr val="AE77D7">
                <a:alpha val="40000"/>
              </a:srgbClr>
            </a:glow>
            <a:innerShdw blurRad="63500" dist="50800" dir="16200000">
              <a:prstClr val="black">
                <a:alpha val="50000"/>
              </a:prstClr>
            </a:innerShdw>
          </a:effectLst>
          <a:scene3d>
            <a:camera prst="orthographicFront"/>
            <a:lightRig rig="threePt" dir="t"/>
          </a:scene3d>
          <a:sp3d/>
        </p:spPr>
        <p:txBody>
          <a:bodyPr wrap="square" rtlCol="0">
            <a:spAutoFit/>
          </a:bodyPr>
          <a:lstStyle/>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2021 CODE STROKE INSERVICE</a:t>
            </a:r>
          </a:p>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LAMC – 4867 SUNSET BLVD</a:t>
            </a:r>
          </a:p>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LABORATORY</a:t>
            </a:r>
          </a:p>
        </p:txBody>
      </p:sp>
    </p:spTree>
    <p:extLst>
      <p:ext uri="{BB962C8B-B14F-4D97-AF65-F5344CB8AC3E}">
        <p14:creationId xmlns:p14="http://schemas.microsoft.com/office/powerpoint/2010/main" val="4566433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fltVal val="0"/>
                                          </p:val>
                                        </p:tav>
                                        <p:tav tm="100000">
                                          <p:val>
                                            <p:strVal val="#ppt_w"/>
                                          </p:val>
                                        </p:tav>
                                      </p:tavLst>
                                    </p:anim>
                                    <p:anim calcmode="lin" valueType="num">
                                      <p:cBhvr>
                                        <p:cTn id="14" dur="750" fill="hold"/>
                                        <p:tgtEl>
                                          <p:spTgt spid="3"/>
                                        </p:tgtEl>
                                        <p:attrNameLst>
                                          <p:attrName>ppt_h</p:attrName>
                                        </p:attrNameLst>
                                      </p:cBhvr>
                                      <p:tavLst>
                                        <p:tav tm="0">
                                          <p:val>
                                            <p:fltVal val="0"/>
                                          </p:val>
                                        </p:tav>
                                        <p:tav tm="100000">
                                          <p:val>
                                            <p:strVal val="#ppt_h"/>
                                          </p:val>
                                        </p:tav>
                                      </p:tavLst>
                                    </p:anim>
                                    <p:anim calcmode="lin" valueType="num">
                                      <p:cBhvr>
                                        <p:cTn id="15" dur="750" fill="hold"/>
                                        <p:tgtEl>
                                          <p:spTgt spid="3"/>
                                        </p:tgtEl>
                                        <p:attrNameLst>
                                          <p:attrName>style.rotation</p:attrName>
                                        </p:attrNameLst>
                                      </p:cBhvr>
                                      <p:tavLst>
                                        <p:tav tm="0">
                                          <p:val>
                                            <p:fltVal val="90"/>
                                          </p:val>
                                        </p:tav>
                                        <p:tav tm="100000">
                                          <p:val>
                                            <p:fltVal val="0"/>
                                          </p:val>
                                        </p:tav>
                                      </p:tavLst>
                                    </p:anim>
                                    <p:animEffect transition="in" filter="fade">
                                      <p:cBhvr>
                                        <p:cTn id="16" dur="75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750" fill="hold"/>
                                        <p:tgtEl>
                                          <p:spTgt spid="11"/>
                                        </p:tgtEl>
                                        <p:attrNameLst>
                                          <p:attrName>ppt_w</p:attrName>
                                        </p:attrNameLst>
                                      </p:cBhvr>
                                      <p:tavLst>
                                        <p:tav tm="0">
                                          <p:val>
                                            <p:fltVal val="0"/>
                                          </p:val>
                                        </p:tav>
                                        <p:tav tm="100000">
                                          <p:val>
                                            <p:strVal val="#ppt_w"/>
                                          </p:val>
                                        </p:tav>
                                      </p:tavLst>
                                    </p:anim>
                                    <p:anim calcmode="lin" valueType="num">
                                      <p:cBhvr>
                                        <p:cTn id="20" dur="750" fill="hold"/>
                                        <p:tgtEl>
                                          <p:spTgt spid="11"/>
                                        </p:tgtEl>
                                        <p:attrNameLst>
                                          <p:attrName>ppt_h</p:attrName>
                                        </p:attrNameLst>
                                      </p:cBhvr>
                                      <p:tavLst>
                                        <p:tav tm="0">
                                          <p:val>
                                            <p:fltVal val="0"/>
                                          </p:val>
                                        </p:tav>
                                        <p:tav tm="100000">
                                          <p:val>
                                            <p:strVal val="#ppt_h"/>
                                          </p:val>
                                        </p:tav>
                                      </p:tavLst>
                                    </p:anim>
                                    <p:anim calcmode="lin" valueType="num">
                                      <p:cBhvr>
                                        <p:cTn id="21" dur="750" fill="hold"/>
                                        <p:tgtEl>
                                          <p:spTgt spid="11"/>
                                        </p:tgtEl>
                                        <p:attrNameLst>
                                          <p:attrName>style.rotation</p:attrName>
                                        </p:attrNameLst>
                                      </p:cBhvr>
                                      <p:tavLst>
                                        <p:tav tm="0">
                                          <p:val>
                                            <p:fltVal val="90"/>
                                          </p:val>
                                        </p:tav>
                                        <p:tav tm="100000">
                                          <p:val>
                                            <p:fltVal val="0"/>
                                          </p:val>
                                        </p:tav>
                                      </p:tavLst>
                                    </p:anim>
                                    <p:animEffect transition="in" filter="fade">
                                      <p:cBhvr>
                                        <p:cTn id="22" dur="750"/>
                                        <p:tgtEl>
                                          <p:spTgt spid="11"/>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750" fill="hold"/>
                                        <p:tgtEl>
                                          <p:spTgt spid="5"/>
                                        </p:tgtEl>
                                        <p:attrNameLst>
                                          <p:attrName>ppt_w</p:attrName>
                                        </p:attrNameLst>
                                      </p:cBhvr>
                                      <p:tavLst>
                                        <p:tav tm="0">
                                          <p:val>
                                            <p:fltVal val="0"/>
                                          </p:val>
                                        </p:tav>
                                        <p:tav tm="100000">
                                          <p:val>
                                            <p:strVal val="#ppt_w"/>
                                          </p:val>
                                        </p:tav>
                                      </p:tavLst>
                                    </p:anim>
                                    <p:anim calcmode="lin" valueType="num">
                                      <p:cBhvr>
                                        <p:cTn id="26" dur="750" fill="hold"/>
                                        <p:tgtEl>
                                          <p:spTgt spid="5"/>
                                        </p:tgtEl>
                                        <p:attrNameLst>
                                          <p:attrName>ppt_h</p:attrName>
                                        </p:attrNameLst>
                                      </p:cBhvr>
                                      <p:tavLst>
                                        <p:tav tm="0">
                                          <p:val>
                                            <p:fltVal val="0"/>
                                          </p:val>
                                        </p:tav>
                                        <p:tav tm="100000">
                                          <p:val>
                                            <p:strVal val="#ppt_h"/>
                                          </p:val>
                                        </p:tav>
                                      </p:tavLst>
                                    </p:anim>
                                    <p:anim calcmode="lin" valueType="num">
                                      <p:cBhvr>
                                        <p:cTn id="27" dur="750" fill="hold"/>
                                        <p:tgtEl>
                                          <p:spTgt spid="5"/>
                                        </p:tgtEl>
                                        <p:attrNameLst>
                                          <p:attrName>style.rotation</p:attrName>
                                        </p:attrNameLst>
                                      </p:cBhvr>
                                      <p:tavLst>
                                        <p:tav tm="0">
                                          <p:val>
                                            <p:fltVal val="90"/>
                                          </p:val>
                                        </p:tav>
                                        <p:tav tm="100000">
                                          <p:val>
                                            <p:fltVal val="0"/>
                                          </p:val>
                                        </p:tav>
                                      </p:tavLst>
                                    </p:anim>
                                    <p:animEffect transition="in" filter="fade">
                                      <p:cBhvr>
                                        <p:cTn id="28" dur="75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750" fill="hold"/>
                                        <p:tgtEl>
                                          <p:spTgt spid="9"/>
                                        </p:tgtEl>
                                        <p:attrNameLst>
                                          <p:attrName>ppt_w</p:attrName>
                                        </p:attrNameLst>
                                      </p:cBhvr>
                                      <p:tavLst>
                                        <p:tav tm="0">
                                          <p:val>
                                            <p:fltVal val="0"/>
                                          </p:val>
                                        </p:tav>
                                        <p:tav tm="100000">
                                          <p:val>
                                            <p:strVal val="#ppt_w"/>
                                          </p:val>
                                        </p:tav>
                                      </p:tavLst>
                                    </p:anim>
                                    <p:anim calcmode="lin" valueType="num">
                                      <p:cBhvr>
                                        <p:cTn id="32" dur="750" fill="hold"/>
                                        <p:tgtEl>
                                          <p:spTgt spid="9"/>
                                        </p:tgtEl>
                                        <p:attrNameLst>
                                          <p:attrName>ppt_h</p:attrName>
                                        </p:attrNameLst>
                                      </p:cBhvr>
                                      <p:tavLst>
                                        <p:tav tm="0">
                                          <p:val>
                                            <p:fltVal val="0"/>
                                          </p:val>
                                        </p:tav>
                                        <p:tav tm="100000">
                                          <p:val>
                                            <p:strVal val="#ppt_h"/>
                                          </p:val>
                                        </p:tav>
                                      </p:tavLst>
                                    </p:anim>
                                    <p:anim calcmode="lin" valueType="num">
                                      <p:cBhvr>
                                        <p:cTn id="33" dur="750" fill="hold"/>
                                        <p:tgtEl>
                                          <p:spTgt spid="9"/>
                                        </p:tgtEl>
                                        <p:attrNameLst>
                                          <p:attrName>style.rotation</p:attrName>
                                        </p:attrNameLst>
                                      </p:cBhvr>
                                      <p:tavLst>
                                        <p:tav tm="0">
                                          <p:val>
                                            <p:fltVal val="90"/>
                                          </p:val>
                                        </p:tav>
                                        <p:tav tm="100000">
                                          <p:val>
                                            <p:fltVal val="0"/>
                                          </p:val>
                                        </p:tav>
                                      </p:tavLst>
                                    </p:anim>
                                    <p:animEffect transition="in" filter="fade">
                                      <p:cBhvr>
                                        <p:cTn id="34" dur="75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6762" r="2233"/>
          <a:stretch/>
        </p:blipFill>
        <p:spPr bwMode="auto">
          <a:xfrm>
            <a:off x="4979216" y="1280096"/>
            <a:ext cx="4754880" cy="62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992" y="1909139"/>
            <a:ext cx="646619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3409" y="5439663"/>
            <a:ext cx="7248525" cy="9339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itle 1">
            <a:extLst>
              <a:ext uri="{FF2B5EF4-FFF2-40B4-BE49-F238E27FC236}">
                <a16:creationId xmlns:a16="http://schemas.microsoft.com/office/drawing/2014/main" id="{D891AF8D-FD2A-4C2D-B50D-8C3239BC919A}"/>
              </a:ext>
            </a:extLst>
          </p:cNvPr>
          <p:cNvSpPr txBox="1">
            <a:spLocks/>
          </p:cNvSpPr>
          <p:nvPr/>
        </p:nvSpPr>
        <p:spPr>
          <a:xfrm>
            <a:off x="216992" y="5906641"/>
            <a:ext cx="3913081" cy="762000"/>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2021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F50220EC-86DD-474A-BF3F-6F6DB750287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Lst>
          </a:blip>
          <a:srcRect l="45399" t="20150" r="27625" b="44799"/>
          <a:stretch/>
        </p:blipFill>
        <p:spPr>
          <a:xfrm>
            <a:off x="269250" y="2891118"/>
            <a:ext cx="2391688" cy="2337530"/>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39FEA949-3327-4D19-972B-249385357E04}"/>
              </a:ext>
            </a:extLst>
          </p:cNvPr>
          <p:cNvSpPr txBox="1"/>
          <p:nvPr/>
        </p:nvSpPr>
        <p:spPr>
          <a:xfrm>
            <a:off x="4785142" y="5351091"/>
            <a:ext cx="2156053" cy="421965"/>
          </a:xfrm>
          <a:prstGeom prst="roundRect">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0" tIns="0" rIns="0" bIns="0"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sz="1600" dirty="0">
                <a:effectLst>
                  <a:outerShdw blurRad="50800" dist="38100" dir="2700000" algn="tl" rotWithShape="0">
                    <a:prstClr val="black">
                      <a:alpha val="40000"/>
                    </a:prstClr>
                  </a:outerShdw>
                </a:effectLst>
              </a:rPr>
              <a:t>ISCHEMIC STROKE</a:t>
            </a:r>
          </a:p>
        </p:txBody>
      </p:sp>
      <p:sp>
        <p:nvSpPr>
          <p:cNvPr id="25" name="TextBox 24">
            <a:extLst>
              <a:ext uri="{FF2B5EF4-FFF2-40B4-BE49-F238E27FC236}">
                <a16:creationId xmlns:a16="http://schemas.microsoft.com/office/drawing/2014/main" id="{F78FFAE6-1E5E-40C0-9308-87A2EACC067C}"/>
              </a:ext>
            </a:extLst>
          </p:cNvPr>
          <p:cNvSpPr txBox="1"/>
          <p:nvPr/>
        </p:nvSpPr>
        <p:spPr>
          <a:xfrm>
            <a:off x="378492" y="1773537"/>
            <a:ext cx="2761762" cy="453389"/>
          </a:xfrm>
          <a:prstGeom prst="roundRect">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0" tIns="0" rIns="0" bIns="0"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sz="1600" dirty="0">
                <a:effectLst>
                  <a:outerShdw blurRad="50800" dist="38100" dir="2700000" algn="tl" rotWithShape="0">
                    <a:prstClr val="black">
                      <a:alpha val="40000"/>
                    </a:prstClr>
                  </a:outerShdw>
                </a:effectLst>
              </a:rPr>
              <a:t>HEMORRHAGIC STROKE</a:t>
            </a:r>
          </a:p>
        </p:txBody>
      </p:sp>
      <p:pic>
        <p:nvPicPr>
          <p:cNvPr id="9" name="Picture 8">
            <a:extLst>
              <a:ext uri="{FF2B5EF4-FFF2-40B4-BE49-F238E27FC236}">
                <a16:creationId xmlns:a16="http://schemas.microsoft.com/office/drawing/2014/main" id="{A33AEBB1-0233-4778-AE6E-2F6117B80A27}"/>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Lst>
          </a:blip>
          <a:srcRect t="42716" r="15168" b="8709"/>
          <a:stretch/>
        </p:blipFill>
        <p:spPr>
          <a:xfrm>
            <a:off x="2694538" y="2961012"/>
            <a:ext cx="1934576" cy="2129576"/>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481CA823-16CB-4397-9DF9-72A64AB79BD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contrast="40000"/>
                    </a14:imgEffect>
                  </a14:imgLayer>
                </a14:imgProps>
              </a:ext>
            </a:extLst>
          </a:blip>
          <a:srcRect l="-965" t="592" r="16002" b="50000"/>
          <a:stretch/>
        </p:blipFill>
        <p:spPr>
          <a:xfrm>
            <a:off x="6746612" y="2371864"/>
            <a:ext cx="2924055" cy="298180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5788EDB3-E8BA-4C3A-B95F-0F5D3E7A42D3}"/>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contrast="40000"/>
                    </a14:imgEffect>
                  </a14:imgLayer>
                </a14:imgProps>
              </a:ext>
            </a:extLst>
          </a:blip>
          <a:srcRect t="49243" r="12339"/>
          <a:stretch/>
        </p:blipFill>
        <p:spPr>
          <a:xfrm>
            <a:off x="9858952" y="2984263"/>
            <a:ext cx="2063798" cy="2336511"/>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6CA4C13B-800D-407B-BB28-7E9B562A9CDB}"/>
              </a:ext>
            </a:extLst>
          </p:cNvPr>
          <p:cNvSpPr/>
          <p:nvPr/>
        </p:nvSpPr>
        <p:spPr>
          <a:xfrm>
            <a:off x="4473115" y="201171"/>
            <a:ext cx="3942134" cy="478951"/>
          </a:xfrm>
          <a:prstGeom prst="rect">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BASICS OF A STROKE</a:t>
            </a:r>
          </a:p>
        </p:txBody>
      </p:sp>
      <p:sp>
        <p:nvSpPr>
          <p:cNvPr id="18" name="Oval 17">
            <a:extLst>
              <a:ext uri="{FF2B5EF4-FFF2-40B4-BE49-F238E27FC236}">
                <a16:creationId xmlns:a16="http://schemas.microsoft.com/office/drawing/2014/main" id="{5A1D916D-8607-46CB-8DFB-DED972C71802}"/>
              </a:ext>
            </a:extLst>
          </p:cNvPr>
          <p:cNvSpPr/>
          <p:nvPr/>
        </p:nvSpPr>
        <p:spPr>
          <a:xfrm>
            <a:off x="11485418" y="6315120"/>
            <a:ext cx="443059" cy="408623"/>
          </a:xfrm>
          <a:prstGeom prst="ellipse">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19" name="Rectangle 18">
            <a:extLst>
              <a:ext uri="{FF2B5EF4-FFF2-40B4-BE49-F238E27FC236}">
                <a16:creationId xmlns:a16="http://schemas.microsoft.com/office/drawing/2014/main" id="{2318130E-0EB4-455D-A8FF-E238429B713D}"/>
              </a:ext>
            </a:extLst>
          </p:cNvPr>
          <p:cNvSpPr/>
          <p:nvPr/>
        </p:nvSpPr>
        <p:spPr>
          <a:xfrm>
            <a:off x="284257" y="721966"/>
            <a:ext cx="5233437" cy="478951"/>
          </a:xfrm>
          <a:prstGeom prst="rect">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There are           types of stroke:</a:t>
            </a:r>
          </a:p>
        </p:txBody>
      </p:sp>
      <p:sp>
        <p:nvSpPr>
          <p:cNvPr id="20" name="Rectangle: Rounded Corners 19">
            <a:extLst>
              <a:ext uri="{FF2B5EF4-FFF2-40B4-BE49-F238E27FC236}">
                <a16:creationId xmlns:a16="http://schemas.microsoft.com/office/drawing/2014/main" id="{6AC3AB04-1CB3-42BD-A064-C2E3A878C259}"/>
              </a:ext>
            </a:extLst>
          </p:cNvPr>
          <p:cNvSpPr/>
          <p:nvPr/>
        </p:nvSpPr>
        <p:spPr>
          <a:xfrm>
            <a:off x="2299958" y="749855"/>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41462056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6" presetClass="entr" presetSubtype="37" fill="hold" nodeType="after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barn(outVertical)">
                                      <p:cBhvr>
                                        <p:cTn id="10" dur="500"/>
                                        <p:tgtEl>
                                          <p:spTgt spid="4099"/>
                                        </p:tgtEl>
                                      </p:cBhvr>
                                    </p:animEffect>
                                  </p:childTnLst>
                                </p:cTn>
                              </p:par>
                              <p:par>
                                <p:cTn id="11" presetID="1" presetClass="emph" presetSubtype="6" repeatCount="indefinite" fill="hold" grpId="0" nodeType="withEffect">
                                  <p:stCondLst>
                                    <p:cond delay="0"/>
                                  </p:stCondLst>
                                  <p:endCondLst>
                                    <p:cond evt="onNext" delay="0">
                                      <p:tgtEl>
                                        <p:sldTgt/>
                                      </p:tgtEl>
                                    </p:cond>
                                  </p:endCondLst>
                                  <p:childTnLst>
                                    <p:animClr clrSpc="hsl" dir="cw">
                                      <p:cBhvr>
                                        <p:cTn id="12" dur="2000" fill="hold"/>
                                        <p:tgtEl>
                                          <p:spTgt spid="25"/>
                                        </p:tgtEl>
                                        <p:attrNameLst>
                                          <p:attrName>fillcolor</p:attrName>
                                        </p:attrNameLst>
                                      </p:cBhvr>
                                      <p:to>
                                        <a:schemeClr val="accent2"/>
                                      </p:to>
                                    </p:animClr>
                                    <p:set>
                                      <p:cBhvr>
                                        <p:cTn id="13" dur="2000" fill="hold"/>
                                        <p:tgtEl>
                                          <p:spTgt spid="25"/>
                                        </p:tgtEl>
                                        <p:attrNameLst>
                                          <p:attrName>fill.type</p:attrName>
                                        </p:attrNameLst>
                                      </p:cBhvr>
                                      <p:to>
                                        <p:strVal val="solid"/>
                                      </p:to>
                                    </p:set>
                                    <p:set>
                                      <p:cBhvr>
                                        <p:cTn id="14" dur="2000" fill="hold"/>
                                        <p:tgtEl>
                                          <p:spTgt spid="25"/>
                                        </p:tgtEl>
                                        <p:attrNameLst>
                                          <p:attrName>fill.on</p:attrName>
                                        </p:attrNameLst>
                                      </p:cBhvr>
                                      <p:to>
                                        <p:strVal val="true"/>
                                      </p:to>
                                    </p:set>
                                  </p:childTnLst>
                                </p:cTn>
                              </p:par>
                              <p:par>
                                <p:cTn id="15" presetID="1" presetClass="emph" presetSubtype="6" repeatCount="indefinite" fill="hold" nodeType="withEffect">
                                  <p:stCondLst>
                                    <p:cond delay="0"/>
                                  </p:stCondLst>
                                  <p:endCondLst>
                                    <p:cond evt="onNext" delay="0">
                                      <p:tgtEl>
                                        <p:sldTgt/>
                                      </p:tgtEl>
                                    </p:cond>
                                  </p:endCondLst>
                                  <p:childTnLst>
                                    <p:animClr clrSpc="hsl" dir="cw">
                                      <p:cBhvr>
                                        <p:cTn id="16" dur="2000" fill="hold"/>
                                        <p:tgtEl>
                                          <p:spTgt spid="23"/>
                                        </p:tgtEl>
                                        <p:attrNameLst>
                                          <p:attrName>fillcolor</p:attrName>
                                        </p:attrNameLst>
                                      </p:cBhvr>
                                      <p:to>
                                        <a:schemeClr val="accent2"/>
                                      </p:to>
                                    </p:animClr>
                                    <p:set>
                                      <p:cBhvr>
                                        <p:cTn id="17" dur="2000" fill="hold"/>
                                        <p:tgtEl>
                                          <p:spTgt spid="23"/>
                                        </p:tgtEl>
                                        <p:attrNameLst>
                                          <p:attrName>fill.type</p:attrName>
                                        </p:attrNameLst>
                                      </p:cBhvr>
                                      <p:to>
                                        <p:strVal val="solid"/>
                                      </p:to>
                                    </p:set>
                                    <p:set>
                                      <p:cBhvr>
                                        <p:cTn id="18" dur="2000" fill="hold"/>
                                        <p:tgtEl>
                                          <p:spTgt spid="23"/>
                                        </p:tgtEl>
                                        <p:attrNameLst>
                                          <p:attrName>fill.on</p:attrName>
                                        </p:attrNameLst>
                                      </p:cBhvr>
                                      <p:to>
                                        <p:strVal val="true"/>
                                      </p:to>
                                    </p:set>
                                  </p:childTnLst>
                                </p:cTn>
                              </p:par>
                              <p:par>
                                <p:cTn id="19" presetID="2" presetClass="entr" presetSubtype="8"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1000" fill="hold"/>
                                        <p:tgtEl>
                                          <p:spTgt spid="20"/>
                                        </p:tgtEl>
                                        <p:attrNameLst>
                                          <p:attrName>ppt_x</p:attrName>
                                        </p:attrNameLst>
                                      </p:cBhvr>
                                      <p:tavLst>
                                        <p:tav tm="0">
                                          <p:val>
                                            <p:strVal val="0-#ppt_w/2"/>
                                          </p:val>
                                        </p:tav>
                                        <p:tav tm="100000">
                                          <p:val>
                                            <p:strVal val="#ppt_x"/>
                                          </p:val>
                                        </p:tav>
                                      </p:tavLst>
                                    </p:anim>
                                    <p:anim calcmode="lin" valueType="num">
                                      <p:cBhvr additive="base">
                                        <p:cTn id="22"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3068" y="297471"/>
            <a:ext cx="5916029" cy="885541"/>
          </a:xfrm>
          <a:scene3d>
            <a:camera prst="orthographicFront"/>
            <a:lightRig rig="flat" dir="t"/>
          </a:scene3d>
          <a:sp3d prstMaterial="metal"/>
        </p:spPr>
        <p:txBody>
          <a:bodyPr>
            <a:normAutofit fontScale="90000"/>
          </a:bodyPr>
          <a:lstStyle/>
          <a:p>
            <a:pPr algn="ctr"/>
            <a:r>
              <a:rPr lang="en-US" b="1" dirty="0">
                <a:solidFill>
                  <a:srgbClr val="1B0050"/>
                </a:solidFill>
                <a:effectLst>
                  <a:innerShdw blurRad="63500" dist="50800" dir="13500000">
                    <a:prstClr val="black">
                      <a:alpha val="50000"/>
                    </a:prstClr>
                  </a:innerShdw>
                </a:effectLst>
                <a:latin typeface="Arial" panose="020B0604020202020204" pitchFamily="34" charset="0"/>
                <a:cs typeface="Arial" panose="020B0604020202020204" pitchFamily="34" charset="0"/>
              </a:rPr>
              <a:t>CODE STROKE IS AN </a:t>
            </a:r>
            <a:endParaRPr lang="en-US" sz="2400" dirty="0">
              <a:solidFill>
                <a:srgbClr val="1B0050"/>
              </a:solidFill>
              <a:effectLst>
                <a:innerShdw blurRad="63500" dist="50800" dir="13500000">
                  <a:prstClr val="black">
                    <a:alpha val="50000"/>
                  </a:prstClr>
                </a:innerShdw>
              </a:effectLst>
              <a:latin typeface="Arial" panose="020B0604020202020204" pitchFamily="34" charset="0"/>
              <a:cs typeface="Arial" panose="020B0604020202020204" pitchFamily="34" charset="0"/>
            </a:endParaRPr>
          </a:p>
        </p:txBody>
      </p:sp>
      <p:sp>
        <p:nvSpPr>
          <p:cNvPr id="9" name="Title 1"/>
          <p:cNvSpPr txBox="1">
            <a:spLocks/>
          </p:cNvSpPr>
          <p:nvPr/>
        </p:nvSpPr>
        <p:spPr>
          <a:xfrm>
            <a:off x="7062651" y="391622"/>
            <a:ext cx="3411230" cy="697237"/>
          </a:xfrm>
          <a:prstGeom prst="roundRect">
            <a:avLst/>
          </a:prstGeom>
          <a:solidFill>
            <a:srgbClr val="CB333B"/>
          </a:solidFill>
          <a:ln>
            <a:noFill/>
          </a:ln>
          <a:effectLst>
            <a:outerShdw blurRad="50800" dist="38100" algn="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sp3d prstMaterial="metal"/>
          </a:bodyPr>
          <a:lstStyle>
            <a:defPPr>
              <a:defRPr lang="en-US"/>
            </a:defPPr>
            <a:lvl1pPr algn="ctr">
              <a:defRPr sz="2400" b="1">
                <a:solidFill>
                  <a:schemeClr val="bg1"/>
                </a:solidFill>
                <a:effectLst/>
                <a:latin typeface="Arial" panose="020B0604020202020204" pitchFamily="34" charset="0"/>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chemeClr val="tx1"/>
                </a:solidFill>
              </a:rPr>
              <a:t>EMERGENCY</a:t>
            </a:r>
          </a:p>
        </p:txBody>
      </p:sp>
      <p:sp>
        <p:nvSpPr>
          <p:cNvPr id="3" name="TextBox 2"/>
          <p:cNvSpPr txBox="1"/>
          <p:nvPr/>
        </p:nvSpPr>
        <p:spPr>
          <a:xfrm>
            <a:off x="469416" y="1946561"/>
            <a:ext cx="3736561" cy="461665"/>
          </a:xfrm>
          <a:prstGeom prst="roundRect">
            <a:avLst/>
          </a:prstGeom>
          <a:solidFill>
            <a:srgbClr val="7030A0"/>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HOSPITAL PATIENT</a:t>
            </a:r>
          </a:p>
        </p:txBody>
      </p:sp>
      <p:sp>
        <p:nvSpPr>
          <p:cNvPr id="10" name="TextBox 9"/>
          <p:cNvSpPr txBox="1"/>
          <p:nvPr/>
        </p:nvSpPr>
        <p:spPr>
          <a:xfrm>
            <a:off x="6143847" y="1771484"/>
            <a:ext cx="5677990" cy="825290"/>
          </a:xfrm>
          <a:prstGeom prst="roundRect">
            <a:avLst/>
          </a:prstGeom>
          <a:solidFill>
            <a:srgbClr val="1B0050"/>
          </a:solidFill>
          <a:ln>
            <a:noFill/>
          </a:ln>
          <a:effectLst>
            <a:outerShdw blurRad="50800" dist="38100" algn="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1800" dirty="0">
                <a:effectLst>
                  <a:outerShdw blurRad="50800" dist="38100" dir="2700000" algn="tl" rotWithShape="0">
                    <a:prstClr val="black">
                      <a:alpha val="40000"/>
                    </a:prstClr>
                  </a:outerShdw>
                </a:effectLst>
              </a:rPr>
              <a:t>PAGE CODE STROKE NEUROLOGIST </a:t>
            </a:r>
          </a:p>
          <a:p>
            <a:r>
              <a:rPr lang="en-US" dirty="0">
                <a:effectLst>
                  <a:outerShdw blurRad="50800" dist="38100" dir="2700000" algn="tl" rotWithShape="0">
                    <a:prstClr val="black">
                      <a:alpha val="40000"/>
                    </a:prstClr>
                  </a:outerShdw>
                </a:effectLst>
                <a:highlight>
                  <a:srgbClr val="3E1B59"/>
                </a:highlight>
              </a:rPr>
              <a:t>Tier 1:   279-1000</a:t>
            </a:r>
          </a:p>
        </p:txBody>
      </p:sp>
      <p:sp>
        <p:nvSpPr>
          <p:cNvPr id="11" name="TextBox 10"/>
          <p:cNvSpPr txBox="1"/>
          <p:nvPr/>
        </p:nvSpPr>
        <p:spPr>
          <a:xfrm>
            <a:off x="452047" y="3185246"/>
            <a:ext cx="3909860" cy="461665"/>
          </a:xfrm>
          <a:prstGeom prst="roundRect">
            <a:avLst/>
          </a:prstGeom>
          <a:solidFill>
            <a:srgbClr val="001C54"/>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VISITOR OR EMPLOYEE</a:t>
            </a:r>
          </a:p>
        </p:txBody>
      </p:sp>
      <p:sp>
        <p:nvSpPr>
          <p:cNvPr id="12" name="TextBox 11"/>
          <p:cNvSpPr txBox="1"/>
          <p:nvPr/>
        </p:nvSpPr>
        <p:spPr>
          <a:xfrm>
            <a:off x="6225732" y="3185246"/>
            <a:ext cx="5514221" cy="461665"/>
          </a:xfrm>
          <a:prstGeom prst="roundRect">
            <a:avLst/>
          </a:prstGeom>
          <a:solidFill>
            <a:srgbClr val="001C54"/>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CALL  x 3-3000 </a:t>
            </a:r>
          </a:p>
        </p:txBody>
      </p:sp>
      <p:sp>
        <p:nvSpPr>
          <p:cNvPr id="13" name="TextBox 12"/>
          <p:cNvSpPr txBox="1"/>
          <p:nvPr/>
        </p:nvSpPr>
        <p:spPr>
          <a:xfrm>
            <a:off x="373983" y="4341107"/>
            <a:ext cx="3909860" cy="461665"/>
          </a:xfrm>
          <a:prstGeom prst="roundRect">
            <a:avLst/>
          </a:prstGeom>
          <a:solidFill>
            <a:srgbClr val="CB333B"/>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OUTSIDE HOSPITAL</a:t>
            </a:r>
          </a:p>
        </p:txBody>
      </p:sp>
      <p:sp>
        <p:nvSpPr>
          <p:cNvPr id="14" name="TextBox 13"/>
          <p:cNvSpPr txBox="1"/>
          <p:nvPr/>
        </p:nvSpPr>
        <p:spPr>
          <a:xfrm>
            <a:off x="6225732" y="4341106"/>
            <a:ext cx="4248150" cy="461665"/>
          </a:xfrm>
          <a:prstGeom prst="roundRect">
            <a:avLst/>
          </a:prstGeom>
          <a:solidFill>
            <a:srgbClr val="CB333B"/>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CALL </a:t>
            </a:r>
            <a:r>
              <a:rPr lang="en-US" dirty="0">
                <a:solidFill>
                  <a:schemeClr val="bg1"/>
                </a:solidFill>
                <a:highlight>
                  <a:srgbClr val="FFFF00"/>
                </a:highlight>
              </a:rPr>
              <a:t>911</a:t>
            </a:r>
          </a:p>
        </p:txBody>
      </p:sp>
      <p:sp>
        <p:nvSpPr>
          <p:cNvPr id="7" name="Right Arrow 6"/>
          <p:cNvSpPr/>
          <p:nvPr/>
        </p:nvSpPr>
        <p:spPr>
          <a:xfrm>
            <a:off x="4408401" y="1857106"/>
            <a:ext cx="1458686" cy="640573"/>
          </a:xfrm>
          <a:prstGeom prst="rightArrow">
            <a:avLst/>
          </a:prstGeom>
          <a:solidFill>
            <a:srgbClr val="1B0050"/>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p>
            <a:pPr algn="ctr"/>
            <a:endParaRPr lang="en-US" sz="2400" b="1">
              <a:solidFill>
                <a:schemeClr val="tx1"/>
              </a:solidFill>
              <a:latin typeface="Arial" panose="020B0604020202020204" pitchFamily="34" charset="0"/>
              <a:cs typeface="Arial" panose="020B0604020202020204" pitchFamily="34" charset="0"/>
            </a:endParaRPr>
          </a:p>
        </p:txBody>
      </p:sp>
      <p:sp>
        <p:nvSpPr>
          <p:cNvPr id="8" name="Right Arrow 7"/>
          <p:cNvSpPr/>
          <p:nvPr/>
        </p:nvSpPr>
        <p:spPr>
          <a:xfrm>
            <a:off x="4597813" y="3126963"/>
            <a:ext cx="1079862" cy="620470"/>
          </a:xfrm>
          <a:prstGeom prst="rightArrow">
            <a:avLst/>
          </a:prstGeom>
          <a:solidFill>
            <a:srgbClr val="001C54"/>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p>
            <a:pPr algn="ctr"/>
            <a:endParaRPr lang="en-US" sz="2400" b="1">
              <a:solidFill>
                <a:schemeClr val="tx1"/>
              </a:solidFill>
              <a:latin typeface="Arial" panose="020B0604020202020204" pitchFamily="34" charset="0"/>
              <a:cs typeface="Arial" panose="020B0604020202020204" pitchFamily="34" charset="0"/>
            </a:endParaRPr>
          </a:p>
        </p:txBody>
      </p:sp>
      <p:sp>
        <p:nvSpPr>
          <p:cNvPr id="15" name="Right Arrow 14"/>
          <p:cNvSpPr/>
          <p:nvPr/>
        </p:nvSpPr>
        <p:spPr>
          <a:xfrm>
            <a:off x="4632646" y="4217038"/>
            <a:ext cx="1045029" cy="594327"/>
          </a:xfrm>
          <a:prstGeom prst="rightArrow">
            <a:avLst/>
          </a:prstGeom>
          <a:solidFill>
            <a:srgbClr val="CB333B"/>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p>
            <a:pPr algn="ctr"/>
            <a:endParaRPr lang="en-US" sz="2400" b="1">
              <a:solidFill>
                <a:schemeClr val="tx1"/>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7" name="Title 1">
            <a:extLst>
              <a:ext uri="{FF2B5EF4-FFF2-40B4-BE49-F238E27FC236}">
                <a16:creationId xmlns:a16="http://schemas.microsoft.com/office/drawing/2014/main" id="{C59A8B73-2CCF-4A9B-A3D1-53AAD92D0E27}"/>
              </a:ext>
            </a:extLst>
          </p:cNvPr>
          <p:cNvSpPr txBox="1">
            <a:spLocks/>
          </p:cNvSpPr>
          <p:nvPr/>
        </p:nvSpPr>
        <p:spPr>
          <a:xfrm>
            <a:off x="216992" y="5766632"/>
            <a:ext cx="4015598" cy="869283"/>
          </a:xfrm>
          <a:prstGeom prst="roundRect">
            <a:avLst/>
          </a:prstGeom>
          <a:solidFill>
            <a:srgbClr val="1B0050"/>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2021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8A6C4B5D-F472-48F8-B654-08219420C51C}"/>
              </a:ext>
            </a:extLst>
          </p:cNvPr>
          <p:cNvSpPr/>
          <p:nvPr/>
        </p:nvSpPr>
        <p:spPr>
          <a:xfrm>
            <a:off x="11485418" y="6315120"/>
            <a:ext cx="443059" cy="408623"/>
          </a:xfrm>
          <a:prstGeom prst="ellipse">
            <a:avLst/>
          </a:prstGeom>
          <a:solidFill>
            <a:srgbClr val="1B005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pic>
        <p:nvPicPr>
          <p:cNvPr id="5" name="Graphic 4" descr="Siren">
            <a:extLst>
              <a:ext uri="{FF2B5EF4-FFF2-40B4-BE49-F238E27FC236}">
                <a16:creationId xmlns:a16="http://schemas.microsoft.com/office/drawing/2014/main" id="{2F203D23-97E3-4D3C-B96E-260D11394E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90806" y="309192"/>
            <a:ext cx="738949" cy="7389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98679497"/>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1" presetClass="emph" presetSubtype="2" repeatCount="indefinite" fill="hold" grpId="1" nodeType="withEffect">
                                  <p:stCondLst>
                                    <p:cond delay="0"/>
                                  </p:stCondLst>
                                  <p:childTnLst>
                                    <p:animClr clrSpc="rgb" dir="cw">
                                      <p:cBhvr>
                                        <p:cTn id="13" dur="1000" fill="hold"/>
                                        <p:tgtEl>
                                          <p:spTgt spid="9"/>
                                        </p:tgtEl>
                                        <p:attrNameLst>
                                          <p:attrName>fillcolor</p:attrName>
                                        </p:attrNameLst>
                                      </p:cBhvr>
                                      <p:to>
                                        <a:schemeClr val="accent2"/>
                                      </p:to>
                                    </p:animClr>
                                    <p:set>
                                      <p:cBhvr>
                                        <p:cTn id="14" dur="1000" fill="hold"/>
                                        <p:tgtEl>
                                          <p:spTgt spid="9"/>
                                        </p:tgtEl>
                                        <p:attrNameLst>
                                          <p:attrName>fill.type</p:attrName>
                                        </p:attrNameLst>
                                      </p:cBhvr>
                                      <p:to>
                                        <p:strVal val="solid"/>
                                      </p:to>
                                    </p:set>
                                    <p:set>
                                      <p:cBhvr>
                                        <p:cTn id="15" dur="1000" fill="hold"/>
                                        <p:tgtEl>
                                          <p:spTgt spid="9"/>
                                        </p:tgtEl>
                                        <p:attrNameLst>
                                          <p:attrName>fill.on</p:attrName>
                                        </p:attrNameLst>
                                      </p:cBhvr>
                                      <p:to>
                                        <p:strVal val="true"/>
                                      </p:to>
                                    </p:se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9" grpId="1"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327946" y="35371"/>
            <a:ext cx="6214664" cy="412384"/>
          </a:xfrm>
          <a:prstGeom prst="rect">
            <a:avLst/>
          </a:prstGeom>
          <a:solidFill>
            <a:srgbClr val="2B133D"/>
          </a:solidFill>
          <a:effectLst>
            <a:outerShdw blurRad="50800" dist="38100" dir="2700000" algn="tl" rotWithShape="0">
              <a:prstClr val="black">
                <a:alpha val="40000"/>
              </a:prstClr>
            </a:outerShdw>
          </a:effectLst>
          <a:scene3d>
            <a:camera prst="orthographicFront"/>
            <a:lightRig rig="flat" dir="t"/>
          </a:scene3d>
          <a:sp3d prstMaterial="metal"/>
        </p:spPr>
        <p:txBody>
          <a:bodyPr anchor="ctr" anchorCtr="1">
            <a:normAutofit fontScale="90000"/>
          </a:bodyPr>
          <a:lstStyle/>
          <a:p>
            <a:pPr algn="ctr"/>
            <a:r>
              <a:rPr lang="en-US" sz="2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Code stroke:  communication</a:t>
            </a:r>
            <a:endParaRPr lang="en-US" sz="2400"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sp>
        <p:nvSpPr>
          <p:cNvPr id="11" name="TextBox 10"/>
          <p:cNvSpPr txBox="1"/>
          <p:nvPr/>
        </p:nvSpPr>
        <p:spPr>
          <a:xfrm>
            <a:off x="3350154" y="578711"/>
            <a:ext cx="6192456" cy="606688"/>
          </a:xfrm>
          <a:prstGeom prst="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sz="2000" dirty="0"/>
              <a:t>OVERHEAD ANNOUNCEMENT:  </a:t>
            </a:r>
            <a:endParaRPr lang="en-US" dirty="0"/>
          </a:p>
          <a:p>
            <a:r>
              <a:rPr lang="en-US" sz="2000" dirty="0"/>
              <a:t>“Code Stroke” + Patient Location only</a:t>
            </a:r>
          </a:p>
        </p:txBody>
      </p:sp>
      <p:sp>
        <p:nvSpPr>
          <p:cNvPr id="12" name="TextBox 11"/>
          <p:cNvSpPr txBox="1"/>
          <p:nvPr/>
        </p:nvSpPr>
        <p:spPr>
          <a:xfrm>
            <a:off x="1346931" y="1164036"/>
            <a:ext cx="9421230" cy="5130178"/>
          </a:xfrm>
          <a:prstGeom prst="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pPr algn="l"/>
            <a:r>
              <a:rPr lang="en-US" sz="1800" dirty="0"/>
              <a:t>CODE STROKE PAGER</a:t>
            </a:r>
          </a:p>
          <a:p>
            <a:pPr algn="l"/>
            <a:endParaRPr lang="en-US" sz="1800" dirty="0"/>
          </a:p>
          <a:p>
            <a:pPr marL="285750" indent="-285750" algn="l">
              <a:buFont typeface="Arial" panose="020B0604020202020204" pitchFamily="34" charset="0"/>
              <a:buChar char="•"/>
            </a:pPr>
            <a:r>
              <a:rPr lang="en-US" sz="1800" dirty="0"/>
              <a:t>Located at the Controller Desk.  If removed from this area, this must be returned for the next shift.</a:t>
            </a:r>
          </a:p>
          <a:p>
            <a:pPr algn="l"/>
            <a:endParaRPr lang="en-US" sz="1800" dirty="0"/>
          </a:p>
          <a:p>
            <a:pPr marL="285750" indent="-285750" algn="l">
              <a:buFont typeface="Arial" panose="020B0604020202020204" pitchFamily="34" charset="0"/>
              <a:buChar char="•"/>
            </a:pPr>
            <a:r>
              <a:rPr lang="en-US" sz="1800" dirty="0"/>
              <a:t>Both Controllers are responsible between shifts.</a:t>
            </a:r>
          </a:p>
          <a:p>
            <a:pPr marL="285750" indent="-285750" algn="l">
              <a:buFont typeface="Arial" panose="020B0604020202020204" pitchFamily="34" charset="0"/>
              <a:buChar char="•"/>
            </a:pPr>
            <a:r>
              <a:rPr lang="en-US" sz="1800" dirty="0"/>
              <a:t>The hand off between controllers for each shift should account for the whereabouts of the pager, and  are equally responsible if the pager is missing or there is no documentation or incorrect </a:t>
            </a:r>
            <a:r>
              <a:rPr lang="en-US" sz="1800" dirty="0" err="1"/>
              <a:t>documention</a:t>
            </a:r>
            <a:r>
              <a:rPr lang="en-US" sz="1800" dirty="0"/>
              <a:t> of the handoff.  </a:t>
            </a:r>
          </a:p>
          <a:p>
            <a:pPr marL="285750" indent="-285750" algn="l">
              <a:buFont typeface="Arial" panose="020B0604020202020204" pitchFamily="34" charset="0"/>
              <a:buChar char="•"/>
            </a:pPr>
            <a:endParaRPr lang="en-US" sz="1800" dirty="0"/>
          </a:p>
          <a:p>
            <a:pPr marL="285750" indent="-285750" algn="l">
              <a:buFont typeface="Arial" panose="020B0604020202020204" pitchFamily="34" charset="0"/>
              <a:buChar char="•"/>
            </a:pPr>
            <a:r>
              <a:rPr lang="en-US" sz="1800" dirty="0"/>
              <a:t>The Controller or the Coverage for Controller should know the break and meal assignments of each lab assistant at any given time and is responsible for sending a lab assistant immediately.</a:t>
            </a:r>
          </a:p>
          <a:p>
            <a:pPr marL="285750" indent="-285750" algn="l">
              <a:buFont typeface="Arial" panose="020B0604020202020204" pitchFamily="34" charset="0"/>
              <a:buChar char="•"/>
            </a:pPr>
            <a:endParaRPr lang="en-US" sz="1800" dirty="0"/>
          </a:p>
          <a:p>
            <a:pPr marL="285750" indent="-285750" algn="l">
              <a:buFont typeface="Arial" panose="020B0604020202020204" pitchFamily="34" charset="0"/>
              <a:buChar char="•"/>
            </a:pPr>
            <a:r>
              <a:rPr lang="en-US" sz="1800" dirty="0"/>
              <a:t>A manager should be notified for any issues with receiving a response </a:t>
            </a:r>
          </a:p>
          <a:p>
            <a:pPr algn="l"/>
            <a:endParaRPr lang="en-US" sz="1800" dirty="0"/>
          </a:p>
          <a:p>
            <a:pPr algn="l"/>
            <a:r>
              <a:rPr lang="en-US" sz="1800" dirty="0"/>
              <a:t>Information on pager:</a:t>
            </a:r>
          </a:p>
          <a:p>
            <a:pPr algn="l"/>
            <a:r>
              <a:rPr lang="en-US" sz="1800" dirty="0"/>
              <a:t> (Name, Medical Record #, Location, Room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4" name="Title 1">
            <a:extLst>
              <a:ext uri="{FF2B5EF4-FFF2-40B4-BE49-F238E27FC236}">
                <a16:creationId xmlns:a16="http://schemas.microsoft.com/office/drawing/2014/main" id="{5ACFBF8D-C1DA-41C5-A2ED-621B1D011348}"/>
              </a:ext>
            </a:extLst>
          </p:cNvPr>
          <p:cNvSpPr txBox="1">
            <a:spLocks/>
          </p:cNvSpPr>
          <p:nvPr/>
        </p:nvSpPr>
        <p:spPr>
          <a:xfrm>
            <a:off x="105521" y="6294214"/>
            <a:ext cx="2320189" cy="411467"/>
          </a:xfrm>
          <a:prstGeom prst="round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05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2021 CODE STROKE </a:t>
            </a:r>
            <a:r>
              <a:rPr lang="en-US" sz="105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3" name="Oval 12">
            <a:extLst>
              <a:ext uri="{FF2B5EF4-FFF2-40B4-BE49-F238E27FC236}">
                <a16:creationId xmlns:a16="http://schemas.microsoft.com/office/drawing/2014/main" id="{007F88F1-5EA6-49F6-9499-F11B5BF88DC9}"/>
              </a:ext>
            </a:extLst>
          </p:cNvPr>
          <p:cNvSpPr/>
          <p:nvPr/>
        </p:nvSpPr>
        <p:spPr>
          <a:xfrm>
            <a:off x="11485418" y="6315120"/>
            <a:ext cx="443059" cy="408623"/>
          </a:xfrm>
          <a:prstGeom prst="ellipse">
            <a:avLst/>
          </a:prstGeom>
          <a:solidFill>
            <a:srgbClr val="2B133D"/>
          </a:solidFill>
          <a:ln>
            <a:noFill/>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pic>
        <p:nvPicPr>
          <p:cNvPr id="5" name="Graphic 4" descr="Megaphone">
            <a:extLst>
              <a:ext uri="{FF2B5EF4-FFF2-40B4-BE49-F238E27FC236}">
                <a16:creationId xmlns:a16="http://schemas.microsoft.com/office/drawing/2014/main" id="{F552679E-1F8F-4A2C-B074-17D7C77126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94019" y="447755"/>
            <a:ext cx="914400" cy="914400"/>
          </a:xfrm>
          <a:prstGeom prst="rect">
            <a:avLst/>
          </a:prstGeom>
        </p:spPr>
      </p:pic>
      <p:pic>
        <p:nvPicPr>
          <p:cNvPr id="8" name="Graphic 7" descr="Marketing">
            <a:extLst>
              <a:ext uri="{FF2B5EF4-FFF2-40B4-BE49-F238E27FC236}">
                <a16:creationId xmlns:a16="http://schemas.microsoft.com/office/drawing/2014/main" id="{C02D5E8A-D13D-4DBC-9171-4D9667E275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6531" y="447755"/>
            <a:ext cx="1401265" cy="1401265"/>
          </a:xfrm>
          <a:prstGeom prst="rect">
            <a:avLst/>
          </a:prstGeom>
        </p:spPr>
      </p:pic>
      <p:pic>
        <p:nvPicPr>
          <p:cNvPr id="16" name="Graphic 15" descr="Podcast">
            <a:extLst>
              <a:ext uri="{FF2B5EF4-FFF2-40B4-BE49-F238E27FC236}">
                <a16:creationId xmlns:a16="http://schemas.microsoft.com/office/drawing/2014/main" id="{62A792EE-3B8E-470B-85FB-A27634F1D5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30669" y="2088834"/>
            <a:ext cx="914400" cy="914400"/>
          </a:xfrm>
          <a:prstGeom prst="rect">
            <a:avLst/>
          </a:prstGeom>
          <a:effectLst>
            <a:outerShdw blurRad="50800" dist="38100" dir="2700000" algn="tl" rotWithShape="0">
              <a:prstClr val="black">
                <a:alpha val="40000"/>
              </a:prstClr>
            </a:outerShdw>
          </a:effectLst>
        </p:spPr>
      </p:pic>
      <p:pic>
        <p:nvPicPr>
          <p:cNvPr id="18" name="Graphic 17" descr="Call center">
            <a:extLst>
              <a:ext uri="{FF2B5EF4-FFF2-40B4-BE49-F238E27FC236}">
                <a16:creationId xmlns:a16="http://schemas.microsoft.com/office/drawing/2014/main" id="{74015E8B-023F-4828-97B0-59C969E7C7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94401" y="398924"/>
            <a:ext cx="914400" cy="914400"/>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11">
            <a:extLst>
              <a:ext uri="{BEBA8EAE-BF5A-486C-A8C5-ECC9F3942E4B}">
                <a14:imgProps xmlns:a14="http://schemas.microsoft.com/office/drawing/2010/main">
                  <a14:imgLayer r:embed="rId12">
                    <a14:imgEffect>
                      <a14:backgroundRemoval t="5714" b="97143" l="1905" r="94286">
                        <a14:foregroundMark x1="8571" y1="8571" x2="25714" y2="35714"/>
                        <a14:foregroundMark x1="25714" y1="35714" x2="78095" y2="75714"/>
                        <a14:foregroundMark x1="78095" y1="75714" x2="91429" y2="91429"/>
                        <a14:foregroundMark x1="94286" y1="8571" x2="9524" y2="87143"/>
                        <a14:foregroundMark x1="9524" y1="87143" x2="6667" y2="97143"/>
                        <a14:foregroundMark x1="76190" y1="5714" x2="20000" y2="21429"/>
                        <a14:foregroundMark x1="20000" y1="21429" x2="2857" y2="47143"/>
                        <a14:foregroundMark x1="2857" y1="47143" x2="6667" y2="50000"/>
                        <a14:foregroundMark x1="94286" y1="32857" x2="89524" y2="72857"/>
                        <a14:foregroundMark x1="58095" y1="5714" x2="30476" y2="7143"/>
                        <a14:foregroundMark x1="94286" y1="80000" x2="88571" y2="88571"/>
                      </a14:backgroundRemoval>
                    </a14:imgEffect>
                  </a14:imgLayer>
                </a14:imgProps>
              </a:ext>
              <a:ext uri="{28A0092B-C50C-407E-A947-70E740481C1C}">
                <a14:useLocalDpi xmlns:a14="http://schemas.microsoft.com/office/drawing/2010/main" val="0"/>
              </a:ext>
            </a:extLst>
          </a:blip>
          <a:stretch>
            <a:fillRect/>
          </a:stretch>
        </p:blipFill>
        <p:spPr>
          <a:xfrm>
            <a:off x="10081464" y="4552781"/>
            <a:ext cx="2093510" cy="1395673"/>
          </a:xfrm>
          <a:prstGeom prst="rect">
            <a:avLst/>
          </a:prstGeom>
        </p:spPr>
      </p:pic>
    </p:spTree>
    <p:extLst>
      <p:ext uri="{BB962C8B-B14F-4D97-AF65-F5344CB8AC3E}">
        <p14:creationId xmlns:p14="http://schemas.microsoft.com/office/powerpoint/2010/main" val="294252647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4495690" y="127511"/>
            <a:ext cx="3332019" cy="632906"/>
          </a:xfrm>
          <a:prstGeom prst="roundRect">
            <a:avLst/>
          </a:prstGeom>
          <a:solidFill>
            <a:srgbClr val="2B133D"/>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anchor="ctr" anchorCtr="0">
            <a:noAutofit/>
          </a:bodyPr>
          <a:lstStyle/>
          <a:p>
            <a:pPr algn="ctr"/>
            <a:r>
              <a:rPr lang="en-US" sz="2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Brain alert</a:t>
            </a:r>
            <a:endParaRPr lang="en-US" sz="2400"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7" name="Rectangle 6">
            <a:extLst>
              <a:ext uri="{FF2B5EF4-FFF2-40B4-BE49-F238E27FC236}">
                <a16:creationId xmlns:a16="http://schemas.microsoft.com/office/drawing/2014/main" id="{F15DD3B0-00FF-4D58-8CE6-7FDA325B7EF7}"/>
              </a:ext>
            </a:extLst>
          </p:cNvPr>
          <p:cNvSpPr/>
          <p:nvPr/>
        </p:nvSpPr>
        <p:spPr>
          <a:xfrm>
            <a:off x="1981981" y="911972"/>
            <a:ext cx="8228038" cy="1055464"/>
          </a:xfrm>
          <a:prstGeom prst="rect">
            <a:avLst/>
          </a:prstGeom>
          <a:solidFill>
            <a:srgbClr val="2B133D"/>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“BRAIN ALERT”:  </a:t>
            </a:r>
          </a:p>
          <a:p>
            <a:r>
              <a:rPr lang="en-US"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NOTIFICATION OF POSSIBLE STROKE DOES MEET THE CRITERIA FOR HAVING A STROKE</a:t>
            </a:r>
          </a:p>
        </p:txBody>
      </p:sp>
      <p:pic>
        <p:nvPicPr>
          <p:cNvPr id="3" name="Picture 2">
            <a:extLst>
              <a:ext uri="{FF2B5EF4-FFF2-40B4-BE49-F238E27FC236}">
                <a16:creationId xmlns:a16="http://schemas.microsoft.com/office/drawing/2014/main" id="{ADFFB668-1AA0-457A-AC8A-8AF325DA2A0F}"/>
              </a:ext>
            </a:extLst>
          </p:cNvPr>
          <p:cNvPicPr>
            <a:picLocks noChangeAspect="1"/>
          </p:cNvPicPr>
          <p:nvPr/>
        </p:nvPicPr>
        <p:blipFill>
          <a:blip r:embed="rId3"/>
          <a:stretch>
            <a:fillRect/>
          </a:stretch>
        </p:blipFill>
        <p:spPr>
          <a:xfrm flipH="1">
            <a:off x="-200216" y="179234"/>
            <a:ext cx="1975275" cy="1804572"/>
          </a:xfrm>
          <a:prstGeom prst="rect">
            <a:avLst/>
          </a:prstGeom>
        </p:spPr>
      </p:pic>
      <p:graphicFrame>
        <p:nvGraphicFramePr>
          <p:cNvPr id="4" name="Table 3">
            <a:extLst>
              <a:ext uri="{FF2B5EF4-FFF2-40B4-BE49-F238E27FC236}">
                <a16:creationId xmlns:a16="http://schemas.microsoft.com/office/drawing/2014/main" id="{E7EF0F5B-93F2-448D-8DA2-D24057D912E1}"/>
              </a:ext>
            </a:extLst>
          </p:cNvPr>
          <p:cNvGraphicFramePr>
            <a:graphicFrameLocks noGrp="1"/>
          </p:cNvGraphicFramePr>
          <p:nvPr>
            <p:extLst>
              <p:ext uri="{D42A27DB-BD31-4B8C-83A1-F6EECF244321}">
                <p14:modId xmlns:p14="http://schemas.microsoft.com/office/powerpoint/2010/main" val="3312611012"/>
              </p:ext>
            </p:extLst>
          </p:nvPr>
        </p:nvGraphicFramePr>
        <p:xfrm>
          <a:off x="174467" y="2061193"/>
          <a:ext cx="5969001" cy="4128902"/>
        </p:xfrm>
        <a:graphic>
          <a:graphicData uri="http://schemas.openxmlformats.org/drawingml/2006/table">
            <a:tbl>
              <a:tblPr firstRow="1" bandRow="1">
                <a:tableStyleId>{5C22544A-7EE6-4342-B048-85BDC9FD1C3A}</a:tableStyleId>
              </a:tblPr>
              <a:tblGrid>
                <a:gridCol w="5969001">
                  <a:extLst>
                    <a:ext uri="{9D8B030D-6E8A-4147-A177-3AD203B41FA5}">
                      <a16:colId xmlns:a16="http://schemas.microsoft.com/office/drawing/2014/main" val="1334651049"/>
                    </a:ext>
                  </a:extLst>
                </a:gridCol>
              </a:tblGrid>
              <a:tr h="602529">
                <a:tc>
                  <a:txBody>
                    <a:bodyPr/>
                    <a:lstStyle/>
                    <a:p>
                      <a:pPr algn="ctr"/>
                      <a:r>
                        <a:rPr lang="en-US" sz="3200" dirty="0">
                          <a:solidFill>
                            <a:schemeClr val="tx1"/>
                          </a:solidFill>
                          <a:latin typeface="Arial" panose="020B0604020202020204" pitchFamily="34" charset="0"/>
                          <a:cs typeface="Arial" panose="020B0604020202020204" pitchFamily="34" charset="0"/>
                        </a:rPr>
                        <a:t>CODE STROKE </a:t>
                      </a: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2B133D"/>
                    </a:solidFill>
                  </a:tcPr>
                </a:tc>
                <a:extLst>
                  <a:ext uri="{0D108BD9-81ED-4DB2-BD59-A6C34878D82A}">
                    <a16:rowId xmlns:a16="http://schemas.microsoft.com/office/drawing/2014/main" val="3071027595"/>
                  </a:ext>
                </a:extLst>
              </a:tr>
              <a:tr h="595318">
                <a:tc>
                  <a:txBody>
                    <a:bodyPr/>
                    <a:lstStyle/>
                    <a:p>
                      <a:pPr algn="l"/>
                      <a:r>
                        <a:rPr lang="en-US" sz="3200" b="1" dirty="0">
                          <a:solidFill>
                            <a:srgbClr val="0066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latin typeface="Arial" panose="020B0604020202020204" pitchFamily="34" charset="0"/>
                          <a:cs typeface="Arial" panose="020B0604020202020204" pitchFamily="34" charset="0"/>
                        </a:rPr>
                        <a:t>OVERHEAD ANNOUNCEMENT / PAGE</a:t>
                      </a:r>
                      <a:endParaRPr lang="en-US" b="1" dirty="0">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BEBAE8"/>
                    </a:solidFill>
                  </a:tcPr>
                </a:tc>
                <a:extLst>
                  <a:ext uri="{0D108BD9-81ED-4DB2-BD59-A6C34878D82A}">
                    <a16:rowId xmlns:a16="http://schemas.microsoft.com/office/drawing/2014/main" val="348766076"/>
                  </a:ext>
                </a:extLst>
              </a:tr>
              <a:tr h="602529">
                <a:tc>
                  <a:txBody>
                    <a:bodyPr/>
                    <a:lstStyle/>
                    <a:p>
                      <a:pPr algn="l"/>
                      <a:r>
                        <a:rPr lang="en-US" sz="32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effectLst/>
                          <a:latin typeface="Arial" panose="020B0604020202020204" pitchFamily="34" charset="0"/>
                          <a:cs typeface="Arial" panose="020B0604020202020204" pitchFamily="34" charset="0"/>
                        </a:rPr>
                        <a:t>  </a:t>
                      </a:r>
                      <a:r>
                        <a:rPr lang="en-US" sz="1600" b="1" dirty="0">
                          <a:effectLst/>
                          <a:latin typeface="Arial" panose="020B0604020202020204" pitchFamily="34" charset="0"/>
                          <a:cs typeface="Arial" panose="020B0604020202020204" pitchFamily="34" charset="0"/>
                        </a:rPr>
                        <a:t>PHLEBOTOMY RESPONSE</a:t>
                      </a:r>
                      <a:endParaRPr lang="en-US" b="1" dirty="0">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BEBAE8"/>
                    </a:solidFill>
                  </a:tcPr>
                </a:tc>
                <a:extLst>
                  <a:ext uri="{0D108BD9-81ED-4DB2-BD59-A6C34878D82A}">
                    <a16:rowId xmlns:a16="http://schemas.microsoft.com/office/drawing/2014/main" val="3552524363"/>
                  </a:ext>
                </a:extLst>
              </a:tr>
              <a:tr h="585606">
                <a:tc>
                  <a:txBody>
                    <a:bodyPr/>
                    <a:lstStyle/>
                    <a:p>
                      <a:pPr algn="l"/>
                      <a:r>
                        <a:rPr lang="en-US" sz="32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effectLst/>
                          <a:latin typeface="Arial" panose="020B0604020202020204" pitchFamily="34" charset="0"/>
                          <a:cs typeface="Arial" panose="020B0604020202020204" pitchFamily="34" charset="0"/>
                        </a:rPr>
                        <a:t>  </a:t>
                      </a:r>
                      <a:r>
                        <a:rPr lang="en-US" sz="1600" b="1" dirty="0">
                          <a:effectLst/>
                          <a:latin typeface="Arial" panose="020B0604020202020204" pitchFamily="34" charset="0"/>
                          <a:cs typeface="Arial" panose="020B0604020202020204" pitchFamily="34" charset="0"/>
                        </a:rPr>
                        <a:t>PHONE CALL FOLLOW UP FOR SPECIMEN</a:t>
                      </a: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BEBAE8"/>
                    </a:solidFill>
                  </a:tcPr>
                </a:tc>
                <a:extLst>
                  <a:ext uri="{0D108BD9-81ED-4DB2-BD59-A6C34878D82A}">
                    <a16:rowId xmlns:a16="http://schemas.microsoft.com/office/drawing/2014/main" val="1654009871"/>
                  </a:ext>
                </a:extLst>
              </a:tr>
              <a:tr h="602529">
                <a:tc>
                  <a:txBody>
                    <a:bodyPr/>
                    <a:lstStyle/>
                    <a:p>
                      <a:pPr algn="l"/>
                      <a:r>
                        <a:rPr lang="en-US" sz="28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solidFill>
                            <a:schemeClr val="bg1"/>
                          </a:solidFill>
                          <a:effectLst/>
                          <a:latin typeface="Arial" panose="020B0604020202020204" pitchFamily="34" charset="0"/>
                          <a:cs typeface="Arial" panose="020B0604020202020204" pitchFamily="34" charset="0"/>
                          <a:sym typeface="Wingdings 2" panose="05020102010507070707" pitchFamily="18" charset="2"/>
                        </a:rPr>
                        <a:t>SPECIMEN RECD IN PURPLE BAG</a:t>
                      </a:r>
                      <a:endParaRPr lang="en-US" sz="2800" b="1" dirty="0">
                        <a:solidFill>
                          <a:schemeClr val="bg1"/>
                        </a:solidFill>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BEBAE8"/>
                    </a:solidFill>
                  </a:tcPr>
                </a:tc>
                <a:extLst>
                  <a:ext uri="{0D108BD9-81ED-4DB2-BD59-A6C34878D82A}">
                    <a16:rowId xmlns:a16="http://schemas.microsoft.com/office/drawing/2014/main" val="3261612887"/>
                  </a:ext>
                </a:extLst>
              </a:tr>
              <a:tr h="11403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40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solidFill>
                            <a:schemeClr val="bg1"/>
                          </a:solidFill>
                          <a:effectLst/>
                          <a:latin typeface="Arial" panose="020B0604020202020204" pitchFamily="34" charset="0"/>
                          <a:cs typeface="Arial" panose="020B0604020202020204" pitchFamily="34" charset="0"/>
                          <a:sym typeface="Wingdings 2" panose="05020102010507070707" pitchFamily="18" charset="2"/>
                        </a:rPr>
                        <a:t>DOCUMENT IN STROKE LOG BOOK</a:t>
                      </a:r>
                      <a:endParaRPr lang="en-US" sz="1600" b="1" dirty="0">
                        <a:solidFill>
                          <a:schemeClr val="bg1"/>
                        </a:solidFill>
                        <a:effectLst/>
                        <a:latin typeface="Arial" panose="020B0604020202020204" pitchFamily="34" charset="0"/>
                        <a:cs typeface="Arial" panose="020B0604020202020204" pitchFamily="34" charset="0"/>
                      </a:endParaRPr>
                    </a:p>
                    <a:p>
                      <a:pPr algn="l"/>
                      <a:endParaRPr lang="en-US" sz="2800" b="1" dirty="0">
                        <a:solidFill>
                          <a:schemeClr val="bg1"/>
                        </a:solidFill>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BEBAE8"/>
                    </a:solidFill>
                  </a:tcPr>
                </a:tc>
                <a:extLst>
                  <a:ext uri="{0D108BD9-81ED-4DB2-BD59-A6C34878D82A}">
                    <a16:rowId xmlns:a16="http://schemas.microsoft.com/office/drawing/2014/main" val="2412336934"/>
                  </a:ext>
                </a:extLst>
              </a:tr>
            </a:tbl>
          </a:graphicData>
        </a:graphic>
      </p:graphicFrame>
      <p:graphicFrame>
        <p:nvGraphicFramePr>
          <p:cNvPr id="6" name="Table 5">
            <a:extLst>
              <a:ext uri="{FF2B5EF4-FFF2-40B4-BE49-F238E27FC236}">
                <a16:creationId xmlns:a16="http://schemas.microsoft.com/office/drawing/2014/main" id="{50D9FEB3-18B8-44FC-8981-A76840BB1E28}"/>
              </a:ext>
            </a:extLst>
          </p:cNvPr>
          <p:cNvGraphicFramePr>
            <a:graphicFrameLocks noGrp="1"/>
          </p:cNvGraphicFramePr>
          <p:nvPr>
            <p:extLst>
              <p:ext uri="{D42A27DB-BD31-4B8C-83A1-F6EECF244321}">
                <p14:modId xmlns:p14="http://schemas.microsoft.com/office/powerpoint/2010/main" val="2613225085"/>
              </p:ext>
            </p:extLst>
          </p:nvPr>
        </p:nvGraphicFramePr>
        <p:xfrm>
          <a:off x="6131733" y="2078860"/>
          <a:ext cx="5970818" cy="41289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970818">
                  <a:extLst>
                    <a:ext uri="{9D8B030D-6E8A-4147-A177-3AD203B41FA5}">
                      <a16:colId xmlns:a16="http://schemas.microsoft.com/office/drawing/2014/main" val="1447047361"/>
                    </a:ext>
                  </a:extLst>
                </a:gridCol>
              </a:tblGrid>
              <a:tr h="589875">
                <a:tc>
                  <a:txBody>
                    <a:bodyPr/>
                    <a:lstStyle/>
                    <a:p>
                      <a:pPr algn="ctr"/>
                      <a:r>
                        <a:rPr lang="en-US" sz="3200" dirty="0">
                          <a:ln>
                            <a:solidFill>
                              <a:sysClr val="windowText" lastClr="000000"/>
                            </a:solidFill>
                          </a:ln>
                          <a:latin typeface="Arial" panose="020B0604020202020204" pitchFamily="34" charset="0"/>
                          <a:cs typeface="Arial" panose="020B0604020202020204" pitchFamily="34" charset="0"/>
                        </a:rPr>
                        <a:t>BRAIN ALERT</a:t>
                      </a: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2B133D"/>
                    </a:solidFill>
                  </a:tcPr>
                </a:tc>
                <a:extLst>
                  <a:ext uri="{0D108BD9-81ED-4DB2-BD59-A6C34878D82A}">
                    <a16:rowId xmlns:a16="http://schemas.microsoft.com/office/drawing/2014/main" val="2440184537"/>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ln>
                            <a:solidFill>
                              <a:sysClr val="windowText" lastClr="000000"/>
                            </a:solidFill>
                          </a:ln>
                          <a:solidFill>
                            <a:srgbClr val="FF0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ln>
                            <a:solidFill>
                              <a:sysClr val="windowText" lastClr="000000"/>
                            </a:solidFill>
                          </a:ln>
                          <a:latin typeface="Arial" panose="020B0604020202020204" pitchFamily="34" charset="0"/>
                          <a:cs typeface="Arial" panose="020B0604020202020204" pitchFamily="34" charset="0"/>
                        </a:rPr>
                        <a:t>  </a:t>
                      </a:r>
                      <a:r>
                        <a:rPr lang="en-US" sz="1600" b="1" dirty="0">
                          <a:ln>
                            <a:solidFill>
                              <a:sysClr val="windowText" lastClr="000000"/>
                            </a:solidFill>
                          </a:ln>
                          <a:latin typeface="Arial" panose="020B0604020202020204" pitchFamily="34" charset="0"/>
                          <a:cs typeface="Arial" panose="020B0604020202020204" pitchFamily="34" charset="0"/>
                        </a:rPr>
                        <a:t>OVERHEAD ANNOUNCEMENT / PAGE</a:t>
                      </a:r>
                      <a:r>
                        <a:rPr lang="en-US" b="1" dirty="0">
                          <a:ln>
                            <a:solidFill>
                              <a:sysClr val="windowText" lastClr="000000"/>
                            </a:solidFill>
                          </a:ln>
                          <a:latin typeface="Arial" panose="020B0604020202020204" pitchFamily="34" charset="0"/>
                          <a:cs typeface="Arial" panose="020B0604020202020204" pitchFamily="34" charset="0"/>
                        </a:rPr>
                        <a:t>                 </a:t>
                      </a: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813427025"/>
                  </a:ext>
                </a:extLst>
              </a:tr>
              <a:tr h="58987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ln>
                            <a:solidFill>
                              <a:sysClr val="windowText" lastClr="000000"/>
                            </a:solidFill>
                          </a:ln>
                          <a:solidFill>
                            <a:srgbClr val="FF0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ln>
                            <a:solidFill>
                              <a:sysClr val="windowText" lastClr="000000"/>
                            </a:solidFill>
                          </a:ln>
                          <a:latin typeface="Arial" panose="020B0604020202020204" pitchFamily="34" charset="0"/>
                          <a:cs typeface="Arial" panose="020B0604020202020204" pitchFamily="34" charset="0"/>
                        </a:rPr>
                        <a:t> </a:t>
                      </a:r>
                      <a:r>
                        <a:rPr lang="en-US" sz="1600" b="1" dirty="0">
                          <a:ln>
                            <a:solidFill>
                              <a:sysClr val="windowText" lastClr="000000"/>
                            </a:solidFill>
                          </a:ln>
                          <a:latin typeface="Arial" panose="020B0604020202020204" pitchFamily="34" charset="0"/>
                          <a:cs typeface="Arial" panose="020B0604020202020204" pitchFamily="34" charset="0"/>
                        </a:rPr>
                        <a:t>PHLEBOTOMY RESPONSE  </a:t>
                      </a:r>
                      <a:endParaRPr lang="en-US" b="1" dirty="0">
                        <a:ln>
                          <a:solidFill>
                            <a:sysClr val="windowText" lastClr="000000"/>
                          </a:solidFill>
                        </a:ln>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158622288"/>
                  </a:ext>
                </a:extLst>
              </a:tr>
              <a:tr h="6225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ln>
                            <a:solidFill>
                              <a:sysClr val="windowText" lastClr="000000"/>
                            </a:solidFill>
                          </a:ln>
                          <a:solidFill>
                            <a:srgbClr val="FF0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ln>
                            <a:solidFill>
                              <a:sysClr val="windowText" lastClr="000000"/>
                            </a:solidFill>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ln>
                            <a:solidFill>
                              <a:sysClr val="windowText" lastClr="000000"/>
                            </a:solidFill>
                          </a:ln>
                          <a:latin typeface="Arial" panose="020B0604020202020204" pitchFamily="34" charset="0"/>
                          <a:cs typeface="Arial" panose="020B0604020202020204" pitchFamily="34" charset="0"/>
                        </a:rPr>
                        <a:t> </a:t>
                      </a:r>
                      <a:r>
                        <a:rPr lang="en-US" sz="1600" b="1" dirty="0">
                          <a:ln>
                            <a:solidFill>
                              <a:sysClr val="windowText" lastClr="000000"/>
                            </a:solidFill>
                          </a:ln>
                          <a:latin typeface="Arial" panose="020B0604020202020204" pitchFamily="34" charset="0"/>
                          <a:cs typeface="Arial" panose="020B0604020202020204" pitchFamily="34" charset="0"/>
                        </a:rPr>
                        <a:t>PHONE CALL FOLLOW UP FOR SPECIMEN</a:t>
                      </a:r>
                      <a:endParaRPr lang="en-US" b="1" dirty="0">
                        <a:ln>
                          <a:solidFill>
                            <a:sysClr val="windowText" lastClr="000000"/>
                          </a:solidFill>
                        </a:ln>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358998817"/>
                  </a:ext>
                </a:extLst>
              </a:tr>
              <a:tr h="558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ln>
                            <a:solidFill>
                              <a:sysClr val="windowText" lastClr="000000"/>
                            </a:solidFill>
                          </a:ln>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ln>
                            <a:solidFill>
                              <a:sysClr val="windowText" lastClr="000000"/>
                            </a:solidFill>
                          </a:ln>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SPECIMEN RECD IN PURPLE BAG  </a:t>
                      </a:r>
                      <a:r>
                        <a:rPr lang="en-US" sz="1400" b="1" dirty="0">
                          <a:ln>
                            <a:solidFill>
                              <a:sysClr val="windowText" lastClr="000000"/>
                            </a:solidFill>
                          </a:ln>
                          <a:solidFill>
                            <a:schemeClr val="bg1"/>
                          </a:solidFill>
                          <a:effectLst/>
                          <a:highlight>
                            <a:srgbClr val="FFFF00"/>
                          </a:highlight>
                          <a:latin typeface="Arial" panose="020B0604020202020204" pitchFamily="34" charset="0"/>
                          <a:cs typeface="Arial" panose="020B0604020202020204" pitchFamily="34" charset="0"/>
                          <a:sym typeface="Wingdings 2" panose="05020102010507070707" pitchFamily="18" charset="2"/>
                        </a:rPr>
                        <a:t>ONLY NOTIFICATION</a:t>
                      </a:r>
                      <a:endParaRPr lang="en-US" sz="1200" b="1" dirty="0">
                        <a:ln>
                          <a:solidFill>
                            <a:sysClr val="windowText" lastClr="000000"/>
                          </a:solidFill>
                        </a:ln>
                        <a:solidFill>
                          <a:schemeClr val="bg1"/>
                        </a:solidFill>
                        <a:effectLst/>
                        <a:highlight>
                          <a:srgbClr val="FFFF00"/>
                        </a:highligh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491991482"/>
                  </a:ext>
                </a:extLst>
              </a:tr>
              <a:tr h="1003235">
                <a:tc>
                  <a:txBody>
                    <a:bodyPr/>
                    <a:lstStyle/>
                    <a:p>
                      <a:pPr marL="0" marR="0" lvl="0" indent="0" algn="l"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2800" b="1" dirty="0">
                          <a:ln>
                            <a:solidFill>
                              <a:sysClr val="windowText" lastClr="000000"/>
                            </a:solidFill>
                          </a:ln>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18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  </a:t>
                      </a:r>
                      <a:r>
                        <a:rPr lang="en-US" sz="14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DOCUMENT IN STROKE LOG BOOK</a:t>
                      </a:r>
                    </a:p>
                    <a:p>
                      <a:pPr marL="0" marR="0" lvl="0" indent="0" algn="ctr"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14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INDICATE “BRAIN ALERT”.  </a:t>
                      </a:r>
                    </a:p>
                    <a:p>
                      <a:pPr marL="0" marR="0" lvl="0" indent="0" algn="ctr"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14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COMPLETE AS MORE INFORMATION IS PROVIDED</a:t>
                      </a:r>
                      <a:r>
                        <a:rPr lang="en-US" sz="16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a:t>
                      </a:r>
                      <a:endParaRPr lang="en-US" sz="1600" b="1" dirty="0">
                        <a:ln>
                          <a:solidFill>
                            <a:sysClr val="windowText" lastClr="000000"/>
                          </a:solidFill>
                        </a:ln>
                        <a:solidFill>
                          <a:schemeClr val="bg1"/>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1" dirty="0">
                        <a:ln>
                          <a:solidFill>
                            <a:sysClr val="windowText" lastClr="000000"/>
                          </a:solidFill>
                        </a:ln>
                        <a:solidFill>
                          <a:schemeClr val="bg1"/>
                        </a:solidFill>
                        <a:effectLs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119073474"/>
                  </a:ext>
                </a:extLst>
              </a:tr>
            </a:tbl>
          </a:graphicData>
        </a:graphic>
      </p:graphicFrame>
      <p:pic>
        <p:nvPicPr>
          <p:cNvPr id="10" name="Graphic 9" descr="Megaphone">
            <a:extLst>
              <a:ext uri="{FF2B5EF4-FFF2-40B4-BE49-F238E27FC236}">
                <a16:creationId xmlns:a16="http://schemas.microsoft.com/office/drawing/2014/main" id="{20888BB3-90EC-40B6-A579-4818697AEB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564248">
            <a:off x="4634969" y="2678539"/>
            <a:ext cx="528021" cy="528021"/>
          </a:xfrm>
          <a:prstGeom prst="rect">
            <a:avLst/>
          </a:prstGeom>
          <a:effectLst>
            <a:outerShdw blurRad="50800" dist="38100" dir="2700000" algn="tl" rotWithShape="0">
              <a:prstClr val="black">
                <a:alpha val="40000"/>
              </a:prstClr>
            </a:outerShdw>
          </a:effectLst>
        </p:spPr>
      </p:pic>
      <p:pic>
        <p:nvPicPr>
          <p:cNvPr id="12" name="Graphic 11" descr="Wi-Fi">
            <a:extLst>
              <a:ext uri="{FF2B5EF4-FFF2-40B4-BE49-F238E27FC236}">
                <a16:creationId xmlns:a16="http://schemas.microsoft.com/office/drawing/2014/main" id="{8325E3E8-8AC7-4C0B-9B4B-2B4627B149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5024031" y="2808292"/>
            <a:ext cx="468012" cy="468012"/>
          </a:xfrm>
          <a:prstGeom prst="rect">
            <a:avLst/>
          </a:prstGeom>
        </p:spPr>
      </p:pic>
      <p:pic>
        <p:nvPicPr>
          <p:cNvPr id="13" name="Picture 12">
            <a:extLst>
              <a:ext uri="{FF2B5EF4-FFF2-40B4-BE49-F238E27FC236}">
                <a16:creationId xmlns:a16="http://schemas.microsoft.com/office/drawing/2014/main" id="{BEF7909D-E99A-4E78-A3C5-9BBDC369A7EC}"/>
              </a:ext>
            </a:extLst>
          </p:cNvPr>
          <p:cNvPicPr>
            <a:picLocks noChangeAspect="1"/>
          </p:cNvPicPr>
          <p:nvPr/>
        </p:nvPicPr>
        <p:blipFill>
          <a:blip r:embed="rId8"/>
          <a:stretch>
            <a:fillRect/>
          </a:stretch>
        </p:blipFill>
        <p:spPr>
          <a:xfrm>
            <a:off x="5411098" y="2788118"/>
            <a:ext cx="579990" cy="468012"/>
          </a:xfrm>
          <a:prstGeom prst="rect">
            <a:avLst/>
          </a:prstGeom>
        </p:spPr>
      </p:pic>
      <p:pic>
        <p:nvPicPr>
          <p:cNvPr id="15" name="Graphic 14" descr="Receiver">
            <a:extLst>
              <a:ext uri="{FF2B5EF4-FFF2-40B4-BE49-F238E27FC236}">
                <a16:creationId xmlns:a16="http://schemas.microsoft.com/office/drawing/2014/main" id="{B4D9C9F4-0A86-42A6-9B3F-2B980D8C40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59001" y="4036541"/>
            <a:ext cx="393155" cy="393155"/>
          </a:xfrm>
          <a:prstGeom prst="rect">
            <a:avLst/>
          </a:prstGeom>
          <a:effectLst>
            <a:outerShdw blurRad="50800" dist="38100" dir="2700000" algn="tl" rotWithShape="0">
              <a:prstClr val="black">
                <a:alpha val="40000"/>
              </a:prstClr>
            </a:outerShdw>
          </a:effectLst>
        </p:spPr>
      </p:pic>
      <p:pic>
        <p:nvPicPr>
          <p:cNvPr id="19" name="Graphic 18" descr="Needle">
            <a:extLst>
              <a:ext uri="{FF2B5EF4-FFF2-40B4-BE49-F238E27FC236}">
                <a16:creationId xmlns:a16="http://schemas.microsoft.com/office/drawing/2014/main" id="{78871FBC-0695-46A1-9814-A91610C4105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06261" y="3342956"/>
            <a:ext cx="568520" cy="568520"/>
          </a:xfrm>
          <a:prstGeom prst="rect">
            <a:avLst/>
          </a:prstGeom>
          <a:effectLst>
            <a:outerShdw blurRad="50800" dist="38100" dir="2700000" algn="tl" rotWithShape="0">
              <a:prstClr val="black">
                <a:alpha val="40000"/>
              </a:prstClr>
            </a:outerShdw>
          </a:effectLst>
        </p:spPr>
      </p:pic>
      <p:pic>
        <p:nvPicPr>
          <p:cNvPr id="21" name="Graphic 20" descr="Water">
            <a:extLst>
              <a:ext uri="{FF2B5EF4-FFF2-40B4-BE49-F238E27FC236}">
                <a16:creationId xmlns:a16="http://schemas.microsoft.com/office/drawing/2014/main" id="{A704C239-18D5-46F8-AA84-094779BA10C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47826" y="3531751"/>
            <a:ext cx="415930" cy="415930"/>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D1338458-6E8E-40D9-ACA0-8E99DE22AFD4}"/>
              </a:ext>
            </a:extLst>
          </p:cNvPr>
          <p:cNvPicPr>
            <a:picLocks noChangeAspect="1"/>
          </p:cNvPicPr>
          <p:nvPr/>
        </p:nvPicPr>
        <p:blipFill>
          <a:blip r:embed="rId8"/>
          <a:stretch>
            <a:fillRect/>
          </a:stretch>
        </p:blipFill>
        <p:spPr>
          <a:xfrm>
            <a:off x="11547627" y="2808292"/>
            <a:ext cx="529988" cy="427664"/>
          </a:xfrm>
          <a:prstGeom prst="rect">
            <a:avLst/>
          </a:prstGeom>
        </p:spPr>
      </p:pic>
      <p:pic>
        <p:nvPicPr>
          <p:cNvPr id="23" name="Graphic 22" descr="Needle">
            <a:extLst>
              <a:ext uri="{FF2B5EF4-FFF2-40B4-BE49-F238E27FC236}">
                <a16:creationId xmlns:a16="http://schemas.microsoft.com/office/drawing/2014/main" id="{019B8B78-FE60-4CF6-A25C-92EC978909D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03737" y="3197854"/>
            <a:ext cx="541862" cy="541862"/>
          </a:xfrm>
          <a:prstGeom prst="rect">
            <a:avLst/>
          </a:prstGeom>
          <a:effectLst>
            <a:outerShdw blurRad="50800" dist="38100" dir="2700000" algn="tl" rotWithShape="0">
              <a:prstClr val="black">
                <a:alpha val="40000"/>
              </a:prstClr>
            </a:outerShdw>
          </a:effectLst>
        </p:spPr>
      </p:pic>
      <p:pic>
        <p:nvPicPr>
          <p:cNvPr id="24" name="Graphic 23" descr="Water">
            <a:extLst>
              <a:ext uri="{FF2B5EF4-FFF2-40B4-BE49-F238E27FC236}">
                <a16:creationId xmlns:a16="http://schemas.microsoft.com/office/drawing/2014/main" id="{E1B214DF-3778-41A7-80DC-3159627E2E5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499423" y="3451108"/>
            <a:ext cx="311226" cy="311226"/>
          </a:xfrm>
          <a:prstGeom prst="rect">
            <a:avLst/>
          </a:prstGeom>
          <a:effectLst>
            <a:outerShdw blurRad="50800" dist="38100" dir="2700000" algn="tl" rotWithShape="0">
              <a:prstClr val="black">
                <a:alpha val="40000"/>
              </a:prstClr>
            </a:outerShdw>
          </a:effectLst>
        </p:spPr>
      </p:pic>
      <p:pic>
        <p:nvPicPr>
          <p:cNvPr id="25" name="Graphic 24" descr="Receiver">
            <a:extLst>
              <a:ext uri="{FF2B5EF4-FFF2-40B4-BE49-F238E27FC236}">
                <a16:creationId xmlns:a16="http://schemas.microsoft.com/office/drawing/2014/main" id="{7FD34994-46B6-4240-A677-8B36E861D23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02303" y="3788829"/>
            <a:ext cx="545324" cy="545324"/>
          </a:xfrm>
          <a:prstGeom prst="rect">
            <a:avLst/>
          </a:prstGeom>
          <a:effectLst>
            <a:outerShdw blurRad="50800" dist="38100" dir="2700000" algn="tl" rotWithShape="0">
              <a:prstClr val="black">
                <a:alpha val="40000"/>
              </a:prstClr>
            </a:outerShdw>
          </a:effectLst>
        </p:spPr>
      </p:pic>
      <p:pic>
        <p:nvPicPr>
          <p:cNvPr id="26" name="Graphic 25" descr="Megaphone">
            <a:extLst>
              <a:ext uri="{FF2B5EF4-FFF2-40B4-BE49-F238E27FC236}">
                <a16:creationId xmlns:a16="http://schemas.microsoft.com/office/drawing/2014/main" id="{9B4207B0-0C08-425D-A54E-0872D68E26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564248">
            <a:off x="10713944" y="2707515"/>
            <a:ext cx="528021" cy="528021"/>
          </a:xfrm>
          <a:prstGeom prst="rect">
            <a:avLst/>
          </a:prstGeom>
          <a:effectLst>
            <a:outerShdw blurRad="50800" dist="38100" dir="2700000" algn="tl" rotWithShape="0">
              <a:prstClr val="black">
                <a:alpha val="40000"/>
              </a:prstClr>
            </a:outerShdw>
          </a:effectLst>
        </p:spPr>
      </p:pic>
      <p:pic>
        <p:nvPicPr>
          <p:cNvPr id="27" name="Graphic 26" descr="Wi-Fi">
            <a:extLst>
              <a:ext uri="{FF2B5EF4-FFF2-40B4-BE49-F238E27FC236}">
                <a16:creationId xmlns:a16="http://schemas.microsoft.com/office/drawing/2014/main" id="{F7B93F32-C652-4CDE-B6FB-70A997AD05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11029913" y="2673868"/>
            <a:ext cx="602436" cy="602436"/>
          </a:xfrm>
          <a:prstGeom prst="rect">
            <a:avLst/>
          </a:prstGeom>
        </p:spPr>
      </p:pic>
      <p:sp>
        <p:nvSpPr>
          <p:cNvPr id="28" name="Oval 27">
            <a:extLst>
              <a:ext uri="{FF2B5EF4-FFF2-40B4-BE49-F238E27FC236}">
                <a16:creationId xmlns:a16="http://schemas.microsoft.com/office/drawing/2014/main" id="{36EE8015-5E8A-434B-BAC7-E4FBC8FB0937}"/>
              </a:ext>
            </a:extLst>
          </p:cNvPr>
          <p:cNvSpPr/>
          <p:nvPr/>
        </p:nvSpPr>
        <p:spPr>
          <a:xfrm>
            <a:off x="11485418" y="63151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pic>
        <p:nvPicPr>
          <p:cNvPr id="17" name="Picture 16">
            <a:extLst>
              <a:ext uri="{FF2B5EF4-FFF2-40B4-BE49-F238E27FC236}">
                <a16:creationId xmlns:a16="http://schemas.microsoft.com/office/drawing/2014/main" id="{EF62B60D-BCCA-40D0-86D5-020DFAC848E6}"/>
              </a:ext>
            </a:extLst>
          </p:cNvPr>
          <p:cNvPicPr>
            <a:picLocks noChangeAspect="1"/>
          </p:cNvPicPr>
          <p:nvPr/>
        </p:nvPicPr>
        <p:blipFill>
          <a:blip r:embed="rId15"/>
          <a:stretch>
            <a:fillRect/>
          </a:stretch>
        </p:blipFill>
        <p:spPr>
          <a:xfrm>
            <a:off x="10952928" y="1682795"/>
            <a:ext cx="926840" cy="8082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1318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par>
                                <p:cTn id="50" presetID="53" presetClass="entr" presetSubtype="16"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Effect transition="in" filter="fade">
                                      <p:cBhvr>
                                        <p:cTn id="59" dur="500"/>
                                        <p:tgtEl>
                                          <p:spTgt spid="23"/>
                                        </p:tgtEl>
                                      </p:cBhvr>
                                    </p:animEffect>
                                  </p:childTnLst>
                                </p:cTn>
                              </p:par>
                              <p:par>
                                <p:cTn id="60" presetID="53" presetClass="entr" presetSubtype="16"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fill="hold"/>
                                        <p:tgtEl>
                                          <p:spTgt spid="24"/>
                                        </p:tgtEl>
                                        <p:attrNameLst>
                                          <p:attrName>ppt_w</p:attrName>
                                        </p:attrNameLst>
                                      </p:cBhvr>
                                      <p:tavLst>
                                        <p:tav tm="0">
                                          <p:val>
                                            <p:fltVal val="0"/>
                                          </p:val>
                                        </p:tav>
                                        <p:tav tm="100000">
                                          <p:val>
                                            <p:strVal val="#ppt_w"/>
                                          </p:val>
                                        </p:tav>
                                      </p:tavLst>
                                    </p:anim>
                                    <p:anim calcmode="lin" valueType="num">
                                      <p:cBhvr>
                                        <p:cTn id="63" dur="500" fill="hold"/>
                                        <p:tgtEl>
                                          <p:spTgt spid="24"/>
                                        </p:tgtEl>
                                        <p:attrNameLst>
                                          <p:attrName>ppt_h</p:attrName>
                                        </p:attrNameLst>
                                      </p:cBhvr>
                                      <p:tavLst>
                                        <p:tav tm="0">
                                          <p:val>
                                            <p:fltVal val="0"/>
                                          </p:val>
                                        </p:tav>
                                        <p:tav tm="100000">
                                          <p:val>
                                            <p:strVal val="#ppt_h"/>
                                          </p:val>
                                        </p:tav>
                                      </p:tavLst>
                                    </p:anim>
                                    <p:animEffect transition="in" filter="fade">
                                      <p:cBhvr>
                                        <p:cTn id="64" dur="500"/>
                                        <p:tgtEl>
                                          <p:spTgt spid="24"/>
                                        </p:tgtEl>
                                      </p:cBhvr>
                                    </p:animEffect>
                                  </p:childTnLst>
                                </p:cTn>
                              </p:par>
                              <p:par>
                                <p:cTn id="65" presetID="53" presetClass="entr" presetSubtype="16"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500" fill="hold"/>
                                        <p:tgtEl>
                                          <p:spTgt spid="26"/>
                                        </p:tgtEl>
                                        <p:attrNameLst>
                                          <p:attrName>ppt_w</p:attrName>
                                        </p:attrNameLst>
                                      </p:cBhvr>
                                      <p:tavLst>
                                        <p:tav tm="0">
                                          <p:val>
                                            <p:fltVal val="0"/>
                                          </p:val>
                                        </p:tav>
                                        <p:tav tm="100000">
                                          <p:val>
                                            <p:strVal val="#ppt_w"/>
                                          </p:val>
                                        </p:tav>
                                      </p:tavLst>
                                    </p:anim>
                                    <p:anim calcmode="lin" valueType="num">
                                      <p:cBhvr>
                                        <p:cTn id="68" dur="500" fill="hold"/>
                                        <p:tgtEl>
                                          <p:spTgt spid="26"/>
                                        </p:tgtEl>
                                        <p:attrNameLst>
                                          <p:attrName>ppt_h</p:attrName>
                                        </p:attrNameLst>
                                      </p:cBhvr>
                                      <p:tavLst>
                                        <p:tav tm="0">
                                          <p:val>
                                            <p:fltVal val="0"/>
                                          </p:val>
                                        </p:tav>
                                        <p:tav tm="100000">
                                          <p:val>
                                            <p:strVal val="#ppt_h"/>
                                          </p:val>
                                        </p:tav>
                                      </p:tavLst>
                                    </p:anim>
                                    <p:animEffect transition="in" filter="fade">
                                      <p:cBhvr>
                                        <p:cTn id="69" dur="500"/>
                                        <p:tgtEl>
                                          <p:spTgt spid="26"/>
                                        </p:tgtEl>
                                      </p:cBhvr>
                                    </p:animEffect>
                                  </p:childTnLst>
                                </p:cTn>
                              </p:par>
                              <p:par>
                                <p:cTn id="70" presetID="53" presetClass="entr" presetSubtype="16" fill="hold"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par>
                                <p:cTn id="75" presetID="53" presetClass="entr" presetSubtype="16"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500" fill="hold"/>
                                        <p:tgtEl>
                                          <p:spTgt spid="22"/>
                                        </p:tgtEl>
                                        <p:attrNameLst>
                                          <p:attrName>ppt_w</p:attrName>
                                        </p:attrNameLst>
                                      </p:cBhvr>
                                      <p:tavLst>
                                        <p:tav tm="0">
                                          <p:val>
                                            <p:fltVal val="0"/>
                                          </p:val>
                                        </p:tav>
                                        <p:tav tm="100000">
                                          <p:val>
                                            <p:strVal val="#ppt_w"/>
                                          </p:val>
                                        </p:tav>
                                      </p:tavLst>
                                    </p:anim>
                                    <p:anim calcmode="lin" valueType="num">
                                      <p:cBhvr>
                                        <p:cTn id="78" dur="500" fill="hold"/>
                                        <p:tgtEl>
                                          <p:spTgt spid="22"/>
                                        </p:tgtEl>
                                        <p:attrNameLst>
                                          <p:attrName>ppt_h</p:attrName>
                                        </p:attrNameLst>
                                      </p:cBhvr>
                                      <p:tavLst>
                                        <p:tav tm="0">
                                          <p:val>
                                            <p:fltVal val="0"/>
                                          </p:val>
                                        </p:tav>
                                        <p:tav tm="100000">
                                          <p:val>
                                            <p:strVal val="#ppt_h"/>
                                          </p:val>
                                        </p:tav>
                                      </p:tavLst>
                                    </p:anim>
                                    <p:animEffect transition="in" filter="fade">
                                      <p:cBhvr>
                                        <p:cTn id="79" dur="500"/>
                                        <p:tgtEl>
                                          <p:spTgt spid="22"/>
                                        </p:tgtEl>
                                      </p:cBhvr>
                                    </p:animEffect>
                                  </p:childTnLst>
                                </p:cTn>
                              </p:par>
                              <p:par>
                                <p:cTn id="80" presetID="53" presetClass="entr" presetSubtype="16"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500" fill="hold"/>
                                        <p:tgtEl>
                                          <p:spTgt spid="6"/>
                                        </p:tgtEl>
                                        <p:attrNameLst>
                                          <p:attrName>ppt_w</p:attrName>
                                        </p:attrNameLst>
                                      </p:cBhvr>
                                      <p:tavLst>
                                        <p:tav tm="0">
                                          <p:val>
                                            <p:fltVal val="0"/>
                                          </p:val>
                                        </p:tav>
                                        <p:tav tm="100000">
                                          <p:val>
                                            <p:strVal val="#ppt_w"/>
                                          </p:val>
                                        </p:tav>
                                      </p:tavLst>
                                    </p:anim>
                                    <p:anim calcmode="lin" valueType="num">
                                      <p:cBhvr>
                                        <p:cTn id="83" dur="500" fill="hold"/>
                                        <p:tgtEl>
                                          <p:spTgt spid="6"/>
                                        </p:tgtEl>
                                        <p:attrNameLst>
                                          <p:attrName>ppt_h</p:attrName>
                                        </p:attrNameLst>
                                      </p:cBhvr>
                                      <p:tavLst>
                                        <p:tav tm="0">
                                          <p:val>
                                            <p:fltVal val="0"/>
                                          </p:val>
                                        </p:tav>
                                        <p:tav tm="100000">
                                          <p:val>
                                            <p:strVal val="#ppt_h"/>
                                          </p:val>
                                        </p:tav>
                                      </p:tavLst>
                                    </p:anim>
                                    <p:animEffect transition="in" filter="fade">
                                      <p:cBhvr>
                                        <p:cTn id="84" dur="500"/>
                                        <p:tgtEl>
                                          <p:spTgt spid="6"/>
                                        </p:tgtEl>
                                      </p:cBhvr>
                                    </p:animEffect>
                                  </p:childTnLst>
                                </p:cTn>
                              </p:par>
                              <p:par>
                                <p:cTn id="85" presetID="53" presetClass="entr" presetSubtype="16" fill="hold" nodeType="withEffect">
                                  <p:stCondLst>
                                    <p:cond delay="0"/>
                                  </p:stCondLst>
                                  <p:childTnLst>
                                    <p:set>
                                      <p:cBhvr>
                                        <p:cTn id="86" dur="1" fill="hold">
                                          <p:stCondLst>
                                            <p:cond delay="0"/>
                                          </p:stCondLst>
                                        </p:cTn>
                                        <p:tgtEl>
                                          <p:spTgt spid="4"/>
                                        </p:tgtEl>
                                        <p:attrNameLst>
                                          <p:attrName>style.visibility</p:attrName>
                                        </p:attrNameLst>
                                      </p:cBhvr>
                                      <p:to>
                                        <p:strVal val="visible"/>
                                      </p:to>
                                    </p:set>
                                    <p:anim calcmode="lin" valueType="num">
                                      <p:cBhvr>
                                        <p:cTn id="87" dur="500" fill="hold"/>
                                        <p:tgtEl>
                                          <p:spTgt spid="4"/>
                                        </p:tgtEl>
                                        <p:attrNameLst>
                                          <p:attrName>ppt_w</p:attrName>
                                        </p:attrNameLst>
                                      </p:cBhvr>
                                      <p:tavLst>
                                        <p:tav tm="0">
                                          <p:val>
                                            <p:fltVal val="0"/>
                                          </p:val>
                                        </p:tav>
                                        <p:tav tm="100000">
                                          <p:val>
                                            <p:strVal val="#ppt_w"/>
                                          </p:val>
                                        </p:tav>
                                      </p:tavLst>
                                    </p:anim>
                                    <p:anim calcmode="lin" valueType="num">
                                      <p:cBhvr>
                                        <p:cTn id="88" dur="500" fill="hold"/>
                                        <p:tgtEl>
                                          <p:spTgt spid="4"/>
                                        </p:tgtEl>
                                        <p:attrNameLst>
                                          <p:attrName>ppt_h</p:attrName>
                                        </p:attrNameLst>
                                      </p:cBhvr>
                                      <p:tavLst>
                                        <p:tav tm="0">
                                          <p:val>
                                            <p:fltVal val="0"/>
                                          </p:val>
                                        </p:tav>
                                        <p:tav tm="100000">
                                          <p:val>
                                            <p:strVal val="#ppt_h"/>
                                          </p:val>
                                        </p:tav>
                                      </p:tavLst>
                                    </p:anim>
                                    <p:animEffect transition="in" filter="fade">
                                      <p:cBhvr>
                                        <p:cTn id="89" dur="500"/>
                                        <p:tgtEl>
                                          <p:spTgt spid="4"/>
                                        </p:tgtEl>
                                      </p:cBhvr>
                                    </p:animEffect>
                                  </p:childTnLst>
                                </p:cTn>
                              </p:par>
                              <p:par>
                                <p:cTn id="90" presetID="53" presetClass="entr" presetSubtype="16" fill="hold"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500" fill="hold"/>
                                        <p:tgtEl>
                                          <p:spTgt spid="27"/>
                                        </p:tgtEl>
                                        <p:attrNameLst>
                                          <p:attrName>ppt_w</p:attrName>
                                        </p:attrNameLst>
                                      </p:cBhvr>
                                      <p:tavLst>
                                        <p:tav tm="0">
                                          <p:val>
                                            <p:fltVal val="0"/>
                                          </p:val>
                                        </p:tav>
                                        <p:tav tm="100000">
                                          <p:val>
                                            <p:strVal val="#ppt_w"/>
                                          </p:val>
                                        </p:tav>
                                      </p:tavLst>
                                    </p:anim>
                                    <p:anim calcmode="lin" valueType="num">
                                      <p:cBhvr>
                                        <p:cTn id="93" dur="500" fill="hold"/>
                                        <p:tgtEl>
                                          <p:spTgt spid="27"/>
                                        </p:tgtEl>
                                        <p:attrNameLst>
                                          <p:attrName>ppt_h</p:attrName>
                                        </p:attrNameLst>
                                      </p:cBhvr>
                                      <p:tavLst>
                                        <p:tav tm="0">
                                          <p:val>
                                            <p:fltVal val="0"/>
                                          </p:val>
                                        </p:tav>
                                        <p:tav tm="100000">
                                          <p:val>
                                            <p:strVal val="#ppt_h"/>
                                          </p:val>
                                        </p:tav>
                                      </p:tavLst>
                                    </p:anim>
                                    <p:animEffect transition="in" filter="fade">
                                      <p:cBhvr>
                                        <p:cTn id="94" dur="500"/>
                                        <p:tgtEl>
                                          <p:spTgt spid="27"/>
                                        </p:tgtEl>
                                      </p:cBhvr>
                                    </p:animEffect>
                                  </p:childTnLst>
                                </p:cTn>
                              </p:par>
                              <p:par>
                                <p:cTn id="95" presetID="53" presetClass="entr" presetSubtype="16" fill="hold" nodeType="withEffect">
                                  <p:stCondLst>
                                    <p:cond delay="0"/>
                                  </p:stCondLst>
                                  <p:childTnLst>
                                    <p:set>
                                      <p:cBhvr>
                                        <p:cTn id="96" dur="1" fill="hold">
                                          <p:stCondLst>
                                            <p:cond delay="0"/>
                                          </p:stCondLst>
                                        </p:cTn>
                                        <p:tgtEl>
                                          <p:spTgt spid="3"/>
                                        </p:tgtEl>
                                        <p:attrNameLst>
                                          <p:attrName>style.visibility</p:attrName>
                                        </p:attrNameLst>
                                      </p:cBhvr>
                                      <p:to>
                                        <p:strVal val="visible"/>
                                      </p:to>
                                    </p:set>
                                    <p:anim calcmode="lin" valueType="num">
                                      <p:cBhvr>
                                        <p:cTn id="97" dur="500" fill="hold"/>
                                        <p:tgtEl>
                                          <p:spTgt spid="3"/>
                                        </p:tgtEl>
                                        <p:attrNameLst>
                                          <p:attrName>ppt_w</p:attrName>
                                        </p:attrNameLst>
                                      </p:cBhvr>
                                      <p:tavLst>
                                        <p:tav tm="0">
                                          <p:val>
                                            <p:fltVal val="0"/>
                                          </p:val>
                                        </p:tav>
                                        <p:tav tm="100000">
                                          <p:val>
                                            <p:strVal val="#ppt_w"/>
                                          </p:val>
                                        </p:tav>
                                      </p:tavLst>
                                    </p:anim>
                                    <p:anim calcmode="lin" valueType="num">
                                      <p:cBhvr>
                                        <p:cTn id="98" dur="500" fill="hold"/>
                                        <p:tgtEl>
                                          <p:spTgt spid="3"/>
                                        </p:tgtEl>
                                        <p:attrNameLst>
                                          <p:attrName>ppt_h</p:attrName>
                                        </p:attrNameLst>
                                      </p:cBhvr>
                                      <p:tavLst>
                                        <p:tav tm="0">
                                          <p:val>
                                            <p:fltVal val="0"/>
                                          </p:val>
                                        </p:tav>
                                        <p:tav tm="100000">
                                          <p:val>
                                            <p:strVal val="#ppt_h"/>
                                          </p:val>
                                        </p:tav>
                                      </p:tavLst>
                                    </p:anim>
                                    <p:animEffect transition="in" filter="fade">
                                      <p:cBhvr>
                                        <p:cTn id="9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AD2E03"/>
      </a:dk2>
      <a:lt2>
        <a:srgbClr val="D75626"/>
      </a:lt2>
      <a:accent1>
        <a:srgbClr val="760603"/>
      </a:accent1>
      <a:accent2>
        <a:srgbClr val="FA9C1F"/>
      </a:accent2>
      <a:accent3>
        <a:srgbClr val="D9BB55"/>
      </a:accent3>
      <a:accent4>
        <a:srgbClr val="829551"/>
      </a:accent4>
      <a:accent5>
        <a:srgbClr val="58A28B"/>
      </a:accent5>
      <a:accent6>
        <a:srgbClr val="426480"/>
      </a:accent6>
      <a:hlink>
        <a:srgbClr val="460402"/>
      </a:hlink>
      <a:folHlink>
        <a:srgbClr val="991111"/>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42000"/>
                <a:satMod val="200000"/>
                <a:lumMod val="118000"/>
              </a:schemeClr>
            </a:gs>
            <a:gs pos="100000">
              <a:schemeClr val="phClr">
                <a:shade val="94000"/>
                <a:hueMod val="22000"/>
                <a:satMod val="220000"/>
                <a:lumMod val="6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903AAAE-3EA5-424A-B142-CC51DC1F897D}"/>
    </a:ext>
  </a:extLst>
</a:theme>
</file>

<file path=ppt/theme/theme2.xml><?xml version="1.0" encoding="utf-8"?>
<a:theme xmlns:a="http://schemas.openxmlformats.org/drawingml/2006/main" name="Business Cas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1_Business Case">
      <a:majorFont>
        <a:latin typeface="Calibri"/>
        <a:ea typeface="MS PGothic"/>
        <a:cs typeface="ＭＳ Ｐゴシック"/>
      </a:majorFont>
      <a:minorFont>
        <a:latin typeface="Calibri"/>
        <a:ea typeface="MS PGothic"/>
        <a:cs typeface="ＭＳ Ｐ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BB283B5A8351458C07E268B1F5CE7B" ma:contentTypeVersion="13" ma:contentTypeDescription="Create a new document." ma:contentTypeScope="" ma:versionID="080288afdfa4e5bbffd8962ce8f72d19">
  <xsd:schema xmlns:xsd="http://www.w3.org/2001/XMLSchema" xmlns:xs="http://www.w3.org/2001/XMLSchema" xmlns:p="http://schemas.microsoft.com/office/2006/metadata/properties" xmlns:ns1="http://schemas.microsoft.com/sharepoint/v3" xmlns:ns2="942c1018-1282-4251-ae9b-fb95cbb264f5" xmlns:ns3="07e3c964-87d1-40b5-a94c-62f9b255c3aa" targetNamespace="http://schemas.microsoft.com/office/2006/metadata/properties" ma:root="true" ma:fieldsID="b636a3c59be6971b7ba5d07d224214a3" ns1:_="" ns2:_="" ns3:_="">
    <xsd:import namespace="http://schemas.microsoft.com/sharepoint/v3"/>
    <xsd:import namespace="942c1018-1282-4251-ae9b-fb95cbb264f5"/>
    <xsd:import namespace="07e3c964-87d1-40b5-a94c-62f9b255c3a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_Flow_SignoffStatus" minOccurs="0"/>
                <xsd:element ref="ns3:_dlc_DocId" minOccurs="0"/>
                <xsd:element ref="ns3:_dlc_DocIdUrl" minOccurs="0"/>
                <xsd:element ref="ns3:_dlc_DocIdPersistId" minOccurs="0"/>
                <xsd:element ref="ns2:MediaServiceAutoTags" minOccurs="0"/>
                <xsd:element ref="ns2:MediaServiceOCR" minOccurs="0"/>
                <xsd:element ref="ns2:MediaServiceGenerationTime" minOccurs="0"/>
                <xsd:element ref="ns2:MediaServiceEventHashCode" minOccurs="0"/>
                <xsd:element ref="ns1:PublishingStartDate" minOccurs="0"/>
                <xsd:element ref="ns1:PublishingExpirationDate"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42c1018-1282-4251-ae9b-fb95cbb264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Flow_SignoffStatus" ma:index="12" nillable="true" ma:displayName="Sign-off status" ma:internalName="Sign_x002d_off_x0020_status">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ternalName="MediaServiceDateTaken"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e3c964-87d1-40b5-a94c-62f9b255c3a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942c1018-1282-4251-ae9b-fb95cbb264f5" xsi:nil="true"/>
    <PublishingExpirationDate xmlns="http://schemas.microsoft.com/sharepoint/v3" xsi:nil="true"/>
    <PublishingStartDate xmlns="http://schemas.microsoft.com/sharepoint/v3" xsi:nil="true"/>
    <_dlc_DocId xmlns="07e3c964-87d1-40b5-a94c-62f9b255c3aa">KTSACXS36K7K-605962896-308</_dlc_DocId>
    <_dlc_DocIdUrl xmlns="07e3c964-87d1-40b5-a94c-62f9b255c3aa">
      <Url>https://sp-cloud.kp.org/sites/LAMCLABORATORYMANAGEMENT/_layouts/15/DocIdRedir.aspx?ID=KTSACXS36K7K-605962896-308</Url>
      <Description>KTSACXS36K7K-605962896-308</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8AF7200-522C-4EE9-B2A2-0A3E531523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42c1018-1282-4251-ae9b-fb95cbb264f5"/>
    <ds:schemaRef ds:uri="07e3c964-87d1-40b5-a94c-62f9b255c3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ABDD8A-2D06-4EF5-B5F3-ADB5452F5E8D}">
  <ds:schemaRefs>
    <ds:schemaRef ds:uri="http://schemas.microsoft.com/sharepoint/v3/contenttype/forms"/>
  </ds:schemaRefs>
</ds:datastoreItem>
</file>

<file path=customXml/itemProps3.xml><?xml version="1.0" encoding="utf-8"?>
<ds:datastoreItem xmlns:ds="http://schemas.openxmlformats.org/officeDocument/2006/customXml" ds:itemID="{1D3D7CA9-EDE3-4236-8FF2-007490DAAEA5}">
  <ds:schemaRefs>
    <ds:schemaRef ds:uri="http://schemas.microsoft.com/office/2006/metadata/properties"/>
    <ds:schemaRef ds:uri="361c80f5-98f5-48e4-b9fb-1087b30ec541"/>
    <ds:schemaRef ds:uri="http://purl.org/dc/dcmityp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256fd4f6-1631-4e98-80bf-a28abf8f18b9"/>
    <ds:schemaRef ds:uri="http://www.w3.org/XML/1998/namespace"/>
    <ds:schemaRef ds:uri="http://purl.org/dc/terms/"/>
    <ds:schemaRef ds:uri="942c1018-1282-4251-ae9b-fb95cbb264f5"/>
    <ds:schemaRef ds:uri="http://schemas.microsoft.com/sharepoint/v3"/>
    <ds:schemaRef ds:uri="07e3c964-87d1-40b5-a94c-62f9b255c3aa"/>
  </ds:schemaRefs>
</ds:datastoreItem>
</file>

<file path=customXml/itemProps4.xml><?xml version="1.0" encoding="utf-8"?>
<ds:datastoreItem xmlns:ds="http://schemas.openxmlformats.org/officeDocument/2006/customXml" ds:itemID="{0FB849AC-1823-4F9B-AB4B-0E346A683FD1}">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TM10001103[[fn=Headlines]]</Template>
  <TotalTime>7083</TotalTime>
  <Words>1834</Words>
  <Application>Microsoft Office PowerPoint</Application>
  <PresentationFormat>Widescreen</PresentationFormat>
  <Paragraphs>365</Paragraphs>
  <Slides>24</Slides>
  <Notes>2</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Arial</vt:lpstr>
      <vt:lpstr>Arial Black</vt:lpstr>
      <vt:lpstr>Calibri</vt:lpstr>
      <vt:lpstr>Century Gothic</vt:lpstr>
      <vt:lpstr>Rockwell</vt:lpstr>
      <vt:lpstr>Wingdings</vt:lpstr>
      <vt:lpstr>Wingdings 2</vt:lpstr>
      <vt:lpstr>Wingdings 3</vt:lpstr>
      <vt:lpstr>Slice</vt:lpstr>
      <vt:lpstr>Business Case</vt:lpstr>
      <vt:lpstr>lamc laboratory PATHOLOGY, LABORATORY, TRANSFUSION SERVICE, FLOW CYTOMETRY, medical office buildings 2021 CODE STROKE inservice</vt:lpstr>
      <vt:lpstr>Video:  time is brain</vt:lpstr>
      <vt:lpstr>PowerPoint Presentation</vt:lpstr>
      <vt:lpstr>PowerPoint Presentation</vt:lpstr>
      <vt:lpstr>PowerPoint Presentation</vt:lpstr>
      <vt:lpstr>PowerPoint Presentation</vt:lpstr>
      <vt:lpstr>CODE STROKE IS AN </vt:lpstr>
      <vt:lpstr>Code stroke:  communication</vt:lpstr>
      <vt:lpstr>Brain alert</vt:lpstr>
      <vt:lpstr>Code stroke:  COMMUNICATION</vt:lpstr>
      <vt:lpstr>Code stroke:  COMMUNICATION</vt:lpstr>
      <vt:lpstr>Code stroke:  COMMUNICATION</vt:lpstr>
      <vt:lpstr>Code stroke:  BARRIERS</vt:lpstr>
      <vt:lpstr>Code stroke:  COMMUNICATION</vt:lpstr>
      <vt:lpstr>Code stroke:  PHLEBOTOMY RESPONSE</vt:lpstr>
      <vt:lpstr>Code stroke:  phlebotomy response</vt:lpstr>
      <vt:lpstr>Efficiency Measures - Lab</vt:lpstr>
      <vt:lpstr>PowerPoint Presentation</vt:lpstr>
      <vt:lpstr>CASE STUDY:   Timeline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 stroke  4867 sunset blvd lamc laboratory 2017 inservice and education</dc:title>
  <dc:creator>Anthony X. Anico</dc:creator>
  <cp:lastModifiedBy>Rosalie I. Fajardo</cp:lastModifiedBy>
  <cp:revision>237</cp:revision>
  <cp:lastPrinted>2017-02-28T21:04:31Z</cp:lastPrinted>
  <dcterms:created xsi:type="dcterms:W3CDTF">2017-02-09T19:26:37Z</dcterms:created>
  <dcterms:modified xsi:type="dcterms:W3CDTF">2021-09-17T16:39:47Z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0x01010026BB283B5A8351458C07E268B1F5CE7B</vt:lpwstr>
  </property>
  <property fmtid="{D5CDD505-2E9C-101B-9397-08002B2CF9AE}" pid="3" name="_dlc_DocIdItemGuid">
    <vt:lpwstr>ff9b3af3-a831-4aa2-860d-0823e4d8750c</vt:lpwstr>
  </property>
</Properties>
</file>