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8" r:id="rId3"/>
    <p:sldId id="259" r:id="rId4"/>
    <p:sldId id="261" r:id="rId5"/>
    <p:sldId id="262" r:id="rId6"/>
    <p:sldId id="278" r:id="rId7"/>
    <p:sldId id="283" r:id="rId8"/>
    <p:sldId id="268" r:id="rId9"/>
    <p:sldId id="285" r:id="rId10"/>
    <p:sldId id="289" r:id="rId11"/>
    <p:sldId id="265" r:id="rId12"/>
    <p:sldId id="270" r:id="rId13"/>
    <p:sldId id="272" r:id="rId14"/>
    <p:sldId id="276" r:id="rId15"/>
    <p:sldId id="273" r:id="rId16"/>
    <p:sldId id="290" r:id="rId17"/>
    <p:sldId id="266" r:id="rId18"/>
    <p:sldId id="281" r:id="rId19"/>
    <p:sldId id="271" r:id="rId20"/>
    <p:sldId id="291" r:id="rId21"/>
    <p:sldId id="292" r:id="rId22"/>
    <p:sldId id="293" r:id="rId23"/>
    <p:sldId id="286" r:id="rId24"/>
    <p:sldId id="287"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1"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6ED4"/>
    <a:srgbClr val="280E40"/>
    <a:srgbClr val="571E8A"/>
    <a:srgbClr val="660066"/>
    <a:srgbClr val="5A1F51"/>
    <a:srgbClr val="004B74"/>
    <a:srgbClr val="1F1539"/>
    <a:srgbClr val="3A3368"/>
    <a:srgbClr val="F5E3F2"/>
    <a:srgbClr val="F1D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0467F-446F-42F4-8BF9-161CC6C339D1}" v="22" dt="2022-03-22T21:02:20.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7" d="100"/>
          <a:sy n="107" d="100"/>
        </p:scale>
        <p:origin x="8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solidFill>
          <a:srgbClr val="5A1F51"/>
        </a:solidFill>
        <a:ln>
          <a:noFill/>
        </a:ln>
        <a:effectLst/>
        <a:scene3d>
          <a:camera prst="orthographicFront"/>
          <a:lightRig rig="flat" dir="t"/>
        </a:scene3d>
        <a:sp3d prstMaterial="plastic">
          <a:bevelT w="120900" h="88900"/>
          <a:bevelB w="88900" h="31750" prst="angle"/>
        </a:sp3d>
      </dgm:spPr>
      <dgm:t>
        <a:bodyPr spcFirstLastPara="0" vert="horz" wrap="square" lIns="365760" tIns="0" rIns="0" bIns="0" numCol="1" spcCol="1270" anchor="t" anchorCtr="1"/>
        <a:lstStyle/>
        <a:p>
          <a:pPr marL="0" lvl="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solidFill>
          <a:srgbClr val="3A3368"/>
        </a:soli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solidFill>
          <a:srgbClr val="004B74"/>
        </a:soli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a:xfrm>
          <a:off x="3494961" y="139414"/>
          <a:ext cx="2468875" cy="2468875"/>
        </a:xfrm>
        <a:prstGeom prst="ellipse">
          <a:avLst/>
        </a:prstGeom>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1F1539"/>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tx1">
            <a:lumMod val="50000"/>
          </a:schemeClr>
        </a:solidFill>
        <a:ln w="9525">
          <a:solidFill>
            <a:schemeClr val="tx1">
              <a:lumMod val="5000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1">
            <a:lumMod val="65000"/>
            <a:lumOff val="35000"/>
          </a:schemeClr>
        </a:solidFill>
        <a:ln w="9525">
          <a:solidFill>
            <a:schemeClr val="tx1">
              <a:lumMod val="5000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92154" custRadScaleInc="-2051">
        <dgm:presLayoutVars>
          <dgm:bulletEnabled val="1"/>
        </dgm:presLayoutVars>
      </dgm:prSet>
      <dgm:spPr/>
    </dgm:pt>
    <dgm:pt modelId="{22B503BB-9F72-49B3-B82A-04FB9B76AE92}" type="pres">
      <dgm:prSet presAssocID="{0A6CECF4-BEAA-42E2-8C8C-4BA74C0143F5}" presName="arrow" presStyleLbl="node1" presStyleIdx="1" presStyleCnt="2" custAng="0" custScaleX="68617" custScaleY="114685" custRadScaleRad="91497" custRadScaleInc="4572">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solidFill>
          <a:srgbClr val="5A1F51"/>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solidFill>
          <a:srgbClr val="3A3368"/>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solidFill>
          <a:srgbClr val="004B74"/>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577171" y="225444"/>
          <a:ext cx="1261271" cy="2041762"/>
        </a:xfrm>
        <a:prstGeom prst="downArrow">
          <a:avLst>
            <a:gd name="adj1" fmla="val 50000"/>
            <a:gd name="adj2" fmla="val 35000"/>
          </a:avLst>
        </a:prstGeom>
        <a:solidFill>
          <a:schemeClr val="tx1">
            <a:lumMod val="50000"/>
          </a:schemeClr>
        </a:solidFill>
        <a:ln w="9525">
          <a:solidFill>
            <a:schemeClr val="tx1">
              <a:lumMod val="50000"/>
            </a:schemeClr>
          </a:solidFill>
        </a:ln>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186926" y="931007"/>
        <a:ext cx="1821040" cy="630635"/>
      </dsp:txXfrm>
    </dsp:sp>
    <dsp:sp modelId="{22B503BB-9F72-49B3-B82A-04FB9B76AE92}">
      <dsp:nvSpPr>
        <dsp:cNvPr id="0" name=""/>
        <dsp:cNvSpPr/>
      </dsp:nvSpPr>
      <dsp:spPr>
        <a:xfrm rot="5400000">
          <a:off x="7476889" y="412872"/>
          <a:ext cx="1222157" cy="2042688"/>
        </a:xfrm>
        <a:prstGeom prst="downArrow">
          <a:avLst>
            <a:gd name="adj1" fmla="val 50000"/>
            <a:gd name="adj2" fmla="val 35000"/>
          </a:avLst>
        </a:prstGeom>
        <a:solidFill>
          <a:schemeClr val="bg1">
            <a:lumMod val="65000"/>
            <a:lumOff val="35000"/>
          </a:schemeClr>
        </a:solidFill>
        <a:ln w="9525">
          <a:solidFill>
            <a:schemeClr val="tx1">
              <a:lumMod val="50000"/>
            </a:schemeClr>
          </a:solidFill>
        </a:ln>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280501" y="1128677"/>
        <a:ext cx="1828811" cy="61107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82702-AE01-4689-9162-7C4D12CE938D}"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18</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A815-7B2F-4A40-BC0C-631CD3E8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E2F43-036D-400B-9531-BE7106B7E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0CF94-9682-48B8-A42F-A15DBADD5CC7}"/>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7F99DC33-01DB-4B36-888C-FCEA2B658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979B3-EF14-428F-915E-581089E606B9}"/>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909695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74B7-7CD5-4D6F-9B0A-B5FA679EC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EBA3A-143F-4706-8881-D33F6B4836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72DE5-5945-47D7-9830-F9DB3B242FE9}"/>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37F33F9C-360E-4A0F-A8BF-A09DAED18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09B79-0471-4A59-8A1D-C2649295DB75}"/>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354055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9DC13-BF9B-4629-BA06-B52675B6CB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3AA006-1417-4070-A388-7286E8A40A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3E8-2989-441F-AE74-29A493561779}"/>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D3707F2E-8FE2-409F-87FD-3C2ADA8F8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FC46C-4FE5-4E2C-AEF9-D023D5917121}"/>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00916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0F6B-93F4-477A-94C9-A343093A1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92784-D9AF-4332-A48A-070E471EF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586E9-EC04-492D-A2D9-11DC86EECE70}"/>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B846A27D-E85A-4898-B882-99C26EAA3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145F4-37E3-46EC-9F48-CD353D61B8BB}"/>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49446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2D37-8183-4123-8322-C31D4C69F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52140-2FB5-4771-A9C8-FD9E5B1D86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6B88B-8B8A-48E8-958D-B5F491765115}"/>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BE19BB75-1426-4E4B-AFAA-0E92E4DB7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C4FC5-667B-491D-B646-04A7566ADA64}"/>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919096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490B-7DEE-4D99-A994-17B232C33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187D9-7AFC-4ABC-90B7-2AE7BCAEC1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E6A51-99C3-444C-B1CD-E37F62A93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1869F-69A0-4CDA-906B-8C28E1BE9AFA}"/>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6" name="Footer Placeholder 5">
            <a:extLst>
              <a:ext uri="{FF2B5EF4-FFF2-40B4-BE49-F238E27FC236}">
                <a16:creationId xmlns:a16="http://schemas.microsoft.com/office/drawing/2014/main" id="{F11AFF93-ABA4-4B33-B47F-8C11F3EBA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5527E-8F5E-43FB-A6FD-A30F7CB1C78C}"/>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504786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7BAD-CD52-44E1-B374-CFF4E2EEE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4FB93-A7B2-4975-8DAF-F83D0747F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AEBA1F-3C41-4185-87A4-FC82C66FD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4A7B7-085B-4A79-BC52-A3CB4228B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04447-0763-40C3-AD7D-2E1025B7FC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A338C-D1DE-4E0B-97E2-3D94ACBF8C2A}"/>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8" name="Footer Placeholder 7">
            <a:extLst>
              <a:ext uri="{FF2B5EF4-FFF2-40B4-BE49-F238E27FC236}">
                <a16:creationId xmlns:a16="http://schemas.microsoft.com/office/drawing/2014/main" id="{06AD1CB5-D393-4B5A-AF96-1AFB48916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756E9-7F43-42A8-9FF6-5114320CCBB4}"/>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4344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ED7A-7776-4D77-ABE6-43ABFFE53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63B75D-C91E-4DED-949C-B18D604F6228}"/>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4" name="Footer Placeholder 3">
            <a:extLst>
              <a:ext uri="{FF2B5EF4-FFF2-40B4-BE49-F238E27FC236}">
                <a16:creationId xmlns:a16="http://schemas.microsoft.com/office/drawing/2014/main" id="{F4737C67-9529-42F9-8323-6FEB6CA93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51831-D45A-41E6-A0A5-53222DA4AB39}"/>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175681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997BA-C9D4-41A2-9937-04D3CD7F6105}"/>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3" name="Footer Placeholder 2">
            <a:extLst>
              <a:ext uri="{FF2B5EF4-FFF2-40B4-BE49-F238E27FC236}">
                <a16:creationId xmlns:a16="http://schemas.microsoft.com/office/drawing/2014/main" id="{E306D04C-8DC0-49B6-95C1-0622409CE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446DF6-D971-40EB-AD10-DA812B04C7D1}"/>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508863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21393-68B2-41CF-8D10-B9487B2C8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A32562-43C0-4041-A517-7D7DFEED8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88F244-19E0-4D49-8779-1C44E9645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B7428-E3C6-4977-ABCD-E2AD62092C12}"/>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6" name="Footer Placeholder 5">
            <a:extLst>
              <a:ext uri="{FF2B5EF4-FFF2-40B4-BE49-F238E27FC236}">
                <a16:creationId xmlns:a16="http://schemas.microsoft.com/office/drawing/2014/main" id="{3424F5A8-16C9-42E2-88C1-149C7377F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969E7-D02B-4BDE-8604-481DF41A1983}"/>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4142932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6BC3-D0A4-4ED9-BC96-3D70D3501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8EE489-553E-4A33-A738-E4FAF2C6D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2DDE559-5202-4120-85D1-BAC1FAC9C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3D8FE-E04E-4566-9844-92842F760E63}"/>
              </a:ext>
            </a:extLst>
          </p:cNvPr>
          <p:cNvSpPr>
            <a:spLocks noGrp="1"/>
          </p:cNvSpPr>
          <p:nvPr>
            <p:ph type="dt" sz="half" idx="10"/>
          </p:nvPr>
        </p:nvSpPr>
        <p:spPr/>
        <p:txBody>
          <a:bodyPr/>
          <a:lstStyle/>
          <a:p>
            <a:fld id="{178D5219-D9B8-4402-B413-33CB05446152}" type="datetimeFigureOut">
              <a:rPr lang="en-US" smtClean="0"/>
              <a:t>3/22/2022</a:t>
            </a:fld>
            <a:endParaRPr lang="en-US"/>
          </a:p>
        </p:txBody>
      </p:sp>
      <p:sp>
        <p:nvSpPr>
          <p:cNvPr id="6" name="Footer Placeholder 5">
            <a:extLst>
              <a:ext uri="{FF2B5EF4-FFF2-40B4-BE49-F238E27FC236}">
                <a16:creationId xmlns:a16="http://schemas.microsoft.com/office/drawing/2014/main" id="{293BCA14-D3F4-41B0-A95F-F0A764177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DBB85-C70B-453E-B394-21CA84131DCB}"/>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395923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1A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5A0B1-2756-4380-A7EB-6AB13A6C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7857D-4AE0-4E79-94FF-3D9A8C8FB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67F8F-D811-45CA-B773-D573B431B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D5219-D9B8-4402-B413-33CB05446152}" type="datetimeFigureOut">
              <a:rPr lang="en-US" smtClean="0"/>
              <a:t>3/22/2022</a:t>
            </a:fld>
            <a:endParaRPr lang="en-US"/>
          </a:p>
        </p:txBody>
      </p:sp>
      <p:sp>
        <p:nvSpPr>
          <p:cNvPr id="5" name="Footer Placeholder 4">
            <a:extLst>
              <a:ext uri="{FF2B5EF4-FFF2-40B4-BE49-F238E27FC236}">
                <a16:creationId xmlns:a16="http://schemas.microsoft.com/office/drawing/2014/main" id="{58F486A2-39AB-44AE-B47D-CE4C434A0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7F9045-ED23-4A9E-9FF0-D76DEE225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8153608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1.wdp"/><Relationship Id="rId2" Type="http://schemas.openxmlformats.org/officeDocument/2006/relationships/image" Target="../media/image6.jpe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microsoft.com/office/2007/relationships/hdphoto" Target="../media/hdphoto10.wdp"/><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1.PNG"/><Relationship Id="rId2" Type="http://schemas.openxmlformats.org/officeDocument/2006/relationships/diagramData" Target="../diagrams/data1.xml"/><Relationship Id="rId16" Type="http://schemas.openxmlformats.org/officeDocument/2006/relationships/image" Target="../media/image22.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21.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0.jp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3" Type="http://schemas.openxmlformats.org/officeDocument/2006/relationships/image" Target="../media/image6.jpeg"/><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9.wdp"/><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957" y="5674466"/>
            <a:ext cx="4062786" cy="1023827"/>
          </a:xfrm>
          <a:solidFill>
            <a:srgbClr val="E3D7F1"/>
          </a:solidFill>
        </p:spPr>
        <p:txBody>
          <a:bodyPr>
            <a:noAutofit/>
          </a:bodyPr>
          <a:lstStyle/>
          <a:p>
            <a:pPr algn="l"/>
            <a:r>
              <a:rPr lang="en-US" sz="1600" dirty="0">
                <a:solidFill>
                  <a:schemeClr val="bg1"/>
                </a:solidFill>
                <a:latin typeface="Arial" panose="020B0604020202020204" pitchFamily="34" charset="0"/>
                <a:cs typeface="Arial" panose="020B0604020202020204" pitchFamily="34" charset="0"/>
              </a:rPr>
              <a:t>4867 Sunset Boulevard</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Pathology, Blood Bank, Flow Cytometry, Laboratory Departments</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2022 Education</a:t>
            </a:r>
          </a:p>
        </p:txBody>
      </p:sp>
      <p:pic>
        <p:nvPicPr>
          <p:cNvPr id="4" name="Picture 3"/>
          <p:cNvPicPr>
            <a:picLocks noChangeAspect="1"/>
          </p:cNvPicPr>
          <p:nvPr/>
        </p:nvPicPr>
        <p:blipFill>
          <a:blip r:embed="rId2">
            <a:duotone>
              <a:prstClr val="black"/>
              <a:srgbClr val="A192B2">
                <a:tint val="45000"/>
                <a:satMod val="400000"/>
              </a:srgbClr>
            </a:duotone>
          </a:blip>
          <a:stretch>
            <a:fillRect/>
          </a:stretch>
        </p:blipFill>
        <p:spPr>
          <a:xfrm>
            <a:off x="3122794" y="1828800"/>
            <a:ext cx="6422168" cy="22687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57" y="285740"/>
            <a:ext cx="2535704" cy="526023"/>
          </a:xfrm>
          <a:prstGeom prst="rect">
            <a:avLst/>
          </a:prstGeom>
        </p:spPr>
      </p:pic>
      <p:sp>
        <p:nvSpPr>
          <p:cNvPr id="7" name="Rectangle 6"/>
          <p:cNvSpPr/>
          <p:nvPr/>
        </p:nvSpPr>
        <p:spPr>
          <a:xfrm>
            <a:off x="3611525" y="671620"/>
            <a:ext cx="4458587" cy="984885"/>
          </a:xfrm>
          <a:prstGeom prst="rect">
            <a:avLst/>
          </a:prstGeom>
        </p:spPr>
        <p:txBody>
          <a:bodyPr wrap="square">
            <a:spAutoFit/>
          </a:bodyPr>
          <a:lstStyle/>
          <a:p>
            <a:pPr algn="ctr"/>
            <a:r>
              <a:rPr lang="en-US" sz="4000" b="1" cap="all" dirty="0">
                <a:ln w="3175" cmpd="sng">
                  <a:noFill/>
                </a:ln>
                <a:solidFill>
                  <a:prstClr val="white"/>
                </a:solidFill>
                <a:latin typeface="Arial" panose="020B0604020202020204" pitchFamily="34" charset="0"/>
                <a:ea typeface="+mj-ea"/>
                <a:cs typeface="Arial" panose="020B0604020202020204" pitchFamily="34" charset="0"/>
              </a:rPr>
              <a:t>Code stroke</a:t>
            </a:r>
            <a:br>
              <a:rPr lang="en-US" sz="4800" b="1" cap="all" dirty="0">
                <a:ln w="3175" cmpd="sng">
                  <a:noFill/>
                </a:ln>
                <a:solidFill>
                  <a:prstClr val="white"/>
                </a:solidFill>
                <a:ea typeface="+mj-ea"/>
                <a:cs typeface="+mj-cs"/>
              </a:rPr>
            </a:br>
            <a:endParaRPr lang="en-US" dirty="0"/>
          </a:p>
        </p:txBody>
      </p:sp>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3A3368"/>
          </a:solidFill>
          <a:ln>
            <a:solidFill>
              <a:srgbClr val="3A3368"/>
            </a:solid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3A3368"/>
          </a:solidFill>
          <a:ln>
            <a:solidFill>
              <a:srgbClr val="3A3368"/>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duotone>
              <a:prstClr val="black"/>
              <a:srgbClr val="3A33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1769169941"/>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2400" dirty="0">
                          <a:solidFill>
                            <a:schemeClr val="tx1"/>
                          </a:solidFill>
                          <a:effectLst/>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004B74"/>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effectLst/>
                          <a:latin typeface="Arial" panose="020B0604020202020204" pitchFamily="34" charset="0"/>
                          <a:cs typeface="Arial" panose="020B0604020202020204" pitchFamily="34" charset="0"/>
                        </a:rPr>
                        <a:t>OVERHEAD ANNOUNCEMENT / PAGE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1497945918"/>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2400" dirty="0">
                          <a:ln>
                            <a:solidFill>
                              <a:schemeClr val="tx1"/>
                            </a:solidFill>
                          </a:ln>
                          <a:solidFill>
                            <a:schemeClr val="tx1"/>
                          </a:solidFill>
                          <a:effectLst/>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5A1F51"/>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OVERHEAD ANNOUNCEMENT / PAGE</a:t>
                      </a:r>
                      <a:r>
                        <a:rPr lang="en-US" b="1" dirty="0">
                          <a:ln>
                            <a:noFill/>
                          </a:ln>
                          <a:solidFill>
                            <a:schemeClr val="bg1"/>
                          </a:solidFill>
                          <a:effectLst/>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rgbClr val="FF0000"/>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PHLEBOTOMY RESPONSE  </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rPr>
                        <a:t> </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PHONE CALL FOLLOW UP FOR SPECIMEN</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noFill/>
                          </a:ln>
                          <a:solidFill>
                            <a:srgbClr val="00B050"/>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9"/>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9"/>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11029913" y="2673868"/>
            <a:ext cx="602436" cy="602436"/>
          </a:xfrm>
          <a:prstGeom prst="rect">
            <a:avLst/>
          </a:prstGeom>
        </p:spPr>
      </p:pic>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6">
            <a:duotone>
              <a:prstClr val="black"/>
              <a:srgbClr val="3A3368">
                <a:tint val="45000"/>
                <a:satMod val="400000"/>
              </a:srgbClr>
            </a:duotone>
            <a:extLst>
              <a:ext uri="{BEBA8EAE-BF5A-486C-A8C5-ECC9F3942E4B}">
                <a14:imgProps xmlns:a14="http://schemas.microsoft.com/office/drawing/2010/main">
                  <a14:imgLayer r:embed="rId17">
                    <a14:imgEffect>
                      <a14:brightnessContrast bright="40000" contrast="-40000"/>
                    </a14:imgEffect>
                  </a14:imgLayer>
                </a14:imgProps>
              </a:ext>
            </a:extLst>
          </a:blip>
          <a:stretch>
            <a:fillRect/>
          </a:stretch>
        </p:blipFill>
        <p:spPr>
          <a:xfrm>
            <a:off x="10325017" y="71046"/>
            <a:ext cx="1634169" cy="1425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2366353503"/>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5A1F51"/>
              </a:solidFill>
              <a:ln>
                <a:solidFill>
                  <a:srgbClr val="5A1F51"/>
                </a:solidFill>
              </a:ln>
              <a:effectLst>
                <a:outerShdw blurRad="50800" dist="38100" dir="5400000" algn="t" rotWithShape="0">
                  <a:prstClr val="black">
                    <a:alpha val="40000"/>
                  </a:prstClr>
                </a:outerShdw>
              </a:effectLst>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327325" y="4477110"/>
              <a:ext cx="1753495" cy="518749"/>
            </a:xfrm>
            <a:prstGeom prst="roundRect">
              <a:avLst/>
            </a:prstGeom>
            <a:solidFill>
              <a:srgbClr val="3A3368"/>
            </a:solidFill>
            <a:ln>
              <a:solidFill>
                <a:srgbClr val="3A3368"/>
              </a:solidFill>
            </a:ln>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1886454484"/>
              </p:ext>
            </p:extLst>
          </p:nvPr>
        </p:nvGraphicFramePr>
        <p:xfrm>
          <a:off x="1617226" y="2480158"/>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771157" y="2257294"/>
            <a:ext cx="1125042" cy="884747"/>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5A1F51">
              <a:alpha val="75000"/>
            </a:srgbClr>
          </a:solidFill>
          <a:ln>
            <a:solidFill>
              <a:srgbClr val="5A1F51"/>
            </a:solid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t>ANY ISSUES MUST BE ADDRESSED </a:t>
            </a:r>
            <a:r>
              <a:rPr lang="en-US" sz="1600" dirty="0">
                <a:solidFill>
                  <a:schemeClr val="bg1"/>
                </a:solidFill>
                <a:highlight>
                  <a:srgbClr val="FFFF00"/>
                </a:highlight>
              </a:rPr>
              <a:t>IMMEDIATELY</a:t>
            </a:r>
            <a:r>
              <a:rPr lang="en-US" sz="1600" dirty="0">
                <a:solidFill>
                  <a:schemeClr val="bg1"/>
                </a:solidFill>
              </a:rPr>
              <a:t> </a:t>
            </a:r>
            <a:r>
              <a:rPr lang="en-US" sz="1600" dirty="0"/>
              <a:t>– </a:t>
            </a:r>
          </a:p>
          <a:p>
            <a:r>
              <a:rPr lang="en-US" sz="16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39103" y="5897537"/>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74377" y="5854460"/>
            <a:ext cx="4015598" cy="869283"/>
          </a:xfrm>
          <a:prstGeom prst="roundRect">
            <a:avLst/>
          </a:prstGeom>
          <a:solidFill>
            <a:srgbClr val="2B133D"/>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304077" y="4575553"/>
            <a:ext cx="1715096" cy="510778"/>
          </a:xfrm>
          <a:prstGeom prst="roundRect">
            <a:avLst/>
          </a:prstGeom>
          <a:solidFill>
            <a:srgbClr val="004B74"/>
          </a:solidFill>
          <a:ln>
            <a:solidFill>
              <a:srgbClr val="004B74"/>
            </a:solidFill>
          </a:ln>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3A3368"/>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solidFill>
            <a:srgbClr val="1F1539"/>
          </a:solidFill>
          <a:ln>
            <a:solidFill>
              <a:srgbClr val="1F1539"/>
            </a:solidFill>
          </a:ln>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4" name="Right Arrow 13"/>
          <p:cNvSpPr/>
          <p:nvPr/>
        </p:nvSpPr>
        <p:spPr>
          <a:xfrm>
            <a:off x="4363973" y="1379026"/>
            <a:ext cx="3985082" cy="1312952"/>
          </a:xfrm>
          <a:prstGeom prst="rightArrow">
            <a:avLst/>
          </a:prstGeom>
          <a:solidFill>
            <a:srgbClr val="004B74"/>
          </a:solidFill>
          <a:ln w="15875">
            <a:solidFill>
              <a:srgbClr val="004B74"/>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30602" y="4709035"/>
            <a:ext cx="3832828" cy="1323439"/>
          </a:xfrm>
          <a:prstGeom prst="round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rPr>
              <a:t>FOLLOW UP</a:t>
            </a:r>
          </a:p>
          <a:p>
            <a:pPr marL="285750" indent="-285750" algn="l">
              <a:buFont typeface="Arial" panose="020B0604020202020204" pitchFamily="34" charset="0"/>
              <a:buChar char="•"/>
            </a:pPr>
            <a:r>
              <a:rPr lang="en-US" sz="1600" dirty="0">
                <a:effectLst/>
              </a:rPr>
              <a:t>CALL ED / RN</a:t>
            </a:r>
          </a:p>
          <a:p>
            <a:pPr marL="285750" indent="-285750" algn="l">
              <a:buFont typeface="Arial" panose="020B0604020202020204" pitchFamily="34" charset="0"/>
              <a:buChar char="•"/>
            </a:pPr>
            <a:r>
              <a:rPr lang="en-US" sz="1600" dirty="0">
                <a:effectLst/>
              </a:rPr>
              <a:t>CALL CONTROLLER </a:t>
            </a:r>
          </a:p>
          <a:p>
            <a:pPr marL="285750" indent="-285750" algn="l">
              <a:buFont typeface="Arial" panose="020B0604020202020204" pitchFamily="34" charset="0"/>
              <a:buChar char="•"/>
            </a:pPr>
            <a:r>
              <a:rPr lang="en-US" sz="1600" dirty="0">
                <a:effectLst/>
              </a:rPr>
              <a:t>CALL LAB ASST ASSIGNED</a:t>
            </a:r>
          </a:p>
        </p:txBody>
      </p:sp>
      <p:sp>
        <p:nvSpPr>
          <p:cNvPr id="21" name="TextBox 20"/>
          <p:cNvSpPr txBox="1"/>
          <p:nvPr/>
        </p:nvSpPr>
        <p:spPr>
          <a:xfrm>
            <a:off x="1340300" y="2481113"/>
            <a:ext cx="2690302"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632453" y="2996546"/>
            <a:ext cx="9396258" cy="2497138"/>
          </a:xfrm>
          <a:prstGeom prst="roundRect">
            <a:avLst/>
          </a:prstGeom>
          <a:solidFill>
            <a:srgbClr val="280E40"/>
          </a:solidFill>
          <a:ln>
            <a:solidFill>
              <a:srgbClr val="280E4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panose="020B06040202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IF NO ORDERS AT THE TIME SPECIMENS ARE RECEIVED, PROCESS AND TEST OFFLINE WHILE WAITING FOR ORDERS</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1F15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latin typeface="Arial" panose="020B0604020202020204" pitchFamily="34" charset="0"/>
                <a:ea typeface="+mn-ea"/>
                <a:cs typeface="Arial" panose="020B0604020202020204" pitchFamily="34" charset="0"/>
              </a:rPr>
              <a:t>lamc</a:t>
            </a:r>
            <a:r>
              <a:rPr lang="en-US" sz="1100" b="1" dirty="0">
                <a:latin typeface="Arial" panose="020B0604020202020204" pitchFamily="34" charset="0"/>
                <a:ea typeface="+mn-ea"/>
                <a:cs typeface="Arial" panose="020B0604020202020204" pitchFamily="34" charset="0"/>
              </a:rPr>
              <a:t>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2022 CODE STROKE </a:t>
            </a:r>
            <a:r>
              <a:rPr lang="en-US" sz="1100" b="1" dirty="0" err="1">
                <a:latin typeface="Arial" panose="020B0604020202020204" pitchFamily="34" charset="0"/>
                <a:ea typeface="+mn-ea"/>
                <a:cs typeface="Arial" panose="020B0604020202020204" pitchFamily="34" charset="0"/>
              </a:rPr>
              <a:t>inservice</a:t>
            </a:r>
            <a:endParaRPr lang="en-US" sz="1100" b="1" dirty="0">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solidFill>
            <a:srgbClr val="280E40"/>
          </a:solidFill>
          <a:scene3d>
            <a:camera prst="orthographicFront"/>
            <a:lightRig rig="flat" dir="t"/>
          </a:scene3d>
          <a:sp3d prstMaterial="metal"/>
        </p:spPr>
        <p:txBody>
          <a:bodyPr>
            <a:normAutofit fontScale="90000"/>
          </a:bodyPr>
          <a:lstStyle/>
          <a:p>
            <a:pPr algn="ct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3904942" y="877648"/>
            <a:ext cx="4681250" cy="369332"/>
          </a:xfrm>
          <a:prstGeom prst="rect">
            <a:avLst/>
          </a:prstGeom>
          <a:solidFill>
            <a:srgbClr val="280E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1437592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solidFill>
            <a:srgbClr val="280E40"/>
          </a:solidFill>
          <a:ln>
            <a:solidFill>
              <a:srgbClr val="004B74"/>
            </a:solidFill>
          </a:ln>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solidFill>
              <a:srgbClr val="004B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5A1F51"/>
          </a:solidFill>
          <a:scene3d>
            <a:camera prst="orthographicFront"/>
            <a:lightRig rig="threePt" dir="t"/>
          </a:scene3d>
          <a:sp3d>
            <a:bevelT/>
          </a:sp3d>
        </p:spPr>
        <p:txBody>
          <a:bodyPr wrap="square" rtlCol="0">
            <a:spAutoFit/>
          </a:bodyPr>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latin typeface="Arial" panose="020B0604020202020204" pitchFamily="34" charset="0"/>
                <a:ea typeface="+mn-ea"/>
                <a:cs typeface="Arial" panose="020B0604020202020204" pitchFamily="34" charset="0"/>
              </a:rPr>
              <a:t>lamc</a:t>
            </a:r>
            <a:r>
              <a:rPr lang="en-US" sz="1100" b="1" dirty="0">
                <a:latin typeface="Arial" panose="020B0604020202020204" pitchFamily="34" charset="0"/>
                <a:ea typeface="+mn-ea"/>
                <a:cs typeface="Arial" panose="020B0604020202020204" pitchFamily="34" charset="0"/>
              </a:rPr>
              <a:t>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2022 CODE STROKE </a:t>
            </a:r>
            <a:r>
              <a:rPr lang="en-US" sz="1100" b="1" dirty="0" err="1">
                <a:latin typeface="Arial" panose="020B0604020202020204" pitchFamily="34" charset="0"/>
                <a:ea typeface="+mn-ea"/>
                <a:cs typeface="Arial" panose="020B0604020202020204" pitchFamily="34" charset="0"/>
              </a:rPr>
              <a:t>inservice</a:t>
            </a:r>
            <a:endParaRPr lang="en-US" sz="1100" b="1" dirty="0">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solidFill>
            <a:srgbClr val="280E40"/>
          </a:solidFill>
          <a:ln>
            <a:solidFill>
              <a:srgbClr val="280E40"/>
            </a:solidFill>
          </a:ln>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280E40"/>
          </a:solidFill>
          <a:ln>
            <a:solidFill>
              <a:srgbClr val="280E4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5A1F51"/>
          </a:solidFill>
          <a:ln>
            <a:solidFill>
              <a:srgbClr val="5A1F5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latin typeface="Arial" panose="020B0604020202020204" pitchFamily="34" charset="0"/>
                <a:cs typeface="Arial" panose="020B0604020202020204" pitchFamily="34" charset="0"/>
              </a:rPr>
              <a:t>Code stroke:  phlebotomy response</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32401" y="1331303"/>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56028" y="2164739"/>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1032401" y="3377131"/>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solidFill>
            <a:srgbClr val="5A1F51"/>
          </a:solidFill>
          <a:ln>
            <a:solidFill>
              <a:srgbClr val="5A1F51"/>
            </a:solidFill>
          </a:ln>
        </p:spPr>
        <p:txBody>
          <a:bodyPr vert="horz" wrap="square" lIns="91440" tIns="45720" rIns="91440" bIns="45720" numCol="1" anchor="t" anchorCtr="0" compatLnSpc="1">
            <a:prstTxWarp prst="textNoShape">
              <a:avLst/>
            </a:prstTxWarp>
            <a:noAutofit/>
          </a:bodyPr>
          <a:lstStyle/>
          <a:p>
            <a:pPr eaLnBrk="1" hangingPunct="1"/>
            <a:r>
              <a:rPr lang="en-US" altLang="en-US" sz="3600" dirty="0">
                <a:solidFill>
                  <a:schemeClr val="tx1"/>
                </a:solidFill>
                <a:latin typeface="Arial" panose="020B0604020202020204" pitchFamily="34" charset="0"/>
                <a:cs typeface="Arial" panose="020B0604020202020204" pitchFamily="34" charset="0"/>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5A1F51"/>
          </a:solidFill>
          <a:ln>
            <a:solidFill>
              <a:srgbClr val="5A1F5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4" name="Picture 3">
            <a:extLst>
              <a:ext uri="{FF2B5EF4-FFF2-40B4-BE49-F238E27FC236}">
                <a16:creationId xmlns:a16="http://schemas.microsoft.com/office/drawing/2014/main" id="{ED4E53DA-90A6-4BA0-91E6-BADF824D184E}"/>
              </a:ext>
            </a:extLst>
          </p:cNvPr>
          <p:cNvPicPr>
            <a:picLocks noChangeAspect="1"/>
          </p:cNvPicPr>
          <p:nvPr/>
        </p:nvPicPr>
        <p:blipFill>
          <a:blip r:embed="rId3"/>
          <a:stretch>
            <a:fillRect/>
          </a:stretch>
        </p:blipFill>
        <p:spPr>
          <a:xfrm>
            <a:off x="980902" y="1006148"/>
            <a:ext cx="9565178" cy="4845703"/>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2863372" cy="755024"/>
          </a:xfrm>
          <a:prstGeom prst="homePlate">
            <a:avLst/>
          </a:prstGeom>
          <a:solidFill>
            <a:srgbClr val="87037B"/>
          </a:solidFill>
          <a:ln w="34925">
            <a:solidFill>
              <a:srgbClr val="FB57EB"/>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2698354" cy="755024"/>
          </a:xfrm>
          <a:prstGeom prst="homePlate">
            <a:avLst/>
          </a:prstGeom>
          <a:solidFill>
            <a:srgbClr val="8A1538"/>
          </a:solidFill>
          <a:ln w="34925">
            <a:gradFill>
              <a:gsLst>
                <a:gs pos="0">
                  <a:srgbClr val="E55582"/>
                </a:gs>
                <a:gs pos="60000">
                  <a:srgbClr val="E55582"/>
                </a:gs>
                <a:gs pos="87000">
                  <a:schemeClr val="tx1"/>
                </a:gs>
              </a:gsLst>
              <a:lin ang="0" scaled="0"/>
            </a:gra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b="1" dirty="0">
                <a:solidFill>
                  <a:schemeClr val="tx1"/>
                </a:solidFill>
                <a:latin typeface="Arial" panose="020B0604020202020204" pitchFamily="34" charset="0"/>
                <a:cs typeface="Arial" panose="020B0604020202020204" pitchFamily="34" charset="0"/>
              </a:rPr>
              <a:t>COLLECT to </a:t>
            </a:r>
          </a:p>
          <a:p>
            <a:pPr lvl="2"/>
            <a:r>
              <a:rPr lang="en-US"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05308C"/>
          </a:solidFill>
          <a:ln>
            <a:solidFill>
              <a:srgbClr val="467DF8"/>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467DF8"/>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87037B"/>
          </a:solidFill>
          <a:ln>
            <a:solidFill>
              <a:srgbClr val="87037B"/>
            </a:solidFill>
          </a:ln>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54777"/>
            <a:ext cx="3112423" cy="905"/>
          </a:xfrm>
          <a:prstGeom prst="straightConnector1">
            <a:avLst/>
          </a:prstGeom>
          <a:ln w="57150">
            <a:solidFill>
              <a:srgbClr val="FB57EB"/>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05308C"/>
          </a:solidFill>
          <a:ln>
            <a:solidFill>
              <a:srgbClr val="467DF8"/>
            </a:solidFill>
          </a:ln>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flipV="1">
            <a:off x="6251171" y="2782366"/>
            <a:ext cx="5132621" cy="60587"/>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434090" y="1464887"/>
            <a:ext cx="11135487" cy="0"/>
          </a:xfrm>
          <a:prstGeom prst="straightConnector1">
            <a:avLst/>
          </a:prstGeom>
          <a:ln w="76200">
            <a:solidFill>
              <a:schemeClr val="tx1">
                <a:lumMod val="85000"/>
              </a:schemeClr>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8382000" y="3127547"/>
            <a:ext cx="3001792" cy="755024"/>
          </a:xfrm>
          <a:prstGeom prst="homePlate">
            <a:avLst/>
          </a:prstGeom>
          <a:gradFill flip="none" rotWithShape="1">
            <a:gsLst>
              <a:gs pos="18000">
                <a:srgbClr val="0000FF">
                  <a:alpha val="3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440277" y="5859554"/>
            <a:ext cx="9199125" cy="646331"/>
          </a:xfrm>
          <a:prstGeom prst="rect">
            <a:avLst/>
          </a:prstGeom>
          <a:solidFill>
            <a:srgbClr val="280E40"/>
          </a:solidFill>
          <a:ln>
            <a:solidFill>
              <a:srgbClr val="280E40"/>
            </a:solidFill>
          </a:ln>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440990" y="2576078"/>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a:t>
            </a:r>
            <a:r>
              <a:rPr lang="en-US" sz="1400" b="1" dirty="0">
                <a:solidFill>
                  <a:schemeClr val="tx1"/>
                </a:solidFill>
                <a:latin typeface="Arial" panose="020B0604020202020204" pitchFamily="34" charset="0"/>
                <a:cs typeface="Arial" panose="020B0604020202020204" pitchFamily="34" charset="0"/>
              </a:rPr>
              <a:t>the specimen is collected this increases chance to meet the target and also save a life.</a:t>
            </a:r>
          </a:p>
        </p:txBody>
      </p:sp>
      <p:sp>
        <p:nvSpPr>
          <p:cNvPr id="22" name="TextBox 21">
            <a:extLst>
              <a:ext uri="{FF2B5EF4-FFF2-40B4-BE49-F238E27FC236}">
                <a16:creationId xmlns:a16="http://schemas.microsoft.com/office/drawing/2014/main" id="{C14604FB-7ACB-4181-85F5-721C19D0D8C6}"/>
              </a:ext>
            </a:extLst>
          </p:cNvPr>
          <p:cNvSpPr txBox="1"/>
          <p:nvPr/>
        </p:nvSpPr>
        <p:spPr>
          <a:xfrm>
            <a:off x="311789" y="4344901"/>
            <a:ext cx="5007439" cy="1200329"/>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IF NO ORDERS AT THE TIME SPECIMENS ARE RECEIVED, PROCESS AND TEST OFFLINE WHILE WAITING FOR ORDERS</a:t>
            </a:r>
          </a:p>
        </p:txBody>
      </p:sp>
    </p:spTree>
    <p:extLst>
      <p:ext uri="{BB962C8B-B14F-4D97-AF65-F5344CB8AC3E}">
        <p14:creationId xmlns:p14="http://schemas.microsoft.com/office/powerpoint/2010/main" val="1754349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3368"/>
        </a:solidFill>
        <a:effectLst/>
      </p:bgPr>
    </p:bg>
    <p:spTree>
      <p:nvGrpSpPr>
        <p:cNvPr id="1" name=""/>
        <p:cNvGrpSpPr/>
        <p:nvPr/>
      </p:nvGrpSpPr>
      <p:grpSpPr>
        <a:xfrm>
          <a:off x="0" y="0"/>
          <a:ext cx="0" cy="0"/>
          <a:chOff x="0" y="0"/>
          <a:chExt cx="0" cy="0"/>
        </a:xfrm>
      </p:grpSpPr>
      <p:sp>
        <p:nvSpPr>
          <p:cNvPr id="5" name="TextBox 4"/>
          <p:cNvSpPr txBox="1"/>
          <p:nvPr/>
        </p:nvSpPr>
        <p:spPr>
          <a:xfrm>
            <a:off x="135080" y="5884297"/>
            <a:ext cx="3206931" cy="830997"/>
          </a:xfrm>
          <a:prstGeom prst="rect">
            <a:avLst/>
          </a:prstGeom>
          <a:solidFill>
            <a:srgbClr val="1F1539"/>
          </a:solidFill>
        </p:spPr>
        <p:txBody>
          <a:bodyPr wrap="square" rtlCol="0">
            <a:spAutoFit/>
          </a:bodyPr>
          <a:lstStyle/>
          <a:p>
            <a:r>
              <a:rPr lang="en-US" sz="1600" dirty="0">
                <a:effectLst>
                  <a:outerShdw blurRad="50800" dist="38100" dir="5400000" algn="t" rotWithShape="0">
                    <a:prstClr val="black">
                      <a:alpha val="40000"/>
                    </a:prstClr>
                  </a:outerShdw>
                </a:effectLst>
              </a:rPr>
              <a:t>2022 CODE STROKE INSERVICE</a:t>
            </a:r>
          </a:p>
          <a:p>
            <a:r>
              <a:rPr lang="en-US" sz="1600" dirty="0">
                <a:effectLst>
                  <a:outerShdw blurRad="50800" dist="38100" dir="5400000" algn="t" rotWithShape="0">
                    <a:prstClr val="black">
                      <a:alpha val="40000"/>
                    </a:prstClr>
                  </a:outerShdw>
                </a:effectLst>
              </a:rPr>
              <a:t>LAMC</a:t>
            </a:r>
          </a:p>
          <a:p>
            <a:r>
              <a:rPr lang="en-US" sz="1600" dirty="0">
                <a:effectLst>
                  <a:outerShdw blurRad="50800" dist="38100" dir="5400000" algn="t" rotWithShape="0">
                    <a:prstClr val="black">
                      <a:alpha val="40000"/>
                    </a:prstClr>
                  </a:outerShdw>
                </a:effectLst>
              </a:rPr>
              <a:t>4867 LABORATORY </a:t>
            </a:r>
          </a:p>
        </p:txBody>
      </p:sp>
      <p:sp>
        <p:nvSpPr>
          <p:cNvPr id="9" name="TextBox 8"/>
          <p:cNvSpPr txBox="1"/>
          <p:nvPr/>
        </p:nvSpPr>
        <p:spPr>
          <a:xfrm>
            <a:off x="2922589" y="279203"/>
            <a:ext cx="6368432" cy="523220"/>
          </a:xfrm>
          <a:prstGeom prst="rect">
            <a:avLst/>
          </a:prstGeom>
          <a:solidFill>
            <a:srgbClr val="1F1539"/>
          </a:solidFill>
          <a:ln>
            <a:solidFill>
              <a:srgbClr val="1F1539"/>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b="1" dirty="0"/>
              <a:t>CODE STROKE is an </a:t>
            </a:r>
            <a:r>
              <a:rPr lang="en-US" sz="2800" b="1" dirty="0">
                <a:effectLst>
                  <a:innerShdw blurRad="63500" dist="50800" dir="16200000">
                    <a:srgbClr val="00B050">
                      <a:alpha val="50000"/>
                    </a:srgbClr>
                  </a:innerShdw>
                </a:effectLst>
              </a:rPr>
              <a:t>EMERGENCY</a:t>
            </a:r>
          </a:p>
        </p:txBody>
      </p:sp>
      <p:sp>
        <p:nvSpPr>
          <p:cNvPr id="2" name="TextBox 1"/>
          <p:cNvSpPr txBox="1"/>
          <p:nvPr/>
        </p:nvSpPr>
        <p:spPr>
          <a:xfrm>
            <a:off x="1545579" y="1779360"/>
            <a:ext cx="2459979" cy="369332"/>
          </a:xfrm>
          <a:prstGeom prst="rect">
            <a:avLst/>
          </a:prstGeom>
          <a:solidFill>
            <a:srgbClr val="6D10A0"/>
          </a:solidFill>
          <a:ln w="3175">
            <a:solidFill>
              <a:srgbClr val="470A68"/>
            </a:solidFill>
          </a:ln>
          <a:effectLst/>
        </p:spPr>
        <p:txBody>
          <a:bodyPr wrap="square" rtlCol="0">
            <a:spAutoFit/>
          </a:bodyPr>
          <a:lstStyle/>
          <a:p>
            <a:pPr algn="ctr"/>
            <a:r>
              <a:rPr lang="en-US" b="1" dirty="0">
                <a:latin typeface="Arial" panose="020B0604020202020204" pitchFamily="34" charset="0"/>
                <a:cs typeface="Arial" panose="020B0604020202020204" pitchFamily="34" charset="0"/>
              </a:rPr>
              <a:t>HOSPITAL PATIENT</a:t>
            </a:r>
          </a:p>
        </p:txBody>
      </p:sp>
      <p:sp>
        <p:nvSpPr>
          <p:cNvPr id="3" name="Right Arrow 2"/>
          <p:cNvSpPr/>
          <p:nvPr/>
        </p:nvSpPr>
        <p:spPr>
          <a:xfrm>
            <a:off x="4612048" y="1779360"/>
            <a:ext cx="2071561" cy="339976"/>
          </a:xfrm>
          <a:prstGeom prst="rightArrow">
            <a:avLst/>
          </a:prstGeom>
          <a:solidFill>
            <a:srgbClr val="8A69D4"/>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5332" y="1640860"/>
            <a:ext cx="2979217" cy="646331"/>
          </a:xfrm>
          <a:prstGeom prst="rect">
            <a:avLst/>
          </a:prstGeom>
          <a:solidFill>
            <a:srgbClr val="6D10A0"/>
          </a:solidFill>
          <a:ln w="3175">
            <a:solidFill>
              <a:srgbClr val="470A68"/>
            </a:solidFill>
          </a:ln>
          <a:effectLst/>
        </p:spPr>
        <p:txBody>
          <a:bodyPr wrap="square" rtlCol="0">
            <a:spAutoFit/>
          </a:bodyPr>
          <a:lstStyle/>
          <a:p>
            <a:r>
              <a:rPr lang="en-US" b="1" dirty="0">
                <a:latin typeface="Arial" panose="020B0604020202020204" pitchFamily="34" charset="0"/>
                <a:cs typeface="Arial" panose="020B0604020202020204" pitchFamily="34" charset="0"/>
              </a:rPr>
              <a:t>PAGE CODE STROKE</a:t>
            </a:r>
          </a:p>
          <a:p>
            <a:r>
              <a:rPr lang="en-US" b="1" dirty="0">
                <a:latin typeface="Arial" panose="020B0604020202020204" pitchFamily="34" charset="0"/>
                <a:cs typeface="Arial" panose="020B0604020202020204" pitchFamily="34" charset="0"/>
              </a:rPr>
              <a:t>NEUROLOGIST 279-1000</a:t>
            </a:r>
          </a:p>
        </p:txBody>
      </p:sp>
      <p:sp>
        <p:nvSpPr>
          <p:cNvPr id="12" name="TextBox 11"/>
          <p:cNvSpPr txBox="1"/>
          <p:nvPr/>
        </p:nvSpPr>
        <p:spPr>
          <a:xfrm>
            <a:off x="1545579" y="2736013"/>
            <a:ext cx="2735108" cy="646331"/>
          </a:xfrm>
          <a:prstGeom prst="rect">
            <a:avLst/>
          </a:prstGeom>
          <a:solidFill>
            <a:srgbClr val="05308C"/>
          </a:solidFill>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VISITOR OR EMPLOYEE</a:t>
            </a:r>
          </a:p>
        </p:txBody>
      </p:sp>
      <p:sp>
        <p:nvSpPr>
          <p:cNvPr id="13" name="TextBox 12"/>
          <p:cNvSpPr txBox="1"/>
          <p:nvPr/>
        </p:nvSpPr>
        <p:spPr>
          <a:xfrm>
            <a:off x="7135332" y="2895708"/>
            <a:ext cx="4005419" cy="461665"/>
          </a:xfrm>
          <a:prstGeom prst="rect">
            <a:avLst/>
          </a:prstGeom>
          <a:solidFill>
            <a:srgbClr val="05308C"/>
          </a:solidFill>
          <a:ln>
            <a:solidFill>
              <a:srgbClr val="05308C"/>
            </a:solidFill>
          </a:ln>
          <a:effectLst>
            <a:outerShdw blurRad="50800" dist="38100" dir="2700000" algn="tl" rotWithShape="0">
              <a:prstClr val="black">
                <a:alpha val="40000"/>
              </a:prstClr>
            </a:outerShdw>
          </a:effectLst>
        </p:spPr>
        <p:txBody>
          <a:bodyPr wrap="square" rtlCol="0">
            <a:spAutoFit/>
          </a:bodyPr>
          <a:lstStyle/>
          <a:p>
            <a:r>
              <a:rPr lang="en-US" b="1" dirty="0">
                <a:latin typeface="Arial" panose="020B0604020202020204" pitchFamily="34" charset="0"/>
                <a:cs typeface="Arial" panose="020B0604020202020204" pitchFamily="34" charset="0"/>
              </a:rPr>
              <a:t>CALL </a:t>
            </a:r>
            <a:r>
              <a:rPr lang="en-US" sz="2400" b="1" dirty="0">
                <a:effectLst>
                  <a:outerShdw blurRad="50800" dist="38100" dir="5400000" algn="t" rotWithShape="0">
                    <a:prstClr val="black">
                      <a:alpha val="40000"/>
                    </a:prstClr>
                  </a:outerShdw>
                </a:effectLst>
              </a:rPr>
              <a:t>CODE BLUE</a:t>
            </a:r>
            <a:r>
              <a:rPr lang="en-US" sz="2400" b="1" dirty="0">
                <a:highlight>
                  <a:srgbClr val="330072"/>
                </a:highlight>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x 3-3000 </a:t>
            </a:r>
          </a:p>
        </p:txBody>
      </p:sp>
      <p:sp>
        <p:nvSpPr>
          <p:cNvPr id="14" name="TextBox 13"/>
          <p:cNvSpPr txBox="1"/>
          <p:nvPr/>
        </p:nvSpPr>
        <p:spPr>
          <a:xfrm>
            <a:off x="1545579" y="3969665"/>
            <a:ext cx="2735108" cy="369332"/>
          </a:xfrm>
          <a:prstGeom prst="rect">
            <a:avLst/>
          </a:prstGeom>
          <a:solidFill>
            <a:srgbClr val="95116C"/>
          </a:solidFill>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OUTSIDE HOSPITAL</a:t>
            </a:r>
          </a:p>
        </p:txBody>
      </p:sp>
      <p:sp>
        <p:nvSpPr>
          <p:cNvPr id="15" name="TextBox 14"/>
          <p:cNvSpPr txBox="1"/>
          <p:nvPr/>
        </p:nvSpPr>
        <p:spPr>
          <a:xfrm>
            <a:off x="7446282" y="3995833"/>
            <a:ext cx="1554345" cy="461665"/>
          </a:xfrm>
          <a:prstGeom prst="rect">
            <a:avLst/>
          </a:prstGeom>
          <a:solidFill>
            <a:srgbClr val="95116C"/>
          </a:solidFill>
          <a:effectLst>
            <a:outerShdw blurRad="50800" dist="38100" dir="2700000" algn="tl" rotWithShape="0">
              <a:prstClr val="black">
                <a:alpha val="40000"/>
              </a:prstClr>
            </a:outerShdw>
          </a:effectLst>
        </p:spPr>
        <p:txBody>
          <a:bodyPr wrap="square" rtlCol="0">
            <a:spAutoFit/>
          </a:bodyPr>
          <a:lstStyle/>
          <a:p>
            <a:r>
              <a:rPr lang="en-US" b="1" dirty="0">
                <a:latin typeface="Arial" panose="020B0604020202020204" pitchFamily="34" charset="0"/>
                <a:cs typeface="Arial" panose="020B0604020202020204" pitchFamily="34" charset="0"/>
              </a:rPr>
              <a:t>CALL </a:t>
            </a:r>
            <a:r>
              <a:rPr lang="en-US" sz="2400" b="1" dirty="0">
                <a:ln>
                  <a:solidFill>
                    <a:schemeClr val="accent1">
                      <a:shade val="50000"/>
                      <a:hueMod val="94000"/>
                    </a:schemeClr>
                  </a:solidFill>
                </a:ln>
                <a:latin typeface="Arial" panose="020B0604020202020204" pitchFamily="34" charset="0"/>
                <a:cs typeface="Arial" panose="020B0604020202020204" pitchFamily="34" charset="0"/>
              </a:rPr>
              <a:t>911</a:t>
            </a:r>
          </a:p>
        </p:txBody>
      </p:sp>
      <p:sp>
        <p:nvSpPr>
          <p:cNvPr id="16" name="Right Arrow 2">
            <a:extLst>
              <a:ext uri="{FF2B5EF4-FFF2-40B4-BE49-F238E27FC236}">
                <a16:creationId xmlns:a16="http://schemas.microsoft.com/office/drawing/2014/main" id="{332150D7-ED87-4C9F-B0AB-5C4E3E7F8DAD}"/>
              </a:ext>
            </a:extLst>
          </p:cNvPr>
          <p:cNvSpPr/>
          <p:nvPr/>
        </p:nvSpPr>
        <p:spPr>
          <a:xfrm>
            <a:off x="4672229" y="2956552"/>
            <a:ext cx="2071561" cy="339976"/>
          </a:xfrm>
          <a:prstGeom prst="rightArrow">
            <a:avLst/>
          </a:prstGeom>
          <a:solidFill>
            <a:srgbClr val="303AB2"/>
          </a:solidFill>
          <a:ln>
            <a:solidFill>
              <a:srgbClr val="303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2">
            <a:extLst>
              <a:ext uri="{FF2B5EF4-FFF2-40B4-BE49-F238E27FC236}">
                <a16:creationId xmlns:a16="http://schemas.microsoft.com/office/drawing/2014/main" id="{E0E0967D-C5D5-460A-B412-2633A96D7979}"/>
              </a:ext>
            </a:extLst>
          </p:cNvPr>
          <p:cNvSpPr/>
          <p:nvPr/>
        </p:nvSpPr>
        <p:spPr>
          <a:xfrm>
            <a:off x="4612048" y="3984343"/>
            <a:ext cx="2071561" cy="339976"/>
          </a:xfrm>
          <a:prstGeom prst="rightArrow">
            <a:avLst/>
          </a:prstGeom>
          <a:solidFill>
            <a:srgbClr val="87037B"/>
          </a:solidFill>
          <a:ln>
            <a:solidFill>
              <a:srgbClr val="870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33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01:23 ?</a:t>
            </a:r>
          </a:p>
          <a:p>
            <a:pPr algn="ctr"/>
            <a:r>
              <a:rPr lang="en-US" sz="1400" b="1" dirty="0">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646331"/>
          </a:xfrm>
          <a:prstGeom prst="rect">
            <a:avLst/>
          </a:prstGeom>
          <a:solidFill>
            <a:srgbClr val="542F81"/>
          </a:solidFill>
          <a:ln>
            <a:solidFill>
              <a:srgbClr val="542F81"/>
            </a:solidFill>
          </a:ln>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00:40– </a:t>
            </a:r>
          </a:p>
          <a:p>
            <a:pPr algn="ctr"/>
            <a:r>
              <a:rPr lang="en-US" sz="1400" b="1" dirty="0">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normAutofit fontScale="90000"/>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a:xfrm>
            <a:off x="215659" y="6301887"/>
            <a:ext cx="2743200" cy="365125"/>
          </a:xfrm>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20</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82240" y="2806517"/>
            <a:ext cx="5583129" cy="706582"/>
          </a:xfrm>
          <a:prstGeom prst="chevron">
            <a:avLst/>
          </a:prstGeom>
          <a:solidFill>
            <a:srgbClr val="05308C"/>
          </a:solidFill>
          <a:ln w="19050">
            <a:solidFill>
              <a:srgbClr val="2566F7"/>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00:00 – </a:t>
            </a:r>
          </a:p>
          <a:p>
            <a:pPr algn="ctr"/>
            <a:r>
              <a:rPr lang="en-US" sz="1400" b="1" dirty="0">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861774"/>
          </a:xfrm>
          <a:prstGeom prst="rect">
            <a:avLst/>
          </a:prstGeom>
          <a:solidFill>
            <a:srgbClr val="542F81"/>
          </a:solidFill>
          <a:ln>
            <a:solidFill>
              <a:srgbClr val="542F81"/>
            </a:solidFill>
          </a:ln>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00:09 – </a:t>
            </a:r>
          </a:p>
          <a:p>
            <a:pPr algn="ctr"/>
            <a:r>
              <a:rPr lang="en-US" sz="1400" b="1" dirty="0">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00:35 – </a:t>
            </a:r>
          </a:p>
          <a:p>
            <a:pPr algn="ctr"/>
            <a:r>
              <a:rPr lang="en-US" sz="1400" b="1" dirty="0">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523220"/>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01:17 – </a:t>
            </a:r>
          </a:p>
          <a:p>
            <a:pPr algn="ctr"/>
            <a:r>
              <a:rPr lang="en-US" sz="1400" b="1" dirty="0">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01:21 ? </a:t>
            </a:r>
          </a:p>
          <a:p>
            <a:pPr algn="ctr"/>
            <a:r>
              <a:rPr lang="en-US" sz="1400" b="1" dirty="0">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01:40</a:t>
            </a:r>
          </a:p>
          <a:p>
            <a:pPr algn="ctr"/>
            <a:r>
              <a:rPr lang="en-US" sz="1400" b="1" dirty="0">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2:07</a:t>
            </a:r>
          </a:p>
          <a:p>
            <a:pPr algn="ctr"/>
            <a:r>
              <a:rPr lang="en-US" sz="1400" b="1" dirty="0">
                <a:latin typeface="Arial" panose="020B0604020202020204" pitchFamily="34" charset="0"/>
                <a:cs typeface="Arial" panose="020B0604020202020204" pitchFamily="34" charset="0"/>
              </a:rPr>
              <a:t>Results</a:t>
            </a:r>
          </a:p>
          <a:p>
            <a:pPr algn="ctr"/>
            <a:r>
              <a:rPr lang="en-US" sz="1400" b="1" dirty="0">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291390" y="2865165"/>
            <a:ext cx="7139012" cy="706582"/>
          </a:xfrm>
          <a:prstGeom prst="chevron">
            <a:avLst/>
          </a:prstGeom>
          <a:solidFill>
            <a:srgbClr val="8A1538"/>
          </a:solidFill>
          <a:ln w="28575">
            <a:solidFill>
              <a:srgbClr val="E55582"/>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Next lab asst, “I’m not clocked in yet</a:t>
            </a:r>
            <a:r>
              <a:rPr lang="en-US" b="1" dirty="0">
                <a:solidFill>
                  <a:schemeClr val="tx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69" y="2630798"/>
            <a:ext cx="10510943" cy="348255"/>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Code Stroke  in the book and receive specimens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Those that are covering the floor where the Code Stroke patient is located while the assigned lab assistant is on their meal period, are not responsible for responding do the Code Stroke</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1E8A"/>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CE8608B-613B-4A57-9135-C4612AD54C68}"/>
              </a:ext>
            </a:extLst>
          </p:cNvPr>
          <p:cNvSpPr txBox="1"/>
          <p:nvPr/>
        </p:nvSpPr>
        <p:spPr>
          <a:xfrm>
            <a:off x="5691252" y="5715215"/>
            <a:ext cx="886893" cy="307777"/>
          </a:xfrm>
          <a:prstGeom prst="rect">
            <a:avLst/>
          </a:prstGeom>
          <a:solidFill>
            <a:schemeClr val="tx1"/>
          </a:solidFill>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IME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691252" y="4855432"/>
            <a:ext cx="1305428" cy="400110"/>
          </a:xfrm>
          <a:prstGeom prst="rect">
            <a:avLst/>
          </a:prstGeom>
          <a:solidFill>
            <a:schemeClr val="tx1"/>
          </a:solidFill>
        </p:spPr>
        <p:txBody>
          <a:bodyPr wrap="square" lIns="0" rIns="0" rtlCol="0">
            <a:spAutoFit/>
          </a:bodyPr>
          <a:lstStyle/>
          <a:p>
            <a:pPr algn="ctr"/>
            <a:r>
              <a:rPr lang="en-US" sz="2000" b="1" dirty="0">
                <a:solidFill>
                  <a:srgbClr val="4A206A"/>
                </a:solidFill>
                <a:latin typeface="Arial" panose="020B0604020202020204" pitchFamily="34" charset="0"/>
                <a:cs typeface="Arial" panose="020B0604020202020204" pitchFamily="34" charset="0"/>
              </a:rPr>
              <a:t>PEECH</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691252" y="3274369"/>
            <a:ext cx="878166" cy="307777"/>
          </a:xfrm>
          <a:prstGeom prst="rect">
            <a:avLst/>
          </a:prstGeom>
          <a:solidFill>
            <a:schemeClr val="tx1"/>
          </a:solidFill>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691252" y="2291446"/>
            <a:ext cx="833077" cy="400110"/>
          </a:xfrm>
          <a:prstGeom prst="rect">
            <a:avLst/>
          </a:prstGeom>
          <a:solidFill>
            <a:schemeClr val="tx1"/>
          </a:solidFill>
        </p:spPr>
        <p:txBody>
          <a:bodyPr wrap="square"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E</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691252" y="3911978"/>
            <a:ext cx="878166" cy="400110"/>
          </a:xfrm>
          <a:prstGeom prst="rect">
            <a:avLst/>
          </a:prstGeom>
          <a:solidFill>
            <a:schemeClr val="tx1"/>
          </a:solidFill>
        </p:spPr>
        <p:txBody>
          <a:bodyPr wrap="square"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S</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691252" y="1647139"/>
            <a:ext cx="1305428" cy="307777"/>
          </a:xfrm>
          <a:prstGeom prst="rect">
            <a:avLst/>
          </a:prstGeom>
          <a:solidFill>
            <a:schemeClr val="tx1"/>
          </a:solidFill>
          <a:ln>
            <a:noFill/>
          </a:ln>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4" grpId="0" animBg="1"/>
      <p:bldP spid="6" grpId="0" animBg="1"/>
      <p:bldP spid="7" grpId="0" animBg="1"/>
      <p:bldP spid="25" grpId="0" animBg="1"/>
      <p:bldP spid="26" grpId="0" animBg="1"/>
      <p:bldP spid="27" grpId="0" animBg="1"/>
      <p:bldP spid="28" grpId="0" animBg="1"/>
      <p:bldP spid="30" grpId="0" animBg="1"/>
      <p:bldP spid="31" grpId="0" animBg="1"/>
      <p:bldP spid="33"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rgbClr val="A86ED4">
                <a:tint val="45000"/>
                <a:satMod val="400000"/>
              </a:srgbClr>
            </a:duotone>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duotone>
              <a:prstClr val="black"/>
              <a:srgbClr val="A86ED4">
                <a:tint val="45000"/>
                <a:satMod val="400000"/>
              </a:srgbClr>
            </a:duotone>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solidFill>
              <a:srgbClr val="A86ED4"/>
            </a:solid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280E4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duotone>
              <a:prstClr val="black"/>
              <a:srgbClr val="A86ED4">
                <a:tint val="45000"/>
                <a:satMod val="400000"/>
              </a:srgbClr>
            </a:duotone>
          </a:blip>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duotone>
              <a:prstClr val="black"/>
              <a:srgbClr val="A86ED4">
                <a:tint val="45000"/>
                <a:satMod val="400000"/>
              </a:srgbClr>
            </a:duotone>
          </a:blip>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615EEB-8CEC-4FE2-BF0A-C6638C7BA8FA}"/>
              </a:ext>
            </a:extLst>
          </p:cNvPr>
          <p:cNvGrpSpPr/>
          <p:nvPr/>
        </p:nvGrpSpPr>
        <p:grpSpPr>
          <a:xfrm>
            <a:off x="735105" y="1114696"/>
            <a:ext cx="10516021" cy="4628607"/>
            <a:chOff x="-257892" y="2419136"/>
            <a:chExt cx="12141725" cy="5786666"/>
          </a:xfrm>
        </p:grpSpPr>
        <p:pic>
          <p:nvPicPr>
            <p:cNvPr id="4" name="Picture 3">
              <a:extLst>
                <a:ext uri="{FF2B5EF4-FFF2-40B4-BE49-F238E27FC236}">
                  <a16:creationId xmlns:a16="http://schemas.microsoft.com/office/drawing/2014/main" id="{AB821CAA-CDF5-4E10-AA9D-BB90A85F2FD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1318" r="412" b="2571"/>
            <a:stretch/>
          </p:blipFill>
          <p:spPr>
            <a:xfrm>
              <a:off x="-257892" y="2419136"/>
              <a:ext cx="12141725" cy="5786666"/>
            </a:xfrm>
            <a:prstGeom prst="rect">
              <a:avLst/>
            </a:prstGeom>
          </p:spPr>
        </p:pic>
        <p:grpSp>
          <p:nvGrpSpPr>
            <p:cNvPr id="6" name="Group 5">
              <a:extLst>
                <a:ext uri="{FF2B5EF4-FFF2-40B4-BE49-F238E27FC236}">
                  <a16:creationId xmlns:a16="http://schemas.microsoft.com/office/drawing/2014/main" id="{021FFC83-EE14-4558-84F2-BD9779E3BBE3}"/>
                </a:ext>
              </a:extLst>
            </p:cNvPr>
            <p:cNvGrpSpPr/>
            <p:nvPr/>
          </p:nvGrpSpPr>
          <p:grpSpPr>
            <a:xfrm>
              <a:off x="566057" y="2743200"/>
              <a:ext cx="11059885" cy="1371600"/>
              <a:chOff x="1254214" y="4315213"/>
              <a:chExt cx="11059885" cy="1371600"/>
            </a:xfrm>
          </p:grpSpPr>
          <p:sp>
            <p:nvSpPr>
              <p:cNvPr id="14" name="Oval 13">
                <a:extLst>
                  <a:ext uri="{FF2B5EF4-FFF2-40B4-BE49-F238E27FC236}">
                    <a16:creationId xmlns:a16="http://schemas.microsoft.com/office/drawing/2014/main" id="{2E3F38FB-DF80-49B4-8ACE-5E88361B3AE3}"/>
                  </a:ext>
                </a:extLst>
              </p:cNvPr>
              <p:cNvSpPr/>
              <p:nvPr/>
            </p:nvSpPr>
            <p:spPr>
              <a:xfrm>
                <a:off x="3191871" y="4315213"/>
                <a:ext cx="1371600" cy="1371600"/>
              </a:xfrm>
              <a:prstGeom prst="ellipse">
                <a:avLst/>
              </a:prstGeom>
              <a:solidFill>
                <a:srgbClr val="9063CD"/>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E</a:t>
                </a:r>
              </a:p>
            </p:txBody>
          </p:sp>
          <p:sp>
            <p:nvSpPr>
              <p:cNvPr id="15" name="Oval 14">
                <a:extLst>
                  <a:ext uri="{FF2B5EF4-FFF2-40B4-BE49-F238E27FC236}">
                    <a16:creationId xmlns:a16="http://schemas.microsoft.com/office/drawing/2014/main" id="{D63EB462-C36F-4B7D-897E-D165CE5A853D}"/>
                  </a:ext>
                </a:extLst>
              </p:cNvPr>
              <p:cNvSpPr/>
              <p:nvPr/>
            </p:nvSpPr>
            <p:spPr>
              <a:xfrm>
                <a:off x="1254214" y="4315213"/>
                <a:ext cx="1371600" cy="1371600"/>
              </a:xfrm>
              <a:prstGeom prst="ellipse">
                <a:avLst/>
              </a:prstGeom>
              <a:solidFill>
                <a:srgbClr val="9063CD"/>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B</a:t>
                </a:r>
              </a:p>
            </p:txBody>
          </p:sp>
          <p:sp>
            <p:nvSpPr>
              <p:cNvPr id="20" name="Oval 19">
                <a:extLst>
                  <a:ext uri="{FF2B5EF4-FFF2-40B4-BE49-F238E27FC236}">
                    <a16:creationId xmlns:a16="http://schemas.microsoft.com/office/drawing/2014/main" id="{E66038F5-173A-43C3-939F-A322530CBE9E}"/>
                  </a:ext>
                </a:extLst>
              </p:cNvPr>
              <p:cNvSpPr/>
              <p:nvPr/>
            </p:nvSpPr>
            <p:spPr>
              <a:xfrm>
                <a:off x="5129528"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3046D5D6-6290-4F97-9B98-ABED88AF5AFC}"/>
                  </a:ext>
                </a:extLst>
              </p:cNvPr>
              <p:cNvSpPr/>
              <p:nvPr/>
            </p:nvSpPr>
            <p:spPr>
              <a:xfrm>
                <a:off x="7067185"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A</a:t>
                </a:r>
              </a:p>
            </p:txBody>
          </p:sp>
          <p:sp>
            <p:nvSpPr>
              <p:cNvPr id="22" name="Oval 21">
                <a:extLst>
                  <a:ext uri="{FF2B5EF4-FFF2-40B4-BE49-F238E27FC236}">
                    <a16:creationId xmlns:a16="http://schemas.microsoft.com/office/drawing/2014/main" id="{EB62B4F4-2CB7-42C0-BAC2-7D2059BD3D1A}"/>
                  </a:ext>
                </a:extLst>
              </p:cNvPr>
              <p:cNvSpPr/>
              <p:nvPr/>
            </p:nvSpPr>
            <p:spPr>
              <a:xfrm>
                <a:off x="9004842"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S</a:t>
                </a:r>
              </a:p>
            </p:txBody>
          </p:sp>
          <p:sp>
            <p:nvSpPr>
              <p:cNvPr id="23" name="Oval 22">
                <a:extLst>
                  <a:ext uri="{FF2B5EF4-FFF2-40B4-BE49-F238E27FC236}">
                    <a16:creationId xmlns:a16="http://schemas.microsoft.com/office/drawing/2014/main" id="{272B9ED8-4446-432D-BD84-3081D944BF25}"/>
                  </a:ext>
                </a:extLst>
              </p:cNvPr>
              <p:cNvSpPr/>
              <p:nvPr/>
            </p:nvSpPr>
            <p:spPr>
              <a:xfrm>
                <a:off x="10942499"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T</a:t>
                </a:r>
              </a:p>
            </p:txBody>
          </p:sp>
        </p:grpSp>
      </p:gr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5080" y="137160"/>
            <a:ext cx="6056223" cy="809898"/>
          </a:xfrm>
        </p:spPr>
        <p:txBody>
          <a:bodyPr>
            <a:normAutofit/>
          </a:bodyPr>
          <a:lstStyle/>
          <a:p>
            <a:pPr algn="ctr"/>
            <a:r>
              <a:rPr lang="en-US" sz="2700" b="1" dirty="0">
                <a:latin typeface="Arial" panose="020B0604020202020204" pitchFamily="34" charset="0"/>
                <a:cs typeface="Arial" panose="020B0604020202020204" pitchFamily="34" charset="0"/>
              </a:rPr>
              <a:t>LABORATORY ROLE</a:t>
            </a:r>
            <a:br>
              <a:rPr lang="en-US" b="1" dirty="0">
                <a:latin typeface="Arial" panose="020B0604020202020204" pitchFamily="34" charset="0"/>
                <a:cs typeface="Arial" panose="020B0604020202020204" pitchFamily="34" charset="0"/>
              </a:rPr>
            </a:b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3" name="TextBox 2"/>
          <p:cNvSpPr txBox="1"/>
          <p:nvPr/>
        </p:nvSpPr>
        <p:spPr>
          <a:xfrm>
            <a:off x="892754" y="764024"/>
            <a:ext cx="10406491" cy="6093976"/>
          </a:xfrm>
          <a:prstGeom prst="rect">
            <a:avLst/>
          </a:prstGeom>
          <a:solidFill>
            <a:srgbClr val="532476">
              <a:alpha val="0"/>
            </a:srgbClr>
          </a:solidFill>
        </p:spPr>
        <p:txBody>
          <a:bodyPr wrap="square" rtlCol="0">
            <a:spAutoFit/>
          </a:bodyPr>
          <a:lstStyle/>
          <a:p>
            <a:r>
              <a:rPr lang="en-US" dirty="0">
                <a:latin typeface="Arial" panose="020B0604020202020204" pitchFamily="34" charset="0"/>
                <a:cs typeface="Arial" panose="020B0604020202020204" pitchFamily="34" charset="0"/>
              </a:rPr>
              <a:t>CODE STROKE ANNOUNCED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1.  </a:t>
            </a:r>
            <a:r>
              <a:rPr lang="en-US"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RESPONSE AT THE LOCATION OF CODE STROKE</a:t>
            </a:r>
          </a:p>
          <a:p>
            <a:endParaRPr lang="en-US"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marL="739775" indent="-163513">
              <a:buFont typeface="Arial" panose="020B0604020202020204" pitchFamily="34" charset="0"/>
              <a:buChar char="•"/>
            </a:pPr>
            <a:r>
              <a:rPr lang="en-US" dirty="0">
                <a:latin typeface="Arial" panose="020B0604020202020204" pitchFamily="34" charset="0"/>
                <a:cs typeface="Arial" panose="020B0604020202020204" pitchFamily="34" charset="0"/>
              </a:rPr>
              <a:t>Announce your presence – Make it Loud and Clear that you are from the Lab </a:t>
            </a:r>
            <a:r>
              <a:rPr lang="en-US" u="sng" dirty="0">
                <a:latin typeface="Arial" panose="020B0604020202020204" pitchFamily="34" charset="0"/>
                <a:cs typeface="Arial" panose="020B0604020202020204" pitchFamily="34" charset="0"/>
              </a:rPr>
              <a:t>in any circumstance.</a:t>
            </a:r>
          </a:p>
          <a:p>
            <a:pPr marL="576262"/>
            <a:endParaRPr lang="en-US" u="sng" dirty="0">
              <a:latin typeface="Arial" panose="020B0604020202020204" pitchFamily="34" charset="0"/>
              <a:cs typeface="Arial" panose="020B0604020202020204" pitchFamily="34" charset="0"/>
            </a:endParaRPr>
          </a:p>
          <a:p>
            <a:pPr marL="739775" indent="-163513">
              <a:buFont typeface="Arial" panose="020B0604020202020204" pitchFamily="34" charset="0"/>
              <a:buChar char="•"/>
            </a:pPr>
            <a:r>
              <a:rPr lang="en-US" dirty="0">
                <a:latin typeface="Arial" panose="020B0604020202020204" pitchFamily="34" charset="0"/>
                <a:cs typeface="Arial" panose="020B0604020202020204" pitchFamily="34" charset="0"/>
              </a:rPr>
              <a:t>This applies to inpatient floors and Emergency Department.</a:t>
            </a:r>
          </a:p>
          <a:p>
            <a:pPr marL="739775" indent="-1635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76262"/>
            <a:r>
              <a:rPr lang="en-US" dirty="0">
                <a:latin typeface="Arial" panose="020B0604020202020204" pitchFamily="34" charset="0"/>
                <a:cs typeface="Arial" panose="020B0604020202020204" pitchFamily="34" charset="0"/>
              </a:rPr>
              <a:t>PATIENT NOT AVAILABLE / CT SCAN?</a:t>
            </a:r>
          </a:p>
          <a:p>
            <a:pPr marL="576262"/>
            <a:r>
              <a:rPr lang="en-US" dirty="0">
                <a:latin typeface="Arial" panose="020B0604020202020204" pitchFamily="34" charset="0"/>
                <a:cs typeface="Arial" panose="020B0604020202020204" pitchFamily="34" charset="0"/>
              </a:rPr>
              <a:t>Follow up with the unit to see where patient is.  </a:t>
            </a:r>
          </a:p>
          <a:p>
            <a:pPr marL="576262"/>
            <a:r>
              <a:rPr lang="en-US" dirty="0">
                <a:latin typeface="Arial" panose="020B0604020202020204" pitchFamily="34" charset="0"/>
                <a:cs typeface="Arial" panose="020B0604020202020204" pitchFamily="34" charset="0"/>
              </a:rPr>
              <a:t>Investigate if patient still needs lab draw</a:t>
            </a:r>
          </a:p>
          <a:p>
            <a:pPr marL="576262"/>
            <a:endParaRPr lang="en-US" dirty="0">
              <a:latin typeface="Arial" panose="020B0604020202020204" pitchFamily="34" charset="0"/>
              <a:cs typeface="Arial" panose="020B0604020202020204" pitchFamily="34" charset="0"/>
            </a:endParaRPr>
          </a:p>
          <a:p>
            <a:pPr marL="576262"/>
            <a:r>
              <a:rPr lang="en-US" dirty="0">
                <a:latin typeface="Arial" panose="020B0604020202020204" pitchFamily="34" charset="0"/>
                <a:cs typeface="Arial" panose="020B0604020202020204" pitchFamily="34" charset="0"/>
              </a:rPr>
              <a:t>REPORT TO CODE STROKE AND TURNED AWAY?</a:t>
            </a:r>
          </a:p>
          <a:p>
            <a:pPr marL="576262"/>
            <a:r>
              <a:rPr lang="en-US" dirty="0">
                <a:latin typeface="Arial" panose="020B0604020202020204" pitchFamily="34" charset="0"/>
                <a:cs typeface="Arial" panose="020B0604020202020204" pitchFamily="34" charset="0"/>
              </a:rPr>
              <a:t>Document full name of provider that informed you</a:t>
            </a:r>
          </a:p>
          <a:p>
            <a:pPr marL="576262"/>
            <a:r>
              <a:rPr lang="en-US" dirty="0">
                <a:latin typeface="Arial" panose="020B0604020202020204" pitchFamily="34" charset="0"/>
                <a:cs typeface="Arial" panose="020B0604020202020204" pitchFamily="34" charset="0"/>
              </a:rPr>
              <a:t>Reason lab not needed.</a:t>
            </a:r>
          </a:p>
          <a:p>
            <a:pPr marL="576262"/>
            <a:endParaRPr lang="en-US" dirty="0">
              <a:latin typeface="Arial" panose="020B0604020202020204" pitchFamily="34" charset="0"/>
              <a:cs typeface="Arial" panose="020B0604020202020204" pitchFamily="34" charset="0"/>
            </a:endParaRPr>
          </a:p>
          <a:p>
            <a:r>
              <a:rPr lang="en-US" dirty="0"/>
              <a:t>       </a:t>
            </a:r>
            <a:r>
              <a:rPr lang="en-US" sz="2400" b="1" dirty="0"/>
              <a:t>LABORATORY RESPONSE TO CODE STROKE IS BEING TRACKED.</a:t>
            </a:r>
          </a:p>
          <a:p>
            <a:r>
              <a:rPr lang="en-US" sz="2400" b="1" dirty="0"/>
              <a:t>     CALLING TO CHECK DOES NOT COUNT AS A RESPONSE </a:t>
            </a:r>
          </a:p>
          <a:p>
            <a:r>
              <a:rPr lang="en-US" dirty="0"/>
              <a:t>	</a:t>
            </a:r>
          </a:p>
          <a:p>
            <a:r>
              <a:rPr lang="en-US" dirty="0"/>
              <a:t>      </a:t>
            </a:r>
          </a:p>
        </p:txBody>
      </p:sp>
    </p:spTree>
    <p:extLst>
      <p:ext uri="{BB962C8B-B14F-4D97-AF65-F5344CB8AC3E}">
        <p14:creationId xmlns:p14="http://schemas.microsoft.com/office/powerpoint/2010/main" val="2224111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5080" y="137159"/>
            <a:ext cx="6056223" cy="933995"/>
          </a:xfrm>
        </p:spPr>
        <p:txBody>
          <a:bodyPr>
            <a:normAutofit fontScale="90000"/>
          </a:bodyPr>
          <a:lstStyle/>
          <a:p>
            <a:r>
              <a:rPr lang="en-US" b="1" dirty="0"/>
              <a:t>LABORATORY’S ROLE</a:t>
            </a:r>
            <a:br>
              <a:rPr lang="en-US" b="1" dirty="0"/>
            </a:br>
            <a:endParaRPr lang="en-US" sz="2400" dirty="0">
              <a:effectLst>
                <a:outerShdw blurRad="50800" dist="38100" dir="2700000" algn="tl" rotWithShape="0">
                  <a:prstClr val="black">
                    <a:alpha val="35000"/>
                  </a:prstClr>
                </a:outerShdw>
              </a:effectLst>
            </a:endParaRPr>
          </a:p>
        </p:txBody>
      </p:sp>
      <p:sp>
        <p:nvSpPr>
          <p:cNvPr id="3" name="TextBox 2"/>
          <p:cNvSpPr txBox="1"/>
          <p:nvPr/>
        </p:nvSpPr>
        <p:spPr>
          <a:xfrm>
            <a:off x="446567" y="770709"/>
            <a:ext cx="10689519" cy="3693319"/>
          </a:xfrm>
          <a:prstGeom prst="rect">
            <a:avLst/>
          </a:prstGeom>
          <a:solidFill>
            <a:srgbClr val="532476"/>
          </a:solidFill>
        </p:spPr>
        <p:txBody>
          <a:bodyPr wrap="square" rtlCol="0">
            <a:spAutoFit/>
          </a:bodyPr>
          <a:lstStyle/>
          <a:p>
            <a:r>
              <a:rPr lang="en-US" dirty="0"/>
              <a:t>CODE STROKE ANNOUNCED</a:t>
            </a:r>
          </a:p>
          <a:p>
            <a:endParaRPr lang="en-US" dirty="0"/>
          </a:p>
          <a:p>
            <a:r>
              <a:rPr lang="en-US" dirty="0"/>
              <a:t>	</a:t>
            </a:r>
          </a:p>
          <a:p>
            <a:r>
              <a:rPr lang="en-US" dirty="0"/>
              <a:t>        </a:t>
            </a:r>
          </a:p>
          <a:p>
            <a:endParaRPr lang="en-US" dirty="0">
              <a:effectLst>
                <a:outerShdw blurRad="50800" dist="38100" dir="5400000" algn="t" rotWithShape="0">
                  <a:prstClr val="black">
                    <a:alpha val="40000"/>
                  </a:prstClr>
                </a:outerShdw>
              </a:effectLst>
            </a:endParaRPr>
          </a:p>
          <a:p>
            <a:r>
              <a:rPr lang="en-US" dirty="0">
                <a:effectLst>
                  <a:outerShdw blurRad="50800" dist="38100" dir="5400000" algn="t" rotWithShape="0">
                    <a:prstClr val="black">
                      <a:alpha val="40000"/>
                    </a:prstClr>
                  </a:outerShdw>
                </a:effectLst>
              </a:rPr>
              <a:t>2.  ACTION – </a:t>
            </a:r>
            <a:r>
              <a:rPr lang="en-US" dirty="0">
                <a:effectLst>
                  <a:glow rad="139700">
                    <a:schemeClr val="accent5">
                      <a:satMod val="175000"/>
                      <a:alpha val="40000"/>
                    </a:schemeClr>
                  </a:glow>
                  <a:outerShdw blurRad="50800" dist="38100" dir="5400000" algn="t" rotWithShape="0">
                    <a:prstClr val="black">
                      <a:alpha val="40000"/>
                    </a:prstClr>
                  </a:outerShdw>
                </a:effectLst>
              </a:rPr>
              <a:t>JOINT RESPONSIBILITY</a:t>
            </a:r>
          </a:p>
          <a:p>
            <a:r>
              <a:rPr lang="en-US" dirty="0"/>
              <a:t>     Controller can dispatch any  Lab </a:t>
            </a:r>
            <a:r>
              <a:rPr lang="en-US" dirty="0" err="1"/>
              <a:t>Asst</a:t>
            </a:r>
            <a:r>
              <a:rPr lang="en-US" dirty="0"/>
              <a:t> </a:t>
            </a:r>
          </a:p>
          <a:p>
            <a:r>
              <a:rPr lang="en-US" dirty="0"/>
              <a:t>          Lab assistant assigned, another lab assistant from another floor, or main lab processing</a:t>
            </a:r>
          </a:p>
          <a:p>
            <a:r>
              <a:rPr lang="en-US" dirty="0"/>
              <a:t>     Patient Care Comes First!!! </a:t>
            </a:r>
          </a:p>
          <a:p>
            <a:r>
              <a:rPr lang="en-US" dirty="0"/>
              <a:t>          Issues and Concerns during a Code Stroke can be addressed later</a:t>
            </a:r>
          </a:p>
          <a:p>
            <a:r>
              <a:rPr lang="en-US" dirty="0"/>
              <a:t>          Breaks/Meal Coverage – Take care of the patient, inform controller and management</a:t>
            </a:r>
          </a:p>
          <a:p>
            <a:r>
              <a:rPr lang="en-US" dirty="0"/>
              <a:t>          Document any issues and present to management or Lead CLS</a:t>
            </a:r>
          </a:p>
          <a:p>
            <a:pPr marL="342900" indent="-342900">
              <a:buAutoNum type="arabicPeriod" startAt="2"/>
            </a:pPr>
            <a:endParaRPr lang="en-US" dirty="0"/>
          </a:p>
        </p:txBody>
      </p:sp>
    </p:spTree>
    <p:extLst>
      <p:ext uri="{BB962C8B-B14F-4D97-AF65-F5344CB8AC3E}">
        <p14:creationId xmlns:p14="http://schemas.microsoft.com/office/powerpoint/2010/main" val="3429671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95116C"/>
          </a:solidFill>
          <a:ln>
            <a:solidFill>
              <a:srgbClr val="95116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4E008E"/>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95116C"/>
          </a:solidFill>
          <a:ln w="12700">
            <a:solidFill>
              <a:srgbClr val="95116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95116C"/>
          </a:solidFill>
          <a:ln w="12700">
            <a:solidFill>
              <a:srgbClr val="95116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9063CD">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9063C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9063CD">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9063C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4E008E"/>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2022</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9063CD"/>
          </a:solidFill>
          <a:ln>
            <a:solidFill>
              <a:srgbClr val="9063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758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44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4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4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2022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6135971" y="730959"/>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646680" y="5317745"/>
            <a:ext cx="2269935" cy="421965"/>
          </a:xfrm>
          <a:prstGeom prst="roundRect">
            <a:avLst/>
          </a:prstGeom>
          <a:solidFill>
            <a:srgbClr val="95116C"/>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216992" y="1824057"/>
            <a:ext cx="2854454" cy="453389"/>
          </a:xfrm>
          <a:prstGeom prst="roundRect">
            <a:avLst/>
          </a:prstGeom>
          <a:solidFill>
            <a:srgbClr val="95116C"/>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l="-965" t="592" r="16002" b="50000"/>
          <a:stretch/>
        </p:blipFill>
        <p:spPr>
          <a:xfrm>
            <a:off x="6916615" y="2335943"/>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rgbClr val="95116C"/>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documentation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9916061" y="4623119"/>
            <a:ext cx="2093510" cy="1395673"/>
          </a:xfrm>
          <a:prstGeom prst="rect">
            <a:avLst/>
          </a:prstGeom>
        </p:spPr>
      </p:pic>
    </p:spTree>
    <p:extLst>
      <p:ext uri="{BB962C8B-B14F-4D97-AF65-F5344CB8AC3E}">
        <p14:creationId xmlns:p14="http://schemas.microsoft.com/office/powerpoint/2010/main" val="2942526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neon3">
  <a:themeElements>
    <a:clrScheme name="KP">
      <a:dk1>
        <a:sysClr val="windowText" lastClr="000000"/>
      </a:dk1>
      <a:lt1>
        <a:srgbClr val="FFFFFF"/>
      </a:lt1>
      <a:dk2>
        <a:srgbClr val="000000"/>
      </a:dk2>
      <a:lt2>
        <a:srgbClr val="FFFFFF"/>
      </a:lt2>
      <a:accent1>
        <a:srgbClr val="71C5E8"/>
      </a:accent1>
      <a:accent2>
        <a:srgbClr val="FFA300"/>
      </a:accent2>
      <a:accent3>
        <a:srgbClr val="DC8699"/>
      </a:accent3>
      <a:accent4>
        <a:srgbClr val="FFCD00"/>
      </a:accent4>
      <a:accent5>
        <a:srgbClr val="8B84D7"/>
      </a:accent5>
      <a:accent6>
        <a:srgbClr val="9FCF6E"/>
      </a:accent6>
      <a:hlink>
        <a:srgbClr val="0000FF"/>
      </a:hlink>
      <a:folHlink>
        <a:srgbClr val="99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neon3</Template>
  <TotalTime>2271</TotalTime>
  <Words>1933</Words>
  <Application>Microsoft Office PowerPoint</Application>
  <PresentationFormat>Widescreen</PresentationFormat>
  <Paragraphs>364</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 2</vt:lpstr>
      <vt:lpstr>neon3</vt:lpstr>
      <vt:lpstr>4867 Sunset Boulevard Pathology, Blood Bank, Flow Cytometry, Laboratory Departments 2022 Education</vt:lpstr>
      <vt:lpstr>PowerPoint Presentation</vt:lpstr>
      <vt:lpstr>PowerPoint Presentation</vt:lpstr>
      <vt:lpstr>LABORATORY ROLE </vt:lpstr>
      <vt:lpstr>LABORATORY’S ROLE </vt:lpstr>
      <vt:lpstr>PowerPoint Presentation</vt:lpstr>
      <vt:lpstr>PowerPoint Presentation</vt:lpstr>
      <vt:lpstr>PowerPoint Presentation</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32</cp:revision>
  <dcterms:created xsi:type="dcterms:W3CDTF">2017-02-09T19:26:37Z</dcterms:created>
  <dcterms:modified xsi:type="dcterms:W3CDTF">2022-03-22T21:03:28Z</dcterms:modified>
</cp:coreProperties>
</file>