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5B0CA-6F65-46C7-8201-AEAFAC53EB6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A746CE-EBC6-4CE6-B72F-1C3030DBAF84}">
      <dgm:prSet/>
      <dgm:spPr/>
      <dgm:t>
        <a:bodyPr/>
        <a:lstStyle/>
        <a:p>
          <a:r>
            <a:rPr lang="en-US"/>
            <a:t>Newborn Screening Coordinators</a:t>
          </a:r>
        </a:p>
      </dgm:t>
    </dgm:pt>
    <dgm:pt modelId="{FEF57625-4100-4DDD-8B67-24CA714EA03F}" type="parTrans" cxnId="{74BF1216-178C-45F0-82D8-380D8DC6051D}">
      <dgm:prSet/>
      <dgm:spPr/>
      <dgm:t>
        <a:bodyPr/>
        <a:lstStyle/>
        <a:p>
          <a:endParaRPr lang="en-US"/>
        </a:p>
      </dgm:t>
    </dgm:pt>
    <dgm:pt modelId="{EF5DD5CC-AA1A-4B7B-BD0F-CD14806E1EA5}" type="sibTrans" cxnId="{74BF1216-178C-45F0-82D8-380D8DC6051D}">
      <dgm:prSet/>
      <dgm:spPr/>
      <dgm:t>
        <a:bodyPr/>
        <a:lstStyle/>
        <a:p>
          <a:endParaRPr lang="en-US"/>
        </a:p>
      </dgm:t>
    </dgm:pt>
    <dgm:pt modelId="{6261D612-62BA-4F49-B54F-85C6AFF3A556}">
      <dgm:prSet/>
      <dgm:spPr/>
      <dgm:t>
        <a:bodyPr/>
        <a:lstStyle/>
        <a:p>
          <a:r>
            <a:rPr lang="en-US"/>
            <a:t>844-343-9372</a:t>
          </a:r>
        </a:p>
      </dgm:t>
    </dgm:pt>
    <dgm:pt modelId="{1B8C377D-388B-4EBC-9FBC-BC7A2E40C657}" type="parTrans" cxnId="{5771B1E1-7A2E-493E-802A-B65D2B2B8DDD}">
      <dgm:prSet/>
      <dgm:spPr/>
      <dgm:t>
        <a:bodyPr/>
        <a:lstStyle/>
        <a:p>
          <a:endParaRPr lang="en-US"/>
        </a:p>
      </dgm:t>
    </dgm:pt>
    <dgm:pt modelId="{4C94D495-D096-4E10-9DEA-D7619E5068BC}" type="sibTrans" cxnId="{5771B1E1-7A2E-493E-802A-B65D2B2B8DDD}">
      <dgm:prSet/>
      <dgm:spPr/>
      <dgm:t>
        <a:bodyPr/>
        <a:lstStyle/>
        <a:p>
          <a:endParaRPr lang="en-US"/>
        </a:p>
      </dgm:t>
    </dgm:pt>
    <dgm:pt modelId="{E3606514-3DB3-4B59-B4D7-2DF34A72453F}">
      <dgm:prSet/>
      <dgm:spPr/>
      <dgm:t>
        <a:bodyPr/>
        <a:lstStyle/>
        <a:p>
          <a:r>
            <a:rPr lang="en-US"/>
            <a:t>Kara Brink, RN, PHN, MSN – Lead</a:t>
          </a:r>
        </a:p>
      </dgm:t>
    </dgm:pt>
    <dgm:pt modelId="{CFB4B20B-D5BB-49B9-97F4-49847FDF6EC4}" type="parTrans" cxnId="{4AADA228-B365-4AA0-AB03-E98E53E46C38}">
      <dgm:prSet/>
      <dgm:spPr/>
      <dgm:t>
        <a:bodyPr/>
        <a:lstStyle/>
        <a:p>
          <a:endParaRPr lang="en-US"/>
        </a:p>
      </dgm:t>
    </dgm:pt>
    <dgm:pt modelId="{10BFD741-3180-4BBC-AED9-3888796F5F38}" type="sibTrans" cxnId="{4AADA228-B365-4AA0-AB03-E98E53E46C38}">
      <dgm:prSet/>
      <dgm:spPr/>
      <dgm:t>
        <a:bodyPr/>
        <a:lstStyle/>
        <a:p>
          <a:endParaRPr lang="en-US"/>
        </a:p>
      </dgm:t>
    </dgm:pt>
    <dgm:pt modelId="{A9714D87-1B79-4425-8C09-807970E7CEEB}">
      <dgm:prSet/>
      <dgm:spPr/>
      <dgm:t>
        <a:bodyPr/>
        <a:lstStyle/>
        <a:p>
          <a:r>
            <a:rPr lang="en-US"/>
            <a:t>Allison Pankey, RN, PHN, BSN</a:t>
          </a:r>
        </a:p>
      </dgm:t>
    </dgm:pt>
    <dgm:pt modelId="{4027A9A3-978A-4696-A8EE-AA3430FA935A}" type="parTrans" cxnId="{35F1BBD9-B7D1-44ED-AECE-41F6FAB2D97F}">
      <dgm:prSet/>
      <dgm:spPr/>
      <dgm:t>
        <a:bodyPr/>
        <a:lstStyle/>
        <a:p>
          <a:endParaRPr lang="en-US"/>
        </a:p>
      </dgm:t>
    </dgm:pt>
    <dgm:pt modelId="{5DAAC8EF-D1C4-4EB4-BFEB-C7FE2B9555AD}" type="sibTrans" cxnId="{35F1BBD9-B7D1-44ED-AECE-41F6FAB2D97F}">
      <dgm:prSet/>
      <dgm:spPr/>
      <dgm:t>
        <a:bodyPr/>
        <a:lstStyle/>
        <a:p>
          <a:endParaRPr lang="en-US"/>
        </a:p>
      </dgm:t>
    </dgm:pt>
    <dgm:pt modelId="{AE01E777-D604-45C4-8D84-8E76D87A7C53}">
      <dgm:prSet/>
      <dgm:spPr/>
      <dgm:t>
        <a:bodyPr/>
        <a:lstStyle/>
        <a:p>
          <a:r>
            <a:rPr lang="en-US"/>
            <a:t>Nicole Vandenberg, RN, PHN, BSN</a:t>
          </a:r>
        </a:p>
      </dgm:t>
    </dgm:pt>
    <dgm:pt modelId="{CB4358E9-D460-4325-BEF3-B06EE0182E25}" type="parTrans" cxnId="{1E34098B-A10D-47E7-9254-8B0DC81EA32B}">
      <dgm:prSet/>
      <dgm:spPr/>
      <dgm:t>
        <a:bodyPr/>
        <a:lstStyle/>
        <a:p>
          <a:endParaRPr lang="en-US"/>
        </a:p>
      </dgm:t>
    </dgm:pt>
    <dgm:pt modelId="{136E3CC3-0D2F-44E7-94CD-9977C3FDA311}" type="sibTrans" cxnId="{1E34098B-A10D-47E7-9254-8B0DC81EA32B}">
      <dgm:prSet/>
      <dgm:spPr/>
      <dgm:t>
        <a:bodyPr/>
        <a:lstStyle/>
        <a:p>
          <a:endParaRPr lang="en-US"/>
        </a:p>
      </dgm:t>
    </dgm:pt>
    <dgm:pt modelId="{623025C8-7131-4AE2-95EE-DE97A6E77F3F}" type="pres">
      <dgm:prSet presAssocID="{D7E5B0CA-6F65-46C7-8201-AEAFAC53EB64}" presName="linear" presStyleCnt="0">
        <dgm:presLayoutVars>
          <dgm:animLvl val="lvl"/>
          <dgm:resizeHandles val="exact"/>
        </dgm:presLayoutVars>
      </dgm:prSet>
      <dgm:spPr/>
    </dgm:pt>
    <dgm:pt modelId="{982C1309-3B81-450D-9B34-7593440E15C2}" type="pres">
      <dgm:prSet presAssocID="{F1A746CE-EBC6-4CE6-B72F-1C3030DBAF8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F1BE473-00FE-4D10-97DA-27A4C75BBBE7}" type="pres">
      <dgm:prSet presAssocID="{EF5DD5CC-AA1A-4B7B-BD0F-CD14806E1EA5}" presName="spacer" presStyleCnt="0"/>
      <dgm:spPr/>
    </dgm:pt>
    <dgm:pt modelId="{E2743522-1A70-4544-B2DE-B4346277D786}" type="pres">
      <dgm:prSet presAssocID="{6261D612-62BA-4F49-B54F-85C6AFF3A5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EFA02F9-241A-4EC0-9F39-DFB65076F368}" type="pres">
      <dgm:prSet presAssocID="{4C94D495-D096-4E10-9DEA-D7619E5068BC}" presName="spacer" presStyleCnt="0"/>
      <dgm:spPr/>
    </dgm:pt>
    <dgm:pt modelId="{866D5443-7867-47AD-B7D0-FD5FC7DD6FC5}" type="pres">
      <dgm:prSet presAssocID="{E3606514-3DB3-4B59-B4D7-2DF34A72453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EBE428-5BBA-4ECB-9B41-D08F47E1B344}" type="pres">
      <dgm:prSet presAssocID="{10BFD741-3180-4BBC-AED9-3888796F5F38}" presName="spacer" presStyleCnt="0"/>
      <dgm:spPr/>
    </dgm:pt>
    <dgm:pt modelId="{91CFDE31-F11D-4F48-BE6C-A7B2C86401D9}" type="pres">
      <dgm:prSet presAssocID="{A9714D87-1B79-4425-8C09-807970E7CEE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8E09F93-3B83-4473-9F97-38C831F14B29}" type="pres">
      <dgm:prSet presAssocID="{5DAAC8EF-D1C4-4EB4-BFEB-C7FE2B9555AD}" presName="spacer" presStyleCnt="0"/>
      <dgm:spPr/>
    </dgm:pt>
    <dgm:pt modelId="{1E2AA289-4A43-43B3-B733-2035DC4995E9}" type="pres">
      <dgm:prSet presAssocID="{AE01E777-D604-45C4-8D84-8E76D87A7C5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45BE60B-8262-42CC-9F91-0AF4B8E7D8C3}" type="presOf" srcId="{E3606514-3DB3-4B59-B4D7-2DF34A72453F}" destId="{866D5443-7867-47AD-B7D0-FD5FC7DD6FC5}" srcOrd="0" destOrd="0" presId="urn:microsoft.com/office/officeart/2005/8/layout/vList2"/>
    <dgm:cxn modelId="{74BF1216-178C-45F0-82D8-380D8DC6051D}" srcId="{D7E5B0CA-6F65-46C7-8201-AEAFAC53EB64}" destId="{F1A746CE-EBC6-4CE6-B72F-1C3030DBAF84}" srcOrd="0" destOrd="0" parTransId="{FEF57625-4100-4DDD-8B67-24CA714EA03F}" sibTransId="{EF5DD5CC-AA1A-4B7B-BD0F-CD14806E1EA5}"/>
    <dgm:cxn modelId="{C3B94417-1FD7-4079-AE62-E97FCB461AAB}" type="presOf" srcId="{A9714D87-1B79-4425-8C09-807970E7CEEB}" destId="{91CFDE31-F11D-4F48-BE6C-A7B2C86401D9}" srcOrd="0" destOrd="0" presId="urn:microsoft.com/office/officeart/2005/8/layout/vList2"/>
    <dgm:cxn modelId="{4AADA228-B365-4AA0-AB03-E98E53E46C38}" srcId="{D7E5B0CA-6F65-46C7-8201-AEAFAC53EB64}" destId="{E3606514-3DB3-4B59-B4D7-2DF34A72453F}" srcOrd="2" destOrd="0" parTransId="{CFB4B20B-D5BB-49B9-97F4-49847FDF6EC4}" sibTransId="{10BFD741-3180-4BBC-AED9-3888796F5F38}"/>
    <dgm:cxn modelId="{F23DBC3D-694D-404F-880B-AE64E92B67DD}" type="presOf" srcId="{6261D612-62BA-4F49-B54F-85C6AFF3A556}" destId="{E2743522-1A70-4544-B2DE-B4346277D786}" srcOrd="0" destOrd="0" presId="urn:microsoft.com/office/officeart/2005/8/layout/vList2"/>
    <dgm:cxn modelId="{AA3FF54C-510A-47F7-9514-12ABE943F56D}" type="presOf" srcId="{D7E5B0CA-6F65-46C7-8201-AEAFAC53EB64}" destId="{623025C8-7131-4AE2-95EE-DE97A6E77F3F}" srcOrd="0" destOrd="0" presId="urn:microsoft.com/office/officeart/2005/8/layout/vList2"/>
    <dgm:cxn modelId="{1E34098B-A10D-47E7-9254-8B0DC81EA32B}" srcId="{D7E5B0CA-6F65-46C7-8201-AEAFAC53EB64}" destId="{AE01E777-D604-45C4-8D84-8E76D87A7C53}" srcOrd="4" destOrd="0" parTransId="{CB4358E9-D460-4325-BEF3-B06EE0182E25}" sibTransId="{136E3CC3-0D2F-44E7-94CD-9977C3FDA311}"/>
    <dgm:cxn modelId="{E9BB2A92-F41C-4A65-A73B-B756044F790F}" type="presOf" srcId="{F1A746CE-EBC6-4CE6-B72F-1C3030DBAF84}" destId="{982C1309-3B81-450D-9B34-7593440E15C2}" srcOrd="0" destOrd="0" presId="urn:microsoft.com/office/officeart/2005/8/layout/vList2"/>
    <dgm:cxn modelId="{0F4F8494-A599-4748-B311-43874B5F8BAB}" type="presOf" srcId="{AE01E777-D604-45C4-8D84-8E76D87A7C53}" destId="{1E2AA289-4A43-43B3-B733-2035DC4995E9}" srcOrd="0" destOrd="0" presId="urn:microsoft.com/office/officeart/2005/8/layout/vList2"/>
    <dgm:cxn modelId="{35F1BBD9-B7D1-44ED-AECE-41F6FAB2D97F}" srcId="{D7E5B0CA-6F65-46C7-8201-AEAFAC53EB64}" destId="{A9714D87-1B79-4425-8C09-807970E7CEEB}" srcOrd="3" destOrd="0" parTransId="{4027A9A3-978A-4696-A8EE-AA3430FA935A}" sibTransId="{5DAAC8EF-D1C4-4EB4-BFEB-C7FE2B9555AD}"/>
    <dgm:cxn modelId="{5771B1E1-7A2E-493E-802A-B65D2B2B8DDD}" srcId="{D7E5B0CA-6F65-46C7-8201-AEAFAC53EB64}" destId="{6261D612-62BA-4F49-B54F-85C6AFF3A556}" srcOrd="1" destOrd="0" parTransId="{1B8C377D-388B-4EBC-9FBC-BC7A2E40C657}" sibTransId="{4C94D495-D096-4E10-9DEA-D7619E5068BC}"/>
    <dgm:cxn modelId="{D958AE11-B490-4443-9749-C3EB44A30968}" type="presParOf" srcId="{623025C8-7131-4AE2-95EE-DE97A6E77F3F}" destId="{982C1309-3B81-450D-9B34-7593440E15C2}" srcOrd="0" destOrd="0" presId="urn:microsoft.com/office/officeart/2005/8/layout/vList2"/>
    <dgm:cxn modelId="{4F584B83-AB9B-4091-85F5-95B7441F7094}" type="presParOf" srcId="{623025C8-7131-4AE2-95EE-DE97A6E77F3F}" destId="{3F1BE473-00FE-4D10-97DA-27A4C75BBBE7}" srcOrd="1" destOrd="0" presId="urn:microsoft.com/office/officeart/2005/8/layout/vList2"/>
    <dgm:cxn modelId="{49AE18CC-A9F2-4FB7-9983-92C8A31FA04E}" type="presParOf" srcId="{623025C8-7131-4AE2-95EE-DE97A6E77F3F}" destId="{E2743522-1A70-4544-B2DE-B4346277D786}" srcOrd="2" destOrd="0" presId="urn:microsoft.com/office/officeart/2005/8/layout/vList2"/>
    <dgm:cxn modelId="{87FCCCF3-9288-4459-92EE-A26B1DEF7923}" type="presParOf" srcId="{623025C8-7131-4AE2-95EE-DE97A6E77F3F}" destId="{1EFA02F9-241A-4EC0-9F39-DFB65076F368}" srcOrd="3" destOrd="0" presId="urn:microsoft.com/office/officeart/2005/8/layout/vList2"/>
    <dgm:cxn modelId="{0DA27739-087E-4B38-A925-BC60CD0D16D0}" type="presParOf" srcId="{623025C8-7131-4AE2-95EE-DE97A6E77F3F}" destId="{866D5443-7867-47AD-B7D0-FD5FC7DD6FC5}" srcOrd="4" destOrd="0" presId="urn:microsoft.com/office/officeart/2005/8/layout/vList2"/>
    <dgm:cxn modelId="{C2C00A6F-DF32-458F-9AF5-61D767703312}" type="presParOf" srcId="{623025C8-7131-4AE2-95EE-DE97A6E77F3F}" destId="{6BEBE428-5BBA-4ECB-9B41-D08F47E1B344}" srcOrd="5" destOrd="0" presId="urn:microsoft.com/office/officeart/2005/8/layout/vList2"/>
    <dgm:cxn modelId="{7755F16C-617F-4673-9718-083601148A4B}" type="presParOf" srcId="{623025C8-7131-4AE2-95EE-DE97A6E77F3F}" destId="{91CFDE31-F11D-4F48-BE6C-A7B2C86401D9}" srcOrd="6" destOrd="0" presId="urn:microsoft.com/office/officeart/2005/8/layout/vList2"/>
    <dgm:cxn modelId="{C16D9E97-CDBC-49C0-9D8F-01366E6E4CBE}" type="presParOf" srcId="{623025C8-7131-4AE2-95EE-DE97A6E77F3F}" destId="{A8E09F93-3B83-4473-9F97-38C831F14B29}" srcOrd="7" destOrd="0" presId="urn:microsoft.com/office/officeart/2005/8/layout/vList2"/>
    <dgm:cxn modelId="{97762B24-762B-4E14-8AC9-E29192FEEF08}" type="presParOf" srcId="{623025C8-7131-4AE2-95EE-DE97A6E77F3F}" destId="{1E2AA289-4A43-43B3-B733-2035DC4995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C1309-3B81-450D-9B34-7593440E15C2}">
      <dsp:nvSpPr>
        <dsp:cNvPr id="0" name=""/>
        <dsp:cNvSpPr/>
      </dsp:nvSpPr>
      <dsp:spPr>
        <a:xfrm>
          <a:off x="0" y="583501"/>
          <a:ext cx="626364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Newborn Screening Coordinators</a:t>
          </a:r>
        </a:p>
      </dsp:txBody>
      <dsp:txXfrm>
        <a:off x="38638" y="622139"/>
        <a:ext cx="6186364" cy="714229"/>
      </dsp:txXfrm>
    </dsp:sp>
    <dsp:sp modelId="{E2743522-1A70-4544-B2DE-B4346277D786}">
      <dsp:nvSpPr>
        <dsp:cNvPr id="0" name=""/>
        <dsp:cNvSpPr/>
      </dsp:nvSpPr>
      <dsp:spPr>
        <a:xfrm>
          <a:off x="0" y="1470046"/>
          <a:ext cx="6263640" cy="79150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844-343-9372</a:t>
          </a:r>
        </a:p>
      </dsp:txBody>
      <dsp:txXfrm>
        <a:off x="38638" y="1508684"/>
        <a:ext cx="6186364" cy="714229"/>
      </dsp:txXfrm>
    </dsp:sp>
    <dsp:sp modelId="{866D5443-7867-47AD-B7D0-FD5FC7DD6FC5}">
      <dsp:nvSpPr>
        <dsp:cNvPr id="0" name=""/>
        <dsp:cNvSpPr/>
      </dsp:nvSpPr>
      <dsp:spPr>
        <a:xfrm>
          <a:off x="0" y="2356591"/>
          <a:ext cx="6263640" cy="791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Kara Brink, RN, PHN, MSN – Lead</a:t>
          </a:r>
        </a:p>
      </dsp:txBody>
      <dsp:txXfrm>
        <a:off x="38638" y="2395229"/>
        <a:ext cx="6186364" cy="714229"/>
      </dsp:txXfrm>
    </dsp:sp>
    <dsp:sp modelId="{91CFDE31-F11D-4F48-BE6C-A7B2C86401D9}">
      <dsp:nvSpPr>
        <dsp:cNvPr id="0" name=""/>
        <dsp:cNvSpPr/>
      </dsp:nvSpPr>
      <dsp:spPr>
        <a:xfrm>
          <a:off x="0" y="3243136"/>
          <a:ext cx="6263640" cy="79150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Allison Pankey, RN, PHN, BSN</a:t>
          </a:r>
        </a:p>
      </dsp:txBody>
      <dsp:txXfrm>
        <a:off x="38638" y="3281774"/>
        <a:ext cx="6186364" cy="714229"/>
      </dsp:txXfrm>
    </dsp:sp>
    <dsp:sp modelId="{1E2AA289-4A43-43B3-B733-2035DC4995E9}">
      <dsp:nvSpPr>
        <dsp:cNvPr id="0" name=""/>
        <dsp:cNvSpPr/>
      </dsp:nvSpPr>
      <dsp:spPr>
        <a:xfrm>
          <a:off x="0" y="4129681"/>
          <a:ext cx="6263640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Nicole Vandenberg, RN, PHN, BSN</a:t>
          </a:r>
        </a:p>
      </dsp:txBody>
      <dsp:txXfrm>
        <a:off x="38638" y="4168319"/>
        <a:ext cx="6186364" cy="71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86F4-6B0A-4606-96DA-F7284BCB1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22A9F-6C53-4197-A6E8-449338876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86343-50CF-4A1B-AACA-B74B0749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82F8A-FAE4-4F13-A37B-3E6F71C0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1F990-13C6-44B9-AE99-A08D7E4A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2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E45B-BED1-4932-871A-8AA4E9E2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133AF-035F-4424-BF18-F80484A96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C9B60-691D-4BB5-8E16-B1378AEF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C038-F534-4314-BB39-D5CC06D6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EDA4A-C608-4061-B1DB-D988CA2E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1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A05A4E-E6F0-438B-A4B5-F64B72A11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DF47E-D0F7-4567-A809-D15B8147D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06D0-362C-4574-B6ED-EE0991575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109A1-AC91-471E-817E-A997EEB4E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89F83-EE29-4672-9B11-B88BFBC2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8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60A2E-4C4B-482B-97E5-F3F71E93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F8B5B-2DCF-456A-B24D-26FA105FD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370D5-5A8C-441E-8043-E6025156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13C0-B0F6-496E-9C3E-D9FE9D71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8C86-ED50-4E46-9FC3-8271D71E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8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183A-268E-40FD-90E9-B8DEE69DB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CBE48-25AD-4831-978E-C93BD081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53A6-3A17-480A-B23A-4DEF0C09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D856F-9E77-4094-B616-7ED60FD6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F2F96-9F66-477A-8025-492D5F8B7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011E-950A-4A5F-9A67-1ECA9692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A563-352D-469E-ABEF-BD6664A17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6C3EC-6C4D-436F-87AA-984A1A695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A8321-5956-4E53-959F-8EC437EB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92281-62D9-45BC-8F3C-F67089AD0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CD440-200B-4987-8A1F-FFE3B38A8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5C49-1249-4615-99F6-A8D8C8D4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2CEE3-6E93-4B80-A4CA-792AF4F6D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54B27-ADA8-4046-9A37-0D6365CA2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97DFA-7D68-46D2-9946-CECCCA53E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557F4-3F29-4FDB-A0F4-ECA47DA0F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694552-4616-40E4-9B7E-57B4FF8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E4A10-38E8-439C-A3F0-C350AF5F6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3A877-F80A-488D-9D1A-FFB94B2B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07D08-5C39-4340-85D6-624D4B36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20DA1-1744-470C-8198-750B7679F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DF25F-BBC2-4DF1-A440-6790F0EC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4EA80-C458-4BAD-9E19-E73A3565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5AF018-FA45-4313-8F12-28528204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1D9E7E-2ED7-48CF-BF68-80F23691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A1EAF-63CE-445A-9127-E4D67E7A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B9368-A56A-4923-A7BC-B8DE8E239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91FCD-AF07-4897-B63B-709281DEC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04500-A76D-4C4D-9686-9D807383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246D3-0968-43AC-BC43-B4064A7ED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BAF2C-A1D4-4295-8D67-AFA643F5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8FF8F-4BE9-45B0-80C0-2353DAFA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3CD8-3656-4648-B40B-B1532539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E45FEB-16DD-4E79-BBFB-46961C53A4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621EE-49A7-4577-8567-C5413812F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598229-1536-4E97-B5EB-6DF3B5205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9E10C-8664-4448-90B8-832289F5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E4CFB-19C9-4405-8AF4-9A4196BB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FC4883-E212-451F-8248-EA65BF4A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65ABD-C55A-47A0-9002-98669C18C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87036-828C-48B7-BECF-8BE17002D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63FAD-E30A-49F9-BB37-429CF7FC6EDC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909C-106C-4892-B360-8F7B07D48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8D0EE-DC62-4831-983D-1874DD863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A1CA3-A220-442F-8394-DAD0047CC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4FG3zBfLs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6C7140-E930-482D-85EE-507D87ECF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0274" y="1285875"/>
            <a:ext cx="7362825" cy="29622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Newborn Screening Bloodspot Collection</a:t>
            </a:r>
          </a:p>
        </p:txBody>
      </p:sp>
    </p:spTree>
    <p:extLst>
      <p:ext uri="{BB962C8B-B14F-4D97-AF65-F5344CB8AC3E}">
        <p14:creationId xmlns:p14="http://schemas.microsoft.com/office/powerpoint/2010/main" val="10050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7B13FB-D738-4BD5-B976-3BA5806EA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57" y="1123527"/>
            <a:ext cx="925588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21F0790-E029-4579-8BDE-D68C98B0CC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64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16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DCEAAD7-DD8C-4776-9816-63FFEE788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710" y="676855"/>
            <a:ext cx="9173823" cy="550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37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EC83DF-B7D4-4517-9657-43251A736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Newborn Screening Bloodspot Collection Video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42CA3-EFF9-4AD3-B9F8-27C5B2F58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135" y="4001587"/>
            <a:ext cx="518803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tx2"/>
                </a:solidFill>
                <a:latin typeface="+mn-lt"/>
                <a:ea typeface="+mn-ea"/>
                <a:cs typeface="+mn-cs"/>
                <a:hlinkClick r:id="rId2"/>
              </a:rPr>
              <a:t>CLSI Newborn Screening DVD | Informational Video (Clip) - YouTube</a:t>
            </a:r>
            <a:endParaRPr lang="en-US" sz="20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258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8CB14-6B46-45DC-BF97-C82343DE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Instructions for Collection and Handling of Blood Specimens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F20C48C-8702-400B-8D77-DA82B132E4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08413"/>
            <a:ext cx="10557057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Recall Testing for Hemoglobinopathies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***Please Note that there is NO order in Health Connect for this lab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Specimen Collection (for each patient)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Collect 1.5—2 ml whole blood into one 3ml or 5 ml EDTA tube (purple) via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venipuncture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immediately invert several times so the blood is mixed well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with the anticoagulant.  Label tube with patient’s name and collection date.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Specimen Packing &amp; Handling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(Cylinder &amp; pre-addressed envelope enclosed)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the specimen tube into a BIOHAZARD plastic bag with absorbent material (like a paper towel) and seal the bag.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the Intake Form.  Insert it into the pouch of the plastic bag.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 the sealed plastic bag into the enclosed mailing container.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Place the mailing container in the pre-addressed envelope.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 Logistics Systems (GLS)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1-800-322-5555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arrange for a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“remote pick up”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envelope.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(Kaiser Acct # 53999—account address is 6041 Cadillac Ave. Los Angeles, CA 90034)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same day it is collected: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Specimen is sent to: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Children’s Hospital &amp; Research Center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Hemoglobinopathy Laboratory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747 52</a:t>
            </a:r>
            <a:r>
              <a:rPr kumimoji="0" lang="en-US" altLang="en-US" sz="12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nd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Street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Oakland, CA  94609-9925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Atten: 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Mahin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Azimi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Notify the Newborn Screening Area Service Center (ASC) when the specimen is collected at:  (626) 564-3322 or 8-338-3322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1475" algn="l"/>
              </a:tabLst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Call the ASC if you have any questions about specimen collection or handling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80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EBA87-76A9-4C70-ACBE-3C24B6FE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Contact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033246-78E9-6DEE-B895-B34C54A093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51581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188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C4406-2FCD-41B5-8877-570A38FA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804160"/>
            <a:ext cx="4805996" cy="19100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6600" b="1" kern="12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Graphic 5" descr="Help">
            <a:extLst>
              <a:ext uri="{FF2B5EF4-FFF2-40B4-BE49-F238E27FC236}">
                <a16:creationId xmlns:a16="http://schemas.microsoft.com/office/drawing/2014/main" id="{760E59F6-CAE5-1840-1515-F6B462D1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26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4FDF8F-7FEE-4157-A89F-08ADB443C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047751"/>
            <a:ext cx="9833548" cy="1338952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What is Newborn Screening?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4D280-A841-4AF2-A3FC-F1DCC16A3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15354"/>
            <a:ext cx="9833548" cy="32139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Newborn screening is a blood test that checks for certain rare disorders that can cause serious health problems, including brain damage or death, if not treated early.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test identifies most, but not all, of babies who have these disorders.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569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9917F3-0560-4C6F-B265-458B218C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48E55-3864-4E6B-B8FB-E2AA24657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400"/>
            <a:ext cx="10055721" cy="1325563"/>
          </a:xfrm>
        </p:spPr>
        <p:txBody>
          <a:bodyPr anchor="t">
            <a:norm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Why Do Babies Need This Test?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39BAE7-7EB8-4E22-BCBB-F00F514DB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CE476A00-9FF6-4B98-9E5C-7A22D8F59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F0632CB-5E59-4727-9C88-4537512D5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49635-9D95-4AB6-A95A-7AF1A64C6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089112" cy="39095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accent5">
                    <a:lumMod val="75000"/>
                    <a:alpha val="60000"/>
                  </a:schemeClr>
                </a:solidFill>
              </a:rPr>
              <a:t>Babies with one of these disorders can look healthy at birth but still have a serious disease.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chemeClr val="accent5">
                    <a:lumMod val="75000"/>
                    <a:alpha val="60000"/>
                  </a:schemeClr>
                </a:solidFill>
              </a:rPr>
              <a:t>Making a diagnosis early means treatment can be started before health problems occur.</a:t>
            </a:r>
          </a:p>
        </p:txBody>
      </p:sp>
    </p:spTree>
    <p:extLst>
      <p:ext uri="{BB962C8B-B14F-4D97-AF65-F5344CB8AC3E}">
        <p14:creationId xmlns:p14="http://schemas.microsoft.com/office/powerpoint/2010/main" val="38787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BE35D-DAEE-47CE-910F-FC8BB5EEA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1247775"/>
            <a:ext cx="4295775" cy="4419599"/>
          </a:xfrm>
        </p:spPr>
        <p:txBody>
          <a:bodyPr anchor="t">
            <a:norm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3 Main Reasons a Newborn Screen Specimen is Collected Outpatient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F7E3-5024-4BFF-9DDE-0B71D76F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3" y="1247775"/>
            <a:ext cx="6353171" cy="44195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  <a:alpha val="55000"/>
                  </a:schemeClr>
                </a:solidFill>
              </a:rPr>
              <a:t>A baby has never had a Newborn Screening specimen collected – homebirth, out of State delivery, or international adoption.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  <a:alpha val="55000"/>
                  </a:schemeClr>
                </a:solidFill>
              </a:rPr>
              <a:t>A baby’s initial Newborn Screen specimen collected in the hospital was deemed inadequate due to collection technique issues or MRN mismatch on the test request form.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75000"/>
                    <a:alpha val="55000"/>
                  </a:schemeClr>
                </a:solidFill>
              </a:rPr>
              <a:t>A baby’s initial Newborn Screen specimen was presumptive positive for PKU or </a:t>
            </a:r>
            <a:r>
              <a:rPr lang="en-US" sz="2400" dirty="0" err="1">
                <a:solidFill>
                  <a:schemeClr val="accent1">
                    <a:lumMod val="75000"/>
                    <a:alpha val="55000"/>
                  </a:schemeClr>
                </a:solidFill>
              </a:rPr>
              <a:t>Biotinidase</a:t>
            </a:r>
            <a:r>
              <a:rPr lang="en-US" sz="2400" dirty="0">
                <a:solidFill>
                  <a:schemeClr val="accent1">
                    <a:lumMod val="75000"/>
                    <a:alpha val="55000"/>
                  </a:schemeClr>
                </a:solidFill>
              </a:rPr>
              <a:t> Deficiency and a repeat specimen is used for confirmatory testing.  The initial Newborn Screen results </a:t>
            </a:r>
            <a:r>
              <a:rPr lang="en-US" sz="2400">
                <a:solidFill>
                  <a:schemeClr val="accent1">
                    <a:lumMod val="75000"/>
                    <a:alpha val="55000"/>
                  </a:schemeClr>
                </a:solidFill>
              </a:rPr>
              <a:t>were incomplete. </a:t>
            </a:r>
            <a:endParaRPr lang="en-US" sz="2400" dirty="0">
              <a:solidFill>
                <a:schemeClr val="accent1">
                  <a:lumMod val="50000"/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4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8F94FA-7DDF-4FAE-8F2A-EB125747C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95351"/>
            <a:ext cx="9833548" cy="1401519"/>
          </a:xfrm>
        </p:spPr>
        <p:txBody>
          <a:bodyPr anchor="b">
            <a:norm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75000"/>
                  </a:schemeClr>
                </a:solidFill>
              </a:rPr>
              <a:t>How is the Test Done?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B47EB-5B7B-42DB-BAB1-718468C83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2890978"/>
            <a:ext cx="9833548" cy="31478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A few drops of blood are taken from the baby’s heel and put on special filter paper on the bloodspot collection card.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The bloodspot card is then sent to a program approved laboratory for testing (Kaiser NAPS Lab 72).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This is a safe and simple test.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8575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ED3B87-770B-4A16-90FD-174643756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211" y="397747"/>
            <a:ext cx="8734425" cy="152249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Which Disorders Are Tested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EC08F-59FC-4E83-9C67-B8C3D8C03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2166983"/>
            <a:ext cx="11410949" cy="42932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Over 80 disorders are screening for, including the following: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Metabolic Disorders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Endocrine Disorders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Sickle Cell Disease/Hemoglobin Disorders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Cystic Fibrosis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Immunological Disorders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Neurological Disorders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25574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F39D28D-82DA-4670-823A-EF884C4DC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38" y="304872"/>
            <a:ext cx="3154642" cy="63092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DC1905-1872-4128-8296-A8D8F91645AD}"/>
              </a:ext>
            </a:extLst>
          </p:cNvPr>
          <p:cNvSpPr txBox="1"/>
          <p:nvPr/>
        </p:nvSpPr>
        <p:spPr>
          <a:xfrm>
            <a:off x="266699" y="1534160"/>
            <a:ext cx="40671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Newborn Screening Test Request Form -</a:t>
            </a: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Demographic information completed by pediatric staff prior to arrival at lab</a:t>
            </a:r>
          </a:p>
        </p:txBody>
      </p:sp>
    </p:spTree>
    <p:extLst>
      <p:ext uri="{BB962C8B-B14F-4D97-AF65-F5344CB8AC3E}">
        <p14:creationId xmlns:p14="http://schemas.microsoft.com/office/powerpoint/2010/main" val="19528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8C50196D-BBBA-4447-8D16-75A2F7C1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643468"/>
            <a:ext cx="7091680" cy="5571066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1E7DB0-1F63-4EFB-A3B6-245A91B634BE}"/>
              </a:ext>
            </a:extLst>
          </p:cNvPr>
          <p:cNvSpPr/>
          <p:nvPr/>
        </p:nvSpPr>
        <p:spPr>
          <a:xfrm>
            <a:off x="1114426" y="3362325"/>
            <a:ext cx="3019424" cy="92392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897BF5-F6BC-4ACA-98CF-6165722B8025}"/>
              </a:ext>
            </a:extLst>
          </p:cNvPr>
          <p:cNvSpPr/>
          <p:nvPr/>
        </p:nvSpPr>
        <p:spPr>
          <a:xfrm>
            <a:off x="6496051" y="2619376"/>
            <a:ext cx="1570990" cy="92392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661901-FEAA-4922-8E2D-4BC52334332A}"/>
              </a:ext>
            </a:extLst>
          </p:cNvPr>
          <p:cNvSpPr txBox="1"/>
          <p:nvPr/>
        </p:nvSpPr>
        <p:spPr>
          <a:xfrm>
            <a:off x="8328778" y="1443515"/>
            <a:ext cx="38481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Lab Staff Completes: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Date and Time of Collection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Initials of Collector</a:t>
            </a:r>
          </a:p>
        </p:txBody>
      </p:sp>
    </p:spTree>
    <p:extLst>
      <p:ext uri="{BB962C8B-B14F-4D97-AF65-F5344CB8AC3E}">
        <p14:creationId xmlns:p14="http://schemas.microsoft.com/office/powerpoint/2010/main" val="2644139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2DC3EE-C469-49E0-A83D-CA3BE525C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644774" y="0"/>
            <a:ext cx="9547224" cy="6858000"/>
          </a:xfrm>
          <a:custGeom>
            <a:avLst/>
            <a:gdLst>
              <a:gd name="connsiteX0" fmla="*/ 7924201 w 9547224"/>
              <a:gd name="connsiteY0" fmla="*/ 0 h 6858000"/>
              <a:gd name="connsiteX1" fmla="*/ 6830968 w 9547224"/>
              <a:gd name="connsiteY1" fmla="*/ 0 h 6858000"/>
              <a:gd name="connsiteX2" fmla="*/ 6514769 w 9547224"/>
              <a:gd name="connsiteY2" fmla="*/ 0 h 6858000"/>
              <a:gd name="connsiteX3" fmla="*/ 6050802 w 9547224"/>
              <a:gd name="connsiteY3" fmla="*/ 0 h 6858000"/>
              <a:gd name="connsiteX4" fmla="*/ 4341273 w 9547224"/>
              <a:gd name="connsiteY4" fmla="*/ 0 h 6858000"/>
              <a:gd name="connsiteX5" fmla="*/ 0 w 9547224"/>
              <a:gd name="connsiteY5" fmla="*/ 0 h 6858000"/>
              <a:gd name="connsiteX6" fmla="*/ 0 w 9547224"/>
              <a:gd name="connsiteY6" fmla="*/ 6858000 h 6858000"/>
              <a:gd name="connsiteX7" fmla="*/ 4341273 w 9547224"/>
              <a:gd name="connsiteY7" fmla="*/ 6858000 h 6858000"/>
              <a:gd name="connsiteX8" fmla="*/ 6050802 w 9547224"/>
              <a:gd name="connsiteY8" fmla="*/ 6858000 h 6858000"/>
              <a:gd name="connsiteX9" fmla="*/ 6514769 w 9547224"/>
              <a:gd name="connsiteY9" fmla="*/ 6858000 h 6858000"/>
              <a:gd name="connsiteX10" fmla="*/ 6830968 w 9547224"/>
              <a:gd name="connsiteY10" fmla="*/ 6858000 h 6858000"/>
              <a:gd name="connsiteX11" fmla="*/ 7044470 w 9547224"/>
              <a:gd name="connsiteY11" fmla="*/ 6858000 h 6858000"/>
              <a:gd name="connsiteX12" fmla="*/ 7156226 w 9547224"/>
              <a:gd name="connsiteY12" fmla="*/ 6780599 h 6858000"/>
              <a:gd name="connsiteX13" fmla="*/ 7672874 w 9547224"/>
              <a:gd name="connsiteY13" fmla="*/ 6374814 h 6858000"/>
              <a:gd name="connsiteX14" fmla="*/ 9547224 w 9547224"/>
              <a:gd name="connsiteY14" fmla="*/ 3621656 h 6858000"/>
              <a:gd name="connsiteX15" fmla="*/ 7946325 w 9547224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47224" h="6858000">
                <a:moveTo>
                  <a:pt x="7924201" y="0"/>
                </a:moveTo>
                <a:lnTo>
                  <a:pt x="6830968" y="0"/>
                </a:lnTo>
                <a:lnTo>
                  <a:pt x="6514769" y="0"/>
                </a:lnTo>
                <a:lnTo>
                  <a:pt x="6050802" y="0"/>
                </a:lnTo>
                <a:lnTo>
                  <a:pt x="4341273" y="0"/>
                </a:lnTo>
                <a:lnTo>
                  <a:pt x="0" y="0"/>
                </a:lnTo>
                <a:lnTo>
                  <a:pt x="0" y="6858000"/>
                </a:lnTo>
                <a:lnTo>
                  <a:pt x="4341273" y="6858000"/>
                </a:lnTo>
                <a:lnTo>
                  <a:pt x="6050802" y="6858000"/>
                </a:lnTo>
                <a:lnTo>
                  <a:pt x="6514769" y="6858000"/>
                </a:lnTo>
                <a:lnTo>
                  <a:pt x="6830968" y="6858000"/>
                </a:lnTo>
                <a:lnTo>
                  <a:pt x="7044470" y="6858000"/>
                </a:lnTo>
                <a:lnTo>
                  <a:pt x="7156226" y="6780599"/>
                </a:lnTo>
                <a:cubicBezTo>
                  <a:pt x="7330044" y="6653108"/>
                  <a:pt x="7500671" y="6515397"/>
                  <a:pt x="7672874" y="6374814"/>
                </a:cubicBezTo>
                <a:cubicBezTo>
                  <a:pt x="8618499" y="5602839"/>
                  <a:pt x="9547224" y="4969131"/>
                  <a:pt x="9547224" y="3621656"/>
                </a:cubicBezTo>
                <a:cubicBezTo>
                  <a:pt x="9547224" y="2093192"/>
                  <a:pt x="8973488" y="754641"/>
                  <a:pt x="7946325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212206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17551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3D662D9-D2EF-4743-A8BC-AABC1FC79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476" y="238771"/>
            <a:ext cx="3496684" cy="6436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6CD6B-0C40-47D5-B2B9-62E62732EFB9}"/>
              </a:ext>
            </a:extLst>
          </p:cNvPr>
          <p:cNvSpPr txBox="1"/>
          <p:nvPr/>
        </p:nvSpPr>
        <p:spPr>
          <a:xfrm>
            <a:off x="467360" y="1381760"/>
            <a:ext cx="4479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Bloodspot Filter Paper</a:t>
            </a:r>
          </a:p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Collection Instructions</a:t>
            </a:r>
          </a:p>
        </p:txBody>
      </p:sp>
    </p:spTree>
    <p:extLst>
      <p:ext uri="{BB962C8B-B14F-4D97-AF65-F5344CB8AC3E}">
        <p14:creationId xmlns:p14="http://schemas.microsoft.com/office/powerpoint/2010/main" val="267772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614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Meiryo</vt:lpstr>
      <vt:lpstr>Arial</vt:lpstr>
      <vt:lpstr>Calibri</vt:lpstr>
      <vt:lpstr>Calibri Light</vt:lpstr>
      <vt:lpstr>Impact</vt:lpstr>
      <vt:lpstr>Wingdings</vt:lpstr>
      <vt:lpstr>Office Theme</vt:lpstr>
      <vt:lpstr>Newborn Screening Bloodspot Collection</vt:lpstr>
      <vt:lpstr>What is Newborn Screening?</vt:lpstr>
      <vt:lpstr>Why Do Babies Need This Test?</vt:lpstr>
      <vt:lpstr>3 Main Reasons a Newborn Screen Specimen is Collected Outpatient</vt:lpstr>
      <vt:lpstr>How is the Test Done?</vt:lpstr>
      <vt:lpstr>Which Disorders Are Tested for?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Newborn Screening Bloodspot Collection Video Review</vt:lpstr>
      <vt:lpstr>Instructions for Collection and Handling of Blood Specimens </vt:lpstr>
      <vt:lpstr>Contact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Newborn Screening Bloodspot Collection</dc:title>
  <dc:creator>Kara J. Brink</dc:creator>
  <cp:lastModifiedBy>Rowena B Pablico</cp:lastModifiedBy>
  <cp:revision>21</cp:revision>
  <dcterms:created xsi:type="dcterms:W3CDTF">2022-03-11T19:19:15Z</dcterms:created>
  <dcterms:modified xsi:type="dcterms:W3CDTF">2022-05-31T21:21:42Z</dcterms:modified>
</cp:coreProperties>
</file>