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4"/>
  </p:notesMasterIdLst>
  <p:sldIdLst>
    <p:sldId id="256" r:id="rId2"/>
    <p:sldId id="258" r:id="rId3"/>
    <p:sldId id="259" r:id="rId4"/>
    <p:sldId id="261" r:id="rId5"/>
    <p:sldId id="262" r:id="rId6"/>
    <p:sldId id="278" r:id="rId7"/>
    <p:sldId id="283" r:id="rId8"/>
    <p:sldId id="268" r:id="rId9"/>
    <p:sldId id="285" r:id="rId10"/>
    <p:sldId id="289" r:id="rId11"/>
    <p:sldId id="265" r:id="rId12"/>
    <p:sldId id="270" r:id="rId13"/>
    <p:sldId id="272" r:id="rId14"/>
    <p:sldId id="276" r:id="rId15"/>
    <p:sldId id="273" r:id="rId16"/>
    <p:sldId id="290" r:id="rId17"/>
    <p:sldId id="266" r:id="rId18"/>
    <p:sldId id="281" r:id="rId19"/>
    <p:sldId id="271" r:id="rId20"/>
    <p:sldId id="294" r:id="rId21"/>
    <p:sldId id="293" r:id="rId22"/>
    <p:sldId id="295" r:id="rId23"/>
    <p:sldId id="286" r:id="rId24"/>
    <p:sldId id="296" r:id="rId25"/>
    <p:sldId id="287" r:id="rId26"/>
    <p:sldId id="297" r:id="rId27"/>
    <p:sldId id="298" r:id="rId28"/>
    <p:sldId id="299" r:id="rId29"/>
    <p:sldId id="300" r:id="rId30"/>
    <p:sldId id="301" r:id="rId31"/>
    <p:sldId id="302" r:id="rId32"/>
    <p:sldId id="277"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2B83"/>
    <a:srgbClr val="2A0F38"/>
    <a:srgbClr val="006600"/>
    <a:srgbClr val="4A206A"/>
    <a:srgbClr val="FFFF00"/>
    <a:srgbClr val="00FF00"/>
    <a:srgbClr val="00CC00"/>
    <a:srgbClr val="32054B"/>
    <a:srgbClr val="280E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solidFill>
          <a:srgbClr val="5A1F51"/>
        </a:solidFill>
        <a:ln>
          <a:noFill/>
        </a:ln>
        <a:effectLst/>
        <a:scene3d>
          <a:camera prst="orthographicFront"/>
          <a:lightRig rig="flat" dir="t"/>
        </a:scene3d>
        <a:sp3d prstMaterial="plastic">
          <a:bevelT w="120900" h="88900"/>
          <a:bevelB w="88900" h="31750" prst="angle"/>
        </a:sp3d>
      </dgm:spPr>
      <dgm:t>
        <a:bodyPr spcFirstLastPara="0" vert="horz" wrap="square" lIns="365760" tIns="0" rIns="0" bIns="0" numCol="1" spcCol="1270" anchor="t" anchorCtr="1"/>
        <a:lstStyle/>
        <a:p>
          <a:pPr marL="0" lvl="0" algn="ctr" defTabSz="711200">
            <a:lnSpc>
              <a:spcPct val="100000"/>
            </a:lnSpc>
            <a:spcBef>
              <a:spcPct val="0"/>
            </a:spcBef>
            <a:spcAft>
              <a:spcPct val="35000"/>
            </a:spcAft>
            <a:buNone/>
          </a:pPr>
          <a:r>
            <a:rPr lang="en-US" sz="1600" b="1" kern="1200" dirty="0">
              <a:solidFill>
                <a:srgbClr val="FFFFFF">
                  <a:hueOff val="0"/>
                  <a:satOff val="0"/>
                  <a:lumOff val="0"/>
                  <a:alphaOff val="0"/>
                </a:srgb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DISPATCHER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solidFill>
          <a:srgbClr val="3A3368"/>
        </a:soli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solidFill>
          <a:srgbClr val="004B74"/>
        </a:soli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a:xfrm>
          <a:off x="3494961" y="139414"/>
          <a:ext cx="2468875" cy="2468875"/>
        </a:xfrm>
        <a:prstGeom prst="ellipse">
          <a:avLst/>
        </a:prstGeom>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A884BB"/>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chemeClr val="bg1">
            <a:lumMod val="75000"/>
            <a:lumOff val="25000"/>
          </a:schemeClr>
        </a:solidFill>
        <a:ln w="9525">
          <a:solidFill>
            <a:schemeClr val="tx1">
              <a:lumMod val="5000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chemeClr val="bg1">
            <a:lumMod val="75000"/>
            <a:lumOff val="25000"/>
          </a:schemeClr>
        </a:solidFill>
        <a:ln w="9525">
          <a:solidFill>
            <a:schemeClr val="tx1">
              <a:lumMod val="5000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92154" custRadScaleInc="-2051">
        <dgm:presLayoutVars>
          <dgm:bulletEnabled val="1"/>
        </dgm:presLayoutVars>
      </dgm:prSet>
      <dgm:spPr/>
    </dgm:pt>
    <dgm:pt modelId="{22B503BB-9F72-49B3-B82A-04FB9B76AE92}" type="pres">
      <dgm:prSet presAssocID="{0A6CECF4-BEAA-42E2-8C8C-4BA74C0143F5}" presName="arrow" presStyleLbl="node1" presStyleIdx="1" presStyleCnt="2" custAng="0" custScaleX="68617" custScaleY="114685" custRadScaleRad="91497" custRadScaleInc="4572">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336" y="139428"/>
          <a:ext cx="2469124" cy="2469124"/>
        </a:xfrm>
        <a:prstGeom prst="ellipse">
          <a:avLst/>
        </a:prstGeom>
        <a:solidFill>
          <a:srgbClr val="5A1F51"/>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solidFill>
                <a:srgbClr val="FFFFFF">
                  <a:hueOff val="0"/>
                  <a:satOff val="0"/>
                  <a:lumOff val="0"/>
                  <a:alphaOff val="0"/>
                </a:srgb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DISPATCHER</a:t>
          </a:r>
        </a:p>
      </dsp:txBody>
      <dsp:txXfrm>
        <a:off x="3823553" y="571525"/>
        <a:ext cx="1810691" cy="1111106"/>
      </dsp:txXfrm>
    </dsp:sp>
    <dsp:sp modelId="{F283DE8F-99FF-4AD1-B819-F7DC30605D02}">
      <dsp:nvSpPr>
        <dsp:cNvPr id="0" name=""/>
        <dsp:cNvSpPr/>
      </dsp:nvSpPr>
      <dsp:spPr>
        <a:xfrm>
          <a:off x="4610399" y="1786245"/>
          <a:ext cx="2469124" cy="2469124"/>
        </a:xfrm>
        <a:prstGeom prst="ellipse">
          <a:avLst/>
        </a:prstGeom>
        <a:solidFill>
          <a:srgbClr val="3A3368"/>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539" y="2424102"/>
        <a:ext cx="1481474" cy="1358018"/>
      </dsp:txXfrm>
    </dsp:sp>
    <dsp:sp modelId="{EFA08EAB-8650-4112-B4C8-EFEBDD037B3F}">
      <dsp:nvSpPr>
        <dsp:cNvPr id="0" name=""/>
        <dsp:cNvSpPr/>
      </dsp:nvSpPr>
      <dsp:spPr>
        <a:xfrm>
          <a:off x="2334168" y="1717321"/>
          <a:ext cx="2550619" cy="2550619"/>
        </a:xfrm>
        <a:prstGeom prst="ellipse">
          <a:avLst/>
        </a:prstGeom>
        <a:solidFill>
          <a:srgbClr val="004B74"/>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4352" y="2376231"/>
        <a:ext cx="1530371" cy="1402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577171" y="225444"/>
          <a:ext cx="1261271" cy="2041762"/>
        </a:xfrm>
        <a:prstGeom prst="downArrow">
          <a:avLst>
            <a:gd name="adj1" fmla="val 50000"/>
            <a:gd name="adj2" fmla="val 35000"/>
          </a:avLst>
        </a:prstGeom>
        <a:solidFill>
          <a:schemeClr val="bg1">
            <a:lumMod val="75000"/>
            <a:lumOff val="25000"/>
          </a:schemeClr>
        </a:solidFill>
        <a:ln w="9525">
          <a:solidFill>
            <a:schemeClr val="tx1">
              <a:lumMod val="50000"/>
            </a:schemeClr>
          </a:solidFill>
        </a:ln>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186926" y="931007"/>
        <a:ext cx="1821040" cy="630635"/>
      </dsp:txXfrm>
    </dsp:sp>
    <dsp:sp modelId="{22B503BB-9F72-49B3-B82A-04FB9B76AE92}">
      <dsp:nvSpPr>
        <dsp:cNvPr id="0" name=""/>
        <dsp:cNvSpPr/>
      </dsp:nvSpPr>
      <dsp:spPr>
        <a:xfrm rot="5400000">
          <a:off x="7476889" y="412872"/>
          <a:ext cx="1222157" cy="2042688"/>
        </a:xfrm>
        <a:prstGeom prst="downArrow">
          <a:avLst>
            <a:gd name="adj1" fmla="val 50000"/>
            <a:gd name="adj2" fmla="val 35000"/>
          </a:avLst>
        </a:prstGeom>
        <a:solidFill>
          <a:schemeClr val="bg1">
            <a:lumMod val="75000"/>
            <a:lumOff val="25000"/>
          </a:schemeClr>
        </a:solidFill>
        <a:ln w="9525">
          <a:solidFill>
            <a:schemeClr val="tx1">
              <a:lumMod val="50000"/>
            </a:schemeClr>
          </a:solidFill>
        </a:ln>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280501" y="1128677"/>
        <a:ext cx="1828811" cy="61107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D2A759-ED27-C6CC-42A6-BEC3210A17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1AB5F06-94A8-B443-BE23-241F8BD55D7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17868E6-8D9F-4073-B7F0-01FBABBE7502}" type="datetimeFigureOut">
              <a:rPr lang="en-US"/>
              <a:pPr>
                <a:defRPr/>
              </a:pPr>
              <a:t>2/19/2023</a:t>
            </a:fld>
            <a:endParaRPr lang="en-US"/>
          </a:p>
        </p:txBody>
      </p:sp>
      <p:sp>
        <p:nvSpPr>
          <p:cNvPr id="4" name="Slide Image Placeholder 3">
            <a:extLst>
              <a:ext uri="{FF2B5EF4-FFF2-40B4-BE49-F238E27FC236}">
                <a16:creationId xmlns:a16="http://schemas.microsoft.com/office/drawing/2014/main" id="{5965F3B6-D7E9-B4E1-01DE-EED36C05D99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8EAB892-5328-4D6E-6BAD-0D49F9FA6EF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CA56BA4-6DEE-10CA-8D66-5110A5F3955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EE913CE-C63D-F98B-E52F-8166C50F381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2FF7241-A87B-4014-8F62-C70EA3B82E5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FEBA26E-2CEB-518D-8A78-168A328657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98BA33F-A84B-394B-3F1A-6AFF15CBCB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ctr">
              <a:spcBef>
                <a:spcPct val="0"/>
              </a:spcBef>
            </a:pPr>
            <a:r>
              <a:rPr lang="en-US" altLang="en-US" b="1" u="sng"/>
              <a:t>ANALYSIS:</a:t>
            </a:r>
            <a:r>
              <a:rPr lang="en-US" altLang="en-US" b="1" i="1"/>
              <a:t>  </a:t>
            </a:r>
            <a:r>
              <a:rPr lang="en-US" altLang="en-US"/>
              <a:t>The Door to order times have decreased overall.  The Order to results have met target for one year. Overall Door to result time has met target.  </a:t>
            </a:r>
          </a:p>
          <a:p>
            <a:pPr fontAlgn="ctr">
              <a:spcBef>
                <a:spcPct val="0"/>
              </a:spcBef>
            </a:pPr>
            <a:r>
              <a:rPr lang="en-US" altLang="en-US"/>
              <a:t> </a:t>
            </a:r>
          </a:p>
          <a:p>
            <a:pPr fontAlgn="ctr">
              <a:spcBef>
                <a:spcPct val="0"/>
              </a:spcBef>
            </a:pPr>
            <a:r>
              <a:rPr lang="en-US" altLang="en-US" b="1" u="sng"/>
              <a:t>CONCLUSION:</a:t>
            </a:r>
            <a:r>
              <a:rPr lang="en-US" altLang="en-US" b="1"/>
              <a:t>   </a:t>
            </a:r>
            <a:r>
              <a:rPr lang="en-US" altLang="en-US"/>
              <a:t>Target met.</a:t>
            </a:r>
          </a:p>
          <a:p>
            <a:pPr fontAlgn="ctr">
              <a:spcBef>
                <a:spcPct val="0"/>
              </a:spcBef>
            </a:pPr>
            <a:r>
              <a:rPr lang="en-US" altLang="en-US"/>
              <a:t> </a:t>
            </a:r>
          </a:p>
          <a:p>
            <a:pPr fontAlgn="ctr">
              <a:spcBef>
                <a:spcPct val="0"/>
              </a:spcBef>
            </a:pPr>
            <a:r>
              <a:rPr lang="en-US" altLang="en-US" b="1" u="sng"/>
              <a:t>ACTION:</a:t>
            </a:r>
            <a:r>
              <a:rPr lang="en-US" altLang="en-US" b="1"/>
              <a:t>   </a:t>
            </a:r>
            <a:r>
              <a:rPr lang="en-US" altLang="en-US"/>
              <a:t>The process to obtain labs in the ED has improved with the use of the Brain Alert.  The Lab processes the specimens that are sent in a purple bag.  Overall, metric is doing well, continue the existing protocols for ED and Lab.</a:t>
            </a:r>
          </a:p>
          <a:p>
            <a:pPr>
              <a:spcBef>
                <a:spcPct val="0"/>
              </a:spcBef>
            </a:pPr>
            <a:endParaRPr lang="en-US" altLang="en-US"/>
          </a:p>
        </p:txBody>
      </p:sp>
      <p:sp>
        <p:nvSpPr>
          <p:cNvPr id="21508" name="Slide Number Placeholder 3">
            <a:extLst>
              <a:ext uri="{FF2B5EF4-FFF2-40B4-BE49-F238E27FC236}">
                <a16:creationId xmlns:a16="http://schemas.microsoft.com/office/drawing/2014/main" id="{4536BB50-C9BF-80DA-464A-6A731DC0BA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A34D4B-8756-46C9-9FCA-3EFDBF8F1BB7}" type="slidenum">
              <a:rPr lang="en-US" altLang="en-US"/>
              <a:pPr fontAlgn="base">
                <a:spcBef>
                  <a:spcPct val="0"/>
                </a:spcBef>
                <a:spcAft>
                  <a:spcPct val="0"/>
                </a:spcAft>
              </a:pPr>
              <a:t>18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5FAA1-AED5-2BFD-C935-A038A4712EA7}"/>
              </a:ext>
            </a:extLst>
          </p:cNvPr>
          <p:cNvSpPr>
            <a:spLocks noGrp="1"/>
          </p:cNvSpPr>
          <p:nvPr>
            <p:ph type="dt" sz="half" idx="10"/>
          </p:nvPr>
        </p:nvSpPr>
        <p:spPr/>
        <p:txBody>
          <a:bodyPr/>
          <a:lstStyle>
            <a:lvl1pPr>
              <a:defRPr/>
            </a:lvl1pPr>
          </a:lstStyle>
          <a:p>
            <a:pPr>
              <a:defRPr/>
            </a:pPr>
            <a:fld id="{37704CA3-D42D-480D-B85F-146116B5EAC9}" type="datetimeFigureOut">
              <a:rPr lang="en-US"/>
              <a:pPr>
                <a:defRPr/>
              </a:pPr>
              <a:t>2/19/2023</a:t>
            </a:fld>
            <a:endParaRPr lang="en-US"/>
          </a:p>
        </p:txBody>
      </p:sp>
      <p:sp>
        <p:nvSpPr>
          <p:cNvPr id="5" name="Footer Placeholder 4">
            <a:extLst>
              <a:ext uri="{FF2B5EF4-FFF2-40B4-BE49-F238E27FC236}">
                <a16:creationId xmlns:a16="http://schemas.microsoft.com/office/drawing/2014/main" id="{EA92C91A-1CC0-8AF8-9664-F58288AD4C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D6DF95-061B-F642-5E58-D9C7C1AE1290}"/>
              </a:ext>
            </a:extLst>
          </p:cNvPr>
          <p:cNvSpPr>
            <a:spLocks noGrp="1"/>
          </p:cNvSpPr>
          <p:nvPr>
            <p:ph type="sldNum" sz="quarter" idx="12"/>
          </p:nvPr>
        </p:nvSpPr>
        <p:spPr/>
        <p:txBody>
          <a:bodyPr/>
          <a:lstStyle>
            <a:lvl1pPr>
              <a:defRPr/>
            </a:lvl1pPr>
          </a:lstStyle>
          <a:p>
            <a:pPr>
              <a:defRPr/>
            </a:pPr>
            <a:fld id="{6D4CD9C6-6A16-4D18-B94B-5BA69A0AE89F}" type="slidenum">
              <a:rPr lang="en-US"/>
              <a:pPr>
                <a:defRPr/>
              </a:pPr>
              <a:t>‹#›</a:t>
            </a:fld>
            <a:endParaRPr lang="en-US"/>
          </a:p>
        </p:txBody>
      </p:sp>
    </p:spTree>
    <p:extLst>
      <p:ext uri="{BB962C8B-B14F-4D97-AF65-F5344CB8AC3E}">
        <p14:creationId xmlns:p14="http://schemas.microsoft.com/office/powerpoint/2010/main" val="4184178135"/>
      </p:ext>
    </p:extLst>
  </p:cSld>
  <p:clrMapOvr>
    <a:masterClrMapping/>
  </p:clrMapOvr>
  <p:transition spd="slow" advClick="0" advTm="59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E6467-B60A-33DB-C7FA-D4A3250BACCB}"/>
              </a:ext>
            </a:extLst>
          </p:cNvPr>
          <p:cNvSpPr>
            <a:spLocks noGrp="1"/>
          </p:cNvSpPr>
          <p:nvPr>
            <p:ph type="dt" sz="half" idx="10"/>
          </p:nvPr>
        </p:nvSpPr>
        <p:spPr/>
        <p:txBody>
          <a:bodyPr/>
          <a:lstStyle>
            <a:lvl1pPr>
              <a:defRPr/>
            </a:lvl1pPr>
          </a:lstStyle>
          <a:p>
            <a:pPr>
              <a:defRPr/>
            </a:pPr>
            <a:fld id="{13AD65A5-098A-4BDE-B83A-01A875C339E8}" type="datetimeFigureOut">
              <a:rPr lang="en-US"/>
              <a:pPr>
                <a:defRPr/>
              </a:pPr>
              <a:t>2/19/2023</a:t>
            </a:fld>
            <a:endParaRPr lang="en-US"/>
          </a:p>
        </p:txBody>
      </p:sp>
      <p:sp>
        <p:nvSpPr>
          <p:cNvPr id="5" name="Footer Placeholder 4">
            <a:extLst>
              <a:ext uri="{FF2B5EF4-FFF2-40B4-BE49-F238E27FC236}">
                <a16:creationId xmlns:a16="http://schemas.microsoft.com/office/drawing/2014/main" id="{39B25901-EA65-9FE2-9332-2DE85CA8CC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CAFC66-4C3E-01EC-1A16-341A2C9D71E8}"/>
              </a:ext>
            </a:extLst>
          </p:cNvPr>
          <p:cNvSpPr>
            <a:spLocks noGrp="1"/>
          </p:cNvSpPr>
          <p:nvPr>
            <p:ph type="sldNum" sz="quarter" idx="12"/>
          </p:nvPr>
        </p:nvSpPr>
        <p:spPr/>
        <p:txBody>
          <a:bodyPr/>
          <a:lstStyle>
            <a:lvl1pPr>
              <a:defRPr/>
            </a:lvl1pPr>
          </a:lstStyle>
          <a:p>
            <a:pPr>
              <a:defRPr/>
            </a:pPr>
            <a:fld id="{83A6AC82-EEC8-4CB3-9800-2EB4FF203BBF}" type="slidenum">
              <a:rPr lang="en-US"/>
              <a:pPr>
                <a:defRPr/>
              </a:pPr>
              <a:t>‹#›</a:t>
            </a:fld>
            <a:endParaRPr lang="en-US"/>
          </a:p>
        </p:txBody>
      </p:sp>
    </p:spTree>
    <p:extLst>
      <p:ext uri="{BB962C8B-B14F-4D97-AF65-F5344CB8AC3E}">
        <p14:creationId xmlns:p14="http://schemas.microsoft.com/office/powerpoint/2010/main" val="3392429822"/>
      </p:ext>
    </p:extLst>
  </p:cSld>
  <p:clrMapOvr>
    <a:masterClrMapping/>
  </p:clrMapOvr>
  <p:transition spd="slow" advClick="0" advTm="59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1B5D1-29A8-6FA9-03FB-227AD0B8539C}"/>
              </a:ext>
            </a:extLst>
          </p:cNvPr>
          <p:cNvSpPr>
            <a:spLocks noGrp="1"/>
          </p:cNvSpPr>
          <p:nvPr>
            <p:ph type="dt" sz="half" idx="10"/>
          </p:nvPr>
        </p:nvSpPr>
        <p:spPr/>
        <p:txBody>
          <a:bodyPr/>
          <a:lstStyle>
            <a:lvl1pPr>
              <a:defRPr/>
            </a:lvl1pPr>
          </a:lstStyle>
          <a:p>
            <a:pPr>
              <a:defRPr/>
            </a:pPr>
            <a:fld id="{E045F0AA-97D3-4066-805E-FE6DCACD84B0}" type="datetimeFigureOut">
              <a:rPr lang="en-US"/>
              <a:pPr>
                <a:defRPr/>
              </a:pPr>
              <a:t>2/19/2023</a:t>
            </a:fld>
            <a:endParaRPr lang="en-US"/>
          </a:p>
        </p:txBody>
      </p:sp>
      <p:sp>
        <p:nvSpPr>
          <p:cNvPr id="5" name="Footer Placeholder 4">
            <a:extLst>
              <a:ext uri="{FF2B5EF4-FFF2-40B4-BE49-F238E27FC236}">
                <a16:creationId xmlns:a16="http://schemas.microsoft.com/office/drawing/2014/main" id="{D96158F8-E8F3-6A91-8ED2-DF43ED31B1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D16A5D-0F35-2F90-0B21-94EA5E41A6A1}"/>
              </a:ext>
            </a:extLst>
          </p:cNvPr>
          <p:cNvSpPr>
            <a:spLocks noGrp="1"/>
          </p:cNvSpPr>
          <p:nvPr>
            <p:ph type="sldNum" sz="quarter" idx="12"/>
          </p:nvPr>
        </p:nvSpPr>
        <p:spPr/>
        <p:txBody>
          <a:bodyPr/>
          <a:lstStyle>
            <a:lvl1pPr>
              <a:defRPr/>
            </a:lvl1pPr>
          </a:lstStyle>
          <a:p>
            <a:pPr>
              <a:defRPr/>
            </a:pPr>
            <a:fld id="{5A7786F7-EBA2-40ED-82F1-CAD0860D6AD8}" type="slidenum">
              <a:rPr lang="en-US"/>
              <a:pPr>
                <a:defRPr/>
              </a:pPr>
              <a:t>‹#›</a:t>
            </a:fld>
            <a:endParaRPr lang="en-US"/>
          </a:p>
        </p:txBody>
      </p:sp>
    </p:spTree>
    <p:extLst>
      <p:ext uri="{BB962C8B-B14F-4D97-AF65-F5344CB8AC3E}">
        <p14:creationId xmlns:p14="http://schemas.microsoft.com/office/powerpoint/2010/main" val="3120916638"/>
      </p:ext>
    </p:extLst>
  </p:cSld>
  <p:clrMapOvr>
    <a:masterClrMapping/>
  </p:clrMapOvr>
  <p:transition spd="slow" advClick="0" advTm="59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6C8A9-5183-8D99-E0B6-E4F5AF66FD4F}"/>
              </a:ext>
            </a:extLst>
          </p:cNvPr>
          <p:cNvSpPr>
            <a:spLocks noGrp="1"/>
          </p:cNvSpPr>
          <p:nvPr>
            <p:ph type="dt" sz="half" idx="10"/>
          </p:nvPr>
        </p:nvSpPr>
        <p:spPr/>
        <p:txBody>
          <a:bodyPr/>
          <a:lstStyle>
            <a:lvl1pPr>
              <a:defRPr/>
            </a:lvl1pPr>
          </a:lstStyle>
          <a:p>
            <a:pPr>
              <a:defRPr/>
            </a:pPr>
            <a:fld id="{1238BFA2-4661-45CB-95CF-57093D1F3D60}" type="datetimeFigureOut">
              <a:rPr lang="en-US"/>
              <a:pPr>
                <a:defRPr/>
              </a:pPr>
              <a:t>2/19/2023</a:t>
            </a:fld>
            <a:endParaRPr lang="en-US"/>
          </a:p>
        </p:txBody>
      </p:sp>
      <p:sp>
        <p:nvSpPr>
          <p:cNvPr id="5" name="Footer Placeholder 4">
            <a:extLst>
              <a:ext uri="{FF2B5EF4-FFF2-40B4-BE49-F238E27FC236}">
                <a16:creationId xmlns:a16="http://schemas.microsoft.com/office/drawing/2014/main" id="{D19DE246-E175-E567-E2FC-610B069107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FCF55A-5553-3DB0-D982-A4CCCF25E82D}"/>
              </a:ext>
            </a:extLst>
          </p:cNvPr>
          <p:cNvSpPr>
            <a:spLocks noGrp="1"/>
          </p:cNvSpPr>
          <p:nvPr>
            <p:ph type="sldNum" sz="quarter" idx="12"/>
          </p:nvPr>
        </p:nvSpPr>
        <p:spPr/>
        <p:txBody>
          <a:bodyPr/>
          <a:lstStyle>
            <a:lvl1pPr>
              <a:defRPr/>
            </a:lvl1pPr>
          </a:lstStyle>
          <a:p>
            <a:pPr>
              <a:defRPr/>
            </a:pPr>
            <a:fld id="{008184BF-FED6-4EFE-9277-1F249330E789}" type="slidenum">
              <a:rPr lang="en-US"/>
              <a:pPr>
                <a:defRPr/>
              </a:pPr>
              <a:t>‹#›</a:t>
            </a:fld>
            <a:endParaRPr lang="en-US"/>
          </a:p>
        </p:txBody>
      </p:sp>
    </p:spTree>
    <p:extLst>
      <p:ext uri="{BB962C8B-B14F-4D97-AF65-F5344CB8AC3E}">
        <p14:creationId xmlns:p14="http://schemas.microsoft.com/office/powerpoint/2010/main" val="2641430070"/>
      </p:ext>
    </p:extLst>
  </p:cSld>
  <p:clrMapOvr>
    <a:masterClrMapping/>
  </p:clrMapOvr>
  <p:transition spd="slow" advClick="0" advTm="59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E3E81F-7992-F615-DADA-78B1C9EFF37B}"/>
              </a:ext>
            </a:extLst>
          </p:cNvPr>
          <p:cNvSpPr>
            <a:spLocks noGrp="1"/>
          </p:cNvSpPr>
          <p:nvPr>
            <p:ph type="dt" sz="half" idx="10"/>
          </p:nvPr>
        </p:nvSpPr>
        <p:spPr/>
        <p:txBody>
          <a:bodyPr/>
          <a:lstStyle>
            <a:lvl1pPr>
              <a:defRPr/>
            </a:lvl1pPr>
          </a:lstStyle>
          <a:p>
            <a:pPr>
              <a:defRPr/>
            </a:pPr>
            <a:fld id="{7C4C7A70-314D-43DD-8A46-B4B8D3F25DA9}" type="datetimeFigureOut">
              <a:rPr lang="en-US"/>
              <a:pPr>
                <a:defRPr/>
              </a:pPr>
              <a:t>2/19/2023</a:t>
            </a:fld>
            <a:endParaRPr lang="en-US"/>
          </a:p>
        </p:txBody>
      </p:sp>
      <p:sp>
        <p:nvSpPr>
          <p:cNvPr id="5" name="Footer Placeholder 4">
            <a:extLst>
              <a:ext uri="{FF2B5EF4-FFF2-40B4-BE49-F238E27FC236}">
                <a16:creationId xmlns:a16="http://schemas.microsoft.com/office/drawing/2014/main" id="{85FC15A0-FA98-A842-6203-8A64BC2284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C9A2F3-7199-3AE3-471E-35241EB2EDF5}"/>
              </a:ext>
            </a:extLst>
          </p:cNvPr>
          <p:cNvSpPr>
            <a:spLocks noGrp="1"/>
          </p:cNvSpPr>
          <p:nvPr>
            <p:ph type="sldNum" sz="quarter" idx="12"/>
          </p:nvPr>
        </p:nvSpPr>
        <p:spPr/>
        <p:txBody>
          <a:bodyPr/>
          <a:lstStyle>
            <a:lvl1pPr>
              <a:defRPr/>
            </a:lvl1pPr>
          </a:lstStyle>
          <a:p>
            <a:pPr>
              <a:defRPr/>
            </a:pPr>
            <a:fld id="{2F1F9C6A-3EAB-4A00-8003-8DEC7A913B77}" type="slidenum">
              <a:rPr lang="en-US"/>
              <a:pPr>
                <a:defRPr/>
              </a:pPr>
              <a:t>‹#›</a:t>
            </a:fld>
            <a:endParaRPr lang="en-US"/>
          </a:p>
        </p:txBody>
      </p:sp>
    </p:spTree>
    <p:extLst>
      <p:ext uri="{BB962C8B-B14F-4D97-AF65-F5344CB8AC3E}">
        <p14:creationId xmlns:p14="http://schemas.microsoft.com/office/powerpoint/2010/main" val="3315742643"/>
      </p:ext>
    </p:extLst>
  </p:cSld>
  <p:clrMapOvr>
    <a:masterClrMapping/>
  </p:clrMapOvr>
  <p:transition spd="slow" advClick="0" advTm="59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7E479B-F343-EB61-C266-11588D70A730}"/>
              </a:ext>
            </a:extLst>
          </p:cNvPr>
          <p:cNvSpPr>
            <a:spLocks noGrp="1"/>
          </p:cNvSpPr>
          <p:nvPr>
            <p:ph type="dt" sz="half" idx="10"/>
          </p:nvPr>
        </p:nvSpPr>
        <p:spPr/>
        <p:txBody>
          <a:bodyPr/>
          <a:lstStyle>
            <a:lvl1pPr>
              <a:defRPr/>
            </a:lvl1pPr>
          </a:lstStyle>
          <a:p>
            <a:pPr>
              <a:defRPr/>
            </a:pPr>
            <a:fld id="{F8B34189-FB4C-4140-9641-A9B316A6EE0D}" type="datetimeFigureOut">
              <a:rPr lang="en-US"/>
              <a:pPr>
                <a:defRPr/>
              </a:pPr>
              <a:t>2/19/2023</a:t>
            </a:fld>
            <a:endParaRPr lang="en-US"/>
          </a:p>
        </p:txBody>
      </p:sp>
      <p:sp>
        <p:nvSpPr>
          <p:cNvPr id="6" name="Footer Placeholder 4">
            <a:extLst>
              <a:ext uri="{FF2B5EF4-FFF2-40B4-BE49-F238E27FC236}">
                <a16:creationId xmlns:a16="http://schemas.microsoft.com/office/drawing/2014/main" id="{E7C19391-84B6-CB00-30D5-2F0BD94F64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F146F0-8CB0-F121-CC63-F511691E0F27}"/>
              </a:ext>
            </a:extLst>
          </p:cNvPr>
          <p:cNvSpPr>
            <a:spLocks noGrp="1"/>
          </p:cNvSpPr>
          <p:nvPr>
            <p:ph type="sldNum" sz="quarter" idx="12"/>
          </p:nvPr>
        </p:nvSpPr>
        <p:spPr/>
        <p:txBody>
          <a:bodyPr/>
          <a:lstStyle>
            <a:lvl1pPr>
              <a:defRPr/>
            </a:lvl1pPr>
          </a:lstStyle>
          <a:p>
            <a:pPr>
              <a:defRPr/>
            </a:pPr>
            <a:fld id="{E427B9BE-59FF-4911-9A47-7106F09D6C6B}" type="slidenum">
              <a:rPr lang="en-US"/>
              <a:pPr>
                <a:defRPr/>
              </a:pPr>
              <a:t>‹#›</a:t>
            </a:fld>
            <a:endParaRPr lang="en-US"/>
          </a:p>
        </p:txBody>
      </p:sp>
    </p:spTree>
    <p:extLst>
      <p:ext uri="{BB962C8B-B14F-4D97-AF65-F5344CB8AC3E}">
        <p14:creationId xmlns:p14="http://schemas.microsoft.com/office/powerpoint/2010/main" val="2736858295"/>
      </p:ext>
    </p:extLst>
  </p:cSld>
  <p:clrMapOvr>
    <a:masterClrMapping/>
  </p:clrMapOvr>
  <p:transition spd="slow" advClick="0" advTm="59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3D0A508-A859-8A02-6FA3-AE4E29D9D81D}"/>
              </a:ext>
            </a:extLst>
          </p:cNvPr>
          <p:cNvSpPr>
            <a:spLocks noGrp="1"/>
          </p:cNvSpPr>
          <p:nvPr>
            <p:ph type="dt" sz="half" idx="10"/>
          </p:nvPr>
        </p:nvSpPr>
        <p:spPr/>
        <p:txBody>
          <a:bodyPr/>
          <a:lstStyle>
            <a:lvl1pPr>
              <a:defRPr/>
            </a:lvl1pPr>
          </a:lstStyle>
          <a:p>
            <a:pPr>
              <a:defRPr/>
            </a:pPr>
            <a:fld id="{EA1131BF-9FEF-468B-ABED-7E28BDA5A1BE}" type="datetimeFigureOut">
              <a:rPr lang="en-US"/>
              <a:pPr>
                <a:defRPr/>
              </a:pPr>
              <a:t>2/19/2023</a:t>
            </a:fld>
            <a:endParaRPr lang="en-US"/>
          </a:p>
        </p:txBody>
      </p:sp>
      <p:sp>
        <p:nvSpPr>
          <p:cNvPr id="8" name="Footer Placeholder 4">
            <a:extLst>
              <a:ext uri="{FF2B5EF4-FFF2-40B4-BE49-F238E27FC236}">
                <a16:creationId xmlns:a16="http://schemas.microsoft.com/office/drawing/2014/main" id="{A6D749A4-E97C-7E44-93FD-1615400F083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DF25A31-E95C-A3E9-3E77-F4A72624A846}"/>
              </a:ext>
            </a:extLst>
          </p:cNvPr>
          <p:cNvSpPr>
            <a:spLocks noGrp="1"/>
          </p:cNvSpPr>
          <p:nvPr>
            <p:ph type="sldNum" sz="quarter" idx="12"/>
          </p:nvPr>
        </p:nvSpPr>
        <p:spPr/>
        <p:txBody>
          <a:bodyPr/>
          <a:lstStyle>
            <a:lvl1pPr>
              <a:defRPr/>
            </a:lvl1pPr>
          </a:lstStyle>
          <a:p>
            <a:pPr>
              <a:defRPr/>
            </a:pPr>
            <a:fld id="{6AD4467B-E2F0-4AAC-9DC3-C68F2848AC13}" type="slidenum">
              <a:rPr lang="en-US"/>
              <a:pPr>
                <a:defRPr/>
              </a:pPr>
              <a:t>‹#›</a:t>
            </a:fld>
            <a:endParaRPr lang="en-US"/>
          </a:p>
        </p:txBody>
      </p:sp>
    </p:spTree>
    <p:extLst>
      <p:ext uri="{BB962C8B-B14F-4D97-AF65-F5344CB8AC3E}">
        <p14:creationId xmlns:p14="http://schemas.microsoft.com/office/powerpoint/2010/main" val="1625457322"/>
      </p:ext>
    </p:extLst>
  </p:cSld>
  <p:clrMapOvr>
    <a:masterClrMapping/>
  </p:clrMapOvr>
  <p:transition spd="slow" advClick="0" advTm="59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4672199-A73E-EFE2-6D38-262471B7CA0A}"/>
              </a:ext>
            </a:extLst>
          </p:cNvPr>
          <p:cNvSpPr>
            <a:spLocks noGrp="1"/>
          </p:cNvSpPr>
          <p:nvPr>
            <p:ph type="dt" sz="half" idx="10"/>
          </p:nvPr>
        </p:nvSpPr>
        <p:spPr/>
        <p:txBody>
          <a:bodyPr/>
          <a:lstStyle>
            <a:lvl1pPr>
              <a:defRPr/>
            </a:lvl1pPr>
          </a:lstStyle>
          <a:p>
            <a:pPr>
              <a:defRPr/>
            </a:pPr>
            <a:fld id="{1FB37CF4-C657-4ED5-9802-CC71FC1DD131}" type="datetimeFigureOut">
              <a:rPr lang="en-US"/>
              <a:pPr>
                <a:defRPr/>
              </a:pPr>
              <a:t>2/19/2023</a:t>
            </a:fld>
            <a:endParaRPr lang="en-US"/>
          </a:p>
        </p:txBody>
      </p:sp>
      <p:sp>
        <p:nvSpPr>
          <p:cNvPr id="4" name="Footer Placeholder 4">
            <a:extLst>
              <a:ext uri="{FF2B5EF4-FFF2-40B4-BE49-F238E27FC236}">
                <a16:creationId xmlns:a16="http://schemas.microsoft.com/office/drawing/2014/main" id="{13098213-61BC-1F11-8CC6-D4F5F23C862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29B2F02-D761-2058-E269-043678223259}"/>
              </a:ext>
            </a:extLst>
          </p:cNvPr>
          <p:cNvSpPr>
            <a:spLocks noGrp="1"/>
          </p:cNvSpPr>
          <p:nvPr>
            <p:ph type="sldNum" sz="quarter" idx="12"/>
          </p:nvPr>
        </p:nvSpPr>
        <p:spPr/>
        <p:txBody>
          <a:bodyPr/>
          <a:lstStyle>
            <a:lvl1pPr>
              <a:defRPr/>
            </a:lvl1pPr>
          </a:lstStyle>
          <a:p>
            <a:pPr>
              <a:defRPr/>
            </a:pPr>
            <a:fld id="{C44FAE48-9F63-4B3E-83D3-998A97054F94}" type="slidenum">
              <a:rPr lang="en-US"/>
              <a:pPr>
                <a:defRPr/>
              </a:pPr>
              <a:t>‹#›</a:t>
            </a:fld>
            <a:endParaRPr lang="en-US"/>
          </a:p>
        </p:txBody>
      </p:sp>
    </p:spTree>
    <p:extLst>
      <p:ext uri="{BB962C8B-B14F-4D97-AF65-F5344CB8AC3E}">
        <p14:creationId xmlns:p14="http://schemas.microsoft.com/office/powerpoint/2010/main" val="1008131034"/>
      </p:ext>
    </p:extLst>
  </p:cSld>
  <p:clrMapOvr>
    <a:masterClrMapping/>
  </p:clrMapOvr>
  <p:transition spd="slow" advClick="0" advTm="59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B68A01B-CB1E-E38A-E1B6-9BF0C01D5AE2}"/>
              </a:ext>
            </a:extLst>
          </p:cNvPr>
          <p:cNvSpPr>
            <a:spLocks noGrp="1"/>
          </p:cNvSpPr>
          <p:nvPr>
            <p:ph type="dt" sz="half" idx="10"/>
          </p:nvPr>
        </p:nvSpPr>
        <p:spPr/>
        <p:txBody>
          <a:bodyPr/>
          <a:lstStyle>
            <a:lvl1pPr>
              <a:defRPr/>
            </a:lvl1pPr>
          </a:lstStyle>
          <a:p>
            <a:pPr>
              <a:defRPr/>
            </a:pPr>
            <a:fld id="{46C96053-5633-4994-BF64-DCD7A2EC442D}" type="datetimeFigureOut">
              <a:rPr lang="en-US"/>
              <a:pPr>
                <a:defRPr/>
              </a:pPr>
              <a:t>2/19/2023</a:t>
            </a:fld>
            <a:endParaRPr lang="en-US"/>
          </a:p>
        </p:txBody>
      </p:sp>
      <p:sp>
        <p:nvSpPr>
          <p:cNvPr id="3" name="Footer Placeholder 4">
            <a:extLst>
              <a:ext uri="{FF2B5EF4-FFF2-40B4-BE49-F238E27FC236}">
                <a16:creationId xmlns:a16="http://schemas.microsoft.com/office/drawing/2014/main" id="{285B63D7-0B0B-7E46-B3D2-5E096C33EE1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71D3A33-C7B6-BAAF-426F-C4B192078471}"/>
              </a:ext>
            </a:extLst>
          </p:cNvPr>
          <p:cNvSpPr>
            <a:spLocks noGrp="1"/>
          </p:cNvSpPr>
          <p:nvPr>
            <p:ph type="sldNum" sz="quarter" idx="12"/>
          </p:nvPr>
        </p:nvSpPr>
        <p:spPr/>
        <p:txBody>
          <a:bodyPr/>
          <a:lstStyle>
            <a:lvl1pPr>
              <a:defRPr/>
            </a:lvl1pPr>
          </a:lstStyle>
          <a:p>
            <a:pPr>
              <a:defRPr/>
            </a:pPr>
            <a:fld id="{9DAFEBFD-CECC-4045-BC6D-4C83A9EE9039}" type="slidenum">
              <a:rPr lang="en-US"/>
              <a:pPr>
                <a:defRPr/>
              </a:pPr>
              <a:t>‹#›</a:t>
            </a:fld>
            <a:endParaRPr lang="en-US"/>
          </a:p>
        </p:txBody>
      </p:sp>
    </p:spTree>
    <p:extLst>
      <p:ext uri="{BB962C8B-B14F-4D97-AF65-F5344CB8AC3E}">
        <p14:creationId xmlns:p14="http://schemas.microsoft.com/office/powerpoint/2010/main" val="1235746724"/>
      </p:ext>
    </p:extLst>
  </p:cSld>
  <p:clrMapOvr>
    <a:masterClrMapping/>
  </p:clrMapOvr>
  <p:transition spd="slow" advClick="0" advTm="59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A88D9DB-3E79-95BC-4684-F0715DF312F2}"/>
              </a:ext>
            </a:extLst>
          </p:cNvPr>
          <p:cNvSpPr>
            <a:spLocks noGrp="1"/>
          </p:cNvSpPr>
          <p:nvPr>
            <p:ph type="dt" sz="half" idx="10"/>
          </p:nvPr>
        </p:nvSpPr>
        <p:spPr/>
        <p:txBody>
          <a:bodyPr/>
          <a:lstStyle>
            <a:lvl1pPr>
              <a:defRPr/>
            </a:lvl1pPr>
          </a:lstStyle>
          <a:p>
            <a:pPr>
              <a:defRPr/>
            </a:pPr>
            <a:fld id="{4B3214EB-2FAE-4907-8787-6FF17529C9F0}" type="datetimeFigureOut">
              <a:rPr lang="en-US"/>
              <a:pPr>
                <a:defRPr/>
              </a:pPr>
              <a:t>2/19/2023</a:t>
            </a:fld>
            <a:endParaRPr lang="en-US"/>
          </a:p>
        </p:txBody>
      </p:sp>
      <p:sp>
        <p:nvSpPr>
          <p:cNvPr id="6" name="Footer Placeholder 4">
            <a:extLst>
              <a:ext uri="{FF2B5EF4-FFF2-40B4-BE49-F238E27FC236}">
                <a16:creationId xmlns:a16="http://schemas.microsoft.com/office/drawing/2014/main" id="{06A2FB66-8766-B37C-2D78-9D6020F356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81C12D-676D-254F-EA02-BB6525BB5837}"/>
              </a:ext>
            </a:extLst>
          </p:cNvPr>
          <p:cNvSpPr>
            <a:spLocks noGrp="1"/>
          </p:cNvSpPr>
          <p:nvPr>
            <p:ph type="sldNum" sz="quarter" idx="12"/>
          </p:nvPr>
        </p:nvSpPr>
        <p:spPr/>
        <p:txBody>
          <a:bodyPr/>
          <a:lstStyle>
            <a:lvl1pPr>
              <a:defRPr/>
            </a:lvl1pPr>
          </a:lstStyle>
          <a:p>
            <a:pPr>
              <a:defRPr/>
            </a:pPr>
            <a:fld id="{863A7E94-BC82-4B98-A6BC-D282F914B732}" type="slidenum">
              <a:rPr lang="en-US"/>
              <a:pPr>
                <a:defRPr/>
              </a:pPr>
              <a:t>‹#›</a:t>
            </a:fld>
            <a:endParaRPr lang="en-US"/>
          </a:p>
        </p:txBody>
      </p:sp>
    </p:spTree>
    <p:extLst>
      <p:ext uri="{BB962C8B-B14F-4D97-AF65-F5344CB8AC3E}">
        <p14:creationId xmlns:p14="http://schemas.microsoft.com/office/powerpoint/2010/main" val="4008098040"/>
      </p:ext>
    </p:extLst>
  </p:cSld>
  <p:clrMapOvr>
    <a:masterClrMapping/>
  </p:clrMapOvr>
  <p:transition spd="slow" advClick="0" advTm="59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24A6DF3-E7CD-5DD4-51B0-8A8265771F29}"/>
              </a:ext>
            </a:extLst>
          </p:cNvPr>
          <p:cNvSpPr>
            <a:spLocks noGrp="1"/>
          </p:cNvSpPr>
          <p:nvPr>
            <p:ph type="dt" sz="half" idx="10"/>
          </p:nvPr>
        </p:nvSpPr>
        <p:spPr/>
        <p:txBody>
          <a:bodyPr/>
          <a:lstStyle>
            <a:lvl1pPr>
              <a:defRPr/>
            </a:lvl1pPr>
          </a:lstStyle>
          <a:p>
            <a:pPr>
              <a:defRPr/>
            </a:pPr>
            <a:fld id="{AD5DC819-F4B4-4096-BB5B-9876261C97FA}" type="datetimeFigureOut">
              <a:rPr lang="en-US"/>
              <a:pPr>
                <a:defRPr/>
              </a:pPr>
              <a:t>2/19/2023</a:t>
            </a:fld>
            <a:endParaRPr lang="en-US"/>
          </a:p>
        </p:txBody>
      </p:sp>
      <p:sp>
        <p:nvSpPr>
          <p:cNvPr id="6" name="Footer Placeholder 4">
            <a:extLst>
              <a:ext uri="{FF2B5EF4-FFF2-40B4-BE49-F238E27FC236}">
                <a16:creationId xmlns:a16="http://schemas.microsoft.com/office/drawing/2014/main" id="{1AAF02CD-7226-3083-B0FC-50C6CDEFAA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8B1614-8C91-AE2B-5289-4F7DA28B5C18}"/>
              </a:ext>
            </a:extLst>
          </p:cNvPr>
          <p:cNvSpPr>
            <a:spLocks noGrp="1"/>
          </p:cNvSpPr>
          <p:nvPr>
            <p:ph type="sldNum" sz="quarter" idx="12"/>
          </p:nvPr>
        </p:nvSpPr>
        <p:spPr/>
        <p:txBody>
          <a:bodyPr/>
          <a:lstStyle>
            <a:lvl1pPr>
              <a:defRPr/>
            </a:lvl1pPr>
          </a:lstStyle>
          <a:p>
            <a:pPr>
              <a:defRPr/>
            </a:pPr>
            <a:fld id="{A875AFFD-ACC0-4D3C-91DE-E2DE44262422}" type="slidenum">
              <a:rPr lang="en-US"/>
              <a:pPr>
                <a:defRPr/>
              </a:pPr>
              <a:t>‹#›</a:t>
            </a:fld>
            <a:endParaRPr lang="en-US"/>
          </a:p>
        </p:txBody>
      </p:sp>
    </p:spTree>
    <p:extLst>
      <p:ext uri="{BB962C8B-B14F-4D97-AF65-F5344CB8AC3E}">
        <p14:creationId xmlns:p14="http://schemas.microsoft.com/office/powerpoint/2010/main" val="4166629002"/>
      </p:ext>
    </p:extLst>
  </p:cSld>
  <p:clrMapOvr>
    <a:masterClrMapping/>
  </p:clrMapOvr>
  <p:transition spd="slow" advClick="0" advTm="59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4D5D4"/>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EB9F6C-8A3F-E7BA-D219-EDDD85486B5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1B7D7AC-9F83-6252-C432-9F454001A05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7DA7DE7-1DC5-2101-1A14-4569D5AF45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545050C-5A92-4925-B23C-4FCBAC1EC898}" type="datetimeFigureOut">
              <a:rPr lang="en-US"/>
              <a:pPr>
                <a:defRPr/>
              </a:pPr>
              <a:t>2/19/2023</a:t>
            </a:fld>
            <a:endParaRPr lang="en-US"/>
          </a:p>
        </p:txBody>
      </p:sp>
      <p:sp>
        <p:nvSpPr>
          <p:cNvPr id="5" name="Footer Placeholder 4">
            <a:extLst>
              <a:ext uri="{FF2B5EF4-FFF2-40B4-BE49-F238E27FC236}">
                <a16:creationId xmlns:a16="http://schemas.microsoft.com/office/drawing/2014/main" id="{DD439694-A0F3-01F9-393E-B5F0A52A4F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98170F2-12DF-F681-FA0A-B2605D81F6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EE39AAF-EE3A-4013-805B-D0C61F783451}"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59000"/>
  <p:txStyles>
    <p:titleStyle>
      <a:lvl1pPr algn="l" rtl="0" fontAlgn="base">
        <a:lnSpc>
          <a:spcPct val="90000"/>
        </a:lnSpc>
        <a:spcBef>
          <a:spcPct val="0"/>
        </a:spcBef>
        <a:spcAft>
          <a:spcPct val="0"/>
        </a:spcAft>
        <a:defRPr sz="4400" kern="1200">
          <a:solidFill>
            <a:schemeClr val="tx2"/>
          </a:solidFill>
          <a:latin typeface="+mj-lt"/>
          <a:ea typeface="+mj-ea"/>
          <a:cs typeface="+mj-cs"/>
        </a:defRPr>
      </a:lvl1pPr>
      <a:lvl2pPr algn="l" rtl="0" fontAlgn="base">
        <a:lnSpc>
          <a:spcPct val="90000"/>
        </a:lnSpc>
        <a:spcBef>
          <a:spcPct val="0"/>
        </a:spcBef>
        <a:spcAft>
          <a:spcPct val="0"/>
        </a:spcAft>
        <a:defRPr sz="4400">
          <a:solidFill>
            <a:schemeClr val="tx2"/>
          </a:solidFill>
          <a:latin typeface="Calibri Light" panose="020F0302020204030204" pitchFamily="34" charset="0"/>
        </a:defRPr>
      </a:lvl2pPr>
      <a:lvl3pPr algn="l" rtl="0" fontAlgn="base">
        <a:lnSpc>
          <a:spcPct val="90000"/>
        </a:lnSpc>
        <a:spcBef>
          <a:spcPct val="0"/>
        </a:spcBef>
        <a:spcAft>
          <a:spcPct val="0"/>
        </a:spcAft>
        <a:defRPr sz="4400">
          <a:solidFill>
            <a:schemeClr val="tx2"/>
          </a:solidFill>
          <a:latin typeface="Calibri Light" panose="020F0302020204030204" pitchFamily="34" charset="0"/>
        </a:defRPr>
      </a:lvl3pPr>
      <a:lvl4pPr algn="l" rtl="0" fontAlgn="base">
        <a:lnSpc>
          <a:spcPct val="90000"/>
        </a:lnSpc>
        <a:spcBef>
          <a:spcPct val="0"/>
        </a:spcBef>
        <a:spcAft>
          <a:spcPct val="0"/>
        </a:spcAft>
        <a:defRPr sz="4400">
          <a:solidFill>
            <a:schemeClr val="tx2"/>
          </a:solidFill>
          <a:latin typeface="Calibri Light" panose="020F0302020204030204" pitchFamily="34" charset="0"/>
        </a:defRPr>
      </a:lvl4pPr>
      <a:lvl5pPr algn="l" rtl="0" fontAlgn="base">
        <a:lnSpc>
          <a:spcPct val="90000"/>
        </a:lnSpc>
        <a:spcBef>
          <a:spcPct val="0"/>
        </a:spcBef>
        <a:spcAft>
          <a:spcPct val="0"/>
        </a:spcAft>
        <a:defRPr sz="4400">
          <a:solidFill>
            <a:schemeClr val="tx2"/>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32.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3.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EF206CF0-63E8-9D4B-35EC-D8FBB8B44EAE}"/>
              </a:ext>
            </a:extLst>
          </p:cNvPr>
          <p:cNvSpPr>
            <a:spLocks noGrp="1"/>
          </p:cNvSpPr>
          <p:nvPr>
            <p:ph type="ctrTitle"/>
          </p:nvPr>
        </p:nvSpPr>
        <p:spPr>
          <a:xfrm>
            <a:off x="247650" y="5673725"/>
            <a:ext cx="4062413" cy="1023938"/>
          </a:xfrm>
          <a:solidFill>
            <a:srgbClr val="280071"/>
          </a:solidFill>
          <a:ln>
            <a:solidFill>
              <a:srgbClr val="1F1539"/>
            </a:solidFill>
            <a:miter lim="800000"/>
            <a:headEnd/>
            <a:tailEnd/>
          </a:ln>
        </p:spPr>
        <p:txBody>
          <a:bodyPr/>
          <a:lstStyle/>
          <a:p>
            <a:pPr algn="l"/>
            <a:r>
              <a:rPr lang="en-US" altLang="en-US" sz="1600">
                <a:solidFill>
                  <a:schemeClr val="tx1"/>
                </a:solidFill>
                <a:latin typeface="Arial" panose="020B0604020202020204" pitchFamily="34" charset="0"/>
                <a:cs typeface="Arial" panose="020B0604020202020204" pitchFamily="34" charset="0"/>
              </a:rPr>
              <a:t>4867 Sunset Boulevard</a:t>
            </a:r>
            <a:br>
              <a:rPr lang="en-US" altLang="en-US" sz="1600">
                <a:solidFill>
                  <a:schemeClr val="tx1"/>
                </a:solidFill>
                <a:latin typeface="Arial" panose="020B0604020202020204" pitchFamily="34" charset="0"/>
                <a:cs typeface="Arial" panose="020B0604020202020204" pitchFamily="34" charset="0"/>
              </a:rPr>
            </a:br>
            <a:r>
              <a:rPr lang="en-US" altLang="en-US" sz="1600">
                <a:solidFill>
                  <a:schemeClr val="tx1"/>
                </a:solidFill>
                <a:latin typeface="Arial" panose="020B0604020202020204" pitchFamily="34" charset="0"/>
                <a:cs typeface="Arial" panose="020B0604020202020204" pitchFamily="34" charset="0"/>
              </a:rPr>
              <a:t>Pathology, Blood Bank, Flow Cytometry, Laboratory Departments</a:t>
            </a:r>
            <a:br>
              <a:rPr lang="en-US" altLang="en-US" sz="1600">
                <a:solidFill>
                  <a:schemeClr val="tx1"/>
                </a:solidFill>
                <a:latin typeface="Arial" panose="020B0604020202020204" pitchFamily="34" charset="0"/>
                <a:cs typeface="Arial" panose="020B0604020202020204" pitchFamily="34" charset="0"/>
              </a:rPr>
            </a:br>
            <a:r>
              <a:rPr lang="en-US" altLang="en-US" sz="1600">
                <a:solidFill>
                  <a:schemeClr val="tx1"/>
                </a:solidFill>
                <a:latin typeface="Arial" panose="020B0604020202020204" pitchFamily="34" charset="0"/>
                <a:cs typeface="Arial" panose="020B0604020202020204" pitchFamily="34" charset="0"/>
              </a:rPr>
              <a:t>2023 Education</a:t>
            </a:r>
          </a:p>
        </p:txBody>
      </p:sp>
      <p:pic>
        <p:nvPicPr>
          <p:cNvPr id="3075" name="Picture 4">
            <a:extLst>
              <a:ext uri="{FF2B5EF4-FFF2-40B4-BE49-F238E27FC236}">
                <a16:creationId xmlns:a16="http://schemas.microsoft.com/office/drawing/2014/main" id="{AF7EAA89-548D-AAB7-308B-5BA273FEA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285750"/>
            <a:ext cx="253523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4E4B4A1-45B9-D807-0293-D4CA4B011DB2}"/>
              </a:ext>
            </a:extLst>
          </p:cNvPr>
          <p:cNvSpPr/>
          <p:nvPr/>
        </p:nvSpPr>
        <p:spPr>
          <a:xfrm>
            <a:off x="3611563" y="671513"/>
            <a:ext cx="4459287" cy="984250"/>
          </a:xfrm>
          <a:prstGeom prst="rect">
            <a:avLst/>
          </a:prstGeom>
        </p:spPr>
        <p:txBody>
          <a:bodyPr>
            <a:spAutoFit/>
          </a:bodyPr>
          <a:lstStyle/>
          <a:p>
            <a:pPr algn="ctr" eaLnBrk="1" fontAlgn="auto" hangingPunct="1">
              <a:spcBef>
                <a:spcPts val="0"/>
              </a:spcBef>
              <a:spcAft>
                <a:spcPts val="0"/>
              </a:spcAft>
              <a:defRPr/>
            </a:pPr>
            <a:r>
              <a:rPr lang="en-US" sz="4000" b="1" cap="all" dirty="0">
                <a:ln w="3175" cmpd="sng">
                  <a:noFill/>
                </a:ln>
                <a:solidFill>
                  <a:srgbClr val="280071"/>
                </a:solidFill>
                <a:latin typeface="Arial" panose="020B0604020202020204" pitchFamily="34" charset="0"/>
                <a:ea typeface="+mj-ea"/>
                <a:cs typeface="Arial" panose="020B0604020202020204" pitchFamily="34" charset="0"/>
              </a:rPr>
              <a:t>Code stroke</a:t>
            </a:r>
            <a:br>
              <a:rPr lang="en-US" sz="4800" b="1" cap="all" dirty="0">
                <a:ln w="3175" cmpd="sng">
                  <a:noFill/>
                </a:ln>
                <a:solidFill>
                  <a:prstClr val="white"/>
                </a:solidFill>
                <a:latin typeface="+mn-lt"/>
                <a:ea typeface="+mj-ea"/>
                <a:cs typeface="+mj-cs"/>
              </a:rPr>
            </a:br>
            <a:endParaRPr lang="en-US" dirty="0">
              <a:latin typeface="+mn-lt"/>
            </a:endParaRPr>
          </a:p>
        </p:txBody>
      </p:sp>
      <p:pic>
        <p:nvPicPr>
          <p:cNvPr id="6" name="Picture 5">
            <a:extLst>
              <a:ext uri="{FF2B5EF4-FFF2-40B4-BE49-F238E27FC236}">
                <a16:creationId xmlns:a16="http://schemas.microsoft.com/office/drawing/2014/main" id="{C543DED4-29CF-33B2-DBD0-F85759F15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988" y="1328738"/>
            <a:ext cx="25431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A4FFD1-A878-481C-744D-8E74D4DEFB97}"/>
              </a:ext>
            </a:extLst>
          </p:cNvPr>
          <p:cNvPicPr>
            <a:picLocks noChangeAspect="1"/>
          </p:cNvPicPr>
          <p:nvPr/>
        </p:nvPicPr>
        <p:blipFill rotWithShape="1">
          <a:blip r:embed="rId4"/>
          <a:srcRect l="4694" t="2551" r="4430" b="4434"/>
          <a:stretch/>
        </p:blipFill>
        <p:spPr>
          <a:xfrm>
            <a:off x="1609725" y="1404938"/>
            <a:ext cx="2986088" cy="3441700"/>
          </a:xfrm>
          <a:prstGeom prst="rect">
            <a:avLst/>
          </a:prstGeom>
          <a:effectLst>
            <a:outerShdw blurRad="50800" dist="38100" dir="2700000" algn="tl" rotWithShape="0">
              <a:prstClr val="black">
                <a:alpha val="40000"/>
              </a:prstClr>
            </a:outerShdw>
          </a:effectLst>
        </p:spPr>
      </p:pic>
      <p:sp>
        <p:nvSpPr>
          <p:cNvPr id="3079" name="TextBox 9">
            <a:extLst>
              <a:ext uri="{FF2B5EF4-FFF2-40B4-BE49-F238E27FC236}">
                <a16:creationId xmlns:a16="http://schemas.microsoft.com/office/drawing/2014/main" id="{A5456DCE-3A0C-F64F-CC6A-33B0BDCC77EE}"/>
              </a:ext>
            </a:extLst>
          </p:cNvPr>
          <p:cNvSpPr txBox="1">
            <a:spLocks noChangeArrowheads="1"/>
          </p:cNvSpPr>
          <p:nvPr/>
        </p:nvSpPr>
        <p:spPr bwMode="auto">
          <a:xfrm>
            <a:off x="4803775" y="2755900"/>
            <a:ext cx="2459038" cy="369888"/>
          </a:xfrm>
          <a:prstGeom prst="rect">
            <a:avLst/>
          </a:prstGeom>
          <a:solidFill>
            <a:srgbClr val="280071"/>
          </a:solidFill>
          <a:ln w="3175">
            <a:solidFill>
              <a:srgbClr val="470A68"/>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TIME IS BRAIN</a:t>
            </a:r>
          </a:p>
        </p:txBody>
      </p:sp>
    </p:spTree>
  </p:cSld>
  <p:clrMapOvr>
    <a:masterClrMapping/>
  </p:clrMapOvr>
  <p:transition spd="slow" advClick="0" advTm="5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1DD8-1E14-73F2-B711-B41B61B15345}"/>
              </a:ext>
            </a:extLst>
          </p:cNvPr>
          <p:cNvSpPr>
            <a:spLocks noGrp="1"/>
          </p:cNvSpPr>
          <p:nvPr>
            <p:ph type="ctrTitle"/>
          </p:nvPr>
        </p:nvSpPr>
        <p:spPr>
          <a:xfrm>
            <a:off x="4495690" y="127511"/>
            <a:ext cx="3332019" cy="632906"/>
          </a:xfrm>
          <a:prstGeom prst="roundRect">
            <a:avLst/>
          </a:prstGeom>
          <a:solidFill>
            <a:srgbClr val="180878"/>
          </a:solidFill>
          <a:ln>
            <a:solidFill>
              <a:srgbClr val="3A3368"/>
            </a:solidFill>
          </a:ln>
          <a:effectLst>
            <a:outerShdw blurRad="50800" dist="38100" dir="5400000" algn="t" rotWithShape="0">
              <a:prstClr val="black">
                <a:alpha val="40000"/>
              </a:prstClr>
            </a:outerShdw>
          </a:effectLst>
          <a:scene3d>
            <a:camera prst="orthographicFront"/>
            <a:lightRig rig="threePt" dir="t"/>
          </a:scene3d>
          <a:sp3d>
            <a:bevelT/>
          </a:sp3d>
        </p:spPr>
        <p:txBody>
          <a:bodyPr rtlCol="0" anchor="ctr">
            <a:noAutofit/>
          </a:bodyPr>
          <a:lstStyle/>
          <a:p>
            <a:pPr fontAlgn="auto">
              <a:spcAft>
                <a:spcPts val="0"/>
              </a:spcAft>
              <a:defRPr/>
            </a:pP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2293" name="Picture 15">
            <a:extLst>
              <a:ext uri="{FF2B5EF4-FFF2-40B4-BE49-F238E27FC236}">
                <a16:creationId xmlns:a16="http://schemas.microsoft.com/office/drawing/2014/main" id="{0073E3CC-F027-8DBE-5B86-8D36DDA39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C11BB7A-C520-1514-15E2-796803FF9EFD}"/>
              </a:ext>
            </a:extLst>
          </p:cNvPr>
          <p:cNvSpPr/>
          <p:nvPr/>
        </p:nvSpPr>
        <p:spPr>
          <a:xfrm>
            <a:off x="1981981" y="928342"/>
            <a:ext cx="8228038" cy="1055464"/>
          </a:xfrm>
          <a:prstGeom prst="rect">
            <a:avLst/>
          </a:prstGeom>
          <a:solidFill>
            <a:srgbClr val="180878"/>
          </a:solidFill>
          <a:ln>
            <a:solidFill>
              <a:srgbClr val="3A3368"/>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pPr eaLnBrk="1" fontAlgn="auto" hangingPunct="1">
              <a:spcBef>
                <a:spcPts val="0"/>
              </a:spcBef>
              <a:spcAft>
                <a:spcPts val="0"/>
              </a:spcAft>
              <a:defRPr/>
            </a:pPr>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25E4510-F10A-7438-A654-221534AC8D16}"/>
              </a:ext>
            </a:extLst>
          </p:cNvPr>
          <p:cNvPicPr>
            <a:picLocks noChangeAspect="1"/>
          </p:cNvPicPr>
          <p:nvPr/>
        </p:nvPicPr>
        <p:blipFill>
          <a:blip r:embed="rId3">
            <a:duotone>
              <a:prstClr val="black"/>
              <a:srgbClr val="3A3368">
                <a:tint val="45000"/>
                <a:satMod val="400000"/>
              </a:srgbClr>
            </a:duotone>
          </a:blip>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A8C5E163-1B55-DA1B-B094-488724DDFE79}"/>
              </a:ext>
            </a:extLst>
          </p:cNvPr>
          <p:cNvGraphicFramePr>
            <a:graphicFrameLocks noGrp="1"/>
          </p:cNvGraphicFramePr>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20000"/>
                    </a:ext>
                  </a:extLst>
                </a:gridCol>
              </a:tblGrid>
              <a:tr h="602529">
                <a:tc>
                  <a:txBody>
                    <a:bodyPr/>
                    <a:lstStyle/>
                    <a:p>
                      <a:pPr algn="ctr"/>
                      <a:r>
                        <a:rPr lang="en-US" sz="2400" dirty="0">
                          <a:solidFill>
                            <a:schemeClr val="tx1"/>
                          </a:solidFill>
                          <a:effectLst/>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004B74"/>
                    </a:solidFill>
                  </a:tcPr>
                </a:tc>
                <a:extLst>
                  <a:ext uri="{0D108BD9-81ED-4DB2-BD59-A6C34878D82A}">
                    <a16:rowId xmlns:a16="http://schemas.microsoft.com/office/drawing/2014/main" val="10000"/>
                  </a:ext>
                </a:extLst>
              </a:tr>
              <a:tr h="595318">
                <a:tc>
                  <a:txBody>
                    <a:bodyPr/>
                    <a:lstStyle/>
                    <a:p>
                      <a:pPr algn="l"/>
                      <a:r>
                        <a:rPr lang="en-US" sz="3200" b="1" dirty="0">
                          <a:solidFill>
                            <a:srgbClr val="0066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latin typeface="Arial" panose="020B0604020202020204" pitchFamily="34" charset="0"/>
                          <a:cs typeface="Arial" panose="020B0604020202020204" pitchFamily="34" charset="0"/>
                          <a:sym typeface="Wingdings 2" panose="05020102010507070707" pitchFamily="18" charset="2"/>
                        </a:rPr>
                        <a:t>   </a:t>
                      </a:r>
                      <a:r>
                        <a:rPr lang="en-US" sz="1600" b="1" dirty="0">
                          <a:effectLst/>
                          <a:latin typeface="Arial" panose="020B0604020202020204" pitchFamily="34" charset="0"/>
                          <a:cs typeface="Arial" panose="020B0604020202020204" pitchFamily="34" charset="0"/>
                        </a:rPr>
                        <a:t>OVERHEAD ANNOUNCEMENT / PAGE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1"/>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2"/>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3"/>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4"/>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426140E9-681A-2B5B-4211-8B228E8BE573}"/>
              </a:ext>
            </a:extLst>
          </p:cNvPr>
          <p:cNvGraphicFramePr>
            <a:graphicFrameLocks noGrp="1"/>
          </p:cNvGraphicFramePr>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20000"/>
                    </a:ext>
                  </a:extLst>
                </a:gridCol>
              </a:tblGrid>
              <a:tr h="589875">
                <a:tc>
                  <a:txBody>
                    <a:bodyPr/>
                    <a:lstStyle/>
                    <a:p>
                      <a:pPr algn="ctr"/>
                      <a:r>
                        <a:rPr lang="en-US" sz="2400" dirty="0">
                          <a:ln>
                            <a:solidFill>
                              <a:schemeClr val="tx1"/>
                            </a:solidFill>
                          </a:ln>
                          <a:solidFill>
                            <a:schemeClr val="tx1"/>
                          </a:solidFill>
                          <a:effectLst/>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5A1F51"/>
                    </a:solidFill>
                  </a:tcPr>
                </a:tc>
                <a:extLst>
                  <a:ext uri="{0D108BD9-81ED-4DB2-BD59-A6C34878D82A}">
                    <a16:rowId xmlns:a16="http://schemas.microsoft.com/office/drawing/2014/main" val="10000"/>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noFill/>
                          </a:ln>
                          <a:solidFill>
                            <a:schemeClr val="bg1"/>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OVERHEAD ANNOUNCEMENT / PAGE</a:t>
                      </a:r>
                      <a:r>
                        <a:rPr lang="en-US" b="1" dirty="0">
                          <a:ln>
                            <a:noFill/>
                          </a:ln>
                          <a:solidFill>
                            <a:schemeClr val="bg1"/>
                          </a:solidFill>
                          <a:effectLst/>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1"/>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noFill/>
                          </a:ln>
                          <a:solidFill>
                            <a:srgbClr val="FF0000"/>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PHLEBOTOMY RESPONSE  </a:t>
                      </a:r>
                      <a:endParaRPr lang="en-US"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2"/>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noFill/>
                          </a:ln>
                          <a:solidFill>
                            <a:schemeClr val="bg1"/>
                          </a:solidFill>
                          <a:effectLst/>
                          <a:latin typeface="Arial" panose="020B0604020202020204" pitchFamily="34" charset="0"/>
                          <a:cs typeface="Arial" panose="020B0604020202020204" pitchFamily="34" charset="0"/>
                        </a:rPr>
                        <a:t> </a:t>
                      </a:r>
                      <a:r>
                        <a:rPr lang="en-US" b="1" dirty="0">
                          <a:ln>
                            <a:noFill/>
                          </a:ln>
                          <a:solidFill>
                            <a:schemeClr val="bg1"/>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PHONE CALL FOLLOW UP FOR SPECIMEN</a:t>
                      </a:r>
                      <a:endParaRPr lang="en-US"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3"/>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noFill/>
                          </a:ln>
                          <a:solidFill>
                            <a:srgbClr val="00B05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6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4"/>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noFill/>
                          </a:ln>
                          <a:solidFill>
                            <a:srgbClr val="00B05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noFill/>
                          </a:ln>
                          <a:solidFill>
                            <a:srgbClr val="00B050"/>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10005"/>
                  </a:ext>
                </a:extLst>
              </a:tr>
            </a:tbl>
          </a:graphicData>
        </a:graphic>
      </p:graphicFrame>
      <p:pic>
        <p:nvPicPr>
          <p:cNvPr id="10" name="Graphic 9" descr="Megaphone">
            <a:extLst>
              <a:ext uri="{FF2B5EF4-FFF2-40B4-BE49-F238E27FC236}">
                <a16:creationId xmlns:a16="http://schemas.microsoft.com/office/drawing/2014/main" id="{87F6FE98-F22D-1151-E345-8AFDD28A4CBA}"/>
              </a:ext>
            </a:extLst>
          </p:cNvPr>
          <p:cNvPicPr>
            <a:picLocks noChangeAspect="1"/>
          </p:cNvPicPr>
          <p:nvPr/>
        </p:nvPicPr>
        <p:blipFill>
          <a:blip r:embed="rId4"/>
          <a:stretch>
            <a:fillRect/>
          </a:stretch>
        </p:blipFill>
        <p:spPr>
          <a:xfrm rot="1564248">
            <a:off x="4635500" y="2678113"/>
            <a:ext cx="527050" cy="528637"/>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CA9E747F-2E79-2156-BB91-1E857C980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4438" y="2808288"/>
            <a:ext cx="4683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2">
            <a:extLst>
              <a:ext uri="{FF2B5EF4-FFF2-40B4-BE49-F238E27FC236}">
                <a16:creationId xmlns:a16="http://schemas.microsoft.com/office/drawing/2014/main" id="{9FF7C079-08B7-8FB9-771F-B8C4A76B28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788" y="2787650"/>
            <a:ext cx="5794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Receiver">
            <a:extLst>
              <a:ext uri="{FF2B5EF4-FFF2-40B4-BE49-F238E27FC236}">
                <a16:creationId xmlns:a16="http://schemas.microsoft.com/office/drawing/2014/main" id="{DF186C2D-136D-57F3-990D-A5CBBA96F3D2}"/>
              </a:ext>
            </a:extLst>
          </p:cNvPr>
          <p:cNvPicPr>
            <a:picLocks noChangeAspect="1"/>
          </p:cNvPicPr>
          <p:nvPr/>
        </p:nvPicPr>
        <p:blipFill>
          <a:blip r:embed="rId7"/>
          <a:stretch>
            <a:fillRect/>
          </a:stretch>
        </p:blipFill>
        <p:spPr>
          <a:xfrm>
            <a:off x="4859338" y="4037013"/>
            <a:ext cx="392112" cy="392112"/>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ED4ACCD0-E20A-9258-A63C-0975B41FA172}"/>
              </a:ext>
            </a:extLst>
          </p:cNvPr>
          <p:cNvPicPr>
            <a:picLocks noChangeAspect="1"/>
          </p:cNvPicPr>
          <p:nvPr/>
        </p:nvPicPr>
        <p:blipFill>
          <a:blip r:embed="rId8"/>
          <a:stretch>
            <a:fillRect/>
          </a:stretch>
        </p:blipFill>
        <p:spPr>
          <a:xfrm>
            <a:off x="3706813" y="3343275"/>
            <a:ext cx="568325" cy="568325"/>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96BB238D-4BE0-7552-A107-AF2B18780765}"/>
              </a:ext>
            </a:extLst>
          </p:cNvPr>
          <p:cNvPicPr>
            <a:picLocks noChangeAspect="1"/>
          </p:cNvPicPr>
          <p:nvPr/>
        </p:nvPicPr>
        <p:blipFill>
          <a:blip r:embed="rId9"/>
          <a:stretch>
            <a:fillRect/>
          </a:stretch>
        </p:blipFill>
        <p:spPr>
          <a:xfrm>
            <a:off x="3448050" y="3532188"/>
            <a:ext cx="415925" cy="415925"/>
          </a:xfrm>
          <a:prstGeom prst="rect">
            <a:avLst/>
          </a:prstGeom>
          <a:effectLst>
            <a:outerShdw blurRad="50800" dist="38100" dir="2700000" algn="tl" rotWithShape="0">
              <a:prstClr val="black">
                <a:alpha val="40000"/>
              </a:prstClr>
            </a:outerShdw>
          </a:effectLst>
        </p:spPr>
      </p:pic>
      <p:pic>
        <p:nvPicPr>
          <p:cNvPr id="12306" name="Picture 21">
            <a:extLst>
              <a:ext uri="{FF2B5EF4-FFF2-40B4-BE49-F238E27FC236}">
                <a16:creationId xmlns:a16="http://schemas.microsoft.com/office/drawing/2014/main" id="{A5BCADEE-A461-8150-99CC-A5A5121FF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7475" y="2808288"/>
            <a:ext cx="5302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2" descr="Needle">
            <a:extLst>
              <a:ext uri="{FF2B5EF4-FFF2-40B4-BE49-F238E27FC236}">
                <a16:creationId xmlns:a16="http://schemas.microsoft.com/office/drawing/2014/main" id="{5A61C59A-B953-E9BB-AE7D-BA6C724A636A}"/>
              </a:ext>
            </a:extLst>
          </p:cNvPr>
          <p:cNvPicPr>
            <a:picLocks noChangeAspect="1"/>
          </p:cNvPicPr>
          <p:nvPr/>
        </p:nvPicPr>
        <p:blipFill>
          <a:blip r:embed="rId8"/>
          <a:stretch>
            <a:fillRect/>
          </a:stretch>
        </p:blipFill>
        <p:spPr>
          <a:xfrm>
            <a:off x="9704388" y="3197225"/>
            <a:ext cx="541337" cy="542925"/>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4464D67D-0CB3-E745-D7F8-83AE417EF40B}"/>
              </a:ext>
            </a:extLst>
          </p:cNvPr>
          <p:cNvPicPr>
            <a:picLocks noChangeAspect="1"/>
          </p:cNvPicPr>
          <p:nvPr/>
        </p:nvPicPr>
        <p:blipFill>
          <a:blip r:embed="rId9"/>
          <a:stretch>
            <a:fillRect/>
          </a:stretch>
        </p:blipFill>
        <p:spPr>
          <a:xfrm>
            <a:off x="9499600" y="3451225"/>
            <a:ext cx="311150" cy="311150"/>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5157AC22-26E5-20EA-6EB5-941350062113}"/>
              </a:ext>
            </a:extLst>
          </p:cNvPr>
          <p:cNvPicPr>
            <a:picLocks noChangeAspect="1"/>
          </p:cNvPicPr>
          <p:nvPr/>
        </p:nvPicPr>
        <p:blipFill>
          <a:blip r:embed="rId7"/>
          <a:stretch>
            <a:fillRect/>
          </a:stretch>
        </p:blipFill>
        <p:spPr>
          <a:xfrm>
            <a:off x="11002963" y="3789363"/>
            <a:ext cx="544512" cy="544512"/>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25C0C889-F09D-464E-0211-42C93522DA94}"/>
              </a:ext>
            </a:extLst>
          </p:cNvPr>
          <p:cNvPicPr>
            <a:picLocks noChangeAspect="1"/>
          </p:cNvPicPr>
          <p:nvPr/>
        </p:nvPicPr>
        <p:blipFill>
          <a:blip r:embed="rId4"/>
          <a:stretch>
            <a:fillRect/>
          </a:stretch>
        </p:blipFill>
        <p:spPr>
          <a:xfrm rot="1564248">
            <a:off x="10714038" y="2708275"/>
            <a:ext cx="528637" cy="527050"/>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1BACA2A5-7441-2EAD-5C5D-90C10B1E7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9950" y="2673350"/>
            <a:ext cx="6016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27">
            <a:extLst>
              <a:ext uri="{FF2B5EF4-FFF2-40B4-BE49-F238E27FC236}">
                <a16:creationId xmlns:a16="http://schemas.microsoft.com/office/drawing/2014/main" id="{A4A3E3C4-F67F-4932-E99F-36BB167490DB}"/>
              </a:ext>
            </a:extLst>
          </p:cNvPr>
          <p:cNvSpPr/>
          <p:nvPr/>
        </p:nvSpPr>
        <p:spPr>
          <a:xfrm>
            <a:off x="11485418" y="6315120"/>
            <a:ext cx="443059" cy="408623"/>
          </a:xfrm>
          <a:prstGeom prst="ellipse">
            <a:avLst/>
          </a:prstGeom>
          <a:solidFill>
            <a:srgbClr val="1F1539"/>
          </a:solidFill>
          <a:ln>
            <a:solidFill>
              <a:srgbClr val="1F1539"/>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pic>
        <p:nvPicPr>
          <p:cNvPr id="17" name="Picture 16">
            <a:extLst>
              <a:ext uri="{FF2B5EF4-FFF2-40B4-BE49-F238E27FC236}">
                <a16:creationId xmlns:a16="http://schemas.microsoft.com/office/drawing/2014/main" id="{7E7CC156-3557-A9B5-98E5-8568106EB3FE}"/>
              </a:ext>
            </a:extLst>
          </p:cNvPr>
          <p:cNvPicPr>
            <a:picLocks noChangeAspect="1"/>
          </p:cNvPicPr>
          <p:nvPr/>
        </p:nvPicPr>
        <p:blipFill>
          <a:blip r:embed="rId10">
            <a:duotone>
              <a:prstClr val="black"/>
              <a:srgbClr val="3A3368">
                <a:tint val="45000"/>
                <a:satMod val="400000"/>
              </a:srgbClr>
            </a:duotone>
          </a:blip>
          <a:stretch>
            <a:fillRect/>
          </a:stretch>
        </p:blipFill>
        <p:spPr>
          <a:xfrm>
            <a:off x="10325017" y="71046"/>
            <a:ext cx="1634169" cy="14251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59000">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0F38"/>
        </a:solidFill>
        <a:effectLst/>
      </p:bgPr>
    </p:bg>
    <p:spTree>
      <p:nvGrpSpPr>
        <p:cNvPr id="1" name=""/>
        <p:cNvGrpSpPr/>
        <p:nvPr/>
      </p:nvGrpSpPr>
      <p:grpSpPr>
        <a:xfrm>
          <a:off x="0" y="0"/>
          <a:ext cx="0" cy="0"/>
          <a:chOff x="0" y="0"/>
          <a:chExt cx="0" cy="0"/>
        </a:xfrm>
      </p:grpSpPr>
      <p:grpSp>
        <p:nvGrpSpPr>
          <p:cNvPr id="13314" name="Group 27">
            <a:extLst>
              <a:ext uri="{FF2B5EF4-FFF2-40B4-BE49-F238E27FC236}">
                <a16:creationId xmlns:a16="http://schemas.microsoft.com/office/drawing/2014/main" id="{D3CF6105-F7F5-1957-5AB5-714A5D9F48A0}"/>
              </a:ext>
            </a:extLst>
          </p:cNvPr>
          <p:cNvGrpSpPr>
            <a:grpSpLocks/>
          </p:cNvGrpSpPr>
          <p:nvPr/>
        </p:nvGrpSpPr>
        <p:grpSpPr bwMode="auto">
          <a:xfrm>
            <a:off x="1528763" y="1190625"/>
            <a:ext cx="9417050" cy="4476750"/>
            <a:chOff x="1240028" y="1175782"/>
            <a:chExt cx="9628908" cy="4546153"/>
          </a:xfrm>
        </p:grpSpPr>
        <p:grpSp>
          <p:nvGrpSpPr>
            <p:cNvPr id="13330" name="Group 26">
              <a:extLst>
                <a:ext uri="{FF2B5EF4-FFF2-40B4-BE49-F238E27FC236}">
                  <a16:creationId xmlns:a16="http://schemas.microsoft.com/office/drawing/2014/main" id="{69B49392-DA26-D064-FD4D-FECCB855B127}"/>
                </a:ext>
              </a:extLst>
            </p:cNvPr>
            <p:cNvGrpSpPr>
              <a:grpSpLocks/>
            </p:cNvGrpSpPr>
            <p:nvPr/>
          </p:nvGrpSpPr>
          <p:grpSpPr bwMode="auto">
            <a:xfrm>
              <a:off x="1240028" y="1175782"/>
              <a:ext cx="9628908" cy="4546153"/>
              <a:chOff x="1907428" y="951770"/>
              <a:chExt cx="9628908" cy="4546153"/>
            </a:xfrm>
          </p:grpSpPr>
          <p:graphicFrame>
            <p:nvGraphicFramePr>
              <p:cNvPr id="14" name="Diagram 13">
                <a:extLst>
                  <a:ext uri="{FF2B5EF4-FFF2-40B4-BE49-F238E27FC236}">
                    <a16:creationId xmlns:a16="http://schemas.microsoft.com/office/drawing/2014/main" id="{ED9C4C1F-817E-32A7-217B-10BA6370277B}"/>
                  </a:ext>
                </a:extLst>
              </p:cNvPr>
              <p:cNvGraphicFramePr/>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B8690F11-BB59-C9C6-2987-80A73CFB8126}"/>
                  </a:ext>
                </a:extLst>
              </p:cNvPr>
              <p:cNvSpPr txBox="1"/>
              <p:nvPr/>
            </p:nvSpPr>
            <p:spPr>
              <a:xfrm>
                <a:off x="5621928" y="1967923"/>
                <a:ext cx="2305457" cy="726248"/>
              </a:xfrm>
              <a:prstGeom prst="roundRect">
                <a:avLst/>
              </a:prstGeom>
              <a:solidFill>
                <a:srgbClr val="5A1F51"/>
              </a:solidFill>
              <a:ln>
                <a:noFill/>
              </a:ln>
              <a:effectLst>
                <a:outerShdw blurRad="50800" dist="38100" dir="5400000" algn="t" rotWithShape="0">
                  <a:prstClr val="black">
                    <a:alpha val="40000"/>
                  </a:prstClr>
                </a:outerShdw>
              </a:effectLst>
              <a:scene3d>
                <a:camera prst="orthographicFront"/>
                <a:lightRig rig="flat" dir="t"/>
              </a:scene3d>
              <a:sp3d extrusionH="76200" prstMaterial="metal"/>
            </p:spPr>
            <p:txBody>
              <a:bodyPr>
                <a:spAutoFit/>
              </a:bodyPr>
              <a:lstStyle/>
              <a:p>
                <a:pPr algn="ctr" eaLnBrk="1" fontAlgn="auto" hangingPunct="1">
                  <a:spcBef>
                    <a:spcPts val="0"/>
                  </a:spcBef>
                  <a:spcAft>
                    <a:spcPts val="0"/>
                  </a:spcAft>
                  <a:defRPr/>
                </a:pP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a:extLst>
                <a:ext uri="{FF2B5EF4-FFF2-40B4-BE49-F238E27FC236}">
                  <a16:creationId xmlns:a16="http://schemas.microsoft.com/office/drawing/2014/main" id="{1DB557F7-994E-AF69-6813-E044A32855E1}"/>
                </a:ext>
              </a:extLst>
            </p:cNvPr>
            <p:cNvSpPr txBox="1"/>
            <p:nvPr/>
          </p:nvSpPr>
          <p:spPr>
            <a:xfrm>
              <a:off x="6327325" y="4477110"/>
              <a:ext cx="1753495" cy="518749"/>
            </a:xfrm>
            <a:prstGeom prst="roundRect">
              <a:avLst/>
            </a:prstGeom>
            <a:solidFill>
              <a:srgbClr val="3A3368"/>
            </a:solidFill>
            <a:ln>
              <a:solidFill>
                <a:srgbClr val="3A3368"/>
              </a:solidFill>
            </a:ln>
            <a:scene3d>
              <a:camera prst="orthographicFront"/>
              <a:lightRig rig="flat" dir="t"/>
            </a:scene3d>
            <a:sp3d extrusionH="76200" prstMaterial="metal"/>
          </p:spPr>
          <p:txBody>
            <a:bodyPr>
              <a:spAutoFit/>
            </a:bodyPr>
            <a:lstStyle/>
            <a:p>
              <a:pPr algn="ctr" eaLnBrk="1" fontAlgn="auto" hangingPunct="1">
                <a:spcBef>
                  <a:spcPts val="0"/>
                </a:spcBef>
                <a:spcAft>
                  <a:spcPts val="0"/>
                </a:spcAft>
                <a:defRPr/>
              </a:pP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a:extLst>
              <a:ext uri="{FF2B5EF4-FFF2-40B4-BE49-F238E27FC236}">
                <a16:creationId xmlns:a16="http://schemas.microsoft.com/office/drawing/2014/main" id="{E3CE7663-8330-EBAD-806C-C2CDED210071}"/>
              </a:ext>
            </a:extLst>
          </p:cNvPr>
          <p:cNvGraphicFramePr/>
          <p:nvPr/>
        </p:nvGraphicFramePr>
        <p:xfrm>
          <a:off x="1617226" y="2480158"/>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a:extLst>
              <a:ext uri="{FF2B5EF4-FFF2-40B4-BE49-F238E27FC236}">
                <a16:creationId xmlns:a16="http://schemas.microsoft.com/office/drawing/2014/main" id="{A57032E5-E816-EC46-DE57-D55A58EFB686}"/>
              </a:ext>
            </a:extLst>
          </p:cNvPr>
          <p:cNvSpPr>
            <a:spLocks noGrp="1"/>
          </p:cNvSpPr>
          <p:nvPr>
            <p:ph type="ctrTitle"/>
          </p:nvPr>
        </p:nvSpPr>
        <p:spPr>
          <a:xfrm>
            <a:off x="3564288" y="182655"/>
            <a:ext cx="5724354" cy="423182"/>
          </a:xfrm>
          <a:prstGeom prst="roundRect">
            <a:avLst/>
          </a:prstGeom>
          <a:solidFill>
            <a:srgbClr val="32054B"/>
          </a:soli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lIns="208026" tIns="69342" rIns="69342" bIns="69342" spcCol="1270" rtlCol="0" anchor="ctr">
            <a:noAutofit/>
          </a:bodyPr>
          <a:lstStyle/>
          <a:p>
            <a:pPr fontAlgn="auto">
              <a:spcAft>
                <a:spcPts val="0"/>
              </a:spcAft>
              <a:defRPr/>
            </a:pP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a:extLst>
              <a:ext uri="{FF2B5EF4-FFF2-40B4-BE49-F238E27FC236}">
                <a16:creationId xmlns:a16="http://schemas.microsoft.com/office/drawing/2014/main" id="{B3AB7BC3-9EA3-2F2F-0EB1-35AB3EE966E1}"/>
              </a:ext>
            </a:extLst>
          </p:cNvPr>
          <p:cNvPicPr>
            <a:picLocks noChangeAspect="1"/>
          </p:cNvPicPr>
          <p:nvPr/>
        </p:nvPicPr>
        <p:blipFill rotWithShape="1">
          <a:blip r:embed="rId12"/>
          <a:srcRect l="-1" r="2731" b="4618"/>
          <a:stretch/>
        </p:blipFill>
        <p:spPr>
          <a:xfrm>
            <a:off x="10771157" y="2257294"/>
            <a:ext cx="1125042" cy="884747"/>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438B4A4-DD03-23B8-33BE-4F78ADA6BE74}"/>
              </a:ext>
            </a:extLst>
          </p:cNvPr>
          <p:cNvSpPr txBox="1"/>
          <p:nvPr/>
        </p:nvSpPr>
        <p:spPr>
          <a:xfrm>
            <a:off x="4085840" y="741457"/>
            <a:ext cx="4681250" cy="369332"/>
          </a:xfrm>
          <a:prstGeom prst="roundRect">
            <a:avLst/>
          </a:prstGeom>
          <a:solidFill>
            <a:srgbClr val="32054B"/>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lIns="208026" tIns="69342" rIns="69342" bIns="69342" spcCol="1270" anchor="ct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dirty="0"/>
              <a:t>JOINT AND SHARED ACCOUNTABILITY</a:t>
            </a:r>
          </a:p>
        </p:txBody>
      </p:sp>
      <p:sp>
        <p:nvSpPr>
          <p:cNvPr id="17" name="TextBox 16">
            <a:extLst>
              <a:ext uri="{FF2B5EF4-FFF2-40B4-BE49-F238E27FC236}">
                <a16:creationId xmlns:a16="http://schemas.microsoft.com/office/drawing/2014/main" id="{3DC35121-E9B8-145D-50B8-027D3A53ADC3}"/>
              </a:ext>
            </a:extLst>
          </p:cNvPr>
          <p:cNvSpPr txBox="1"/>
          <p:nvPr/>
        </p:nvSpPr>
        <p:spPr>
          <a:xfrm>
            <a:off x="5161625" y="5809594"/>
            <a:ext cx="6046702" cy="884747"/>
          </a:xfrm>
          <a:prstGeom prst="roundRect">
            <a:avLst/>
          </a:prstGeom>
          <a:solidFill>
            <a:srgbClr val="32054B">
              <a:alpha val="75000"/>
            </a:srgbClr>
          </a:solidFill>
          <a:ln>
            <a:solidFill>
              <a:srgbClr val="5A1F51"/>
            </a:solidFill>
          </a:ln>
          <a:effectLst/>
          <a:scene3d>
            <a:camera prst="orthographicFront"/>
            <a:lightRig rig="flat" dir="t"/>
          </a:scene3d>
          <a:sp3d prstMaterial="metal"/>
        </p:spPr>
        <p:txBody>
          <a:bodyPr lIns="208026" tIns="69342" rIns="69342" bIns="69342" spcCol="1270" anchor="ct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t>ANY ISSUES MUST BE ADDRESSED </a:t>
            </a:r>
            <a:r>
              <a:rPr lang="en-US" sz="1600" dirty="0">
                <a:highlight>
                  <a:srgbClr val="780830"/>
                </a:highlight>
              </a:rPr>
              <a:t>IMMEDIATELY</a:t>
            </a:r>
            <a:r>
              <a:rPr lang="en-US" sz="1600" dirty="0">
                <a:solidFill>
                  <a:schemeClr val="bg1"/>
                </a:solidFill>
              </a:rPr>
              <a:t> </a:t>
            </a:r>
            <a:r>
              <a:rPr lang="en-US" sz="1600" dirty="0"/>
              <a:t>– </a:t>
            </a:r>
          </a:p>
          <a:p>
            <a:pPr eaLnBrk="1" fontAlgn="auto" hangingPunct="1">
              <a:spcBef>
                <a:spcPts val="0"/>
              </a:spcBef>
              <a:spcAft>
                <a:spcPts val="0"/>
              </a:spcAft>
              <a:defRPr/>
            </a:pPr>
            <a:r>
              <a:rPr lang="en-US" sz="1600" dirty="0"/>
              <a:t>INVOLVE A MANAGER OR LEAD CLS</a:t>
            </a:r>
          </a:p>
        </p:txBody>
      </p:sp>
      <p:pic>
        <p:nvPicPr>
          <p:cNvPr id="13324" name="Picture 3" descr="C:\Users\A755035\AppData\Local\Microsoft\Windows\Temporary Internet Files\Content.IE5\SQCZHV7R\warning-sign11[1].png">
            <a:extLst>
              <a:ext uri="{FF2B5EF4-FFF2-40B4-BE49-F238E27FC236}">
                <a16:creationId xmlns:a16="http://schemas.microsoft.com/office/drawing/2014/main" id="{13AAB3A5-FE21-CDF8-B3A9-500589ADC5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8700" y="5897563"/>
            <a:ext cx="64611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7">
            <a:extLst>
              <a:ext uri="{FF2B5EF4-FFF2-40B4-BE49-F238E27FC236}">
                <a16:creationId xmlns:a16="http://schemas.microsoft.com/office/drawing/2014/main" id="{EBC51B42-2688-81B0-D772-A7E6C0771E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ABF2D222-3B5A-23C8-C94D-DEF95C2FDB5F}"/>
              </a:ext>
            </a:extLst>
          </p:cNvPr>
          <p:cNvSpPr txBox="1"/>
          <p:nvPr/>
        </p:nvSpPr>
        <p:spPr>
          <a:xfrm>
            <a:off x="4304077" y="4575553"/>
            <a:ext cx="1715096" cy="510778"/>
          </a:xfrm>
          <a:prstGeom prst="roundRect">
            <a:avLst/>
          </a:prstGeom>
          <a:solidFill>
            <a:srgbClr val="004B74"/>
          </a:solidFill>
          <a:ln>
            <a:solidFill>
              <a:srgbClr val="004B74"/>
            </a:solidFill>
          </a:ln>
          <a:scene3d>
            <a:camera prst="orthographicFront"/>
            <a:lightRig rig="flat" dir="t"/>
          </a:scene3d>
          <a:sp3d extrusionH="76200" prstMaterial="metal"/>
        </p:spPr>
        <p:txBody>
          <a:bodyPr>
            <a:spAutoFit/>
          </a:bodyPr>
          <a:lstStyle/>
          <a:p>
            <a:pPr algn="ctr" eaLnBrk="1" fontAlgn="auto" hangingPunct="1">
              <a:spcBef>
                <a:spcPts val="0"/>
              </a:spcBef>
              <a:spcAft>
                <a:spcPts val="0"/>
              </a:spcAft>
              <a:defRPr/>
            </a:pP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05A00CEF-B4F2-847E-7575-D14E2D5D4A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8588" y="1685925"/>
            <a:ext cx="1404937" cy="1404938"/>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9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6D0E19-0F0B-B4BB-C99E-CEB50142FE98}"/>
              </a:ext>
            </a:extLst>
          </p:cNvPr>
          <p:cNvSpPr txBox="1"/>
          <p:nvPr/>
        </p:nvSpPr>
        <p:spPr>
          <a:xfrm>
            <a:off x="936333" y="817715"/>
            <a:ext cx="10654146" cy="2435573"/>
          </a:xfrm>
          <a:prstGeom prst="rect">
            <a:avLst/>
          </a:prstGeom>
          <a:solidFill>
            <a:srgbClr val="1F1539"/>
          </a:solidFill>
          <a:ln>
            <a:solidFill>
              <a:srgbClr val="1F1539"/>
            </a:solidFill>
          </a:ln>
          <a:scene3d>
            <a:camera prst="orthographicFront"/>
            <a:lightRig rig="threePt" dir="t"/>
          </a:scene3d>
          <a:sp3d>
            <a:bevelT w="165100" prst="coolSlant"/>
          </a:sp3d>
        </p:spPr>
        <p:txBody>
          <a:bodyPr>
            <a:spAutoFit/>
          </a:bodyPr>
          <a:lstStyle/>
          <a:p>
            <a:pPr eaLnBrk="1" fontAlgn="auto" hangingPunct="1">
              <a:spcBef>
                <a:spcPts val="0"/>
              </a:spcBef>
              <a:spcAft>
                <a:spcPts val="0"/>
              </a:spcAft>
              <a:defRPr/>
            </a:pPr>
            <a:endParaRPr lang="en-US" dirty="0">
              <a:latin typeface="+mn-lt"/>
            </a:endParaRPr>
          </a:p>
        </p:txBody>
      </p:sp>
      <p:sp>
        <p:nvSpPr>
          <p:cNvPr id="2" name="Title 1">
            <a:extLst>
              <a:ext uri="{FF2B5EF4-FFF2-40B4-BE49-F238E27FC236}">
                <a16:creationId xmlns:a16="http://schemas.microsoft.com/office/drawing/2014/main" id="{F41F9F4A-8388-FF95-B4C7-F4E1B7F6E913}"/>
              </a:ext>
            </a:extLst>
          </p:cNvPr>
          <p:cNvSpPr>
            <a:spLocks noGrp="1"/>
          </p:cNvSpPr>
          <p:nvPr>
            <p:ph type="ctrTitle"/>
          </p:nvPr>
        </p:nvSpPr>
        <p:spPr>
          <a:xfrm>
            <a:off x="2852053" y="239561"/>
            <a:ext cx="6125603" cy="469174"/>
          </a:xfrm>
          <a:prstGeom prst="roundRect">
            <a:avLst/>
          </a:prstGeom>
          <a:solidFill>
            <a:srgbClr val="2A0F38"/>
          </a:solidFill>
          <a:effectLst>
            <a:outerShdw blurRad="50800" dist="38100" dir="5400000" algn="t" rotWithShape="0">
              <a:prstClr val="black">
                <a:alpha val="40000"/>
              </a:prstClr>
            </a:outerShdw>
          </a:effectLst>
          <a:scene3d>
            <a:camera prst="orthographicFront"/>
            <a:lightRig rig="threePt" dir="t"/>
          </a:scene3d>
          <a:sp3d>
            <a:bevelT/>
          </a:sp3d>
        </p:spPr>
        <p:txBody>
          <a:bodyPr rtlCol="0">
            <a:normAutofit fontScale="90000"/>
          </a:bodyPr>
          <a:lstStyle/>
          <a:p>
            <a:pPr fontAlgn="auto">
              <a:spcAft>
                <a:spcPts val="0"/>
              </a:spcAft>
              <a:defRPr/>
            </a:pPr>
            <a:r>
              <a:rPr lang="en-US" sz="2800" b="1" dirty="0">
                <a:latin typeface="Arial" panose="020B0604020202020204" pitchFamily="34" charset="0"/>
                <a:cs typeface="Arial" panose="020B0604020202020204" pitchFamily="34" charset="0"/>
              </a:rPr>
              <a:t>Code stroke:  COMMUNICATION</a:t>
            </a:r>
            <a:endParaRPr lang="en-US" sz="2800" dirty="0">
              <a:latin typeface="Arial" panose="020B0604020202020204" pitchFamily="34" charset="0"/>
              <a:cs typeface="Arial" panose="020B0604020202020204" pitchFamily="34" charset="0"/>
            </a:endParaRPr>
          </a:p>
        </p:txBody>
      </p:sp>
      <p:sp>
        <p:nvSpPr>
          <p:cNvPr id="14" name="Right Arrow 13">
            <a:extLst>
              <a:ext uri="{FF2B5EF4-FFF2-40B4-BE49-F238E27FC236}">
                <a16:creationId xmlns:a16="http://schemas.microsoft.com/office/drawing/2014/main" id="{60CFF929-4209-844C-780B-9A0C32862BB8}"/>
              </a:ext>
            </a:extLst>
          </p:cNvPr>
          <p:cNvSpPr/>
          <p:nvPr/>
        </p:nvSpPr>
        <p:spPr>
          <a:xfrm>
            <a:off x="4363973" y="1379026"/>
            <a:ext cx="3985082" cy="1312952"/>
          </a:xfrm>
          <a:prstGeom prst="rightArrow">
            <a:avLst/>
          </a:prstGeom>
          <a:solidFill>
            <a:srgbClr val="004B74"/>
          </a:solidFill>
          <a:ln w="15875">
            <a:solidFill>
              <a:srgbClr val="004B74"/>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TextBox 19">
            <a:extLst>
              <a:ext uri="{FF2B5EF4-FFF2-40B4-BE49-F238E27FC236}">
                <a16:creationId xmlns:a16="http://schemas.microsoft.com/office/drawing/2014/main" id="{C8707EE8-AB93-91DB-B5B6-C8E4159782F2}"/>
              </a:ext>
            </a:extLst>
          </p:cNvPr>
          <p:cNvSpPr txBox="1"/>
          <p:nvPr/>
        </p:nvSpPr>
        <p:spPr>
          <a:xfrm>
            <a:off x="4030602" y="4709035"/>
            <a:ext cx="3832828" cy="1323439"/>
          </a:xfrm>
          <a:prstGeom prst="roundRect">
            <a:avLst/>
          </a:prstGeom>
          <a:solidFill>
            <a:srgbClr val="2A0F38"/>
          </a:solidFill>
          <a:ln>
            <a:solidFill>
              <a:srgbClr val="280E40"/>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91440" bIns="91440" spcCol="1270" anchor="ct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effectLst/>
              </a:rPr>
              <a:t>FOLLOW UP</a:t>
            </a:r>
          </a:p>
          <a:p>
            <a:pPr marL="285750" indent="-285750" algn="l" eaLnBrk="1" fontAlgn="auto" hangingPunct="1">
              <a:spcBef>
                <a:spcPts val="0"/>
              </a:spcBef>
              <a:spcAft>
                <a:spcPts val="0"/>
              </a:spcAft>
              <a:buFont typeface="Arial" panose="020B0604020202020204" pitchFamily="34" charset="0"/>
              <a:buChar char="•"/>
              <a:defRPr/>
            </a:pPr>
            <a:r>
              <a:rPr lang="en-US" sz="1600" dirty="0">
                <a:effectLst/>
              </a:rPr>
              <a:t>CALL ED /RN</a:t>
            </a:r>
          </a:p>
          <a:p>
            <a:pPr marL="285750" indent="-285750" algn="l" eaLnBrk="1" fontAlgn="auto" hangingPunct="1">
              <a:spcBef>
                <a:spcPts val="0"/>
              </a:spcBef>
              <a:spcAft>
                <a:spcPts val="0"/>
              </a:spcAft>
              <a:buFont typeface="Arial" panose="020B0604020202020204" pitchFamily="34" charset="0"/>
              <a:buChar char="•"/>
              <a:defRPr/>
            </a:pPr>
            <a:r>
              <a:rPr lang="en-US" sz="1600" dirty="0">
                <a:effectLst/>
              </a:rPr>
              <a:t>CALL DISPATCHER</a:t>
            </a:r>
          </a:p>
          <a:p>
            <a:pPr marL="285750" indent="-285750" algn="l" eaLnBrk="1" fontAlgn="auto" hangingPunct="1">
              <a:spcBef>
                <a:spcPts val="0"/>
              </a:spcBef>
              <a:spcAft>
                <a:spcPts val="0"/>
              </a:spcAft>
              <a:buFont typeface="Arial" panose="020B0604020202020204" pitchFamily="34" charset="0"/>
              <a:buChar char="•"/>
              <a:defRPr/>
            </a:pPr>
            <a:r>
              <a:rPr lang="en-US" sz="1600" dirty="0">
                <a:effectLst/>
              </a:rPr>
              <a:t>CALL LAB ASST ASSIGNED</a:t>
            </a:r>
          </a:p>
        </p:txBody>
      </p:sp>
      <p:sp>
        <p:nvSpPr>
          <p:cNvPr id="21" name="TextBox 20">
            <a:extLst>
              <a:ext uri="{FF2B5EF4-FFF2-40B4-BE49-F238E27FC236}">
                <a16:creationId xmlns:a16="http://schemas.microsoft.com/office/drawing/2014/main" id="{CA323130-11D1-DF57-C8D4-36F92AC7B485}"/>
              </a:ext>
            </a:extLst>
          </p:cNvPr>
          <p:cNvSpPr txBox="1"/>
          <p:nvPr/>
        </p:nvSpPr>
        <p:spPr>
          <a:xfrm>
            <a:off x="1340300" y="2481113"/>
            <a:ext cx="2690302" cy="461665"/>
          </a:xfrm>
          <a:prstGeom prst="rect">
            <a:avLst/>
          </a:prstGeom>
          <a:solidFill>
            <a:srgbClr val="004B74"/>
          </a:solidFill>
          <a:ln>
            <a:solidFill>
              <a:srgbClr val="004B74"/>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a:extLst>
              <a:ext uri="{FF2B5EF4-FFF2-40B4-BE49-F238E27FC236}">
                <a16:creationId xmlns:a16="http://schemas.microsoft.com/office/drawing/2014/main" id="{FA025642-AB46-3419-67C7-8D2232B1FF05}"/>
              </a:ext>
            </a:extLst>
          </p:cNvPr>
          <p:cNvPicPr>
            <a:picLocks noChangeAspect="1" noChangeArrowheads="1"/>
          </p:cNvPicPr>
          <p:nvPr/>
        </p:nvPicPr>
        <p:blipFill>
          <a:blip r:embed="rId2"/>
          <a:srcRect/>
          <a:stretch>
            <a:fillRect/>
          </a:stretch>
        </p:blipFill>
        <p:spPr bwMode="auto">
          <a:xfrm>
            <a:off x="8977313" y="944563"/>
            <a:ext cx="1614487" cy="1636712"/>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7AB2511D-C301-FEBC-5D9A-74BF06523D35}"/>
              </a:ext>
            </a:extLst>
          </p:cNvPr>
          <p:cNvSpPr txBox="1"/>
          <p:nvPr/>
        </p:nvSpPr>
        <p:spPr>
          <a:xfrm>
            <a:off x="8605487" y="2515690"/>
            <a:ext cx="2358899" cy="461665"/>
          </a:xfrm>
          <a:prstGeom prst="rect">
            <a:avLst/>
          </a:prstGeom>
          <a:solidFill>
            <a:srgbClr val="004B74"/>
          </a:solidFill>
          <a:ln>
            <a:solidFill>
              <a:srgbClr val="004B74"/>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a:spAutoFit/>
          </a:bodyPr>
          <a:lstStyle/>
          <a:p>
            <a:pPr algn="ctr" eaLnBrk="1" fontAlgn="auto" hangingPunct="1">
              <a:spcBef>
                <a:spcPts val="0"/>
              </a:spcBef>
              <a:spcAft>
                <a:spcPts val="0"/>
              </a:spcAft>
              <a:defRPr/>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a:extLst>
              <a:ext uri="{FF2B5EF4-FFF2-40B4-BE49-F238E27FC236}">
                <a16:creationId xmlns:a16="http://schemas.microsoft.com/office/drawing/2014/main" id="{B1BCEBCA-56D0-34BB-76DE-00E72BB90311}"/>
              </a:ext>
            </a:extLst>
          </p:cNvPr>
          <p:cNvPicPr>
            <a:picLocks noChangeAspect="1"/>
          </p:cNvPicPr>
          <p:nvPr/>
        </p:nvPicPr>
        <p:blipFill>
          <a:blip r:embed="rId3"/>
          <a:stretch>
            <a:fillRect/>
          </a:stretch>
        </p:blipFill>
        <p:spPr>
          <a:xfrm>
            <a:off x="1839913" y="1208088"/>
            <a:ext cx="1473200" cy="123983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CFAC8C8-1406-8C79-AA15-2907AD2366CA}"/>
              </a:ext>
            </a:extLst>
          </p:cNvPr>
          <p:cNvPicPr>
            <a:picLocks noChangeAspect="1"/>
          </p:cNvPicPr>
          <p:nvPr/>
        </p:nvPicPr>
        <p:blipFill>
          <a:blip r:embed="rId4"/>
          <a:stretch>
            <a:fillRect/>
          </a:stretch>
        </p:blipFill>
        <p:spPr>
          <a:xfrm>
            <a:off x="5400675" y="1379538"/>
            <a:ext cx="1287463" cy="125412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1FBC0BB6-61CF-BCD1-D9BB-875A72E725DB}"/>
              </a:ext>
            </a:extLst>
          </p:cNvPr>
          <p:cNvPicPr>
            <a:picLocks noChangeAspect="1"/>
          </p:cNvPicPr>
          <p:nvPr/>
        </p:nvPicPr>
        <p:blipFill>
          <a:blip r:embed="rId5"/>
          <a:stretch>
            <a:fillRect/>
          </a:stretch>
        </p:blipFill>
        <p:spPr>
          <a:xfrm>
            <a:off x="10085388" y="3443288"/>
            <a:ext cx="1900237" cy="3148012"/>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D0E78E00-E66A-EE08-B6EB-F81542FACEBB}"/>
              </a:ext>
            </a:extLst>
          </p:cNvPr>
          <p:cNvSpPr txBox="1"/>
          <p:nvPr/>
        </p:nvSpPr>
        <p:spPr>
          <a:xfrm>
            <a:off x="1523367" y="3336308"/>
            <a:ext cx="8471407" cy="1123712"/>
          </a:xfrm>
          <a:prstGeom prst="roundRect">
            <a:avLst/>
          </a:prstGeom>
          <a:solidFill>
            <a:srgbClr val="2A0F38"/>
          </a:solidFill>
          <a:ln>
            <a:solidFill>
              <a:srgbClr val="280E40"/>
            </a:solidFill>
          </a:ln>
          <a:effectLst>
            <a:outerShdw blurRad="50800" dist="38100" dir="5400000" algn="t" rotWithShape="0">
              <a:prstClr val="black">
                <a:alpha val="40000"/>
              </a:prstClr>
            </a:outerShdw>
          </a:effectLst>
          <a:scene3d>
            <a:camera prst="orthographicFront"/>
            <a:lightRig rig="threePt" dir="t"/>
          </a:scene3d>
          <a:sp3d>
            <a:bevelT/>
          </a:sp3d>
        </p:spPr>
        <p:txBody>
          <a:bodyPr>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6600CC"/>
                </a:highlight>
                <a:latin typeface="Arial" panose="020B06040202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p:txBody>
      </p:sp>
      <p:sp>
        <p:nvSpPr>
          <p:cNvPr id="8" name="Right Arrow 7">
            <a:extLst>
              <a:ext uri="{FF2B5EF4-FFF2-40B4-BE49-F238E27FC236}">
                <a16:creationId xmlns:a16="http://schemas.microsoft.com/office/drawing/2014/main" id="{82E72695-78B1-8E1F-5943-76F564370FBA}"/>
              </a:ext>
            </a:extLst>
          </p:cNvPr>
          <p:cNvSpPr/>
          <p:nvPr/>
        </p:nvSpPr>
        <p:spPr>
          <a:xfrm rot="1290901">
            <a:off x="9256713" y="4090988"/>
            <a:ext cx="1177925" cy="68262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62" name="Picture 15">
            <a:extLst>
              <a:ext uri="{FF2B5EF4-FFF2-40B4-BE49-F238E27FC236}">
                <a16:creationId xmlns:a16="http://schemas.microsoft.com/office/drawing/2014/main" id="{FB32E06E-44E8-B005-3162-92E5B4701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4A4EB107-A98B-1A84-886C-18B8E945DCA0}"/>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cSld>
  <p:clrMapOvr>
    <a:masterClrMapping/>
  </p:clrMapOvr>
  <p:transition spd="slow" advClick="0" advTm="59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9612-81AD-8AAC-1279-1F6C5D587043}"/>
              </a:ext>
            </a:extLst>
          </p:cNvPr>
          <p:cNvSpPr>
            <a:spLocks noGrp="1"/>
          </p:cNvSpPr>
          <p:nvPr>
            <p:ph type="ctrTitle"/>
          </p:nvPr>
        </p:nvSpPr>
        <p:spPr>
          <a:xfrm>
            <a:off x="2514107" y="253219"/>
            <a:ext cx="7163786" cy="469174"/>
          </a:xfrm>
          <a:solidFill>
            <a:srgbClr val="280E40"/>
          </a:solidFill>
          <a:scene3d>
            <a:camera prst="orthographicFront"/>
            <a:lightRig rig="flat" dir="t"/>
          </a:scene3d>
          <a:sp3d prstMaterial="metal"/>
        </p:spPr>
        <p:txBody>
          <a:bodyPr rtlCol="0">
            <a:normAutofit fontScale="90000"/>
          </a:bodyPr>
          <a:lstStyle/>
          <a:p>
            <a:pPr fontAlgn="auto">
              <a:spcAft>
                <a:spcPts val="0"/>
              </a:spcAft>
              <a:defRPr/>
            </a:pPr>
            <a:r>
              <a:rPr lang="en-US" sz="2800" b="1" dirty="0">
                <a:latin typeface="Arial" panose="020B0604020202020204" pitchFamily="34" charset="0"/>
                <a:cs typeface="Arial" panose="020B0604020202020204" pitchFamily="34" charset="0"/>
              </a:rPr>
              <a:t>Code stroke:  COMMUNICATION</a:t>
            </a:r>
            <a:endParaRPr lang="en-US" sz="2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07CA0BA-B1D4-9905-F0E8-80F5D41B34E4}"/>
              </a:ext>
            </a:extLst>
          </p:cNvPr>
          <p:cNvSpPr txBox="1"/>
          <p:nvPr/>
        </p:nvSpPr>
        <p:spPr>
          <a:xfrm>
            <a:off x="3904942" y="900467"/>
            <a:ext cx="4681250" cy="369332"/>
          </a:xfrm>
          <a:prstGeom prst="rect">
            <a:avLst/>
          </a:prstGeom>
          <a:solidFill>
            <a:srgbClr val="280E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DOCUMENTATION</a:t>
            </a:r>
          </a:p>
        </p:txBody>
      </p:sp>
      <p:pic>
        <p:nvPicPr>
          <p:cNvPr id="15368" name="Picture 6">
            <a:extLst>
              <a:ext uri="{FF2B5EF4-FFF2-40B4-BE49-F238E27FC236}">
                <a16:creationId xmlns:a16="http://schemas.microsoft.com/office/drawing/2014/main" id="{745C9508-EB16-A3E0-8173-BBD99C6FA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2505075"/>
            <a:ext cx="2257425" cy="288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a:extLst>
              <a:ext uri="{FF2B5EF4-FFF2-40B4-BE49-F238E27FC236}">
                <a16:creationId xmlns:a16="http://schemas.microsoft.com/office/drawing/2014/main" id="{39ABDBB1-21F3-ABB0-6D57-D0D59A4DB161}"/>
              </a:ext>
            </a:extLst>
          </p:cNvPr>
          <p:cNvPicPr>
            <a:picLocks noChangeAspect="1" noChangeArrowheads="1"/>
          </p:cNvPicPr>
          <p:nvPr/>
        </p:nvPicPr>
        <p:blipFill>
          <a:blip r:embed="rId3"/>
          <a:srcRect/>
          <a:stretch>
            <a:fillRect/>
          </a:stretch>
        </p:blipFill>
        <p:spPr bwMode="auto">
          <a:xfrm>
            <a:off x="2390775" y="2514600"/>
            <a:ext cx="2459038" cy="2892425"/>
          </a:xfrm>
          <a:prstGeom prst="rect">
            <a:avLst/>
          </a:prstGeom>
          <a:noFill/>
          <a:ln>
            <a:noFill/>
          </a:ln>
          <a:effectLst>
            <a:outerShdw blurRad="50800" dist="50800" dir="2700000" algn="ctr" rotWithShape="0">
              <a:schemeClr val="bg1"/>
            </a:outerShdw>
          </a:effectLst>
        </p:spPr>
      </p:pic>
      <p:sp>
        <p:nvSpPr>
          <p:cNvPr id="4" name="TextBox 3">
            <a:extLst>
              <a:ext uri="{FF2B5EF4-FFF2-40B4-BE49-F238E27FC236}">
                <a16:creationId xmlns:a16="http://schemas.microsoft.com/office/drawing/2014/main" id="{17DFE7C3-8132-09E5-5DFA-66C0E7AA9A09}"/>
              </a:ext>
            </a:extLst>
          </p:cNvPr>
          <p:cNvSpPr txBox="1"/>
          <p:nvPr/>
        </p:nvSpPr>
        <p:spPr>
          <a:xfrm>
            <a:off x="1045705" y="1628430"/>
            <a:ext cx="2334806" cy="523220"/>
          </a:xfrm>
          <a:prstGeom prst="rect">
            <a:avLst/>
          </a:prstGeom>
          <a:solidFill>
            <a:srgbClr val="4F2270"/>
          </a:solidFill>
          <a:ln>
            <a:solidFill>
              <a:srgbClr val="2A0F38"/>
            </a:solid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CODE STROKE BINDER – STAT LAB</a:t>
            </a:r>
          </a:p>
        </p:txBody>
      </p:sp>
      <p:pic>
        <p:nvPicPr>
          <p:cNvPr id="7170" name="Picture 2">
            <a:extLst>
              <a:ext uri="{FF2B5EF4-FFF2-40B4-BE49-F238E27FC236}">
                <a16:creationId xmlns:a16="http://schemas.microsoft.com/office/drawing/2014/main" id="{F0D8DFA6-431E-71B3-99A0-405BDE42E1AB}"/>
              </a:ext>
            </a:extLst>
          </p:cNvPr>
          <p:cNvPicPr>
            <a:picLocks noChangeAspect="1" noChangeArrowheads="1"/>
          </p:cNvPicPr>
          <p:nvPr/>
        </p:nvPicPr>
        <p:blipFill>
          <a:blip r:embed="rId4"/>
          <a:srcRect/>
          <a:stretch>
            <a:fillRect/>
          </a:stretch>
        </p:blipFill>
        <p:spPr bwMode="auto">
          <a:xfrm>
            <a:off x="8162925" y="2390775"/>
            <a:ext cx="3841750" cy="3111500"/>
          </a:xfrm>
          <a:prstGeom prst="rect">
            <a:avLst/>
          </a:prstGeom>
          <a:noFill/>
          <a:ln w="9525">
            <a:solidFill>
              <a:schemeClr val="tx1"/>
            </a:solidFill>
            <a:miter lim="800000"/>
            <a:headEnd/>
            <a:tailEnd/>
          </a:ln>
          <a:effectLst>
            <a:outerShdw blurRad="50800" dist="35921" dir="2700000" algn="ctr" rotWithShape="0">
              <a:schemeClr val="bg1"/>
            </a:outerShdw>
          </a:effectLst>
        </p:spPr>
      </p:pic>
      <p:sp>
        <p:nvSpPr>
          <p:cNvPr id="18" name="TextBox 17">
            <a:extLst>
              <a:ext uri="{FF2B5EF4-FFF2-40B4-BE49-F238E27FC236}">
                <a16:creationId xmlns:a16="http://schemas.microsoft.com/office/drawing/2014/main" id="{1B06D83C-40FB-7EB1-E830-684877F8B7A0}"/>
              </a:ext>
            </a:extLst>
          </p:cNvPr>
          <p:cNvSpPr txBox="1"/>
          <p:nvPr/>
        </p:nvSpPr>
        <p:spPr>
          <a:xfrm>
            <a:off x="8382000" y="1817921"/>
            <a:ext cx="3623445"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STAT LAB – “WHITE BOARD”</a:t>
            </a:r>
          </a:p>
        </p:txBody>
      </p:sp>
      <p:pic>
        <p:nvPicPr>
          <p:cNvPr id="15377" name="Picture 2">
            <a:extLst>
              <a:ext uri="{FF2B5EF4-FFF2-40B4-BE49-F238E27FC236}">
                <a16:creationId xmlns:a16="http://schemas.microsoft.com/office/drawing/2014/main" id="{846633F1-B456-274F-1BE4-9EC1FCAF7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175" y="2774950"/>
            <a:ext cx="264318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4C3E30A-88EA-D488-EAD0-A9B44F8398B7}"/>
              </a:ext>
            </a:extLst>
          </p:cNvPr>
          <p:cNvSpPr txBox="1"/>
          <p:nvPr/>
        </p:nvSpPr>
        <p:spPr>
          <a:xfrm>
            <a:off x="4849101" y="1494755"/>
            <a:ext cx="3220078" cy="954107"/>
          </a:xfrm>
          <a:prstGeom prst="rect">
            <a:avLst/>
          </a:prstGeom>
          <a:solidFill>
            <a:srgbClr val="4F2270"/>
          </a:solidFill>
          <a:ln>
            <a:no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COMMUNICATE / DISCUSS</a:t>
            </a:r>
          </a:p>
          <a:p>
            <a:pPr marL="285750" indent="-285750" eaLnBrk="1" fontAlgn="auto" hangingPunct="1">
              <a:spcBef>
                <a:spcPts val="0"/>
              </a:spcBef>
              <a:spcAft>
                <a:spcPts val="0"/>
              </a:spcAft>
              <a:buFont typeface="Arial" panose="020B0604020202020204" pitchFamily="34" charset="0"/>
              <a:buChar char="•"/>
              <a:defRP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eaLnBrk="1" fontAlgn="auto" hangingPunct="1">
              <a:spcBef>
                <a:spcPts val="0"/>
              </a:spcBef>
              <a:spcAft>
                <a:spcPts val="0"/>
              </a:spcAft>
              <a:buFont typeface="Arial" panose="020B0604020202020204" pitchFamily="34" charset="0"/>
              <a:buChar char="•"/>
              <a:defRPr/>
            </a:pPr>
            <a:r>
              <a:rPr lang="en-US" sz="1400" b="1" dirty="0">
                <a:latin typeface="Arial" panose="020B0604020202020204" pitchFamily="34" charset="0"/>
                <a:cs typeface="Arial" panose="020B0604020202020204" pitchFamily="34" charset="0"/>
              </a:rPr>
              <a:t>ARRIVAL OF SPECIMEN</a:t>
            </a:r>
          </a:p>
          <a:p>
            <a:pPr marL="285750" indent="-285750" eaLnBrk="1" fontAlgn="auto" hangingPunct="1">
              <a:spcBef>
                <a:spcPts val="0"/>
              </a:spcBef>
              <a:spcAft>
                <a:spcPts val="0"/>
              </a:spcAft>
              <a:buFont typeface="Arial" panose="020B0604020202020204" pitchFamily="34" charset="0"/>
              <a:buChar char="•"/>
              <a:defRPr/>
            </a:pPr>
            <a:r>
              <a:rPr lang="en-US" sz="1400" b="1" dirty="0">
                <a:latin typeface="Arial" panose="020B0604020202020204" pitchFamily="34" charset="0"/>
                <a:cs typeface="Arial" panose="020B0604020202020204" pitchFamily="34" charset="0"/>
              </a:rPr>
              <a:t>HAND OFF TO CLS</a:t>
            </a:r>
          </a:p>
        </p:txBody>
      </p:sp>
      <p:pic>
        <p:nvPicPr>
          <p:cNvPr id="15381" name="Picture 13">
            <a:extLst>
              <a:ext uri="{FF2B5EF4-FFF2-40B4-BE49-F238E27FC236}">
                <a16:creationId xmlns:a16="http://schemas.microsoft.com/office/drawing/2014/main" id="{9B44451D-BD79-EA03-A820-52E5F9D78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37088A63-D887-38DF-25EF-2F881C11A8AE}"/>
              </a:ext>
            </a:extLst>
          </p:cNvPr>
          <p:cNvSpPr txBox="1">
            <a:spLocks/>
          </p:cNvSpPr>
          <p:nvPr/>
        </p:nvSpPr>
        <p:spPr>
          <a:xfrm>
            <a:off x="216992" y="5766632"/>
            <a:ext cx="4015598" cy="869283"/>
          </a:xfrm>
          <a:prstGeom prst="roundRect">
            <a:avLst/>
          </a:prstGeom>
          <a:solidFill>
            <a:srgbClr val="2A0F38"/>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2023 CODE STROKE in-service</a:t>
            </a:r>
          </a:p>
        </p:txBody>
      </p:sp>
      <p:sp>
        <p:nvSpPr>
          <p:cNvPr id="15" name="Oval 14">
            <a:extLst>
              <a:ext uri="{FF2B5EF4-FFF2-40B4-BE49-F238E27FC236}">
                <a16:creationId xmlns:a16="http://schemas.microsoft.com/office/drawing/2014/main" id="{6D1A6682-3BBE-4D6F-93CC-0444FB17A3D9}"/>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cSld>
  <p:clrMapOvr>
    <a:masterClrMapping/>
  </p:clrMapOvr>
  <p:transition spd="slow" advClick="0" advTm="59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F4AF-B36F-305B-DBCA-2762B8125477}"/>
              </a:ext>
            </a:extLst>
          </p:cNvPr>
          <p:cNvSpPr>
            <a:spLocks noGrp="1"/>
          </p:cNvSpPr>
          <p:nvPr>
            <p:ph type="ctrTitle"/>
          </p:nvPr>
        </p:nvSpPr>
        <p:spPr>
          <a:xfrm>
            <a:off x="3735049" y="179983"/>
            <a:ext cx="5145143" cy="469174"/>
          </a:xfrm>
          <a:solidFill>
            <a:srgbClr val="280E40"/>
          </a:solidFill>
          <a:ln>
            <a:solidFill>
              <a:srgbClr val="004B74"/>
            </a:solidFill>
          </a:ln>
          <a:scene3d>
            <a:camera prst="orthographicFront"/>
            <a:lightRig rig="flat" dir="t"/>
          </a:scene3d>
          <a:sp3d extrusionH="57150" prstMaterial="metal">
            <a:bevelT w="50800" h="82550"/>
            <a:bevelB w="6350"/>
          </a:sp3d>
        </p:spPr>
        <p:txBody>
          <a:bodyPr rtlCol="0">
            <a:normAutofit fontScale="90000"/>
          </a:bodyPr>
          <a:lstStyle/>
          <a:p>
            <a:pPr fontAlgn="auto">
              <a:spcAft>
                <a:spcPts val="0"/>
              </a:spcAft>
              <a:defRPr/>
            </a:pP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a:extLst>
              <a:ext uri="{FF2B5EF4-FFF2-40B4-BE49-F238E27FC236}">
                <a16:creationId xmlns:a16="http://schemas.microsoft.com/office/drawing/2014/main" id="{D403C269-79B4-1332-ABC5-0D1D56238A7E}"/>
              </a:ext>
            </a:extLst>
          </p:cNvPr>
          <p:cNvSpPr txBox="1"/>
          <p:nvPr/>
        </p:nvSpPr>
        <p:spPr>
          <a:xfrm>
            <a:off x="3870825" y="787316"/>
            <a:ext cx="4681250" cy="646331"/>
          </a:xfrm>
          <a:prstGeom prst="rect">
            <a:avLst/>
          </a:prstGeom>
          <a:solidFill>
            <a:srgbClr val="002060"/>
          </a:solidFill>
          <a:ln>
            <a:solidFill>
              <a:srgbClr val="004B7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ISSUES AND EXCEPTIONS:  </a:t>
            </a:r>
          </a:p>
          <a:p>
            <a:pPr algn="ctr" eaLnBrk="1" fontAlgn="auto" hangingPunct="1">
              <a:spcBef>
                <a:spcPts val="0"/>
              </a:spcBef>
              <a:spcAft>
                <a:spcPts val="0"/>
              </a:spcAft>
              <a:defRPr/>
            </a:pPr>
            <a:r>
              <a:rPr lang="en-US" b="1" dirty="0">
                <a:solidFill>
                  <a:srgbClr val="002060"/>
                </a:solidFill>
                <a:highlight>
                  <a:srgbClr val="FFFF00"/>
                </a:highlight>
                <a:latin typeface="+mn-lt"/>
              </a:rPr>
              <a:t>NOTIFY IMMEDIATELY</a:t>
            </a:r>
          </a:p>
        </p:txBody>
      </p:sp>
      <p:graphicFrame>
        <p:nvGraphicFramePr>
          <p:cNvPr id="7" name="Table 6">
            <a:extLst>
              <a:ext uri="{FF2B5EF4-FFF2-40B4-BE49-F238E27FC236}">
                <a16:creationId xmlns:a16="http://schemas.microsoft.com/office/drawing/2014/main" id="{37026707-B0B0-085A-4AD2-203AA931F5CE}"/>
              </a:ext>
            </a:extLst>
          </p:cNvPr>
          <p:cNvGraphicFramePr>
            <a:graphicFrameLocks noGrp="1"/>
          </p:cNvGraphicFramePr>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Dispatcher/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Dispatcher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6391" name="Picture 3" descr="C:\Users\A755035\AppData\Local\Microsoft\Windows\Temporary Internet Files\Content.IE5\SQCZHV7R\warning-sign11[1].png">
            <a:extLst>
              <a:ext uri="{FF2B5EF4-FFF2-40B4-BE49-F238E27FC236}">
                <a16:creationId xmlns:a16="http://schemas.microsoft.com/office/drawing/2014/main" id="{B74B92F1-C102-CC51-4D2E-C250E8EDC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275" y="5918200"/>
            <a:ext cx="76041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54D3662-3A98-EACF-3041-2C2F72CFB950}"/>
              </a:ext>
            </a:extLst>
          </p:cNvPr>
          <p:cNvSpPr txBox="1"/>
          <p:nvPr/>
        </p:nvSpPr>
        <p:spPr>
          <a:xfrm>
            <a:off x="6663465" y="6151056"/>
            <a:ext cx="4433454" cy="400110"/>
          </a:xfrm>
          <a:prstGeom prst="rect">
            <a:avLst/>
          </a:prstGeom>
          <a:solidFill>
            <a:srgbClr val="5A1F51"/>
          </a:solidFill>
          <a:scene3d>
            <a:camera prst="orthographicFront"/>
            <a:lightRig rig="threePt" dir="t"/>
          </a:scene3d>
          <a:sp3d>
            <a:bevelT/>
          </a:sp3d>
        </p:spPr>
        <p:txBody>
          <a:bodyPr>
            <a:spAutoFit/>
          </a:bodyPr>
          <a:lstStyle/>
          <a:p>
            <a:pPr eaLnBrk="1" fontAlgn="auto" hangingPunct="1">
              <a:spcBef>
                <a:spcPts val="0"/>
              </a:spcBef>
              <a:spcAft>
                <a:spcPts val="0"/>
              </a:spcAft>
              <a:defRPr/>
            </a:pP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16395" name="Picture 8">
            <a:extLst>
              <a:ext uri="{FF2B5EF4-FFF2-40B4-BE49-F238E27FC236}">
                <a16:creationId xmlns:a16="http://schemas.microsoft.com/office/drawing/2014/main" id="{0D876200-B5D5-A447-D835-B113EE4E1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792007D4-D26B-C31B-E3DB-CBA5A4E02F2D}"/>
              </a:ext>
            </a:extLst>
          </p:cNvPr>
          <p:cNvSpPr txBox="1">
            <a:spLocks/>
          </p:cNvSpPr>
          <p:nvPr/>
        </p:nvSpPr>
        <p:spPr>
          <a:xfrm>
            <a:off x="39045" y="5843847"/>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latin typeface="Arial" panose="020B0604020202020204" pitchFamily="34" charset="0"/>
                <a:ea typeface="+mn-ea"/>
                <a:cs typeface="Arial" panose="020B0604020202020204" pitchFamily="34" charset="0"/>
              </a:rPr>
              <a:t>lamc laboratory</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latin typeface="Arial" panose="020B0604020202020204" pitchFamily="34" charset="0"/>
                <a:ea typeface="+mn-ea"/>
                <a:cs typeface="Arial" panose="020B0604020202020204" pitchFamily="34" charset="0"/>
              </a:rPr>
              <a:t>FLOW CYTOMETRY, medical office buildings</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2023 CODE STROKE inservice</a:t>
            </a:r>
          </a:p>
        </p:txBody>
      </p:sp>
      <p:sp>
        <p:nvSpPr>
          <p:cNvPr id="11" name="Oval 10">
            <a:extLst>
              <a:ext uri="{FF2B5EF4-FFF2-40B4-BE49-F238E27FC236}">
                <a16:creationId xmlns:a16="http://schemas.microsoft.com/office/drawing/2014/main" id="{59F8B406-EC81-64D6-4EA1-919A7183D782}"/>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latin typeface="Arial" panose="020B0604020202020204" pitchFamily="34" charset="0"/>
                <a:cs typeface="Arial" panose="020B0604020202020204" pitchFamily="34" charset="0"/>
              </a:rPr>
              <a:t>13</a:t>
            </a:r>
          </a:p>
        </p:txBody>
      </p:sp>
    </p:spTree>
  </p:cSld>
  <p:clrMapOvr>
    <a:masterClrMapping/>
  </p:clrMapOvr>
  <p:transition spd="slow" advClick="0" advTm="59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E5F1-D716-7DC0-01F9-1B7A685F5246}"/>
              </a:ext>
            </a:extLst>
          </p:cNvPr>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rtlCol="0">
            <a:normAutofit fontScale="90000"/>
          </a:bodyPr>
          <a:lstStyle/>
          <a:p>
            <a:pPr fontAlgn="auto">
              <a:spcAft>
                <a:spcPts val="0"/>
              </a:spcAft>
              <a:defRPr/>
            </a:pP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a:extLst>
              <a:ext uri="{FF2B5EF4-FFF2-40B4-BE49-F238E27FC236}">
                <a16:creationId xmlns:a16="http://schemas.microsoft.com/office/drawing/2014/main" id="{B70E5BCE-54A2-E821-60AE-A64FA4F18847}"/>
              </a:ext>
            </a:extLst>
          </p:cNvPr>
          <p:cNvSpPr txBox="1"/>
          <p:nvPr/>
        </p:nvSpPr>
        <p:spPr>
          <a:xfrm>
            <a:off x="4004702" y="846414"/>
            <a:ext cx="4681250" cy="369332"/>
          </a:xfrm>
          <a:prstGeom prst="rect">
            <a:avLst/>
          </a:prstGeom>
          <a:solidFill>
            <a:srgbClr val="2A0F38"/>
          </a:solidFill>
          <a:ln>
            <a:solidFill>
              <a:srgbClr val="2A0F38"/>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DOCUMENTATION</a:t>
            </a:r>
          </a:p>
        </p:txBody>
      </p:sp>
      <p:sp>
        <p:nvSpPr>
          <p:cNvPr id="4" name="TextBox 3">
            <a:extLst>
              <a:ext uri="{FF2B5EF4-FFF2-40B4-BE49-F238E27FC236}">
                <a16:creationId xmlns:a16="http://schemas.microsoft.com/office/drawing/2014/main" id="{D8C938B0-950A-94AC-8437-17E504865D86}"/>
              </a:ext>
            </a:extLst>
          </p:cNvPr>
          <p:cNvSpPr txBox="1"/>
          <p:nvPr/>
        </p:nvSpPr>
        <p:spPr>
          <a:xfrm>
            <a:off x="315570" y="1185878"/>
            <a:ext cx="3689132" cy="307777"/>
          </a:xfrm>
          <a:prstGeom prst="rect">
            <a:avLst/>
          </a:prstGeom>
          <a:solidFill>
            <a:srgbClr val="4F2270"/>
          </a:solidFill>
          <a:ln>
            <a:solidFill>
              <a:srgbClr val="2A0F38"/>
            </a:solid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CODE STROKE LOG</a:t>
            </a:r>
          </a:p>
        </p:txBody>
      </p:sp>
      <p:pic>
        <p:nvPicPr>
          <p:cNvPr id="8194" name="Picture 2">
            <a:extLst>
              <a:ext uri="{FF2B5EF4-FFF2-40B4-BE49-F238E27FC236}">
                <a16:creationId xmlns:a16="http://schemas.microsoft.com/office/drawing/2014/main" id="{63BF034A-E445-B592-A5F7-C5754A3C0EA6}"/>
              </a:ext>
            </a:extLst>
          </p:cNvPr>
          <p:cNvPicPr>
            <a:picLocks noChangeAspect="1" noChangeArrowheads="1"/>
          </p:cNvPicPr>
          <p:nvPr/>
        </p:nvPicPr>
        <p:blipFill>
          <a:blip r:embed="rId2"/>
          <a:srcRect/>
          <a:stretch>
            <a:fillRect/>
          </a:stretch>
        </p:blipFill>
        <p:spPr bwMode="auto">
          <a:xfrm>
            <a:off x="2873375" y="1701800"/>
            <a:ext cx="7232650" cy="4325938"/>
          </a:xfrm>
          <a:prstGeom prst="rect">
            <a:avLst/>
          </a:prstGeom>
          <a:noFill/>
          <a:ln>
            <a:noFill/>
          </a:ln>
          <a:effectLst>
            <a:outerShdw blurRad="76200" dist="76200" dir="2700000" algn="ctr" rotWithShape="0">
              <a:schemeClr val="tx1">
                <a:lumMod val="50000"/>
              </a:schemeClr>
            </a:outerShdw>
          </a:effectLst>
        </p:spPr>
      </p:pic>
      <p:pic>
        <p:nvPicPr>
          <p:cNvPr id="17420" name="Picture 6">
            <a:extLst>
              <a:ext uri="{FF2B5EF4-FFF2-40B4-BE49-F238E27FC236}">
                <a16:creationId xmlns:a16="http://schemas.microsoft.com/office/drawing/2014/main" id="{DE266D0F-9058-5882-3888-9EFF6BE23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F52722C4-2952-5CE8-8B5A-5A622DDF751A}"/>
              </a:ext>
            </a:extLst>
          </p:cNvPr>
          <p:cNvSpPr txBox="1">
            <a:spLocks/>
          </p:cNvSpPr>
          <p:nvPr/>
        </p:nvSpPr>
        <p:spPr>
          <a:xfrm>
            <a:off x="152337" y="5800692"/>
            <a:ext cx="4015598" cy="869283"/>
          </a:xfrm>
          <a:prstGeom prst="roundRect">
            <a:avLst/>
          </a:prstGeom>
          <a:solidFill>
            <a:srgbClr val="2A0F38"/>
          </a:solidFill>
          <a:ln>
            <a:solidFill>
              <a:srgbClr val="2A0F38"/>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2023 CODE STROKE inservice</a:t>
            </a:r>
          </a:p>
        </p:txBody>
      </p:sp>
      <p:sp>
        <p:nvSpPr>
          <p:cNvPr id="17422" name="TextBox 2">
            <a:extLst>
              <a:ext uri="{FF2B5EF4-FFF2-40B4-BE49-F238E27FC236}">
                <a16:creationId xmlns:a16="http://schemas.microsoft.com/office/drawing/2014/main" id="{33782677-2B78-3FE1-C164-C7442E1858C4}"/>
              </a:ext>
            </a:extLst>
          </p:cNvPr>
          <p:cNvSpPr txBox="1">
            <a:spLocks noChangeArrowheads="1"/>
          </p:cNvSpPr>
          <p:nvPr/>
        </p:nvSpPr>
        <p:spPr bwMode="auto">
          <a:xfrm rot="-2305471">
            <a:off x="4432300" y="3084513"/>
            <a:ext cx="3751263" cy="522287"/>
          </a:xfrm>
          <a:prstGeom prst="rect">
            <a:avLst/>
          </a:prstGeom>
          <a:solidFill>
            <a:srgbClr val="92D05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solidFill>
                  <a:srgbClr val="FF0000"/>
                </a:solidFill>
              </a:rPr>
              <a:t>EXAMPLE</a:t>
            </a:r>
          </a:p>
        </p:txBody>
      </p:sp>
      <p:sp>
        <p:nvSpPr>
          <p:cNvPr id="10" name="Oval 9">
            <a:extLst>
              <a:ext uri="{FF2B5EF4-FFF2-40B4-BE49-F238E27FC236}">
                <a16:creationId xmlns:a16="http://schemas.microsoft.com/office/drawing/2014/main" id="{47BE83BB-1F8A-53B6-E357-4C2BE553C3B4}"/>
              </a:ext>
            </a:extLst>
          </p:cNvPr>
          <p:cNvSpPr/>
          <p:nvPr/>
        </p:nvSpPr>
        <p:spPr>
          <a:xfrm>
            <a:off x="11598558" y="6182720"/>
            <a:ext cx="443059" cy="408623"/>
          </a:xfrm>
          <a:prstGeom prst="ellipse">
            <a:avLst/>
          </a:prstGeom>
          <a:solidFill>
            <a:srgbClr val="2A0F38"/>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1415</a:t>
            </a:r>
          </a:p>
        </p:txBody>
      </p:sp>
      <p:sp>
        <p:nvSpPr>
          <p:cNvPr id="5" name="TextBox 4">
            <a:extLst>
              <a:ext uri="{FF2B5EF4-FFF2-40B4-BE49-F238E27FC236}">
                <a16:creationId xmlns:a16="http://schemas.microsoft.com/office/drawing/2014/main" id="{F6A6A53A-35C7-7DED-BDC1-E9129F5D0AB8}"/>
              </a:ext>
            </a:extLst>
          </p:cNvPr>
          <p:cNvSpPr txBox="1"/>
          <p:nvPr/>
        </p:nvSpPr>
        <p:spPr>
          <a:xfrm>
            <a:off x="4996820" y="5921110"/>
            <a:ext cx="3689132" cy="523220"/>
          </a:xfrm>
          <a:prstGeom prst="rect">
            <a:avLst/>
          </a:prstGeom>
          <a:solidFill>
            <a:srgbClr val="4F2270"/>
          </a:solidFill>
          <a:ln>
            <a:solidFill>
              <a:srgbClr val="2A0F38"/>
            </a:solidFill>
          </a:ln>
          <a:scene3d>
            <a:camera prst="orthographicFront"/>
            <a:lightRig rig="soft" dir="t"/>
          </a:scene3d>
          <a:sp3d>
            <a:bevelT/>
          </a:sp3d>
        </p:spPr>
        <p:txBody>
          <a:bodyPr>
            <a:spAutoFit/>
          </a:bodyPr>
          <a:lstStyle/>
          <a:p>
            <a:pPr algn="ctr" eaLnBrk="1" fontAlgn="auto" hangingPunct="1">
              <a:spcBef>
                <a:spcPts val="0"/>
              </a:spcBef>
              <a:spcAft>
                <a:spcPts val="0"/>
              </a:spcAft>
              <a:defRPr/>
            </a:pPr>
            <a:r>
              <a:rPr lang="en-US" sz="1400" b="1" dirty="0">
                <a:latin typeface="Arial" panose="020B0604020202020204" pitchFamily="34" charset="0"/>
                <a:cs typeface="Arial" panose="020B0604020202020204" pitchFamily="34" charset="0"/>
              </a:rPr>
              <a:t>Download the most current version in Master Control</a:t>
            </a:r>
          </a:p>
        </p:txBody>
      </p:sp>
    </p:spTree>
  </p:cSld>
  <p:clrMapOvr>
    <a:masterClrMapping/>
  </p:clrMapOvr>
  <p:transition advClick="0" advTm="59000">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99C9-8B30-2E30-4FBB-0A41BEA0E1B9}"/>
              </a:ext>
            </a:extLst>
          </p:cNvPr>
          <p:cNvSpPr>
            <a:spLocks noGrp="1"/>
          </p:cNvSpPr>
          <p:nvPr>
            <p:ph type="ctrTitle"/>
          </p:nvPr>
        </p:nvSpPr>
        <p:spPr>
          <a:xfrm>
            <a:off x="2625136" y="368832"/>
            <a:ext cx="7163786" cy="469174"/>
          </a:xfrm>
          <a:prstGeom prst="roundRect">
            <a:avLst/>
          </a:prstGeom>
          <a:solidFill>
            <a:srgbClr val="280E40"/>
          </a:solidFill>
          <a:ln>
            <a:solidFill>
              <a:srgbClr val="2A0F38"/>
            </a:solidFill>
          </a:ln>
          <a:scene3d>
            <a:camera prst="orthographicFront"/>
            <a:lightRig rig="threePt" dir="t"/>
          </a:scene3d>
          <a:sp3d>
            <a:bevelT/>
          </a:sp3d>
        </p:spPr>
        <p:txBody>
          <a:bodyPr rtlCol="0">
            <a:normAutofit fontScale="90000"/>
          </a:bodyPr>
          <a:lstStyle/>
          <a:p>
            <a:pPr fontAlgn="auto">
              <a:spcAft>
                <a:spcPts val="0"/>
              </a:spcAft>
              <a:defRPr/>
            </a:pP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a:extLst>
              <a:ext uri="{FF2B5EF4-FFF2-40B4-BE49-F238E27FC236}">
                <a16:creationId xmlns:a16="http://schemas.microsoft.com/office/drawing/2014/main" id="{9E541675-5803-C43B-DBC3-6838A96F3962}"/>
              </a:ext>
            </a:extLst>
          </p:cNvPr>
          <p:cNvSpPr txBox="1"/>
          <p:nvPr/>
        </p:nvSpPr>
        <p:spPr>
          <a:xfrm>
            <a:off x="3961452" y="940777"/>
            <a:ext cx="4681250" cy="408623"/>
          </a:xfrm>
          <a:prstGeom prst="roundRect">
            <a:avLst/>
          </a:prstGeom>
          <a:solidFill>
            <a:srgbClr val="2A0F38"/>
          </a:solidFill>
          <a:ln>
            <a:solidFill>
              <a:srgbClr val="2A0F38"/>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JOINT AND SHARED ACCOUNTABILITY</a:t>
            </a:r>
          </a:p>
        </p:txBody>
      </p:sp>
      <p:pic>
        <p:nvPicPr>
          <p:cNvPr id="15" name="Picture 14">
            <a:extLst>
              <a:ext uri="{FF2B5EF4-FFF2-40B4-BE49-F238E27FC236}">
                <a16:creationId xmlns:a16="http://schemas.microsoft.com/office/drawing/2014/main" id="{41432064-B385-8F56-0B48-6F22C1531C36}"/>
              </a:ext>
            </a:extLst>
          </p:cNvPr>
          <p:cNvPicPr>
            <a:picLocks noChangeAspect="1"/>
          </p:cNvPicPr>
          <p:nvPr/>
        </p:nvPicPr>
        <p:blipFill>
          <a:blip r:embed="rId2" cstate="print"/>
          <a:stretch>
            <a:fillRect/>
          </a:stretch>
        </p:blipFill>
        <p:spPr>
          <a:xfrm>
            <a:off x="508000" y="1425575"/>
            <a:ext cx="2432050" cy="1616075"/>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C08D8D19-E35C-3742-4FD7-FE260461D638}"/>
              </a:ext>
            </a:extLst>
          </p:cNvPr>
          <p:cNvPicPr>
            <a:picLocks noChangeAspect="1"/>
          </p:cNvPicPr>
          <p:nvPr/>
        </p:nvPicPr>
        <p:blipFill>
          <a:blip r:embed="rId3"/>
          <a:stretch>
            <a:fillRect/>
          </a:stretch>
        </p:blipFill>
        <p:spPr>
          <a:xfrm>
            <a:off x="8032750" y="1535113"/>
            <a:ext cx="3729038" cy="1009650"/>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F91BD502-3FD0-7E4D-9467-CBAD46E698A9}"/>
              </a:ext>
            </a:extLst>
          </p:cNvPr>
          <p:cNvSpPr txBox="1"/>
          <p:nvPr/>
        </p:nvSpPr>
        <p:spPr>
          <a:xfrm>
            <a:off x="2423305" y="5323176"/>
            <a:ext cx="7567448" cy="374571"/>
          </a:xfrm>
          <a:prstGeom prst="roundRect">
            <a:avLst/>
          </a:prstGeom>
          <a:solidFill>
            <a:srgbClr val="2A0F38"/>
          </a:solidFill>
          <a:ln>
            <a:solidFill>
              <a:srgbClr val="2A0F38"/>
            </a:solidFill>
          </a:ln>
          <a:effectLst>
            <a:outerShdw blurRad="50800" dist="38100" dir="5400000" algn="t"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8445" name="Picture 13">
            <a:extLst>
              <a:ext uri="{FF2B5EF4-FFF2-40B4-BE49-F238E27FC236}">
                <a16:creationId xmlns:a16="http://schemas.microsoft.com/office/drawing/2014/main" id="{85596640-5991-9820-A7F2-F843D2C7A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a:extLst>
              <a:ext uri="{FF2B5EF4-FFF2-40B4-BE49-F238E27FC236}">
                <a16:creationId xmlns:a16="http://schemas.microsoft.com/office/drawing/2014/main" id="{082F9C8F-FDF5-E5E2-36E1-A5ECAA5E404F}"/>
              </a:ext>
            </a:extLst>
          </p:cNvPr>
          <p:cNvSpPr txBox="1">
            <a:spLocks/>
          </p:cNvSpPr>
          <p:nvPr/>
        </p:nvSpPr>
        <p:spPr>
          <a:xfrm>
            <a:off x="159449" y="5840045"/>
            <a:ext cx="4015598" cy="869283"/>
          </a:xfrm>
          <a:prstGeom prst="roundRect">
            <a:avLst/>
          </a:prstGeom>
          <a:solidFill>
            <a:srgbClr val="2A0F38"/>
          </a:solidFill>
          <a:ln>
            <a:solidFill>
              <a:srgbClr val="2A0F38"/>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2023 CODE STROKE inservice</a:t>
            </a:r>
          </a:p>
        </p:txBody>
      </p:sp>
      <p:sp>
        <p:nvSpPr>
          <p:cNvPr id="18" name="Oval 17">
            <a:extLst>
              <a:ext uri="{FF2B5EF4-FFF2-40B4-BE49-F238E27FC236}">
                <a16:creationId xmlns:a16="http://schemas.microsoft.com/office/drawing/2014/main" id="{25E9B2C9-0274-923F-171F-DE2BB8FE69A6}"/>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grpSp>
        <p:nvGrpSpPr>
          <p:cNvPr id="18450" name="Group 7">
            <a:extLst>
              <a:ext uri="{FF2B5EF4-FFF2-40B4-BE49-F238E27FC236}">
                <a16:creationId xmlns:a16="http://schemas.microsoft.com/office/drawing/2014/main" id="{6648967C-781A-17CD-43F3-47D8BBD6CDDC}"/>
              </a:ext>
            </a:extLst>
          </p:cNvPr>
          <p:cNvGrpSpPr>
            <a:grpSpLocks/>
          </p:cNvGrpSpPr>
          <p:nvPr/>
        </p:nvGrpSpPr>
        <p:grpSpPr bwMode="auto">
          <a:xfrm>
            <a:off x="3001963" y="1195388"/>
            <a:ext cx="6265862" cy="4824412"/>
            <a:chOff x="3543244" y="1272521"/>
            <a:chExt cx="4557168" cy="3599700"/>
          </a:xfrm>
        </p:grpSpPr>
        <p:sp>
          <p:nvSpPr>
            <p:cNvPr id="18451" name="Rectangle 8">
              <a:extLst>
                <a:ext uri="{FF2B5EF4-FFF2-40B4-BE49-F238E27FC236}">
                  <a16:creationId xmlns:a16="http://schemas.microsoft.com/office/drawing/2014/main" id="{CC1BD512-295D-E327-EC4C-5333FA137F4F}"/>
                </a:ext>
              </a:extLst>
            </p:cNvPr>
            <p:cNvSpPr>
              <a:spLocks noChangeArrowheads="1"/>
            </p:cNvSpPr>
            <p:nvPr/>
          </p:nvSpPr>
          <p:spPr bwMode="auto">
            <a:xfrm>
              <a:off x="3543244" y="1272521"/>
              <a:ext cx="4557168" cy="359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11" name="Freeform 10">
              <a:extLst>
                <a:ext uri="{FF2B5EF4-FFF2-40B4-BE49-F238E27FC236}">
                  <a16:creationId xmlns:a16="http://schemas.microsoft.com/office/drawing/2014/main" id="{8870DDA3-5939-57CA-8EF5-A0F4F937495B}"/>
                </a:ext>
              </a:extLst>
            </p:cNvPr>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583691" tIns="434518" rIns="179721" bIns="322384" spcCol="1270" anchor="ctr"/>
            <a:lstStyle/>
            <a:p>
              <a:pPr algn="ctr" defTabSz="889000" eaLnBrk="1" fontAlgn="auto" hangingPunct="1">
                <a:lnSpc>
                  <a:spcPct val="90000"/>
                </a:lnSpc>
                <a:spcAft>
                  <a:spcPct val="3500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algn="ctr" defTabSz="889000" eaLnBrk="1" fontAlgn="auto" hangingPunct="1">
                <a:lnSpc>
                  <a:spcPct val="90000"/>
                </a:lnSpc>
                <a:spcAft>
                  <a:spcPct val="35000"/>
                </a:spcAft>
                <a:defRPr/>
              </a:pPr>
              <a:r>
                <a:rPr lang="en-US" b="1" dirty="0">
                  <a:latin typeface="Arial" panose="020B0604020202020204" pitchFamily="34" charset="0"/>
                  <a:cs typeface="Arial" panose="020B0604020202020204" pitchFamily="34" charset="0"/>
                </a:rPr>
                <a:t>LAB ASSTS</a:t>
              </a:r>
            </a:p>
          </p:txBody>
        </p:sp>
        <p:sp>
          <p:nvSpPr>
            <p:cNvPr id="12" name="Freeform 11">
              <a:extLst>
                <a:ext uri="{FF2B5EF4-FFF2-40B4-BE49-F238E27FC236}">
                  <a16:creationId xmlns:a16="http://schemas.microsoft.com/office/drawing/2014/main" id="{C4243632-8897-1820-617C-9ACC37ACBAA7}"/>
                </a:ext>
              </a:extLst>
            </p:cNvPr>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72863" tIns="443625" rIns="561420" bIns="329141" spcCol="1270" anchor="ctr"/>
            <a:lstStyle/>
            <a:p>
              <a:pPr algn="ctr" defTabSz="1066800" eaLnBrk="1" fontAlgn="auto" hangingPunct="1">
                <a:lnSpc>
                  <a:spcPct val="90000"/>
                </a:lnSpc>
                <a:spcAft>
                  <a:spcPct val="35000"/>
                </a:spcAft>
                <a:defRPr/>
              </a:pPr>
              <a:r>
                <a:rPr lang="en-US" b="1" dirty="0">
                  <a:latin typeface="Arial" panose="020B0604020202020204" pitchFamily="34" charset="0"/>
                  <a:cs typeface="Arial" panose="020B0604020202020204" pitchFamily="34" charset="0"/>
                </a:rPr>
                <a:t>LAB ASST assigned</a:t>
              </a:r>
            </a:p>
          </p:txBody>
        </p:sp>
        <p:sp>
          <p:nvSpPr>
            <p:cNvPr id="10" name="Freeform 9">
              <a:extLst>
                <a:ext uri="{FF2B5EF4-FFF2-40B4-BE49-F238E27FC236}">
                  <a16:creationId xmlns:a16="http://schemas.microsoft.com/office/drawing/2014/main" id="{91610556-D05F-1EA6-3401-E8AE7378F03B}"/>
                </a:ext>
              </a:extLst>
            </p:cNvPr>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266051" tIns="327316" rIns="266051" bIns="701390" spcCol="1270" anchor="ctr"/>
            <a:lstStyle/>
            <a:p>
              <a:pPr algn="ctr" defTabSz="1066800" eaLnBrk="1" fontAlgn="auto" hangingPunct="1">
                <a:lnSpc>
                  <a:spcPct val="90000"/>
                </a:lnSpc>
                <a:spcAft>
                  <a:spcPct val="35000"/>
                </a:spcAft>
                <a:defRPr/>
              </a:pPr>
              <a:r>
                <a:rPr lang="en-US" sz="2000" b="1" dirty="0">
                  <a:latin typeface="Arial" panose="020B0604020202020204" pitchFamily="34" charset="0"/>
                  <a:cs typeface="Arial" panose="020B0604020202020204" pitchFamily="34" charset="0"/>
                </a:rPr>
                <a:t>Dispatcher</a:t>
              </a:r>
            </a:p>
          </p:txBody>
        </p:sp>
      </p:grpSp>
    </p:spTree>
  </p:cSld>
  <p:clrMapOvr>
    <a:masterClrMapping/>
  </p:clrMapOvr>
  <p:transition spd="slow" advClick="0" advTm="59000">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935D-187B-B6A4-EB94-4099BF2DA5F6}"/>
              </a:ext>
            </a:extLst>
          </p:cNvPr>
          <p:cNvSpPr>
            <a:spLocks noGrp="1"/>
          </p:cNvSpPr>
          <p:nvPr>
            <p:ph type="ctrTitle"/>
          </p:nvPr>
        </p:nvSpPr>
        <p:spPr>
          <a:xfrm>
            <a:off x="2663825" y="155575"/>
            <a:ext cx="7164388" cy="468313"/>
          </a:xfrm>
          <a:solidFill>
            <a:srgbClr val="2A0F38"/>
          </a:solidFill>
        </p:spPr>
        <p:txBody>
          <a:bodyPr rtlCol="0">
            <a:normAutofit fontScale="90000"/>
          </a:bodyPr>
          <a:lstStyle/>
          <a:p>
            <a:pPr fontAlgn="auto">
              <a:spcAft>
                <a:spcPts val="0"/>
              </a:spcAft>
              <a:defRPr/>
            </a:pPr>
            <a:r>
              <a:rPr lang="en-US" sz="2800" b="1" dirty="0">
                <a:latin typeface="Arial" panose="020B0604020202020204" pitchFamily="34" charset="0"/>
                <a:cs typeface="Arial" panose="020B0604020202020204" pitchFamily="34" charset="0"/>
              </a:rPr>
              <a:t>Code stroke:  phlebotomy response</a:t>
            </a:r>
            <a:endParaRPr lang="en-US" sz="2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D16E763-8AC5-85D8-8C6D-EFA54C8A1DFC}"/>
              </a:ext>
            </a:extLst>
          </p:cNvPr>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fontAlgn="auto" hangingPunct="1">
              <a:spcBef>
                <a:spcPts val="0"/>
              </a:spcBef>
              <a:spcAft>
                <a:spcPts val="0"/>
              </a:spcAft>
              <a:defRPr/>
            </a:pPr>
            <a:r>
              <a:rPr lang="en-US" b="1" dirty="0">
                <a:latin typeface="+mn-lt"/>
              </a:rPr>
              <a:t>REPORTING TO THE CODE STROKE</a:t>
            </a:r>
          </a:p>
        </p:txBody>
      </p:sp>
      <p:pic>
        <p:nvPicPr>
          <p:cNvPr id="19462" name="Picture 3" descr="C:\Users\A755035\AppData\Local\Microsoft\Windows\Temporary Internet Files\Content.IE5\SQCZHV7R\warning-sign11[1].png">
            <a:extLst>
              <a:ext uri="{FF2B5EF4-FFF2-40B4-BE49-F238E27FC236}">
                <a16:creationId xmlns:a16="http://schemas.microsoft.com/office/drawing/2014/main" id="{80C788F1-564A-4CCA-931B-F29AD0BC6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650" y="595313"/>
            <a:ext cx="53975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descr="C:\Users\A755035\AppData\Local\Microsoft\Windows\Temporary Internet Files\Content.IE5\SQCZHV7R\warning-sign11[1].png">
            <a:extLst>
              <a:ext uri="{FF2B5EF4-FFF2-40B4-BE49-F238E27FC236}">
                <a16:creationId xmlns:a16="http://schemas.microsoft.com/office/drawing/2014/main" id="{8748B2DE-BACF-7BE5-3B0D-89069B15E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2513" y="623888"/>
            <a:ext cx="5413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AF2AAAC-0E53-0882-EF74-DCFBAF4E0266}"/>
              </a:ext>
            </a:extLst>
          </p:cNvPr>
          <p:cNvSpPr txBox="1"/>
          <p:nvPr/>
        </p:nvSpPr>
        <p:spPr>
          <a:xfrm>
            <a:off x="1031875" y="1331913"/>
            <a:ext cx="8234363" cy="738187"/>
          </a:xfrm>
          <a:prstGeom prst="rect">
            <a:avLst/>
          </a:prstGeom>
          <a:solidFill>
            <a:srgbClr val="2A0F38"/>
          </a:solidFill>
          <a:effectLst>
            <a:outerShdw blurRad="50800" dist="38100" dir="5400000" algn="t" rotWithShape="0">
              <a:prstClr val="black">
                <a:alpha val="40000"/>
              </a:prstClr>
            </a:outerShdw>
          </a:effectLst>
        </p:spPr>
        <p:txBody>
          <a:bodyPr>
            <a:spAutoFit/>
          </a:bodyPr>
          <a:lstStyle/>
          <a:p>
            <a:pPr eaLnBrk="1" fontAlgn="auto" hangingPunct="1">
              <a:spcBef>
                <a:spcPts val="0"/>
              </a:spcBef>
              <a:spcAft>
                <a:spcPts val="0"/>
              </a:spcAft>
              <a:defRPr/>
            </a:pPr>
            <a:r>
              <a:rPr lang="en-US" sz="2400" b="1" u="sng" dirty="0">
                <a:latin typeface="+mn-lt"/>
              </a:rPr>
              <a:t>ANNOUNCE</a:t>
            </a:r>
            <a:r>
              <a:rPr lang="en-US" b="1" dirty="0">
                <a:latin typeface="+mn-lt"/>
              </a:rPr>
              <a:t> YOUR PRESENCE </a:t>
            </a:r>
            <a:r>
              <a:rPr lang="en-US" sz="2400" b="1" u="sng" dirty="0">
                <a:latin typeface="+mn-lt"/>
              </a:rPr>
              <a:t>LOUD AND CLEAR </a:t>
            </a:r>
            <a:r>
              <a:rPr lang="en-US" b="1" dirty="0">
                <a:latin typeface="+mn-lt"/>
              </a:rPr>
              <a:t>– </a:t>
            </a:r>
          </a:p>
          <a:p>
            <a:pPr eaLnBrk="1" fontAlgn="auto" hangingPunct="1">
              <a:spcBef>
                <a:spcPts val="0"/>
              </a:spcBef>
              <a:spcAft>
                <a:spcPts val="0"/>
              </a:spcAft>
              <a:defRPr/>
            </a:pPr>
            <a:r>
              <a:rPr lang="en-US" b="1" dirty="0">
                <a:latin typeface="+mn-lt"/>
              </a:rPr>
              <a:t>    MAKE SURE PROVIDERS KNOW THAT YOU ARE FROM THE LABORATORY</a:t>
            </a:r>
          </a:p>
        </p:txBody>
      </p:sp>
      <p:pic>
        <p:nvPicPr>
          <p:cNvPr id="3074" name="Picture 2" descr="C:\Users\A755035\AppData\Local\Microsoft\Windows\Temporary Internet Files\Content.IE5\3J1XNY07\announcing[1].png">
            <a:extLst>
              <a:ext uri="{FF2B5EF4-FFF2-40B4-BE49-F238E27FC236}">
                <a16:creationId xmlns:a16="http://schemas.microsoft.com/office/drawing/2014/main" id="{DBF6EF8D-4F98-7726-D522-F1B256795E0C}"/>
              </a:ext>
            </a:extLst>
          </p:cNvPr>
          <p:cNvPicPr>
            <a:picLocks noChangeAspect="1" noChangeArrowheads="1"/>
          </p:cNvPicPr>
          <p:nvPr/>
        </p:nvPicPr>
        <p:blipFill>
          <a:blip r:embed="rId3">
            <a:lum bright="6000" contrast="1000"/>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a:extLst>
              <a:ext uri="{FF2B5EF4-FFF2-40B4-BE49-F238E27FC236}">
                <a16:creationId xmlns:a16="http://schemas.microsoft.com/office/drawing/2014/main" id="{8DD5DE2B-550A-ED7B-80B0-08F269AA5C44}"/>
              </a:ext>
            </a:extLst>
          </p:cNvPr>
          <p:cNvSpPr txBox="1"/>
          <p:nvPr/>
        </p:nvSpPr>
        <p:spPr>
          <a:xfrm>
            <a:off x="955675" y="2165350"/>
            <a:ext cx="5219700" cy="1000125"/>
          </a:xfrm>
          <a:prstGeom prst="rect">
            <a:avLst/>
          </a:prstGeom>
          <a:solidFill>
            <a:srgbClr val="2A0F38"/>
          </a:solidFill>
          <a:effectLst>
            <a:outerShdw blurRad="50800" dist="38100" dir="2700000" algn="tl" rotWithShape="0">
              <a:prstClr val="black">
                <a:alpha val="40000"/>
              </a:prstClr>
            </a:outerShdw>
          </a:effectLst>
        </p:spPr>
        <p:txBody>
          <a:bodyPr>
            <a:spAutoFit/>
          </a:bodyPr>
          <a:lstStyle/>
          <a:p>
            <a:pPr eaLnBrk="1" fontAlgn="auto" hangingPunct="1">
              <a:lnSpc>
                <a:spcPct val="150000"/>
              </a:lnSpc>
              <a:spcBef>
                <a:spcPts val="0"/>
              </a:spcBef>
              <a:spcAft>
                <a:spcPts val="0"/>
              </a:spcAft>
              <a:defRPr/>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eaLnBrk="1" fontAlgn="auto" hangingPunct="1">
              <a:spcBef>
                <a:spcPts val="0"/>
              </a:spcBef>
              <a:spcAft>
                <a:spcPts val="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a:extLst>
              <a:ext uri="{FF2B5EF4-FFF2-40B4-BE49-F238E27FC236}">
                <a16:creationId xmlns:a16="http://schemas.microsoft.com/office/drawing/2014/main" id="{E0686CCD-D275-DE5D-7225-5A4C915BA769}"/>
              </a:ext>
            </a:extLst>
          </p:cNvPr>
          <p:cNvSpPr txBox="1"/>
          <p:nvPr/>
        </p:nvSpPr>
        <p:spPr>
          <a:xfrm>
            <a:off x="1032401" y="3377131"/>
            <a:ext cx="7098502" cy="2108269"/>
          </a:xfrm>
          <a:prstGeom prst="rect">
            <a:avLst/>
          </a:prstGeom>
          <a:solidFill>
            <a:srgbClr val="2A0F38"/>
          </a:solidFill>
          <a:ln>
            <a:solidFill>
              <a:srgbClr val="2A0F38"/>
            </a:solidFill>
          </a:ln>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a:spAutoFit/>
          </a:bodyPr>
          <a:lstStyle/>
          <a:p>
            <a:pPr eaLnBrk="1" fontAlgn="auto" hangingPunct="1">
              <a:lnSpc>
                <a:spcPct val="150000"/>
              </a:lnSpc>
              <a:spcBef>
                <a:spcPts val="0"/>
              </a:spcBef>
              <a:spcAft>
                <a:spcPts val="0"/>
              </a:spcAft>
              <a:defRPr/>
            </a:pPr>
            <a:r>
              <a:rPr lang="en-US" b="1" dirty="0">
                <a:latin typeface="Arial" panose="020B0604020202020204" pitchFamily="34" charset="0"/>
                <a:cs typeface="Arial" panose="020B0604020202020204" pitchFamily="34" charset="0"/>
              </a:rPr>
              <a:t>LAB NOT NEEDED? </a:t>
            </a:r>
          </a:p>
          <a:p>
            <a:pPr marL="285750" indent="-285750" eaLnBrk="1" fontAlgn="auto" hangingPunct="1">
              <a:lnSpc>
                <a:spcPct val="150000"/>
              </a:lnSpc>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DOCUMENT THAT PROVIDER’S NAME  IN KPPI</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FOLLOW UP AND MAKE SURE DOCUMENTED IN MEDICOPIA</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INFORM Dispatcher, STAT LAB</a:t>
            </a:r>
          </a:p>
          <a:p>
            <a:pPr marL="285750" indent="-285750" eaLnBrk="1" fontAlgn="auto" hangingPunct="1">
              <a:spcBef>
                <a:spcPts val="0"/>
              </a:spcBef>
              <a:spcAft>
                <a:spcPts val="0"/>
              </a:spcAft>
              <a:buFont typeface="Arial" panose="020B0604020202020204" pitchFamily="34" charset="0"/>
              <a:buChar char="•"/>
              <a:defRPr/>
            </a:pPr>
            <a:r>
              <a:rPr lang="en-US" sz="1600" b="1" dirty="0">
                <a:latin typeface="Arial" panose="020B0604020202020204" pitchFamily="34" charset="0"/>
                <a:cs typeface="Arial" panose="020B0604020202020204" pitchFamily="34" charset="0"/>
              </a:rPr>
              <a:t>STAT LAB DOCUMENTS IN CODE STROKE LOG BOOK</a:t>
            </a:r>
          </a:p>
          <a:p>
            <a:pPr eaLnBrk="1" fontAlgn="auto" hangingPunct="1">
              <a:spcBef>
                <a:spcPts val="0"/>
              </a:spcBef>
              <a:spcAft>
                <a:spcPts val="0"/>
              </a:spcAft>
              <a:defRPr/>
            </a:pPr>
            <a:r>
              <a:rPr lang="en-US" sz="1600" dirty="0">
                <a:latin typeface="Arial" panose="020B0604020202020204" pitchFamily="34" charset="0"/>
                <a:cs typeface="Arial" panose="020B0604020202020204" pitchFamily="34" charset="0"/>
              </a:rPr>
              <a:t>  </a:t>
            </a:r>
          </a:p>
        </p:txBody>
      </p:sp>
      <p:pic>
        <p:nvPicPr>
          <p:cNvPr id="19470" name="Picture 10">
            <a:extLst>
              <a:ext uri="{FF2B5EF4-FFF2-40B4-BE49-F238E27FC236}">
                <a16:creationId xmlns:a16="http://schemas.microsoft.com/office/drawing/2014/main" id="{20BD8052-75FB-D763-98A0-2B7BC88A7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id="{B895EB3E-9A08-1E84-0BE5-31166D57E44C}"/>
              </a:ext>
            </a:extLst>
          </p:cNvPr>
          <p:cNvSpPr txBox="1">
            <a:spLocks/>
          </p:cNvSpPr>
          <p:nvPr/>
        </p:nvSpPr>
        <p:spPr>
          <a:xfrm>
            <a:off x="241055" y="5697518"/>
            <a:ext cx="4015598" cy="869283"/>
          </a:xfrm>
          <a:prstGeom prst="roundRect">
            <a:avLst/>
          </a:prstGeom>
          <a:solidFill>
            <a:srgbClr val="2A0F38"/>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2023 CODE STROKE inservice</a:t>
            </a:r>
          </a:p>
        </p:txBody>
      </p:sp>
      <p:sp>
        <p:nvSpPr>
          <p:cNvPr id="12" name="Oval 11">
            <a:extLst>
              <a:ext uri="{FF2B5EF4-FFF2-40B4-BE49-F238E27FC236}">
                <a16:creationId xmlns:a16="http://schemas.microsoft.com/office/drawing/2014/main" id="{627828D0-2833-E3F3-FD35-89A32FE5881A}"/>
              </a:ext>
            </a:extLst>
          </p:cNvPr>
          <p:cNvSpPr/>
          <p:nvPr/>
        </p:nvSpPr>
        <p:spPr>
          <a:xfrm>
            <a:off x="11598558" y="6182720"/>
            <a:ext cx="443059" cy="408623"/>
          </a:xfrm>
          <a:prstGeom prst="ellipse">
            <a:avLst/>
          </a:prstGeom>
          <a:solidFill>
            <a:srgbClr val="280E40"/>
          </a:solidFill>
          <a:ln>
            <a:solidFill>
              <a:srgbClr val="2A0F38"/>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latin typeface="Arial" panose="020B0604020202020204" pitchFamily="34" charset="0"/>
                <a:cs typeface="Arial" panose="020B0604020202020204" pitchFamily="34" charset="0"/>
              </a:rPr>
              <a:t>16</a:t>
            </a:r>
          </a:p>
        </p:txBody>
      </p:sp>
    </p:spTree>
  </p:cSld>
  <p:clrMapOvr>
    <a:masterClrMapping/>
  </p:clrMapOvr>
  <p:transition spd="slow" advClick="0" advTm="59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86AB2281-828E-0A32-811C-CD2BD57133E2}"/>
              </a:ext>
            </a:extLst>
          </p:cNvPr>
          <p:cNvSpPr>
            <a:spLocks noGrp="1"/>
          </p:cNvSpPr>
          <p:nvPr>
            <p:ph type="title"/>
          </p:nvPr>
        </p:nvSpPr>
        <p:spPr>
          <a:xfrm>
            <a:off x="728663" y="365125"/>
            <a:ext cx="10847387" cy="515938"/>
          </a:xfrm>
          <a:solidFill>
            <a:srgbClr val="5A1F51"/>
          </a:solidFill>
          <a:ln>
            <a:solidFill>
              <a:srgbClr val="5A1F51"/>
            </a:solidFill>
            <a:miter lim="800000"/>
            <a:headEnd/>
            <a:tailEnd/>
          </a:ln>
        </p:spPr>
        <p:txBody>
          <a:bodyPr anchor="t"/>
          <a:lstStyle/>
          <a:p>
            <a:r>
              <a:rPr lang="en-US" altLang="en-US" sz="3600">
                <a:solidFill>
                  <a:schemeClr val="tx1"/>
                </a:solidFill>
                <a:latin typeface="Arial" panose="020B0604020202020204" pitchFamily="34" charset="0"/>
                <a:cs typeface="Arial" panose="020B0604020202020204" pitchFamily="34" charset="0"/>
              </a:rPr>
              <a:t>Efficiency Measures - Lab</a:t>
            </a:r>
          </a:p>
        </p:txBody>
      </p:sp>
      <p:sp>
        <p:nvSpPr>
          <p:cNvPr id="8" name="Footer Placeholder 1">
            <a:extLst>
              <a:ext uri="{FF2B5EF4-FFF2-40B4-BE49-F238E27FC236}">
                <a16:creationId xmlns:a16="http://schemas.microsoft.com/office/drawing/2014/main" id="{6A0D42BE-F8E2-4B69-1C17-D5DE02DB9F28}"/>
              </a:ext>
            </a:extLst>
          </p:cNvPr>
          <p:cNvSpPr>
            <a:spLocks noGrp="1"/>
          </p:cNvSpPr>
          <p:nvPr>
            <p:ph type="ftr" sz="quarter" idx="11"/>
          </p:nvPr>
        </p:nvSpPr>
        <p:spPr>
          <a:xfrm>
            <a:off x="30163" y="6310313"/>
            <a:ext cx="6122987" cy="365125"/>
          </a:xfrm>
        </p:spPr>
        <p:txBody>
          <a:bodyPr/>
          <a:lstStyle/>
          <a:p>
            <a:pPr algn="l">
              <a:defRPr/>
            </a:pPr>
            <a:r>
              <a:rPr lang="en-US" dirty="0"/>
              <a:t>LAMC Stroke Committee</a:t>
            </a:r>
          </a:p>
        </p:txBody>
      </p:sp>
      <p:sp>
        <p:nvSpPr>
          <p:cNvPr id="6" name="Oval 5">
            <a:extLst>
              <a:ext uri="{FF2B5EF4-FFF2-40B4-BE49-F238E27FC236}">
                <a16:creationId xmlns:a16="http://schemas.microsoft.com/office/drawing/2014/main" id="{E89DFEA7-ABF7-77C2-7949-32E9EF4227FD}"/>
              </a:ext>
            </a:extLst>
          </p:cNvPr>
          <p:cNvSpPr/>
          <p:nvPr/>
        </p:nvSpPr>
        <p:spPr>
          <a:xfrm>
            <a:off x="11598558" y="6182720"/>
            <a:ext cx="443059" cy="408623"/>
          </a:xfrm>
          <a:prstGeom prst="ellipse">
            <a:avLst/>
          </a:prstGeom>
          <a:solidFill>
            <a:srgbClr val="5A1F51"/>
          </a:solidFill>
          <a:ln>
            <a:solidFill>
              <a:srgbClr val="5A1F5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pic>
        <p:nvPicPr>
          <p:cNvPr id="20487" name="Picture 3">
            <a:extLst>
              <a:ext uri="{FF2B5EF4-FFF2-40B4-BE49-F238E27FC236}">
                <a16:creationId xmlns:a16="http://schemas.microsoft.com/office/drawing/2014/main" id="{4A6EB165-DC01-D9CE-5DC3-65786401D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1006475"/>
            <a:ext cx="9564688"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9000">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AB785C2E-A525-A893-5DAF-511203E58DA0}"/>
              </a:ext>
            </a:extLst>
          </p:cNvPr>
          <p:cNvSpPr/>
          <p:nvPr/>
        </p:nvSpPr>
        <p:spPr>
          <a:xfrm>
            <a:off x="3176468" y="3127547"/>
            <a:ext cx="2863372" cy="755024"/>
          </a:xfrm>
          <a:prstGeom prst="homePlate">
            <a:avLst/>
          </a:prstGeom>
          <a:solidFill>
            <a:srgbClr val="87037B"/>
          </a:solidFill>
          <a:ln w="34925">
            <a:solidFill>
              <a:srgbClr val="FB57EB"/>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a:extLst>
              <a:ext uri="{FF2B5EF4-FFF2-40B4-BE49-F238E27FC236}">
                <a16:creationId xmlns:a16="http://schemas.microsoft.com/office/drawing/2014/main" id="{A0A2A21D-1EC8-0A10-7D32-12C68B641113}"/>
              </a:ext>
            </a:extLst>
          </p:cNvPr>
          <p:cNvSpPr txBox="1"/>
          <p:nvPr/>
        </p:nvSpPr>
        <p:spPr>
          <a:xfrm>
            <a:off x="3454400" y="215900"/>
            <a:ext cx="5283200" cy="385763"/>
          </a:xfrm>
          <a:prstGeom prst="roundRect">
            <a:avLst/>
          </a:prstGeom>
          <a:solidFill>
            <a:srgbClr val="800080"/>
          </a:solidFill>
        </p:spPr>
        <p:style>
          <a:lnRef idx="0">
            <a:schemeClr val="accent6"/>
          </a:lnRef>
          <a:fillRef idx="3">
            <a:schemeClr val="accent6"/>
          </a:fillRef>
          <a:effectRef idx="3">
            <a:schemeClr val="accent6"/>
          </a:effectRef>
          <a:fontRef idx="minor">
            <a:schemeClr val="lt1"/>
          </a:fontRef>
        </p:style>
        <p:txBody>
          <a:bodyPr anchor="ct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r>
              <a:rPr lang="en-US" sz="1400" dirty="0"/>
              <a:t>LAB EFFICIENCY MEASURE:  </a:t>
            </a:r>
          </a:p>
          <a:p>
            <a:pPr eaLnBrk="1" fontAlgn="auto" hangingPunct="1">
              <a:spcBef>
                <a:spcPts val="0"/>
              </a:spcBef>
              <a:spcAft>
                <a:spcPts val="0"/>
              </a:spcAft>
              <a:defRPr/>
            </a:pPr>
            <a:r>
              <a:rPr lang="en-US" sz="1400" dirty="0"/>
              <a:t>CODE STROKE TURN AROUND TIME</a:t>
            </a:r>
          </a:p>
        </p:txBody>
      </p:sp>
      <p:pic>
        <p:nvPicPr>
          <p:cNvPr id="22532" name="Picture 22">
            <a:extLst>
              <a:ext uri="{FF2B5EF4-FFF2-40B4-BE49-F238E27FC236}">
                <a16:creationId xmlns:a16="http://schemas.microsoft.com/office/drawing/2014/main" id="{0562A331-3B0A-D077-898A-2F5B4581E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a:extLst>
              <a:ext uri="{FF2B5EF4-FFF2-40B4-BE49-F238E27FC236}">
                <a16:creationId xmlns:a16="http://schemas.microsoft.com/office/drawing/2014/main" id="{0F08E03A-1F78-703D-D36A-F57AC902DC3E}"/>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p>
        </p:txBody>
      </p:sp>
      <p:sp>
        <p:nvSpPr>
          <p:cNvPr id="29" name="Arrow: Pentagon 28">
            <a:extLst>
              <a:ext uri="{FF2B5EF4-FFF2-40B4-BE49-F238E27FC236}">
                <a16:creationId xmlns:a16="http://schemas.microsoft.com/office/drawing/2014/main" id="{AAE36F68-E4A6-6E07-D2E6-938611E4C216}"/>
              </a:ext>
            </a:extLst>
          </p:cNvPr>
          <p:cNvSpPr/>
          <p:nvPr/>
        </p:nvSpPr>
        <p:spPr>
          <a:xfrm>
            <a:off x="6039840" y="3127547"/>
            <a:ext cx="2698354" cy="755024"/>
          </a:xfrm>
          <a:prstGeom prst="homePlate">
            <a:avLst/>
          </a:prstGeom>
          <a:solidFill>
            <a:srgbClr val="8A1538"/>
          </a:solidFill>
          <a:ln w="34925">
            <a:gradFill>
              <a:gsLst>
                <a:gs pos="0">
                  <a:srgbClr val="E55582"/>
                </a:gs>
                <a:gs pos="60000">
                  <a:srgbClr val="E55582"/>
                </a:gs>
                <a:gs pos="87000">
                  <a:schemeClr val="tx1"/>
                </a:gs>
              </a:gsLst>
              <a:lin ang="0" scaled="0"/>
            </a:gradFill>
          </a:ln>
          <a:scene3d>
            <a:camera prst="orthographicFront">
              <a:rot lat="0" lon="0" rev="0"/>
            </a:camera>
            <a:lightRig rig="threePt" dir="t"/>
          </a:scene3d>
          <a:sp3d prstMaterial="powder">
            <a:bevelT w="25400" h="25400"/>
          </a:sp3d>
        </p:spPr>
        <p:style>
          <a:lnRef idx="0">
            <a:schemeClr val="accent6"/>
          </a:lnRef>
          <a:fillRef idx="3">
            <a:schemeClr val="accent6"/>
          </a:fillRef>
          <a:effectRef idx="3">
            <a:schemeClr val="accent6"/>
          </a:effectRef>
          <a:fontRef idx="minor">
            <a:schemeClr val="lt1"/>
          </a:fontRef>
        </p:style>
        <p:txBody>
          <a:bodyPr lIns="0" rIns="0" anchor="ctr"/>
          <a:lstStyle/>
          <a:p>
            <a:pPr lvl="2" eaLnBrk="1" fontAlgn="auto" hangingPunct="1">
              <a:spcBef>
                <a:spcPts val="0"/>
              </a:spcBef>
              <a:spcAft>
                <a:spcPts val="0"/>
              </a:spcAft>
              <a:defRPr/>
            </a:pPr>
            <a:r>
              <a:rPr lang="en-US" b="1" dirty="0">
                <a:solidFill>
                  <a:schemeClr val="tx1"/>
                </a:solidFill>
                <a:latin typeface="Arial" panose="020B0604020202020204" pitchFamily="34" charset="0"/>
                <a:cs typeface="Arial" panose="020B0604020202020204" pitchFamily="34" charset="0"/>
              </a:rPr>
              <a:t>COLLECT to </a:t>
            </a:r>
          </a:p>
          <a:p>
            <a:pPr lvl="2" eaLnBrk="1" fontAlgn="auto" hangingPunct="1">
              <a:spcBef>
                <a:spcPts val="0"/>
              </a:spcBef>
              <a:spcAft>
                <a:spcPts val="0"/>
              </a:spcAft>
              <a:defRPr/>
            </a:pPr>
            <a:r>
              <a:rPr lang="en-US"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1395D89F-94E8-AEEF-D210-A2F6C098F8C7}"/>
              </a:ext>
            </a:extLst>
          </p:cNvPr>
          <p:cNvSpPr/>
          <p:nvPr/>
        </p:nvSpPr>
        <p:spPr>
          <a:xfrm>
            <a:off x="319088" y="3127375"/>
            <a:ext cx="2760662" cy="755650"/>
          </a:xfrm>
          <a:prstGeom prst="homePlate">
            <a:avLst/>
          </a:prstGeom>
          <a:solidFill>
            <a:srgbClr val="05308C"/>
          </a:solidFill>
          <a:ln>
            <a:solidFill>
              <a:srgbClr val="467DF8"/>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E82ADD05-CAEF-949D-69A1-4D386EB471BE}"/>
              </a:ext>
            </a:extLst>
          </p:cNvPr>
          <p:cNvCxnSpPr/>
          <p:nvPr/>
        </p:nvCxnSpPr>
        <p:spPr>
          <a:xfrm>
            <a:off x="311789" y="2776537"/>
            <a:ext cx="2759318" cy="0"/>
          </a:xfrm>
          <a:prstGeom prst="straightConnector1">
            <a:avLst/>
          </a:prstGeom>
          <a:ln w="57150">
            <a:solidFill>
              <a:srgbClr val="467DF8"/>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2541" name="TextBox 7">
            <a:extLst>
              <a:ext uri="{FF2B5EF4-FFF2-40B4-BE49-F238E27FC236}">
                <a16:creationId xmlns:a16="http://schemas.microsoft.com/office/drawing/2014/main" id="{EB5C0C52-42CC-5749-C53A-671FFC75959A}"/>
              </a:ext>
            </a:extLst>
          </p:cNvPr>
          <p:cNvSpPr txBox="1">
            <a:spLocks noChangeArrowheads="1"/>
          </p:cNvSpPr>
          <p:nvPr/>
        </p:nvSpPr>
        <p:spPr bwMode="auto">
          <a:xfrm>
            <a:off x="4168775" y="2241550"/>
            <a:ext cx="1244600" cy="368300"/>
          </a:xfrm>
          <a:prstGeom prst="rect">
            <a:avLst/>
          </a:prstGeom>
          <a:solidFill>
            <a:srgbClr val="87037B"/>
          </a:solidFill>
          <a:ln w="9525">
            <a:solidFill>
              <a:srgbClr val="87037B"/>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C75DB1C2-704D-7DBE-AA11-D533F55E1A5A}"/>
              </a:ext>
            </a:extLst>
          </p:cNvPr>
          <p:cNvCxnSpPr>
            <a:cxnSpLocks/>
          </p:cNvCxnSpPr>
          <p:nvPr/>
        </p:nvCxnSpPr>
        <p:spPr>
          <a:xfrm>
            <a:off x="3176468" y="2754777"/>
            <a:ext cx="3112423" cy="905"/>
          </a:xfrm>
          <a:prstGeom prst="straightConnector1">
            <a:avLst/>
          </a:prstGeom>
          <a:ln w="57150">
            <a:solidFill>
              <a:srgbClr val="FB57EB"/>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2543" name="TextBox 33">
            <a:extLst>
              <a:ext uri="{FF2B5EF4-FFF2-40B4-BE49-F238E27FC236}">
                <a16:creationId xmlns:a16="http://schemas.microsoft.com/office/drawing/2014/main" id="{42EA49EB-3B47-1AF7-40C3-A7BA5D0A8FC6}"/>
              </a:ext>
            </a:extLst>
          </p:cNvPr>
          <p:cNvSpPr txBox="1">
            <a:spLocks noChangeArrowheads="1"/>
          </p:cNvSpPr>
          <p:nvPr/>
        </p:nvSpPr>
        <p:spPr bwMode="auto">
          <a:xfrm>
            <a:off x="977900" y="2259013"/>
            <a:ext cx="1244600" cy="369887"/>
          </a:xfrm>
          <a:prstGeom prst="rect">
            <a:avLst/>
          </a:prstGeom>
          <a:solidFill>
            <a:srgbClr val="05308C"/>
          </a:solidFill>
          <a:ln w="9525">
            <a:solidFill>
              <a:srgbClr val="467DF8"/>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7803F958-ED63-2283-6B97-5DF3FF877FC7}"/>
              </a:ext>
            </a:extLst>
          </p:cNvPr>
          <p:cNvCxnSpPr>
            <a:cxnSpLocks/>
          </p:cNvCxnSpPr>
          <p:nvPr/>
        </p:nvCxnSpPr>
        <p:spPr>
          <a:xfrm flipV="1">
            <a:off x="6251171" y="2782366"/>
            <a:ext cx="5132621" cy="60587"/>
          </a:xfrm>
          <a:prstGeom prst="straightConnector1">
            <a:avLst/>
          </a:prstGeom>
          <a:ln w="57150">
            <a:gradFill flip="none" rotWithShape="1">
              <a:gsLst>
                <a:gs pos="0">
                  <a:srgbClr val="FFFF00"/>
                </a:gs>
                <a:gs pos="40000">
                  <a:srgbClr val="FF0000"/>
                </a:gs>
                <a:gs pos="31000">
                  <a:srgbClr val="FF0000"/>
                </a:gs>
                <a:gs pos="47000">
                  <a:srgbClr val="0000FF"/>
                </a:gs>
                <a:gs pos="91000">
                  <a:srgbClr val="0000FF"/>
                </a:gs>
              </a:gsLst>
              <a:lin ang="0" scaled="1"/>
              <a:tileRect/>
            </a:gra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2545" name="TextBox 38">
            <a:extLst>
              <a:ext uri="{FF2B5EF4-FFF2-40B4-BE49-F238E27FC236}">
                <a16:creationId xmlns:a16="http://schemas.microsoft.com/office/drawing/2014/main" id="{2DAF701E-F19A-1E1D-3480-1AAE5B3640E0}"/>
              </a:ext>
            </a:extLst>
          </p:cNvPr>
          <p:cNvSpPr txBox="1">
            <a:spLocks noChangeArrowheads="1"/>
          </p:cNvSpPr>
          <p:nvPr/>
        </p:nvSpPr>
        <p:spPr bwMode="auto">
          <a:xfrm>
            <a:off x="8107363" y="2268538"/>
            <a:ext cx="1244600" cy="368300"/>
          </a:xfrm>
          <a:prstGeom prst="rect">
            <a:avLst/>
          </a:prstGeom>
          <a:gradFill rotWithShape="1">
            <a:gsLst>
              <a:gs pos="0">
                <a:srgbClr val="FF0000"/>
              </a:gs>
              <a:gs pos="50000">
                <a:srgbClr val="7030A0"/>
              </a:gs>
              <a:gs pos="66000">
                <a:srgbClr val="9900CC"/>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25 MIN</a:t>
            </a:r>
          </a:p>
        </p:txBody>
      </p:sp>
      <p:sp>
        <p:nvSpPr>
          <p:cNvPr id="3" name="Arrow: Pentagon 2">
            <a:extLst>
              <a:ext uri="{FF2B5EF4-FFF2-40B4-BE49-F238E27FC236}">
                <a16:creationId xmlns:a16="http://schemas.microsoft.com/office/drawing/2014/main" id="{2933745F-A9CD-660D-3A61-E76F380D1D15}"/>
              </a:ext>
            </a:extLst>
          </p:cNvPr>
          <p:cNvSpPr/>
          <p:nvPr/>
        </p:nvSpPr>
        <p:spPr>
          <a:xfrm>
            <a:off x="8382000" y="3127547"/>
            <a:ext cx="3001792" cy="755024"/>
          </a:xfrm>
          <a:prstGeom prst="homePlate">
            <a:avLst/>
          </a:prstGeom>
          <a:gradFill flip="none" rotWithShape="1">
            <a:gsLst>
              <a:gs pos="18000">
                <a:srgbClr val="0000FF">
                  <a:alpha val="3000"/>
                </a:srgbClr>
              </a:gs>
              <a:gs pos="68000">
                <a:srgbClr val="0000FF"/>
              </a:gs>
              <a:gs pos="100000">
                <a:srgbClr val="0000FF"/>
              </a:gs>
            </a:gsLst>
            <a:lin ang="0" scaled="1"/>
            <a:tileRect/>
          </a:gradFill>
          <a:ln w="28575">
            <a:solidFill>
              <a:srgbClr val="0000FF"/>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anchor="ctr"/>
          <a:lstStyle/>
          <a:p>
            <a:pPr lvl="1" algn="ctr" eaLnBrk="1" fontAlgn="auto" hangingPunct="1">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a:t>
            </a:r>
          </a:p>
          <a:p>
            <a:pPr algn="ctr" eaLnBrk="1" fontAlgn="auto" hangingPunct="1">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RESULT</a:t>
            </a:r>
          </a:p>
        </p:txBody>
      </p:sp>
      <p:sp>
        <p:nvSpPr>
          <p:cNvPr id="22550" name="TextBox 46">
            <a:extLst>
              <a:ext uri="{FF2B5EF4-FFF2-40B4-BE49-F238E27FC236}">
                <a16:creationId xmlns:a16="http://schemas.microsoft.com/office/drawing/2014/main" id="{A9B0004D-4815-47DC-50AE-42DA95946A15}"/>
              </a:ext>
            </a:extLst>
          </p:cNvPr>
          <p:cNvSpPr txBox="1">
            <a:spLocks noChangeArrowheads="1"/>
          </p:cNvSpPr>
          <p:nvPr/>
        </p:nvSpPr>
        <p:spPr bwMode="auto">
          <a:xfrm>
            <a:off x="5392738" y="819150"/>
            <a:ext cx="1244600" cy="646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45 MINUTES </a:t>
            </a:r>
          </a:p>
        </p:txBody>
      </p:sp>
      <p:sp>
        <p:nvSpPr>
          <p:cNvPr id="22551" name="TextBox 54">
            <a:extLst>
              <a:ext uri="{FF2B5EF4-FFF2-40B4-BE49-F238E27FC236}">
                <a16:creationId xmlns:a16="http://schemas.microsoft.com/office/drawing/2014/main" id="{A6A832F4-802B-3BB4-65CB-37C712478CC6}"/>
              </a:ext>
            </a:extLst>
          </p:cNvPr>
          <p:cNvSpPr txBox="1">
            <a:spLocks noChangeArrowheads="1"/>
          </p:cNvSpPr>
          <p:nvPr/>
        </p:nvSpPr>
        <p:spPr bwMode="auto">
          <a:xfrm>
            <a:off x="3079749" y="5859463"/>
            <a:ext cx="7559675" cy="646112"/>
          </a:xfrm>
          <a:prstGeom prst="rect">
            <a:avLst/>
          </a:prstGeom>
          <a:solidFill>
            <a:srgbClr val="280E40"/>
          </a:solidFill>
          <a:ln w="9525">
            <a:solidFill>
              <a:srgbClr val="280E4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dirty="0">
                <a:latin typeface="Arial" panose="020B0604020202020204" pitchFamily="34" charset="0"/>
                <a:cs typeface="Arial" panose="020B0604020202020204" pitchFamily="34" charset="0"/>
              </a:rPr>
              <a:t>Documentation is imperative when there are delays i.e.</a:t>
            </a:r>
          </a:p>
          <a:p>
            <a:pPr algn="ctr" eaLnBrk="1" hangingPunct="1"/>
            <a:r>
              <a:rPr lang="en-US" altLang="en-US" b="1" dirty="0">
                <a:latin typeface="Arial" panose="020B0604020202020204" pitchFamily="34" charset="0"/>
                <a:cs typeface="Arial" panose="020B0604020202020204" pitchFamily="34" charset="0"/>
              </a:rPr>
              <a:t> (CT Scan, RN dismissed the lab to collect – obtain the name) </a:t>
            </a:r>
          </a:p>
        </p:txBody>
      </p:sp>
      <p:sp>
        <p:nvSpPr>
          <p:cNvPr id="22552" name="TextBox 61">
            <a:extLst>
              <a:ext uri="{FF2B5EF4-FFF2-40B4-BE49-F238E27FC236}">
                <a16:creationId xmlns:a16="http://schemas.microsoft.com/office/drawing/2014/main" id="{466FE182-C6CA-4AB1-1056-E7D0988E4C55}"/>
              </a:ext>
            </a:extLst>
          </p:cNvPr>
          <p:cNvSpPr txBox="1">
            <a:spLocks noChangeArrowheads="1"/>
          </p:cNvSpPr>
          <p:nvPr/>
        </p:nvSpPr>
        <p:spPr bwMode="auto">
          <a:xfrm>
            <a:off x="7197725" y="3979863"/>
            <a:ext cx="4168775" cy="585787"/>
          </a:xfrm>
          <a:prstGeom prst="rect">
            <a:avLst/>
          </a:prstGeom>
          <a:solidFill>
            <a:srgbClr val="322B83">
              <a:alpha val="78039"/>
            </a:srgb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b="1" dirty="0">
                <a:latin typeface="Arial" panose="020B0604020202020204" pitchFamily="34" charset="0"/>
                <a:cs typeface="Arial" panose="020B0604020202020204" pitchFamily="34" charset="0"/>
              </a:rPr>
              <a:t>SHARED  TARGET REGARDLESS  OF</a:t>
            </a:r>
          </a:p>
          <a:p>
            <a:pPr algn="ctr" eaLnBrk="1" hangingPunct="1"/>
            <a:r>
              <a:rPr lang="en-US" altLang="en-US" sz="1600" b="1" dirty="0">
                <a:latin typeface="Arial" panose="020B0604020202020204" pitchFamily="34" charset="0"/>
                <a:cs typeface="Arial" panose="020B0604020202020204" pitchFamily="34" charset="0"/>
              </a:rPr>
              <a:t> ED vs LAB COLLECT</a:t>
            </a:r>
          </a:p>
        </p:txBody>
      </p:sp>
      <p:sp>
        <p:nvSpPr>
          <p:cNvPr id="59" name="Oval 58">
            <a:extLst>
              <a:ext uri="{FF2B5EF4-FFF2-40B4-BE49-F238E27FC236}">
                <a16:creationId xmlns:a16="http://schemas.microsoft.com/office/drawing/2014/main" id="{AF7DBEB6-A8BE-7913-842E-A6E44BE42F69}"/>
              </a:ext>
            </a:extLst>
          </p:cNvPr>
          <p:cNvSpPr/>
          <p:nvPr/>
        </p:nvSpPr>
        <p:spPr>
          <a:xfrm>
            <a:off x="5440990" y="2576078"/>
            <a:ext cx="1121689" cy="1857961"/>
          </a:xfrm>
          <a:prstGeom prst="ellipse">
            <a:avLst/>
          </a:prstGeom>
          <a:solidFill>
            <a:srgbClr val="FFFF00">
              <a:alpha val="29020"/>
            </a:srgbClr>
          </a:solidFill>
          <a:ln w="85725" cap="flat" cmpd="dbl">
            <a:solidFill>
              <a:srgbClr val="FFFF00"/>
            </a:solidFill>
            <a:prstDash val="dash"/>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Callout: Bent Line 65">
            <a:extLst>
              <a:ext uri="{FF2B5EF4-FFF2-40B4-BE49-F238E27FC236}">
                <a16:creationId xmlns:a16="http://schemas.microsoft.com/office/drawing/2014/main" id="{BD5E1C6D-8241-B55E-37F9-D9BB2040B741}"/>
              </a:ext>
            </a:extLst>
          </p:cNvPr>
          <p:cNvSpPr/>
          <p:nvPr/>
        </p:nvSpPr>
        <p:spPr>
          <a:xfrm>
            <a:off x="5440990" y="4785351"/>
            <a:ext cx="4667250" cy="754062"/>
          </a:xfrm>
          <a:prstGeom prst="borderCallout2">
            <a:avLst>
              <a:gd name="adj1" fmla="val 40196"/>
              <a:gd name="adj2" fmla="val -578"/>
              <a:gd name="adj3" fmla="val 18750"/>
              <a:gd name="adj4" fmla="val -16667"/>
              <a:gd name="adj5" fmla="val -111336"/>
              <a:gd name="adj6" fmla="val 4682"/>
            </a:avLst>
          </a:prstGeom>
          <a:noFill/>
          <a:ln w="6350">
            <a:solidFill>
              <a:srgbClr val="2A0F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rgbClr val="2A0F3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a:t>
            </a:r>
            <a:r>
              <a:rPr lang="en-US" sz="1400" b="1" dirty="0">
                <a:solidFill>
                  <a:srgbClr val="2A0F38"/>
                </a:solidFill>
                <a:latin typeface="Arial" panose="020B0604020202020204" pitchFamily="34" charset="0"/>
                <a:cs typeface="Arial" panose="020B0604020202020204" pitchFamily="34" charset="0"/>
              </a:rPr>
              <a:t>the specimen is collected this increases chance to meet the target and also save a life.</a:t>
            </a:r>
          </a:p>
        </p:txBody>
      </p:sp>
    </p:spTree>
  </p:cSld>
  <p:clrMapOvr>
    <a:masterClrMapping/>
  </p:clrMapOvr>
  <p:transition spd="slow" advClick="0" advTm="59000">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908260-18E2-E2CB-1B82-C9C73C539C68}"/>
              </a:ext>
            </a:extLst>
          </p:cNvPr>
          <p:cNvSpPr txBox="1"/>
          <p:nvPr/>
        </p:nvSpPr>
        <p:spPr>
          <a:xfrm>
            <a:off x="241300" y="6037263"/>
            <a:ext cx="3206750" cy="646112"/>
          </a:xfrm>
          <a:prstGeom prst="rect">
            <a:avLst/>
          </a:prstGeom>
          <a:solidFill>
            <a:srgbClr val="2A0F38"/>
          </a:solidFill>
        </p:spPr>
        <p:txBody>
          <a:bodyPr>
            <a:spAutoFit/>
          </a:bodyPr>
          <a:lstStyle/>
          <a:p>
            <a:pPr eaLnBrk="1" fontAlgn="auto" hangingPunct="1">
              <a:spcBef>
                <a:spcPts val="0"/>
              </a:spcBef>
              <a:spcAft>
                <a:spcPts val="0"/>
              </a:spcAft>
              <a:defRPr/>
            </a:pP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2023 CODE STROKE INSERVICE</a:t>
            </a:r>
          </a:p>
          <a:p>
            <a:pPr eaLnBrk="1" fontAlgn="auto" hangingPunct="1">
              <a:spcBef>
                <a:spcPts val="0"/>
              </a:spcBef>
              <a:spcAft>
                <a:spcPts val="0"/>
              </a:spcAft>
              <a:defRPr/>
            </a:pP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LAMC</a:t>
            </a:r>
          </a:p>
          <a:p>
            <a:pPr eaLnBrk="1" fontAlgn="auto" hangingPunct="1">
              <a:spcBef>
                <a:spcPts val="0"/>
              </a:spcBef>
              <a:spcAft>
                <a:spcPts val="0"/>
              </a:spcAft>
              <a:defRPr/>
            </a:pP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4867 LABORATORY </a:t>
            </a:r>
          </a:p>
        </p:txBody>
      </p:sp>
      <p:sp>
        <p:nvSpPr>
          <p:cNvPr id="9" name="TextBox 8">
            <a:extLst>
              <a:ext uri="{FF2B5EF4-FFF2-40B4-BE49-F238E27FC236}">
                <a16:creationId xmlns:a16="http://schemas.microsoft.com/office/drawing/2014/main" id="{818D8E6D-BF67-62F9-0C0D-B095DF34F80D}"/>
              </a:ext>
            </a:extLst>
          </p:cNvPr>
          <p:cNvSpPr txBox="1"/>
          <p:nvPr/>
        </p:nvSpPr>
        <p:spPr>
          <a:xfrm>
            <a:off x="2796473" y="223051"/>
            <a:ext cx="4005418" cy="523220"/>
          </a:xfrm>
          <a:prstGeom prst="rect">
            <a:avLst/>
          </a:prstGeom>
          <a:solidFill>
            <a:srgbClr val="3C1053"/>
          </a:solidFill>
          <a:ln>
            <a:solidFill>
              <a:srgbClr val="500878"/>
            </a:solidFill>
          </a:ln>
          <a:effectLst>
            <a:outerShdw blurRad="50800" dist="38100" dir="2700000" algn="tl" rotWithShape="0">
              <a:prstClr val="black">
                <a:alpha val="40000"/>
              </a:prstClr>
            </a:outerShdw>
          </a:effectLst>
          <a:scene3d>
            <a:camera prst="orthographicFront"/>
            <a:lightRig rig="balanced" dir="t"/>
          </a:scene3d>
          <a:sp3d prstMaterial="metal">
            <a:bevelT w="38100" h="38100"/>
          </a:sp3d>
        </p:spPr>
        <p:txBody>
          <a:bodyPr>
            <a:spAutoFit/>
          </a:bodyPr>
          <a:lstStyle/>
          <a:p>
            <a:pPr algn="ctr" eaLnBrk="1" fontAlgn="auto" hangingPunct="1">
              <a:spcBef>
                <a:spcPts val="0"/>
              </a:spcBef>
              <a:spcAft>
                <a:spcPts val="0"/>
              </a:spcAft>
              <a:defRPr/>
            </a:pPr>
            <a:r>
              <a:rPr lang="en-US" sz="2800" b="1" dirty="0">
                <a:latin typeface="Arial" panose="020B0604020202020204" pitchFamily="34" charset="0"/>
                <a:cs typeface="Arial" panose="020B0604020202020204" pitchFamily="34" charset="0"/>
              </a:rPr>
              <a:t>CODE STROKE is an</a:t>
            </a:r>
            <a:endParaRPr lang="en-US" sz="2800" dirty="0">
              <a:solidFill>
                <a:srgbClr val="500878"/>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0361E23-F3B0-7909-F865-A47D0E84EC8D}"/>
              </a:ext>
            </a:extLst>
          </p:cNvPr>
          <p:cNvSpPr txBox="1">
            <a:spLocks noChangeArrowheads="1"/>
          </p:cNvSpPr>
          <p:nvPr/>
        </p:nvSpPr>
        <p:spPr bwMode="auto">
          <a:xfrm>
            <a:off x="1546225" y="1779588"/>
            <a:ext cx="2459038" cy="369887"/>
          </a:xfrm>
          <a:prstGeom prst="rect">
            <a:avLst/>
          </a:prstGeom>
          <a:solidFill>
            <a:srgbClr val="180878"/>
          </a:solidFill>
          <a:ln w="3175">
            <a:solidFill>
              <a:srgbClr val="180878"/>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latin typeface="Arial" panose="020B0604020202020204" pitchFamily="34" charset="0"/>
                <a:cs typeface="Arial" panose="020B0604020202020204" pitchFamily="34" charset="0"/>
              </a:rPr>
              <a:t>HOSPITAL PATIENT</a:t>
            </a:r>
          </a:p>
        </p:txBody>
      </p:sp>
      <p:sp>
        <p:nvSpPr>
          <p:cNvPr id="3" name="Right Arrow 2">
            <a:extLst>
              <a:ext uri="{FF2B5EF4-FFF2-40B4-BE49-F238E27FC236}">
                <a16:creationId xmlns:a16="http://schemas.microsoft.com/office/drawing/2014/main" id="{9913FFBF-7897-A628-50EE-3F046F7D9628}"/>
              </a:ext>
            </a:extLst>
          </p:cNvPr>
          <p:cNvSpPr/>
          <p:nvPr/>
        </p:nvSpPr>
        <p:spPr>
          <a:xfrm>
            <a:off x="4611688" y="1779588"/>
            <a:ext cx="2071687" cy="339725"/>
          </a:xfrm>
          <a:prstGeom prst="rightArrow">
            <a:avLst>
              <a:gd name="adj1" fmla="val 50000"/>
              <a:gd name="adj2" fmla="val 112068"/>
            </a:avLst>
          </a:prstGeom>
          <a:solidFill>
            <a:srgbClr val="180878"/>
          </a:solidFill>
          <a:ln>
            <a:solidFill>
              <a:srgbClr val="18087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9C2EA6-E96B-29B4-55E2-0E94DE8589A1}"/>
              </a:ext>
            </a:extLst>
          </p:cNvPr>
          <p:cNvSpPr txBox="1">
            <a:spLocks noChangeArrowheads="1"/>
          </p:cNvSpPr>
          <p:nvPr/>
        </p:nvSpPr>
        <p:spPr bwMode="auto">
          <a:xfrm>
            <a:off x="7135813" y="1641475"/>
            <a:ext cx="2978150" cy="871538"/>
          </a:xfrm>
          <a:prstGeom prst="rect">
            <a:avLst/>
          </a:prstGeom>
          <a:solidFill>
            <a:srgbClr val="180878"/>
          </a:solidFill>
          <a:ln w="3175">
            <a:solidFill>
              <a:srgbClr val="180878"/>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b="1">
                <a:latin typeface="Arial" panose="020B0604020202020204" pitchFamily="34" charset="0"/>
                <a:cs typeface="Arial" panose="020B0604020202020204" pitchFamily="34" charset="0"/>
              </a:rPr>
              <a:t>PAGE CODE STROKE</a:t>
            </a:r>
          </a:p>
          <a:p>
            <a:pPr eaLnBrk="1" hangingPunct="1">
              <a:lnSpc>
                <a:spcPct val="150000"/>
              </a:lnSpc>
            </a:pPr>
            <a:r>
              <a:rPr lang="en-US" altLang="en-US" b="1">
                <a:latin typeface="Arial" panose="020B0604020202020204" pitchFamily="34" charset="0"/>
                <a:cs typeface="Arial" panose="020B0604020202020204" pitchFamily="34" charset="0"/>
              </a:rPr>
              <a:t>NEUROLOGIST 279-1000</a:t>
            </a:r>
          </a:p>
        </p:txBody>
      </p:sp>
      <p:sp>
        <p:nvSpPr>
          <p:cNvPr id="12" name="TextBox 11">
            <a:extLst>
              <a:ext uri="{FF2B5EF4-FFF2-40B4-BE49-F238E27FC236}">
                <a16:creationId xmlns:a16="http://schemas.microsoft.com/office/drawing/2014/main" id="{9398185B-9AEC-636E-C0A4-59B9CDB4A79F}"/>
              </a:ext>
            </a:extLst>
          </p:cNvPr>
          <p:cNvSpPr txBox="1"/>
          <p:nvPr/>
        </p:nvSpPr>
        <p:spPr>
          <a:xfrm>
            <a:off x="1546225" y="2735263"/>
            <a:ext cx="2733675" cy="647700"/>
          </a:xfrm>
          <a:prstGeom prst="rect">
            <a:avLst/>
          </a:prstGeom>
          <a:solidFill>
            <a:srgbClr val="500878"/>
          </a:solidFill>
          <a:ln>
            <a:solidFill>
              <a:srgbClr val="1F1539"/>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VISITOR OR EMPLOYEE</a:t>
            </a:r>
          </a:p>
        </p:txBody>
      </p:sp>
      <p:sp>
        <p:nvSpPr>
          <p:cNvPr id="13" name="TextBox 12">
            <a:extLst>
              <a:ext uri="{FF2B5EF4-FFF2-40B4-BE49-F238E27FC236}">
                <a16:creationId xmlns:a16="http://schemas.microsoft.com/office/drawing/2014/main" id="{66E53879-8A92-7C8E-EE7C-453E41A9A3BA}"/>
              </a:ext>
            </a:extLst>
          </p:cNvPr>
          <p:cNvSpPr txBox="1"/>
          <p:nvPr/>
        </p:nvSpPr>
        <p:spPr>
          <a:xfrm>
            <a:off x="6997917" y="2879795"/>
            <a:ext cx="4005419" cy="461665"/>
          </a:xfrm>
          <a:prstGeom prst="rect">
            <a:avLst/>
          </a:prstGeom>
          <a:solidFill>
            <a:srgbClr val="500878"/>
          </a:solidFill>
          <a:ln>
            <a:solidFill>
              <a:srgbClr val="1F1539"/>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CALL </a:t>
            </a: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a:t>
            </a:r>
            <a:r>
              <a:rPr lang="en-US" sz="2400" b="1" dirty="0">
                <a:solidFill>
                  <a:srgbClr val="66FFFF"/>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BLUE</a:t>
            </a:r>
            <a:r>
              <a:rPr lang="en-US" sz="2400" b="1" dirty="0">
                <a:highlight>
                  <a:srgbClr val="330072"/>
                </a:highlight>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x 3-3000 </a:t>
            </a:r>
          </a:p>
        </p:txBody>
      </p:sp>
      <p:sp>
        <p:nvSpPr>
          <p:cNvPr id="14" name="TextBox 13">
            <a:extLst>
              <a:ext uri="{FF2B5EF4-FFF2-40B4-BE49-F238E27FC236}">
                <a16:creationId xmlns:a16="http://schemas.microsoft.com/office/drawing/2014/main" id="{4EF311E1-218A-566A-8291-D3CC47BDD53E}"/>
              </a:ext>
            </a:extLst>
          </p:cNvPr>
          <p:cNvSpPr txBox="1"/>
          <p:nvPr/>
        </p:nvSpPr>
        <p:spPr>
          <a:xfrm>
            <a:off x="1546225" y="3970338"/>
            <a:ext cx="2733675" cy="368300"/>
          </a:xfrm>
          <a:prstGeom prst="rect">
            <a:avLst/>
          </a:prstGeom>
          <a:solidFill>
            <a:srgbClr val="780868"/>
          </a:solidFill>
          <a:ln>
            <a:solidFill>
              <a:srgbClr val="311539"/>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OUTSIDE HOSPITAL</a:t>
            </a:r>
          </a:p>
        </p:txBody>
      </p:sp>
      <p:sp>
        <p:nvSpPr>
          <p:cNvPr id="15" name="TextBox 14">
            <a:extLst>
              <a:ext uri="{FF2B5EF4-FFF2-40B4-BE49-F238E27FC236}">
                <a16:creationId xmlns:a16="http://schemas.microsoft.com/office/drawing/2014/main" id="{7FB908D9-B243-F574-EEA4-27B0488F1174}"/>
              </a:ext>
            </a:extLst>
          </p:cNvPr>
          <p:cNvSpPr txBox="1"/>
          <p:nvPr/>
        </p:nvSpPr>
        <p:spPr>
          <a:xfrm>
            <a:off x="7446282" y="3995833"/>
            <a:ext cx="1554345" cy="461665"/>
          </a:xfrm>
          <a:prstGeom prst="rect">
            <a:avLst/>
          </a:prstGeom>
          <a:solidFill>
            <a:srgbClr val="780868"/>
          </a:solidFill>
          <a:ln>
            <a:solidFill>
              <a:srgbClr val="311539"/>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CALL </a:t>
            </a:r>
            <a:r>
              <a:rPr lang="en-US" sz="2400" b="1" dirty="0">
                <a:ln>
                  <a:solidFill>
                    <a:schemeClr val="accent1">
                      <a:shade val="50000"/>
                      <a:hueMod val="94000"/>
                    </a:schemeClr>
                  </a:solidFill>
                </a:ln>
                <a:latin typeface="Arial" panose="020B0604020202020204" pitchFamily="34" charset="0"/>
                <a:cs typeface="Arial" panose="020B0604020202020204" pitchFamily="34" charset="0"/>
              </a:rPr>
              <a:t>911</a:t>
            </a:r>
          </a:p>
        </p:txBody>
      </p:sp>
      <p:sp>
        <p:nvSpPr>
          <p:cNvPr id="16" name="Right Arrow 2">
            <a:extLst>
              <a:ext uri="{FF2B5EF4-FFF2-40B4-BE49-F238E27FC236}">
                <a16:creationId xmlns:a16="http://schemas.microsoft.com/office/drawing/2014/main" id="{8FEA2D68-57F8-27BF-8846-40FC64319BD1}"/>
              </a:ext>
            </a:extLst>
          </p:cNvPr>
          <p:cNvSpPr/>
          <p:nvPr/>
        </p:nvSpPr>
        <p:spPr>
          <a:xfrm>
            <a:off x="4672013" y="2955925"/>
            <a:ext cx="2071687" cy="341313"/>
          </a:xfrm>
          <a:prstGeom prst="rightArrow">
            <a:avLst/>
          </a:prstGeom>
          <a:solidFill>
            <a:srgbClr val="500878"/>
          </a:solidFill>
          <a:ln>
            <a:solidFill>
              <a:srgbClr val="1F15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7" name="Right Arrow 2">
            <a:extLst>
              <a:ext uri="{FF2B5EF4-FFF2-40B4-BE49-F238E27FC236}">
                <a16:creationId xmlns:a16="http://schemas.microsoft.com/office/drawing/2014/main" id="{3310E27A-49F5-8919-BC05-0180E26051C0}"/>
              </a:ext>
            </a:extLst>
          </p:cNvPr>
          <p:cNvSpPr/>
          <p:nvPr/>
        </p:nvSpPr>
        <p:spPr>
          <a:xfrm>
            <a:off x="4611688" y="3984625"/>
            <a:ext cx="2071687" cy="339725"/>
          </a:xfrm>
          <a:prstGeom prst="rightArrow">
            <a:avLst/>
          </a:prstGeom>
          <a:solidFill>
            <a:srgbClr val="780868"/>
          </a:solidFill>
          <a:ln>
            <a:solidFill>
              <a:srgbClr val="3115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6C25240-B069-BDE5-53FD-0FA71EDBBEBC}"/>
              </a:ext>
            </a:extLst>
          </p:cNvPr>
          <p:cNvSpPr txBox="1"/>
          <p:nvPr/>
        </p:nvSpPr>
        <p:spPr>
          <a:xfrm>
            <a:off x="6743790" y="223051"/>
            <a:ext cx="2552845" cy="548640"/>
          </a:xfrm>
          <a:prstGeom prst="rect">
            <a:avLst/>
          </a:prstGeom>
          <a:solidFill>
            <a:srgbClr val="AF0000"/>
          </a:solidFill>
          <a:ln>
            <a:solidFill>
              <a:srgbClr val="AF0000"/>
            </a:solidFill>
          </a:ln>
          <a:effectLst>
            <a:outerShdw blurRad="50800" dist="38100" dir="2700000" algn="tl" rotWithShape="0">
              <a:prstClr val="black">
                <a:alpha val="40000"/>
              </a:prstClr>
            </a:outerShdw>
          </a:effectLst>
          <a:scene3d>
            <a:camera prst="orthographicFront"/>
            <a:lightRig rig="balanced" dir="t"/>
          </a:scene3d>
          <a:sp3d prstMaterial="metal">
            <a:bevelT w="38100" h="38100"/>
          </a:sp3d>
        </p:spPr>
        <p:txBody>
          <a:bodyPr>
            <a:spAutoFit/>
          </a:bodyPr>
          <a:lstStyle/>
          <a:p>
            <a:pPr algn="ctr" eaLnBrk="1" fontAlgn="auto" hangingPunct="1">
              <a:spcBef>
                <a:spcPts val="0"/>
              </a:spcBef>
              <a:spcAft>
                <a:spcPts val="0"/>
              </a:spcAft>
              <a:defRPr/>
            </a:pPr>
            <a:r>
              <a:rPr lang="en-US" sz="2800" b="1" dirty="0">
                <a:effectLst>
                  <a:innerShdw blurRad="63500" dist="50800" dir="16200000">
                    <a:srgbClr val="00B050">
                      <a:alpha val="50000"/>
                    </a:srgbClr>
                  </a:innerShdw>
                </a:effectLst>
                <a:latin typeface="Arial" panose="020B0604020202020204" pitchFamily="34" charset="0"/>
                <a:cs typeface="Arial" panose="020B0604020202020204" pitchFamily="34" charset="0"/>
              </a:rPr>
              <a:t>EMERGENCY</a:t>
            </a:r>
          </a:p>
        </p:txBody>
      </p:sp>
      <p:sp>
        <p:nvSpPr>
          <p:cNvPr id="7" name="TextBox 6">
            <a:extLst>
              <a:ext uri="{FF2B5EF4-FFF2-40B4-BE49-F238E27FC236}">
                <a16:creationId xmlns:a16="http://schemas.microsoft.com/office/drawing/2014/main" id="{BAD0C1F9-347A-5AB0-A388-D92FFB8FEF50}"/>
              </a:ext>
            </a:extLst>
          </p:cNvPr>
          <p:cNvSpPr txBox="1"/>
          <p:nvPr/>
        </p:nvSpPr>
        <p:spPr>
          <a:xfrm>
            <a:off x="4478338" y="1038225"/>
            <a:ext cx="2459037" cy="368300"/>
          </a:xfrm>
          <a:prstGeom prst="rect">
            <a:avLst/>
          </a:prstGeom>
          <a:solidFill>
            <a:schemeClr val="bg1">
              <a:lumMod val="75000"/>
              <a:lumOff val="25000"/>
            </a:schemeClr>
          </a:solidFill>
          <a:ln w="3175">
            <a:solidFill>
              <a:schemeClr val="bg1">
                <a:lumMod val="75000"/>
                <a:lumOff val="25000"/>
              </a:schemeClr>
            </a:solidFill>
          </a:ln>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NOTIFICATION</a:t>
            </a:r>
          </a:p>
        </p:txBody>
      </p:sp>
    </p:spTree>
  </p:cSld>
  <p:clrMapOvr>
    <a:masterClrMapping/>
  </p:clrMapOvr>
  <p:transition spd="slow" advClick="0" advTm="5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nodeType="after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nodeType="afterGroup">
                            <p:stCondLst>
                              <p:cond delay="25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nodeType="afterGroup">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3500"/>
                            </p:stCondLst>
                            <p:childTnLst>
                              <p:par>
                                <p:cTn id="36" presetID="22" presetClass="entr" presetSubtype="8"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par>
                          <p:cTn id="39" fill="hold" nodeType="afterGroup">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nodeType="afterGroup">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par>
                          <p:cTn id="50" fill="hold" nodeType="afterGroup">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P spid="11" grpId="0" animBg="1"/>
      <p:bldP spid="12" grpId="0" animBg="1"/>
      <p:bldP spid="14" grpId="0" animBg="1"/>
      <p:bldP spid="16" grpId="0" animBg="1"/>
      <p:bldP spid="17"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4">
            <a:extLst>
              <a:ext uri="{FF2B5EF4-FFF2-40B4-BE49-F238E27FC236}">
                <a16:creationId xmlns:a16="http://schemas.microsoft.com/office/drawing/2014/main" id="{E4995C20-16E1-72DA-0AC5-C0DC0135C6F5}"/>
              </a:ext>
            </a:extLst>
          </p:cNvPr>
          <p:cNvSpPr txBox="1">
            <a:spLocks noChangeArrowheads="1"/>
          </p:cNvSpPr>
          <p:nvPr/>
        </p:nvSpPr>
        <p:spPr bwMode="auto">
          <a:xfrm>
            <a:off x="5227638" y="4037013"/>
            <a:ext cx="2071687" cy="738187"/>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01:23 ?</a:t>
            </a:r>
          </a:p>
          <a:p>
            <a:pPr algn="ctr" eaLnBrk="1" hangingPunct="1"/>
            <a:r>
              <a:rPr lang="en-US" altLang="en-US" sz="1400" b="1">
                <a:latin typeface="Arial" panose="020B0604020202020204" pitchFamily="34" charset="0"/>
                <a:cs typeface="Arial" panose="020B0604020202020204" pitchFamily="34" charset="0"/>
              </a:rPr>
              <a:t>Lab Asst Documents Code Stroke in Log</a:t>
            </a:r>
          </a:p>
        </p:txBody>
      </p:sp>
      <p:sp>
        <p:nvSpPr>
          <p:cNvPr id="23555" name="TextBox 16">
            <a:extLst>
              <a:ext uri="{FF2B5EF4-FFF2-40B4-BE49-F238E27FC236}">
                <a16:creationId xmlns:a16="http://schemas.microsoft.com/office/drawing/2014/main" id="{D593B3BA-3276-D989-BF8F-C49274C8B52A}"/>
              </a:ext>
            </a:extLst>
          </p:cNvPr>
          <p:cNvSpPr txBox="1">
            <a:spLocks noChangeArrowheads="1"/>
          </p:cNvSpPr>
          <p:nvPr/>
        </p:nvSpPr>
        <p:spPr bwMode="auto">
          <a:xfrm>
            <a:off x="2808288" y="3981450"/>
            <a:ext cx="2071687" cy="646113"/>
          </a:xfrm>
          <a:prstGeom prst="rect">
            <a:avLst/>
          </a:prstGeom>
          <a:solidFill>
            <a:srgbClr val="542F81"/>
          </a:solidFill>
          <a:ln w="9525">
            <a:solidFill>
              <a:srgbClr val="542F81"/>
            </a:solidFill>
            <a:miter lim="800000"/>
            <a:headEnd/>
            <a:tailEnd/>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00:40– </a:t>
            </a:r>
          </a:p>
          <a:p>
            <a:pPr algn="ctr" eaLnBrk="1" hangingPunct="1"/>
            <a:r>
              <a:rPr lang="en-US" altLang="en-US" sz="1400" b="1">
                <a:latin typeface="Arial" panose="020B0604020202020204" pitchFamily="34" charset="0"/>
                <a:cs typeface="Arial" panose="020B0604020202020204" pitchFamily="34" charset="0"/>
              </a:rPr>
              <a:t>Lab Asst assigned Responds</a:t>
            </a:r>
          </a:p>
        </p:txBody>
      </p:sp>
      <p:sp>
        <p:nvSpPr>
          <p:cNvPr id="23556" name="Title 1">
            <a:extLst>
              <a:ext uri="{FF2B5EF4-FFF2-40B4-BE49-F238E27FC236}">
                <a16:creationId xmlns:a16="http://schemas.microsoft.com/office/drawing/2014/main" id="{2E44B25B-659F-FD80-5B2D-EA10D681467A}"/>
              </a:ext>
            </a:extLst>
          </p:cNvPr>
          <p:cNvSpPr>
            <a:spLocks noGrp="1" noChangeArrowheads="1"/>
          </p:cNvSpPr>
          <p:nvPr>
            <p:ph type="title"/>
          </p:nvPr>
        </p:nvSpPr>
        <p:spPr>
          <a:xfrm>
            <a:off x="531813" y="152400"/>
            <a:ext cx="10848975" cy="514350"/>
          </a:xfrm>
        </p:spPr>
        <p:txBody>
          <a:bodyPr/>
          <a:lstStyle/>
          <a:p>
            <a:r>
              <a:rPr lang="en-US" altLang="en-US" sz="2800">
                <a:solidFill>
                  <a:schemeClr val="bg1"/>
                </a:solidFill>
              </a:rPr>
              <a:t>CASE STUDY:   Timeline</a:t>
            </a:r>
          </a:p>
        </p:txBody>
      </p:sp>
      <p:sp>
        <p:nvSpPr>
          <p:cNvPr id="5" name="Footer Placeholder 4">
            <a:extLst>
              <a:ext uri="{FF2B5EF4-FFF2-40B4-BE49-F238E27FC236}">
                <a16:creationId xmlns:a16="http://schemas.microsoft.com/office/drawing/2014/main" id="{1A0FF394-E431-6DEC-8A2A-2BE7AB54E1BA}"/>
              </a:ext>
            </a:extLst>
          </p:cNvPr>
          <p:cNvSpPr>
            <a:spLocks noGrp="1"/>
          </p:cNvSpPr>
          <p:nvPr>
            <p:ph type="ftr" sz="quarter" idx="11"/>
          </p:nvPr>
        </p:nvSpPr>
        <p:spPr>
          <a:xfrm>
            <a:off x="215900" y="6302375"/>
            <a:ext cx="2743200" cy="365125"/>
          </a:xfrm>
        </p:spPr>
        <p:txBody>
          <a:bodyPr/>
          <a:lstStyle/>
          <a:p>
            <a:pPr algn="l">
              <a:defRPr/>
            </a:pPr>
            <a:r>
              <a:rPr lang="en-US" dirty="0"/>
              <a:t>LAMC Stroke Program | Performance Improvement Committee</a:t>
            </a:r>
          </a:p>
        </p:txBody>
      </p:sp>
      <p:sp>
        <p:nvSpPr>
          <p:cNvPr id="6" name="Slide Number Placeholder 5">
            <a:extLst>
              <a:ext uri="{FF2B5EF4-FFF2-40B4-BE49-F238E27FC236}">
                <a16:creationId xmlns:a16="http://schemas.microsoft.com/office/drawing/2014/main" id="{DCDF86F7-819A-A34B-0322-8CBBFFCED422}"/>
              </a:ext>
            </a:extLst>
          </p:cNvPr>
          <p:cNvSpPr>
            <a:spLocks noGrp="1"/>
          </p:cNvSpPr>
          <p:nvPr>
            <p:ph type="sldNum" sz="quarter" idx="12"/>
          </p:nvPr>
        </p:nvSpPr>
        <p:spPr>
          <a:xfrm>
            <a:off x="4038600" y="6356350"/>
            <a:ext cx="4114800" cy="365125"/>
          </a:xfrm>
        </p:spPr>
        <p:txBody>
          <a:bodyPr/>
          <a:lstStyle/>
          <a:p>
            <a:pPr algn="ctr">
              <a:defRPr/>
            </a:pPr>
            <a:fld id="{8C6B01FA-EA04-4C59-80C8-6E0ABEB908A3}" type="slidenum">
              <a:rPr lang="en-US"/>
              <a:pPr algn="ctr">
                <a:defRPr/>
              </a:pPr>
              <a:t>20</a:t>
            </a:fld>
            <a:endParaRPr lang="en-US" dirty="0"/>
          </a:p>
        </p:txBody>
      </p:sp>
      <p:sp>
        <p:nvSpPr>
          <p:cNvPr id="8" name="Arrow: Chevron 7">
            <a:extLst>
              <a:ext uri="{FF2B5EF4-FFF2-40B4-BE49-F238E27FC236}">
                <a16:creationId xmlns:a16="http://schemas.microsoft.com/office/drawing/2014/main" id="{BCE78D36-9FFD-30C2-F83D-77D4A5E73300}"/>
              </a:ext>
            </a:extLst>
          </p:cNvPr>
          <p:cNvSpPr/>
          <p:nvPr/>
        </p:nvSpPr>
        <p:spPr>
          <a:xfrm>
            <a:off x="6381750" y="2806700"/>
            <a:ext cx="5583238" cy="706438"/>
          </a:xfrm>
          <a:prstGeom prst="chevron">
            <a:avLst/>
          </a:prstGeom>
          <a:solidFill>
            <a:srgbClr val="05308C"/>
          </a:solidFill>
          <a:ln w="19050">
            <a:solidFill>
              <a:srgbClr val="2566F7"/>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p>
        </p:txBody>
      </p:sp>
      <p:sp>
        <p:nvSpPr>
          <p:cNvPr id="23560" name="TextBox 10">
            <a:extLst>
              <a:ext uri="{FF2B5EF4-FFF2-40B4-BE49-F238E27FC236}">
                <a16:creationId xmlns:a16="http://schemas.microsoft.com/office/drawing/2014/main" id="{4B99B60F-BD43-1FAA-5DA9-AA188F92B3C1}"/>
              </a:ext>
            </a:extLst>
          </p:cNvPr>
          <p:cNvSpPr txBox="1">
            <a:spLocks noChangeArrowheads="1"/>
          </p:cNvSpPr>
          <p:nvPr/>
        </p:nvSpPr>
        <p:spPr bwMode="auto">
          <a:xfrm>
            <a:off x="195263" y="977900"/>
            <a:ext cx="1595437" cy="738188"/>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00:00 – </a:t>
            </a:r>
          </a:p>
          <a:p>
            <a:pPr algn="ctr" eaLnBrk="1" hangingPunct="1"/>
            <a:r>
              <a:rPr lang="en-US" altLang="en-US" sz="1400" b="1">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1573938B-BD85-A5B5-D530-1D1F4200E119}"/>
              </a:ext>
            </a:extLst>
          </p:cNvPr>
          <p:cNvCxnSpPr>
            <a:cxnSpLocks/>
          </p:cNvCxnSpPr>
          <p:nvPr/>
        </p:nvCxnSpPr>
        <p:spPr>
          <a:xfrm>
            <a:off x="911225" y="1901765"/>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62" name="TextBox 11">
            <a:extLst>
              <a:ext uri="{FF2B5EF4-FFF2-40B4-BE49-F238E27FC236}">
                <a16:creationId xmlns:a16="http://schemas.microsoft.com/office/drawing/2014/main" id="{2EE71346-C0B6-B7D2-9071-2ABE66F69832}"/>
              </a:ext>
            </a:extLst>
          </p:cNvPr>
          <p:cNvSpPr txBox="1">
            <a:spLocks noChangeArrowheads="1"/>
          </p:cNvSpPr>
          <p:nvPr/>
        </p:nvSpPr>
        <p:spPr bwMode="auto">
          <a:xfrm>
            <a:off x="363538" y="3751263"/>
            <a:ext cx="2133600" cy="862012"/>
          </a:xfrm>
          <a:prstGeom prst="rect">
            <a:avLst/>
          </a:prstGeom>
          <a:solidFill>
            <a:srgbClr val="542F81"/>
          </a:solidFill>
          <a:ln w="9525">
            <a:solidFill>
              <a:srgbClr val="542F81"/>
            </a:solidFill>
            <a:miter lim="800000"/>
            <a:headEnd/>
            <a:tailEnd/>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00:09 – </a:t>
            </a:r>
          </a:p>
          <a:p>
            <a:pPr algn="ctr" eaLnBrk="1" hangingPunct="1"/>
            <a:r>
              <a:rPr lang="en-US" altLang="en-US" sz="1400" b="1">
                <a:latin typeface="Arial" panose="020B0604020202020204" pitchFamily="34" charset="0"/>
                <a:cs typeface="Arial" panose="020B0604020202020204" pitchFamily="34" charset="0"/>
              </a:rPr>
              <a:t>Dispatcher sent broadcast message re:  Code Stroke</a:t>
            </a:r>
          </a:p>
        </p:txBody>
      </p:sp>
      <p:cxnSp>
        <p:nvCxnSpPr>
          <p:cNvPr id="13" name="Straight Arrow Connector 12">
            <a:extLst>
              <a:ext uri="{FF2B5EF4-FFF2-40B4-BE49-F238E27FC236}">
                <a16:creationId xmlns:a16="http://schemas.microsoft.com/office/drawing/2014/main" id="{6138CE40-A150-D239-9A26-638AA0EA549D}"/>
              </a:ext>
            </a:extLst>
          </p:cNvPr>
          <p:cNvCxnSpPr>
            <a:cxnSpLocks/>
          </p:cNvCxnSpPr>
          <p:nvPr/>
        </p:nvCxnSpPr>
        <p:spPr>
          <a:xfrm>
            <a:off x="1454150"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64" name="TextBox 13">
            <a:extLst>
              <a:ext uri="{FF2B5EF4-FFF2-40B4-BE49-F238E27FC236}">
                <a16:creationId xmlns:a16="http://schemas.microsoft.com/office/drawing/2014/main" id="{4B5C4541-7A7C-2F3A-54D0-64B601291234}"/>
              </a:ext>
            </a:extLst>
          </p:cNvPr>
          <p:cNvSpPr txBox="1">
            <a:spLocks noChangeArrowheads="1"/>
          </p:cNvSpPr>
          <p:nvPr/>
        </p:nvSpPr>
        <p:spPr bwMode="auto">
          <a:xfrm>
            <a:off x="2085975" y="965200"/>
            <a:ext cx="1917700" cy="738188"/>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00:35 – </a:t>
            </a:r>
          </a:p>
          <a:p>
            <a:pPr algn="ctr" eaLnBrk="1" hangingPunct="1"/>
            <a:r>
              <a:rPr lang="en-US" altLang="en-US" sz="1400" b="1">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D2778B3D-BD36-E8B4-FC9B-0ED5D1625D85}"/>
              </a:ext>
            </a:extLst>
          </p:cNvPr>
          <p:cNvCxnSpPr>
            <a:cxnSpLocks/>
          </p:cNvCxnSpPr>
          <p:nvPr/>
        </p:nvCxnSpPr>
        <p:spPr>
          <a:xfrm>
            <a:off x="3209131"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104637-B84D-0A2C-2021-CC99838BE64A}"/>
              </a:ext>
            </a:extLst>
          </p:cNvPr>
          <p:cNvCxnSpPr>
            <a:cxnSpLocks/>
          </p:cNvCxnSpPr>
          <p:nvPr/>
        </p:nvCxnSpPr>
        <p:spPr>
          <a:xfrm>
            <a:off x="3471862"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67" name="TextBox 18">
            <a:extLst>
              <a:ext uri="{FF2B5EF4-FFF2-40B4-BE49-F238E27FC236}">
                <a16:creationId xmlns:a16="http://schemas.microsoft.com/office/drawing/2014/main" id="{6DA380A9-D4F7-1D93-9418-730AB0D89361}"/>
              </a:ext>
            </a:extLst>
          </p:cNvPr>
          <p:cNvSpPr txBox="1">
            <a:spLocks noChangeArrowheads="1"/>
          </p:cNvSpPr>
          <p:nvPr/>
        </p:nvSpPr>
        <p:spPr bwMode="auto">
          <a:xfrm>
            <a:off x="4151313" y="514350"/>
            <a:ext cx="1522412" cy="523875"/>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01:17 – </a:t>
            </a:r>
          </a:p>
          <a:p>
            <a:pPr algn="ctr" eaLnBrk="1" hangingPunct="1"/>
            <a:r>
              <a:rPr lang="en-US" altLang="en-US" sz="1400" b="1">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7B5C9C1B-3832-9277-BC5B-230E33F7634D}"/>
              </a:ext>
            </a:extLst>
          </p:cNvPr>
          <p:cNvCxnSpPr>
            <a:cxnSpLocks/>
          </p:cNvCxnSpPr>
          <p:nvPr/>
        </p:nvCxnSpPr>
        <p:spPr>
          <a:xfrm>
            <a:off x="6117431" y="3223407"/>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69" name="TextBox 25">
            <a:extLst>
              <a:ext uri="{FF2B5EF4-FFF2-40B4-BE49-F238E27FC236}">
                <a16:creationId xmlns:a16="http://schemas.microsoft.com/office/drawing/2014/main" id="{87C7187C-8CE4-6829-7531-2D1DBDE526D5}"/>
              </a:ext>
            </a:extLst>
          </p:cNvPr>
          <p:cNvSpPr txBox="1">
            <a:spLocks noChangeArrowheads="1"/>
          </p:cNvSpPr>
          <p:nvPr/>
        </p:nvSpPr>
        <p:spPr bwMode="auto">
          <a:xfrm>
            <a:off x="5094288" y="1274763"/>
            <a:ext cx="2336800" cy="739775"/>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01:21 ? </a:t>
            </a:r>
          </a:p>
          <a:p>
            <a:pPr algn="ctr" eaLnBrk="1" hangingPunct="1"/>
            <a:r>
              <a:rPr lang="en-US" altLang="en-US" sz="1400" b="1">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165D0A36-7D92-1CAC-3C64-DC8C1BF48A23}"/>
              </a:ext>
            </a:extLst>
          </p:cNvPr>
          <p:cNvCxnSpPr>
            <a:cxnSpLocks/>
          </p:cNvCxnSpPr>
          <p:nvPr/>
        </p:nvCxnSpPr>
        <p:spPr>
          <a:xfrm>
            <a:off x="4904581"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9B3699-79AA-2AB4-567D-6F66B1A55C8E}"/>
              </a:ext>
            </a:extLst>
          </p:cNvPr>
          <p:cNvCxnSpPr>
            <a:cxnSpLocks/>
          </p:cNvCxnSpPr>
          <p:nvPr/>
        </p:nvCxnSpPr>
        <p:spPr>
          <a:xfrm>
            <a:off x="6111081" y="222130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9985B8F-141B-83FE-A817-F5F89E9B33AE}"/>
              </a:ext>
            </a:extLst>
          </p:cNvPr>
          <p:cNvCxnSpPr>
            <a:cxnSpLocks/>
          </p:cNvCxnSpPr>
          <p:nvPr/>
        </p:nvCxnSpPr>
        <p:spPr>
          <a:xfrm>
            <a:off x="8007350"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3573" name="TextBox 30">
            <a:extLst>
              <a:ext uri="{FF2B5EF4-FFF2-40B4-BE49-F238E27FC236}">
                <a16:creationId xmlns:a16="http://schemas.microsoft.com/office/drawing/2014/main" id="{8875F4EC-12B0-8B98-FEC6-AB14FB14BC83}"/>
              </a:ext>
            </a:extLst>
          </p:cNvPr>
          <p:cNvSpPr txBox="1">
            <a:spLocks noChangeArrowheads="1"/>
          </p:cNvSpPr>
          <p:nvPr/>
        </p:nvSpPr>
        <p:spPr bwMode="auto">
          <a:xfrm>
            <a:off x="7594600" y="900113"/>
            <a:ext cx="2336800" cy="738187"/>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01:40</a:t>
            </a:r>
          </a:p>
          <a:p>
            <a:pPr algn="ctr" eaLnBrk="1" hangingPunct="1"/>
            <a:r>
              <a:rPr lang="en-US" altLang="en-US" sz="1400" b="1">
                <a:latin typeface="Arial" panose="020B0604020202020204" pitchFamily="34" charset="0"/>
                <a:cs typeface="Arial" panose="020B0604020202020204" pitchFamily="34" charset="0"/>
              </a:rPr>
              <a:t>Specimen Logged In Cerner</a:t>
            </a:r>
          </a:p>
        </p:txBody>
      </p:sp>
      <p:sp>
        <p:nvSpPr>
          <p:cNvPr id="23574" name="TextBox 33">
            <a:extLst>
              <a:ext uri="{FF2B5EF4-FFF2-40B4-BE49-F238E27FC236}">
                <a16:creationId xmlns:a16="http://schemas.microsoft.com/office/drawing/2014/main" id="{434DCAAD-DC39-3D3D-148A-4B17150332D8}"/>
              </a:ext>
            </a:extLst>
          </p:cNvPr>
          <p:cNvSpPr txBox="1">
            <a:spLocks noChangeArrowheads="1"/>
          </p:cNvSpPr>
          <p:nvPr/>
        </p:nvSpPr>
        <p:spPr bwMode="auto">
          <a:xfrm>
            <a:off x="10169525" y="1344613"/>
            <a:ext cx="1582738" cy="738187"/>
          </a:xfrm>
          <a:prstGeom prst="rect">
            <a:avLst/>
          </a:prstGeom>
          <a:solidFill>
            <a:srgbClr val="542F81"/>
          </a:solidFill>
          <a:ln w="9525">
            <a:solidFill>
              <a:srgbClr val="542F8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b="1">
                <a:latin typeface="Arial" panose="020B0604020202020204" pitchFamily="34" charset="0"/>
                <a:cs typeface="Arial" panose="020B0604020202020204" pitchFamily="34" charset="0"/>
              </a:rPr>
              <a:t>2:07</a:t>
            </a:r>
          </a:p>
          <a:p>
            <a:pPr algn="ctr" eaLnBrk="1" hangingPunct="1"/>
            <a:r>
              <a:rPr lang="en-US" altLang="en-US" sz="1400" b="1">
                <a:latin typeface="Arial" panose="020B0604020202020204" pitchFamily="34" charset="0"/>
                <a:cs typeface="Arial" panose="020B0604020202020204" pitchFamily="34" charset="0"/>
              </a:rPr>
              <a:t>Results</a:t>
            </a:r>
          </a:p>
          <a:p>
            <a:pPr algn="ctr" eaLnBrk="1" hangingPunct="1"/>
            <a:r>
              <a:rPr lang="en-US" altLang="en-US" sz="1400" b="1">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0088C1DC-0AA3-8429-242F-DA41D680B1C4}"/>
              </a:ext>
            </a:extLst>
          </p:cNvPr>
          <p:cNvCxnSpPr>
            <a:cxnSpLocks/>
          </p:cNvCxnSpPr>
          <p:nvPr/>
        </p:nvCxnSpPr>
        <p:spPr>
          <a:xfrm>
            <a:off x="10232231"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55E6779-B5CD-0ED5-C2DF-03517855095B}"/>
              </a:ext>
            </a:extLst>
          </p:cNvPr>
          <p:cNvSpPr/>
          <p:nvPr/>
        </p:nvSpPr>
        <p:spPr>
          <a:xfrm rot="21411334">
            <a:off x="3332163" y="5645150"/>
            <a:ext cx="2686050" cy="808038"/>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a:t>
            </a:r>
            <a:r>
              <a:rPr lang="en-US" sz="1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Cernerz</a:t>
            </a:r>
            <a:endPar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F52A10DC-1A9F-A49D-FD45-91076EF6D0F6}"/>
              </a:ext>
            </a:extLst>
          </p:cNvPr>
          <p:cNvSpPr/>
          <p:nvPr/>
        </p:nvSpPr>
        <p:spPr>
          <a:xfrm>
            <a:off x="5673725" y="171450"/>
            <a:ext cx="2714625" cy="495300"/>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b="1" dirty="0">
                <a:solidFill>
                  <a:schemeClr val="tx1"/>
                </a:solidFill>
              </a:rPr>
              <a:t>Not end of shift</a:t>
            </a:r>
          </a:p>
        </p:txBody>
      </p:sp>
      <p:sp>
        <p:nvSpPr>
          <p:cNvPr id="39" name="Oval 38">
            <a:extLst>
              <a:ext uri="{FF2B5EF4-FFF2-40B4-BE49-F238E27FC236}">
                <a16:creationId xmlns:a16="http://schemas.microsoft.com/office/drawing/2014/main" id="{01452CB3-8EFF-D3BA-3E44-FC93B8219469}"/>
              </a:ext>
            </a:extLst>
          </p:cNvPr>
          <p:cNvSpPr/>
          <p:nvPr/>
        </p:nvSpPr>
        <p:spPr>
          <a:xfrm>
            <a:off x="727075" y="5427663"/>
            <a:ext cx="2133600" cy="1050925"/>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Oval 40">
            <a:extLst>
              <a:ext uri="{FF2B5EF4-FFF2-40B4-BE49-F238E27FC236}">
                <a16:creationId xmlns:a16="http://schemas.microsoft.com/office/drawing/2014/main" id="{B06772FB-8046-01A5-4266-E0C151148AB7}"/>
              </a:ext>
            </a:extLst>
          </p:cNvPr>
          <p:cNvSpPr/>
          <p:nvPr/>
        </p:nvSpPr>
        <p:spPr>
          <a:xfrm rot="630728">
            <a:off x="6340475" y="5510213"/>
            <a:ext cx="2778125" cy="1103312"/>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BA5A86FC-4815-47BB-E837-48592E512C52}"/>
              </a:ext>
            </a:extLst>
          </p:cNvPr>
          <p:cNvSpPr/>
          <p:nvPr/>
        </p:nvSpPr>
        <p:spPr>
          <a:xfrm>
            <a:off x="8985250" y="257175"/>
            <a:ext cx="2867025" cy="762000"/>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B0BC13B6-9735-2718-427D-CC4E56F6026E}"/>
              </a:ext>
            </a:extLst>
          </p:cNvPr>
          <p:cNvSpPr/>
          <p:nvPr/>
        </p:nvSpPr>
        <p:spPr>
          <a:xfrm>
            <a:off x="292100" y="2865438"/>
            <a:ext cx="7138988" cy="706437"/>
          </a:xfrm>
          <a:prstGeom prst="chevron">
            <a:avLst/>
          </a:prstGeom>
          <a:solidFill>
            <a:srgbClr val="8A1538"/>
          </a:solidFill>
          <a:ln w="28575">
            <a:solidFill>
              <a:srgbClr val="E55582"/>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A37DF959-A49D-6642-7B83-4052902553B6}"/>
              </a:ext>
            </a:extLst>
          </p:cNvPr>
          <p:cNvSpPr/>
          <p:nvPr/>
        </p:nvSpPr>
        <p:spPr>
          <a:xfrm>
            <a:off x="5972175" y="2103438"/>
            <a:ext cx="2886075" cy="879475"/>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solidFill>
                  <a:schemeClr val="tx1"/>
                </a:solidFill>
              </a:rPr>
              <a:t>Next lab asst, “I’m not clocked in yet</a:t>
            </a:r>
            <a:r>
              <a:rPr lang="en-US" b="1" dirty="0">
                <a:solidFill>
                  <a:schemeClr val="tx1"/>
                </a:solidFill>
              </a:rPr>
              <a:t>”</a:t>
            </a:r>
          </a:p>
        </p:txBody>
      </p:sp>
      <p:sp>
        <p:nvSpPr>
          <p:cNvPr id="23583" name="TextBox 43">
            <a:extLst>
              <a:ext uri="{FF2B5EF4-FFF2-40B4-BE49-F238E27FC236}">
                <a16:creationId xmlns:a16="http://schemas.microsoft.com/office/drawing/2014/main" id="{34C63EE5-9434-135D-DFED-1B4CA1E133A5}"/>
              </a:ext>
            </a:extLst>
          </p:cNvPr>
          <p:cNvSpPr txBox="1">
            <a:spLocks noChangeArrowheads="1"/>
          </p:cNvSpPr>
          <p:nvPr/>
        </p:nvSpPr>
        <p:spPr bwMode="auto">
          <a:xfrm>
            <a:off x="7431088" y="3648075"/>
            <a:ext cx="4597400" cy="1754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chemeClr val="bg1"/>
                </a:solidFill>
                <a:latin typeface="Arial" panose="020B0604020202020204" pitchFamily="34" charset="0"/>
                <a:cs typeface="Arial" panose="020B0604020202020204" pitchFamily="34" charset="0"/>
              </a:rPr>
              <a:t>Is this the reason we are in healthcare?</a:t>
            </a:r>
          </a:p>
          <a:p>
            <a:pPr eaLnBrk="1" hangingPunct="1"/>
            <a:r>
              <a:rPr lang="en-US" altLang="en-US">
                <a:solidFill>
                  <a:schemeClr val="bg1"/>
                </a:solidFill>
                <a:latin typeface="Arial" panose="020B0604020202020204" pitchFamily="34" charset="0"/>
                <a:cs typeface="Arial" panose="020B0604020202020204" pitchFamily="34" charset="0"/>
              </a:rPr>
              <a:t>What if this is your family member? </a:t>
            </a:r>
          </a:p>
          <a:p>
            <a:pPr eaLnBrk="1" hangingPunct="1"/>
            <a:r>
              <a:rPr lang="en-US" altLang="en-US">
                <a:solidFill>
                  <a:schemeClr val="bg1"/>
                </a:solidFill>
                <a:latin typeface="Arial" panose="020B0604020202020204" pitchFamily="34" charset="0"/>
                <a:cs typeface="Arial" panose="020B0604020202020204" pitchFamily="34" charset="0"/>
              </a:rPr>
              <a:t> Or yourself  one day?  </a:t>
            </a:r>
          </a:p>
          <a:p>
            <a:pPr eaLnBrk="1" hangingPunct="1"/>
            <a:r>
              <a:rPr lang="en-US" altLang="en-US">
                <a:solidFill>
                  <a:schemeClr val="bg1"/>
                </a:solidFill>
                <a:latin typeface="Arial" panose="020B0604020202020204" pitchFamily="34" charset="0"/>
                <a:cs typeface="Arial" panose="020B0604020202020204" pitchFamily="34" charset="0"/>
              </a:rPr>
              <a:t>How would you feel if you knew your specimens were not treated with urgency?</a:t>
            </a:r>
          </a:p>
          <a:p>
            <a:pPr eaLnBrk="1" hangingPunct="1"/>
            <a:r>
              <a:rPr lang="en-US" altLang="en-US">
                <a:solidFill>
                  <a:schemeClr val="bg1"/>
                </a:solidFill>
                <a:latin typeface="Arial" panose="020B0604020202020204" pitchFamily="34" charset="0"/>
                <a:cs typeface="Arial" panose="020B0604020202020204" pitchFamily="34" charset="0"/>
              </a:rPr>
              <a:t>Code Stroke is an EMERGENCY!!!</a:t>
            </a:r>
          </a:p>
        </p:txBody>
      </p:sp>
      <p:sp>
        <p:nvSpPr>
          <p:cNvPr id="40" name="Oval 39">
            <a:extLst>
              <a:ext uri="{FF2B5EF4-FFF2-40B4-BE49-F238E27FC236}">
                <a16:creationId xmlns:a16="http://schemas.microsoft.com/office/drawing/2014/main" id="{D988E7E7-8DEC-AC3F-0312-4EC8BEA1C04F}"/>
              </a:ext>
            </a:extLst>
          </p:cNvPr>
          <p:cNvSpPr/>
          <p:nvPr/>
        </p:nvSpPr>
        <p:spPr>
          <a:xfrm>
            <a:off x="2578100" y="2019300"/>
            <a:ext cx="2336800" cy="766763"/>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Tree>
  </p:cSld>
  <p:clrMapOvr>
    <a:masterClrMapping/>
  </p:clrMapOvr>
  <p:transition spd="slow" advClick="0" advTm="59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AC3FA605-650E-0C46-52CD-5CF0AE72CC7E}"/>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70D787AB-4B0C-BA33-2EBA-B3855CA67E36}"/>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A633640-3D32-A70F-436E-DFF8B852DDE1}"/>
              </a:ext>
            </a:extLst>
          </p:cNvPr>
          <p:cNvSpPr txBox="1"/>
          <p:nvPr/>
        </p:nvSpPr>
        <p:spPr>
          <a:xfrm>
            <a:off x="4392613" y="565150"/>
            <a:ext cx="3740150" cy="369888"/>
          </a:xfrm>
          <a:prstGeom prst="rect">
            <a:avLst/>
          </a:prstGeom>
          <a:solidFill>
            <a:srgbClr val="4A206A"/>
          </a:solidFill>
          <a:ln>
            <a:no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D69EEE9D-E714-1387-CF1E-DEA3B6D10F03}"/>
              </a:ext>
            </a:extLst>
          </p:cNvPr>
          <p:cNvSpPr txBox="1"/>
          <p:nvPr/>
        </p:nvSpPr>
        <p:spPr>
          <a:xfrm>
            <a:off x="2819400" y="1281113"/>
            <a:ext cx="6884988" cy="923925"/>
          </a:xfrm>
          <a:prstGeom prst="rect">
            <a:avLst/>
          </a:prstGeom>
          <a:solidFill>
            <a:srgbClr val="4A206A"/>
          </a:solid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5DEEC506-10F3-D2BE-B37C-2F29F1E0FC4D}"/>
              </a:ext>
            </a:extLst>
          </p:cNvPr>
          <p:cNvSpPr/>
          <p:nvPr/>
        </p:nvSpPr>
        <p:spPr>
          <a:xfrm>
            <a:off x="1328738" y="2763838"/>
            <a:ext cx="54133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38725C79-2018-0ADE-35A2-C853C1CEDF65}"/>
              </a:ext>
            </a:extLst>
          </p:cNvPr>
          <p:cNvSpPr/>
          <p:nvPr/>
        </p:nvSpPr>
        <p:spPr>
          <a:xfrm>
            <a:off x="1306513" y="3652838"/>
            <a:ext cx="539750"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9C514D2B-FEE2-3730-1273-EBBDD5FC3D0A}"/>
              </a:ext>
            </a:extLst>
          </p:cNvPr>
          <p:cNvSpPr/>
          <p:nvPr/>
        </p:nvSpPr>
        <p:spPr>
          <a:xfrm>
            <a:off x="1306513" y="4521200"/>
            <a:ext cx="539750"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92C028E7-C8BA-3D58-EBD3-94639B663EB9}"/>
              </a:ext>
            </a:extLst>
          </p:cNvPr>
          <p:cNvSpPr/>
          <p:nvPr/>
        </p:nvSpPr>
        <p:spPr>
          <a:xfrm>
            <a:off x="1290638" y="5316538"/>
            <a:ext cx="54133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311DEC91-F004-F46D-0C73-7F8084C87CF3}"/>
              </a:ext>
            </a:extLst>
          </p:cNvPr>
          <p:cNvSpPr/>
          <p:nvPr/>
        </p:nvSpPr>
        <p:spPr>
          <a:xfrm>
            <a:off x="2216150" y="3662363"/>
            <a:ext cx="6886575"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E4B96835-5DCD-6706-FC06-4510B716D8AC}"/>
              </a:ext>
            </a:extLst>
          </p:cNvPr>
          <p:cNvSpPr/>
          <p:nvPr/>
        </p:nvSpPr>
        <p:spPr>
          <a:xfrm>
            <a:off x="2216150" y="2763838"/>
            <a:ext cx="6886575"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B034E799-7719-661E-B3A6-4594B82DCB53}"/>
              </a:ext>
            </a:extLst>
          </p:cNvPr>
          <p:cNvSpPr/>
          <p:nvPr/>
        </p:nvSpPr>
        <p:spPr>
          <a:xfrm>
            <a:off x="2216150" y="4521200"/>
            <a:ext cx="6886575"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7537EC2D-CD4B-7B4D-10C6-FA1FF2505239}"/>
              </a:ext>
            </a:extLst>
          </p:cNvPr>
          <p:cNvSpPr/>
          <p:nvPr/>
        </p:nvSpPr>
        <p:spPr>
          <a:xfrm>
            <a:off x="2216150" y="5324475"/>
            <a:ext cx="6886575"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cSld>
  <p:clrMapOvr>
    <a:masterClrMapping/>
  </p:clrMapOvr>
  <p:transition spd="slow" advClick="0" advTm="40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9AAB1918-EBDE-5BBD-1C5F-DE4134FC51EE}"/>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110AAA04-856C-8163-DBE9-C08CA9E82379}"/>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5039728-F48E-87E0-5716-71989DB3BA62}"/>
              </a:ext>
            </a:extLst>
          </p:cNvPr>
          <p:cNvSpPr txBox="1"/>
          <p:nvPr/>
        </p:nvSpPr>
        <p:spPr>
          <a:xfrm>
            <a:off x="4392613" y="565150"/>
            <a:ext cx="3740150" cy="369888"/>
          </a:xfrm>
          <a:prstGeom prst="rect">
            <a:avLst/>
          </a:prstGeom>
          <a:solidFill>
            <a:srgbClr val="4A206A"/>
          </a:solidFill>
          <a:ln>
            <a:no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B02508AE-D582-DC27-B8A5-BF2CAF24C6C1}"/>
              </a:ext>
            </a:extLst>
          </p:cNvPr>
          <p:cNvSpPr txBox="1"/>
          <p:nvPr/>
        </p:nvSpPr>
        <p:spPr>
          <a:xfrm>
            <a:off x="2819400" y="1281113"/>
            <a:ext cx="6884988" cy="923925"/>
          </a:xfrm>
          <a:prstGeom prst="rect">
            <a:avLst/>
          </a:prstGeom>
          <a:solidFill>
            <a:srgbClr val="4A206A"/>
          </a:solid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953FE432-5D02-11BB-C925-520E38C3B377}"/>
              </a:ext>
            </a:extLst>
          </p:cNvPr>
          <p:cNvSpPr/>
          <p:nvPr/>
        </p:nvSpPr>
        <p:spPr>
          <a:xfrm>
            <a:off x="1328738" y="2763838"/>
            <a:ext cx="541337"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18EC87CC-8A3D-7407-6BB2-80D5BD7F2DB3}"/>
              </a:ext>
            </a:extLst>
          </p:cNvPr>
          <p:cNvSpPr/>
          <p:nvPr/>
        </p:nvSpPr>
        <p:spPr>
          <a:xfrm>
            <a:off x="1344613" y="3652838"/>
            <a:ext cx="539750" cy="609600"/>
          </a:xfrm>
          <a:prstGeom prst="rect">
            <a:avLst/>
          </a:prstGeom>
          <a:solidFill>
            <a:srgbClr val="00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1184DDD0-E24D-ECDF-2794-7B4F23A556FB}"/>
              </a:ext>
            </a:extLst>
          </p:cNvPr>
          <p:cNvSpPr/>
          <p:nvPr/>
        </p:nvSpPr>
        <p:spPr>
          <a:xfrm>
            <a:off x="1306513" y="4521200"/>
            <a:ext cx="539750"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3A550F2-76E1-0880-D35B-CC8D3A7E4491}"/>
              </a:ext>
            </a:extLst>
          </p:cNvPr>
          <p:cNvSpPr/>
          <p:nvPr/>
        </p:nvSpPr>
        <p:spPr>
          <a:xfrm>
            <a:off x="1290638" y="5316538"/>
            <a:ext cx="541337"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CC3CB088-5243-7A21-09CE-678FE22F4E11}"/>
              </a:ext>
            </a:extLst>
          </p:cNvPr>
          <p:cNvSpPr/>
          <p:nvPr/>
        </p:nvSpPr>
        <p:spPr>
          <a:xfrm>
            <a:off x="2216150" y="3662363"/>
            <a:ext cx="6886575" cy="609600"/>
          </a:xfrm>
          <a:prstGeom prst="rect">
            <a:avLst/>
          </a:prstGeom>
          <a:solidFill>
            <a:srgbClr val="00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CD588B3B-3511-78D4-0549-A691D00FFF55}"/>
              </a:ext>
            </a:extLst>
          </p:cNvPr>
          <p:cNvSpPr/>
          <p:nvPr/>
        </p:nvSpPr>
        <p:spPr>
          <a:xfrm>
            <a:off x="2216150" y="2763838"/>
            <a:ext cx="6886575"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CBFDFF71-F1F0-2B15-6820-FB1F865597D7}"/>
              </a:ext>
            </a:extLst>
          </p:cNvPr>
          <p:cNvSpPr/>
          <p:nvPr/>
        </p:nvSpPr>
        <p:spPr>
          <a:xfrm>
            <a:off x="2216150" y="4521200"/>
            <a:ext cx="6886575"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3AC2E7A-D8B4-5D0B-ACF3-F60EBCA3BE94}"/>
              </a:ext>
            </a:extLst>
          </p:cNvPr>
          <p:cNvSpPr/>
          <p:nvPr/>
        </p:nvSpPr>
        <p:spPr>
          <a:xfrm>
            <a:off x="2216150" y="5324475"/>
            <a:ext cx="6886575" cy="609600"/>
          </a:xfrm>
          <a:prstGeom prst="rect">
            <a:avLst/>
          </a:prstGeom>
          <a:solidFill>
            <a:srgbClr val="4A206A">
              <a:alpha val="27843"/>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dirty="0">
                <a:latin typeface="Arial" panose="020B0604020202020204" pitchFamily="34" charset="0"/>
                <a:cs typeface="Arial" panose="020B0604020202020204" pitchFamily="34" charset="0"/>
              </a:rPr>
              <a:t>BEST STROKE EDUCATION PROGRAM </a:t>
            </a:r>
          </a:p>
        </p:txBody>
      </p:sp>
    </p:spTree>
  </p:cSld>
  <p:clrMapOvr>
    <a:masterClrMapping/>
  </p:clrMapOvr>
  <p:transition spd="slow" advClick="0" advTm="1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5AA75C86-59A9-8CC5-5497-87E56AA73A64}"/>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8C3828D8-EF0C-D04D-2AB3-CA8647691A3A}"/>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F298AF34-4FBF-BC06-CBC3-B2C054610697}"/>
              </a:ext>
            </a:extLst>
          </p:cNvPr>
          <p:cNvSpPr txBox="1"/>
          <p:nvPr/>
        </p:nvSpPr>
        <p:spPr>
          <a:xfrm>
            <a:off x="4391891" y="565635"/>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FE7AA758-9D1A-54EB-E399-A0C3D7F3FF76}"/>
              </a:ext>
            </a:extLst>
          </p:cNvPr>
          <p:cNvSpPr txBox="1"/>
          <p:nvPr/>
        </p:nvSpPr>
        <p:spPr>
          <a:xfrm>
            <a:off x="1875692" y="1454727"/>
            <a:ext cx="8127289" cy="646331"/>
          </a:xfrm>
          <a:prstGeom prst="rect">
            <a:avLst/>
          </a:prstGeom>
          <a:solidFill>
            <a:srgbClr val="280E40"/>
          </a:solidFill>
          <a:ln>
            <a:solidFill>
              <a:srgbClr val="542F81"/>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50FDF8A-DDD6-3651-C094-E29785EA3EE9}"/>
              </a:ext>
            </a:extLst>
          </p:cNvPr>
          <p:cNvSpPr/>
          <p:nvPr/>
        </p:nvSpPr>
        <p:spPr>
          <a:xfrm>
            <a:off x="1219200" y="2964873"/>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EF2FC874-7189-3C2E-3478-5D6F6B08DD4C}"/>
              </a:ext>
            </a:extLst>
          </p:cNvPr>
          <p:cNvSpPr/>
          <p:nvPr/>
        </p:nvSpPr>
        <p:spPr>
          <a:xfrm>
            <a:off x="1219199" y="3699164"/>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8716C25-9189-C193-01BF-F618C0981D75}"/>
              </a:ext>
            </a:extLst>
          </p:cNvPr>
          <p:cNvSpPr/>
          <p:nvPr/>
        </p:nvSpPr>
        <p:spPr>
          <a:xfrm>
            <a:off x="1219198" y="4542136"/>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B83FD60F-635F-3680-E573-6D2CB96B1525}"/>
              </a:ext>
            </a:extLst>
          </p:cNvPr>
          <p:cNvSpPr/>
          <p:nvPr/>
        </p:nvSpPr>
        <p:spPr>
          <a:xfrm>
            <a:off x="1219197" y="5325379"/>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911098EE-5496-8B85-BF96-C40057D27A95}"/>
              </a:ext>
            </a:extLst>
          </p:cNvPr>
          <p:cNvSpPr/>
          <p:nvPr/>
        </p:nvSpPr>
        <p:spPr>
          <a:xfrm>
            <a:off x="2216726" y="3740728"/>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5A22EB8D-D6A3-7460-6FA6-549F04554364}"/>
              </a:ext>
            </a:extLst>
          </p:cNvPr>
          <p:cNvSpPr/>
          <p:nvPr/>
        </p:nvSpPr>
        <p:spPr>
          <a:xfrm>
            <a:off x="2216726" y="2967090"/>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1479B070-5B21-90AC-852D-B676C0C205E9}"/>
              </a:ext>
            </a:extLst>
          </p:cNvPr>
          <p:cNvSpPr/>
          <p:nvPr/>
        </p:nvSpPr>
        <p:spPr>
          <a:xfrm>
            <a:off x="2216725" y="4542136"/>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80A50C8E-DDA3-8E3F-3D6D-CA6DADF6BED9}"/>
              </a:ext>
            </a:extLst>
          </p:cNvPr>
          <p:cNvSpPr/>
          <p:nvPr/>
        </p:nvSpPr>
        <p:spPr>
          <a:xfrm>
            <a:off x="2216725" y="5324766"/>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cSld>
  <p:clrMapOvr>
    <a:masterClrMapping/>
  </p:clrMapOvr>
  <p:transition spd="slow" advClick="0" advTm="36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88D16DF2-2CAA-FE5B-FC93-47D6CC56F276}"/>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0367D284-C8A7-ADBB-38EE-131494EB334D}"/>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0741443-0103-2070-7D87-F583E049A6C3}"/>
              </a:ext>
            </a:extLst>
          </p:cNvPr>
          <p:cNvSpPr txBox="1"/>
          <p:nvPr/>
        </p:nvSpPr>
        <p:spPr>
          <a:xfrm>
            <a:off x="4391891" y="565635"/>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B2616DB2-E871-3E7F-6A65-007447501E7B}"/>
              </a:ext>
            </a:extLst>
          </p:cNvPr>
          <p:cNvSpPr txBox="1"/>
          <p:nvPr/>
        </p:nvSpPr>
        <p:spPr>
          <a:xfrm>
            <a:off x="1875692" y="1454727"/>
            <a:ext cx="8127289" cy="646331"/>
          </a:xfrm>
          <a:prstGeom prst="rect">
            <a:avLst/>
          </a:prstGeom>
          <a:solidFill>
            <a:srgbClr val="280E40"/>
          </a:solidFill>
          <a:ln>
            <a:solidFill>
              <a:srgbClr val="542F81"/>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5A97D67D-BF7D-E5C2-62B7-CABE9D1DDA50}"/>
              </a:ext>
            </a:extLst>
          </p:cNvPr>
          <p:cNvSpPr/>
          <p:nvPr/>
        </p:nvSpPr>
        <p:spPr>
          <a:xfrm>
            <a:off x="1219200" y="2964873"/>
            <a:ext cx="540327"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60C138AE-150A-7B95-B8C0-A713DA214C87}"/>
              </a:ext>
            </a:extLst>
          </p:cNvPr>
          <p:cNvSpPr/>
          <p:nvPr/>
        </p:nvSpPr>
        <p:spPr>
          <a:xfrm>
            <a:off x="1219199" y="3699164"/>
            <a:ext cx="540327"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456BDECE-C5EE-3235-A445-7621FE4725C3}"/>
              </a:ext>
            </a:extLst>
          </p:cNvPr>
          <p:cNvSpPr/>
          <p:nvPr/>
        </p:nvSpPr>
        <p:spPr>
          <a:xfrm>
            <a:off x="1219198" y="4542136"/>
            <a:ext cx="540327"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7323D84C-E6B0-D621-F1AF-6237F0DD420D}"/>
              </a:ext>
            </a:extLst>
          </p:cNvPr>
          <p:cNvSpPr/>
          <p:nvPr/>
        </p:nvSpPr>
        <p:spPr>
          <a:xfrm>
            <a:off x="1219197" y="5325379"/>
            <a:ext cx="540327"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169C8880-3390-74E0-B3EA-C9D83276A8A0}"/>
              </a:ext>
            </a:extLst>
          </p:cNvPr>
          <p:cNvSpPr/>
          <p:nvPr/>
        </p:nvSpPr>
        <p:spPr>
          <a:xfrm>
            <a:off x="2216726" y="3740728"/>
            <a:ext cx="6885709"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93E74E7B-F5ED-9486-423D-19F922D2207B}"/>
              </a:ext>
            </a:extLst>
          </p:cNvPr>
          <p:cNvSpPr/>
          <p:nvPr/>
        </p:nvSpPr>
        <p:spPr>
          <a:xfrm>
            <a:off x="2216726" y="2967090"/>
            <a:ext cx="6885709"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A899DE61-2C46-5063-18EF-C9450929D276}"/>
              </a:ext>
            </a:extLst>
          </p:cNvPr>
          <p:cNvSpPr/>
          <p:nvPr/>
        </p:nvSpPr>
        <p:spPr>
          <a:xfrm>
            <a:off x="2216725" y="4542136"/>
            <a:ext cx="6885709"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D443353B-E9A5-28C6-9F86-5D62D7461EED}"/>
              </a:ext>
            </a:extLst>
          </p:cNvPr>
          <p:cNvSpPr/>
          <p:nvPr/>
        </p:nvSpPr>
        <p:spPr>
          <a:xfrm>
            <a:off x="2216725" y="5324766"/>
            <a:ext cx="6885709" cy="609600"/>
          </a:xfrm>
          <a:prstGeom prst="rect">
            <a:avLst/>
          </a:prstGeom>
          <a:solidFill>
            <a:srgbClr val="006600"/>
          </a:solid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cSld>
  <p:clrMapOvr>
    <a:masterClrMapping/>
  </p:clrMapOvr>
  <p:transition spd="slow" advClick="0" advTm="3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53F17894-D277-7824-B971-5CC234C6F9D1}"/>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5A3300D0-2380-7DE2-0817-5AD52D2A14E2}"/>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11842FD-C729-1B5B-F333-50A0383AB8CA}"/>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EDBC9E18-6A45-7017-79C4-E95F65A1203E}"/>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1EC1A7AA-2FBF-3C0B-CCB8-CB273CFFB39A}"/>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DACD3CFC-D77E-3EEB-78EC-42F6726F2121}"/>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28" name="TextBox 27">
            <a:extLst>
              <a:ext uri="{FF2B5EF4-FFF2-40B4-BE49-F238E27FC236}">
                <a16:creationId xmlns:a16="http://schemas.microsoft.com/office/drawing/2014/main" id="{063666F4-2FA4-B7A0-BB22-F86C76066537}"/>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1" name="TextBox 30">
            <a:extLst>
              <a:ext uri="{FF2B5EF4-FFF2-40B4-BE49-F238E27FC236}">
                <a16:creationId xmlns:a16="http://schemas.microsoft.com/office/drawing/2014/main" id="{7E71EA11-131F-2F60-5261-48AF58083809}"/>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6D721857-4411-3662-CD79-0C68019CEFA1}"/>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6" name="TextBox 35">
            <a:extLst>
              <a:ext uri="{FF2B5EF4-FFF2-40B4-BE49-F238E27FC236}">
                <a16:creationId xmlns:a16="http://schemas.microsoft.com/office/drawing/2014/main" id="{032B3657-EC51-F447-7ABE-D895CD04052D}"/>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spTree>
  </p:cSld>
  <p:clrMapOvr>
    <a:masterClrMapping/>
  </p:clrMapOvr>
  <p:transition spd="slow" advClick="0" advTm="1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6D2487D6-112F-BF97-CEE1-CC0DA223AB0C}"/>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EC56A08C-E29D-9619-D482-5004904EB191}"/>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B7F97378-A138-234B-8EEB-691CDC39AB13}"/>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5C53BBC1-DDFB-5FDA-8286-225CF1E0C3B9}"/>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C55CF1E4-7B1C-8716-7053-272457BF920F}"/>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7B6F0F68-85C3-69FF-D667-E9746ECCE641}"/>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28" name="TextBox 27">
            <a:extLst>
              <a:ext uri="{FF2B5EF4-FFF2-40B4-BE49-F238E27FC236}">
                <a16:creationId xmlns:a16="http://schemas.microsoft.com/office/drawing/2014/main" id="{D8CEB0E9-49A1-0F3A-1C99-39F5A3F04B45}"/>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1" name="TextBox 30">
            <a:extLst>
              <a:ext uri="{FF2B5EF4-FFF2-40B4-BE49-F238E27FC236}">
                <a16:creationId xmlns:a16="http://schemas.microsoft.com/office/drawing/2014/main" id="{F20084BE-C050-FB93-7731-4C0B04FA8F3F}"/>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65294BB0-BD5B-89FB-CDCF-D0FFF3FC80FC}"/>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29721" name="TextBox 34">
            <a:extLst>
              <a:ext uri="{FF2B5EF4-FFF2-40B4-BE49-F238E27FC236}">
                <a16:creationId xmlns:a16="http://schemas.microsoft.com/office/drawing/2014/main" id="{C195D941-7BD2-ACD9-F3E1-E416B0E42C3F}"/>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2F1694B6-FCC1-D775-0DF4-2C4D7A57D1F8}"/>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2" name="Graphic 1" descr="Yoga with solid fill">
            <a:extLst>
              <a:ext uri="{FF2B5EF4-FFF2-40B4-BE49-F238E27FC236}">
                <a16:creationId xmlns:a16="http://schemas.microsoft.com/office/drawing/2014/main" id="{FB7B425D-B491-6946-EC3D-C77E9B0EE742}"/>
              </a:ext>
            </a:extLst>
          </p:cNvPr>
          <p:cNvPicPr>
            <a:picLocks noChangeAspect="1"/>
          </p:cNvPicPr>
          <p:nvPr/>
        </p:nvPicPr>
        <p:blipFill>
          <a:blip r:embed="rId4"/>
          <a:stretch>
            <a:fillRect/>
          </a:stretch>
        </p:blipFill>
        <p:spPr>
          <a:xfrm>
            <a:off x="7011988" y="1416050"/>
            <a:ext cx="914400" cy="914400"/>
          </a:xfrm>
          <a:prstGeom prst="rect">
            <a:avLst/>
          </a:prstGeom>
        </p:spPr>
      </p:pic>
    </p:spTree>
  </p:cSld>
  <p:clrMapOvr>
    <a:masterClrMapping/>
  </p:clrMapOvr>
  <p:transition spd="slow" advClick="0" advTm="1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467123B2-CC11-A806-4771-473800CF3A5D}"/>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AD4567E9-F9B1-A667-2FAA-A8B55AC9E979}"/>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8D014A9E-9412-4481-5E9D-643208C698F3}"/>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602F11CF-1DEA-02DF-B49E-542287E2C7F9}"/>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CE244927-5DA5-14BC-D46A-165E72FBA178}"/>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1FE21A84-F7B8-F1B0-E98B-4A56E6997F2E}"/>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0736" name="TextBox 26">
            <a:extLst>
              <a:ext uri="{FF2B5EF4-FFF2-40B4-BE49-F238E27FC236}">
                <a16:creationId xmlns:a16="http://schemas.microsoft.com/office/drawing/2014/main" id="{B27767F8-B0EA-7189-920E-3D5BFDDECBE9}"/>
              </a:ext>
            </a:extLst>
          </p:cNvPr>
          <p:cNvSpPr txBox="1">
            <a:spLocks noChangeArrowheads="1"/>
          </p:cNvSpPr>
          <p:nvPr/>
        </p:nvSpPr>
        <p:spPr bwMode="auto">
          <a:xfrm>
            <a:off x="5654675" y="2270125"/>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826A7108-487C-CCF9-816D-04A288DC3A4C}"/>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1" name="TextBox 30">
            <a:extLst>
              <a:ext uri="{FF2B5EF4-FFF2-40B4-BE49-F238E27FC236}">
                <a16:creationId xmlns:a16="http://schemas.microsoft.com/office/drawing/2014/main" id="{2271EBB4-7DAC-7766-7F21-C5EAC1BE29D5}"/>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04E9CE6D-2C79-6BD1-AD14-94F586F426D6}"/>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0746" name="TextBox 34">
            <a:extLst>
              <a:ext uri="{FF2B5EF4-FFF2-40B4-BE49-F238E27FC236}">
                <a16:creationId xmlns:a16="http://schemas.microsoft.com/office/drawing/2014/main" id="{AAC3F614-9084-FECF-872E-DBDD0F73A146}"/>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F16F3E5A-1A4A-3B29-B216-D30D006F31D4}"/>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9" name="Graphic 8" descr="Eye with solid fill">
            <a:extLst>
              <a:ext uri="{FF2B5EF4-FFF2-40B4-BE49-F238E27FC236}">
                <a16:creationId xmlns:a16="http://schemas.microsoft.com/office/drawing/2014/main" id="{B547FE91-9430-1BB8-56D5-9A45D68D04EB}"/>
              </a:ext>
            </a:extLst>
          </p:cNvPr>
          <p:cNvPicPr>
            <a:picLocks noChangeAspect="1"/>
          </p:cNvPicPr>
          <p:nvPr/>
        </p:nvPicPr>
        <p:blipFill>
          <a:blip r:embed="rId4"/>
          <a:stretch>
            <a:fillRect/>
          </a:stretch>
        </p:blipFill>
        <p:spPr>
          <a:xfrm>
            <a:off x="6657975" y="2001838"/>
            <a:ext cx="914400" cy="914400"/>
          </a:xfrm>
          <a:prstGeom prst="rect">
            <a:avLst/>
          </a:prstGeom>
        </p:spPr>
      </p:pic>
      <p:pic>
        <p:nvPicPr>
          <p:cNvPr id="10" name="Graphic 9" descr="Yoga with solid fill">
            <a:extLst>
              <a:ext uri="{FF2B5EF4-FFF2-40B4-BE49-F238E27FC236}">
                <a16:creationId xmlns:a16="http://schemas.microsoft.com/office/drawing/2014/main" id="{DFD3E17C-27AB-AEB2-9B04-5D89BE23930E}"/>
              </a:ext>
            </a:extLst>
          </p:cNvPr>
          <p:cNvPicPr>
            <a:picLocks noChangeAspect="1"/>
          </p:cNvPicPr>
          <p:nvPr/>
        </p:nvPicPr>
        <p:blipFill>
          <a:blip r:embed="rId5"/>
          <a:stretch>
            <a:fillRect/>
          </a:stretch>
        </p:blipFill>
        <p:spPr>
          <a:xfrm>
            <a:off x="7011988" y="1416050"/>
            <a:ext cx="914400" cy="914400"/>
          </a:xfrm>
          <a:prstGeom prst="rect">
            <a:avLst/>
          </a:prstGeom>
        </p:spPr>
      </p:pic>
    </p:spTree>
  </p:cSld>
  <p:clrMapOvr>
    <a:masterClrMapping/>
  </p:clrMapOvr>
  <p:transition spd="slow" advClick="0" advTm="10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3">
            <a:extLst>
              <a:ext uri="{FF2B5EF4-FFF2-40B4-BE49-F238E27FC236}">
                <a16:creationId xmlns:a16="http://schemas.microsoft.com/office/drawing/2014/main" id="{1A1267DC-90FD-6553-B6D7-DE1A81CD3AFA}"/>
              </a:ext>
            </a:extLst>
          </p:cNvPr>
          <p:cNvSpPr txBox="1">
            <a:spLocks noChangeArrowheads="1"/>
          </p:cNvSpPr>
          <p:nvPr/>
        </p:nvSpPr>
        <p:spPr bwMode="auto">
          <a:xfrm>
            <a:off x="5691188" y="3275013"/>
            <a:ext cx="8778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BEBE106C-8AD5-8991-1DFB-77B96035DF01}"/>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96FE901B-6FEB-D3C5-C91B-DC6A642088EF}"/>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B313AAB-C62C-C049-19A2-264FDC90E237}"/>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D0667BEC-CB1D-066B-8E0B-42FDBFC9515F}"/>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D8A0BF97-5DC7-55A0-FDA6-323DF27A3D42}"/>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EC8FEF87-37D5-5117-400E-392468183E85}"/>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1761" name="TextBox 26">
            <a:extLst>
              <a:ext uri="{FF2B5EF4-FFF2-40B4-BE49-F238E27FC236}">
                <a16:creationId xmlns:a16="http://schemas.microsoft.com/office/drawing/2014/main" id="{37ADE8FB-E80C-EFF7-1A58-671D8AE3155B}"/>
              </a:ext>
            </a:extLst>
          </p:cNvPr>
          <p:cNvSpPr txBox="1">
            <a:spLocks noChangeArrowheads="1"/>
          </p:cNvSpPr>
          <p:nvPr/>
        </p:nvSpPr>
        <p:spPr bwMode="auto">
          <a:xfrm>
            <a:off x="5664200" y="2290763"/>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5697FE2C-FA19-5108-D459-F01988AD22E1}"/>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1" name="TextBox 30">
            <a:extLst>
              <a:ext uri="{FF2B5EF4-FFF2-40B4-BE49-F238E27FC236}">
                <a16:creationId xmlns:a16="http://schemas.microsoft.com/office/drawing/2014/main" id="{D84DE95D-D17C-07BC-D72B-160EEE51293B}"/>
              </a:ext>
            </a:extLst>
          </p:cNvPr>
          <p:cNvSpPr txBox="1"/>
          <p:nvPr/>
        </p:nvSpPr>
        <p:spPr>
          <a:xfrm>
            <a:off x="5218030" y="394350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D21E1391-84CF-B3C7-D074-53F567AD2638}"/>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1771" name="TextBox 34">
            <a:extLst>
              <a:ext uri="{FF2B5EF4-FFF2-40B4-BE49-F238E27FC236}">
                <a16:creationId xmlns:a16="http://schemas.microsoft.com/office/drawing/2014/main" id="{42F9B078-EC56-68F1-697F-066533D53130}"/>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CAB848E2-E5D1-105C-F8BA-D12660116635}"/>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4" name="Graphic 3" descr="Smiling face outline with solid fill">
            <a:extLst>
              <a:ext uri="{FF2B5EF4-FFF2-40B4-BE49-F238E27FC236}">
                <a16:creationId xmlns:a16="http://schemas.microsoft.com/office/drawing/2014/main" id="{67251B56-9415-298E-0AD2-E006C0E88924}"/>
              </a:ext>
            </a:extLst>
          </p:cNvPr>
          <p:cNvPicPr>
            <a:picLocks noChangeAspect="1"/>
          </p:cNvPicPr>
          <p:nvPr/>
        </p:nvPicPr>
        <p:blipFill>
          <a:blip r:embed="rId4"/>
          <a:stretch>
            <a:fillRect/>
          </a:stretch>
        </p:blipFill>
        <p:spPr>
          <a:xfrm>
            <a:off x="6597650" y="2944813"/>
            <a:ext cx="914400" cy="914400"/>
          </a:xfrm>
          <a:prstGeom prst="rect">
            <a:avLst/>
          </a:prstGeom>
        </p:spPr>
      </p:pic>
      <p:pic>
        <p:nvPicPr>
          <p:cNvPr id="8" name="Graphic 7" descr="Eye with solid fill">
            <a:extLst>
              <a:ext uri="{FF2B5EF4-FFF2-40B4-BE49-F238E27FC236}">
                <a16:creationId xmlns:a16="http://schemas.microsoft.com/office/drawing/2014/main" id="{5077839A-464F-0191-23B2-031E1A838459}"/>
              </a:ext>
            </a:extLst>
          </p:cNvPr>
          <p:cNvPicPr>
            <a:picLocks noChangeAspect="1"/>
          </p:cNvPicPr>
          <p:nvPr/>
        </p:nvPicPr>
        <p:blipFill>
          <a:blip r:embed="rId5"/>
          <a:stretch>
            <a:fillRect/>
          </a:stretch>
        </p:blipFill>
        <p:spPr>
          <a:xfrm>
            <a:off x="6657975" y="2001838"/>
            <a:ext cx="914400" cy="914400"/>
          </a:xfrm>
          <a:prstGeom prst="rect">
            <a:avLst/>
          </a:prstGeom>
        </p:spPr>
      </p:pic>
      <p:pic>
        <p:nvPicPr>
          <p:cNvPr id="9" name="Graphic 8" descr="Yoga with solid fill">
            <a:extLst>
              <a:ext uri="{FF2B5EF4-FFF2-40B4-BE49-F238E27FC236}">
                <a16:creationId xmlns:a16="http://schemas.microsoft.com/office/drawing/2014/main" id="{E5C055EE-70F4-3CBF-2D41-EF49269E6932}"/>
              </a:ext>
            </a:extLst>
          </p:cNvPr>
          <p:cNvPicPr>
            <a:picLocks noChangeAspect="1"/>
          </p:cNvPicPr>
          <p:nvPr/>
        </p:nvPicPr>
        <p:blipFill>
          <a:blip r:embed="rId6"/>
          <a:stretch>
            <a:fillRect/>
          </a:stretch>
        </p:blipFill>
        <p:spPr>
          <a:xfrm>
            <a:off x="7011988" y="1416050"/>
            <a:ext cx="914400" cy="914400"/>
          </a:xfrm>
          <a:prstGeom prst="rect">
            <a:avLst/>
          </a:prstGeom>
        </p:spPr>
      </p:pic>
    </p:spTree>
  </p:cSld>
  <p:clrMapOvr>
    <a:masterClrMapping/>
  </p:clrMapOvr>
  <p:transition spd="slow" advClick="0" advTm="10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3">
            <a:extLst>
              <a:ext uri="{FF2B5EF4-FFF2-40B4-BE49-F238E27FC236}">
                <a16:creationId xmlns:a16="http://schemas.microsoft.com/office/drawing/2014/main" id="{D2002ED6-A0B7-6E44-FA25-209CBEBC03EC}"/>
              </a:ext>
            </a:extLst>
          </p:cNvPr>
          <p:cNvSpPr txBox="1">
            <a:spLocks noChangeArrowheads="1"/>
          </p:cNvSpPr>
          <p:nvPr/>
        </p:nvSpPr>
        <p:spPr bwMode="auto">
          <a:xfrm>
            <a:off x="5691188" y="3275013"/>
            <a:ext cx="8778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E0A5ED36-8D29-6BC2-B0AA-5FB0A35A8AA0}"/>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C42FFD42-B5F3-6C45-E797-4242C67CB522}"/>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3387F11-B5DE-AB69-0908-B0A586D4361D}"/>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C9300B08-E6F6-7BB4-77AF-DEFDE1E1830C}"/>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24F33522-5918-8030-ECF5-A0DB38976651}"/>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2A07CD69-95BB-9321-E202-2FB789EE7BA7}"/>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2785" name="TextBox 26">
            <a:extLst>
              <a:ext uri="{FF2B5EF4-FFF2-40B4-BE49-F238E27FC236}">
                <a16:creationId xmlns:a16="http://schemas.microsoft.com/office/drawing/2014/main" id="{B347FC95-868B-D4D2-D003-585AD9CA3FCC}"/>
              </a:ext>
            </a:extLst>
          </p:cNvPr>
          <p:cNvSpPr txBox="1">
            <a:spLocks noChangeArrowheads="1"/>
          </p:cNvSpPr>
          <p:nvPr/>
        </p:nvSpPr>
        <p:spPr bwMode="auto">
          <a:xfrm>
            <a:off x="5664200" y="2290763"/>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B64F4C12-1E3C-0780-4E89-49016892A975}"/>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2789" name="TextBox 29">
            <a:extLst>
              <a:ext uri="{FF2B5EF4-FFF2-40B4-BE49-F238E27FC236}">
                <a16:creationId xmlns:a16="http://schemas.microsoft.com/office/drawing/2014/main" id="{A7772B43-6C60-BF6F-80D7-77000AEC989B}"/>
              </a:ext>
            </a:extLst>
          </p:cNvPr>
          <p:cNvSpPr txBox="1">
            <a:spLocks noChangeArrowheads="1"/>
          </p:cNvSpPr>
          <p:nvPr/>
        </p:nvSpPr>
        <p:spPr bwMode="auto">
          <a:xfrm>
            <a:off x="5691188" y="3911600"/>
            <a:ext cx="87788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499C9617-65EB-5250-D34B-C8ABD402DC2D}"/>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642A9504-61FA-D9EE-2EEC-943B60C240D1}"/>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2796" name="TextBox 34">
            <a:extLst>
              <a:ext uri="{FF2B5EF4-FFF2-40B4-BE49-F238E27FC236}">
                <a16:creationId xmlns:a16="http://schemas.microsoft.com/office/drawing/2014/main" id="{39CCF78A-8195-F1D2-DCD2-07634F03F6D8}"/>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C7AEB6CD-7106-B278-8319-EBA90773F177}"/>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4" name="Graphic 3" descr="Muscular arm with solid fill">
            <a:extLst>
              <a:ext uri="{FF2B5EF4-FFF2-40B4-BE49-F238E27FC236}">
                <a16:creationId xmlns:a16="http://schemas.microsoft.com/office/drawing/2014/main" id="{8005EC5C-99B5-4EDA-BF2D-42252DADBE25}"/>
              </a:ext>
            </a:extLst>
          </p:cNvPr>
          <p:cNvPicPr>
            <a:picLocks noChangeAspect="1"/>
          </p:cNvPicPr>
          <p:nvPr/>
        </p:nvPicPr>
        <p:blipFill>
          <a:blip r:embed="rId4"/>
          <a:stretch>
            <a:fillRect/>
          </a:stretch>
        </p:blipFill>
        <p:spPr>
          <a:xfrm>
            <a:off x="6538913" y="3722688"/>
            <a:ext cx="914400" cy="914400"/>
          </a:xfrm>
          <a:prstGeom prst="rect">
            <a:avLst/>
          </a:prstGeom>
        </p:spPr>
      </p:pic>
      <p:pic>
        <p:nvPicPr>
          <p:cNvPr id="8" name="Graphic 7" descr="Smiling face outline with solid fill">
            <a:extLst>
              <a:ext uri="{FF2B5EF4-FFF2-40B4-BE49-F238E27FC236}">
                <a16:creationId xmlns:a16="http://schemas.microsoft.com/office/drawing/2014/main" id="{F58D6BE7-28EF-8E5E-55AC-A0E2043C3379}"/>
              </a:ext>
            </a:extLst>
          </p:cNvPr>
          <p:cNvPicPr>
            <a:picLocks noChangeAspect="1"/>
          </p:cNvPicPr>
          <p:nvPr/>
        </p:nvPicPr>
        <p:blipFill>
          <a:blip r:embed="rId5"/>
          <a:stretch>
            <a:fillRect/>
          </a:stretch>
        </p:blipFill>
        <p:spPr>
          <a:xfrm>
            <a:off x="6597650" y="2944813"/>
            <a:ext cx="914400" cy="914400"/>
          </a:xfrm>
          <a:prstGeom prst="rect">
            <a:avLst/>
          </a:prstGeom>
        </p:spPr>
      </p:pic>
      <p:pic>
        <p:nvPicPr>
          <p:cNvPr id="9" name="Graphic 8" descr="Eye with solid fill">
            <a:extLst>
              <a:ext uri="{FF2B5EF4-FFF2-40B4-BE49-F238E27FC236}">
                <a16:creationId xmlns:a16="http://schemas.microsoft.com/office/drawing/2014/main" id="{ACE754E4-9497-DC70-D801-599079054D99}"/>
              </a:ext>
            </a:extLst>
          </p:cNvPr>
          <p:cNvPicPr>
            <a:picLocks noChangeAspect="1"/>
          </p:cNvPicPr>
          <p:nvPr/>
        </p:nvPicPr>
        <p:blipFill>
          <a:blip r:embed="rId6"/>
          <a:stretch>
            <a:fillRect/>
          </a:stretch>
        </p:blipFill>
        <p:spPr>
          <a:xfrm>
            <a:off x="6657975" y="2001838"/>
            <a:ext cx="914400" cy="914400"/>
          </a:xfrm>
          <a:prstGeom prst="rect">
            <a:avLst/>
          </a:prstGeom>
        </p:spPr>
      </p:pic>
      <p:pic>
        <p:nvPicPr>
          <p:cNvPr id="10" name="Graphic 9" descr="Yoga with solid fill">
            <a:extLst>
              <a:ext uri="{FF2B5EF4-FFF2-40B4-BE49-F238E27FC236}">
                <a16:creationId xmlns:a16="http://schemas.microsoft.com/office/drawing/2014/main" id="{C7D11498-B60F-AB4D-C221-D8FE6467CDEC}"/>
              </a:ext>
            </a:extLst>
          </p:cNvPr>
          <p:cNvPicPr>
            <a:picLocks noChangeAspect="1"/>
          </p:cNvPicPr>
          <p:nvPr/>
        </p:nvPicPr>
        <p:blipFill>
          <a:blip r:embed="rId7"/>
          <a:stretch>
            <a:fillRect/>
          </a:stretch>
        </p:blipFill>
        <p:spPr>
          <a:xfrm>
            <a:off x="7011988" y="1416050"/>
            <a:ext cx="914400" cy="914400"/>
          </a:xfrm>
          <a:prstGeom prst="rect">
            <a:avLst/>
          </a:prstGeom>
        </p:spPr>
      </p:pic>
    </p:spTree>
  </p:cSld>
  <p:clrMapOvr>
    <a:masterClrMapping/>
  </p:clrMapOvr>
  <p:transition spd="slow" advClick="0" advTm="1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4E71862-9D20-9E37-4452-F34DB8EA8060}"/>
              </a:ext>
            </a:extLst>
          </p:cNvPr>
          <p:cNvGrpSpPr/>
          <p:nvPr/>
        </p:nvGrpSpPr>
        <p:grpSpPr>
          <a:xfrm>
            <a:off x="1306483" y="827611"/>
            <a:ext cx="9579033" cy="1188720"/>
            <a:chOff x="1775303" y="452054"/>
            <a:chExt cx="9579033" cy="1188720"/>
          </a:xfrm>
          <a:solidFill>
            <a:srgbClr val="500878"/>
          </a:solidFill>
        </p:grpSpPr>
        <p:sp>
          <p:nvSpPr>
            <p:cNvPr id="14" name="Oval 13">
              <a:extLst>
                <a:ext uri="{FF2B5EF4-FFF2-40B4-BE49-F238E27FC236}">
                  <a16:creationId xmlns:a16="http://schemas.microsoft.com/office/drawing/2014/main" id="{1B0436D6-4692-00AC-10B8-2BB7442A4A71}"/>
                </a:ext>
              </a:extLst>
            </p:cNvPr>
            <p:cNvSpPr/>
            <p:nvPr/>
          </p:nvSpPr>
          <p:spPr>
            <a:xfrm>
              <a:off x="3453519" y="452054"/>
              <a:ext cx="1187951" cy="1188720"/>
            </a:xfrm>
            <a:prstGeom prst="ellipse">
              <a:avLst/>
            </a:prstGeom>
            <a:solidFill>
              <a:srgbClr val="A884BB"/>
            </a:solidFill>
            <a:ln>
              <a:solidFill>
                <a:srgbClr val="8A69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E</a:t>
              </a:r>
            </a:p>
          </p:txBody>
        </p:sp>
        <p:sp>
          <p:nvSpPr>
            <p:cNvPr id="15" name="Oval 14">
              <a:extLst>
                <a:ext uri="{FF2B5EF4-FFF2-40B4-BE49-F238E27FC236}">
                  <a16:creationId xmlns:a16="http://schemas.microsoft.com/office/drawing/2014/main" id="{1B805AB3-AA54-F0E6-F0A7-A2546D0023B3}"/>
                </a:ext>
              </a:extLst>
            </p:cNvPr>
            <p:cNvSpPr/>
            <p:nvPr/>
          </p:nvSpPr>
          <p:spPr>
            <a:xfrm>
              <a:off x="1775303" y="452054"/>
              <a:ext cx="1187951" cy="1188720"/>
            </a:xfrm>
            <a:prstGeom prst="ellipse">
              <a:avLst/>
            </a:prstGeom>
            <a:solidFill>
              <a:srgbClr val="A884BB"/>
            </a:solidFill>
            <a:ln>
              <a:solidFill>
                <a:srgbClr val="8A69D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bg1"/>
                  </a:solidFill>
                  <a:latin typeface="Arial" panose="020B0604020202020204" pitchFamily="34" charset="0"/>
                  <a:cs typeface="Arial" panose="020B0604020202020204" pitchFamily="34" charset="0"/>
                </a:rPr>
                <a:t>B</a:t>
              </a:r>
            </a:p>
          </p:txBody>
        </p:sp>
        <p:sp>
          <p:nvSpPr>
            <p:cNvPr id="20" name="Oval 19">
              <a:extLst>
                <a:ext uri="{FF2B5EF4-FFF2-40B4-BE49-F238E27FC236}">
                  <a16:creationId xmlns:a16="http://schemas.microsoft.com/office/drawing/2014/main" id="{414751B3-AF1D-38C7-AC80-29F8C6097E2B}"/>
                </a:ext>
              </a:extLst>
            </p:cNvPr>
            <p:cNvSpPr/>
            <p:nvPr/>
          </p:nvSpPr>
          <p:spPr>
            <a:xfrm>
              <a:off x="5131735" y="452054"/>
              <a:ext cx="1187951" cy="1188720"/>
            </a:xfrm>
            <a:prstGeom prst="ellipse">
              <a:avLst/>
            </a:prstGeom>
            <a:grp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154DD637-D290-8420-6A9B-781A09D43914}"/>
                </a:ext>
              </a:extLst>
            </p:cNvPr>
            <p:cNvSpPr/>
            <p:nvPr/>
          </p:nvSpPr>
          <p:spPr>
            <a:xfrm>
              <a:off x="6809951" y="452054"/>
              <a:ext cx="1187951" cy="1188720"/>
            </a:xfrm>
            <a:prstGeom prst="ellipse">
              <a:avLst/>
            </a:prstGeom>
            <a:grp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A</a:t>
              </a:r>
            </a:p>
          </p:txBody>
        </p:sp>
        <p:sp>
          <p:nvSpPr>
            <p:cNvPr id="22" name="Oval 21">
              <a:extLst>
                <a:ext uri="{FF2B5EF4-FFF2-40B4-BE49-F238E27FC236}">
                  <a16:creationId xmlns:a16="http://schemas.microsoft.com/office/drawing/2014/main" id="{3AF1BB46-2141-E2E1-9B65-2688FC3373E8}"/>
                </a:ext>
              </a:extLst>
            </p:cNvPr>
            <p:cNvSpPr/>
            <p:nvPr/>
          </p:nvSpPr>
          <p:spPr>
            <a:xfrm>
              <a:off x="8488167" y="452054"/>
              <a:ext cx="1187951" cy="1188720"/>
            </a:xfrm>
            <a:prstGeom prst="ellipse">
              <a:avLst/>
            </a:prstGeom>
            <a:grp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S</a:t>
              </a:r>
            </a:p>
          </p:txBody>
        </p:sp>
        <p:sp>
          <p:nvSpPr>
            <p:cNvPr id="23" name="Oval 22">
              <a:extLst>
                <a:ext uri="{FF2B5EF4-FFF2-40B4-BE49-F238E27FC236}">
                  <a16:creationId xmlns:a16="http://schemas.microsoft.com/office/drawing/2014/main" id="{1153D69F-BD8E-509F-5D32-86CCEC555747}"/>
                </a:ext>
              </a:extLst>
            </p:cNvPr>
            <p:cNvSpPr/>
            <p:nvPr/>
          </p:nvSpPr>
          <p:spPr>
            <a:xfrm>
              <a:off x="10166385" y="452054"/>
              <a:ext cx="1187951" cy="1188720"/>
            </a:xfrm>
            <a:prstGeom prst="ellipse">
              <a:avLst/>
            </a:prstGeom>
            <a:grp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b="1" dirty="0">
                  <a:solidFill>
                    <a:schemeClr val="tx1"/>
                  </a:solidFill>
                  <a:latin typeface="Arial" panose="020B0604020202020204" pitchFamily="34" charset="0"/>
                  <a:cs typeface="Arial" panose="020B0604020202020204" pitchFamily="34" charset="0"/>
                </a:rPr>
                <a:t>T</a:t>
              </a:r>
            </a:p>
          </p:txBody>
        </p:sp>
      </p:grpSp>
      <p:pic>
        <p:nvPicPr>
          <p:cNvPr id="3" name="Picture 2">
            <a:extLst>
              <a:ext uri="{FF2B5EF4-FFF2-40B4-BE49-F238E27FC236}">
                <a16:creationId xmlns:a16="http://schemas.microsoft.com/office/drawing/2014/main" id="{6011380A-D0EC-227D-76CC-79659384891E}"/>
              </a:ext>
            </a:extLst>
          </p:cNvPr>
          <p:cNvPicPr>
            <a:picLocks noChangeAspect="1"/>
          </p:cNvPicPr>
          <p:nvPr/>
        </p:nvPicPr>
        <p:blipFill>
          <a:blip r:embed="rId2">
            <a:duotone>
              <a:prstClr val="black"/>
              <a:srgbClr val="7C469A">
                <a:tint val="45000"/>
                <a:satMod val="400000"/>
              </a:srgbClr>
            </a:duotone>
          </a:blip>
          <a:stretch>
            <a:fillRect/>
          </a:stretch>
        </p:blipFill>
        <p:spPr>
          <a:xfrm>
            <a:off x="741346" y="2366537"/>
            <a:ext cx="10709308" cy="2818932"/>
          </a:xfrm>
          <a:prstGeom prst="rect">
            <a:avLst/>
          </a:prstGeom>
        </p:spPr>
      </p:pic>
    </p:spTree>
  </p:cSld>
  <p:clrMapOvr>
    <a:masterClrMapping/>
  </p:clrMapOvr>
  <p:transition spd="slow" advClick="0" advTm="59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8">
            <a:extLst>
              <a:ext uri="{FF2B5EF4-FFF2-40B4-BE49-F238E27FC236}">
                <a16:creationId xmlns:a16="http://schemas.microsoft.com/office/drawing/2014/main" id="{19E9ED67-392D-9FBD-159F-429FAF572AC9}"/>
              </a:ext>
            </a:extLst>
          </p:cNvPr>
          <p:cNvSpPr txBox="1">
            <a:spLocks noChangeArrowheads="1"/>
          </p:cNvSpPr>
          <p:nvPr/>
        </p:nvSpPr>
        <p:spPr bwMode="auto">
          <a:xfrm>
            <a:off x="5568950" y="4900613"/>
            <a:ext cx="13049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PEECH</a:t>
            </a:r>
          </a:p>
        </p:txBody>
      </p:sp>
      <p:sp>
        <p:nvSpPr>
          <p:cNvPr id="33795" name="TextBox 33">
            <a:extLst>
              <a:ext uri="{FF2B5EF4-FFF2-40B4-BE49-F238E27FC236}">
                <a16:creationId xmlns:a16="http://schemas.microsoft.com/office/drawing/2014/main" id="{94AC5532-61BE-C994-23C2-12DB6C29C59E}"/>
              </a:ext>
            </a:extLst>
          </p:cNvPr>
          <p:cNvSpPr txBox="1">
            <a:spLocks noChangeArrowheads="1"/>
          </p:cNvSpPr>
          <p:nvPr/>
        </p:nvSpPr>
        <p:spPr bwMode="auto">
          <a:xfrm>
            <a:off x="5691188" y="3275013"/>
            <a:ext cx="8778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42CF54CA-A557-AA31-0B15-F770279534CF}"/>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7E6E6265-0906-A0C2-480C-1994B11CEB8A}"/>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3B5CFA8-083C-1212-A09B-0CCEE6886681}"/>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0E16E734-CB0C-02F1-87AA-ACB771E00AD3}"/>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9DB1ED71-23C7-5B83-5D99-496E03D13F56}"/>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5CA507D4-583A-D0EA-9167-3902272D630E}"/>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3810" name="TextBox 26">
            <a:extLst>
              <a:ext uri="{FF2B5EF4-FFF2-40B4-BE49-F238E27FC236}">
                <a16:creationId xmlns:a16="http://schemas.microsoft.com/office/drawing/2014/main" id="{062F0362-B3CB-77F8-F376-C90FE75A214C}"/>
              </a:ext>
            </a:extLst>
          </p:cNvPr>
          <p:cNvSpPr txBox="1">
            <a:spLocks noChangeArrowheads="1"/>
          </p:cNvSpPr>
          <p:nvPr/>
        </p:nvSpPr>
        <p:spPr bwMode="auto">
          <a:xfrm>
            <a:off x="5664200" y="2290763"/>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6B9DB6D7-3621-2034-483F-AA1177EF2BC3}"/>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3814" name="TextBox 29">
            <a:extLst>
              <a:ext uri="{FF2B5EF4-FFF2-40B4-BE49-F238E27FC236}">
                <a16:creationId xmlns:a16="http://schemas.microsoft.com/office/drawing/2014/main" id="{60C863DE-6D3A-5CC1-A64C-63C1013EF948}"/>
              </a:ext>
            </a:extLst>
          </p:cNvPr>
          <p:cNvSpPr txBox="1">
            <a:spLocks noChangeArrowheads="1"/>
          </p:cNvSpPr>
          <p:nvPr/>
        </p:nvSpPr>
        <p:spPr bwMode="auto">
          <a:xfrm>
            <a:off x="5691188" y="3911600"/>
            <a:ext cx="87788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F0AE8A75-F9EA-5A04-3BB7-EE5E1340B823}"/>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E053151E-7936-B0D7-3463-8DEC234FDE3B}"/>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3821" name="TextBox 34">
            <a:extLst>
              <a:ext uri="{FF2B5EF4-FFF2-40B4-BE49-F238E27FC236}">
                <a16:creationId xmlns:a16="http://schemas.microsoft.com/office/drawing/2014/main" id="{F3977AC2-441D-8201-16BA-09C7F1707435}"/>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8DEA83ED-EF94-0BE0-0C8C-76D4060B4414}"/>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2" name="Graphic 1" descr="Speech with solid fill">
            <a:extLst>
              <a:ext uri="{FF2B5EF4-FFF2-40B4-BE49-F238E27FC236}">
                <a16:creationId xmlns:a16="http://schemas.microsoft.com/office/drawing/2014/main" id="{94E979EE-90B1-87F5-847D-E2D6D1AED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113" y="44434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3" descr="Muscular arm with solid fill">
            <a:extLst>
              <a:ext uri="{FF2B5EF4-FFF2-40B4-BE49-F238E27FC236}">
                <a16:creationId xmlns:a16="http://schemas.microsoft.com/office/drawing/2014/main" id="{19DDC98D-559A-1E51-3E1D-B500485F0BA2}"/>
              </a:ext>
            </a:extLst>
          </p:cNvPr>
          <p:cNvPicPr>
            <a:picLocks noChangeAspect="1"/>
          </p:cNvPicPr>
          <p:nvPr/>
        </p:nvPicPr>
        <p:blipFill>
          <a:blip r:embed="rId5"/>
          <a:stretch>
            <a:fillRect/>
          </a:stretch>
        </p:blipFill>
        <p:spPr>
          <a:xfrm>
            <a:off x="6538913" y="3722688"/>
            <a:ext cx="914400" cy="914400"/>
          </a:xfrm>
          <a:prstGeom prst="rect">
            <a:avLst/>
          </a:prstGeom>
        </p:spPr>
      </p:pic>
      <p:pic>
        <p:nvPicPr>
          <p:cNvPr id="8" name="Graphic 7" descr="Smiling face outline with solid fill">
            <a:extLst>
              <a:ext uri="{FF2B5EF4-FFF2-40B4-BE49-F238E27FC236}">
                <a16:creationId xmlns:a16="http://schemas.microsoft.com/office/drawing/2014/main" id="{1A634176-FE20-CC56-9C0F-F52F36DC183D}"/>
              </a:ext>
            </a:extLst>
          </p:cNvPr>
          <p:cNvPicPr>
            <a:picLocks noChangeAspect="1"/>
          </p:cNvPicPr>
          <p:nvPr/>
        </p:nvPicPr>
        <p:blipFill>
          <a:blip r:embed="rId6"/>
          <a:stretch>
            <a:fillRect/>
          </a:stretch>
        </p:blipFill>
        <p:spPr>
          <a:xfrm>
            <a:off x="6597650" y="2944813"/>
            <a:ext cx="914400" cy="914400"/>
          </a:xfrm>
          <a:prstGeom prst="rect">
            <a:avLst/>
          </a:prstGeom>
        </p:spPr>
      </p:pic>
      <p:pic>
        <p:nvPicPr>
          <p:cNvPr id="9" name="Graphic 8" descr="Eye with solid fill">
            <a:extLst>
              <a:ext uri="{FF2B5EF4-FFF2-40B4-BE49-F238E27FC236}">
                <a16:creationId xmlns:a16="http://schemas.microsoft.com/office/drawing/2014/main" id="{B6D786F0-83C6-BCEB-6355-772E5A22B648}"/>
              </a:ext>
            </a:extLst>
          </p:cNvPr>
          <p:cNvPicPr>
            <a:picLocks noChangeAspect="1"/>
          </p:cNvPicPr>
          <p:nvPr/>
        </p:nvPicPr>
        <p:blipFill>
          <a:blip r:embed="rId7"/>
          <a:stretch>
            <a:fillRect/>
          </a:stretch>
        </p:blipFill>
        <p:spPr>
          <a:xfrm>
            <a:off x="6657975" y="2001838"/>
            <a:ext cx="914400" cy="914400"/>
          </a:xfrm>
          <a:prstGeom prst="rect">
            <a:avLst/>
          </a:prstGeom>
        </p:spPr>
      </p:pic>
      <p:pic>
        <p:nvPicPr>
          <p:cNvPr id="10" name="Graphic 9" descr="Yoga with solid fill">
            <a:extLst>
              <a:ext uri="{FF2B5EF4-FFF2-40B4-BE49-F238E27FC236}">
                <a16:creationId xmlns:a16="http://schemas.microsoft.com/office/drawing/2014/main" id="{536425E1-7231-AE31-AF65-2643BE7EEA64}"/>
              </a:ext>
            </a:extLst>
          </p:cNvPr>
          <p:cNvPicPr>
            <a:picLocks noChangeAspect="1"/>
          </p:cNvPicPr>
          <p:nvPr/>
        </p:nvPicPr>
        <p:blipFill>
          <a:blip r:embed="rId8"/>
          <a:stretch>
            <a:fillRect/>
          </a:stretch>
        </p:blipFill>
        <p:spPr>
          <a:xfrm>
            <a:off x="7011988" y="1416050"/>
            <a:ext cx="914400" cy="914400"/>
          </a:xfrm>
          <a:prstGeom prst="rect">
            <a:avLst/>
          </a:prstGeom>
        </p:spPr>
      </p:pic>
    </p:spTree>
  </p:cSld>
  <p:clrMapOvr>
    <a:masterClrMapping/>
  </p:clrMapOvr>
  <p:transition spd="slow" advClick="0" advTm="10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1">
            <a:extLst>
              <a:ext uri="{FF2B5EF4-FFF2-40B4-BE49-F238E27FC236}">
                <a16:creationId xmlns:a16="http://schemas.microsoft.com/office/drawing/2014/main" id="{F038E2BC-74C4-78E0-E830-1BA8FD8363A7}"/>
              </a:ext>
            </a:extLst>
          </p:cNvPr>
          <p:cNvSpPr txBox="1">
            <a:spLocks noChangeArrowheads="1"/>
          </p:cNvSpPr>
          <p:nvPr/>
        </p:nvSpPr>
        <p:spPr bwMode="auto">
          <a:xfrm>
            <a:off x="5637213" y="5726113"/>
            <a:ext cx="887412"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IME</a:t>
            </a:r>
          </a:p>
        </p:txBody>
      </p:sp>
      <p:sp>
        <p:nvSpPr>
          <p:cNvPr id="34819" name="TextBox 28">
            <a:extLst>
              <a:ext uri="{FF2B5EF4-FFF2-40B4-BE49-F238E27FC236}">
                <a16:creationId xmlns:a16="http://schemas.microsoft.com/office/drawing/2014/main" id="{81988C31-7211-8E2E-EF85-90F597F8A189}"/>
              </a:ext>
            </a:extLst>
          </p:cNvPr>
          <p:cNvSpPr txBox="1">
            <a:spLocks noChangeArrowheads="1"/>
          </p:cNvSpPr>
          <p:nvPr/>
        </p:nvSpPr>
        <p:spPr bwMode="auto">
          <a:xfrm>
            <a:off x="5568950" y="4900613"/>
            <a:ext cx="1304925"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PEECH</a:t>
            </a:r>
          </a:p>
        </p:txBody>
      </p:sp>
      <p:sp>
        <p:nvSpPr>
          <p:cNvPr id="34820" name="TextBox 33">
            <a:extLst>
              <a:ext uri="{FF2B5EF4-FFF2-40B4-BE49-F238E27FC236}">
                <a16:creationId xmlns:a16="http://schemas.microsoft.com/office/drawing/2014/main" id="{018110D8-AB1C-A970-1FCB-0A2F7DF99497}"/>
              </a:ext>
            </a:extLst>
          </p:cNvPr>
          <p:cNvSpPr txBox="1">
            <a:spLocks noChangeArrowheads="1"/>
          </p:cNvSpPr>
          <p:nvPr/>
        </p:nvSpPr>
        <p:spPr bwMode="auto">
          <a:xfrm>
            <a:off x="5691188" y="3275013"/>
            <a:ext cx="877887"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24FB1386-55B5-ECB0-3E1B-4CCA1375FC8F}"/>
              </a:ext>
            </a:extLst>
          </p:cNvPr>
          <p:cNvPicPr>
            <a:picLocks noChangeAspect="1"/>
          </p:cNvPicPr>
          <p:nvPr/>
        </p:nvPicPr>
        <p:blipFill>
          <a:blip r:embed="rId2"/>
          <a:stretch>
            <a:fillRect/>
          </a:stretch>
        </p:blipFill>
        <p:spPr>
          <a:xfrm>
            <a:off x="1344613" y="153988"/>
            <a:ext cx="1190625" cy="1192212"/>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9E75FE49-4CBC-9DAD-964D-C68178594AC2}"/>
              </a:ext>
            </a:extLst>
          </p:cNvPr>
          <p:cNvPicPr>
            <a:picLocks noChangeAspect="1"/>
          </p:cNvPicPr>
          <p:nvPr/>
        </p:nvPicPr>
        <p:blipFill>
          <a:blip r:embed="rId3"/>
          <a:stretch>
            <a:fillRect/>
          </a:stretch>
        </p:blipFill>
        <p:spPr>
          <a:xfrm>
            <a:off x="152400" y="153988"/>
            <a:ext cx="1192213" cy="119221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6180206-3D4A-6C3D-F7A6-415305F0E18A}"/>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6A358D96-00DC-C534-AEB3-420A4E2D4278}"/>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mn-lt"/>
              </a:rPr>
              <a:t>COMPLETE THE ACRONYM:  BEFAST</a:t>
            </a:r>
          </a:p>
        </p:txBody>
      </p:sp>
      <p:sp>
        <p:nvSpPr>
          <p:cNvPr id="25" name="TextBox 24">
            <a:extLst>
              <a:ext uri="{FF2B5EF4-FFF2-40B4-BE49-F238E27FC236}">
                <a16:creationId xmlns:a16="http://schemas.microsoft.com/office/drawing/2014/main" id="{670C5829-2E41-1CA3-0DC5-337A52A47B22}"/>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31003C56-3D56-A3CB-5648-ED5D33530850}"/>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T</a:t>
            </a:r>
          </a:p>
        </p:txBody>
      </p:sp>
      <p:sp>
        <p:nvSpPr>
          <p:cNvPr id="34835" name="TextBox 26">
            <a:extLst>
              <a:ext uri="{FF2B5EF4-FFF2-40B4-BE49-F238E27FC236}">
                <a16:creationId xmlns:a16="http://schemas.microsoft.com/office/drawing/2014/main" id="{2874E4F3-E6E5-62F9-DF8A-1966DDDA5DBC}"/>
              </a:ext>
            </a:extLst>
          </p:cNvPr>
          <p:cNvSpPr txBox="1">
            <a:spLocks noChangeArrowheads="1"/>
          </p:cNvSpPr>
          <p:nvPr/>
        </p:nvSpPr>
        <p:spPr bwMode="auto">
          <a:xfrm>
            <a:off x="5664200" y="2290763"/>
            <a:ext cx="8334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8CF156CC-BA2E-413A-A0A4-B28876579EB2}"/>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E</a:t>
            </a:r>
          </a:p>
        </p:txBody>
      </p:sp>
      <p:sp>
        <p:nvSpPr>
          <p:cNvPr id="34839" name="TextBox 29">
            <a:extLst>
              <a:ext uri="{FF2B5EF4-FFF2-40B4-BE49-F238E27FC236}">
                <a16:creationId xmlns:a16="http://schemas.microsoft.com/office/drawing/2014/main" id="{45F5439F-98C2-4E72-303C-06E041A744A2}"/>
              </a:ext>
            </a:extLst>
          </p:cNvPr>
          <p:cNvSpPr txBox="1">
            <a:spLocks noChangeArrowheads="1"/>
          </p:cNvSpPr>
          <p:nvPr/>
        </p:nvSpPr>
        <p:spPr bwMode="auto">
          <a:xfrm>
            <a:off x="5691188" y="3911600"/>
            <a:ext cx="87788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4E6EB18C-6623-4D11-ADC7-641CBAC9CA8C}"/>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115842E8-D21F-AC2F-D43D-BB45EDC87D02}"/>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S</a:t>
            </a:r>
          </a:p>
        </p:txBody>
      </p:sp>
      <p:sp>
        <p:nvSpPr>
          <p:cNvPr id="34846" name="TextBox 34">
            <a:extLst>
              <a:ext uri="{FF2B5EF4-FFF2-40B4-BE49-F238E27FC236}">
                <a16:creationId xmlns:a16="http://schemas.microsoft.com/office/drawing/2014/main" id="{2E01BF32-C527-B8F5-D73D-A0D18B1267A9}"/>
              </a:ext>
            </a:extLst>
          </p:cNvPr>
          <p:cNvSpPr txBox="1">
            <a:spLocks noChangeArrowheads="1"/>
          </p:cNvSpPr>
          <p:nvPr/>
        </p:nvSpPr>
        <p:spPr bwMode="auto">
          <a:xfrm>
            <a:off x="5691188" y="1647825"/>
            <a:ext cx="1304925"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50D6F605-29A2-F86C-63E1-260A29483AEF}"/>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lIns="0" tIns="0" rIns="0" bIns="0" anchor="ct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B</a:t>
            </a:r>
          </a:p>
        </p:txBody>
      </p:sp>
      <p:pic>
        <p:nvPicPr>
          <p:cNvPr id="9" name="Graphic 8" descr="Stopwatch 33% with solid fill">
            <a:extLst>
              <a:ext uri="{FF2B5EF4-FFF2-40B4-BE49-F238E27FC236}">
                <a16:creationId xmlns:a16="http://schemas.microsoft.com/office/drawing/2014/main" id="{C1205843-3388-2751-BE14-1A57D66B9AB0}"/>
              </a:ext>
            </a:extLst>
          </p:cNvPr>
          <p:cNvPicPr>
            <a:picLocks noChangeAspect="1"/>
          </p:cNvPicPr>
          <p:nvPr/>
        </p:nvPicPr>
        <p:blipFill>
          <a:blip r:embed="rId4"/>
          <a:stretch>
            <a:fillRect/>
          </a:stretch>
        </p:blipFill>
        <p:spPr>
          <a:xfrm>
            <a:off x="6524625" y="5430838"/>
            <a:ext cx="914400" cy="914400"/>
          </a:xfrm>
          <a:prstGeom prst="rect">
            <a:avLst/>
          </a:prstGeom>
        </p:spPr>
      </p:pic>
      <p:pic>
        <p:nvPicPr>
          <p:cNvPr id="10" name="Graphic 9" descr="Speech with solid fill">
            <a:extLst>
              <a:ext uri="{FF2B5EF4-FFF2-40B4-BE49-F238E27FC236}">
                <a16:creationId xmlns:a16="http://schemas.microsoft.com/office/drawing/2014/main" id="{D7FF391B-71E5-B4EB-A4BE-6740F1141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113" y="44434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descr="Muscular arm with solid fill">
            <a:extLst>
              <a:ext uri="{FF2B5EF4-FFF2-40B4-BE49-F238E27FC236}">
                <a16:creationId xmlns:a16="http://schemas.microsoft.com/office/drawing/2014/main" id="{65F975B8-9355-FA4F-A09A-2A06826677C2}"/>
              </a:ext>
            </a:extLst>
          </p:cNvPr>
          <p:cNvPicPr>
            <a:picLocks noChangeAspect="1"/>
          </p:cNvPicPr>
          <p:nvPr/>
        </p:nvPicPr>
        <p:blipFill>
          <a:blip r:embed="rId6"/>
          <a:stretch>
            <a:fillRect/>
          </a:stretch>
        </p:blipFill>
        <p:spPr>
          <a:xfrm>
            <a:off x="6538913" y="3722688"/>
            <a:ext cx="914400" cy="914400"/>
          </a:xfrm>
          <a:prstGeom prst="rect">
            <a:avLst/>
          </a:prstGeom>
        </p:spPr>
      </p:pic>
      <p:pic>
        <p:nvPicPr>
          <p:cNvPr id="12" name="Graphic 11" descr="Smiling face outline with solid fill">
            <a:extLst>
              <a:ext uri="{FF2B5EF4-FFF2-40B4-BE49-F238E27FC236}">
                <a16:creationId xmlns:a16="http://schemas.microsoft.com/office/drawing/2014/main" id="{55A2FF39-BD6C-8698-9620-E302C4C7FC76}"/>
              </a:ext>
            </a:extLst>
          </p:cNvPr>
          <p:cNvPicPr>
            <a:picLocks noChangeAspect="1"/>
          </p:cNvPicPr>
          <p:nvPr/>
        </p:nvPicPr>
        <p:blipFill>
          <a:blip r:embed="rId7"/>
          <a:stretch>
            <a:fillRect/>
          </a:stretch>
        </p:blipFill>
        <p:spPr>
          <a:xfrm>
            <a:off x="6597650" y="2944813"/>
            <a:ext cx="914400" cy="914400"/>
          </a:xfrm>
          <a:prstGeom prst="rect">
            <a:avLst/>
          </a:prstGeom>
        </p:spPr>
      </p:pic>
      <p:pic>
        <p:nvPicPr>
          <p:cNvPr id="13" name="Graphic 12" descr="Eye with solid fill">
            <a:extLst>
              <a:ext uri="{FF2B5EF4-FFF2-40B4-BE49-F238E27FC236}">
                <a16:creationId xmlns:a16="http://schemas.microsoft.com/office/drawing/2014/main" id="{48C1246E-A93F-7A48-AA3C-ED96BDE74AC0}"/>
              </a:ext>
            </a:extLst>
          </p:cNvPr>
          <p:cNvPicPr>
            <a:picLocks noChangeAspect="1"/>
          </p:cNvPicPr>
          <p:nvPr/>
        </p:nvPicPr>
        <p:blipFill>
          <a:blip r:embed="rId8"/>
          <a:stretch>
            <a:fillRect/>
          </a:stretch>
        </p:blipFill>
        <p:spPr>
          <a:xfrm>
            <a:off x="6657975" y="2001838"/>
            <a:ext cx="914400" cy="914400"/>
          </a:xfrm>
          <a:prstGeom prst="rect">
            <a:avLst/>
          </a:prstGeom>
        </p:spPr>
      </p:pic>
      <p:pic>
        <p:nvPicPr>
          <p:cNvPr id="14" name="Graphic 13" descr="Yoga with solid fill">
            <a:extLst>
              <a:ext uri="{FF2B5EF4-FFF2-40B4-BE49-F238E27FC236}">
                <a16:creationId xmlns:a16="http://schemas.microsoft.com/office/drawing/2014/main" id="{86C5DA5E-EE26-FA6A-800A-59EC3932FB8E}"/>
              </a:ext>
            </a:extLst>
          </p:cNvPr>
          <p:cNvPicPr>
            <a:picLocks noChangeAspect="1"/>
          </p:cNvPicPr>
          <p:nvPr/>
        </p:nvPicPr>
        <p:blipFill>
          <a:blip r:embed="rId9"/>
          <a:stretch>
            <a:fillRect/>
          </a:stretch>
        </p:blipFill>
        <p:spPr>
          <a:xfrm>
            <a:off x="7011988" y="1416050"/>
            <a:ext cx="914400" cy="914400"/>
          </a:xfrm>
          <a:prstGeom prst="rect">
            <a:avLst/>
          </a:prstGeom>
        </p:spPr>
      </p:pic>
    </p:spTree>
  </p:cSld>
  <p:clrMapOvr>
    <a:masterClrMapping/>
  </p:clrMapOvr>
  <p:transition spd="slow" advClick="0" advTm="10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094D7E-6B19-8FE3-EE6D-7D688D577E71}"/>
              </a:ext>
            </a:extLst>
          </p:cNvPr>
          <p:cNvPicPr>
            <a:picLocks noChangeAspect="1"/>
          </p:cNvPicPr>
          <p:nvPr/>
        </p:nvPicPr>
        <p:blipFill>
          <a:blip r:embed="rId2">
            <a:duotone>
              <a:prstClr val="black"/>
              <a:srgbClr val="A884BB">
                <a:tint val="45000"/>
                <a:satMod val="400000"/>
              </a:srgbClr>
            </a:duotone>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3929910-35F8-A35F-0CB3-06944F5207C3}"/>
              </a:ext>
            </a:extLst>
          </p:cNvPr>
          <p:cNvPicPr>
            <a:picLocks noChangeAspect="1"/>
          </p:cNvPicPr>
          <p:nvPr/>
        </p:nvPicPr>
        <p:blipFill>
          <a:blip r:embed="rId3">
            <a:duotone>
              <a:prstClr val="black"/>
              <a:srgbClr val="A86ED4">
                <a:tint val="45000"/>
                <a:satMod val="400000"/>
              </a:srgbClr>
            </a:duotone>
          </a:blip>
          <a:stretch>
            <a:fillRect/>
          </a:stretch>
        </p:blipFill>
        <p:spPr>
          <a:xfrm>
            <a:off x="7935895" y="539554"/>
            <a:ext cx="3825823" cy="2437090"/>
          </a:xfrm>
          <a:prstGeom prst="rect">
            <a:avLst/>
          </a:prstGeom>
          <a:ln>
            <a:solidFill>
              <a:srgbClr val="A86ED4"/>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8D12674-ADCD-BCDB-D5DE-1DC4A0631959}"/>
              </a:ext>
            </a:extLst>
          </p:cNvPr>
          <p:cNvSpPr txBox="1"/>
          <p:nvPr/>
        </p:nvSpPr>
        <p:spPr>
          <a:xfrm>
            <a:off x="4068971" y="355548"/>
            <a:ext cx="3222782" cy="510778"/>
          </a:xfrm>
          <a:prstGeom prst="roundRect">
            <a:avLst/>
          </a:prstGeom>
          <a:solidFill>
            <a:srgbClr val="280E4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a:spAutoFit/>
          </a:bodyPr>
          <a:lstStyle/>
          <a:p>
            <a:pPr algn="ctr" eaLnBrk="1" fontAlgn="auto" hangingPunct="1">
              <a:spcBef>
                <a:spcPts val="0"/>
              </a:spcBef>
              <a:spcAft>
                <a:spcPts val="0"/>
              </a:spcAft>
              <a:defRPr/>
            </a:pPr>
            <a:r>
              <a:rPr lang="en-US" sz="2400" b="1" dirty="0">
                <a:latin typeface="Arial" panose="020B0604020202020204" pitchFamily="34" charset="0"/>
                <a:cs typeface="Arial" panose="020B0604020202020204" pitchFamily="34" charset="0"/>
              </a:rPr>
              <a:t>ANY QUESTIONS?</a:t>
            </a:r>
          </a:p>
        </p:txBody>
      </p:sp>
      <p:pic>
        <p:nvPicPr>
          <p:cNvPr id="7" name="Picture 6">
            <a:extLst>
              <a:ext uri="{FF2B5EF4-FFF2-40B4-BE49-F238E27FC236}">
                <a16:creationId xmlns:a16="http://schemas.microsoft.com/office/drawing/2014/main" id="{8B6EEC1C-AC86-49B4-8E7F-E589BE87A562}"/>
              </a:ext>
            </a:extLst>
          </p:cNvPr>
          <p:cNvPicPr>
            <a:picLocks noChangeAspect="1"/>
          </p:cNvPicPr>
          <p:nvPr/>
        </p:nvPicPr>
        <p:blipFill>
          <a:blip r:embed="rId4">
            <a:duotone>
              <a:prstClr val="black"/>
              <a:srgbClr val="A884BB">
                <a:tint val="45000"/>
                <a:satMod val="400000"/>
              </a:srgbClr>
            </a:duotone>
          </a:blip>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AC75558-E66B-B6F4-936F-9FBA014AF251}"/>
              </a:ext>
            </a:extLst>
          </p:cNvPr>
          <p:cNvPicPr>
            <a:picLocks noChangeAspect="1"/>
          </p:cNvPicPr>
          <p:nvPr/>
        </p:nvPicPr>
        <p:blipFill>
          <a:blip r:embed="rId5">
            <a:duotone>
              <a:prstClr val="black"/>
              <a:srgbClr val="A884BB">
                <a:tint val="45000"/>
                <a:satMod val="400000"/>
              </a:srgbClr>
            </a:duotone>
          </a:blip>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E175C09-D1C3-3EB7-6C46-E1BA9B15C0E5}"/>
              </a:ext>
            </a:extLst>
          </p:cNvPr>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a:spAutoFit/>
          </a:bodyPr>
          <a:lstStyle>
            <a:defPPr>
              <a:defRPr lang="en-US"/>
            </a:defPPr>
            <a:lvl1pPr algn="ctr">
              <a:defRPr sz="1600" b="1">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dirty="0"/>
              <a:t>THINK ABOUT IT !!!</a:t>
            </a:r>
          </a:p>
        </p:txBody>
      </p:sp>
      <p:sp>
        <p:nvSpPr>
          <p:cNvPr id="11" name="Rectangle: Rounded Corners 10">
            <a:extLst>
              <a:ext uri="{FF2B5EF4-FFF2-40B4-BE49-F238E27FC236}">
                <a16:creationId xmlns:a16="http://schemas.microsoft.com/office/drawing/2014/main" id="{629C70EC-124F-85DA-3174-101FA9ACBEA1}"/>
              </a:ext>
            </a:extLst>
          </p:cNvPr>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a:spAutoFit/>
          </a:bodyPr>
          <a:lstStyle/>
          <a:p>
            <a:pPr algn="ctr" eaLnBrk="1" fontAlgn="auto" hangingPunct="1">
              <a:spcBef>
                <a:spcPts val="0"/>
              </a:spcBef>
              <a:spcAft>
                <a:spcPts val="0"/>
              </a:spcAft>
              <a:defRPr/>
            </a:pPr>
            <a:r>
              <a:rPr lang="en-US" sz="1600" b="1" dirty="0">
                <a:latin typeface="Arial" panose="020B0604020202020204" pitchFamily="34" charset="0"/>
                <a:cs typeface="Arial" panose="020B0604020202020204" pitchFamily="34" charset="0"/>
              </a:rPr>
              <a:t>REMEMBER:  TIME LOST IS BRAIN LOST</a:t>
            </a:r>
          </a:p>
        </p:txBody>
      </p:sp>
      <p:pic>
        <p:nvPicPr>
          <p:cNvPr id="35855" name="Picture 11">
            <a:extLst>
              <a:ext uri="{FF2B5EF4-FFF2-40B4-BE49-F238E27FC236}">
                <a16:creationId xmlns:a16="http://schemas.microsoft.com/office/drawing/2014/main" id="{90CD9E0E-98D3-B444-8036-078A3149E6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59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02DB0122-1CE1-B30D-AABB-62F174720579}"/>
              </a:ext>
            </a:extLst>
          </p:cNvPr>
          <p:cNvSpPr>
            <a:spLocks noGrp="1" noChangeArrowheads="1"/>
          </p:cNvSpPr>
          <p:nvPr>
            <p:ph type="ctrTitle"/>
          </p:nvPr>
        </p:nvSpPr>
        <p:spPr>
          <a:xfrm>
            <a:off x="2840038" y="90488"/>
            <a:ext cx="6056312" cy="673100"/>
          </a:xfrm>
          <a:solidFill>
            <a:srgbClr val="280E40"/>
          </a:solidFill>
        </p:spPr>
        <p:txBody>
          <a:bodyPr anchor="ctr" anchorCtr="1"/>
          <a:lstStyle/>
          <a:p>
            <a:r>
              <a:rPr lang="en-US" altLang="en-US" sz="2700" b="1">
                <a:solidFill>
                  <a:schemeClr val="tx1"/>
                </a:solidFill>
                <a:latin typeface="Arial" panose="020B0604020202020204" pitchFamily="34" charset="0"/>
                <a:cs typeface="Arial" panose="020B0604020202020204" pitchFamily="34" charset="0"/>
              </a:rPr>
              <a:t>LABORATORY ROLE</a:t>
            </a:r>
            <a:endParaRPr lang="en-US" altLang="en-US" sz="2400" b="1">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A31D207-8A40-20CC-2F99-6AFAFF0A4A65}"/>
              </a:ext>
            </a:extLst>
          </p:cNvPr>
          <p:cNvSpPr txBox="1"/>
          <p:nvPr/>
        </p:nvSpPr>
        <p:spPr>
          <a:xfrm>
            <a:off x="635000" y="928688"/>
            <a:ext cx="10406063" cy="6001643"/>
          </a:xfrm>
          <a:prstGeom prst="rect">
            <a:avLst/>
          </a:prstGeom>
          <a:solidFill>
            <a:srgbClr val="532476">
              <a:alpha val="0"/>
            </a:srgbClr>
          </a:solidFill>
        </p:spPr>
        <p:txBody>
          <a:bodyPr>
            <a:spAutoFit/>
          </a:bodyPr>
          <a:lstStyle/>
          <a:p>
            <a:pPr eaLnBrk="1" fontAlgn="auto" hangingPunct="1">
              <a:spcBef>
                <a:spcPts val="0"/>
              </a:spcBef>
              <a:spcAft>
                <a:spcPts val="0"/>
              </a:spcAft>
              <a:defRPr/>
            </a:pPr>
            <a:r>
              <a:rPr lang="en-US" b="1" dirty="0">
                <a:solidFill>
                  <a:srgbClr val="280E40"/>
                </a:solidFill>
                <a:latin typeface="Arial" panose="020B0604020202020204" pitchFamily="34" charset="0"/>
                <a:cs typeface="Arial" panose="020B0604020202020204" pitchFamily="34" charset="0"/>
              </a:rPr>
              <a:t>CODE STROKE ANNOUNCED</a:t>
            </a:r>
          </a:p>
          <a:p>
            <a:pPr eaLnBrk="1" fontAlgn="auto" hangingPunct="1">
              <a:spcBef>
                <a:spcPts val="0"/>
              </a:spcBef>
              <a:spcAft>
                <a:spcPts val="0"/>
              </a:spcAft>
              <a:defRPr/>
            </a:pPr>
            <a:endParaRPr lang="en-US" b="1" dirty="0">
              <a:solidFill>
                <a:srgbClr val="280E4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b="1" dirty="0">
                <a:solidFill>
                  <a:srgbClr val="280E40"/>
                </a:solidFill>
                <a:latin typeface="Arial" panose="020B0604020202020204" pitchFamily="34" charset="0"/>
                <a:cs typeface="Arial" panose="020B0604020202020204" pitchFamily="34" charset="0"/>
              </a:rPr>
              <a:t> 1.  LAB REPORTING TO THE LOCATION OF CODE STROKE</a:t>
            </a:r>
          </a:p>
          <a:p>
            <a:pPr eaLnBrk="1" fontAlgn="auto" hangingPunct="1">
              <a:spcBef>
                <a:spcPts val="0"/>
              </a:spcBef>
              <a:spcAft>
                <a:spcPts val="0"/>
              </a:spcAft>
              <a:defRPr/>
            </a:pPr>
            <a:endParaRPr lang="en-US" b="1" dirty="0">
              <a:solidFill>
                <a:srgbClr val="280E40"/>
              </a:solidFill>
              <a:latin typeface="Arial" panose="020B0604020202020204" pitchFamily="34" charset="0"/>
              <a:cs typeface="Arial" panose="020B0604020202020204" pitchFamily="34" charset="0"/>
            </a:endParaRPr>
          </a:p>
          <a:p>
            <a:pPr marL="739775" indent="-163513" eaLnBrk="1" fontAlgn="auto" hangingPunct="1">
              <a:spcBef>
                <a:spcPts val="0"/>
              </a:spcBef>
              <a:spcAft>
                <a:spcPts val="0"/>
              </a:spcAft>
              <a:buFont typeface="Arial" panose="020B0604020202020204" pitchFamily="34" charset="0"/>
              <a:buChar char="•"/>
              <a:defRPr/>
            </a:pPr>
            <a:r>
              <a:rPr lang="en-US" b="1" dirty="0">
                <a:solidFill>
                  <a:srgbClr val="280E40"/>
                </a:solidFill>
                <a:latin typeface="Arial" panose="020B0604020202020204" pitchFamily="34" charset="0"/>
                <a:cs typeface="Arial" panose="020B0604020202020204" pitchFamily="34" charset="0"/>
              </a:rPr>
              <a:t>Announce your presence, </a:t>
            </a:r>
            <a:r>
              <a:rPr lang="en-US" b="1" dirty="0">
                <a:solidFill>
                  <a:srgbClr val="FF0000"/>
                </a:solidFill>
                <a:latin typeface="Arial" panose="020B0604020202020204" pitchFamily="34" charset="0"/>
                <a:cs typeface="Arial" panose="020B0604020202020204" pitchFamily="34" charset="0"/>
              </a:rPr>
              <a:t>LOUD </a:t>
            </a:r>
            <a:r>
              <a:rPr lang="en-US" b="1" dirty="0">
                <a:solidFill>
                  <a:srgbClr val="280E40"/>
                </a:solidFill>
                <a:latin typeface="Arial" panose="020B0604020202020204" pitchFamily="34" charset="0"/>
                <a:cs typeface="Arial" panose="020B0604020202020204" pitchFamily="34" charset="0"/>
              </a:rPr>
              <a:t>and</a:t>
            </a:r>
            <a:r>
              <a:rPr lang="en-US" b="1" dirty="0">
                <a:solidFill>
                  <a:srgbClr val="FF0000"/>
                </a:solidFill>
                <a:latin typeface="Arial" panose="020B0604020202020204" pitchFamily="34" charset="0"/>
                <a:cs typeface="Arial" panose="020B0604020202020204" pitchFamily="34" charset="0"/>
              </a:rPr>
              <a:t> CLEAR  </a:t>
            </a:r>
            <a:r>
              <a:rPr lang="en-US" b="1" dirty="0">
                <a:solidFill>
                  <a:srgbClr val="280E40"/>
                </a:solidFill>
                <a:latin typeface="Arial" panose="020B0604020202020204" pitchFamily="34" charset="0"/>
                <a:cs typeface="Arial" panose="020B0604020202020204" pitchFamily="34" charset="0"/>
              </a:rPr>
              <a:t>at the site of the Code Stroke</a:t>
            </a:r>
          </a:p>
          <a:p>
            <a:pPr marL="576262" eaLnBrk="1" fontAlgn="auto" hangingPunct="1">
              <a:spcBef>
                <a:spcPts val="0"/>
              </a:spcBef>
              <a:spcAft>
                <a:spcPts val="0"/>
              </a:spcAft>
              <a:defRPr/>
            </a:pPr>
            <a:endParaRPr lang="en-US" b="1" dirty="0">
              <a:solidFill>
                <a:srgbClr val="280E40"/>
              </a:solidFill>
              <a:latin typeface="Arial" panose="020B0604020202020204" pitchFamily="34" charset="0"/>
              <a:cs typeface="Arial" panose="020B0604020202020204" pitchFamily="34" charset="0"/>
            </a:endParaRPr>
          </a:p>
          <a:p>
            <a:pPr marL="576262" eaLnBrk="1" fontAlgn="auto" hangingPunct="1">
              <a:spcBef>
                <a:spcPts val="0"/>
              </a:spcBef>
              <a:spcAft>
                <a:spcPts val="0"/>
              </a:spcAft>
              <a:defRPr/>
            </a:pPr>
            <a:endParaRPr lang="en-US" b="1" dirty="0">
              <a:solidFill>
                <a:srgbClr val="280E40"/>
              </a:solidFill>
              <a:latin typeface="Arial" panose="020B0604020202020204" pitchFamily="34" charset="0"/>
              <a:cs typeface="Arial" panose="020B0604020202020204" pitchFamily="34" charset="0"/>
            </a:endParaRPr>
          </a:p>
          <a:p>
            <a:pPr marL="1947862" lvl="3" eaLnBrk="1" fontAlgn="auto" hangingPunct="1">
              <a:spcBef>
                <a:spcPts val="0"/>
              </a:spcBef>
              <a:spcAft>
                <a:spcPts val="0"/>
              </a:spcAft>
              <a:defRPr/>
            </a:pPr>
            <a:r>
              <a:rPr lang="en-US" b="1" dirty="0">
                <a:solidFill>
                  <a:srgbClr val="280E40"/>
                </a:solidFill>
                <a:latin typeface="Arial" panose="020B0604020202020204" pitchFamily="34" charset="0"/>
                <a:cs typeface="Arial" panose="020B0604020202020204" pitchFamily="34" charset="0"/>
              </a:rPr>
              <a:t>PATIENT NOT AVAILABLE / CT SCAN?</a:t>
            </a:r>
          </a:p>
          <a:p>
            <a:pPr marL="1490662" lvl="2" eaLnBrk="1" fontAlgn="auto" hangingPunct="1">
              <a:spcBef>
                <a:spcPts val="0"/>
              </a:spcBef>
              <a:spcAft>
                <a:spcPts val="0"/>
              </a:spcAft>
              <a:defRPr/>
            </a:pPr>
            <a:endParaRPr lang="en-US" b="1" dirty="0">
              <a:solidFill>
                <a:srgbClr val="280E40"/>
              </a:solidFill>
              <a:latin typeface="Arial" panose="020B0604020202020204" pitchFamily="34" charset="0"/>
              <a:cs typeface="Arial" panose="020B0604020202020204" pitchFamily="34" charset="0"/>
            </a:endParaRPr>
          </a:p>
          <a:p>
            <a:pPr marL="3319462" lvl="6">
              <a:defRPr/>
            </a:pPr>
            <a:r>
              <a:rPr lang="en-US" b="1" dirty="0">
                <a:solidFill>
                  <a:srgbClr val="280E40"/>
                </a:solidFill>
                <a:latin typeface="Arial" panose="020B0604020202020204" pitchFamily="34" charset="0"/>
                <a:cs typeface="Arial" panose="020B0604020202020204" pitchFamily="34" charset="0"/>
              </a:rPr>
              <a:t>Follow up with the unit to see where patient is.  </a:t>
            </a:r>
          </a:p>
          <a:p>
            <a:pPr marL="3319462" lvl="6">
              <a:defRPr/>
            </a:pPr>
            <a:r>
              <a:rPr lang="en-US" b="1" dirty="0">
                <a:solidFill>
                  <a:srgbClr val="280E40"/>
                </a:solidFill>
                <a:latin typeface="Arial" panose="020B0604020202020204" pitchFamily="34" charset="0"/>
                <a:cs typeface="Arial" panose="020B0604020202020204" pitchFamily="34" charset="0"/>
              </a:rPr>
              <a:t>Investigate if patient still needs lab draw</a:t>
            </a:r>
          </a:p>
          <a:p>
            <a:pPr marL="576262" eaLnBrk="1" fontAlgn="auto" hangingPunct="1">
              <a:spcBef>
                <a:spcPts val="0"/>
              </a:spcBef>
              <a:spcAft>
                <a:spcPts val="0"/>
              </a:spcAft>
              <a:defRPr/>
            </a:pPr>
            <a:endParaRPr lang="en-US" b="1" dirty="0">
              <a:solidFill>
                <a:srgbClr val="280E40"/>
              </a:solidFill>
              <a:latin typeface="Arial" panose="020B0604020202020204" pitchFamily="34" charset="0"/>
              <a:cs typeface="Arial" panose="020B0604020202020204" pitchFamily="34" charset="0"/>
            </a:endParaRPr>
          </a:p>
          <a:p>
            <a:pPr marL="1947862" lvl="3" eaLnBrk="1" fontAlgn="auto" hangingPunct="1">
              <a:spcBef>
                <a:spcPts val="0"/>
              </a:spcBef>
              <a:spcAft>
                <a:spcPts val="0"/>
              </a:spcAft>
              <a:defRPr/>
            </a:pPr>
            <a:r>
              <a:rPr lang="en-US" b="1" dirty="0">
                <a:solidFill>
                  <a:srgbClr val="280E40"/>
                </a:solidFill>
                <a:latin typeface="Arial" panose="020B0604020202020204" pitchFamily="34" charset="0"/>
                <a:cs typeface="Arial" panose="020B0604020202020204" pitchFamily="34" charset="0"/>
              </a:rPr>
              <a:t>REPORT TO CODE STROKE AND TURNED AWAY?</a:t>
            </a:r>
          </a:p>
          <a:p>
            <a:pPr marL="3319462" lvl="6">
              <a:defRPr/>
            </a:pPr>
            <a:r>
              <a:rPr lang="en-US" b="1" dirty="0">
                <a:solidFill>
                  <a:srgbClr val="280E40"/>
                </a:solidFill>
                <a:latin typeface="Arial" panose="020B0604020202020204" pitchFamily="34" charset="0"/>
                <a:cs typeface="Arial" panose="020B0604020202020204" pitchFamily="34" charset="0"/>
              </a:rPr>
              <a:t>Document full name of provider that informed you</a:t>
            </a:r>
          </a:p>
          <a:p>
            <a:pPr marL="3319462" lvl="6">
              <a:defRPr/>
            </a:pPr>
            <a:r>
              <a:rPr lang="en-US" b="1" dirty="0">
                <a:solidFill>
                  <a:srgbClr val="280E40"/>
                </a:solidFill>
                <a:latin typeface="Arial" panose="020B0604020202020204" pitchFamily="34" charset="0"/>
                <a:cs typeface="Arial" panose="020B0604020202020204" pitchFamily="34" charset="0"/>
              </a:rPr>
              <a:t>Reason lab not needed.</a:t>
            </a:r>
          </a:p>
          <a:p>
            <a:pPr marL="576262" eaLnBrk="1" fontAlgn="auto" hangingPunct="1">
              <a:spcBef>
                <a:spcPts val="0"/>
              </a:spcBef>
              <a:spcAft>
                <a:spcPts val="0"/>
              </a:spcAft>
              <a:defRPr/>
            </a:pPr>
            <a:endParaRPr lang="en-US" b="1" dirty="0">
              <a:solidFill>
                <a:srgbClr val="280E4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b="1" dirty="0">
                <a:solidFill>
                  <a:srgbClr val="280E40"/>
                </a:solidFill>
                <a:latin typeface="+mn-lt"/>
              </a:rPr>
              <a:t>      </a:t>
            </a:r>
            <a:r>
              <a:rPr lang="en-US" sz="2400" b="1" dirty="0">
                <a:solidFill>
                  <a:srgbClr val="FF0000"/>
                </a:solidFill>
                <a:latin typeface="+mn-lt"/>
              </a:rPr>
              <a:t>LABORATORY RESPONSE TO CODE STROKE IS BEING TRACKED.</a:t>
            </a:r>
          </a:p>
          <a:p>
            <a:pPr eaLnBrk="1" fontAlgn="auto" hangingPunct="1">
              <a:spcBef>
                <a:spcPts val="0"/>
              </a:spcBef>
              <a:spcAft>
                <a:spcPts val="0"/>
              </a:spcAft>
              <a:defRPr/>
            </a:pPr>
            <a:r>
              <a:rPr lang="en-US" sz="2400" b="1" dirty="0">
                <a:solidFill>
                  <a:srgbClr val="FF0000"/>
                </a:solidFill>
                <a:latin typeface="+mn-lt"/>
              </a:rPr>
              <a:t>     CALLING TO CHECK DOES NOT COUNT AS A RESPONSE </a:t>
            </a:r>
          </a:p>
          <a:p>
            <a:pPr eaLnBrk="1" fontAlgn="auto" hangingPunct="1">
              <a:spcBef>
                <a:spcPts val="0"/>
              </a:spcBef>
              <a:spcAft>
                <a:spcPts val="0"/>
              </a:spcAft>
              <a:defRPr/>
            </a:pPr>
            <a:r>
              <a:rPr lang="en-US" sz="2400" b="1" dirty="0">
                <a:solidFill>
                  <a:srgbClr val="FF0000"/>
                </a:solidFill>
                <a:latin typeface="+mn-lt"/>
              </a:rPr>
              <a:t>	</a:t>
            </a:r>
          </a:p>
          <a:p>
            <a:pPr eaLnBrk="1" fontAlgn="auto" hangingPunct="1">
              <a:spcBef>
                <a:spcPts val="0"/>
              </a:spcBef>
              <a:spcAft>
                <a:spcPts val="0"/>
              </a:spcAft>
              <a:defRPr/>
            </a:pPr>
            <a:r>
              <a:rPr lang="en-US" sz="2400" b="1" dirty="0">
                <a:solidFill>
                  <a:srgbClr val="FF0000"/>
                </a:solidFill>
                <a:latin typeface="+mn-lt"/>
              </a:rPr>
              <a:t>      </a:t>
            </a:r>
          </a:p>
        </p:txBody>
      </p:sp>
      <p:pic>
        <p:nvPicPr>
          <p:cNvPr id="5" name="Graphic 4" descr="Volume with solid fill">
            <a:extLst>
              <a:ext uri="{FF2B5EF4-FFF2-40B4-BE49-F238E27FC236}">
                <a16:creationId xmlns:a16="http://schemas.microsoft.com/office/drawing/2014/main" id="{9ECE53D8-7599-5720-355A-19C5EA716596}"/>
              </a:ext>
            </a:extLst>
          </p:cNvPr>
          <p:cNvPicPr>
            <a:picLocks noChangeAspect="1"/>
          </p:cNvPicPr>
          <p:nvPr/>
        </p:nvPicPr>
        <p:blipFill>
          <a:blip r:embed="rId2"/>
          <a:stretch>
            <a:fillRect/>
          </a:stretch>
        </p:blipFill>
        <p:spPr>
          <a:xfrm>
            <a:off x="365125" y="1866900"/>
            <a:ext cx="914400" cy="914400"/>
          </a:xfrm>
          <a:prstGeom prst="rect">
            <a:avLst/>
          </a:prstGeom>
        </p:spPr>
      </p:pic>
      <p:pic>
        <p:nvPicPr>
          <p:cNvPr id="7" name="Graphic 6" descr="Inpatient with solid fill">
            <a:extLst>
              <a:ext uri="{FF2B5EF4-FFF2-40B4-BE49-F238E27FC236}">
                <a16:creationId xmlns:a16="http://schemas.microsoft.com/office/drawing/2014/main" id="{0A8E89FA-ADEB-A801-7C0F-A7B47F57C7E4}"/>
              </a:ext>
            </a:extLst>
          </p:cNvPr>
          <p:cNvPicPr>
            <a:picLocks noChangeAspect="1"/>
          </p:cNvPicPr>
          <p:nvPr/>
        </p:nvPicPr>
        <p:blipFill>
          <a:blip r:embed="rId3"/>
          <a:stretch>
            <a:fillRect/>
          </a:stretch>
        </p:blipFill>
        <p:spPr>
          <a:xfrm>
            <a:off x="365125" y="2971800"/>
            <a:ext cx="914400" cy="914400"/>
          </a:xfrm>
          <a:prstGeom prst="rect">
            <a:avLst/>
          </a:prstGeom>
        </p:spPr>
      </p:pic>
      <p:pic>
        <p:nvPicPr>
          <p:cNvPr id="9" name="Graphic 8" descr="Question Mark with solid fill">
            <a:extLst>
              <a:ext uri="{FF2B5EF4-FFF2-40B4-BE49-F238E27FC236}">
                <a16:creationId xmlns:a16="http://schemas.microsoft.com/office/drawing/2014/main" id="{BA3A1318-C18C-454F-8CBF-768EDFBF29E4}"/>
              </a:ext>
            </a:extLst>
          </p:cNvPr>
          <p:cNvPicPr>
            <a:picLocks noChangeAspect="1"/>
          </p:cNvPicPr>
          <p:nvPr/>
        </p:nvPicPr>
        <p:blipFill>
          <a:blip r:embed="rId4"/>
          <a:stretch>
            <a:fillRect/>
          </a:stretch>
        </p:blipFill>
        <p:spPr>
          <a:xfrm>
            <a:off x="1150938" y="2827338"/>
            <a:ext cx="914400" cy="914400"/>
          </a:xfrm>
          <a:prstGeom prst="rect">
            <a:avLst/>
          </a:prstGeom>
        </p:spPr>
      </p:pic>
    </p:spTree>
  </p:cSld>
  <p:clrMapOvr>
    <a:masterClrMapping/>
  </p:clrMapOvr>
  <p:transition advClick="0" advTm="59000">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A099-87DD-CAED-B105-113A1828869E}"/>
              </a:ext>
            </a:extLst>
          </p:cNvPr>
          <p:cNvSpPr>
            <a:spLocks noGrp="1"/>
          </p:cNvSpPr>
          <p:nvPr>
            <p:ph type="ctrTitle"/>
          </p:nvPr>
        </p:nvSpPr>
        <p:spPr>
          <a:xfrm>
            <a:off x="2735263" y="136525"/>
            <a:ext cx="6056312" cy="935038"/>
          </a:xfrm>
          <a:solidFill>
            <a:srgbClr val="2A0F38"/>
          </a:solidFill>
        </p:spPr>
        <p:txBody>
          <a:bodyPr rtlCol="0" anchor="ctr" anchorCtr="1">
            <a:normAutofit/>
          </a:bodyPr>
          <a:lstStyle/>
          <a:p>
            <a:pPr fontAlgn="auto">
              <a:spcAft>
                <a:spcPts val="0"/>
              </a:spcAft>
              <a:defRPr/>
            </a:pPr>
            <a:r>
              <a:rPr lang="en-US" sz="4000" b="1" dirty="0">
                <a:latin typeface="Arial" panose="020B0604020202020204" pitchFamily="34" charset="0"/>
                <a:cs typeface="Arial" panose="020B0604020202020204" pitchFamily="34" charset="0"/>
              </a:rPr>
              <a:t>LABORATORY’S ROLE</a:t>
            </a:r>
            <a:endParaRPr lang="en-US" sz="2400" dirty="0">
              <a:effectLst>
                <a:outerShdw blurRad="50800" dist="38100" dir="2700000" algn="tl" rotWithShape="0">
                  <a:prstClr val="black">
                    <a:alpha val="35000"/>
                  </a:prstClr>
                </a:outerShdw>
              </a:effectLst>
            </a:endParaRPr>
          </a:p>
        </p:txBody>
      </p:sp>
      <p:sp>
        <p:nvSpPr>
          <p:cNvPr id="3" name="TextBox 2">
            <a:extLst>
              <a:ext uri="{FF2B5EF4-FFF2-40B4-BE49-F238E27FC236}">
                <a16:creationId xmlns:a16="http://schemas.microsoft.com/office/drawing/2014/main" id="{EAA4E2A4-0D86-6DC0-B58F-7C426169EB51}"/>
              </a:ext>
            </a:extLst>
          </p:cNvPr>
          <p:cNvSpPr txBox="1"/>
          <p:nvPr/>
        </p:nvSpPr>
        <p:spPr>
          <a:xfrm>
            <a:off x="434844" y="1532709"/>
            <a:ext cx="11065495" cy="3600986"/>
          </a:xfrm>
          <a:prstGeom prst="rect">
            <a:avLst/>
          </a:prstGeom>
          <a:solidFill>
            <a:srgbClr val="2A0F38"/>
          </a:solidFill>
          <a:ln>
            <a:noFill/>
          </a:ln>
        </p:spPr>
        <p:txBody>
          <a:bodyPr>
            <a:spAutoFit/>
          </a:bodyPr>
          <a:lstStyle/>
          <a:p>
            <a:pPr eaLnBrk="1" fontAlgn="auto" hangingPunct="1">
              <a:spcBef>
                <a:spcPts val="0"/>
              </a:spcBef>
              <a:spcAft>
                <a:spcPts val="0"/>
              </a:spcAft>
              <a:defRPr/>
            </a:pPr>
            <a:r>
              <a:rPr lang="en-US" sz="2000" dirty="0">
                <a:latin typeface="Arial" panose="020B0604020202020204" pitchFamily="34" charset="0"/>
                <a:cs typeface="Arial" panose="020B0604020202020204" pitchFamily="34" charset="0"/>
              </a:rPr>
              <a:t>CODE STROKE ANNOUNCED</a:t>
            </a:r>
          </a:p>
          <a:p>
            <a:pPr eaLnBrk="1" fontAlgn="auto" hangingPunct="1">
              <a:spcBef>
                <a:spcPts val="0"/>
              </a:spcBef>
              <a:spcAft>
                <a:spcPts val="0"/>
              </a:spcAft>
              <a:defRPr/>
            </a:pPr>
            <a:endParaRPr lang="en-US" sz="20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20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  ACTION </a:t>
            </a:r>
            <a:r>
              <a:rPr lang="en-US" sz="2000" dirty="0">
                <a:effectLst>
                  <a:outerShdw blurRad="50800" dist="38100" dir="5400000" algn="t" rotWithShape="0">
                    <a:prstClr val="black">
                      <a:alpha val="40000"/>
                    </a:prstClr>
                  </a:outerShdw>
                </a:effectLst>
                <a:highlight>
                  <a:srgbClr val="32054B"/>
                </a:highlight>
                <a:latin typeface="Arial" panose="020B0604020202020204" pitchFamily="34" charset="0"/>
                <a:cs typeface="Arial" panose="020B0604020202020204" pitchFamily="34" charset="0"/>
              </a:rPr>
              <a:t>– </a:t>
            </a:r>
            <a:r>
              <a:rPr lang="en-US" sz="2000" dirty="0">
                <a:effectLst>
                  <a:glow rad="139700">
                    <a:schemeClr val="accent5">
                      <a:satMod val="175000"/>
                      <a:alpha val="40000"/>
                    </a:schemeClr>
                  </a:glow>
                  <a:outerShdw blurRad="50800" dist="38100" dir="5400000" algn="t" rotWithShape="0">
                    <a:prstClr val="black">
                      <a:alpha val="40000"/>
                    </a:prstClr>
                  </a:outerShdw>
                </a:effectLst>
                <a:highlight>
                  <a:srgbClr val="32054B"/>
                </a:highlight>
                <a:latin typeface="Arial" panose="020B0604020202020204" pitchFamily="34" charset="0"/>
                <a:cs typeface="Arial" panose="020B0604020202020204" pitchFamily="34" charset="0"/>
              </a:rPr>
              <a:t>JOINT RESPONSIBILITY</a:t>
            </a:r>
          </a:p>
          <a:p>
            <a:pPr marL="738188" indent="-398463" eaLnBrk="1" fontAlgn="auto" hangingPunct="1">
              <a:lnSpc>
                <a:spcPct val="150000"/>
              </a:lnSpc>
              <a:spcBef>
                <a:spcPts val="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     Dispatcher may assign any Lab Asst  from another floor, from Main Lab</a:t>
            </a:r>
          </a:p>
          <a:p>
            <a:pPr marL="738188" indent="-398463" eaLnBrk="1" fontAlgn="auto" hangingPunct="1">
              <a:lnSpc>
                <a:spcPct val="150000"/>
              </a:lnSpc>
              <a:spcBef>
                <a:spcPts val="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     Patient Care Comes First!!! </a:t>
            </a:r>
          </a:p>
          <a:p>
            <a:pPr marL="738188" indent="-398463" eaLnBrk="1" fontAlgn="auto" hangingPunct="1">
              <a:lnSpc>
                <a:spcPct val="150000"/>
              </a:lnSpc>
              <a:spcBef>
                <a:spcPts val="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     Issues and Concerns during a Code Stroke can be addressed later</a:t>
            </a:r>
          </a:p>
          <a:p>
            <a:pPr marL="738188" indent="-398463" eaLnBrk="1" fontAlgn="auto" hangingPunct="1">
              <a:lnSpc>
                <a:spcPct val="150000"/>
              </a:lnSpc>
              <a:spcBef>
                <a:spcPts val="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    Breaks/Meal Coverage – Take care of the patient, inform dispatcher and management</a:t>
            </a:r>
          </a:p>
          <a:p>
            <a:pPr marL="738188" indent="-398463" eaLnBrk="1" fontAlgn="auto" hangingPunct="1">
              <a:lnSpc>
                <a:spcPct val="150000"/>
              </a:lnSpc>
              <a:spcBef>
                <a:spcPts val="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    Document any issues and present to management or Lead CLS</a:t>
            </a:r>
          </a:p>
          <a:p>
            <a:pPr marL="342900" indent="-342900" eaLnBrk="1" fontAlgn="auto" hangingPunct="1">
              <a:spcBef>
                <a:spcPts val="0"/>
              </a:spcBef>
              <a:spcAft>
                <a:spcPts val="0"/>
              </a:spcAft>
              <a:buFontTx/>
              <a:buAutoNum type="arabicPeriod" startAt="2"/>
              <a:defRPr/>
            </a:pPr>
            <a:endParaRPr lang="en-US" dirty="0">
              <a:latin typeface="+mn-lt"/>
            </a:endParaRPr>
          </a:p>
        </p:txBody>
      </p:sp>
    </p:spTree>
  </p:cSld>
  <p:clrMapOvr>
    <a:masterClrMapping/>
  </p:clrMapOvr>
  <p:transition spd="slow" advClick="0" advTm="59000">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94E265A-2EB3-7D2C-B97D-A678ADA8F5CE}"/>
              </a:ext>
            </a:extLst>
          </p:cNvPr>
          <p:cNvSpPr/>
          <p:nvPr/>
        </p:nvSpPr>
        <p:spPr>
          <a:xfrm>
            <a:off x="3571875" y="149225"/>
            <a:ext cx="4965700" cy="447675"/>
          </a:xfrm>
          <a:prstGeom prst="roundRect">
            <a:avLst/>
          </a:prstGeom>
          <a:solidFill>
            <a:srgbClr val="500878"/>
          </a:solidFill>
          <a:ln>
            <a:no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p>
        </p:txBody>
      </p:sp>
      <p:sp>
        <p:nvSpPr>
          <p:cNvPr id="3" name="Rectangle: Rounded Corners 2">
            <a:extLst>
              <a:ext uri="{FF2B5EF4-FFF2-40B4-BE49-F238E27FC236}">
                <a16:creationId xmlns:a16="http://schemas.microsoft.com/office/drawing/2014/main" id="{F954A870-4BBB-07E6-13D6-B19829474497}"/>
              </a:ext>
            </a:extLst>
          </p:cNvPr>
          <p:cNvSpPr/>
          <p:nvPr/>
        </p:nvSpPr>
        <p:spPr>
          <a:xfrm>
            <a:off x="927100" y="2184400"/>
            <a:ext cx="2273300" cy="630238"/>
          </a:xfrm>
          <a:prstGeom prst="roundRect">
            <a:avLst/>
          </a:prstGeom>
          <a:solidFill>
            <a:srgbClr val="780868"/>
          </a:solidFill>
          <a:ln>
            <a:solidFill>
              <a:srgbClr val="780868"/>
            </a:solid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091C69E2-BA5A-4070-62B4-C602D94A0BF8}"/>
              </a:ext>
            </a:extLst>
          </p:cNvPr>
          <p:cNvSpPr/>
          <p:nvPr/>
        </p:nvSpPr>
        <p:spPr>
          <a:xfrm>
            <a:off x="4708525" y="2205038"/>
            <a:ext cx="2182813" cy="630237"/>
          </a:xfrm>
          <a:prstGeom prst="roundRect">
            <a:avLst/>
          </a:prstGeom>
          <a:solidFill>
            <a:srgbClr val="083078"/>
          </a:solidFill>
          <a:ln>
            <a:solidFill>
              <a:srgbClr val="083078"/>
            </a:solid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9B08FB91-B46E-FF26-0360-3BF6EEF0EF27}"/>
              </a:ext>
            </a:extLst>
          </p:cNvPr>
          <p:cNvSpPr/>
          <p:nvPr/>
        </p:nvSpPr>
        <p:spPr>
          <a:xfrm>
            <a:off x="8375650" y="2155825"/>
            <a:ext cx="2265363" cy="650875"/>
          </a:xfrm>
          <a:prstGeom prst="roundRect">
            <a:avLst/>
          </a:prstGeom>
          <a:solidFill>
            <a:srgbClr val="180878"/>
          </a:solidFill>
          <a:ln>
            <a:solidFill>
              <a:srgbClr val="05308C"/>
            </a:solid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397609E4-BA50-6FD3-4986-1F1BE5E2704C}"/>
              </a:ext>
            </a:extLst>
          </p:cNvPr>
          <p:cNvSpPr/>
          <p:nvPr/>
        </p:nvSpPr>
        <p:spPr>
          <a:xfrm>
            <a:off x="1879600" y="1155700"/>
            <a:ext cx="3048000" cy="442913"/>
          </a:xfrm>
          <a:prstGeom prst="roundRect">
            <a:avLst/>
          </a:prstGeom>
          <a:solidFill>
            <a:srgbClr val="500878"/>
          </a:solidFill>
          <a:ln>
            <a:noFill/>
          </a:ln>
          <a:effectLst>
            <a:outerShdw blurRad="50800" dist="38100" dir="2700000" algn="tl" rotWithShape="0">
              <a:prstClr val="black">
                <a:alpha val="40000"/>
              </a:prstClr>
            </a:outerShdw>
          </a:effectLst>
        </p:spPr>
        <p:txBody>
          <a:bodyPr tIns="91440" bIns="91440" spcCol="1270"/>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725B3628-0474-285E-A366-F53A81E9E1C2}"/>
              </a:ext>
            </a:extLst>
          </p:cNvPr>
          <p:cNvSpPr/>
          <p:nvPr/>
        </p:nvSpPr>
        <p:spPr>
          <a:xfrm>
            <a:off x="4706938" y="3251200"/>
            <a:ext cx="2182812" cy="1203325"/>
          </a:xfrm>
          <a:prstGeom prst="roundRect">
            <a:avLst/>
          </a:prstGeom>
          <a:solidFill>
            <a:srgbClr val="083078"/>
          </a:solidFill>
          <a:ln>
            <a:solidFill>
              <a:srgbClr val="083078"/>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3BEFA58A-D9A9-5827-F074-EEA6CB32142E}"/>
              </a:ext>
            </a:extLst>
          </p:cNvPr>
          <p:cNvSpPr/>
          <p:nvPr/>
        </p:nvSpPr>
        <p:spPr>
          <a:xfrm>
            <a:off x="4706938" y="4991100"/>
            <a:ext cx="2182812" cy="960438"/>
          </a:xfrm>
          <a:prstGeom prst="roundRect">
            <a:avLst/>
          </a:prstGeom>
          <a:solidFill>
            <a:srgbClr val="083078"/>
          </a:solidFill>
          <a:ln>
            <a:solidFill>
              <a:srgbClr val="083078"/>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BAF66DEA-B20B-4D8B-A113-E4F0BEED898A}"/>
              </a:ext>
            </a:extLst>
          </p:cNvPr>
          <p:cNvSpPr/>
          <p:nvPr/>
        </p:nvSpPr>
        <p:spPr>
          <a:xfrm>
            <a:off x="8304213" y="3251200"/>
            <a:ext cx="2722562" cy="1112838"/>
          </a:xfrm>
          <a:prstGeom prst="roundRect">
            <a:avLst/>
          </a:prstGeom>
          <a:solidFill>
            <a:srgbClr val="180878"/>
          </a:solidFill>
          <a:ln>
            <a:solidFill>
              <a:srgbClr val="05308C"/>
            </a:solidFill>
          </a:ln>
          <a:effectLst>
            <a:outerShdw blurRad="50800" dist="38100" dir="2700000" algn="tl" rotWithShape="0">
              <a:prstClr val="black">
                <a:alpha val="40000"/>
              </a:prstClr>
            </a:outerShdw>
          </a:effectLst>
        </p:spPr>
        <p:txBody>
          <a:bodyPr tIns="91440" bIns="91440" spcCol="1270" anchor="ctr"/>
          <a:lstStyle/>
          <a:p>
            <a:pPr algn="ctr" eaLnBrk="1" fontAlgn="auto" hangingPunct="1">
              <a:spcBef>
                <a:spcPts val="0"/>
              </a:spcBef>
              <a:spcAft>
                <a:spcPts val="0"/>
              </a:spcAft>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338F3165-3E30-815B-63B2-E5C57156B0E2}"/>
              </a:ext>
            </a:extLst>
          </p:cNvPr>
          <p:cNvSpPr/>
          <p:nvPr/>
        </p:nvSpPr>
        <p:spPr>
          <a:xfrm>
            <a:off x="8304213" y="4687888"/>
            <a:ext cx="2640012" cy="1112837"/>
          </a:xfrm>
          <a:prstGeom prst="roundRect">
            <a:avLst/>
          </a:prstGeom>
          <a:solidFill>
            <a:srgbClr val="180878"/>
          </a:solidFill>
          <a:ln>
            <a:solidFill>
              <a:srgbClr val="05308C"/>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905080F4-FD16-2494-21D7-1F7E09212606}"/>
              </a:ext>
            </a:extLst>
          </p:cNvPr>
          <p:cNvSpPr txBox="1">
            <a:spLocks/>
          </p:cNvSpPr>
          <p:nvPr/>
        </p:nvSpPr>
        <p:spPr>
          <a:xfrm>
            <a:off x="160412" y="5884466"/>
            <a:ext cx="3487069" cy="733743"/>
          </a:xfrm>
          <a:prstGeom prst="roundRect">
            <a:avLst/>
          </a:prstGeom>
          <a:solidFill>
            <a:srgbClr val="500878"/>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lIns="0" tIns="0" rIns="0" bIns="0" spcCol="1270" anchor="ctr">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pPr fontAlgn="auto">
              <a:spcAft>
                <a:spcPts val="0"/>
              </a:spcAft>
              <a:defRPr/>
            </a:pP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2023 CODE STROKE inservice</a:t>
            </a:r>
          </a:p>
        </p:txBody>
      </p:sp>
      <p:sp>
        <p:nvSpPr>
          <p:cNvPr id="29" name="Rectangle: Rounded Corners 28">
            <a:extLst>
              <a:ext uri="{FF2B5EF4-FFF2-40B4-BE49-F238E27FC236}">
                <a16:creationId xmlns:a16="http://schemas.microsoft.com/office/drawing/2014/main" id="{7665F40A-1966-6D9B-2C47-3B986A903291}"/>
              </a:ext>
            </a:extLst>
          </p:cNvPr>
          <p:cNvSpPr/>
          <p:nvPr/>
        </p:nvSpPr>
        <p:spPr>
          <a:xfrm>
            <a:off x="1117600" y="3233738"/>
            <a:ext cx="2335213" cy="1189037"/>
          </a:xfrm>
          <a:prstGeom prst="roundRect">
            <a:avLst/>
          </a:prstGeom>
          <a:solidFill>
            <a:srgbClr val="780868"/>
          </a:solidFill>
          <a:ln w="12700">
            <a:solidFill>
              <a:srgbClr val="780868"/>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eaLnBrk="1" fontAlgn="auto" hangingPunct="1">
              <a:spcBef>
                <a:spcPts val="0"/>
              </a:spcBef>
              <a:spcAft>
                <a:spcPts val="0"/>
              </a:spcAft>
              <a:defRPr/>
            </a:pP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0BD39D14-7F94-1D9B-2C3F-1092B5759C55}"/>
              </a:ext>
            </a:extLst>
          </p:cNvPr>
          <p:cNvSpPr/>
          <p:nvPr/>
        </p:nvSpPr>
        <p:spPr>
          <a:xfrm>
            <a:off x="1330325" y="4591050"/>
            <a:ext cx="2303463" cy="1036638"/>
          </a:xfrm>
          <a:prstGeom prst="roundRect">
            <a:avLst/>
          </a:prstGeom>
          <a:solidFill>
            <a:srgbClr val="780868"/>
          </a:solidFill>
          <a:ln w="12700">
            <a:solidFill>
              <a:srgbClr val="780868"/>
            </a:solidFill>
          </a:ln>
          <a:effectLst>
            <a:outerShdw blurRad="50800" dist="38100" dir="2700000" algn="tl" rotWithShape="0">
              <a:prstClr val="black">
                <a:alpha val="40000"/>
              </a:prstClr>
            </a:outerShdw>
          </a:effectLst>
        </p:spPr>
        <p:txBody>
          <a:bodyPr tIns="0" rIns="0" bIns="0" spcCol="1270" anchor="ctr"/>
          <a:lstStyle/>
          <a:p>
            <a:pPr algn="ctr" eaLnBrk="1" fontAlgn="auto" hangingPunct="1">
              <a:spcBef>
                <a:spcPts val="0"/>
              </a:spcBef>
              <a:spcAft>
                <a:spcPts val="0"/>
              </a:spcAft>
              <a:defRPr/>
            </a:pP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BB744E50-EAAE-CC53-EE30-ABAE96574314}"/>
              </a:ext>
            </a:extLst>
          </p:cNvPr>
          <p:cNvSpPr/>
          <p:nvPr/>
        </p:nvSpPr>
        <p:spPr>
          <a:xfrm>
            <a:off x="11485563" y="6315075"/>
            <a:ext cx="442912" cy="407988"/>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cxnSp>
        <p:nvCxnSpPr>
          <p:cNvPr id="12" name="Straight Connector 11">
            <a:extLst>
              <a:ext uri="{FF2B5EF4-FFF2-40B4-BE49-F238E27FC236}">
                <a16:creationId xmlns:a16="http://schemas.microsoft.com/office/drawing/2014/main" id="{64EFA7FB-E9E7-CE71-40D7-C2C966EBF1EC}"/>
              </a:ext>
            </a:extLst>
          </p:cNvPr>
          <p:cNvCxnSpPr>
            <a:cxnSpLocks/>
            <a:stCxn id="3" idx="1"/>
          </p:cNvCxnSpPr>
          <p:nvPr/>
        </p:nvCxnSpPr>
        <p:spPr>
          <a:xfrm flipH="1">
            <a:off x="508000" y="2498725"/>
            <a:ext cx="419100" cy="0"/>
          </a:xfrm>
          <a:prstGeom prst="line">
            <a:avLst/>
          </a:prstGeom>
          <a:ln w="38100">
            <a:solidFill>
              <a:srgbClr val="78086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3702D8E-C4A7-208A-865A-627C7E699832}"/>
              </a:ext>
            </a:extLst>
          </p:cNvPr>
          <p:cNvCxnSpPr>
            <a:cxnSpLocks/>
          </p:cNvCxnSpPr>
          <p:nvPr/>
        </p:nvCxnSpPr>
        <p:spPr>
          <a:xfrm flipH="1">
            <a:off x="508000" y="3890963"/>
            <a:ext cx="682625" cy="0"/>
          </a:xfrm>
          <a:prstGeom prst="line">
            <a:avLst/>
          </a:prstGeom>
          <a:ln w="38100">
            <a:solidFill>
              <a:srgbClr val="78086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1EEF2CA-AD50-DB41-7CB2-725B5F60AC87}"/>
              </a:ext>
            </a:extLst>
          </p:cNvPr>
          <p:cNvCxnSpPr>
            <a:cxnSpLocks/>
          </p:cNvCxnSpPr>
          <p:nvPr/>
        </p:nvCxnSpPr>
        <p:spPr>
          <a:xfrm flipH="1">
            <a:off x="509588" y="5178425"/>
            <a:ext cx="928687" cy="0"/>
          </a:xfrm>
          <a:prstGeom prst="line">
            <a:avLst/>
          </a:prstGeom>
          <a:ln w="38100">
            <a:solidFill>
              <a:srgbClr val="78086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7E3E6B-67F3-1E7B-5CE5-645D212B85F3}"/>
              </a:ext>
            </a:extLst>
          </p:cNvPr>
          <p:cNvCxnSpPr>
            <a:cxnSpLocks/>
          </p:cNvCxnSpPr>
          <p:nvPr/>
        </p:nvCxnSpPr>
        <p:spPr>
          <a:xfrm>
            <a:off x="508000" y="2486025"/>
            <a:ext cx="0" cy="2692400"/>
          </a:xfrm>
          <a:prstGeom prst="line">
            <a:avLst/>
          </a:prstGeom>
          <a:ln w="38100">
            <a:solidFill>
              <a:srgbClr val="78086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3A28A8D-B94E-CD42-08DE-0C64B6773F76}"/>
              </a:ext>
            </a:extLst>
          </p:cNvPr>
          <p:cNvCxnSpPr>
            <a:cxnSpLocks/>
          </p:cNvCxnSpPr>
          <p:nvPr/>
        </p:nvCxnSpPr>
        <p:spPr>
          <a:xfrm flipH="1">
            <a:off x="4214813" y="2519363"/>
            <a:ext cx="493712" cy="0"/>
          </a:xfrm>
          <a:prstGeom prst="line">
            <a:avLst/>
          </a:prstGeom>
          <a:ln w="38100">
            <a:solidFill>
              <a:srgbClr val="08307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B61FB2-2C22-701E-8C8F-A1961C8C62EC}"/>
              </a:ext>
            </a:extLst>
          </p:cNvPr>
          <p:cNvCxnSpPr>
            <a:cxnSpLocks/>
            <a:stCxn id="22" idx="1"/>
          </p:cNvCxnSpPr>
          <p:nvPr/>
        </p:nvCxnSpPr>
        <p:spPr>
          <a:xfrm flipH="1">
            <a:off x="4235450" y="3852863"/>
            <a:ext cx="471488" cy="0"/>
          </a:xfrm>
          <a:prstGeom prst="line">
            <a:avLst/>
          </a:prstGeom>
          <a:ln w="38100">
            <a:solidFill>
              <a:srgbClr val="08307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8569486-6771-0132-365B-DCBEFCE766E3}"/>
              </a:ext>
            </a:extLst>
          </p:cNvPr>
          <p:cNvCxnSpPr>
            <a:cxnSpLocks/>
          </p:cNvCxnSpPr>
          <p:nvPr/>
        </p:nvCxnSpPr>
        <p:spPr>
          <a:xfrm flipH="1">
            <a:off x="4213225" y="5191125"/>
            <a:ext cx="401638" cy="0"/>
          </a:xfrm>
          <a:prstGeom prst="line">
            <a:avLst/>
          </a:prstGeom>
          <a:ln w="38100">
            <a:solidFill>
              <a:srgbClr val="08307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38A7CA-F0E3-CDD1-9841-92EAFE787DFF}"/>
              </a:ext>
            </a:extLst>
          </p:cNvPr>
          <p:cNvCxnSpPr>
            <a:cxnSpLocks/>
          </p:cNvCxnSpPr>
          <p:nvPr/>
        </p:nvCxnSpPr>
        <p:spPr>
          <a:xfrm>
            <a:off x="4213225" y="2498725"/>
            <a:ext cx="0" cy="2692400"/>
          </a:xfrm>
          <a:prstGeom prst="line">
            <a:avLst/>
          </a:prstGeom>
          <a:ln w="38100">
            <a:solidFill>
              <a:srgbClr val="08307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C716DA5-2373-0080-D3E0-49CC282D1FCF}"/>
              </a:ext>
            </a:extLst>
          </p:cNvPr>
          <p:cNvCxnSpPr>
            <a:cxnSpLocks/>
          </p:cNvCxnSpPr>
          <p:nvPr/>
        </p:nvCxnSpPr>
        <p:spPr>
          <a:xfrm flipH="1">
            <a:off x="7613650" y="2517775"/>
            <a:ext cx="701675"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2929A06-4EF1-A4D0-09CD-31C80746FC1E}"/>
              </a:ext>
            </a:extLst>
          </p:cNvPr>
          <p:cNvCxnSpPr>
            <a:cxnSpLocks/>
          </p:cNvCxnSpPr>
          <p:nvPr/>
        </p:nvCxnSpPr>
        <p:spPr>
          <a:xfrm flipH="1">
            <a:off x="7632700" y="3827463"/>
            <a:ext cx="682625"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9505052-4D8B-B209-C43D-CFE2B5ED92F6}"/>
              </a:ext>
            </a:extLst>
          </p:cNvPr>
          <p:cNvCxnSpPr>
            <a:cxnSpLocks/>
          </p:cNvCxnSpPr>
          <p:nvPr/>
        </p:nvCxnSpPr>
        <p:spPr>
          <a:xfrm flipH="1">
            <a:off x="7632700" y="5137150"/>
            <a:ext cx="671513"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819599-6C46-43F6-739D-30EB6192FFB4}"/>
              </a:ext>
            </a:extLst>
          </p:cNvPr>
          <p:cNvCxnSpPr>
            <a:cxnSpLocks/>
          </p:cNvCxnSpPr>
          <p:nvPr/>
        </p:nvCxnSpPr>
        <p:spPr>
          <a:xfrm>
            <a:off x="7632700" y="2481263"/>
            <a:ext cx="0" cy="269240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9694C38A-2D3E-D792-801E-E41922571239}"/>
              </a:ext>
            </a:extLst>
          </p:cNvPr>
          <p:cNvPicPr>
            <a:picLocks noChangeAspect="1"/>
          </p:cNvPicPr>
          <p:nvPr/>
        </p:nvPicPr>
        <p:blipFill>
          <a:blip r:embed="rId2"/>
          <a:stretch>
            <a:fillRect/>
          </a:stretch>
        </p:blipFill>
        <p:spPr>
          <a:xfrm>
            <a:off x="10201275" y="2170113"/>
            <a:ext cx="623888" cy="625475"/>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313D97A2-41CC-C04A-A727-112AE423A848}"/>
              </a:ext>
            </a:extLst>
          </p:cNvPr>
          <p:cNvSpPr/>
          <p:nvPr/>
        </p:nvSpPr>
        <p:spPr>
          <a:xfrm>
            <a:off x="6134100" y="976313"/>
            <a:ext cx="4360863" cy="708025"/>
          </a:xfrm>
          <a:prstGeom prst="roundRect">
            <a:avLst/>
          </a:prstGeom>
          <a:solidFill>
            <a:srgbClr val="500878"/>
          </a:solidFill>
          <a:ln>
            <a:noFill/>
          </a:ln>
          <a:effectLst>
            <a:outerShdw blurRad="50800" dist="38100" dir="2700000" algn="tl" rotWithShape="0">
              <a:prstClr val="black">
                <a:alpha val="40000"/>
              </a:prstClr>
            </a:outerShdw>
          </a:effectLst>
        </p:spPr>
        <p:txBody>
          <a:bodyPr tIns="91440" bIns="91440" spcCol="1270"/>
          <a:lstStyle/>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eaLnBrk="1" fontAlgn="auto" hangingPunct="1">
              <a:spcBef>
                <a:spcPts val="0"/>
              </a:spcBef>
              <a:spcAft>
                <a:spcPts val="0"/>
              </a:spcAft>
              <a:defRPr/>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2023</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25CD58C7-4BD3-BBC8-635F-B00CE319A925}"/>
              </a:ext>
            </a:extLst>
          </p:cNvPr>
          <p:cNvSpPr/>
          <p:nvPr/>
        </p:nvSpPr>
        <p:spPr>
          <a:xfrm>
            <a:off x="5284788" y="1155700"/>
            <a:ext cx="681037" cy="419100"/>
          </a:xfrm>
          <a:prstGeom prst="rightArrow">
            <a:avLst/>
          </a:prstGeom>
          <a:solidFill>
            <a:srgbClr val="A884BB"/>
          </a:solidFill>
          <a:ln>
            <a:solidFill>
              <a:srgbClr val="9063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222" name="Picture 42">
            <a:extLst>
              <a:ext uri="{FF2B5EF4-FFF2-40B4-BE49-F238E27FC236}">
                <a16:creationId xmlns:a16="http://schemas.microsoft.com/office/drawing/2014/main" id="{53C207B7-F7EB-C5E4-E5D3-7985973B0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68263"/>
            <a:ext cx="26828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phic 18" descr="Ribbon">
            <a:extLst>
              <a:ext uri="{FF2B5EF4-FFF2-40B4-BE49-F238E27FC236}">
                <a16:creationId xmlns:a16="http://schemas.microsoft.com/office/drawing/2014/main" id="{5FE37DCF-050B-EBA0-4796-083C3D79B77D}"/>
              </a:ext>
            </a:extLst>
          </p:cNvPr>
          <p:cNvPicPr>
            <a:picLocks noChangeAspect="1"/>
          </p:cNvPicPr>
          <p:nvPr/>
        </p:nvPicPr>
        <p:blipFill>
          <a:blip r:embed="rId4"/>
          <a:stretch>
            <a:fillRect/>
          </a:stretch>
        </p:blipFill>
        <p:spPr>
          <a:xfrm rot="20983066">
            <a:off x="9985375" y="1206500"/>
            <a:ext cx="654050" cy="668338"/>
          </a:xfrm>
          <a:prstGeom prst="rect">
            <a:avLst/>
          </a:prstGeom>
          <a:effectLst>
            <a:outerShdw blurRad="50800" dist="38100" dir="2700000" algn="tl" rotWithShape="0">
              <a:prstClr val="black">
                <a:alpha val="40000"/>
              </a:prstClr>
            </a:outerShdw>
          </a:effectLst>
        </p:spPr>
      </p:pic>
    </p:spTree>
  </p:cSld>
  <p:clrMapOvr>
    <a:masterClrMapping/>
  </p:clrMapOvr>
  <p:transition spd="med" advClick="0" advTm="5900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80FD-5DC7-EB78-4839-CBA433E7E5EA}"/>
              </a:ext>
            </a:extLst>
          </p:cNvPr>
          <p:cNvSpPr txBox="1">
            <a:spLocks/>
          </p:cNvSpPr>
          <p:nvPr/>
        </p:nvSpPr>
        <p:spPr>
          <a:xfrm>
            <a:off x="4370866" y="182879"/>
            <a:ext cx="3450267" cy="525855"/>
          </a:xfrm>
          <a:prstGeom prst="roundRect">
            <a:avLst/>
          </a:prstGeom>
          <a:solidFill>
            <a:srgbClr val="2A0F38"/>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28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TRUE STORY</a:t>
            </a:r>
            <a:endParaRPr lang="en-US" sz="28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406978E-4904-C08A-D50B-4671A1FB6212}"/>
              </a:ext>
            </a:extLst>
          </p:cNvPr>
          <p:cNvSpPr/>
          <p:nvPr/>
        </p:nvSpPr>
        <p:spPr>
          <a:xfrm>
            <a:off x="493143" y="864380"/>
            <a:ext cx="11205714" cy="700392"/>
          </a:xfrm>
          <a:prstGeom prst="rect">
            <a:avLst/>
          </a:prstGeom>
          <a:solidFill>
            <a:srgbClr val="2A0F38"/>
          </a:solidFill>
          <a:ln>
            <a:solidFill>
              <a:srgbClr val="32054B"/>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LAMC LAB EMPLOYEE RECOGNIZES </a:t>
            </a:r>
          </a:p>
          <a:p>
            <a:pPr algn="ctr" eaLnBrk="1" fontAlgn="auto" hangingPunct="1">
              <a:spcBef>
                <a:spcPts val="0"/>
              </a:spcBef>
              <a:spcAft>
                <a:spcPts val="0"/>
              </a:spcAft>
              <a:defRPr/>
            </a:pP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237F7ED8-4DBB-5190-85A4-5B3A7078F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313" r="32359" b="7399"/>
          <a:stretch>
            <a:fillRect/>
          </a:stretch>
        </p:blipFill>
        <p:spPr bwMode="auto">
          <a:xfrm>
            <a:off x="4751388" y="2043113"/>
            <a:ext cx="2538412" cy="36195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4B71262-7560-B58A-A9C9-CEA5B2929C05}"/>
              </a:ext>
            </a:extLst>
          </p:cNvPr>
          <p:cNvPicPr>
            <a:picLocks noChangeAspect="1"/>
          </p:cNvPicPr>
          <p:nvPr/>
        </p:nvPicPr>
        <p:blipFill>
          <a:blip r:embed="rId3">
            <a:extLst>
              <a:ext uri="{28A0092B-C50C-407E-A947-70E740481C1C}">
                <a14:useLocalDpi xmlns:a14="http://schemas.microsoft.com/office/drawing/2010/main" val="0"/>
              </a:ext>
            </a:extLst>
          </a:blip>
          <a:srcRect t="15030"/>
          <a:stretch>
            <a:fillRect/>
          </a:stretch>
        </p:blipFill>
        <p:spPr bwMode="auto">
          <a:xfrm>
            <a:off x="7999413" y="2043113"/>
            <a:ext cx="3486150" cy="3951287"/>
          </a:xfrm>
          <a:prstGeom prst="rect">
            <a:avLst/>
          </a:prstGeom>
          <a:noFill/>
          <a:ln w="9525">
            <a:solidFill>
              <a:srgbClr val="9999FF"/>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53BF726-D4F9-7C40-5DCA-C1FF58CAA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2043113"/>
            <a:ext cx="2838450" cy="3784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9FF1E305-ED8F-0658-8FF8-F06F14B9A1F9}"/>
              </a:ext>
            </a:extLst>
          </p:cNvPr>
          <p:cNvSpPr/>
          <p:nvPr/>
        </p:nvSpPr>
        <p:spPr>
          <a:xfrm>
            <a:off x="11485418" y="6315120"/>
            <a:ext cx="443059" cy="408623"/>
          </a:xfrm>
          <a:prstGeom prst="ellipse">
            <a:avLst/>
          </a:prstGeom>
          <a:solidFill>
            <a:srgbClr val="441B47"/>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9230" name="Picture 7">
            <a:extLst>
              <a:ext uri="{FF2B5EF4-FFF2-40B4-BE49-F238E27FC236}">
                <a16:creationId xmlns:a16="http://schemas.microsoft.com/office/drawing/2014/main" id="{D3AE5DE9-B4F2-DAF2-77A0-28345E20B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38" y="71438"/>
            <a:ext cx="19875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284A435-F1AD-8D69-059F-FBC5C87DF398}"/>
              </a:ext>
            </a:extLst>
          </p:cNvPr>
          <p:cNvSpPr txBox="1"/>
          <p:nvPr/>
        </p:nvSpPr>
        <p:spPr>
          <a:xfrm>
            <a:off x="144866" y="5906498"/>
            <a:ext cx="3286014" cy="817245"/>
          </a:xfrm>
          <a:prstGeom prst="roundRect">
            <a:avLst/>
          </a:prstGeom>
          <a:solidFill>
            <a:srgbClr val="2A0F38"/>
          </a:solidFill>
          <a:ln>
            <a:solidFill>
              <a:srgbClr val="2A0F38"/>
            </a:solidFill>
          </a:ln>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a:spAutoFit/>
          </a:bodyPr>
          <a:lstStyle/>
          <a:p>
            <a:pPr eaLnBrk="1" fontAlgn="auto" hangingPunct="1">
              <a:spcBef>
                <a:spcPts val="0"/>
              </a:spcBef>
              <a:spcAft>
                <a:spcPts val="0"/>
              </a:spcAft>
              <a:defRPr/>
            </a:pPr>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2023 CODE STROKE INSERVICE</a:t>
            </a:r>
          </a:p>
          <a:p>
            <a:pPr eaLnBrk="1" fontAlgn="auto" hangingPunct="1">
              <a:spcBef>
                <a:spcPts val="0"/>
              </a:spcBef>
              <a:spcAft>
                <a:spcPts val="0"/>
              </a:spcAft>
              <a:defRPr/>
            </a:pPr>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pPr eaLnBrk="1" fontAlgn="auto" hangingPunct="1">
              <a:spcBef>
                <a:spcPts val="0"/>
              </a:spcBef>
              <a:spcAft>
                <a:spcPts val="0"/>
              </a:spcAft>
              <a:defRPr/>
            </a:pPr>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cSld>
  <p:clrMapOvr>
    <a:masterClrMapping/>
  </p:clrMapOvr>
  <p:transition spd="slow" advClick="0" advTm="59000">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a:extLst>
              <a:ext uri="{FF2B5EF4-FFF2-40B4-BE49-F238E27FC236}">
                <a16:creationId xmlns:a16="http://schemas.microsoft.com/office/drawing/2014/main" id="{6B967D7E-17BB-1138-7851-13033241D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6FA152B-01A5-F5D6-95A0-8BD5C1535BBF}"/>
              </a:ext>
            </a:extLst>
          </p:cNvPr>
          <p:cNvSpPr/>
          <p:nvPr/>
        </p:nvSpPr>
        <p:spPr>
          <a:xfrm>
            <a:off x="4541838" y="73025"/>
            <a:ext cx="3370262" cy="479425"/>
          </a:xfrm>
          <a:prstGeom prst="rect">
            <a:avLst/>
          </a:prstGeom>
          <a:solidFill>
            <a:srgbClr val="5008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A42D2290-E27B-9A03-9D7B-CF80917A9DC1}"/>
              </a:ext>
            </a:extLst>
          </p:cNvPr>
          <p:cNvSpPr/>
          <p:nvPr/>
        </p:nvSpPr>
        <p:spPr>
          <a:xfrm>
            <a:off x="11485563" y="6315075"/>
            <a:ext cx="442912" cy="407988"/>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4CA51D04-9F65-58EC-F656-6C3CF37CFA86}"/>
              </a:ext>
            </a:extLst>
          </p:cNvPr>
          <p:cNvSpPr/>
          <p:nvPr/>
        </p:nvSpPr>
        <p:spPr>
          <a:xfrm>
            <a:off x="4156075" y="1400175"/>
            <a:ext cx="4119563" cy="479425"/>
          </a:xfrm>
          <a:prstGeom prst="rect">
            <a:avLst/>
          </a:prstGeom>
          <a:solidFill>
            <a:srgbClr val="5008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A6BC041D-FCA1-2227-14E2-78E1D9A8230C}"/>
              </a:ext>
            </a:extLst>
          </p:cNvPr>
          <p:cNvSpPr/>
          <p:nvPr/>
        </p:nvSpPr>
        <p:spPr>
          <a:xfrm>
            <a:off x="5643984" y="1400494"/>
            <a:ext cx="419178" cy="396209"/>
          </a:xfrm>
          <a:prstGeom prst="roundRect">
            <a:avLst/>
          </a:prstGeom>
          <a:solidFill>
            <a:srgbClr val="780830"/>
          </a:solidFill>
          <a:ln>
            <a:solidFill>
              <a:srgbClr val="780830"/>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solidFill>
                  <a:schemeClr val="tx1"/>
                </a:solidFill>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261A32E2-0245-AE5D-26CB-11813E2AAC67}"/>
              </a:ext>
            </a:extLst>
          </p:cNvPr>
          <p:cNvSpPr txBox="1"/>
          <p:nvPr/>
        </p:nvSpPr>
        <p:spPr>
          <a:xfrm>
            <a:off x="3849395" y="659184"/>
            <a:ext cx="4754880" cy="616586"/>
          </a:xfrm>
          <a:prstGeom prst="roundRect">
            <a:avLst/>
          </a:prstGeom>
          <a:solidFill>
            <a:srgbClr val="500878"/>
          </a:solidFill>
          <a:ln>
            <a:solidFill>
              <a:srgbClr val="780830"/>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lIns="0" tIns="0" rIns="0" bIns="0" spcCol="1270" anchor="ct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effectLst>
                  <a:outerShdw blurRad="50800" dist="38100" dir="2700000" algn="tl" rotWithShape="0">
                    <a:prstClr val="black">
                      <a:alpha val="40000"/>
                    </a:prstClr>
                  </a:outerShdw>
                </a:effectLst>
              </a:rPr>
              <a:t>Stroke occurs when </a:t>
            </a:r>
            <a:r>
              <a:rPr lang="en-US" sz="1600" dirty="0">
                <a:effectLst>
                  <a:outerShdw blurRad="50800" dist="38100" dir="2700000" algn="tl" rotWithShape="0">
                    <a:prstClr val="black">
                      <a:alpha val="40000"/>
                    </a:prstClr>
                  </a:outerShdw>
                </a:effectLst>
                <a:highlight>
                  <a:srgbClr val="780830"/>
                </a:highlight>
              </a:rPr>
              <a:t>blood </a:t>
            </a:r>
            <a:r>
              <a:rPr lang="en-US" sz="1600" dirty="0">
                <a:effectLst>
                  <a:outerShdw blurRad="50800" dist="38100" dir="2700000" algn="tl" rotWithShape="0">
                    <a:prstClr val="black">
                      <a:alpha val="40000"/>
                    </a:prstClr>
                  </a:outerShdw>
                </a:effectLst>
              </a:rPr>
              <a:t>flow to the brain is interrupted by blocked or burst vessel.</a:t>
            </a:r>
          </a:p>
        </p:txBody>
      </p:sp>
      <p:grpSp>
        <p:nvGrpSpPr>
          <p:cNvPr id="10250" name="Group 7">
            <a:extLst>
              <a:ext uri="{FF2B5EF4-FFF2-40B4-BE49-F238E27FC236}">
                <a16:creationId xmlns:a16="http://schemas.microsoft.com/office/drawing/2014/main" id="{F13264B4-3048-F876-AAD6-0F91EE5AE730}"/>
              </a:ext>
            </a:extLst>
          </p:cNvPr>
          <p:cNvGrpSpPr>
            <a:grpSpLocks/>
          </p:cNvGrpSpPr>
          <p:nvPr/>
        </p:nvGrpSpPr>
        <p:grpSpPr bwMode="auto">
          <a:xfrm>
            <a:off x="360363" y="2214563"/>
            <a:ext cx="4762500" cy="3676650"/>
            <a:chOff x="402576" y="2137168"/>
            <a:chExt cx="4762781" cy="3677373"/>
          </a:xfrm>
        </p:grpSpPr>
        <p:sp>
          <p:nvSpPr>
            <p:cNvPr id="25" name="TextBox 24">
              <a:extLst>
                <a:ext uri="{FF2B5EF4-FFF2-40B4-BE49-F238E27FC236}">
                  <a16:creationId xmlns:a16="http://schemas.microsoft.com/office/drawing/2014/main" id="{DDFCFE67-F8E1-E5B0-0AA9-25C4BC22A247}"/>
                </a:ext>
              </a:extLst>
            </p:cNvPr>
            <p:cNvSpPr txBox="1"/>
            <p:nvPr/>
          </p:nvSpPr>
          <p:spPr>
            <a:xfrm>
              <a:off x="1356739" y="2137168"/>
              <a:ext cx="2854454" cy="453389"/>
            </a:xfrm>
            <a:prstGeom prst="roundRect">
              <a:avLst/>
            </a:prstGeom>
            <a:solidFill>
              <a:srgbClr val="780830"/>
            </a:solidFill>
            <a:ln>
              <a:solidFill>
                <a:srgbClr val="780830"/>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lIns="0" tIns="0" rIns="0" bIns="0" spcCol="1270" anchor="ct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effectLst>
                    <a:outerShdw blurRad="50800" dist="38100" dir="2700000" algn="tl" rotWithShape="0">
                      <a:prstClr val="black">
                        <a:alpha val="40000"/>
                      </a:prstClr>
                    </a:outerShdw>
                  </a:effectLst>
                </a:rPr>
                <a:t>HEMORRHAGIC STROKE</a:t>
              </a:r>
            </a:p>
          </p:txBody>
        </p:sp>
        <p:grpSp>
          <p:nvGrpSpPr>
            <p:cNvPr id="10262" name="Group 6">
              <a:extLst>
                <a:ext uri="{FF2B5EF4-FFF2-40B4-BE49-F238E27FC236}">
                  <a16:creationId xmlns:a16="http://schemas.microsoft.com/office/drawing/2014/main" id="{4E547F12-70F1-000B-E92F-0C87B68BA484}"/>
                </a:ext>
              </a:extLst>
            </p:cNvPr>
            <p:cNvGrpSpPr>
              <a:grpSpLocks/>
            </p:cNvGrpSpPr>
            <p:nvPr/>
          </p:nvGrpSpPr>
          <p:grpSpPr bwMode="auto">
            <a:xfrm>
              <a:off x="402576" y="3477011"/>
              <a:ext cx="4762781" cy="2337530"/>
              <a:chOff x="513755" y="3477011"/>
              <a:chExt cx="4762781" cy="2337530"/>
            </a:xfrm>
          </p:grpSpPr>
          <p:pic>
            <p:nvPicPr>
              <p:cNvPr id="5" name="Picture 4">
                <a:extLst>
                  <a:ext uri="{FF2B5EF4-FFF2-40B4-BE49-F238E27FC236}">
                    <a16:creationId xmlns:a16="http://schemas.microsoft.com/office/drawing/2014/main" id="{0E26EB3A-DE5A-583D-8FB0-0AA109BE08AC}"/>
                  </a:ext>
                </a:extLst>
              </p:cNvPr>
              <p:cNvPicPr>
                <a:picLocks noChangeAspect="1"/>
              </p:cNvPicPr>
              <p:nvPr/>
            </p:nvPicPr>
            <p:blipFill rotWithShape="1">
              <a:blip r:embed="rId3"/>
              <a:srcRect l="45399" t="20150" r="27625" b="44799"/>
              <a:stretch/>
            </p:blipFill>
            <p:spPr>
              <a:xfrm>
                <a:off x="513755" y="3477281"/>
                <a:ext cx="2390916" cy="23372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DE5C0B6-131C-BE44-D59C-6D7F8CF083D4}"/>
                  </a:ext>
                </a:extLst>
              </p:cNvPr>
              <p:cNvPicPr>
                <a:picLocks noChangeAspect="1"/>
              </p:cNvPicPr>
              <p:nvPr/>
            </p:nvPicPr>
            <p:blipFill rotWithShape="1">
              <a:blip r:embed="rId4"/>
              <a:srcRect t="42716" r="15168" b="8709"/>
              <a:stretch/>
            </p:blipFill>
            <p:spPr>
              <a:xfrm>
                <a:off x="3257117" y="3534442"/>
                <a:ext cx="2019419" cy="2222937"/>
              </a:xfrm>
              <a:prstGeom prst="rect">
                <a:avLst/>
              </a:prstGeom>
              <a:ln>
                <a:noFill/>
              </a:ln>
              <a:effectLst>
                <a:outerShdw blurRad="292100" dist="139700" dir="2700000" algn="tl" rotWithShape="0">
                  <a:srgbClr val="333333">
                    <a:alpha val="65000"/>
                  </a:srgbClr>
                </a:outerShdw>
              </a:effectLst>
            </p:spPr>
          </p:pic>
        </p:grpSp>
        <p:sp>
          <p:nvSpPr>
            <p:cNvPr id="10263" name="TextBox 2">
              <a:extLst>
                <a:ext uri="{FF2B5EF4-FFF2-40B4-BE49-F238E27FC236}">
                  <a16:creationId xmlns:a16="http://schemas.microsoft.com/office/drawing/2014/main" id="{9557F7E2-D92D-BBBF-54E4-13FD0A4231FE}"/>
                </a:ext>
              </a:extLst>
            </p:cNvPr>
            <p:cNvSpPr txBox="1">
              <a:spLocks noChangeArrowheads="1"/>
            </p:cNvSpPr>
            <p:nvPr/>
          </p:nvSpPr>
          <p:spPr bwMode="auto">
            <a:xfrm>
              <a:off x="406527" y="2679841"/>
              <a:ext cx="4754879"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780830"/>
                  </a:solidFill>
                  <a:latin typeface="Arial" panose="020B0604020202020204" pitchFamily="34" charset="0"/>
                  <a:cs typeface="Arial" panose="020B0604020202020204" pitchFamily="34" charset="0"/>
                </a:rPr>
                <a:t>Occurs when blood vessels burst and cause bleeding into the brain.</a:t>
              </a:r>
            </a:p>
          </p:txBody>
        </p:sp>
      </p:grpSp>
      <p:grpSp>
        <p:nvGrpSpPr>
          <p:cNvPr id="10251" name="Group 5">
            <a:extLst>
              <a:ext uri="{FF2B5EF4-FFF2-40B4-BE49-F238E27FC236}">
                <a16:creationId xmlns:a16="http://schemas.microsoft.com/office/drawing/2014/main" id="{47DE5A46-5113-496C-7A2A-76A4582DD6A4}"/>
              </a:ext>
            </a:extLst>
          </p:cNvPr>
          <p:cNvGrpSpPr>
            <a:grpSpLocks/>
          </p:cNvGrpSpPr>
          <p:nvPr/>
        </p:nvGrpSpPr>
        <p:grpSpPr bwMode="auto">
          <a:xfrm>
            <a:off x="6096000" y="2214563"/>
            <a:ext cx="5164138" cy="4305300"/>
            <a:chOff x="5726643" y="1993227"/>
            <a:chExt cx="5164208" cy="4305394"/>
          </a:xfrm>
        </p:grpSpPr>
        <p:sp>
          <p:nvSpPr>
            <p:cNvPr id="23" name="TextBox 22">
              <a:extLst>
                <a:ext uri="{FF2B5EF4-FFF2-40B4-BE49-F238E27FC236}">
                  <a16:creationId xmlns:a16="http://schemas.microsoft.com/office/drawing/2014/main" id="{BF65AB4B-B948-3EA4-329C-D68FE29012E4}"/>
                </a:ext>
              </a:extLst>
            </p:cNvPr>
            <p:cNvSpPr txBox="1"/>
            <p:nvPr/>
          </p:nvSpPr>
          <p:spPr>
            <a:xfrm>
              <a:off x="7173780" y="1993227"/>
              <a:ext cx="2269935" cy="421965"/>
            </a:xfrm>
            <a:prstGeom prst="roundRect">
              <a:avLst/>
            </a:prstGeom>
            <a:solidFill>
              <a:srgbClr val="780830"/>
            </a:solidFill>
            <a:ln>
              <a:solidFill>
                <a:srgbClr val="780830"/>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lIns="0" tIns="0" rIns="0" bIns="0" spcCol="1270" anchor="ct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1600" dirty="0">
                  <a:effectLst>
                    <a:outerShdw blurRad="50800" dist="38100" dir="2700000" algn="tl" rotWithShape="0">
                      <a:prstClr val="black">
                        <a:alpha val="40000"/>
                      </a:prstClr>
                    </a:outerShdw>
                  </a:effectLst>
                </a:rPr>
                <a:t>ISCHEMIC STROKE</a:t>
              </a:r>
            </a:p>
          </p:txBody>
        </p:sp>
        <p:grpSp>
          <p:nvGrpSpPr>
            <p:cNvPr id="10255" name="Group 3">
              <a:extLst>
                <a:ext uri="{FF2B5EF4-FFF2-40B4-BE49-F238E27FC236}">
                  <a16:creationId xmlns:a16="http://schemas.microsoft.com/office/drawing/2014/main" id="{C256F587-7722-7DC0-EEE7-AC919CFBA8E0}"/>
                </a:ext>
              </a:extLst>
            </p:cNvPr>
            <p:cNvGrpSpPr>
              <a:grpSpLocks/>
            </p:cNvGrpSpPr>
            <p:nvPr/>
          </p:nvGrpSpPr>
          <p:grpSpPr bwMode="auto">
            <a:xfrm>
              <a:off x="5726643" y="3686588"/>
              <a:ext cx="5164208" cy="2612033"/>
              <a:chOff x="5726643" y="3686588"/>
              <a:chExt cx="5164208" cy="2612033"/>
            </a:xfrm>
          </p:grpSpPr>
          <p:pic>
            <p:nvPicPr>
              <p:cNvPr id="10" name="Picture 9">
                <a:extLst>
                  <a:ext uri="{FF2B5EF4-FFF2-40B4-BE49-F238E27FC236}">
                    <a16:creationId xmlns:a16="http://schemas.microsoft.com/office/drawing/2014/main" id="{E5450125-F4A9-D62E-886C-836B8E960423}"/>
                  </a:ext>
                </a:extLst>
              </p:cNvPr>
              <p:cNvPicPr>
                <a:picLocks noChangeAspect="1"/>
              </p:cNvPicPr>
              <p:nvPr/>
            </p:nvPicPr>
            <p:blipFill rotWithShape="1">
              <a:blip r:embed="rId5"/>
              <a:srcRect l="-965" t="592" r="16002" b="50000"/>
              <a:stretch/>
            </p:blipFill>
            <p:spPr>
              <a:xfrm>
                <a:off x="5726643" y="3687126"/>
                <a:ext cx="2560673" cy="261149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7522313-BD81-2D22-F813-A1B4CEDA3262}"/>
                  </a:ext>
                </a:extLst>
              </p:cNvPr>
              <p:cNvPicPr>
                <a:picLocks noChangeAspect="1"/>
              </p:cNvPicPr>
              <p:nvPr/>
            </p:nvPicPr>
            <p:blipFill rotWithShape="1">
              <a:blip r:embed="rId6"/>
              <a:srcRect t="49243" r="12339"/>
              <a:stretch/>
            </p:blipFill>
            <p:spPr>
              <a:xfrm>
                <a:off x="8709596" y="3758566"/>
                <a:ext cx="2181255" cy="2468616"/>
              </a:xfrm>
              <a:prstGeom prst="rect">
                <a:avLst/>
              </a:prstGeom>
              <a:ln>
                <a:noFill/>
              </a:ln>
              <a:effectLst>
                <a:outerShdw blurRad="292100" dist="139700" dir="2700000" algn="tl" rotWithShape="0">
                  <a:srgbClr val="333333">
                    <a:alpha val="65000"/>
                  </a:srgbClr>
                </a:outerShdw>
              </a:effectLst>
            </p:spPr>
          </p:pic>
        </p:grpSp>
        <p:sp>
          <p:nvSpPr>
            <p:cNvPr id="10256" name="TextBox 20">
              <a:extLst>
                <a:ext uri="{FF2B5EF4-FFF2-40B4-BE49-F238E27FC236}">
                  <a16:creationId xmlns:a16="http://schemas.microsoft.com/office/drawing/2014/main" id="{3008E2A4-A958-0460-2747-54B29E3855CD}"/>
                </a:ext>
              </a:extLst>
            </p:cNvPr>
            <p:cNvSpPr txBox="1">
              <a:spLocks noChangeArrowheads="1"/>
            </p:cNvSpPr>
            <p:nvPr/>
          </p:nvSpPr>
          <p:spPr bwMode="auto">
            <a:xfrm>
              <a:off x="5726643" y="2543058"/>
              <a:ext cx="5164208"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a:solidFill>
                    <a:srgbClr val="780830"/>
                  </a:solidFill>
                  <a:latin typeface="Arial" panose="020B0604020202020204" pitchFamily="34" charset="0"/>
                  <a:cs typeface="Arial" panose="020B0604020202020204" pitchFamily="34" charset="0"/>
                </a:rPr>
                <a:t>Is defined as an injury and/or death of brain cells due to blockage with lack of blood flow in the brain to the affected area.</a:t>
              </a:r>
            </a:p>
          </p:txBody>
        </p:sp>
      </p:grpSp>
    </p:spTree>
  </p:cSld>
  <p:clrMapOvr>
    <a:masterClrMapping/>
  </p:clrMapOvr>
  <p:transition spd="slow" advClick="0" advTm="59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6275-340E-865E-7F65-470BB261037D}"/>
              </a:ext>
            </a:extLst>
          </p:cNvPr>
          <p:cNvSpPr>
            <a:spLocks noGrp="1"/>
          </p:cNvSpPr>
          <p:nvPr>
            <p:ph type="ctrTitle"/>
          </p:nvPr>
        </p:nvSpPr>
        <p:spPr>
          <a:xfrm>
            <a:off x="3327946" y="35371"/>
            <a:ext cx="6214664" cy="412384"/>
          </a:xfrm>
          <a:solidFill>
            <a:srgbClr val="32054B"/>
          </a:solidFill>
          <a:effectLst>
            <a:outerShdw blurRad="50800" dist="38100" dir="2700000" algn="tl" rotWithShape="0">
              <a:prstClr val="black">
                <a:alpha val="40000"/>
              </a:prstClr>
            </a:outerShdw>
          </a:effectLst>
          <a:scene3d>
            <a:camera prst="orthographicFront"/>
            <a:lightRig rig="flat" dir="t"/>
          </a:scene3d>
          <a:sp3d prstMaterial="metal"/>
        </p:spPr>
        <p:txBody>
          <a:bodyPr rtlCol="0" anchor="ctr" anchorCtr="1">
            <a:normAutofit fontScale="90000"/>
          </a:bodyPr>
          <a:lstStyle/>
          <a:p>
            <a:pPr fontAlgn="auto">
              <a:spcAft>
                <a:spcPts val="0"/>
              </a:spcAft>
              <a:defRPr/>
            </a:pP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CED40F3-90C5-529D-CD83-6B25D38AE185}"/>
              </a:ext>
            </a:extLst>
          </p:cNvPr>
          <p:cNvSpPr txBox="1"/>
          <p:nvPr/>
        </p:nvSpPr>
        <p:spPr>
          <a:xfrm>
            <a:off x="3350154" y="578711"/>
            <a:ext cx="6192456" cy="606688"/>
          </a:xfrm>
          <a:prstGeom prst="rect">
            <a:avLst/>
          </a:prstGeom>
          <a:solidFill>
            <a:srgbClr val="32054B"/>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lIns="208026" tIns="69342" rIns="69342" bIns="69342" spcCol="1270" anchor="ct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eaLnBrk="1" fontAlgn="auto" hangingPunct="1">
              <a:spcBef>
                <a:spcPts val="0"/>
              </a:spcBef>
              <a:spcAft>
                <a:spcPts val="0"/>
              </a:spcAft>
              <a:defRPr/>
            </a:pPr>
            <a:r>
              <a:rPr lang="en-US" sz="2000" dirty="0"/>
              <a:t>OVERHEAD ANNOUNCEMENT:  </a:t>
            </a:r>
            <a:endParaRPr lang="en-US" dirty="0"/>
          </a:p>
          <a:p>
            <a:pPr eaLnBrk="1" fontAlgn="auto" hangingPunct="1">
              <a:spcBef>
                <a:spcPts val="0"/>
              </a:spcBef>
              <a:spcAft>
                <a:spcPts val="0"/>
              </a:spcAft>
              <a:defRPr/>
            </a:pPr>
            <a:r>
              <a:rPr lang="en-US" sz="2000" dirty="0"/>
              <a:t>“Code Stroke” + Patient Location only</a:t>
            </a:r>
          </a:p>
        </p:txBody>
      </p:sp>
      <p:sp>
        <p:nvSpPr>
          <p:cNvPr id="12" name="TextBox 11">
            <a:extLst>
              <a:ext uri="{FF2B5EF4-FFF2-40B4-BE49-F238E27FC236}">
                <a16:creationId xmlns:a16="http://schemas.microsoft.com/office/drawing/2014/main" id="{4DB84F0B-B390-FC51-D76C-258451DF2D5B}"/>
              </a:ext>
            </a:extLst>
          </p:cNvPr>
          <p:cNvSpPr txBox="1"/>
          <p:nvPr/>
        </p:nvSpPr>
        <p:spPr>
          <a:xfrm>
            <a:off x="1346931" y="1362155"/>
            <a:ext cx="9421230" cy="5130178"/>
          </a:xfrm>
          <a:prstGeom prst="rect">
            <a:avLst/>
          </a:prstGeom>
          <a:solidFill>
            <a:srgbClr val="2A0F38"/>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lIns="208026" tIns="69342" rIns="69342" bIns="69342" spcCol="1270" anchor="ct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eaLnBrk="1" fontAlgn="auto" hangingPunct="1">
              <a:spcBef>
                <a:spcPts val="0"/>
              </a:spcBef>
              <a:spcAft>
                <a:spcPts val="0"/>
              </a:spcAft>
              <a:defRPr/>
            </a:pPr>
            <a:r>
              <a:rPr lang="en-US" sz="1800" dirty="0"/>
              <a:t>CODE STROKE PAGER</a:t>
            </a:r>
          </a:p>
          <a:p>
            <a:pPr algn="l" eaLnBrk="1" fontAlgn="auto" hangingPunct="1">
              <a:spcBef>
                <a:spcPts val="0"/>
              </a:spcBef>
              <a:spcAft>
                <a:spcPts val="0"/>
              </a:spcAft>
              <a:defRPr/>
            </a:pPr>
            <a:endParaRPr lang="en-US" sz="1800" dirty="0"/>
          </a:p>
          <a:p>
            <a:pPr marL="285750" indent="-285750" algn="l" eaLnBrk="1" fontAlgn="auto" hangingPunct="1">
              <a:spcBef>
                <a:spcPts val="0"/>
              </a:spcBef>
              <a:spcAft>
                <a:spcPts val="0"/>
              </a:spcAft>
              <a:buFont typeface="Arial" panose="020B0604020202020204" pitchFamily="34" charset="0"/>
              <a:buChar char="•"/>
              <a:defRPr/>
            </a:pPr>
            <a:r>
              <a:rPr lang="en-US" sz="1800" dirty="0"/>
              <a:t>Located at the Dispatcher Desk.  If removed from this area, this must be returned for the next shift.</a:t>
            </a:r>
          </a:p>
          <a:p>
            <a:pPr algn="l" eaLnBrk="1" fontAlgn="auto" hangingPunct="1">
              <a:spcBef>
                <a:spcPts val="0"/>
              </a:spcBef>
              <a:spcAft>
                <a:spcPts val="0"/>
              </a:spcAft>
              <a:defRPr/>
            </a:pPr>
            <a:endParaRPr lang="en-US" sz="1800" dirty="0"/>
          </a:p>
          <a:p>
            <a:pPr marL="285750" indent="-285750" algn="l" eaLnBrk="1" fontAlgn="auto" hangingPunct="1">
              <a:spcBef>
                <a:spcPts val="0"/>
              </a:spcBef>
              <a:spcAft>
                <a:spcPts val="0"/>
              </a:spcAft>
              <a:buFont typeface="Arial" panose="020B0604020202020204" pitchFamily="34" charset="0"/>
              <a:buChar char="•"/>
              <a:defRPr/>
            </a:pPr>
            <a:r>
              <a:rPr lang="en-US" sz="1800" dirty="0"/>
              <a:t>Both Dispatchers are responsible between shifts.</a:t>
            </a:r>
          </a:p>
          <a:p>
            <a:pPr marL="285750" indent="-285750" algn="l" eaLnBrk="1" fontAlgn="auto" hangingPunct="1">
              <a:spcBef>
                <a:spcPts val="0"/>
              </a:spcBef>
              <a:spcAft>
                <a:spcPts val="0"/>
              </a:spcAft>
              <a:buFont typeface="Arial" panose="020B0604020202020204" pitchFamily="34" charset="0"/>
              <a:buChar char="•"/>
              <a:defRPr/>
            </a:pPr>
            <a:r>
              <a:rPr lang="en-US" sz="1800" dirty="0"/>
              <a:t>The hand off between Dispatchers for each shift should account for the whereabouts of the pager, and  are equally responsible if the pager is missing or there is no documentation or incorrect documentation of the handoff.  </a:t>
            </a:r>
          </a:p>
          <a:p>
            <a:pPr marL="285750" indent="-285750" algn="l" eaLnBrk="1" fontAlgn="auto" hangingPunct="1">
              <a:spcBef>
                <a:spcPts val="0"/>
              </a:spcBef>
              <a:spcAft>
                <a:spcPts val="0"/>
              </a:spcAft>
              <a:buFont typeface="Arial" panose="020B0604020202020204" pitchFamily="34" charset="0"/>
              <a:buChar char="•"/>
              <a:defRPr/>
            </a:pPr>
            <a:endParaRPr lang="en-US" sz="1800" dirty="0"/>
          </a:p>
          <a:p>
            <a:pPr marL="285750" indent="-285750" algn="l" eaLnBrk="1" fontAlgn="auto" hangingPunct="1">
              <a:spcBef>
                <a:spcPts val="0"/>
              </a:spcBef>
              <a:spcAft>
                <a:spcPts val="0"/>
              </a:spcAft>
              <a:buFont typeface="Arial" panose="020B0604020202020204" pitchFamily="34" charset="0"/>
              <a:buChar char="•"/>
              <a:defRPr/>
            </a:pPr>
            <a:r>
              <a:rPr lang="en-US" sz="1800" dirty="0"/>
              <a:t>The Dispatcher or the Coverage for Dispatcher should know the break and meal assignments of each lab assistant at any given time and is responsible for sending a lab assistant immediately.</a:t>
            </a:r>
          </a:p>
          <a:p>
            <a:pPr marL="285750" indent="-285750" algn="l" eaLnBrk="1" fontAlgn="auto" hangingPunct="1">
              <a:spcBef>
                <a:spcPts val="0"/>
              </a:spcBef>
              <a:spcAft>
                <a:spcPts val="0"/>
              </a:spcAft>
              <a:buFont typeface="Arial" panose="020B0604020202020204" pitchFamily="34" charset="0"/>
              <a:buChar char="•"/>
              <a:defRPr/>
            </a:pPr>
            <a:endParaRPr lang="en-US" sz="1800" dirty="0"/>
          </a:p>
          <a:p>
            <a:pPr marL="285750" indent="-285750" algn="l" eaLnBrk="1" fontAlgn="auto" hangingPunct="1">
              <a:spcBef>
                <a:spcPts val="0"/>
              </a:spcBef>
              <a:spcAft>
                <a:spcPts val="0"/>
              </a:spcAft>
              <a:buFont typeface="Arial" panose="020B0604020202020204" pitchFamily="34" charset="0"/>
              <a:buChar char="•"/>
              <a:defRPr/>
            </a:pPr>
            <a:r>
              <a:rPr lang="en-US" sz="1800" dirty="0"/>
              <a:t>A manager should be notified for any issues with receiving a response </a:t>
            </a:r>
          </a:p>
          <a:p>
            <a:pPr algn="l" eaLnBrk="1" fontAlgn="auto" hangingPunct="1">
              <a:spcBef>
                <a:spcPts val="0"/>
              </a:spcBef>
              <a:spcAft>
                <a:spcPts val="0"/>
              </a:spcAft>
              <a:defRPr/>
            </a:pPr>
            <a:endParaRPr lang="en-US" sz="1800" dirty="0"/>
          </a:p>
          <a:p>
            <a:pPr algn="l" eaLnBrk="1" fontAlgn="auto" hangingPunct="1">
              <a:spcBef>
                <a:spcPts val="0"/>
              </a:spcBef>
              <a:spcAft>
                <a:spcPts val="0"/>
              </a:spcAft>
              <a:defRPr/>
            </a:pPr>
            <a:r>
              <a:rPr lang="en-US" sz="1800" dirty="0"/>
              <a:t>Information on pager:</a:t>
            </a:r>
          </a:p>
          <a:p>
            <a:pPr algn="l" eaLnBrk="1" fontAlgn="auto" hangingPunct="1">
              <a:spcBef>
                <a:spcPts val="0"/>
              </a:spcBef>
              <a:spcAft>
                <a:spcPts val="0"/>
              </a:spcAft>
              <a:defRPr/>
            </a:pPr>
            <a:r>
              <a:rPr lang="en-US" sz="1800" dirty="0"/>
              <a:t> (Name, Medical Record #, Location, Room #)</a:t>
            </a:r>
          </a:p>
        </p:txBody>
      </p:sp>
      <p:pic>
        <p:nvPicPr>
          <p:cNvPr id="11275" name="Picture 8">
            <a:extLst>
              <a:ext uri="{FF2B5EF4-FFF2-40B4-BE49-F238E27FC236}">
                <a16:creationId xmlns:a16="http://schemas.microsoft.com/office/drawing/2014/main" id="{69181B22-1B67-5BC2-FB3B-6620D84C1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34925"/>
            <a:ext cx="1985962"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Megaphone">
            <a:extLst>
              <a:ext uri="{FF2B5EF4-FFF2-40B4-BE49-F238E27FC236}">
                <a16:creationId xmlns:a16="http://schemas.microsoft.com/office/drawing/2014/main" id="{E52A1294-8177-4FF3-00B0-2A52A50E3D75}"/>
              </a:ext>
            </a:extLst>
          </p:cNvPr>
          <p:cNvPicPr>
            <a:picLocks noChangeAspect="1"/>
          </p:cNvPicPr>
          <p:nvPr/>
        </p:nvPicPr>
        <p:blipFill>
          <a:blip r:embed="rId3"/>
          <a:stretch>
            <a:fillRect/>
          </a:stretch>
        </p:blipFill>
        <p:spPr>
          <a:xfrm>
            <a:off x="3194050" y="447675"/>
            <a:ext cx="914400" cy="914400"/>
          </a:xfrm>
          <a:prstGeom prst="rect">
            <a:avLst/>
          </a:prstGeom>
        </p:spPr>
      </p:pic>
      <p:pic>
        <p:nvPicPr>
          <p:cNvPr id="16" name="Graphic 15" descr="Podcast">
            <a:extLst>
              <a:ext uri="{FF2B5EF4-FFF2-40B4-BE49-F238E27FC236}">
                <a16:creationId xmlns:a16="http://schemas.microsoft.com/office/drawing/2014/main" id="{320F8257-AFA9-1EE7-78A6-8B3A84A1D78B}"/>
              </a:ext>
            </a:extLst>
          </p:cNvPr>
          <p:cNvPicPr>
            <a:picLocks noChangeAspect="1"/>
          </p:cNvPicPr>
          <p:nvPr/>
        </p:nvPicPr>
        <p:blipFill>
          <a:blip r:embed="rId4"/>
          <a:stretch>
            <a:fillRect/>
          </a:stretch>
        </p:blipFill>
        <p:spPr>
          <a:xfrm>
            <a:off x="9931400" y="2089150"/>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22AF5429-2BE5-73AB-AFBB-3DF3EC1231D0}"/>
              </a:ext>
            </a:extLst>
          </p:cNvPr>
          <p:cNvPicPr>
            <a:picLocks noChangeAspect="1"/>
          </p:cNvPicPr>
          <p:nvPr/>
        </p:nvPicPr>
        <p:blipFill>
          <a:blip r:embed="rId5"/>
          <a:stretch>
            <a:fillRect/>
          </a:stretch>
        </p:blipFill>
        <p:spPr>
          <a:xfrm>
            <a:off x="8894763" y="398463"/>
            <a:ext cx="914400" cy="914400"/>
          </a:xfrm>
          <a:prstGeom prst="rect">
            <a:avLst/>
          </a:prstGeom>
          <a:effectLst>
            <a:outerShdw blurRad="50800" dist="38100" dir="2700000" algn="tl" rotWithShape="0">
              <a:prstClr val="black">
                <a:alpha val="40000"/>
              </a:prstClr>
            </a:outerShdw>
          </a:effectLst>
        </p:spPr>
      </p:pic>
      <p:pic>
        <p:nvPicPr>
          <p:cNvPr id="11279" name="Picture 9">
            <a:extLst>
              <a:ext uri="{FF2B5EF4-FFF2-40B4-BE49-F238E27FC236}">
                <a16:creationId xmlns:a16="http://schemas.microsoft.com/office/drawing/2014/main" id="{91A9912E-10AD-44D4-88B0-07E99BDA3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1400" y="4751388"/>
            <a:ext cx="20923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9000">
    <p:fade/>
  </p:transition>
</p:sld>
</file>

<file path=ppt/theme/theme1.xml><?xml version="1.0" encoding="utf-8"?>
<a:theme xmlns:a="http://schemas.openxmlformats.org/drawingml/2006/main" name="neon3">
  <a:themeElements>
    <a:clrScheme name="KP">
      <a:dk1>
        <a:sysClr val="windowText" lastClr="000000"/>
      </a:dk1>
      <a:lt1>
        <a:srgbClr val="FFFFFF"/>
      </a:lt1>
      <a:dk2>
        <a:srgbClr val="000000"/>
      </a:dk2>
      <a:lt2>
        <a:srgbClr val="FFFFFF"/>
      </a:lt2>
      <a:accent1>
        <a:srgbClr val="71C5E8"/>
      </a:accent1>
      <a:accent2>
        <a:srgbClr val="FFA300"/>
      </a:accent2>
      <a:accent3>
        <a:srgbClr val="DC8699"/>
      </a:accent3>
      <a:accent4>
        <a:srgbClr val="FFCD00"/>
      </a:accent4>
      <a:accent5>
        <a:srgbClr val="8B84D7"/>
      </a:accent5>
      <a:accent6>
        <a:srgbClr val="9FCF6E"/>
      </a:accent6>
      <a:hlink>
        <a:srgbClr val="0000FF"/>
      </a:hlink>
      <a:folHlink>
        <a:srgbClr val="99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neon3</Template>
  <TotalTime>6824</TotalTime>
  <Words>1874</Words>
  <Application>Microsoft Office PowerPoint</Application>
  <PresentationFormat>Widescreen</PresentationFormat>
  <Paragraphs>413</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Wingdings 2</vt:lpstr>
      <vt:lpstr>neon3</vt:lpstr>
      <vt:lpstr>4867 Sunset Boulevard Pathology, Blood Bank, Flow Cytometry, Laboratory Departments 2023 Education</vt:lpstr>
      <vt:lpstr>PowerPoint Presentation</vt:lpstr>
      <vt:lpstr>PowerPoint Presentation</vt:lpstr>
      <vt:lpstr>LABORATORY ROLE</vt:lpstr>
      <vt:lpstr>LABORATORY’S ROLE</vt:lpstr>
      <vt:lpstr>PowerPoint Presentation</vt:lpstr>
      <vt:lpstr>PowerPoint Presentation</vt:lpstr>
      <vt:lpstr>PowerPoint Presentation</vt:lpstr>
      <vt:lpstr>Code stroke:  Communication</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Efficiency Measures - Lab</vt:lpstr>
      <vt:lpstr>PowerPoint Presentation</vt:lpstr>
      <vt:lpstr>CASE STUDY: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Anthony X. Anico</cp:lastModifiedBy>
  <cp:revision>34</cp:revision>
  <dcterms:created xsi:type="dcterms:W3CDTF">2017-02-09T19:26:37Z</dcterms:created>
  <dcterms:modified xsi:type="dcterms:W3CDTF">2023-02-20T17:50:42Z</dcterms:modified>
</cp:coreProperties>
</file>