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7"/>
  </p:notesMasterIdLst>
  <p:sldIdLst>
    <p:sldId id="256" r:id="rId2"/>
    <p:sldId id="258" r:id="rId3"/>
    <p:sldId id="309" r:id="rId4"/>
    <p:sldId id="310" r:id="rId5"/>
    <p:sldId id="314" r:id="rId6"/>
    <p:sldId id="316" r:id="rId7"/>
    <p:sldId id="317" r:id="rId8"/>
    <p:sldId id="318" r:id="rId9"/>
    <p:sldId id="319" r:id="rId10"/>
    <p:sldId id="320" r:id="rId11"/>
    <p:sldId id="321" r:id="rId12"/>
    <p:sldId id="322" r:id="rId13"/>
    <p:sldId id="323" r:id="rId14"/>
    <p:sldId id="324" r:id="rId15"/>
    <p:sldId id="325" r:id="rId16"/>
    <p:sldId id="262" r:id="rId17"/>
    <p:sldId id="278" r:id="rId18"/>
    <p:sldId id="283" r:id="rId19"/>
    <p:sldId id="268" r:id="rId20"/>
    <p:sldId id="285" r:id="rId21"/>
    <p:sldId id="289" r:id="rId22"/>
    <p:sldId id="265" r:id="rId23"/>
    <p:sldId id="270" r:id="rId24"/>
    <p:sldId id="271" r:id="rId25"/>
    <p:sldId id="272" r:id="rId26"/>
    <p:sldId id="276" r:id="rId27"/>
    <p:sldId id="273" r:id="rId28"/>
    <p:sldId id="266" r:id="rId29"/>
    <p:sldId id="261" r:id="rId30"/>
    <p:sldId id="281" r:id="rId31"/>
    <p:sldId id="294" r:id="rId32"/>
    <p:sldId id="293" r:id="rId33"/>
    <p:sldId id="295" r:id="rId34"/>
    <p:sldId id="286" r:id="rId35"/>
    <p:sldId id="296" r:id="rId36"/>
    <p:sldId id="287" r:id="rId37"/>
    <p:sldId id="297" r:id="rId38"/>
    <p:sldId id="298" r:id="rId39"/>
    <p:sldId id="299" r:id="rId40"/>
    <p:sldId id="300" r:id="rId41"/>
    <p:sldId id="301" r:id="rId42"/>
    <p:sldId id="302" r:id="rId43"/>
    <p:sldId id="326" r:id="rId44"/>
    <p:sldId id="277" r:id="rId45"/>
    <p:sldId id="327" r:id="rId4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003A"/>
    <a:srgbClr val="600060"/>
    <a:srgbClr val="300060"/>
    <a:srgbClr val="640032"/>
    <a:srgbClr val="9D3695"/>
    <a:srgbClr val="FF99CC"/>
    <a:srgbClr val="FF8BFF"/>
    <a:srgbClr val="FF00FF"/>
    <a:srgbClr val="39FF14"/>
    <a:srgbClr val="664C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1589F-6CEA-421F-9CF1-1B5B4F06BF8D}" v="1405" dt="2023-03-11T07:23:33.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0" autoAdjust="0"/>
    <p:restoredTop sz="94660"/>
  </p:normalViewPr>
  <p:slideViewPr>
    <p:cSldViewPr snapToGrid="0">
      <p:cViewPr varScale="1">
        <p:scale>
          <a:sx n="96" d="100"/>
          <a:sy n="96" d="100"/>
        </p:scale>
        <p:origin x="96"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9764C-3440-4D7E-86AE-A003C18979B9}" type="doc">
      <dgm:prSet loTypeId="urn:microsoft.com/office/officeart/2005/8/layout/venn1" loCatId="relationship" qsTypeId="urn:microsoft.com/office/officeart/2005/8/quickstyle/3d4" qsCatId="3D" csTypeId="urn:microsoft.com/office/officeart/2005/8/colors/accent1_2" csCatId="accent1" phldr="1"/>
      <dgm:spPr/>
      <dgm:t>
        <a:bodyPr/>
        <a:lstStyle/>
        <a:p>
          <a:endParaRPr lang="en-US"/>
        </a:p>
      </dgm:t>
    </dgm:pt>
    <dgm:pt modelId="{22479F5D-EAFA-49CC-A1FB-1A220D35E2F7}">
      <dgm:prSet phldrT="[Text]"/>
      <dgm:spPr>
        <a:solidFill>
          <a:srgbClr val="490092"/>
        </a:solidFill>
      </dgm:spPr>
      <dgm:t>
        <a:bodyPr/>
        <a:lstStyle/>
        <a:p>
          <a:r>
            <a:rPr lang="en-US" dirty="0">
              <a:latin typeface="Arial" panose="020B0604020202020204" pitchFamily="34" charset="0"/>
              <a:cs typeface="Arial" panose="020B0604020202020204" pitchFamily="34" charset="0"/>
            </a:rPr>
            <a:t>Dispatcher</a:t>
          </a:r>
        </a:p>
      </dgm:t>
    </dgm:pt>
    <dgm:pt modelId="{753D0684-CF7E-418D-9B91-49835A814B40}" type="parTrans" cxnId="{DEEA95CB-B1C2-4B01-BA94-82D020B50E81}">
      <dgm:prSet/>
      <dgm:spPr/>
      <dgm:t>
        <a:bodyPr/>
        <a:lstStyle/>
        <a:p>
          <a:endParaRPr lang="en-US"/>
        </a:p>
      </dgm:t>
    </dgm:pt>
    <dgm:pt modelId="{E11DC24B-EE6B-4695-8CBE-A092B1FB5677}" type="sibTrans" cxnId="{DEEA95CB-B1C2-4B01-BA94-82D020B50E81}">
      <dgm:prSet/>
      <dgm:spPr/>
      <dgm:t>
        <a:bodyPr/>
        <a:lstStyle/>
        <a:p>
          <a:endParaRPr lang="en-US"/>
        </a:p>
      </dgm:t>
    </dgm:pt>
    <dgm:pt modelId="{73651701-1B8E-4909-9710-94779E73B08E}">
      <dgm:prSet phldrT="[Text]"/>
      <dgm:spPr>
        <a:solidFill>
          <a:schemeClr val="accent3">
            <a:lumMod val="50000"/>
            <a:alpha val="50000"/>
          </a:schemeClr>
        </a:solidFill>
      </dgm:spPr>
      <dgm:t>
        <a:bodyPr/>
        <a:lstStyle/>
        <a:p>
          <a:r>
            <a:rPr lang="en-US" dirty="0">
              <a:latin typeface="Arial" panose="020B0604020202020204" pitchFamily="34" charset="0"/>
              <a:cs typeface="Arial" panose="020B0604020202020204" pitchFamily="34" charset="0"/>
            </a:rPr>
            <a:t>Lab Asst Assigned to Another Floor</a:t>
          </a:r>
        </a:p>
      </dgm:t>
    </dgm:pt>
    <dgm:pt modelId="{3FF5635B-F80A-4692-BAFC-014686A18E33}" type="parTrans" cxnId="{6B55FD0E-7E27-4F2A-9766-1E3DE80852FE}">
      <dgm:prSet/>
      <dgm:spPr/>
      <dgm:t>
        <a:bodyPr/>
        <a:lstStyle/>
        <a:p>
          <a:endParaRPr lang="en-US"/>
        </a:p>
      </dgm:t>
    </dgm:pt>
    <dgm:pt modelId="{E124B209-7927-4D68-A864-5D2171E549B5}" type="sibTrans" cxnId="{6B55FD0E-7E27-4F2A-9766-1E3DE80852FE}">
      <dgm:prSet/>
      <dgm:spPr/>
      <dgm:t>
        <a:bodyPr/>
        <a:lstStyle/>
        <a:p>
          <a:endParaRPr lang="en-US"/>
        </a:p>
      </dgm:t>
    </dgm:pt>
    <dgm:pt modelId="{BC9017E0-3608-4167-AF8B-CC5863F40DF6}">
      <dgm:prSet phldrT="[Text]"/>
      <dgm:spPr>
        <a:solidFill>
          <a:srgbClr val="990099">
            <a:alpha val="49804"/>
          </a:srgbClr>
        </a:solidFill>
      </dgm:spPr>
      <dgm:t>
        <a:bodyPr/>
        <a:lstStyle/>
        <a:p>
          <a:r>
            <a:rPr lang="en-US" dirty="0">
              <a:latin typeface="Arial" panose="020B0604020202020204" pitchFamily="34" charset="0"/>
              <a:cs typeface="Arial" panose="020B0604020202020204" pitchFamily="34" charset="0"/>
            </a:rPr>
            <a:t>Lab Asst Assigned</a:t>
          </a:r>
        </a:p>
      </dgm:t>
    </dgm:pt>
    <dgm:pt modelId="{9B8B1F3D-D52F-4F75-958C-89E1C0675952}" type="parTrans" cxnId="{DD357391-E4CE-4752-AABA-065D801B05A9}">
      <dgm:prSet/>
      <dgm:spPr/>
      <dgm:t>
        <a:bodyPr/>
        <a:lstStyle/>
        <a:p>
          <a:endParaRPr lang="en-US"/>
        </a:p>
      </dgm:t>
    </dgm:pt>
    <dgm:pt modelId="{015D9022-467D-4391-994C-FBA7249612F0}" type="sibTrans" cxnId="{DD357391-E4CE-4752-AABA-065D801B05A9}">
      <dgm:prSet/>
      <dgm:spPr/>
      <dgm:t>
        <a:bodyPr/>
        <a:lstStyle/>
        <a:p>
          <a:endParaRPr lang="en-US"/>
        </a:p>
      </dgm:t>
    </dgm:pt>
    <dgm:pt modelId="{9592CBCF-6214-478D-BBF7-994487C44378}">
      <dgm:prSet/>
      <dgm:spPr>
        <a:solidFill>
          <a:srgbClr val="002060">
            <a:alpha val="50000"/>
          </a:srgbClr>
        </a:solidFill>
      </dgm:spPr>
      <dgm:t>
        <a:bodyPr/>
        <a:lstStyle/>
        <a:p>
          <a:r>
            <a:rPr lang="en-US" dirty="0">
              <a:latin typeface="Arial" panose="020B0604020202020204" pitchFamily="34" charset="0"/>
              <a:cs typeface="Arial" panose="020B0604020202020204" pitchFamily="34" charset="0"/>
            </a:rPr>
            <a:t>Lab Assts in Main Lab</a:t>
          </a:r>
        </a:p>
      </dgm:t>
    </dgm:pt>
    <dgm:pt modelId="{D1B052CA-0795-4E5A-974E-10F0E89D7A6D}" type="parTrans" cxnId="{5C541C3D-14BD-4BE2-9492-87E05DA559D6}">
      <dgm:prSet/>
      <dgm:spPr/>
      <dgm:t>
        <a:bodyPr/>
        <a:lstStyle/>
        <a:p>
          <a:endParaRPr lang="en-US"/>
        </a:p>
      </dgm:t>
    </dgm:pt>
    <dgm:pt modelId="{FA91E3D0-32C7-4BF9-A6A5-16D81BF5B037}" type="sibTrans" cxnId="{5C541C3D-14BD-4BE2-9492-87E05DA559D6}">
      <dgm:prSet/>
      <dgm:spPr/>
      <dgm:t>
        <a:bodyPr/>
        <a:lstStyle/>
        <a:p>
          <a:endParaRPr lang="en-US"/>
        </a:p>
      </dgm:t>
    </dgm:pt>
    <dgm:pt modelId="{5BCFC9DF-5F82-41CC-BA85-D6DFA79701E3}" type="pres">
      <dgm:prSet presAssocID="{0CD9764C-3440-4D7E-86AE-A003C18979B9}" presName="compositeShape" presStyleCnt="0">
        <dgm:presLayoutVars>
          <dgm:chMax val="7"/>
          <dgm:dir/>
          <dgm:resizeHandles val="exact"/>
        </dgm:presLayoutVars>
      </dgm:prSet>
      <dgm:spPr/>
    </dgm:pt>
    <dgm:pt modelId="{B1E8F5F7-6EC1-4988-B19B-7422D45D19EA}" type="pres">
      <dgm:prSet presAssocID="{22479F5D-EAFA-49CC-A1FB-1A220D35E2F7}" presName="circ1" presStyleLbl="vennNode1" presStyleIdx="0" presStyleCnt="4" custLinFactNeighborX="2545" custLinFactNeighborY="-354"/>
      <dgm:spPr/>
    </dgm:pt>
    <dgm:pt modelId="{4067F8E7-F1A1-4D64-9769-E996E94ACF31}" type="pres">
      <dgm:prSet presAssocID="{22479F5D-EAFA-49CC-A1FB-1A220D35E2F7}" presName="circ1Tx" presStyleLbl="revTx" presStyleIdx="0" presStyleCnt="0">
        <dgm:presLayoutVars>
          <dgm:chMax val="0"/>
          <dgm:chPref val="0"/>
          <dgm:bulletEnabled val="1"/>
        </dgm:presLayoutVars>
      </dgm:prSet>
      <dgm:spPr/>
    </dgm:pt>
    <dgm:pt modelId="{82F8C21F-A6B4-420D-B823-F14F628A6079}" type="pres">
      <dgm:prSet presAssocID="{73651701-1B8E-4909-9710-94779E73B08E}" presName="circ2" presStyleLbl="vennNode1" presStyleIdx="1" presStyleCnt="4"/>
      <dgm:spPr/>
    </dgm:pt>
    <dgm:pt modelId="{09B464E2-92F1-49A0-9879-0F9B6775EFF1}" type="pres">
      <dgm:prSet presAssocID="{73651701-1B8E-4909-9710-94779E73B08E}" presName="circ2Tx" presStyleLbl="revTx" presStyleIdx="0" presStyleCnt="0">
        <dgm:presLayoutVars>
          <dgm:chMax val="0"/>
          <dgm:chPref val="0"/>
          <dgm:bulletEnabled val="1"/>
        </dgm:presLayoutVars>
      </dgm:prSet>
      <dgm:spPr/>
    </dgm:pt>
    <dgm:pt modelId="{14510522-8B2B-410A-B55B-826692917968}" type="pres">
      <dgm:prSet presAssocID="{BC9017E0-3608-4167-AF8B-CC5863F40DF6}" presName="circ3" presStyleLbl="vennNode1" presStyleIdx="2" presStyleCnt="4"/>
      <dgm:spPr/>
    </dgm:pt>
    <dgm:pt modelId="{9553C34F-A0C3-43AA-918A-838E8AA3B7D5}" type="pres">
      <dgm:prSet presAssocID="{BC9017E0-3608-4167-AF8B-CC5863F40DF6}" presName="circ3Tx" presStyleLbl="revTx" presStyleIdx="0" presStyleCnt="0">
        <dgm:presLayoutVars>
          <dgm:chMax val="0"/>
          <dgm:chPref val="0"/>
          <dgm:bulletEnabled val="1"/>
        </dgm:presLayoutVars>
      </dgm:prSet>
      <dgm:spPr/>
    </dgm:pt>
    <dgm:pt modelId="{B4FA95B0-A42D-43D4-9561-0CDD26078B87}" type="pres">
      <dgm:prSet presAssocID="{9592CBCF-6214-478D-BBF7-994487C44378}" presName="circ4" presStyleLbl="vennNode1" presStyleIdx="3" presStyleCnt="4"/>
      <dgm:spPr/>
    </dgm:pt>
    <dgm:pt modelId="{E97CCDF6-016D-43EC-A264-439D6424DEB3}" type="pres">
      <dgm:prSet presAssocID="{9592CBCF-6214-478D-BBF7-994487C44378}" presName="circ4Tx" presStyleLbl="revTx" presStyleIdx="0" presStyleCnt="0">
        <dgm:presLayoutVars>
          <dgm:chMax val="0"/>
          <dgm:chPref val="0"/>
          <dgm:bulletEnabled val="1"/>
        </dgm:presLayoutVars>
      </dgm:prSet>
      <dgm:spPr/>
    </dgm:pt>
  </dgm:ptLst>
  <dgm:cxnLst>
    <dgm:cxn modelId="{6B55FD0E-7E27-4F2A-9766-1E3DE80852FE}" srcId="{0CD9764C-3440-4D7E-86AE-A003C18979B9}" destId="{73651701-1B8E-4909-9710-94779E73B08E}" srcOrd="1" destOrd="0" parTransId="{3FF5635B-F80A-4692-BAFC-014686A18E33}" sibTransId="{E124B209-7927-4D68-A864-5D2171E549B5}"/>
    <dgm:cxn modelId="{5C541C3D-14BD-4BE2-9492-87E05DA559D6}" srcId="{0CD9764C-3440-4D7E-86AE-A003C18979B9}" destId="{9592CBCF-6214-478D-BBF7-994487C44378}" srcOrd="3" destOrd="0" parTransId="{D1B052CA-0795-4E5A-974E-10F0E89D7A6D}" sibTransId="{FA91E3D0-32C7-4BF9-A6A5-16D81BF5B037}"/>
    <dgm:cxn modelId="{35DCD249-D9B8-4336-B6A9-23EE5C41206B}" type="presOf" srcId="{BC9017E0-3608-4167-AF8B-CC5863F40DF6}" destId="{14510522-8B2B-410A-B55B-826692917968}" srcOrd="0" destOrd="0" presId="urn:microsoft.com/office/officeart/2005/8/layout/venn1"/>
    <dgm:cxn modelId="{C4724959-81DF-4A31-9CCD-192377D79A6E}" type="presOf" srcId="{22479F5D-EAFA-49CC-A1FB-1A220D35E2F7}" destId="{4067F8E7-F1A1-4D64-9769-E996E94ACF31}" srcOrd="1" destOrd="0" presId="urn:microsoft.com/office/officeart/2005/8/layout/venn1"/>
    <dgm:cxn modelId="{DD357391-E4CE-4752-AABA-065D801B05A9}" srcId="{0CD9764C-3440-4D7E-86AE-A003C18979B9}" destId="{BC9017E0-3608-4167-AF8B-CC5863F40DF6}" srcOrd="2" destOrd="0" parTransId="{9B8B1F3D-D52F-4F75-958C-89E1C0675952}" sibTransId="{015D9022-467D-4391-994C-FBA7249612F0}"/>
    <dgm:cxn modelId="{3570F494-2FCA-4944-A8AF-4F9C0C364BAC}" type="presOf" srcId="{BC9017E0-3608-4167-AF8B-CC5863F40DF6}" destId="{9553C34F-A0C3-43AA-918A-838E8AA3B7D5}" srcOrd="1" destOrd="0" presId="urn:microsoft.com/office/officeart/2005/8/layout/venn1"/>
    <dgm:cxn modelId="{D0A86899-034F-4D74-B748-FCBE9F2EB1BB}" type="presOf" srcId="{22479F5D-EAFA-49CC-A1FB-1A220D35E2F7}" destId="{B1E8F5F7-6EC1-4988-B19B-7422D45D19EA}" srcOrd="0" destOrd="0" presId="urn:microsoft.com/office/officeart/2005/8/layout/venn1"/>
    <dgm:cxn modelId="{D636DEB3-7509-4FDE-8143-6A97A9C5FE38}" type="presOf" srcId="{0CD9764C-3440-4D7E-86AE-A003C18979B9}" destId="{5BCFC9DF-5F82-41CC-BA85-D6DFA79701E3}" srcOrd="0" destOrd="0" presId="urn:microsoft.com/office/officeart/2005/8/layout/venn1"/>
    <dgm:cxn modelId="{0B89F4B8-7E7F-4BAF-A22A-EA6BDD3D2602}" type="presOf" srcId="{73651701-1B8E-4909-9710-94779E73B08E}" destId="{82F8C21F-A6B4-420D-B823-F14F628A6079}" srcOrd="0" destOrd="0" presId="urn:microsoft.com/office/officeart/2005/8/layout/venn1"/>
    <dgm:cxn modelId="{DEEA95CB-B1C2-4B01-BA94-82D020B50E81}" srcId="{0CD9764C-3440-4D7E-86AE-A003C18979B9}" destId="{22479F5D-EAFA-49CC-A1FB-1A220D35E2F7}" srcOrd="0" destOrd="0" parTransId="{753D0684-CF7E-418D-9B91-49835A814B40}" sibTransId="{E11DC24B-EE6B-4695-8CBE-A092B1FB5677}"/>
    <dgm:cxn modelId="{105B85DA-63EE-40DC-B14E-7811A7D4B1A5}" type="presOf" srcId="{73651701-1B8E-4909-9710-94779E73B08E}" destId="{09B464E2-92F1-49A0-9879-0F9B6775EFF1}" srcOrd="1" destOrd="0" presId="urn:microsoft.com/office/officeart/2005/8/layout/venn1"/>
    <dgm:cxn modelId="{9A484EF0-3F63-412F-8129-6DFA506E74D7}" type="presOf" srcId="{9592CBCF-6214-478D-BBF7-994487C44378}" destId="{B4FA95B0-A42D-43D4-9561-0CDD26078B87}" srcOrd="0" destOrd="0" presId="urn:microsoft.com/office/officeart/2005/8/layout/venn1"/>
    <dgm:cxn modelId="{54DB90F6-6F57-499E-9860-88774F58CB40}" type="presOf" srcId="{9592CBCF-6214-478D-BBF7-994487C44378}" destId="{E97CCDF6-016D-43EC-A264-439D6424DEB3}" srcOrd="1" destOrd="0" presId="urn:microsoft.com/office/officeart/2005/8/layout/venn1"/>
    <dgm:cxn modelId="{47E720D7-4814-49A2-8850-7B22BD2CEAEA}" type="presParOf" srcId="{5BCFC9DF-5F82-41CC-BA85-D6DFA79701E3}" destId="{B1E8F5F7-6EC1-4988-B19B-7422D45D19EA}" srcOrd="0" destOrd="0" presId="urn:microsoft.com/office/officeart/2005/8/layout/venn1"/>
    <dgm:cxn modelId="{7F2B76F0-ADAF-4E56-8F6D-8D0BDC8A4E6F}" type="presParOf" srcId="{5BCFC9DF-5F82-41CC-BA85-D6DFA79701E3}" destId="{4067F8E7-F1A1-4D64-9769-E996E94ACF31}" srcOrd="1" destOrd="0" presId="urn:microsoft.com/office/officeart/2005/8/layout/venn1"/>
    <dgm:cxn modelId="{2524B575-DC32-41B6-AD00-82D806F924D8}" type="presParOf" srcId="{5BCFC9DF-5F82-41CC-BA85-D6DFA79701E3}" destId="{82F8C21F-A6B4-420D-B823-F14F628A6079}" srcOrd="2" destOrd="0" presId="urn:microsoft.com/office/officeart/2005/8/layout/venn1"/>
    <dgm:cxn modelId="{500B5F30-70A0-4268-A0C4-CA23040E5A27}" type="presParOf" srcId="{5BCFC9DF-5F82-41CC-BA85-D6DFA79701E3}" destId="{09B464E2-92F1-49A0-9879-0F9B6775EFF1}" srcOrd="3" destOrd="0" presId="urn:microsoft.com/office/officeart/2005/8/layout/venn1"/>
    <dgm:cxn modelId="{37100C8A-BDE2-4A2A-A6C8-B439EC87C8A5}" type="presParOf" srcId="{5BCFC9DF-5F82-41CC-BA85-D6DFA79701E3}" destId="{14510522-8B2B-410A-B55B-826692917968}" srcOrd="4" destOrd="0" presId="urn:microsoft.com/office/officeart/2005/8/layout/venn1"/>
    <dgm:cxn modelId="{86B84A37-C684-40BF-839D-DC2E4C0D1E1E}" type="presParOf" srcId="{5BCFC9DF-5F82-41CC-BA85-D6DFA79701E3}" destId="{9553C34F-A0C3-43AA-918A-838E8AA3B7D5}" srcOrd="5" destOrd="0" presId="urn:microsoft.com/office/officeart/2005/8/layout/venn1"/>
    <dgm:cxn modelId="{6A082792-526F-42DA-97BA-3331EB58DB3F}" type="presParOf" srcId="{5BCFC9DF-5F82-41CC-BA85-D6DFA79701E3}" destId="{B4FA95B0-A42D-43D4-9561-0CDD26078B87}" srcOrd="6" destOrd="0" presId="urn:microsoft.com/office/officeart/2005/8/layout/venn1"/>
    <dgm:cxn modelId="{131A65E5-DD69-4E0F-BE15-F035BD686521}" type="presParOf" srcId="{5BCFC9DF-5F82-41CC-BA85-D6DFA79701E3}" destId="{E97CCDF6-016D-43EC-A264-439D6424DEB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solidFill>
          <a:srgbClr val="5A1F51"/>
        </a:solidFill>
        <a:ln>
          <a:noFill/>
        </a:ln>
        <a:effectLst/>
        <a:scene3d>
          <a:camera prst="orthographicFront"/>
          <a:lightRig rig="flat" dir="t"/>
        </a:scene3d>
        <a:sp3d prstMaterial="plastic">
          <a:bevelT w="120900" h="88900"/>
          <a:bevelB w="88900" h="31750" prst="angle"/>
        </a:sp3d>
      </dgm:spPr>
      <dgm:t>
        <a:bodyPr spcFirstLastPara="0" vert="horz" wrap="square" lIns="365760" tIns="0" rIns="0" bIns="0" numCol="1" spcCol="1270" anchor="t" anchorCtr="1"/>
        <a:lstStyle/>
        <a:p>
          <a:pPr marL="0" lvl="0" algn="ctr" defTabSz="711200">
            <a:lnSpc>
              <a:spcPct val="100000"/>
            </a:lnSpc>
            <a:spcBef>
              <a:spcPct val="0"/>
            </a:spcBef>
            <a:spcAft>
              <a:spcPct val="35000"/>
            </a:spcAft>
            <a:buNone/>
          </a:pPr>
          <a:r>
            <a:rPr lang="en-US" sz="1600" b="1" kern="1200" dirty="0">
              <a:solidFill>
                <a:srgbClr val="FFFFFF">
                  <a:hueOff val="0"/>
                  <a:satOff val="0"/>
                  <a:lumOff val="0"/>
                  <a:alphaOff val="0"/>
                </a:srgb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DISPATCHER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solidFill>
          <a:srgbClr val="3A3368"/>
        </a:soli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solidFill>
          <a:srgbClr val="004B74"/>
        </a:soli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a:xfrm>
          <a:off x="3494961" y="139414"/>
          <a:ext cx="2468875" cy="2468875"/>
        </a:xfrm>
        <a:prstGeom prst="ellipse">
          <a:avLst/>
        </a:prstGeom>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A884BB"/>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chemeClr val="bg1">
            <a:lumMod val="75000"/>
            <a:lumOff val="25000"/>
          </a:schemeClr>
        </a:solidFill>
        <a:ln w="9525">
          <a:solidFill>
            <a:schemeClr val="tx1">
              <a:lumMod val="5000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chemeClr val="bg1">
            <a:lumMod val="75000"/>
            <a:lumOff val="25000"/>
          </a:schemeClr>
        </a:solidFill>
        <a:ln w="9525">
          <a:solidFill>
            <a:schemeClr val="tx1">
              <a:lumMod val="5000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92154" custRadScaleInc="-2051">
        <dgm:presLayoutVars>
          <dgm:bulletEnabled val="1"/>
        </dgm:presLayoutVars>
      </dgm:prSet>
      <dgm:spPr/>
    </dgm:pt>
    <dgm:pt modelId="{22B503BB-9F72-49B3-B82A-04FB9B76AE92}" type="pres">
      <dgm:prSet presAssocID="{0A6CECF4-BEAA-42E2-8C8C-4BA74C0143F5}" presName="arrow" presStyleLbl="node1" presStyleIdx="1" presStyleCnt="2" custAng="0" custScaleX="68617" custScaleY="114685" custRadScaleRad="91497" custRadScaleInc="4572">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8F5F7-6EC1-4988-B19B-7422D45D19EA}">
      <dsp:nvSpPr>
        <dsp:cNvPr id="0" name=""/>
        <dsp:cNvSpPr/>
      </dsp:nvSpPr>
      <dsp:spPr>
        <a:xfrm>
          <a:off x="2629948" y="39816"/>
          <a:ext cx="2537553" cy="2537553"/>
        </a:xfrm>
        <a:prstGeom prst="ellipse">
          <a:avLst/>
        </a:prstGeom>
        <a:solidFill>
          <a:srgbClr val="49009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Dispatcher</a:t>
          </a:r>
        </a:p>
      </dsp:txBody>
      <dsp:txXfrm>
        <a:off x="2922742" y="381409"/>
        <a:ext cx="1951964" cy="805185"/>
      </dsp:txXfrm>
    </dsp:sp>
    <dsp:sp modelId="{82F8C21F-A6B4-420D-B823-F14F628A6079}">
      <dsp:nvSpPr>
        <dsp:cNvPr id="0" name=""/>
        <dsp:cNvSpPr/>
      </dsp:nvSpPr>
      <dsp:spPr>
        <a:xfrm>
          <a:off x="3687746" y="1171178"/>
          <a:ext cx="2537553" cy="2537553"/>
        </a:xfrm>
        <a:prstGeom prst="ellipse">
          <a:avLst/>
        </a:prstGeom>
        <a:solidFill>
          <a:schemeClr val="accent3">
            <a:lumMod val="50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Lab Asst Assigned to Another Floor</a:t>
          </a:r>
        </a:p>
      </dsp:txBody>
      <dsp:txXfrm>
        <a:off x="5054121" y="1463972"/>
        <a:ext cx="975982" cy="1951964"/>
      </dsp:txXfrm>
    </dsp:sp>
    <dsp:sp modelId="{14510522-8B2B-410A-B55B-826692917968}">
      <dsp:nvSpPr>
        <dsp:cNvPr id="0" name=""/>
        <dsp:cNvSpPr/>
      </dsp:nvSpPr>
      <dsp:spPr>
        <a:xfrm>
          <a:off x="2565367" y="2293557"/>
          <a:ext cx="2537553" cy="2537553"/>
        </a:xfrm>
        <a:prstGeom prst="ellipse">
          <a:avLst/>
        </a:prstGeom>
        <a:solidFill>
          <a:srgbClr val="990099">
            <a:alpha val="49804"/>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Lab Asst Assigned</a:t>
          </a:r>
        </a:p>
      </dsp:txBody>
      <dsp:txXfrm>
        <a:off x="2858162" y="3684332"/>
        <a:ext cx="1951964" cy="805185"/>
      </dsp:txXfrm>
    </dsp:sp>
    <dsp:sp modelId="{B4FA95B0-A42D-43D4-9561-0CDD26078B87}">
      <dsp:nvSpPr>
        <dsp:cNvPr id="0" name=""/>
        <dsp:cNvSpPr/>
      </dsp:nvSpPr>
      <dsp:spPr>
        <a:xfrm>
          <a:off x="1442988" y="1171178"/>
          <a:ext cx="2537553" cy="2537553"/>
        </a:xfrm>
        <a:prstGeom prst="ellipse">
          <a:avLst/>
        </a:prstGeom>
        <a:solidFill>
          <a:srgbClr val="00206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Lab Assts in Main Lab</a:t>
          </a:r>
        </a:p>
      </dsp:txBody>
      <dsp:txXfrm>
        <a:off x="1638184" y="1463972"/>
        <a:ext cx="975982" cy="1951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336" y="139428"/>
          <a:ext cx="2469124" cy="2469124"/>
        </a:xfrm>
        <a:prstGeom prst="ellipse">
          <a:avLst/>
        </a:prstGeom>
        <a:solidFill>
          <a:srgbClr val="5A1F51"/>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solidFill>
                <a:srgbClr val="FFFFFF">
                  <a:hueOff val="0"/>
                  <a:satOff val="0"/>
                  <a:lumOff val="0"/>
                  <a:alphaOff val="0"/>
                </a:srgb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DISPATCHER</a:t>
          </a:r>
        </a:p>
      </dsp:txBody>
      <dsp:txXfrm>
        <a:off x="3823553" y="571525"/>
        <a:ext cx="1810691" cy="1111106"/>
      </dsp:txXfrm>
    </dsp:sp>
    <dsp:sp modelId="{F283DE8F-99FF-4AD1-B819-F7DC30605D02}">
      <dsp:nvSpPr>
        <dsp:cNvPr id="0" name=""/>
        <dsp:cNvSpPr/>
      </dsp:nvSpPr>
      <dsp:spPr>
        <a:xfrm>
          <a:off x="4610399" y="1786245"/>
          <a:ext cx="2469124" cy="2469124"/>
        </a:xfrm>
        <a:prstGeom prst="ellipse">
          <a:avLst/>
        </a:prstGeom>
        <a:solidFill>
          <a:srgbClr val="3A3368"/>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539" y="2424102"/>
        <a:ext cx="1481474" cy="1358018"/>
      </dsp:txXfrm>
    </dsp:sp>
    <dsp:sp modelId="{EFA08EAB-8650-4112-B4C8-EFEBDD037B3F}">
      <dsp:nvSpPr>
        <dsp:cNvPr id="0" name=""/>
        <dsp:cNvSpPr/>
      </dsp:nvSpPr>
      <dsp:spPr>
        <a:xfrm>
          <a:off x="2334168" y="1717321"/>
          <a:ext cx="2550619" cy="2550619"/>
        </a:xfrm>
        <a:prstGeom prst="ellipse">
          <a:avLst/>
        </a:prstGeom>
        <a:solidFill>
          <a:srgbClr val="004B74"/>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4352" y="2376231"/>
        <a:ext cx="1530371" cy="1402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577171" y="225444"/>
          <a:ext cx="1261271" cy="2041762"/>
        </a:xfrm>
        <a:prstGeom prst="downArrow">
          <a:avLst>
            <a:gd name="adj1" fmla="val 50000"/>
            <a:gd name="adj2" fmla="val 35000"/>
          </a:avLst>
        </a:prstGeom>
        <a:solidFill>
          <a:schemeClr val="bg1">
            <a:lumMod val="75000"/>
            <a:lumOff val="25000"/>
          </a:schemeClr>
        </a:solidFill>
        <a:ln w="9525">
          <a:solidFill>
            <a:schemeClr val="tx1">
              <a:lumMod val="50000"/>
            </a:schemeClr>
          </a:solidFill>
        </a:ln>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186926" y="931007"/>
        <a:ext cx="1821040" cy="630635"/>
      </dsp:txXfrm>
    </dsp:sp>
    <dsp:sp modelId="{22B503BB-9F72-49B3-B82A-04FB9B76AE92}">
      <dsp:nvSpPr>
        <dsp:cNvPr id="0" name=""/>
        <dsp:cNvSpPr/>
      </dsp:nvSpPr>
      <dsp:spPr>
        <a:xfrm rot="5400000">
          <a:off x="7476889" y="412872"/>
          <a:ext cx="1222157" cy="2042688"/>
        </a:xfrm>
        <a:prstGeom prst="downArrow">
          <a:avLst>
            <a:gd name="adj1" fmla="val 50000"/>
            <a:gd name="adj2" fmla="val 35000"/>
          </a:avLst>
        </a:prstGeom>
        <a:solidFill>
          <a:schemeClr val="bg1">
            <a:lumMod val="75000"/>
            <a:lumOff val="25000"/>
          </a:schemeClr>
        </a:solidFill>
        <a:ln w="9525">
          <a:solidFill>
            <a:schemeClr val="tx1">
              <a:lumMod val="50000"/>
            </a:schemeClr>
          </a:solidFill>
        </a:ln>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280501" y="1128677"/>
        <a:ext cx="1828811" cy="61107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D2A759-ED27-C6CC-42A6-BEC3210A17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1AB5F06-94A8-B443-BE23-241F8BD55D7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17868E6-8D9F-4073-B7F0-01FBABBE7502}" type="datetimeFigureOut">
              <a:rPr lang="en-US"/>
              <a:pPr>
                <a:defRPr/>
              </a:pPr>
              <a:t>3/8/2023</a:t>
            </a:fld>
            <a:endParaRPr lang="en-US"/>
          </a:p>
        </p:txBody>
      </p:sp>
      <p:sp>
        <p:nvSpPr>
          <p:cNvPr id="4" name="Slide Image Placeholder 3">
            <a:extLst>
              <a:ext uri="{FF2B5EF4-FFF2-40B4-BE49-F238E27FC236}">
                <a16:creationId xmlns:a16="http://schemas.microsoft.com/office/drawing/2014/main" id="{5965F3B6-D7E9-B4E1-01DE-EED36C05D99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8EAB892-5328-4D6E-6BAD-0D49F9FA6EF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CA56BA4-6DEE-10CA-8D66-5110A5F3955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EE913CE-C63D-F98B-E52F-8166C50F381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2FF7241-A87B-4014-8F62-C70EA3B82E5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PATHOLOGY AND LABORATORY        ANNUAL CODE STROKE TRAINING 2023      TIME IS BRAIN</a:t>
            </a:r>
          </a:p>
        </p:txBody>
      </p:sp>
      <p:sp>
        <p:nvSpPr>
          <p:cNvPr id="4" name="Slide Number Placeholder 3"/>
          <p:cNvSpPr>
            <a:spLocks noGrp="1"/>
          </p:cNvSpPr>
          <p:nvPr>
            <p:ph type="sldNum" sz="quarter" idx="5"/>
          </p:nvPr>
        </p:nvSpPr>
        <p:spPr/>
        <p:txBody>
          <a:bodyPr/>
          <a:lstStyle/>
          <a:p>
            <a:pPr>
              <a:defRPr/>
            </a:pPr>
            <a:fld id="{D2FF7241-A87B-4014-8F62-C70EA3B82E54}" type="slidenum">
              <a:rPr lang="en-US" smtClean="0"/>
              <a:pPr>
                <a:defRPr/>
              </a:pPr>
              <a:t>1</a:t>
            </a:fld>
            <a:endParaRPr lang="en-US"/>
          </a:p>
        </p:txBody>
      </p:sp>
    </p:spTree>
    <p:extLst>
      <p:ext uri="{BB962C8B-B14F-4D97-AF65-F5344CB8AC3E}">
        <p14:creationId xmlns:p14="http://schemas.microsoft.com/office/powerpoint/2010/main" val="307770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STROKE IS CONSIDERED AN EMERGENCY.    A HOSPITAL INPATIENT HAVING A STROKE, A “CODE STROKE” IS PAGED OVERHEAD.    THE NEUROLOGIST IS ALSO PAGED 279-1000      visitors or employees , a code Blue IS announced by calling 3-3000    outside the medical center, dial 911</a:t>
            </a:r>
          </a:p>
        </p:txBody>
      </p:sp>
      <p:sp>
        <p:nvSpPr>
          <p:cNvPr id="4" name="Slide Number Placeholder 3"/>
          <p:cNvSpPr>
            <a:spLocks noGrp="1"/>
          </p:cNvSpPr>
          <p:nvPr>
            <p:ph type="sldNum" sz="quarter" idx="5"/>
          </p:nvPr>
        </p:nvSpPr>
        <p:spPr/>
        <p:txBody>
          <a:bodyPr/>
          <a:lstStyle/>
          <a:p>
            <a:pPr>
              <a:defRPr/>
            </a:pPr>
            <a:fld id="{D2FF7241-A87B-4014-8F62-C70EA3B82E54}" type="slidenum">
              <a:rPr lang="en-US" smtClean="0"/>
              <a:pPr>
                <a:defRPr/>
              </a:pPr>
              <a:t>2</a:t>
            </a:fld>
            <a:endParaRPr lang="en-US"/>
          </a:p>
        </p:txBody>
      </p:sp>
    </p:spTree>
    <p:extLst>
      <p:ext uri="{BB962C8B-B14F-4D97-AF65-F5344CB8AC3E}">
        <p14:creationId xmlns:p14="http://schemas.microsoft.com/office/powerpoint/2010/main" val="133387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acronym BEFAST</a:t>
            </a:r>
          </a:p>
        </p:txBody>
      </p:sp>
      <p:sp>
        <p:nvSpPr>
          <p:cNvPr id="4" name="Slide Number Placeholder 3"/>
          <p:cNvSpPr>
            <a:spLocks noGrp="1"/>
          </p:cNvSpPr>
          <p:nvPr>
            <p:ph type="sldNum" sz="quarter" idx="5"/>
          </p:nvPr>
        </p:nvSpPr>
        <p:spPr/>
        <p:txBody>
          <a:bodyPr/>
          <a:lstStyle/>
          <a:p>
            <a:pPr>
              <a:defRPr/>
            </a:pPr>
            <a:fld id="{D2FF7241-A87B-4014-8F62-C70EA3B82E54}" type="slidenum">
              <a:rPr lang="en-US" smtClean="0"/>
              <a:pPr>
                <a:defRPr/>
              </a:pPr>
              <a:t>3</a:t>
            </a:fld>
            <a:endParaRPr lang="en-US"/>
          </a:p>
        </p:txBody>
      </p:sp>
    </p:spTree>
    <p:extLst>
      <p:ext uri="{BB962C8B-B14F-4D97-AF65-F5344CB8AC3E}">
        <p14:creationId xmlns:p14="http://schemas.microsoft.com/office/powerpoint/2010/main" val="363541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FEBA26E-2CEB-518D-8A78-168A328657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98BA33F-A84B-394B-3F1A-6AFF15CBCB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ctr">
              <a:spcBef>
                <a:spcPct val="0"/>
              </a:spcBef>
            </a:pPr>
            <a:r>
              <a:rPr lang="en-US" altLang="en-US" b="1" u="sng"/>
              <a:t>ANALYSIS:</a:t>
            </a:r>
            <a:r>
              <a:rPr lang="en-US" altLang="en-US" b="1" i="1"/>
              <a:t>  </a:t>
            </a:r>
            <a:r>
              <a:rPr lang="en-US" altLang="en-US"/>
              <a:t>The Door to order times have decreased overall.  The Order to results have met target for one year. Overall Door to result time has met target.  </a:t>
            </a:r>
          </a:p>
          <a:p>
            <a:pPr fontAlgn="ctr">
              <a:spcBef>
                <a:spcPct val="0"/>
              </a:spcBef>
            </a:pPr>
            <a:r>
              <a:rPr lang="en-US" altLang="en-US"/>
              <a:t> </a:t>
            </a:r>
          </a:p>
          <a:p>
            <a:pPr fontAlgn="ctr">
              <a:spcBef>
                <a:spcPct val="0"/>
              </a:spcBef>
            </a:pPr>
            <a:r>
              <a:rPr lang="en-US" altLang="en-US" b="1" u="sng"/>
              <a:t>CONCLUSION:</a:t>
            </a:r>
            <a:r>
              <a:rPr lang="en-US" altLang="en-US" b="1"/>
              <a:t>   </a:t>
            </a:r>
            <a:r>
              <a:rPr lang="en-US" altLang="en-US"/>
              <a:t>Target met.</a:t>
            </a:r>
          </a:p>
          <a:p>
            <a:pPr fontAlgn="ctr">
              <a:spcBef>
                <a:spcPct val="0"/>
              </a:spcBef>
            </a:pPr>
            <a:r>
              <a:rPr lang="en-US" altLang="en-US"/>
              <a:t> </a:t>
            </a:r>
          </a:p>
          <a:p>
            <a:pPr fontAlgn="ctr">
              <a:spcBef>
                <a:spcPct val="0"/>
              </a:spcBef>
            </a:pPr>
            <a:r>
              <a:rPr lang="en-US" altLang="en-US" b="1" u="sng"/>
              <a:t>ACTION:</a:t>
            </a:r>
            <a:r>
              <a:rPr lang="en-US" altLang="en-US" b="1"/>
              <a:t>   </a:t>
            </a:r>
            <a:r>
              <a:rPr lang="en-US" altLang="en-US"/>
              <a:t>The process to obtain labs in the ED has improved with the use of the Brain Alert.  The Lab processes the specimens that are sent in a purple bag.  Overall, metric is doing well, continue the existing protocols for ED and Lab.</a:t>
            </a:r>
          </a:p>
          <a:p>
            <a:pPr>
              <a:spcBef>
                <a:spcPct val="0"/>
              </a:spcBef>
            </a:pPr>
            <a:endParaRPr lang="en-US" altLang="en-US"/>
          </a:p>
        </p:txBody>
      </p:sp>
      <p:sp>
        <p:nvSpPr>
          <p:cNvPr id="21508" name="Slide Number Placeholder 3">
            <a:extLst>
              <a:ext uri="{FF2B5EF4-FFF2-40B4-BE49-F238E27FC236}">
                <a16:creationId xmlns:a16="http://schemas.microsoft.com/office/drawing/2014/main" id="{4536BB50-C9BF-80DA-464A-6A731DC0BA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A34D4B-8756-46C9-9FCA-3EFDBF8F1BB7}" type="slidenum">
              <a:rPr lang="en-US" altLang="en-US"/>
              <a:pPr fontAlgn="base">
                <a:spcBef>
                  <a:spcPct val="0"/>
                </a:spcBef>
                <a:spcAft>
                  <a:spcPct val="0"/>
                </a:spcAft>
              </a:pPr>
              <a:t>30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5FAA1-AED5-2BFD-C935-A038A4712EA7}"/>
              </a:ext>
            </a:extLst>
          </p:cNvPr>
          <p:cNvSpPr>
            <a:spLocks noGrp="1"/>
          </p:cNvSpPr>
          <p:nvPr>
            <p:ph type="dt" sz="half" idx="10"/>
          </p:nvPr>
        </p:nvSpPr>
        <p:spPr/>
        <p:txBody>
          <a:bodyPr/>
          <a:lstStyle>
            <a:lvl1pPr>
              <a:defRPr/>
            </a:lvl1pPr>
          </a:lstStyle>
          <a:p>
            <a:pPr>
              <a:defRPr/>
            </a:pPr>
            <a:fld id="{37704CA3-D42D-480D-B85F-146116B5EAC9}" type="datetimeFigureOut">
              <a:rPr lang="en-US"/>
              <a:pPr>
                <a:defRPr/>
              </a:pPr>
              <a:t>3/8/2023</a:t>
            </a:fld>
            <a:endParaRPr lang="en-US"/>
          </a:p>
        </p:txBody>
      </p:sp>
      <p:sp>
        <p:nvSpPr>
          <p:cNvPr id="5" name="Footer Placeholder 4">
            <a:extLst>
              <a:ext uri="{FF2B5EF4-FFF2-40B4-BE49-F238E27FC236}">
                <a16:creationId xmlns:a16="http://schemas.microsoft.com/office/drawing/2014/main" id="{EA92C91A-1CC0-8AF8-9664-F58288AD4C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D6DF95-061B-F642-5E58-D9C7C1AE1290}"/>
              </a:ext>
            </a:extLst>
          </p:cNvPr>
          <p:cNvSpPr>
            <a:spLocks noGrp="1"/>
          </p:cNvSpPr>
          <p:nvPr>
            <p:ph type="sldNum" sz="quarter" idx="12"/>
          </p:nvPr>
        </p:nvSpPr>
        <p:spPr/>
        <p:txBody>
          <a:bodyPr/>
          <a:lstStyle>
            <a:lvl1pPr>
              <a:defRPr/>
            </a:lvl1pPr>
          </a:lstStyle>
          <a:p>
            <a:pPr>
              <a:defRPr/>
            </a:pPr>
            <a:fld id="{6D4CD9C6-6A16-4D18-B94B-5BA69A0AE89F}" type="slidenum">
              <a:rPr lang="en-US"/>
              <a:pPr>
                <a:defRPr/>
              </a:pPr>
              <a:t>‹#›</a:t>
            </a:fld>
            <a:endParaRPr lang="en-US"/>
          </a:p>
        </p:txBody>
      </p:sp>
    </p:spTree>
    <p:extLst>
      <p:ext uri="{BB962C8B-B14F-4D97-AF65-F5344CB8AC3E}">
        <p14:creationId xmlns:p14="http://schemas.microsoft.com/office/powerpoint/2010/main" val="4184178135"/>
      </p:ext>
    </p:extLst>
  </p:cSld>
  <p:clrMapOvr>
    <a:masterClrMapping/>
  </p:clrMapOvr>
  <p:transition spd="slow" advClick="0" advTm="59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E6467-B60A-33DB-C7FA-D4A3250BACCB}"/>
              </a:ext>
            </a:extLst>
          </p:cNvPr>
          <p:cNvSpPr>
            <a:spLocks noGrp="1"/>
          </p:cNvSpPr>
          <p:nvPr>
            <p:ph type="dt" sz="half" idx="10"/>
          </p:nvPr>
        </p:nvSpPr>
        <p:spPr/>
        <p:txBody>
          <a:bodyPr/>
          <a:lstStyle>
            <a:lvl1pPr>
              <a:defRPr/>
            </a:lvl1pPr>
          </a:lstStyle>
          <a:p>
            <a:pPr>
              <a:defRPr/>
            </a:pPr>
            <a:fld id="{13AD65A5-098A-4BDE-B83A-01A875C339E8}" type="datetimeFigureOut">
              <a:rPr lang="en-US"/>
              <a:pPr>
                <a:defRPr/>
              </a:pPr>
              <a:t>3/8/2023</a:t>
            </a:fld>
            <a:endParaRPr lang="en-US"/>
          </a:p>
        </p:txBody>
      </p:sp>
      <p:sp>
        <p:nvSpPr>
          <p:cNvPr id="5" name="Footer Placeholder 4">
            <a:extLst>
              <a:ext uri="{FF2B5EF4-FFF2-40B4-BE49-F238E27FC236}">
                <a16:creationId xmlns:a16="http://schemas.microsoft.com/office/drawing/2014/main" id="{39B25901-EA65-9FE2-9332-2DE85CA8CC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CAFC66-4C3E-01EC-1A16-341A2C9D71E8}"/>
              </a:ext>
            </a:extLst>
          </p:cNvPr>
          <p:cNvSpPr>
            <a:spLocks noGrp="1"/>
          </p:cNvSpPr>
          <p:nvPr>
            <p:ph type="sldNum" sz="quarter" idx="12"/>
          </p:nvPr>
        </p:nvSpPr>
        <p:spPr/>
        <p:txBody>
          <a:bodyPr/>
          <a:lstStyle>
            <a:lvl1pPr>
              <a:defRPr/>
            </a:lvl1pPr>
          </a:lstStyle>
          <a:p>
            <a:pPr>
              <a:defRPr/>
            </a:pPr>
            <a:fld id="{83A6AC82-EEC8-4CB3-9800-2EB4FF203BBF}" type="slidenum">
              <a:rPr lang="en-US"/>
              <a:pPr>
                <a:defRPr/>
              </a:pPr>
              <a:t>‹#›</a:t>
            </a:fld>
            <a:endParaRPr lang="en-US"/>
          </a:p>
        </p:txBody>
      </p:sp>
    </p:spTree>
    <p:extLst>
      <p:ext uri="{BB962C8B-B14F-4D97-AF65-F5344CB8AC3E}">
        <p14:creationId xmlns:p14="http://schemas.microsoft.com/office/powerpoint/2010/main" val="3392429822"/>
      </p:ext>
    </p:extLst>
  </p:cSld>
  <p:clrMapOvr>
    <a:masterClrMapping/>
  </p:clrMapOvr>
  <p:transition spd="slow" advClick="0" advTm="59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1B5D1-29A8-6FA9-03FB-227AD0B8539C}"/>
              </a:ext>
            </a:extLst>
          </p:cNvPr>
          <p:cNvSpPr>
            <a:spLocks noGrp="1"/>
          </p:cNvSpPr>
          <p:nvPr>
            <p:ph type="dt" sz="half" idx="10"/>
          </p:nvPr>
        </p:nvSpPr>
        <p:spPr/>
        <p:txBody>
          <a:bodyPr/>
          <a:lstStyle>
            <a:lvl1pPr>
              <a:defRPr/>
            </a:lvl1pPr>
          </a:lstStyle>
          <a:p>
            <a:pPr>
              <a:defRPr/>
            </a:pPr>
            <a:fld id="{E045F0AA-97D3-4066-805E-FE6DCACD84B0}" type="datetimeFigureOut">
              <a:rPr lang="en-US"/>
              <a:pPr>
                <a:defRPr/>
              </a:pPr>
              <a:t>3/8/2023</a:t>
            </a:fld>
            <a:endParaRPr lang="en-US"/>
          </a:p>
        </p:txBody>
      </p:sp>
      <p:sp>
        <p:nvSpPr>
          <p:cNvPr id="5" name="Footer Placeholder 4">
            <a:extLst>
              <a:ext uri="{FF2B5EF4-FFF2-40B4-BE49-F238E27FC236}">
                <a16:creationId xmlns:a16="http://schemas.microsoft.com/office/drawing/2014/main" id="{D96158F8-E8F3-6A91-8ED2-DF43ED31B1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D16A5D-0F35-2F90-0B21-94EA5E41A6A1}"/>
              </a:ext>
            </a:extLst>
          </p:cNvPr>
          <p:cNvSpPr>
            <a:spLocks noGrp="1"/>
          </p:cNvSpPr>
          <p:nvPr>
            <p:ph type="sldNum" sz="quarter" idx="12"/>
          </p:nvPr>
        </p:nvSpPr>
        <p:spPr/>
        <p:txBody>
          <a:bodyPr/>
          <a:lstStyle>
            <a:lvl1pPr>
              <a:defRPr/>
            </a:lvl1pPr>
          </a:lstStyle>
          <a:p>
            <a:pPr>
              <a:defRPr/>
            </a:pPr>
            <a:fld id="{5A7786F7-EBA2-40ED-82F1-CAD0860D6AD8}" type="slidenum">
              <a:rPr lang="en-US"/>
              <a:pPr>
                <a:defRPr/>
              </a:pPr>
              <a:t>‹#›</a:t>
            </a:fld>
            <a:endParaRPr lang="en-US"/>
          </a:p>
        </p:txBody>
      </p:sp>
    </p:spTree>
    <p:extLst>
      <p:ext uri="{BB962C8B-B14F-4D97-AF65-F5344CB8AC3E}">
        <p14:creationId xmlns:p14="http://schemas.microsoft.com/office/powerpoint/2010/main" val="3120916638"/>
      </p:ext>
    </p:extLst>
  </p:cSld>
  <p:clrMapOvr>
    <a:masterClrMapping/>
  </p:clrMapOvr>
  <p:transition spd="slow" advClick="0" advTm="59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6C8A9-5183-8D99-E0B6-E4F5AF66FD4F}"/>
              </a:ext>
            </a:extLst>
          </p:cNvPr>
          <p:cNvSpPr>
            <a:spLocks noGrp="1"/>
          </p:cNvSpPr>
          <p:nvPr>
            <p:ph type="dt" sz="half" idx="10"/>
          </p:nvPr>
        </p:nvSpPr>
        <p:spPr/>
        <p:txBody>
          <a:bodyPr/>
          <a:lstStyle>
            <a:lvl1pPr>
              <a:defRPr/>
            </a:lvl1pPr>
          </a:lstStyle>
          <a:p>
            <a:pPr>
              <a:defRPr/>
            </a:pPr>
            <a:fld id="{1238BFA2-4661-45CB-95CF-57093D1F3D60}" type="datetimeFigureOut">
              <a:rPr lang="en-US"/>
              <a:pPr>
                <a:defRPr/>
              </a:pPr>
              <a:t>3/8/2023</a:t>
            </a:fld>
            <a:endParaRPr lang="en-US"/>
          </a:p>
        </p:txBody>
      </p:sp>
      <p:sp>
        <p:nvSpPr>
          <p:cNvPr id="5" name="Footer Placeholder 4">
            <a:extLst>
              <a:ext uri="{FF2B5EF4-FFF2-40B4-BE49-F238E27FC236}">
                <a16:creationId xmlns:a16="http://schemas.microsoft.com/office/drawing/2014/main" id="{D19DE246-E175-E567-E2FC-610B069107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FCF55A-5553-3DB0-D982-A4CCCF25E82D}"/>
              </a:ext>
            </a:extLst>
          </p:cNvPr>
          <p:cNvSpPr>
            <a:spLocks noGrp="1"/>
          </p:cNvSpPr>
          <p:nvPr>
            <p:ph type="sldNum" sz="quarter" idx="12"/>
          </p:nvPr>
        </p:nvSpPr>
        <p:spPr/>
        <p:txBody>
          <a:bodyPr/>
          <a:lstStyle>
            <a:lvl1pPr>
              <a:defRPr/>
            </a:lvl1pPr>
          </a:lstStyle>
          <a:p>
            <a:pPr>
              <a:defRPr/>
            </a:pPr>
            <a:fld id="{008184BF-FED6-4EFE-9277-1F249330E789}" type="slidenum">
              <a:rPr lang="en-US"/>
              <a:pPr>
                <a:defRPr/>
              </a:pPr>
              <a:t>‹#›</a:t>
            </a:fld>
            <a:endParaRPr lang="en-US"/>
          </a:p>
        </p:txBody>
      </p:sp>
    </p:spTree>
    <p:extLst>
      <p:ext uri="{BB962C8B-B14F-4D97-AF65-F5344CB8AC3E}">
        <p14:creationId xmlns:p14="http://schemas.microsoft.com/office/powerpoint/2010/main" val="2641430070"/>
      </p:ext>
    </p:extLst>
  </p:cSld>
  <p:clrMapOvr>
    <a:masterClrMapping/>
  </p:clrMapOvr>
  <p:transition spd="slow" advClick="0" advTm="59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E3E81F-7992-F615-DADA-78B1C9EFF37B}"/>
              </a:ext>
            </a:extLst>
          </p:cNvPr>
          <p:cNvSpPr>
            <a:spLocks noGrp="1"/>
          </p:cNvSpPr>
          <p:nvPr>
            <p:ph type="dt" sz="half" idx="10"/>
          </p:nvPr>
        </p:nvSpPr>
        <p:spPr/>
        <p:txBody>
          <a:bodyPr/>
          <a:lstStyle>
            <a:lvl1pPr>
              <a:defRPr/>
            </a:lvl1pPr>
          </a:lstStyle>
          <a:p>
            <a:pPr>
              <a:defRPr/>
            </a:pPr>
            <a:fld id="{7C4C7A70-314D-43DD-8A46-B4B8D3F25DA9}" type="datetimeFigureOut">
              <a:rPr lang="en-US"/>
              <a:pPr>
                <a:defRPr/>
              </a:pPr>
              <a:t>3/8/2023</a:t>
            </a:fld>
            <a:endParaRPr lang="en-US"/>
          </a:p>
        </p:txBody>
      </p:sp>
      <p:sp>
        <p:nvSpPr>
          <p:cNvPr id="5" name="Footer Placeholder 4">
            <a:extLst>
              <a:ext uri="{FF2B5EF4-FFF2-40B4-BE49-F238E27FC236}">
                <a16:creationId xmlns:a16="http://schemas.microsoft.com/office/drawing/2014/main" id="{85FC15A0-FA98-A842-6203-8A64BC2284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C9A2F3-7199-3AE3-471E-35241EB2EDF5}"/>
              </a:ext>
            </a:extLst>
          </p:cNvPr>
          <p:cNvSpPr>
            <a:spLocks noGrp="1"/>
          </p:cNvSpPr>
          <p:nvPr>
            <p:ph type="sldNum" sz="quarter" idx="12"/>
          </p:nvPr>
        </p:nvSpPr>
        <p:spPr/>
        <p:txBody>
          <a:bodyPr/>
          <a:lstStyle>
            <a:lvl1pPr>
              <a:defRPr/>
            </a:lvl1pPr>
          </a:lstStyle>
          <a:p>
            <a:pPr>
              <a:defRPr/>
            </a:pPr>
            <a:fld id="{2F1F9C6A-3EAB-4A00-8003-8DEC7A913B77}" type="slidenum">
              <a:rPr lang="en-US"/>
              <a:pPr>
                <a:defRPr/>
              </a:pPr>
              <a:t>‹#›</a:t>
            </a:fld>
            <a:endParaRPr lang="en-US"/>
          </a:p>
        </p:txBody>
      </p:sp>
    </p:spTree>
    <p:extLst>
      <p:ext uri="{BB962C8B-B14F-4D97-AF65-F5344CB8AC3E}">
        <p14:creationId xmlns:p14="http://schemas.microsoft.com/office/powerpoint/2010/main" val="3315742643"/>
      </p:ext>
    </p:extLst>
  </p:cSld>
  <p:clrMapOvr>
    <a:masterClrMapping/>
  </p:clrMapOvr>
  <p:transition spd="slow" advClick="0" advTm="59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7E479B-F343-EB61-C266-11588D70A730}"/>
              </a:ext>
            </a:extLst>
          </p:cNvPr>
          <p:cNvSpPr>
            <a:spLocks noGrp="1"/>
          </p:cNvSpPr>
          <p:nvPr>
            <p:ph type="dt" sz="half" idx="10"/>
          </p:nvPr>
        </p:nvSpPr>
        <p:spPr/>
        <p:txBody>
          <a:bodyPr/>
          <a:lstStyle>
            <a:lvl1pPr>
              <a:defRPr/>
            </a:lvl1pPr>
          </a:lstStyle>
          <a:p>
            <a:pPr>
              <a:defRPr/>
            </a:pPr>
            <a:fld id="{F8B34189-FB4C-4140-9641-A9B316A6EE0D}" type="datetimeFigureOut">
              <a:rPr lang="en-US"/>
              <a:pPr>
                <a:defRPr/>
              </a:pPr>
              <a:t>3/8/2023</a:t>
            </a:fld>
            <a:endParaRPr lang="en-US"/>
          </a:p>
        </p:txBody>
      </p:sp>
      <p:sp>
        <p:nvSpPr>
          <p:cNvPr id="6" name="Footer Placeholder 4">
            <a:extLst>
              <a:ext uri="{FF2B5EF4-FFF2-40B4-BE49-F238E27FC236}">
                <a16:creationId xmlns:a16="http://schemas.microsoft.com/office/drawing/2014/main" id="{E7C19391-84B6-CB00-30D5-2F0BD94F64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F146F0-8CB0-F121-CC63-F511691E0F27}"/>
              </a:ext>
            </a:extLst>
          </p:cNvPr>
          <p:cNvSpPr>
            <a:spLocks noGrp="1"/>
          </p:cNvSpPr>
          <p:nvPr>
            <p:ph type="sldNum" sz="quarter" idx="12"/>
          </p:nvPr>
        </p:nvSpPr>
        <p:spPr/>
        <p:txBody>
          <a:bodyPr/>
          <a:lstStyle>
            <a:lvl1pPr>
              <a:defRPr/>
            </a:lvl1pPr>
          </a:lstStyle>
          <a:p>
            <a:pPr>
              <a:defRPr/>
            </a:pPr>
            <a:fld id="{E427B9BE-59FF-4911-9A47-7106F09D6C6B}" type="slidenum">
              <a:rPr lang="en-US"/>
              <a:pPr>
                <a:defRPr/>
              </a:pPr>
              <a:t>‹#›</a:t>
            </a:fld>
            <a:endParaRPr lang="en-US"/>
          </a:p>
        </p:txBody>
      </p:sp>
    </p:spTree>
    <p:extLst>
      <p:ext uri="{BB962C8B-B14F-4D97-AF65-F5344CB8AC3E}">
        <p14:creationId xmlns:p14="http://schemas.microsoft.com/office/powerpoint/2010/main" val="2736858295"/>
      </p:ext>
    </p:extLst>
  </p:cSld>
  <p:clrMapOvr>
    <a:masterClrMapping/>
  </p:clrMapOvr>
  <p:transition spd="slow" advClick="0" advTm="59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3D0A508-A859-8A02-6FA3-AE4E29D9D81D}"/>
              </a:ext>
            </a:extLst>
          </p:cNvPr>
          <p:cNvSpPr>
            <a:spLocks noGrp="1"/>
          </p:cNvSpPr>
          <p:nvPr>
            <p:ph type="dt" sz="half" idx="10"/>
          </p:nvPr>
        </p:nvSpPr>
        <p:spPr/>
        <p:txBody>
          <a:bodyPr/>
          <a:lstStyle>
            <a:lvl1pPr>
              <a:defRPr/>
            </a:lvl1pPr>
          </a:lstStyle>
          <a:p>
            <a:pPr>
              <a:defRPr/>
            </a:pPr>
            <a:fld id="{EA1131BF-9FEF-468B-ABED-7E28BDA5A1BE}" type="datetimeFigureOut">
              <a:rPr lang="en-US"/>
              <a:pPr>
                <a:defRPr/>
              </a:pPr>
              <a:t>3/8/2023</a:t>
            </a:fld>
            <a:endParaRPr lang="en-US"/>
          </a:p>
        </p:txBody>
      </p:sp>
      <p:sp>
        <p:nvSpPr>
          <p:cNvPr id="8" name="Footer Placeholder 4">
            <a:extLst>
              <a:ext uri="{FF2B5EF4-FFF2-40B4-BE49-F238E27FC236}">
                <a16:creationId xmlns:a16="http://schemas.microsoft.com/office/drawing/2014/main" id="{A6D749A4-E97C-7E44-93FD-1615400F083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DF25A31-E95C-A3E9-3E77-F4A72624A846}"/>
              </a:ext>
            </a:extLst>
          </p:cNvPr>
          <p:cNvSpPr>
            <a:spLocks noGrp="1"/>
          </p:cNvSpPr>
          <p:nvPr>
            <p:ph type="sldNum" sz="quarter" idx="12"/>
          </p:nvPr>
        </p:nvSpPr>
        <p:spPr/>
        <p:txBody>
          <a:bodyPr/>
          <a:lstStyle>
            <a:lvl1pPr>
              <a:defRPr/>
            </a:lvl1pPr>
          </a:lstStyle>
          <a:p>
            <a:pPr>
              <a:defRPr/>
            </a:pPr>
            <a:fld id="{6AD4467B-E2F0-4AAC-9DC3-C68F2848AC13}" type="slidenum">
              <a:rPr lang="en-US"/>
              <a:pPr>
                <a:defRPr/>
              </a:pPr>
              <a:t>‹#›</a:t>
            </a:fld>
            <a:endParaRPr lang="en-US"/>
          </a:p>
        </p:txBody>
      </p:sp>
    </p:spTree>
    <p:extLst>
      <p:ext uri="{BB962C8B-B14F-4D97-AF65-F5344CB8AC3E}">
        <p14:creationId xmlns:p14="http://schemas.microsoft.com/office/powerpoint/2010/main" val="1625457322"/>
      </p:ext>
    </p:extLst>
  </p:cSld>
  <p:clrMapOvr>
    <a:masterClrMapping/>
  </p:clrMapOvr>
  <p:transition spd="slow" advClick="0" advTm="59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4672199-A73E-EFE2-6D38-262471B7CA0A}"/>
              </a:ext>
            </a:extLst>
          </p:cNvPr>
          <p:cNvSpPr>
            <a:spLocks noGrp="1"/>
          </p:cNvSpPr>
          <p:nvPr>
            <p:ph type="dt" sz="half" idx="10"/>
          </p:nvPr>
        </p:nvSpPr>
        <p:spPr/>
        <p:txBody>
          <a:bodyPr/>
          <a:lstStyle>
            <a:lvl1pPr>
              <a:defRPr/>
            </a:lvl1pPr>
          </a:lstStyle>
          <a:p>
            <a:pPr>
              <a:defRPr/>
            </a:pPr>
            <a:fld id="{1FB37CF4-C657-4ED5-9802-CC71FC1DD131}" type="datetimeFigureOut">
              <a:rPr lang="en-US"/>
              <a:pPr>
                <a:defRPr/>
              </a:pPr>
              <a:t>3/8/2023</a:t>
            </a:fld>
            <a:endParaRPr lang="en-US"/>
          </a:p>
        </p:txBody>
      </p:sp>
      <p:sp>
        <p:nvSpPr>
          <p:cNvPr id="4" name="Footer Placeholder 4">
            <a:extLst>
              <a:ext uri="{FF2B5EF4-FFF2-40B4-BE49-F238E27FC236}">
                <a16:creationId xmlns:a16="http://schemas.microsoft.com/office/drawing/2014/main" id="{13098213-61BC-1F11-8CC6-D4F5F23C862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29B2F02-D761-2058-E269-043678223259}"/>
              </a:ext>
            </a:extLst>
          </p:cNvPr>
          <p:cNvSpPr>
            <a:spLocks noGrp="1"/>
          </p:cNvSpPr>
          <p:nvPr>
            <p:ph type="sldNum" sz="quarter" idx="12"/>
          </p:nvPr>
        </p:nvSpPr>
        <p:spPr/>
        <p:txBody>
          <a:bodyPr/>
          <a:lstStyle>
            <a:lvl1pPr>
              <a:defRPr/>
            </a:lvl1pPr>
          </a:lstStyle>
          <a:p>
            <a:pPr>
              <a:defRPr/>
            </a:pPr>
            <a:fld id="{C44FAE48-9F63-4B3E-83D3-998A97054F94}" type="slidenum">
              <a:rPr lang="en-US"/>
              <a:pPr>
                <a:defRPr/>
              </a:pPr>
              <a:t>‹#›</a:t>
            </a:fld>
            <a:endParaRPr lang="en-US"/>
          </a:p>
        </p:txBody>
      </p:sp>
    </p:spTree>
    <p:extLst>
      <p:ext uri="{BB962C8B-B14F-4D97-AF65-F5344CB8AC3E}">
        <p14:creationId xmlns:p14="http://schemas.microsoft.com/office/powerpoint/2010/main" val="1008131034"/>
      </p:ext>
    </p:extLst>
  </p:cSld>
  <p:clrMapOvr>
    <a:masterClrMapping/>
  </p:clrMapOvr>
  <p:transition spd="slow" advClick="0" advTm="59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B68A01B-CB1E-E38A-E1B6-9BF0C01D5AE2}"/>
              </a:ext>
            </a:extLst>
          </p:cNvPr>
          <p:cNvSpPr>
            <a:spLocks noGrp="1"/>
          </p:cNvSpPr>
          <p:nvPr>
            <p:ph type="dt" sz="half" idx="10"/>
          </p:nvPr>
        </p:nvSpPr>
        <p:spPr/>
        <p:txBody>
          <a:bodyPr/>
          <a:lstStyle>
            <a:lvl1pPr>
              <a:defRPr/>
            </a:lvl1pPr>
          </a:lstStyle>
          <a:p>
            <a:pPr>
              <a:defRPr/>
            </a:pPr>
            <a:fld id="{46C96053-5633-4994-BF64-DCD7A2EC442D}" type="datetimeFigureOut">
              <a:rPr lang="en-US"/>
              <a:pPr>
                <a:defRPr/>
              </a:pPr>
              <a:t>3/8/2023</a:t>
            </a:fld>
            <a:endParaRPr lang="en-US"/>
          </a:p>
        </p:txBody>
      </p:sp>
      <p:sp>
        <p:nvSpPr>
          <p:cNvPr id="3" name="Footer Placeholder 4">
            <a:extLst>
              <a:ext uri="{FF2B5EF4-FFF2-40B4-BE49-F238E27FC236}">
                <a16:creationId xmlns:a16="http://schemas.microsoft.com/office/drawing/2014/main" id="{285B63D7-0B0B-7E46-B3D2-5E096C33EE1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71D3A33-C7B6-BAAF-426F-C4B192078471}"/>
              </a:ext>
            </a:extLst>
          </p:cNvPr>
          <p:cNvSpPr>
            <a:spLocks noGrp="1"/>
          </p:cNvSpPr>
          <p:nvPr>
            <p:ph type="sldNum" sz="quarter" idx="12"/>
          </p:nvPr>
        </p:nvSpPr>
        <p:spPr/>
        <p:txBody>
          <a:bodyPr/>
          <a:lstStyle>
            <a:lvl1pPr>
              <a:defRPr/>
            </a:lvl1pPr>
          </a:lstStyle>
          <a:p>
            <a:pPr>
              <a:defRPr/>
            </a:pPr>
            <a:fld id="{9DAFEBFD-CECC-4045-BC6D-4C83A9EE9039}" type="slidenum">
              <a:rPr lang="en-US"/>
              <a:pPr>
                <a:defRPr/>
              </a:pPr>
              <a:t>‹#›</a:t>
            </a:fld>
            <a:endParaRPr lang="en-US"/>
          </a:p>
        </p:txBody>
      </p:sp>
    </p:spTree>
    <p:extLst>
      <p:ext uri="{BB962C8B-B14F-4D97-AF65-F5344CB8AC3E}">
        <p14:creationId xmlns:p14="http://schemas.microsoft.com/office/powerpoint/2010/main" val="1235746724"/>
      </p:ext>
    </p:extLst>
  </p:cSld>
  <p:clrMapOvr>
    <a:masterClrMapping/>
  </p:clrMapOvr>
  <p:transition spd="slow" advClick="0" advTm="59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A88D9DB-3E79-95BC-4684-F0715DF312F2}"/>
              </a:ext>
            </a:extLst>
          </p:cNvPr>
          <p:cNvSpPr>
            <a:spLocks noGrp="1"/>
          </p:cNvSpPr>
          <p:nvPr>
            <p:ph type="dt" sz="half" idx="10"/>
          </p:nvPr>
        </p:nvSpPr>
        <p:spPr/>
        <p:txBody>
          <a:bodyPr/>
          <a:lstStyle>
            <a:lvl1pPr>
              <a:defRPr/>
            </a:lvl1pPr>
          </a:lstStyle>
          <a:p>
            <a:pPr>
              <a:defRPr/>
            </a:pPr>
            <a:fld id="{4B3214EB-2FAE-4907-8787-6FF17529C9F0}" type="datetimeFigureOut">
              <a:rPr lang="en-US"/>
              <a:pPr>
                <a:defRPr/>
              </a:pPr>
              <a:t>3/8/2023</a:t>
            </a:fld>
            <a:endParaRPr lang="en-US"/>
          </a:p>
        </p:txBody>
      </p:sp>
      <p:sp>
        <p:nvSpPr>
          <p:cNvPr id="6" name="Footer Placeholder 4">
            <a:extLst>
              <a:ext uri="{FF2B5EF4-FFF2-40B4-BE49-F238E27FC236}">
                <a16:creationId xmlns:a16="http://schemas.microsoft.com/office/drawing/2014/main" id="{06A2FB66-8766-B37C-2D78-9D6020F356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81C12D-676D-254F-EA02-BB6525BB5837}"/>
              </a:ext>
            </a:extLst>
          </p:cNvPr>
          <p:cNvSpPr>
            <a:spLocks noGrp="1"/>
          </p:cNvSpPr>
          <p:nvPr>
            <p:ph type="sldNum" sz="quarter" idx="12"/>
          </p:nvPr>
        </p:nvSpPr>
        <p:spPr/>
        <p:txBody>
          <a:bodyPr/>
          <a:lstStyle>
            <a:lvl1pPr>
              <a:defRPr/>
            </a:lvl1pPr>
          </a:lstStyle>
          <a:p>
            <a:pPr>
              <a:defRPr/>
            </a:pPr>
            <a:fld id="{863A7E94-BC82-4B98-A6BC-D282F914B732}" type="slidenum">
              <a:rPr lang="en-US"/>
              <a:pPr>
                <a:defRPr/>
              </a:pPr>
              <a:t>‹#›</a:t>
            </a:fld>
            <a:endParaRPr lang="en-US"/>
          </a:p>
        </p:txBody>
      </p:sp>
    </p:spTree>
    <p:extLst>
      <p:ext uri="{BB962C8B-B14F-4D97-AF65-F5344CB8AC3E}">
        <p14:creationId xmlns:p14="http://schemas.microsoft.com/office/powerpoint/2010/main" val="4008098040"/>
      </p:ext>
    </p:extLst>
  </p:cSld>
  <p:clrMapOvr>
    <a:masterClrMapping/>
  </p:clrMapOvr>
  <p:transition spd="slow" advClick="0" advTm="59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24A6DF3-E7CD-5DD4-51B0-8A8265771F29}"/>
              </a:ext>
            </a:extLst>
          </p:cNvPr>
          <p:cNvSpPr>
            <a:spLocks noGrp="1"/>
          </p:cNvSpPr>
          <p:nvPr>
            <p:ph type="dt" sz="half" idx="10"/>
          </p:nvPr>
        </p:nvSpPr>
        <p:spPr/>
        <p:txBody>
          <a:bodyPr/>
          <a:lstStyle>
            <a:lvl1pPr>
              <a:defRPr/>
            </a:lvl1pPr>
          </a:lstStyle>
          <a:p>
            <a:pPr>
              <a:defRPr/>
            </a:pPr>
            <a:fld id="{AD5DC819-F4B4-4096-BB5B-9876261C97FA}" type="datetimeFigureOut">
              <a:rPr lang="en-US"/>
              <a:pPr>
                <a:defRPr/>
              </a:pPr>
              <a:t>3/8/2023</a:t>
            </a:fld>
            <a:endParaRPr lang="en-US"/>
          </a:p>
        </p:txBody>
      </p:sp>
      <p:sp>
        <p:nvSpPr>
          <p:cNvPr id="6" name="Footer Placeholder 4">
            <a:extLst>
              <a:ext uri="{FF2B5EF4-FFF2-40B4-BE49-F238E27FC236}">
                <a16:creationId xmlns:a16="http://schemas.microsoft.com/office/drawing/2014/main" id="{1AAF02CD-7226-3083-B0FC-50C6CDEFAA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8B1614-8C91-AE2B-5289-4F7DA28B5C18}"/>
              </a:ext>
            </a:extLst>
          </p:cNvPr>
          <p:cNvSpPr>
            <a:spLocks noGrp="1"/>
          </p:cNvSpPr>
          <p:nvPr>
            <p:ph type="sldNum" sz="quarter" idx="12"/>
          </p:nvPr>
        </p:nvSpPr>
        <p:spPr/>
        <p:txBody>
          <a:bodyPr/>
          <a:lstStyle>
            <a:lvl1pPr>
              <a:defRPr/>
            </a:lvl1pPr>
          </a:lstStyle>
          <a:p>
            <a:pPr>
              <a:defRPr/>
            </a:pPr>
            <a:fld id="{A875AFFD-ACC0-4D3C-91DE-E2DE44262422}" type="slidenum">
              <a:rPr lang="en-US"/>
              <a:pPr>
                <a:defRPr/>
              </a:pPr>
              <a:t>‹#›</a:t>
            </a:fld>
            <a:endParaRPr lang="en-US"/>
          </a:p>
        </p:txBody>
      </p:sp>
    </p:spTree>
    <p:extLst>
      <p:ext uri="{BB962C8B-B14F-4D97-AF65-F5344CB8AC3E}">
        <p14:creationId xmlns:p14="http://schemas.microsoft.com/office/powerpoint/2010/main" val="4166629002"/>
      </p:ext>
    </p:extLst>
  </p:cSld>
  <p:clrMapOvr>
    <a:masterClrMapping/>
  </p:clrMapOvr>
  <p:transition spd="slow" advClick="0" advTm="59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4D5D4"/>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EB9F6C-8A3F-E7BA-D219-EDDD85486B5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1B7D7AC-9F83-6252-C432-9F454001A05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DA7DE7-1DC5-2101-1A14-4569D5AF45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545050C-5A92-4925-B23C-4FCBAC1EC898}" type="datetimeFigureOut">
              <a:rPr lang="en-US"/>
              <a:pPr>
                <a:defRPr/>
              </a:pPr>
              <a:t>3/8/2023</a:t>
            </a:fld>
            <a:endParaRPr lang="en-US"/>
          </a:p>
        </p:txBody>
      </p:sp>
      <p:sp>
        <p:nvSpPr>
          <p:cNvPr id="5" name="Footer Placeholder 4">
            <a:extLst>
              <a:ext uri="{FF2B5EF4-FFF2-40B4-BE49-F238E27FC236}">
                <a16:creationId xmlns:a16="http://schemas.microsoft.com/office/drawing/2014/main" id="{DD439694-A0F3-01F9-393E-B5F0A52A4F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98170F2-12DF-F681-FA0A-B2605D81F6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EE39AAF-EE3A-4013-805B-D0C61F78345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59000"/>
  <p:txStyles>
    <p:titleStyle>
      <a:lvl1pPr algn="l" rtl="0" fontAlgn="base">
        <a:lnSpc>
          <a:spcPct val="90000"/>
        </a:lnSpc>
        <a:spcBef>
          <a:spcPct val="0"/>
        </a:spcBef>
        <a:spcAft>
          <a:spcPct val="0"/>
        </a:spcAft>
        <a:defRPr sz="4400" kern="1200">
          <a:solidFill>
            <a:schemeClr val="tx2"/>
          </a:solidFill>
          <a:latin typeface="+mj-lt"/>
          <a:ea typeface="+mj-ea"/>
          <a:cs typeface="+mj-cs"/>
        </a:defRPr>
      </a:lvl1pPr>
      <a:lvl2pPr algn="l" rtl="0" fontAlgn="base">
        <a:lnSpc>
          <a:spcPct val="90000"/>
        </a:lnSpc>
        <a:spcBef>
          <a:spcPct val="0"/>
        </a:spcBef>
        <a:spcAft>
          <a:spcPct val="0"/>
        </a:spcAft>
        <a:defRPr sz="4400">
          <a:solidFill>
            <a:schemeClr val="tx2"/>
          </a:solidFill>
          <a:latin typeface="Calibri Light" panose="020F0302020204030204" pitchFamily="34" charset="0"/>
        </a:defRPr>
      </a:lvl2pPr>
      <a:lvl3pPr algn="l" rtl="0" fontAlgn="base">
        <a:lnSpc>
          <a:spcPct val="90000"/>
        </a:lnSpc>
        <a:spcBef>
          <a:spcPct val="0"/>
        </a:spcBef>
        <a:spcAft>
          <a:spcPct val="0"/>
        </a:spcAft>
        <a:defRPr sz="4400">
          <a:solidFill>
            <a:schemeClr val="tx2"/>
          </a:solidFill>
          <a:latin typeface="Calibri Light" panose="020F0302020204030204" pitchFamily="34" charset="0"/>
        </a:defRPr>
      </a:lvl3pPr>
      <a:lvl4pPr algn="l" rtl="0" fontAlgn="base">
        <a:lnSpc>
          <a:spcPct val="90000"/>
        </a:lnSpc>
        <a:spcBef>
          <a:spcPct val="0"/>
        </a:spcBef>
        <a:spcAft>
          <a:spcPct val="0"/>
        </a:spcAft>
        <a:defRPr sz="4400">
          <a:solidFill>
            <a:schemeClr val="tx2"/>
          </a:solidFill>
          <a:latin typeface="Calibri Light" panose="020F0302020204030204" pitchFamily="34" charset="0"/>
        </a:defRPr>
      </a:lvl4pPr>
      <a:lvl5pPr algn="l" rtl="0" fontAlgn="base">
        <a:lnSpc>
          <a:spcPct val="90000"/>
        </a:lnSpc>
        <a:spcBef>
          <a:spcPct val="0"/>
        </a:spcBef>
        <a:spcAft>
          <a:spcPct val="0"/>
        </a:spcAft>
        <a:defRPr sz="4400">
          <a:solidFill>
            <a:schemeClr val="tx2"/>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29.pn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3.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EF206CF0-63E8-9D4B-35EC-D8FBB8B44EAE}"/>
              </a:ext>
            </a:extLst>
          </p:cNvPr>
          <p:cNvSpPr>
            <a:spLocks noGrp="1"/>
          </p:cNvSpPr>
          <p:nvPr>
            <p:ph type="ctrTitle"/>
          </p:nvPr>
        </p:nvSpPr>
        <p:spPr>
          <a:xfrm>
            <a:off x="247650" y="5673725"/>
            <a:ext cx="4062413" cy="1023938"/>
          </a:xfrm>
          <a:solidFill>
            <a:srgbClr val="280071"/>
          </a:solidFill>
          <a:ln>
            <a:solidFill>
              <a:srgbClr val="1F1539"/>
            </a:solidFill>
            <a:miter lim="800000"/>
            <a:headEnd/>
            <a:tailEnd/>
          </a:ln>
        </p:spPr>
        <p:txBody>
          <a:bodyPr/>
          <a:lstStyle/>
          <a:p>
            <a:pPr algn="l"/>
            <a:r>
              <a:rPr lang="en-US" altLang="en-US" sz="1600">
                <a:solidFill>
                  <a:schemeClr val="tx1"/>
                </a:solidFill>
                <a:latin typeface="Arial" panose="020B0604020202020204" pitchFamily="34" charset="0"/>
                <a:cs typeface="Arial" panose="020B0604020202020204" pitchFamily="34" charset="0"/>
              </a:rPr>
              <a:t>4867 Sunset Boulevard</a:t>
            </a:r>
            <a:br>
              <a:rPr lang="en-US" altLang="en-US" sz="1600">
                <a:solidFill>
                  <a:schemeClr val="tx1"/>
                </a:solidFill>
                <a:latin typeface="Arial" panose="020B0604020202020204" pitchFamily="34" charset="0"/>
                <a:cs typeface="Arial" panose="020B0604020202020204" pitchFamily="34" charset="0"/>
              </a:rPr>
            </a:br>
            <a:r>
              <a:rPr lang="en-US" altLang="en-US" sz="1600">
                <a:solidFill>
                  <a:schemeClr val="tx1"/>
                </a:solidFill>
                <a:latin typeface="Arial" panose="020B0604020202020204" pitchFamily="34" charset="0"/>
                <a:cs typeface="Arial" panose="020B0604020202020204" pitchFamily="34" charset="0"/>
              </a:rPr>
              <a:t>Pathology, Blood Bank, Flow Cytometry, Laboratory Departments</a:t>
            </a:r>
            <a:br>
              <a:rPr lang="en-US" altLang="en-US" sz="1600">
                <a:solidFill>
                  <a:schemeClr val="tx1"/>
                </a:solidFill>
                <a:latin typeface="Arial" panose="020B0604020202020204" pitchFamily="34" charset="0"/>
                <a:cs typeface="Arial" panose="020B0604020202020204" pitchFamily="34" charset="0"/>
              </a:rPr>
            </a:br>
            <a:r>
              <a:rPr lang="en-US" altLang="en-US" sz="1600">
                <a:solidFill>
                  <a:schemeClr val="tx1"/>
                </a:solidFill>
                <a:latin typeface="Arial" panose="020B0604020202020204" pitchFamily="34" charset="0"/>
                <a:cs typeface="Arial" panose="020B0604020202020204" pitchFamily="34" charset="0"/>
              </a:rPr>
              <a:t>2023 Education</a:t>
            </a:r>
          </a:p>
        </p:txBody>
      </p:sp>
      <p:pic>
        <p:nvPicPr>
          <p:cNvPr id="3075" name="Picture 4">
            <a:extLst>
              <a:ext uri="{FF2B5EF4-FFF2-40B4-BE49-F238E27FC236}">
                <a16:creationId xmlns:a16="http://schemas.microsoft.com/office/drawing/2014/main" id="{AF7EAA89-548D-AAB7-308B-5BA273FEA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85750"/>
            <a:ext cx="253523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4E4B4A1-45B9-D807-0293-D4CA4B011DB2}"/>
              </a:ext>
            </a:extLst>
          </p:cNvPr>
          <p:cNvSpPr/>
          <p:nvPr/>
        </p:nvSpPr>
        <p:spPr>
          <a:xfrm>
            <a:off x="3611563" y="671513"/>
            <a:ext cx="4459287" cy="984250"/>
          </a:xfrm>
          <a:prstGeom prst="rect">
            <a:avLst/>
          </a:prstGeom>
        </p:spPr>
        <p:txBody>
          <a:bodyPr>
            <a:spAutoFit/>
          </a:bodyPr>
          <a:lstStyle/>
          <a:p>
            <a:pPr algn="ctr" eaLnBrk="1" fontAlgn="auto" hangingPunct="1">
              <a:spcBef>
                <a:spcPts val="0"/>
              </a:spcBef>
              <a:spcAft>
                <a:spcPts val="0"/>
              </a:spcAft>
              <a:defRPr/>
            </a:pPr>
            <a:r>
              <a:rPr lang="en-US" sz="4000" b="1" cap="all" dirty="0">
                <a:ln w="3175" cmpd="sng">
                  <a:noFill/>
                </a:ln>
                <a:solidFill>
                  <a:srgbClr val="280071"/>
                </a:solidFill>
                <a:latin typeface="Arial" panose="020B0604020202020204" pitchFamily="34" charset="0"/>
                <a:ea typeface="+mj-ea"/>
                <a:cs typeface="Arial" panose="020B0604020202020204" pitchFamily="34" charset="0"/>
              </a:rPr>
              <a:t>Code stroke</a:t>
            </a:r>
            <a:br>
              <a:rPr lang="en-US" sz="4800" b="1" cap="all" dirty="0">
                <a:ln w="3175" cmpd="sng">
                  <a:noFill/>
                </a:ln>
                <a:solidFill>
                  <a:prstClr val="white"/>
                </a:solidFill>
                <a:latin typeface="+mn-lt"/>
                <a:ea typeface="+mj-ea"/>
                <a:cs typeface="+mj-cs"/>
              </a:rPr>
            </a:br>
            <a:endParaRPr lang="en-US" dirty="0">
              <a:latin typeface="+mn-lt"/>
            </a:endParaRPr>
          </a:p>
        </p:txBody>
      </p:sp>
      <p:pic>
        <p:nvPicPr>
          <p:cNvPr id="6" name="Picture 5">
            <a:extLst>
              <a:ext uri="{FF2B5EF4-FFF2-40B4-BE49-F238E27FC236}">
                <a16:creationId xmlns:a16="http://schemas.microsoft.com/office/drawing/2014/main" id="{C543DED4-29CF-33B2-DBD0-F85759F1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1988" y="1328738"/>
            <a:ext cx="25431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A4FFD1-A878-481C-744D-8E74D4DEFB97}"/>
              </a:ext>
            </a:extLst>
          </p:cNvPr>
          <p:cNvPicPr>
            <a:picLocks noChangeAspect="1"/>
          </p:cNvPicPr>
          <p:nvPr/>
        </p:nvPicPr>
        <p:blipFill rotWithShape="1">
          <a:blip r:embed="rId5"/>
          <a:srcRect l="4694" t="2551" r="4430" b="4434"/>
          <a:stretch/>
        </p:blipFill>
        <p:spPr>
          <a:xfrm>
            <a:off x="1609725" y="1404938"/>
            <a:ext cx="2986088" cy="3441700"/>
          </a:xfrm>
          <a:prstGeom prst="rect">
            <a:avLst/>
          </a:prstGeom>
          <a:effectLst>
            <a:outerShdw blurRad="50800" dist="38100" dir="2700000" algn="tl" rotWithShape="0">
              <a:prstClr val="black">
                <a:alpha val="40000"/>
              </a:prstClr>
            </a:outerShdw>
          </a:effectLst>
        </p:spPr>
      </p:pic>
      <p:sp>
        <p:nvSpPr>
          <p:cNvPr id="3079" name="TextBox 9">
            <a:extLst>
              <a:ext uri="{FF2B5EF4-FFF2-40B4-BE49-F238E27FC236}">
                <a16:creationId xmlns:a16="http://schemas.microsoft.com/office/drawing/2014/main" id="{A5456DCE-3A0C-F64F-CC6A-33B0BDCC77EE}"/>
              </a:ext>
            </a:extLst>
          </p:cNvPr>
          <p:cNvSpPr txBox="1">
            <a:spLocks noChangeArrowheads="1"/>
          </p:cNvSpPr>
          <p:nvPr/>
        </p:nvSpPr>
        <p:spPr bwMode="auto">
          <a:xfrm>
            <a:off x="4803775" y="2755900"/>
            <a:ext cx="2459038" cy="369888"/>
          </a:xfrm>
          <a:prstGeom prst="rect">
            <a:avLst/>
          </a:prstGeom>
          <a:solidFill>
            <a:srgbClr val="280071"/>
          </a:solidFill>
          <a:ln w="3175">
            <a:solidFill>
              <a:srgbClr val="470A68"/>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TIME IS BRAIN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725">
        <p15:prstTrans prst="curtains"/>
      </p:transition>
    </mc:Choice>
    <mc:Fallback xmlns="">
      <p:transition spd="slow" advClick="0" advTm="6725">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r="48210"/>
          <a:stretch/>
        </p:blipFill>
        <p:spPr>
          <a:xfrm>
            <a:off x="741346" y="2366537"/>
            <a:ext cx="5546243"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4" name="Oval 3">
            <a:extLst>
              <a:ext uri="{FF2B5EF4-FFF2-40B4-BE49-F238E27FC236}">
                <a16:creationId xmlns:a16="http://schemas.microsoft.com/office/drawing/2014/main" id="{52C84CE3-BB7B-11DC-926B-49B00A9B1EBF}"/>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5" name="Oval 4">
            <a:extLst>
              <a:ext uri="{FF2B5EF4-FFF2-40B4-BE49-F238E27FC236}">
                <a16:creationId xmlns:a16="http://schemas.microsoft.com/office/drawing/2014/main" id="{1B1443FE-9763-D731-6DC6-49619732A20F}"/>
              </a:ext>
            </a:extLst>
          </p:cNvPr>
          <p:cNvSpPr/>
          <p:nvPr/>
        </p:nvSpPr>
        <p:spPr>
          <a:xfrm>
            <a:off x="6341131"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83731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l="-1" r="31947"/>
          <a:stretch/>
        </p:blipFill>
        <p:spPr>
          <a:xfrm>
            <a:off x="741346" y="2366537"/>
            <a:ext cx="7287957"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4" name="Oval 3">
            <a:extLst>
              <a:ext uri="{FF2B5EF4-FFF2-40B4-BE49-F238E27FC236}">
                <a16:creationId xmlns:a16="http://schemas.microsoft.com/office/drawing/2014/main" id="{52C84CE3-BB7B-11DC-926B-49B00A9B1EBF}"/>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5" name="Oval 4">
            <a:extLst>
              <a:ext uri="{FF2B5EF4-FFF2-40B4-BE49-F238E27FC236}">
                <a16:creationId xmlns:a16="http://schemas.microsoft.com/office/drawing/2014/main" id="{1B1443FE-9763-D731-6DC6-49619732A20F}"/>
              </a:ext>
            </a:extLst>
          </p:cNvPr>
          <p:cNvSpPr/>
          <p:nvPr/>
        </p:nvSpPr>
        <p:spPr>
          <a:xfrm>
            <a:off x="6341131"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4271089636"/>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l="-1" r="31947"/>
          <a:stretch/>
        </p:blipFill>
        <p:spPr>
          <a:xfrm>
            <a:off x="741346" y="2366537"/>
            <a:ext cx="7287957"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4" name="Oval 3">
            <a:extLst>
              <a:ext uri="{FF2B5EF4-FFF2-40B4-BE49-F238E27FC236}">
                <a16:creationId xmlns:a16="http://schemas.microsoft.com/office/drawing/2014/main" id="{52C84CE3-BB7B-11DC-926B-49B00A9B1EBF}"/>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5" name="Oval 4">
            <a:extLst>
              <a:ext uri="{FF2B5EF4-FFF2-40B4-BE49-F238E27FC236}">
                <a16:creationId xmlns:a16="http://schemas.microsoft.com/office/drawing/2014/main" id="{1B1443FE-9763-D731-6DC6-49619732A20F}"/>
              </a:ext>
            </a:extLst>
          </p:cNvPr>
          <p:cNvSpPr/>
          <p:nvPr/>
        </p:nvSpPr>
        <p:spPr>
          <a:xfrm>
            <a:off x="6341131"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
        <p:nvSpPr>
          <p:cNvPr id="6" name="Oval 5">
            <a:extLst>
              <a:ext uri="{FF2B5EF4-FFF2-40B4-BE49-F238E27FC236}">
                <a16:creationId xmlns:a16="http://schemas.microsoft.com/office/drawing/2014/main" id="{0A63A343-BBCC-684C-FA82-61A08EF8EF7D}"/>
              </a:ext>
            </a:extLst>
          </p:cNvPr>
          <p:cNvSpPr/>
          <p:nvPr/>
        </p:nvSpPr>
        <p:spPr>
          <a:xfrm>
            <a:off x="8019347"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3203896544"/>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l="-1" r="16415"/>
          <a:stretch/>
        </p:blipFill>
        <p:spPr>
          <a:xfrm>
            <a:off x="741346" y="2366537"/>
            <a:ext cx="8951294"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4" name="Oval 3">
            <a:extLst>
              <a:ext uri="{FF2B5EF4-FFF2-40B4-BE49-F238E27FC236}">
                <a16:creationId xmlns:a16="http://schemas.microsoft.com/office/drawing/2014/main" id="{52C84CE3-BB7B-11DC-926B-49B00A9B1EBF}"/>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5" name="Oval 4">
            <a:extLst>
              <a:ext uri="{FF2B5EF4-FFF2-40B4-BE49-F238E27FC236}">
                <a16:creationId xmlns:a16="http://schemas.microsoft.com/office/drawing/2014/main" id="{1B1443FE-9763-D731-6DC6-49619732A20F}"/>
              </a:ext>
            </a:extLst>
          </p:cNvPr>
          <p:cNvSpPr/>
          <p:nvPr/>
        </p:nvSpPr>
        <p:spPr>
          <a:xfrm>
            <a:off x="6341131"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
        <p:nvSpPr>
          <p:cNvPr id="6" name="Oval 5">
            <a:extLst>
              <a:ext uri="{FF2B5EF4-FFF2-40B4-BE49-F238E27FC236}">
                <a16:creationId xmlns:a16="http://schemas.microsoft.com/office/drawing/2014/main" id="{0A63A343-BBCC-684C-FA82-61A08EF8EF7D}"/>
              </a:ext>
            </a:extLst>
          </p:cNvPr>
          <p:cNvSpPr/>
          <p:nvPr/>
        </p:nvSpPr>
        <p:spPr>
          <a:xfrm>
            <a:off x="8019347"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3288954707"/>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l="-1" r="16415"/>
          <a:stretch/>
        </p:blipFill>
        <p:spPr>
          <a:xfrm>
            <a:off x="741346" y="2366537"/>
            <a:ext cx="8951294"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4" name="Oval 3">
            <a:extLst>
              <a:ext uri="{FF2B5EF4-FFF2-40B4-BE49-F238E27FC236}">
                <a16:creationId xmlns:a16="http://schemas.microsoft.com/office/drawing/2014/main" id="{52C84CE3-BB7B-11DC-926B-49B00A9B1EBF}"/>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5" name="Oval 4">
            <a:extLst>
              <a:ext uri="{FF2B5EF4-FFF2-40B4-BE49-F238E27FC236}">
                <a16:creationId xmlns:a16="http://schemas.microsoft.com/office/drawing/2014/main" id="{1B1443FE-9763-D731-6DC6-49619732A20F}"/>
              </a:ext>
            </a:extLst>
          </p:cNvPr>
          <p:cNvSpPr/>
          <p:nvPr/>
        </p:nvSpPr>
        <p:spPr>
          <a:xfrm>
            <a:off x="6341131"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
        <p:nvSpPr>
          <p:cNvPr id="6" name="Oval 5">
            <a:extLst>
              <a:ext uri="{FF2B5EF4-FFF2-40B4-BE49-F238E27FC236}">
                <a16:creationId xmlns:a16="http://schemas.microsoft.com/office/drawing/2014/main" id="{0A63A343-BBCC-684C-FA82-61A08EF8EF7D}"/>
              </a:ext>
            </a:extLst>
          </p:cNvPr>
          <p:cNvSpPr/>
          <p:nvPr/>
        </p:nvSpPr>
        <p:spPr>
          <a:xfrm>
            <a:off x="8019347"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S</a:t>
            </a:r>
          </a:p>
        </p:txBody>
      </p:sp>
      <p:sp>
        <p:nvSpPr>
          <p:cNvPr id="7" name="Oval 6">
            <a:extLst>
              <a:ext uri="{FF2B5EF4-FFF2-40B4-BE49-F238E27FC236}">
                <a16:creationId xmlns:a16="http://schemas.microsoft.com/office/drawing/2014/main" id="{1B8BCAD9-44C9-D775-5081-7D80F9E09A82}"/>
              </a:ext>
            </a:extLst>
          </p:cNvPr>
          <p:cNvSpPr/>
          <p:nvPr/>
        </p:nvSpPr>
        <p:spPr>
          <a:xfrm>
            <a:off x="969756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4243421152"/>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l="-2" r="-174"/>
          <a:stretch/>
        </p:blipFill>
        <p:spPr>
          <a:xfrm>
            <a:off x="741345" y="2366537"/>
            <a:ext cx="10727843"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4" name="Oval 3">
            <a:extLst>
              <a:ext uri="{FF2B5EF4-FFF2-40B4-BE49-F238E27FC236}">
                <a16:creationId xmlns:a16="http://schemas.microsoft.com/office/drawing/2014/main" id="{52C84CE3-BB7B-11DC-926B-49B00A9B1EBF}"/>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5" name="Oval 4">
            <a:extLst>
              <a:ext uri="{FF2B5EF4-FFF2-40B4-BE49-F238E27FC236}">
                <a16:creationId xmlns:a16="http://schemas.microsoft.com/office/drawing/2014/main" id="{1B1443FE-9763-D731-6DC6-49619732A20F}"/>
              </a:ext>
            </a:extLst>
          </p:cNvPr>
          <p:cNvSpPr/>
          <p:nvPr/>
        </p:nvSpPr>
        <p:spPr>
          <a:xfrm>
            <a:off x="6341131"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
        <p:nvSpPr>
          <p:cNvPr id="6" name="Oval 5">
            <a:extLst>
              <a:ext uri="{FF2B5EF4-FFF2-40B4-BE49-F238E27FC236}">
                <a16:creationId xmlns:a16="http://schemas.microsoft.com/office/drawing/2014/main" id="{0A63A343-BBCC-684C-FA82-61A08EF8EF7D}"/>
              </a:ext>
            </a:extLst>
          </p:cNvPr>
          <p:cNvSpPr/>
          <p:nvPr/>
        </p:nvSpPr>
        <p:spPr>
          <a:xfrm>
            <a:off x="8019347"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S</a:t>
            </a:r>
          </a:p>
        </p:txBody>
      </p:sp>
      <p:sp>
        <p:nvSpPr>
          <p:cNvPr id="7" name="Oval 6">
            <a:extLst>
              <a:ext uri="{FF2B5EF4-FFF2-40B4-BE49-F238E27FC236}">
                <a16:creationId xmlns:a16="http://schemas.microsoft.com/office/drawing/2014/main" id="{1B8BCAD9-44C9-D775-5081-7D80F9E09A82}"/>
              </a:ext>
            </a:extLst>
          </p:cNvPr>
          <p:cNvSpPr/>
          <p:nvPr/>
        </p:nvSpPr>
        <p:spPr>
          <a:xfrm>
            <a:off x="969756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2283797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1000">
        <p159:morph option="byObject"/>
      </p:transition>
    </mc:Choice>
    <mc:Fallback xmlns="">
      <p:transition spd="slow" advClick="0"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A099-87DD-CAED-B105-113A1828869E}"/>
              </a:ext>
            </a:extLst>
          </p:cNvPr>
          <p:cNvSpPr>
            <a:spLocks noGrp="1"/>
          </p:cNvSpPr>
          <p:nvPr>
            <p:ph type="ctrTitle"/>
          </p:nvPr>
        </p:nvSpPr>
        <p:spPr>
          <a:xfrm>
            <a:off x="3797323" y="357363"/>
            <a:ext cx="4597354" cy="507456"/>
          </a:xfrm>
          <a:solidFill>
            <a:srgbClr val="401B5B"/>
          </a:solidFill>
        </p:spPr>
        <p:txBody>
          <a:bodyPr rtlCol="0" anchor="ctr" anchorCtr="1">
            <a:normAutofit/>
          </a:bodyPr>
          <a:lstStyle/>
          <a:p>
            <a:pPr fontAlgn="auto">
              <a:spcAft>
                <a:spcPts val="0"/>
              </a:spcAft>
              <a:defRPr/>
            </a:pPr>
            <a:r>
              <a:rPr lang="en-US" sz="2000" b="1" dirty="0">
                <a:latin typeface="Arial" panose="020B0604020202020204" pitchFamily="34" charset="0"/>
                <a:cs typeface="Arial" panose="020B0604020202020204" pitchFamily="34" charset="0"/>
              </a:rPr>
              <a:t>Lab Assistant Joint Responsibility</a:t>
            </a:r>
            <a:endParaRPr lang="en-US" sz="1200" dirty="0">
              <a:effectLst>
                <a:outerShdw blurRad="50800" dist="38100" dir="2700000" algn="tl" rotWithShape="0">
                  <a:prstClr val="black">
                    <a:alpha val="35000"/>
                  </a:prstClr>
                </a:outerShdw>
              </a:effectLst>
            </a:endParaRPr>
          </a:p>
        </p:txBody>
      </p:sp>
      <p:graphicFrame>
        <p:nvGraphicFramePr>
          <p:cNvPr id="4" name="Diagram 3">
            <a:extLst>
              <a:ext uri="{FF2B5EF4-FFF2-40B4-BE49-F238E27FC236}">
                <a16:creationId xmlns:a16="http://schemas.microsoft.com/office/drawing/2014/main" id="{602C7B87-507F-EFBB-56BF-8A22746A9167}"/>
              </a:ext>
            </a:extLst>
          </p:cNvPr>
          <p:cNvGraphicFramePr/>
          <p:nvPr>
            <p:extLst>
              <p:ext uri="{D42A27DB-BD31-4B8C-83A1-F6EECF244321}">
                <p14:modId xmlns:p14="http://schemas.microsoft.com/office/powerpoint/2010/main" val="214904919"/>
              </p:ext>
            </p:extLst>
          </p:nvPr>
        </p:nvGraphicFramePr>
        <p:xfrm>
          <a:off x="2236564" y="989045"/>
          <a:ext cx="7668288" cy="4879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419FD61-D8A9-AEF3-2212-6C33E161B6FA}"/>
              </a:ext>
            </a:extLst>
          </p:cNvPr>
          <p:cNvSpPr txBox="1"/>
          <p:nvPr/>
        </p:nvSpPr>
        <p:spPr>
          <a:xfrm>
            <a:off x="229124" y="4729065"/>
            <a:ext cx="3790426" cy="646331"/>
          </a:xfrm>
          <a:prstGeom prst="rect">
            <a:avLst/>
          </a:prstGeom>
          <a:solidFill>
            <a:srgbClr val="2A0F38"/>
          </a:solidFill>
          <a:ln>
            <a:noFill/>
          </a:ln>
        </p:spPr>
        <p:txBody>
          <a:bodyPr wrap="square">
            <a:spAutoFit/>
          </a:bodyP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Document any issues and present to management or Lead CLS</a:t>
            </a:r>
          </a:p>
        </p:txBody>
      </p:sp>
      <p:sp>
        <p:nvSpPr>
          <p:cNvPr id="6" name="TextBox 5">
            <a:extLst>
              <a:ext uri="{FF2B5EF4-FFF2-40B4-BE49-F238E27FC236}">
                <a16:creationId xmlns:a16="http://schemas.microsoft.com/office/drawing/2014/main" id="{7BB7F18F-553F-E075-E9F0-EDA1889417A9}"/>
              </a:ext>
            </a:extLst>
          </p:cNvPr>
          <p:cNvSpPr txBox="1"/>
          <p:nvPr/>
        </p:nvSpPr>
        <p:spPr>
          <a:xfrm>
            <a:off x="229124" y="1738680"/>
            <a:ext cx="3281175" cy="400110"/>
          </a:xfrm>
          <a:prstGeom prst="rect">
            <a:avLst/>
          </a:prstGeom>
          <a:solidFill>
            <a:srgbClr val="2A0F38"/>
          </a:solidFill>
          <a:ln>
            <a:noFill/>
          </a:ln>
        </p:spPr>
        <p:txBody>
          <a:bodyPr wrap="square">
            <a:spAutoFit/>
          </a:bodyPr>
          <a:lstStyle/>
          <a:p>
            <a:pPr eaLnBrk="1" fontAlgn="auto" hangingPunct="1">
              <a:spcBef>
                <a:spcPts val="0"/>
              </a:spcBef>
              <a:spcAft>
                <a:spcPts val="0"/>
              </a:spcAft>
              <a:defRPr/>
            </a:pPr>
            <a:r>
              <a:rPr lang="en-US" sz="2000" dirty="0">
                <a:latin typeface="Arial" panose="020B0604020202020204" pitchFamily="34" charset="0"/>
                <a:cs typeface="Arial" panose="020B0604020202020204" pitchFamily="34" charset="0"/>
              </a:rPr>
              <a:t>Patient Care Comes First!!! </a:t>
            </a:r>
            <a:endParaRPr lang="en-US" dirty="0">
              <a:latin typeface="+mn-lt"/>
            </a:endParaRPr>
          </a:p>
        </p:txBody>
      </p:sp>
      <p:sp>
        <p:nvSpPr>
          <p:cNvPr id="7" name="TextBox 6">
            <a:extLst>
              <a:ext uri="{FF2B5EF4-FFF2-40B4-BE49-F238E27FC236}">
                <a16:creationId xmlns:a16="http://schemas.microsoft.com/office/drawing/2014/main" id="{2221FE65-F5D9-B347-F58A-6D814E678349}"/>
              </a:ext>
            </a:extLst>
          </p:cNvPr>
          <p:cNvSpPr txBox="1"/>
          <p:nvPr/>
        </p:nvSpPr>
        <p:spPr>
          <a:xfrm>
            <a:off x="7900700" y="1009047"/>
            <a:ext cx="4011592" cy="1015663"/>
          </a:xfrm>
          <a:prstGeom prst="rect">
            <a:avLst/>
          </a:prstGeom>
          <a:solidFill>
            <a:srgbClr val="2A0F38"/>
          </a:solidFill>
          <a:ln>
            <a:noFill/>
          </a:ln>
        </p:spPr>
        <p:txBody>
          <a:bodyPr wrap="square">
            <a:spAutoFit/>
          </a:bodyPr>
          <a:lstStyle/>
          <a:p>
            <a:pPr eaLnBrk="1" fontAlgn="auto" hangingPunct="1">
              <a:spcBef>
                <a:spcPts val="0"/>
              </a:spcBef>
              <a:spcAft>
                <a:spcPts val="0"/>
              </a:spcAft>
              <a:defRPr/>
            </a:pPr>
            <a:r>
              <a:rPr lang="en-US" sz="2000" dirty="0">
                <a:latin typeface="Arial" panose="020B0604020202020204" pitchFamily="34" charset="0"/>
                <a:cs typeface="Arial" panose="020B0604020202020204" pitchFamily="34" charset="0"/>
              </a:rPr>
              <a:t>Dispatcher may assign any Lab Asst  from another floor, from Main Lab</a:t>
            </a:r>
          </a:p>
        </p:txBody>
      </p:sp>
      <p:sp>
        <p:nvSpPr>
          <p:cNvPr id="8" name="TextBox 7">
            <a:extLst>
              <a:ext uri="{FF2B5EF4-FFF2-40B4-BE49-F238E27FC236}">
                <a16:creationId xmlns:a16="http://schemas.microsoft.com/office/drawing/2014/main" id="{DD2F4B67-51D2-AC9A-FCF3-81318DF6B8FF}"/>
              </a:ext>
            </a:extLst>
          </p:cNvPr>
          <p:cNvSpPr txBox="1"/>
          <p:nvPr/>
        </p:nvSpPr>
        <p:spPr>
          <a:xfrm>
            <a:off x="229124" y="3042131"/>
            <a:ext cx="2700687" cy="923330"/>
          </a:xfrm>
          <a:prstGeom prst="rect">
            <a:avLst/>
          </a:prstGeom>
          <a:solidFill>
            <a:srgbClr val="2A0F38"/>
          </a:solidFill>
          <a:ln>
            <a:noFill/>
          </a:ln>
        </p:spPr>
        <p:txBody>
          <a:bodyPr wrap="square">
            <a:spAutoFit/>
          </a:bodyP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Issues and Concerns during a Code Stroke can be addressed later</a:t>
            </a:r>
          </a:p>
        </p:txBody>
      </p:sp>
      <p:sp>
        <p:nvSpPr>
          <p:cNvPr id="9" name="TextBox 8">
            <a:extLst>
              <a:ext uri="{FF2B5EF4-FFF2-40B4-BE49-F238E27FC236}">
                <a16:creationId xmlns:a16="http://schemas.microsoft.com/office/drawing/2014/main" id="{05E4DD44-FB7B-831F-FE44-191CD5AB13FE}"/>
              </a:ext>
            </a:extLst>
          </p:cNvPr>
          <p:cNvSpPr txBox="1"/>
          <p:nvPr/>
        </p:nvSpPr>
        <p:spPr>
          <a:xfrm>
            <a:off x="8711063" y="3965461"/>
            <a:ext cx="3021245" cy="1600438"/>
          </a:xfrm>
          <a:prstGeom prst="rect">
            <a:avLst/>
          </a:prstGeom>
          <a:solidFill>
            <a:srgbClr val="2A0F38"/>
          </a:solidFill>
          <a:ln>
            <a:noFill/>
          </a:ln>
        </p:spPr>
        <p:txBody>
          <a:bodyPr wrap="square">
            <a:spAutoFit/>
          </a:bodyPr>
          <a:lstStyle/>
          <a:p>
            <a:pPr eaLnBrk="1" fontAlgn="auto" hangingPunct="1">
              <a:spcBef>
                <a:spcPts val="0"/>
              </a:spcBef>
              <a:spcAft>
                <a:spcPts val="0"/>
              </a:spcAft>
              <a:defRPr/>
            </a:pPr>
            <a:r>
              <a:rPr lang="en-US" sz="2000" dirty="0">
                <a:latin typeface="Arial" panose="020B0604020202020204" pitchFamily="34" charset="0"/>
                <a:cs typeface="Arial" panose="020B0604020202020204" pitchFamily="34" charset="0"/>
              </a:rPr>
              <a:t>Breaks/Meal Coverage – Take care of the patient, inform dispatcher and management</a:t>
            </a:r>
          </a:p>
          <a:p>
            <a:pPr marL="342900" indent="-342900" eaLnBrk="1" fontAlgn="auto" hangingPunct="1">
              <a:spcBef>
                <a:spcPts val="0"/>
              </a:spcBef>
              <a:spcAft>
                <a:spcPts val="0"/>
              </a:spcAft>
              <a:buFontTx/>
              <a:buAutoNum type="arabicPeriod" startAt="2"/>
              <a:defRPr/>
            </a:pPr>
            <a:endParaRPr lang="en-US" dirty="0">
              <a:latin typeface="+mn-lt"/>
            </a:endParaRPr>
          </a:p>
        </p:txBody>
      </p:sp>
      <p:sp>
        <p:nvSpPr>
          <p:cNvPr id="10" name="TextBox 9">
            <a:extLst>
              <a:ext uri="{FF2B5EF4-FFF2-40B4-BE49-F238E27FC236}">
                <a16:creationId xmlns:a16="http://schemas.microsoft.com/office/drawing/2014/main" id="{D3B19EAB-EC8D-9590-2080-9771802482E0}"/>
              </a:ext>
            </a:extLst>
          </p:cNvPr>
          <p:cNvSpPr txBox="1"/>
          <p:nvPr/>
        </p:nvSpPr>
        <p:spPr>
          <a:xfrm>
            <a:off x="2493739" y="6257988"/>
            <a:ext cx="7567448" cy="374571"/>
          </a:xfrm>
          <a:prstGeom prst="roundRect">
            <a:avLst/>
          </a:prstGeom>
          <a:solidFill>
            <a:srgbClr val="C00000"/>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spTree>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4">
                                            <p:graphicEl>
                                              <a:dgm id="{B1E8F5F7-6EC1-4988-B19B-7422D45D19EA}"/>
                                            </p:graphicEl>
                                          </p:spTgt>
                                        </p:tgtEl>
                                        <p:attrNameLst>
                                          <p:attrName>style.visibility</p:attrName>
                                        </p:attrNameLst>
                                      </p:cBhvr>
                                      <p:to>
                                        <p:strVal val="visible"/>
                                      </p:to>
                                    </p:set>
                                    <p:anim calcmode="lin" valueType="num">
                                      <p:cBhvr>
                                        <p:cTn id="11" dur="2500" fill="hold"/>
                                        <p:tgtEl>
                                          <p:spTgt spid="4">
                                            <p:graphicEl>
                                              <a:dgm id="{B1E8F5F7-6EC1-4988-B19B-7422D45D19EA}"/>
                                            </p:graphicEl>
                                          </p:spTgt>
                                        </p:tgtEl>
                                        <p:attrNameLst>
                                          <p:attrName>ppt_w</p:attrName>
                                        </p:attrNameLst>
                                      </p:cBhvr>
                                      <p:tavLst>
                                        <p:tav tm="0">
                                          <p:val>
                                            <p:fltVal val="0"/>
                                          </p:val>
                                        </p:tav>
                                        <p:tav tm="100000">
                                          <p:val>
                                            <p:strVal val="#ppt_w"/>
                                          </p:val>
                                        </p:tav>
                                      </p:tavLst>
                                    </p:anim>
                                    <p:anim calcmode="lin" valueType="num">
                                      <p:cBhvr>
                                        <p:cTn id="12" dur="2500" fill="hold"/>
                                        <p:tgtEl>
                                          <p:spTgt spid="4">
                                            <p:graphicEl>
                                              <a:dgm id="{B1E8F5F7-6EC1-4988-B19B-7422D45D19EA}"/>
                                            </p:graphicEl>
                                          </p:spTgt>
                                        </p:tgtEl>
                                        <p:attrNameLst>
                                          <p:attrName>ppt_h</p:attrName>
                                        </p:attrNameLst>
                                      </p:cBhvr>
                                      <p:tavLst>
                                        <p:tav tm="0">
                                          <p:val>
                                            <p:fltVal val="0"/>
                                          </p:val>
                                        </p:tav>
                                        <p:tav tm="100000">
                                          <p:val>
                                            <p:strVal val="#ppt_h"/>
                                          </p:val>
                                        </p:tav>
                                      </p:tavLst>
                                    </p:anim>
                                    <p:anim calcmode="lin" valueType="num">
                                      <p:cBhvr>
                                        <p:cTn id="13" dur="2500" fill="hold"/>
                                        <p:tgtEl>
                                          <p:spTgt spid="4">
                                            <p:graphicEl>
                                              <a:dgm id="{B1E8F5F7-6EC1-4988-B19B-7422D45D19EA}"/>
                                            </p:graphicEl>
                                          </p:spTgt>
                                        </p:tgtEl>
                                        <p:attrNameLst>
                                          <p:attrName>style.rotation</p:attrName>
                                        </p:attrNameLst>
                                      </p:cBhvr>
                                      <p:tavLst>
                                        <p:tav tm="0">
                                          <p:val>
                                            <p:fltVal val="90"/>
                                          </p:val>
                                        </p:tav>
                                        <p:tav tm="100000">
                                          <p:val>
                                            <p:fltVal val="0"/>
                                          </p:val>
                                        </p:tav>
                                      </p:tavLst>
                                    </p:anim>
                                    <p:animEffect transition="in" filter="fade">
                                      <p:cBhvr>
                                        <p:cTn id="14" dur="2500"/>
                                        <p:tgtEl>
                                          <p:spTgt spid="4">
                                            <p:graphicEl>
                                              <a:dgm id="{B1E8F5F7-6EC1-4988-B19B-7422D45D19EA}"/>
                                            </p:graphic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4">
                                            <p:graphicEl>
                                              <a:dgm id="{82F8C21F-A6B4-420D-B823-F14F628A6079}"/>
                                            </p:graphicEl>
                                          </p:spTgt>
                                        </p:tgtEl>
                                        <p:attrNameLst>
                                          <p:attrName>style.visibility</p:attrName>
                                        </p:attrNameLst>
                                      </p:cBhvr>
                                      <p:to>
                                        <p:strVal val="visible"/>
                                      </p:to>
                                    </p:set>
                                    <p:anim calcmode="lin" valueType="num">
                                      <p:cBhvr>
                                        <p:cTn id="17" dur="2500" fill="hold"/>
                                        <p:tgtEl>
                                          <p:spTgt spid="4">
                                            <p:graphicEl>
                                              <a:dgm id="{82F8C21F-A6B4-420D-B823-F14F628A6079}"/>
                                            </p:graphicEl>
                                          </p:spTgt>
                                        </p:tgtEl>
                                        <p:attrNameLst>
                                          <p:attrName>ppt_w</p:attrName>
                                        </p:attrNameLst>
                                      </p:cBhvr>
                                      <p:tavLst>
                                        <p:tav tm="0">
                                          <p:val>
                                            <p:fltVal val="0"/>
                                          </p:val>
                                        </p:tav>
                                        <p:tav tm="100000">
                                          <p:val>
                                            <p:strVal val="#ppt_w"/>
                                          </p:val>
                                        </p:tav>
                                      </p:tavLst>
                                    </p:anim>
                                    <p:anim calcmode="lin" valueType="num">
                                      <p:cBhvr>
                                        <p:cTn id="18" dur="2500" fill="hold"/>
                                        <p:tgtEl>
                                          <p:spTgt spid="4">
                                            <p:graphicEl>
                                              <a:dgm id="{82F8C21F-A6B4-420D-B823-F14F628A6079}"/>
                                            </p:graphicEl>
                                          </p:spTgt>
                                        </p:tgtEl>
                                        <p:attrNameLst>
                                          <p:attrName>ppt_h</p:attrName>
                                        </p:attrNameLst>
                                      </p:cBhvr>
                                      <p:tavLst>
                                        <p:tav tm="0">
                                          <p:val>
                                            <p:fltVal val="0"/>
                                          </p:val>
                                        </p:tav>
                                        <p:tav tm="100000">
                                          <p:val>
                                            <p:strVal val="#ppt_h"/>
                                          </p:val>
                                        </p:tav>
                                      </p:tavLst>
                                    </p:anim>
                                    <p:anim calcmode="lin" valueType="num">
                                      <p:cBhvr>
                                        <p:cTn id="19" dur="2500" fill="hold"/>
                                        <p:tgtEl>
                                          <p:spTgt spid="4">
                                            <p:graphicEl>
                                              <a:dgm id="{82F8C21F-A6B4-420D-B823-F14F628A6079}"/>
                                            </p:graphicEl>
                                          </p:spTgt>
                                        </p:tgtEl>
                                        <p:attrNameLst>
                                          <p:attrName>style.rotation</p:attrName>
                                        </p:attrNameLst>
                                      </p:cBhvr>
                                      <p:tavLst>
                                        <p:tav tm="0">
                                          <p:val>
                                            <p:fltVal val="90"/>
                                          </p:val>
                                        </p:tav>
                                        <p:tav tm="100000">
                                          <p:val>
                                            <p:fltVal val="0"/>
                                          </p:val>
                                        </p:tav>
                                      </p:tavLst>
                                    </p:anim>
                                    <p:animEffect transition="in" filter="fade">
                                      <p:cBhvr>
                                        <p:cTn id="20" dur="2500"/>
                                        <p:tgtEl>
                                          <p:spTgt spid="4">
                                            <p:graphicEl>
                                              <a:dgm id="{82F8C21F-A6B4-420D-B823-F14F628A6079}"/>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4">
                                            <p:graphicEl>
                                              <a:dgm id="{14510522-8B2B-410A-B55B-826692917968}"/>
                                            </p:graphicEl>
                                          </p:spTgt>
                                        </p:tgtEl>
                                        <p:attrNameLst>
                                          <p:attrName>style.visibility</p:attrName>
                                        </p:attrNameLst>
                                      </p:cBhvr>
                                      <p:to>
                                        <p:strVal val="visible"/>
                                      </p:to>
                                    </p:set>
                                    <p:anim calcmode="lin" valueType="num">
                                      <p:cBhvr>
                                        <p:cTn id="23" dur="2500" fill="hold"/>
                                        <p:tgtEl>
                                          <p:spTgt spid="4">
                                            <p:graphicEl>
                                              <a:dgm id="{14510522-8B2B-410A-B55B-826692917968}"/>
                                            </p:graphicEl>
                                          </p:spTgt>
                                        </p:tgtEl>
                                        <p:attrNameLst>
                                          <p:attrName>ppt_w</p:attrName>
                                        </p:attrNameLst>
                                      </p:cBhvr>
                                      <p:tavLst>
                                        <p:tav tm="0">
                                          <p:val>
                                            <p:fltVal val="0"/>
                                          </p:val>
                                        </p:tav>
                                        <p:tav tm="100000">
                                          <p:val>
                                            <p:strVal val="#ppt_w"/>
                                          </p:val>
                                        </p:tav>
                                      </p:tavLst>
                                    </p:anim>
                                    <p:anim calcmode="lin" valueType="num">
                                      <p:cBhvr>
                                        <p:cTn id="24" dur="2500" fill="hold"/>
                                        <p:tgtEl>
                                          <p:spTgt spid="4">
                                            <p:graphicEl>
                                              <a:dgm id="{14510522-8B2B-410A-B55B-826692917968}"/>
                                            </p:graphicEl>
                                          </p:spTgt>
                                        </p:tgtEl>
                                        <p:attrNameLst>
                                          <p:attrName>ppt_h</p:attrName>
                                        </p:attrNameLst>
                                      </p:cBhvr>
                                      <p:tavLst>
                                        <p:tav tm="0">
                                          <p:val>
                                            <p:fltVal val="0"/>
                                          </p:val>
                                        </p:tav>
                                        <p:tav tm="100000">
                                          <p:val>
                                            <p:strVal val="#ppt_h"/>
                                          </p:val>
                                        </p:tav>
                                      </p:tavLst>
                                    </p:anim>
                                    <p:anim calcmode="lin" valueType="num">
                                      <p:cBhvr>
                                        <p:cTn id="25" dur="2500" fill="hold"/>
                                        <p:tgtEl>
                                          <p:spTgt spid="4">
                                            <p:graphicEl>
                                              <a:dgm id="{14510522-8B2B-410A-B55B-826692917968}"/>
                                            </p:graphicEl>
                                          </p:spTgt>
                                        </p:tgtEl>
                                        <p:attrNameLst>
                                          <p:attrName>style.rotation</p:attrName>
                                        </p:attrNameLst>
                                      </p:cBhvr>
                                      <p:tavLst>
                                        <p:tav tm="0">
                                          <p:val>
                                            <p:fltVal val="90"/>
                                          </p:val>
                                        </p:tav>
                                        <p:tav tm="100000">
                                          <p:val>
                                            <p:fltVal val="0"/>
                                          </p:val>
                                        </p:tav>
                                      </p:tavLst>
                                    </p:anim>
                                    <p:animEffect transition="in" filter="fade">
                                      <p:cBhvr>
                                        <p:cTn id="26" dur="2500"/>
                                        <p:tgtEl>
                                          <p:spTgt spid="4">
                                            <p:graphicEl>
                                              <a:dgm id="{14510522-8B2B-410A-B55B-826692917968}"/>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4">
                                            <p:graphicEl>
                                              <a:dgm id="{B4FA95B0-A42D-43D4-9561-0CDD26078B87}"/>
                                            </p:graphicEl>
                                          </p:spTgt>
                                        </p:tgtEl>
                                        <p:attrNameLst>
                                          <p:attrName>style.visibility</p:attrName>
                                        </p:attrNameLst>
                                      </p:cBhvr>
                                      <p:to>
                                        <p:strVal val="visible"/>
                                      </p:to>
                                    </p:set>
                                    <p:anim calcmode="lin" valueType="num">
                                      <p:cBhvr>
                                        <p:cTn id="29" dur="2500" fill="hold"/>
                                        <p:tgtEl>
                                          <p:spTgt spid="4">
                                            <p:graphicEl>
                                              <a:dgm id="{B4FA95B0-A42D-43D4-9561-0CDD26078B87}"/>
                                            </p:graphicEl>
                                          </p:spTgt>
                                        </p:tgtEl>
                                        <p:attrNameLst>
                                          <p:attrName>ppt_w</p:attrName>
                                        </p:attrNameLst>
                                      </p:cBhvr>
                                      <p:tavLst>
                                        <p:tav tm="0">
                                          <p:val>
                                            <p:fltVal val="0"/>
                                          </p:val>
                                        </p:tav>
                                        <p:tav tm="100000">
                                          <p:val>
                                            <p:strVal val="#ppt_w"/>
                                          </p:val>
                                        </p:tav>
                                      </p:tavLst>
                                    </p:anim>
                                    <p:anim calcmode="lin" valueType="num">
                                      <p:cBhvr>
                                        <p:cTn id="30" dur="2500" fill="hold"/>
                                        <p:tgtEl>
                                          <p:spTgt spid="4">
                                            <p:graphicEl>
                                              <a:dgm id="{B4FA95B0-A42D-43D4-9561-0CDD26078B87}"/>
                                            </p:graphicEl>
                                          </p:spTgt>
                                        </p:tgtEl>
                                        <p:attrNameLst>
                                          <p:attrName>ppt_h</p:attrName>
                                        </p:attrNameLst>
                                      </p:cBhvr>
                                      <p:tavLst>
                                        <p:tav tm="0">
                                          <p:val>
                                            <p:fltVal val="0"/>
                                          </p:val>
                                        </p:tav>
                                        <p:tav tm="100000">
                                          <p:val>
                                            <p:strVal val="#ppt_h"/>
                                          </p:val>
                                        </p:tav>
                                      </p:tavLst>
                                    </p:anim>
                                    <p:anim calcmode="lin" valueType="num">
                                      <p:cBhvr>
                                        <p:cTn id="31" dur="2500" fill="hold"/>
                                        <p:tgtEl>
                                          <p:spTgt spid="4">
                                            <p:graphicEl>
                                              <a:dgm id="{B4FA95B0-A42D-43D4-9561-0CDD26078B87}"/>
                                            </p:graphicEl>
                                          </p:spTgt>
                                        </p:tgtEl>
                                        <p:attrNameLst>
                                          <p:attrName>style.rotation</p:attrName>
                                        </p:attrNameLst>
                                      </p:cBhvr>
                                      <p:tavLst>
                                        <p:tav tm="0">
                                          <p:val>
                                            <p:fltVal val="90"/>
                                          </p:val>
                                        </p:tav>
                                        <p:tav tm="100000">
                                          <p:val>
                                            <p:fltVal val="0"/>
                                          </p:val>
                                        </p:tav>
                                      </p:tavLst>
                                    </p:anim>
                                    <p:animEffect transition="in" filter="fade">
                                      <p:cBhvr>
                                        <p:cTn id="32" dur="2500"/>
                                        <p:tgtEl>
                                          <p:spTgt spid="4">
                                            <p:graphicEl>
                                              <a:dgm id="{B4FA95B0-A42D-43D4-9561-0CDD26078B87}"/>
                                            </p:graphicEl>
                                          </p:spTgt>
                                        </p:tgtEl>
                                      </p:cBhvr>
                                    </p:animEffect>
                                  </p:childTnLst>
                                </p:cTn>
                              </p:par>
                              <p:par>
                                <p:cTn id="33" presetID="2" presetClass="entr" presetSubtype="3" fill="hold" grpId="0" nodeType="withEffect">
                                  <p:stCondLst>
                                    <p:cond delay="50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0-#ppt_h/2"/>
                                          </p:val>
                                        </p:tav>
                                        <p:tav tm="100000">
                                          <p:val>
                                            <p:strVal val="#ppt_y"/>
                                          </p:val>
                                        </p:tav>
                                      </p:tavLst>
                                    </p:anim>
                                  </p:childTnLst>
                                </p:cTn>
                              </p:par>
                              <p:par>
                                <p:cTn id="37" presetID="2" presetClass="entr" presetSubtype="6" fill="hold" grpId="0" nodeType="withEffect">
                                  <p:stCondLst>
                                    <p:cond delay="75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100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9" fill="hold" grpId="0" nodeType="withEffect">
                                  <p:stCondLst>
                                    <p:cond delay="125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0-#ppt_w/2"/>
                                          </p:val>
                                        </p:tav>
                                        <p:tav tm="100000">
                                          <p:val>
                                            <p:strVal val="#ppt_x"/>
                                          </p:val>
                                        </p:tav>
                                      </p:tavLst>
                                    </p:anim>
                                    <p:anim calcmode="lin" valueType="num">
                                      <p:cBhvr additive="base">
                                        <p:cTn id="48" dur="500" fill="hold"/>
                                        <p:tgtEl>
                                          <p:spTgt spid="6"/>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150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0-#ppt_w/2"/>
                                          </p:val>
                                        </p:tav>
                                        <p:tav tm="100000">
                                          <p:val>
                                            <p:strVal val="#ppt_x"/>
                                          </p:val>
                                        </p:tav>
                                      </p:tavLst>
                                    </p:anim>
                                    <p:anim calcmode="lin" valueType="num">
                                      <p:cBhvr additive="base">
                                        <p:cTn id="52" dur="500" fill="hold"/>
                                        <p:tgtEl>
                                          <p:spTgt spid="8"/>
                                        </p:tgtEl>
                                        <p:attrNameLst>
                                          <p:attrName>ppt_y</p:attrName>
                                        </p:attrNameLst>
                                      </p:cBhvr>
                                      <p:tavLst>
                                        <p:tav tm="0">
                                          <p:val>
                                            <p:strVal val="#ppt_y"/>
                                          </p:val>
                                        </p:tav>
                                        <p:tav tm="100000">
                                          <p:val>
                                            <p:strVal val="#ppt_y"/>
                                          </p:val>
                                        </p:tav>
                                      </p:tavLst>
                                    </p:anim>
                                  </p:childTnLst>
                                </p:cTn>
                              </p:par>
                              <p:par>
                                <p:cTn id="53" presetID="53" presetClass="entr" presetSubtype="16" fill="hold" grpId="0" nodeType="withEffect">
                                  <p:stCondLst>
                                    <p:cond delay="20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2000" fill="hold"/>
                                        <p:tgtEl>
                                          <p:spTgt spid="10"/>
                                        </p:tgtEl>
                                        <p:attrNameLst>
                                          <p:attrName>ppt_w</p:attrName>
                                        </p:attrNameLst>
                                      </p:cBhvr>
                                      <p:tavLst>
                                        <p:tav tm="0">
                                          <p:val>
                                            <p:fltVal val="0"/>
                                          </p:val>
                                        </p:tav>
                                        <p:tav tm="100000">
                                          <p:val>
                                            <p:strVal val="#ppt_w"/>
                                          </p:val>
                                        </p:tav>
                                      </p:tavLst>
                                    </p:anim>
                                    <p:anim calcmode="lin" valueType="num">
                                      <p:cBhvr>
                                        <p:cTn id="56" dur="2000" fill="hold"/>
                                        <p:tgtEl>
                                          <p:spTgt spid="10"/>
                                        </p:tgtEl>
                                        <p:attrNameLst>
                                          <p:attrName>ppt_h</p:attrName>
                                        </p:attrNameLst>
                                      </p:cBhvr>
                                      <p:tavLst>
                                        <p:tav tm="0">
                                          <p:val>
                                            <p:fltVal val="0"/>
                                          </p:val>
                                        </p:tav>
                                        <p:tav tm="100000">
                                          <p:val>
                                            <p:strVal val="#ppt_h"/>
                                          </p:val>
                                        </p:tav>
                                      </p:tavLst>
                                    </p:anim>
                                    <p:animEffect transition="in" filter="fade">
                                      <p:cBhvr>
                                        <p:cTn id="57" dur="2000"/>
                                        <p:tgtEl>
                                          <p:spTgt spid="10"/>
                                        </p:tgtEl>
                                      </p:cBhvr>
                                    </p:animEffect>
                                  </p:childTnLst>
                                </p:cTn>
                              </p:par>
                              <p:par>
                                <p:cTn id="58" presetID="1" presetClass="emph" presetSubtype="10" repeatCount="4000" fill="hold" nodeType="withEffect">
                                  <p:stCondLst>
                                    <p:cond delay="2000"/>
                                  </p:stCondLst>
                                  <p:childTnLst>
                                    <p:animClr clrSpc="hsl" dir="ccw">
                                      <p:cBhvr>
                                        <p:cTn id="59" dur="3000" fill="hold"/>
                                        <p:tgtEl>
                                          <p:spTgt spid="10"/>
                                        </p:tgtEl>
                                        <p:attrNameLst>
                                          <p:attrName>fillcolor</p:attrName>
                                        </p:attrNameLst>
                                      </p:cBhvr>
                                      <p:to>
                                        <a:schemeClr val="accent2"/>
                                      </p:to>
                                    </p:animClr>
                                    <p:set>
                                      <p:cBhvr>
                                        <p:cTn id="60" dur="3000" fill="hold"/>
                                        <p:tgtEl>
                                          <p:spTgt spid="10"/>
                                        </p:tgtEl>
                                        <p:attrNameLst>
                                          <p:attrName>fill.type</p:attrName>
                                        </p:attrNameLst>
                                      </p:cBhvr>
                                      <p:to>
                                        <p:strVal val="solid"/>
                                      </p:to>
                                    </p:set>
                                    <p:set>
                                      <p:cBhvr>
                                        <p:cTn id="61" dur="3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Sub>
          <a:bldDgm bld="one"/>
        </p:bldSub>
      </p:bldGraphic>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94E265A-2EB3-7D2C-B97D-A678ADA8F5CE}"/>
              </a:ext>
            </a:extLst>
          </p:cNvPr>
          <p:cNvSpPr/>
          <p:nvPr/>
        </p:nvSpPr>
        <p:spPr>
          <a:xfrm>
            <a:off x="3571875" y="149225"/>
            <a:ext cx="4965700" cy="447675"/>
          </a:xfrm>
          <a:prstGeom prst="roundRect">
            <a:avLst/>
          </a:prstGeom>
          <a:solidFill>
            <a:srgbClr val="500878"/>
          </a:solidFill>
          <a:ln>
            <a:no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p>
        </p:txBody>
      </p:sp>
      <p:sp>
        <p:nvSpPr>
          <p:cNvPr id="3" name="Rectangle: Rounded Corners 2">
            <a:extLst>
              <a:ext uri="{FF2B5EF4-FFF2-40B4-BE49-F238E27FC236}">
                <a16:creationId xmlns:a16="http://schemas.microsoft.com/office/drawing/2014/main" id="{F954A870-4BBB-07E6-13D6-B19829474497}"/>
              </a:ext>
            </a:extLst>
          </p:cNvPr>
          <p:cNvSpPr/>
          <p:nvPr/>
        </p:nvSpPr>
        <p:spPr>
          <a:xfrm>
            <a:off x="927100" y="2184400"/>
            <a:ext cx="2273300" cy="630238"/>
          </a:xfrm>
          <a:prstGeom prst="roundRect">
            <a:avLst/>
          </a:prstGeom>
          <a:solidFill>
            <a:srgbClr val="780868"/>
          </a:solidFill>
          <a:ln>
            <a:solidFill>
              <a:srgbClr val="780868"/>
            </a:solid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091C69E2-BA5A-4070-62B4-C602D94A0BF8}"/>
              </a:ext>
            </a:extLst>
          </p:cNvPr>
          <p:cNvSpPr/>
          <p:nvPr/>
        </p:nvSpPr>
        <p:spPr>
          <a:xfrm>
            <a:off x="4708525" y="2205038"/>
            <a:ext cx="2182813" cy="630237"/>
          </a:xfrm>
          <a:prstGeom prst="roundRect">
            <a:avLst/>
          </a:prstGeom>
          <a:solidFill>
            <a:srgbClr val="083078"/>
          </a:solidFill>
          <a:ln>
            <a:solidFill>
              <a:srgbClr val="083078"/>
            </a:solid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9B08FB91-B46E-FF26-0360-3BF6EEF0EF27}"/>
              </a:ext>
            </a:extLst>
          </p:cNvPr>
          <p:cNvSpPr/>
          <p:nvPr/>
        </p:nvSpPr>
        <p:spPr>
          <a:xfrm>
            <a:off x="8375650" y="2155825"/>
            <a:ext cx="2265363" cy="650875"/>
          </a:xfrm>
          <a:prstGeom prst="roundRect">
            <a:avLst/>
          </a:prstGeom>
          <a:solidFill>
            <a:srgbClr val="180878"/>
          </a:solidFill>
          <a:ln>
            <a:solidFill>
              <a:srgbClr val="05308C"/>
            </a:solid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397609E4-BA50-6FD3-4986-1F1BE5E2704C}"/>
              </a:ext>
            </a:extLst>
          </p:cNvPr>
          <p:cNvSpPr/>
          <p:nvPr/>
        </p:nvSpPr>
        <p:spPr>
          <a:xfrm>
            <a:off x="1879600" y="1155700"/>
            <a:ext cx="3048000" cy="442913"/>
          </a:xfrm>
          <a:prstGeom prst="roundRect">
            <a:avLst/>
          </a:prstGeom>
          <a:solidFill>
            <a:srgbClr val="500878"/>
          </a:solidFill>
          <a:ln>
            <a:noFill/>
          </a:ln>
          <a:effectLst>
            <a:outerShdw blurRad="50800" dist="38100" dir="2700000" algn="tl" rotWithShape="0">
              <a:prstClr val="black">
                <a:alpha val="40000"/>
              </a:prstClr>
            </a:outerShdw>
          </a:effectLst>
        </p:spPr>
        <p:txBody>
          <a:bodyPr tIns="91440" bIns="91440" spcCol="1270"/>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725B3628-0474-285E-A366-F53A81E9E1C2}"/>
              </a:ext>
            </a:extLst>
          </p:cNvPr>
          <p:cNvSpPr/>
          <p:nvPr/>
        </p:nvSpPr>
        <p:spPr>
          <a:xfrm>
            <a:off x="4706938" y="3251200"/>
            <a:ext cx="2182812" cy="1203325"/>
          </a:xfrm>
          <a:prstGeom prst="roundRect">
            <a:avLst/>
          </a:prstGeom>
          <a:solidFill>
            <a:srgbClr val="083078"/>
          </a:solidFill>
          <a:ln>
            <a:solidFill>
              <a:srgbClr val="083078"/>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3BEFA58A-D9A9-5827-F074-EEA6CB32142E}"/>
              </a:ext>
            </a:extLst>
          </p:cNvPr>
          <p:cNvSpPr/>
          <p:nvPr/>
        </p:nvSpPr>
        <p:spPr>
          <a:xfrm>
            <a:off x="4706938" y="4991100"/>
            <a:ext cx="2182812" cy="960438"/>
          </a:xfrm>
          <a:prstGeom prst="roundRect">
            <a:avLst/>
          </a:prstGeom>
          <a:solidFill>
            <a:srgbClr val="083078"/>
          </a:solidFill>
          <a:ln>
            <a:solidFill>
              <a:srgbClr val="083078"/>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BAF66DEA-B20B-4D8B-A113-E4F0BEED898A}"/>
              </a:ext>
            </a:extLst>
          </p:cNvPr>
          <p:cNvSpPr/>
          <p:nvPr/>
        </p:nvSpPr>
        <p:spPr>
          <a:xfrm>
            <a:off x="8304213" y="3251200"/>
            <a:ext cx="2722562" cy="1112838"/>
          </a:xfrm>
          <a:prstGeom prst="roundRect">
            <a:avLst/>
          </a:prstGeom>
          <a:solidFill>
            <a:srgbClr val="180878"/>
          </a:solidFill>
          <a:ln>
            <a:solidFill>
              <a:srgbClr val="05308C"/>
            </a:solid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338F3165-3E30-815B-63B2-E5C57156B0E2}"/>
              </a:ext>
            </a:extLst>
          </p:cNvPr>
          <p:cNvSpPr/>
          <p:nvPr/>
        </p:nvSpPr>
        <p:spPr>
          <a:xfrm>
            <a:off x="8304213" y="4687888"/>
            <a:ext cx="2640012" cy="1112837"/>
          </a:xfrm>
          <a:prstGeom prst="roundRect">
            <a:avLst/>
          </a:prstGeom>
          <a:solidFill>
            <a:srgbClr val="180878"/>
          </a:solidFill>
          <a:ln>
            <a:solidFill>
              <a:srgbClr val="05308C"/>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905080F4-FD16-2494-21D7-1F7E09212606}"/>
              </a:ext>
            </a:extLst>
          </p:cNvPr>
          <p:cNvSpPr txBox="1">
            <a:spLocks/>
          </p:cNvSpPr>
          <p:nvPr/>
        </p:nvSpPr>
        <p:spPr>
          <a:xfrm>
            <a:off x="160412" y="5884466"/>
            <a:ext cx="3487069" cy="733743"/>
          </a:xfrm>
          <a:prstGeom prst="roundRect">
            <a:avLst/>
          </a:prstGeom>
          <a:solidFill>
            <a:srgbClr val="500878"/>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lIns="0"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2023 CODE STROKE inservice</a:t>
            </a:r>
          </a:p>
        </p:txBody>
      </p:sp>
      <p:sp>
        <p:nvSpPr>
          <p:cNvPr id="29" name="Rectangle: Rounded Corners 28">
            <a:extLst>
              <a:ext uri="{FF2B5EF4-FFF2-40B4-BE49-F238E27FC236}">
                <a16:creationId xmlns:a16="http://schemas.microsoft.com/office/drawing/2014/main" id="{7665F40A-1966-6D9B-2C47-3B986A903291}"/>
              </a:ext>
            </a:extLst>
          </p:cNvPr>
          <p:cNvSpPr/>
          <p:nvPr/>
        </p:nvSpPr>
        <p:spPr>
          <a:xfrm>
            <a:off x="1117600" y="3233738"/>
            <a:ext cx="2335213" cy="1189037"/>
          </a:xfrm>
          <a:prstGeom prst="roundRect">
            <a:avLst/>
          </a:prstGeom>
          <a:solidFill>
            <a:srgbClr val="780868"/>
          </a:solidFill>
          <a:ln w="12700">
            <a:solidFill>
              <a:srgbClr val="780868"/>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eaLnBrk="1" fontAlgn="auto" hangingPunct="1">
              <a:spcBef>
                <a:spcPts val="0"/>
              </a:spcBef>
              <a:spcAft>
                <a:spcPts val="0"/>
              </a:spcAft>
              <a:defRPr/>
            </a:pP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0BD39D14-7F94-1D9B-2C3F-1092B5759C55}"/>
              </a:ext>
            </a:extLst>
          </p:cNvPr>
          <p:cNvSpPr/>
          <p:nvPr/>
        </p:nvSpPr>
        <p:spPr>
          <a:xfrm>
            <a:off x="1330325" y="4591050"/>
            <a:ext cx="2303463" cy="1036638"/>
          </a:xfrm>
          <a:prstGeom prst="roundRect">
            <a:avLst/>
          </a:prstGeom>
          <a:solidFill>
            <a:srgbClr val="780868"/>
          </a:solidFill>
          <a:ln w="12700">
            <a:solidFill>
              <a:srgbClr val="780868"/>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cxnSp>
        <p:nvCxnSpPr>
          <p:cNvPr id="12" name="Straight Connector 11">
            <a:extLst>
              <a:ext uri="{FF2B5EF4-FFF2-40B4-BE49-F238E27FC236}">
                <a16:creationId xmlns:a16="http://schemas.microsoft.com/office/drawing/2014/main" id="{64EFA7FB-E9E7-CE71-40D7-C2C966EBF1EC}"/>
              </a:ext>
            </a:extLst>
          </p:cNvPr>
          <p:cNvCxnSpPr>
            <a:cxnSpLocks/>
            <a:stCxn id="3" idx="1"/>
          </p:cNvCxnSpPr>
          <p:nvPr/>
        </p:nvCxnSpPr>
        <p:spPr>
          <a:xfrm flipH="1">
            <a:off x="508000" y="2498725"/>
            <a:ext cx="419100" cy="0"/>
          </a:xfrm>
          <a:prstGeom prst="line">
            <a:avLst/>
          </a:prstGeom>
          <a:ln w="38100">
            <a:solidFill>
              <a:srgbClr val="78086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702D8E-C4A7-208A-865A-627C7E699832}"/>
              </a:ext>
            </a:extLst>
          </p:cNvPr>
          <p:cNvCxnSpPr>
            <a:cxnSpLocks/>
          </p:cNvCxnSpPr>
          <p:nvPr/>
        </p:nvCxnSpPr>
        <p:spPr>
          <a:xfrm flipH="1">
            <a:off x="508000" y="3890963"/>
            <a:ext cx="682625" cy="0"/>
          </a:xfrm>
          <a:prstGeom prst="line">
            <a:avLst/>
          </a:prstGeom>
          <a:ln w="38100">
            <a:solidFill>
              <a:srgbClr val="78086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1EEF2CA-AD50-DB41-7CB2-725B5F60AC87}"/>
              </a:ext>
            </a:extLst>
          </p:cNvPr>
          <p:cNvCxnSpPr>
            <a:cxnSpLocks/>
          </p:cNvCxnSpPr>
          <p:nvPr/>
        </p:nvCxnSpPr>
        <p:spPr>
          <a:xfrm flipH="1">
            <a:off x="509588" y="5178425"/>
            <a:ext cx="928687" cy="0"/>
          </a:xfrm>
          <a:prstGeom prst="line">
            <a:avLst/>
          </a:prstGeom>
          <a:ln w="38100">
            <a:solidFill>
              <a:srgbClr val="78086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7E3E6B-67F3-1E7B-5CE5-645D212B85F3}"/>
              </a:ext>
            </a:extLst>
          </p:cNvPr>
          <p:cNvCxnSpPr>
            <a:cxnSpLocks/>
          </p:cNvCxnSpPr>
          <p:nvPr/>
        </p:nvCxnSpPr>
        <p:spPr>
          <a:xfrm>
            <a:off x="508000" y="2486025"/>
            <a:ext cx="0" cy="2692400"/>
          </a:xfrm>
          <a:prstGeom prst="line">
            <a:avLst/>
          </a:prstGeom>
          <a:ln w="38100">
            <a:solidFill>
              <a:srgbClr val="78086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3A28A8D-B94E-CD42-08DE-0C64B6773F76}"/>
              </a:ext>
            </a:extLst>
          </p:cNvPr>
          <p:cNvCxnSpPr>
            <a:cxnSpLocks/>
          </p:cNvCxnSpPr>
          <p:nvPr/>
        </p:nvCxnSpPr>
        <p:spPr>
          <a:xfrm flipH="1">
            <a:off x="4214813" y="2519363"/>
            <a:ext cx="493712" cy="0"/>
          </a:xfrm>
          <a:prstGeom prst="line">
            <a:avLst/>
          </a:prstGeom>
          <a:ln w="38100">
            <a:solidFill>
              <a:srgbClr val="08307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B61FB2-2C22-701E-8C8F-A1961C8C62EC}"/>
              </a:ext>
            </a:extLst>
          </p:cNvPr>
          <p:cNvCxnSpPr>
            <a:cxnSpLocks/>
            <a:stCxn id="22" idx="1"/>
          </p:cNvCxnSpPr>
          <p:nvPr/>
        </p:nvCxnSpPr>
        <p:spPr>
          <a:xfrm flipH="1">
            <a:off x="4235450" y="3852863"/>
            <a:ext cx="471488" cy="0"/>
          </a:xfrm>
          <a:prstGeom prst="line">
            <a:avLst/>
          </a:prstGeom>
          <a:ln w="38100">
            <a:solidFill>
              <a:srgbClr val="08307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569486-6771-0132-365B-DCBEFCE766E3}"/>
              </a:ext>
            </a:extLst>
          </p:cNvPr>
          <p:cNvCxnSpPr>
            <a:cxnSpLocks/>
          </p:cNvCxnSpPr>
          <p:nvPr/>
        </p:nvCxnSpPr>
        <p:spPr>
          <a:xfrm flipH="1">
            <a:off x="4213225" y="5191125"/>
            <a:ext cx="401638" cy="0"/>
          </a:xfrm>
          <a:prstGeom prst="line">
            <a:avLst/>
          </a:prstGeom>
          <a:ln w="38100">
            <a:solidFill>
              <a:srgbClr val="08307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38A7CA-F0E3-CDD1-9841-92EAFE787DFF}"/>
              </a:ext>
            </a:extLst>
          </p:cNvPr>
          <p:cNvCxnSpPr>
            <a:cxnSpLocks/>
          </p:cNvCxnSpPr>
          <p:nvPr/>
        </p:nvCxnSpPr>
        <p:spPr>
          <a:xfrm>
            <a:off x="4213225" y="2498725"/>
            <a:ext cx="0" cy="2692400"/>
          </a:xfrm>
          <a:prstGeom prst="line">
            <a:avLst/>
          </a:prstGeom>
          <a:ln w="38100">
            <a:solidFill>
              <a:srgbClr val="08307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C716DA5-2373-0080-D3E0-49CC282D1FCF}"/>
              </a:ext>
            </a:extLst>
          </p:cNvPr>
          <p:cNvCxnSpPr>
            <a:cxnSpLocks/>
          </p:cNvCxnSpPr>
          <p:nvPr/>
        </p:nvCxnSpPr>
        <p:spPr>
          <a:xfrm flipH="1">
            <a:off x="7613650" y="2517775"/>
            <a:ext cx="701675"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2929A06-4EF1-A4D0-09CD-31C80746FC1E}"/>
              </a:ext>
            </a:extLst>
          </p:cNvPr>
          <p:cNvCxnSpPr>
            <a:cxnSpLocks/>
          </p:cNvCxnSpPr>
          <p:nvPr/>
        </p:nvCxnSpPr>
        <p:spPr>
          <a:xfrm flipH="1">
            <a:off x="7632700" y="3827463"/>
            <a:ext cx="682625"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9505052-4D8B-B209-C43D-CFE2B5ED92F6}"/>
              </a:ext>
            </a:extLst>
          </p:cNvPr>
          <p:cNvCxnSpPr>
            <a:cxnSpLocks/>
          </p:cNvCxnSpPr>
          <p:nvPr/>
        </p:nvCxnSpPr>
        <p:spPr>
          <a:xfrm flipH="1">
            <a:off x="7632700" y="5137150"/>
            <a:ext cx="671513"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819599-6C46-43F6-739D-30EB6192FFB4}"/>
              </a:ext>
            </a:extLst>
          </p:cNvPr>
          <p:cNvCxnSpPr>
            <a:cxnSpLocks/>
          </p:cNvCxnSpPr>
          <p:nvPr/>
        </p:nvCxnSpPr>
        <p:spPr>
          <a:xfrm>
            <a:off x="7632700" y="2481263"/>
            <a:ext cx="0" cy="269240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9694C38A-2D3E-D792-801E-E41922571239}"/>
              </a:ext>
            </a:extLst>
          </p:cNvPr>
          <p:cNvPicPr>
            <a:picLocks noChangeAspect="1"/>
          </p:cNvPicPr>
          <p:nvPr/>
        </p:nvPicPr>
        <p:blipFill>
          <a:blip r:embed="rId2"/>
          <a:stretch>
            <a:fillRect/>
          </a:stretch>
        </p:blipFill>
        <p:spPr>
          <a:xfrm>
            <a:off x="10201275" y="2170113"/>
            <a:ext cx="623888" cy="625475"/>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313D97A2-41CC-C04A-A727-112AE423A848}"/>
              </a:ext>
            </a:extLst>
          </p:cNvPr>
          <p:cNvSpPr/>
          <p:nvPr/>
        </p:nvSpPr>
        <p:spPr>
          <a:xfrm>
            <a:off x="6134100" y="976313"/>
            <a:ext cx="4360863" cy="708025"/>
          </a:xfrm>
          <a:prstGeom prst="roundRect">
            <a:avLst/>
          </a:prstGeom>
          <a:solidFill>
            <a:srgbClr val="500878"/>
          </a:solidFill>
          <a:ln>
            <a:noFill/>
          </a:ln>
          <a:effectLst>
            <a:outerShdw blurRad="50800" dist="38100" dir="2700000" algn="tl" rotWithShape="0">
              <a:prstClr val="black">
                <a:alpha val="40000"/>
              </a:prstClr>
            </a:outerShdw>
          </a:effectLst>
        </p:spPr>
        <p:txBody>
          <a:bodyPr tIns="91440" bIns="91440" spcCol="1270"/>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2023</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25CD58C7-4BD3-BBC8-635F-B00CE319A925}"/>
              </a:ext>
            </a:extLst>
          </p:cNvPr>
          <p:cNvSpPr/>
          <p:nvPr/>
        </p:nvSpPr>
        <p:spPr>
          <a:xfrm>
            <a:off x="5284788" y="1155700"/>
            <a:ext cx="681037" cy="419100"/>
          </a:xfrm>
          <a:prstGeom prst="rightArrow">
            <a:avLst/>
          </a:prstGeom>
          <a:solidFill>
            <a:srgbClr val="A884BB"/>
          </a:solidFill>
          <a:ln>
            <a:solidFill>
              <a:srgbClr val="9063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222" name="Picture 42">
            <a:extLst>
              <a:ext uri="{FF2B5EF4-FFF2-40B4-BE49-F238E27FC236}">
                <a16:creationId xmlns:a16="http://schemas.microsoft.com/office/drawing/2014/main" id="{53C207B7-F7EB-C5E4-E5D3-7985973B0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68263"/>
            <a:ext cx="26828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phic 18" descr="Ribbon">
            <a:extLst>
              <a:ext uri="{FF2B5EF4-FFF2-40B4-BE49-F238E27FC236}">
                <a16:creationId xmlns:a16="http://schemas.microsoft.com/office/drawing/2014/main" id="{5FE37DCF-050B-EBA0-4796-083C3D79B77D}"/>
              </a:ext>
            </a:extLst>
          </p:cNvPr>
          <p:cNvPicPr>
            <a:picLocks noChangeAspect="1"/>
          </p:cNvPicPr>
          <p:nvPr/>
        </p:nvPicPr>
        <p:blipFill>
          <a:blip r:embed="rId4"/>
          <a:stretch>
            <a:fillRect/>
          </a:stretch>
        </p:blipFill>
        <p:spPr>
          <a:xfrm rot="20983066">
            <a:off x="9985375" y="1206500"/>
            <a:ext cx="654050" cy="668338"/>
          </a:xfrm>
          <a:prstGeom prst="rect">
            <a:avLst/>
          </a:prstGeom>
          <a:effectLst>
            <a:outerShdw blurRad="50800" dist="38100" dir="2700000" algn="tl" rotWithShape="0">
              <a:prstClr val="black">
                <a:alpha val="40000"/>
              </a:prstClr>
            </a:outerShdw>
          </a:effectLst>
        </p:spPr>
      </p:pic>
    </p:spTree>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left)">
                                      <p:cBhvr>
                                        <p:cTn id="11" dur="500"/>
                                        <p:tgtEl>
                                          <p:spTgt spid="9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left)">
                                      <p:cBhvr>
                                        <p:cTn id="15" dur="500"/>
                                        <p:tgtEl>
                                          <p:spTgt spid="9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500"/>
                                        <p:tgtEl>
                                          <p:spTgt spid="30"/>
                                        </p:tgtEl>
                                      </p:cBhvr>
                                    </p:animEffect>
                                  </p:childTnLst>
                                </p:cTn>
                              </p:par>
                              <p:par>
                                <p:cTn id="48" presetID="22" presetClass="entr" presetSubtype="1"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up)">
                                      <p:cBhvr>
                                        <p:cTn id="50" dur="500"/>
                                        <p:tgtEl>
                                          <p:spTgt spid="12"/>
                                        </p:tgtEl>
                                      </p:cBhvr>
                                    </p:animEffect>
                                  </p:childTnLst>
                                </p:cTn>
                              </p:par>
                              <p:par>
                                <p:cTn id="51" presetID="2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up)">
                                      <p:cBhvr>
                                        <p:cTn id="53" dur="500"/>
                                        <p:tgtEl>
                                          <p:spTgt spid="33"/>
                                        </p:tgtEl>
                                      </p:cBhvr>
                                    </p:animEffect>
                                  </p:childTnLst>
                                </p:cTn>
                              </p:par>
                              <p:par>
                                <p:cTn id="54" presetID="22" presetClass="entr" presetSubtype="1"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500"/>
                                        <p:tgtEl>
                                          <p:spTgt spid="34"/>
                                        </p:tgtEl>
                                      </p:cBhvr>
                                    </p:animEffect>
                                  </p:childTnLst>
                                </p:cTn>
                              </p:par>
                              <p:par>
                                <p:cTn id="57" presetID="22" presetClass="entr" presetSubtype="1"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up)">
                                      <p:cBhvr>
                                        <p:cTn id="59" dur="500"/>
                                        <p:tgtEl>
                                          <p:spTgt spid="35"/>
                                        </p:tgtEl>
                                      </p:cBhvr>
                                    </p:animEffect>
                                  </p:childTnLst>
                                </p:cTn>
                              </p:par>
                              <p:par>
                                <p:cTn id="60" presetID="22" presetClass="entr" presetSubtype="1"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1"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up)">
                                      <p:cBhvr>
                                        <p:cTn id="65" dur="500"/>
                                        <p:tgtEl>
                                          <p:spTgt spid="40"/>
                                        </p:tgtEl>
                                      </p:cBhvr>
                                    </p:animEffect>
                                  </p:childTnLst>
                                </p:cTn>
                              </p:par>
                              <p:par>
                                <p:cTn id="66" presetID="22" presetClass="entr" presetSubtype="1"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wipe(up)">
                                      <p:cBhvr>
                                        <p:cTn id="74" dur="500"/>
                                        <p:tgtEl>
                                          <p:spTgt spid="63"/>
                                        </p:tgtEl>
                                      </p:cBhvr>
                                    </p:animEffect>
                                  </p:childTnLst>
                                </p:cTn>
                              </p:par>
                              <p:par>
                                <p:cTn id="75" presetID="22" presetClass="entr" presetSubtype="1"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wipe(up)">
                                      <p:cBhvr>
                                        <p:cTn id="77" dur="500"/>
                                        <p:tgtEl>
                                          <p:spTgt spid="64"/>
                                        </p:tgtEl>
                                      </p:cBhvr>
                                    </p:animEffect>
                                  </p:childTnLst>
                                </p:cTn>
                              </p:par>
                              <p:par>
                                <p:cTn id="78" presetID="22" presetClass="entr" presetSubtype="1" fill="hold"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wipe(up)">
                                      <p:cBhvr>
                                        <p:cTn id="80" dur="500"/>
                                        <p:tgtEl>
                                          <p:spTgt spid="65"/>
                                        </p:tgtEl>
                                      </p:cBhvr>
                                    </p:animEffect>
                                  </p:childTnLst>
                                </p:cTn>
                              </p:par>
                              <p:par>
                                <p:cTn id="81" presetID="22" presetClass="entr" presetSubtype="1"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wipe(up)">
                                      <p:cBhvr>
                                        <p:cTn id="83" dur="500"/>
                                        <p:tgtEl>
                                          <p:spTgt spid="66"/>
                                        </p:tgtEl>
                                      </p:cBhvr>
                                    </p:animEffect>
                                  </p:childTnLst>
                                </p:cTn>
                              </p:par>
                              <p:par>
                                <p:cTn id="84" presetID="22" presetClass="entr" presetSubtype="1" fill="hold" nodeType="withEffect">
                                  <p:stCondLst>
                                    <p:cond delay="0"/>
                                  </p:stCondLst>
                                  <p:childTnLst>
                                    <p:set>
                                      <p:cBhvr>
                                        <p:cTn id="85" dur="1" fill="hold">
                                          <p:stCondLst>
                                            <p:cond delay="0"/>
                                          </p:stCondLst>
                                        </p:cTn>
                                        <p:tgtEl>
                                          <p:spTgt spid="88"/>
                                        </p:tgtEl>
                                        <p:attrNameLst>
                                          <p:attrName>style.visibility</p:attrName>
                                        </p:attrNameLst>
                                      </p:cBhvr>
                                      <p:to>
                                        <p:strVal val="visible"/>
                                      </p:to>
                                    </p:set>
                                    <p:animEffect transition="in" filter="wipe(up)">
                                      <p:cBhvr>
                                        <p:cTn id="8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0" grpId="0" animBg="1"/>
      <p:bldP spid="22" grpId="0" animBg="1"/>
      <p:bldP spid="23" grpId="0" animBg="1"/>
      <p:bldP spid="24" grpId="0" animBg="1"/>
      <p:bldP spid="25" grpId="0" animBg="1"/>
      <p:bldP spid="29" grpId="0" animBg="1"/>
      <p:bldP spid="30" grpId="0" animBg="1"/>
      <p:bldP spid="91" grpId="0" animBg="1"/>
      <p:bldP spid="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80FD-5DC7-EB78-4839-CBA433E7E5EA}"/>
              </a:ext>
            </a:extLst>
          </p:cNvPr>
          <p:cNvSpPr txBox="1">
            <a:spLocks/>
          </p:cNvSpPr>
          <p:nvPr/>
        </p:nvSpPr>
        <p:spPr>
          <a:xfrm>
            <a:off x="4370866" y="182879"/>
            <a:ext cx="3450267" cy="525855"/>
          </a:xfrm>
          <a:prstGeom prst="roundRect">
            <a:avLst/>
          </a:prstGeom>
          <a:solidFill>
            <a:srgbClr val="2A0F38"/>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28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TRUE STORY</a:t>
            </a:r>
            <a:endParaRPr lang="en-US" sz="28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406978E-4904-C08A-D50B-4671A1FB6212}"/>
              </a:ext>
            </a:extLst>
          </p:cNvPr>
          <p:cNvSpPr/>
          <p:nvPr/>
        </p:nvSpPr>
        <p:spPr>
          <a:xfrm>
            <a:off x="493143" y="864380"/>
            <a:ext cx="11205714" cy="700392"/>
          </a:xfrm>
          <a:prstGeom prst="rect">
            <a:avLst/>
          </a:prstGeom>
          <a:solidFill>
            <a:srgbClr val="2A0F38"/>
          </a:solidFill>
          <a:ln>
            <a:solidFill>
              <a:srgbClr val="32054B"/>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LAMC LAB EMPLOYEE RECOGNIZES </a:t>
            </a:r>
          </a:p>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237F7ED8-4DBB-5190-85A4-5B3A7078F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313" r="32359" b="7399"/>
          <a:stretch>
            <a:fillRect/>
          </a:stretch>
        </p:blipFill>
        <p:spPr bwMode="auto">
          <a:xfrm>
            <a:off x="4751388" y="2043113"/>
            <a:ext cx="2538412" cy="36195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4B71262-7560-B58A-A9C9-CEA5B2929C05}"/>
              </a:ext>
            </a:extLst>
          </p:cNvPr>
          <p:cNvPicPr>
            <a:picLocks noChangeAspect="1"/>
          </p:cNvPicPr>
          <p:nvPr/>
        </p:nvPicPr>
        <p:blipFill>
          <a:blip r:embed="rId3">
            <a:extLst>
              <a:ext uri="{28A0092B-C50C-407E-A947-70E740481C1C}">
                <a14:useLocalDpi xmlns:a14="http://schemas.microsoft.com/office/drawing/2010/main" val="0"/>
              </a:ext>
            </a:extLst>
          </a:blip>
          <a:srcRect t="15030"/>
          <a:stretch>
            <a:fillRect/>
          </a:stretch>
        </p:blipFill>
        <p:spPr bwMode="auto">
          <a:xfrm>
            <a:off x="7999413" y="2043113"/>
            <a:ext cx="3486150" cy="3951287"/>
          </a:xfrm>
          <a:prstGeom prst="rect">
            <a:avLst/>
          </a:prstGeom>
          <a:noFill/>
          <a:ln w="9525">
            <a:solidFill>
              <a:srgbClr val="9999FF"/>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53BF726-D4F9-7C40-5DCA-C1FF58CAA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2043113"/>
            <a:ext cx="2838450" cy="3784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7">
            <a:extLst>
              <a:ext uri="{FF2B5EF4-FFF2-40B4-BE49-F238E27FC236}">
                <a16:creationId xmlns:a16="http://schemas.microsoft.com/office/drawing/2014/main" id="{D3AE5DE9-B4F2-DAF2-77A0-28345E20B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38" y="71438"/>
            <a:ext cx="19875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284A435-F1AD-8D69-059F-FBC5C87DF398}"/>
              </a:ext>
            </a:extLst>
          </p:cNvPr>
          <p:cNvSpPr txBox="1"/>
          <p:nvPr/>
        </p:nvSpPr>
        <p:spPr>
          <a:xfrm>
            <a:off x="144866" y="5906498"/>
            <a:ext cx="3286014" cy="817245"/>
          </a:xfrm>
          <a:prstGeom prst="roundRect">
            <a:avLst/>
          </a:prstGeom>
          <a:solidFill>
            <a:srgbClr val="2A0F38"/>
          </a:solidFill>
          <a:ln>
            <a:solidFill>
              <a:srgbClr val="2A0F38"/>
            </a:solidFill>
          </a:ln>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a:spAutoFit/>
          </a:bodyPr>
          <a:lstStyle/>
          <a:p>
            <a:pPr eaLnBrk="1" fontAlgn="auto" hangingPunct="1">
              <a:spcBef>
                <a:spcPts val="0"/>
              </a:spcBef>
              <a:spcAft>
                <a:spcPts val="0"/>
              </a:spcAft>
              <a:defRPr/>
            </a:pPr>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2023 CODE STROKE INSERVICE</a:t>
            </a:r>
          </a:p>
          <a:p>
            <a:pPr eaLnBrk="1" fontAlgn="auto" hangingPunct="1">
              <a:spcBef>
                <a:spcPts val="0"/>
              </a:spcBef>
              <a:spcAft>
                <a:spcPts val="0"/>
              </a:spcAft>
              <a:defRPr/>
            </a:pPr>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pPr eaLnBrk="1" fontAlgn="auto" hangingPunct="1">
              <a:spcBef>
                <a:spcPts val="0"/>
              </a:spcBef>
              <a:spcAft>
                <a:spcPts val="0"/>
              </a:spcAft>
              <a:defRPr/>
            </a:pPr>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cSld>
  <p:clrMapOvr>
    <a:masterClrMapping/>
  </p:clrMapOvr>
  <p:transition spd="slow" advClick="0" advTm="12000">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a:extLst>
              <a:ext uri="{FF2B5EF4-FFF2-40B4-BE49-F238E27FC236}">
                <a16:creationId xmlns:a16="http://schemas.microsoft.com/office/drawing/2014/main" id="{6B967D7E-17BB-1138-7851-13033241D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6FA152B-01A5-F5D6-95A0-8BD5C1535BBF}"/>
              </a:ext>
            </a:extLst>
          </p:cNvPr>
          <p:cNvSpPr/>
          <p:nvPr/>
        </p:nvSpPr>
        <p:spPr>
          <a:xfrm>
            <a:off x="4541838" y="73025"/>
            <a:ext cx="3370262" cy="479425"/>
          </a:xfrm>
          <a:prstGeom prst="rect">
            <a:avLst/>
          </a:prstGeom>
          <a:solidFill>
            <a:schemeClr val="bg2">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9" name="Rectangle 18">
            <a:extLst>
              <a:ext uri="{FF2B5EF4-FFF2-40B4-BE49-F238E27FC236}">
                <a16:creationId xmlns:a16="http://schemas.microsoft.com/office/drawing/2014/main" id="{4CA51D04-9F65-58EC-F656-6C3CF37CFA86}"/>
              </a:ext>
            </a:extLst>
          </p:cNvPr>
          <p:cNvSpPr/>
          <p:nvPr/>
        </p:nvSpPr>
        <p:spPr>
          <a:xfrm>
            <a:off x="4156075" y="1400175"/>
            <a:ext cx="4119563" cy="479425"/>
          </a:xfrm>
          <a:prstGeom prst="rect">
            <a:avLst/>
          </a:prstGeom>
          <a:solidFill>
            <a:schemeClr val="bg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A6BC041D-FCA1-2227-14E2-78E1D9A8230C}"/>
              </a:ext>
            </a:extLst>
          </p:cNvPr>
          <p:cNvSpPr/>
          <p:nvPr/>
        </p:nvSpPr>
        <p:spPr>
          <a:xfrm>
            <a:off x="5591097" y="1459280"/>
            <a:ext cx="419178" cy="396209"/>
          </a:xfrm>
          <a:prstGeom prst="roundRect">
            <a:avLst/>
          </a:prstGeom>
          <a:solidFill>
            <a:srgbClr val="C00000"/>
          </a:solidFill>
          <a:ln>
            <a:solidFill>
              <a:srgbClr val="C00000"/>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solidFill>
                  <a:schemeClr val="tx1"/>
                </a:solidFill>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261A32E2-0245-AE5D-26CB-11813E2AAC67}"/>
              </a:ext>
            </a:extLst>
          </p:cNvPr>
          <p:cNvSpPr txBox="1"/>
          <p:nvPr/>
        </p:nvSpPr>
        <p:spPr>
          <a:xfrm>
            <a:off x="3849395" y="659184"/>
            <a:ext cx="4754880" cy="616586"/>
          </a:xfrm>
          <a:prstGeom prst="roundRect">
            <a:avLst/>
          </a:prstGeom>
          <a:solidFill>
            <a:schemeClr val="bg2">
              <a:lumMod val="85000"/>
              <a:lumOff val="15000"/>
            </a:schemeClr>
          </a:solidFill>
          <a:ln>
            <a:solidFill>
              <a:srgbClr val="780830"/>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lIns="0" tIns="0" rIns="0" bIns="0" spcCol="1270" anchor="ct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effectLst>
                  <a:outerShdw blurRad="50800" dist="38100" dir="2700000" algn="tl" rotWithShape="0">
                    <a:prstClr val="black">
                      <a:alpha val="40000"/>
                    </a:prstClr>
                  </a:outerShdw>
                </a:effectLst>
              </a:rPr>
              <a:t>Stroke occurs when </a:t>
            </a:r>
            <a:r>
              <a:rPr lang="en-US" sz="1600" dirty="0">
                <a:effectLst>
                  <a:outerShdw blurRad="50800" dist="38100" dir="2700000" algn="tl" rotWithShape="0">
                    <a:prstClr val="black">
                      <a:alpha val="40000"/>
                    </a:prstClr>
                  </a:outerShdw>
                </a:effectLst>
                <a:highlight>
                  <a:srgbClr val="FF0000"/>
                </a:highlight>
              </a:rPr>
              <a:t>blood </a:t>
            </a:r>
            <a:r>
              <a:rPr lang="en-US" sz="1600" dirty="0">
                <a:effectLst>
                  <a:outerShdw blurRad="50800" dist="38100" dir="2700000" algn="tl" rotWithShape="0">
                    <a:prstClr val="black">
                      <a:alpha val="40000"/>
                    </a:prstClr>
                  </a:outerShdw>
                </a:effectLst>
              </a:rPr>
              <a:t>flow to the brain is interrupted by blocked or burst vessel.</a:t>
            </a:r>
          </a:p>
        </p:txBody>
      </p:sp>
      <p:grpSp>
        <p:nvGrpSpPr>
          <p:cNvPr id="10250" name="Group 7">
            <a:extLst>
              <a:ext uri="{FF2B5EF4-FFF2-40B4-BE49-F238E27FC236}">
                <a16:creationId xmlns:a16="http://schemas.microsoft.com/office/drawing/2014/main" id="{F13264B4-3048-F876-AAD6-0F91EE5AE730}"/>
              </a:ext>
            </a:extLst>
          </p:cNvPr>
          <p:cNvGrpSpPr>
            <a:grpSpLocks/>
          </p:cNvGrpSpPr>
          <p:nvPr/>
        </p:nvGrpSpPr>
        <p:grpSpPr bwMode="auto">
          <a:xfrm>
            <a:off x="425677" y="2214563"/>
            <a:ext cx="4762500" cy="3676650"/>
            <a:chOff x="402576" y="2137168"/>
            <a:chExt cx="4762781" cy="3677373"/>
          </a:xfrm>
        </p:grpSpPr>
        <p:sp>
          <p:nvSpPr>
            <p:cNvPr id="25" name="TextBox 24">
              <a:extLst>
                <a:ext uri="{FF2B5EF4-FFF2-40B4-BE49-F238E27FC236}">
                  <a16:creationId xmlns:a16="http://schemas.microsoft.com/office/drawing/2014/main" id="{DDFCFE67-F8E1-E5B0-0AA9-25C4BC22A247}"/>
                </a:ext>
              </a:extLst>
            </p:cNvPr>
            <p:cNvSpPr txBox="1"/>
            <p:nvPr/>
          </p:nvSpPr>
          <p:spPr>
            <a:xfrm>
              <a:off x="1356739" y="2137168"/>
              <a:ext cx="2854454" cy="453389"/>
            </a:xfrm>
            <a:prstGeom prst="roundRect">
              <a:avLst/>
            </a:prstGeom>
            <a:solidFill>
              <a:srgbClr val="780830"/>
            </a:solidFill>
            <a:ln>
              <a:solidFill>
                <a:srgbClr val="780830"/>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lIns="0" tIns="0" rIns="0" bIns="0" spcCol="1270" anchor="ct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effectLst>
                    <a:outerShdw blurRad="50800" dist="38100" dir="2700000" algn="tl" rotWithShape="0">
                      <a:prstClr val="black">
                        <a:alpha val="40000"/>
                      </a:prstClr>
                    </a:outerShdw>
                  </a:effectLst>
                </a:rPr>
                <a:t>HEMORRHAGIC STROKE</a:t>
              </a:r>
            </a:p>
          </p:txBody>
        </p:sp>
        <p:grpSp>
          <p:nvGrpSpPr>
            <p:cNvPr id="10262" name="Group 6">
              <a:extLst>
                <a:ext uri="{FF2B5EF4-FFF2-40B4-BE49-F238E27FC236}">
                  <a16:creationId xmlns:a16="http://schemas.microsoft.com/office/drawing/2014/main" id="{4E547F12-70F1-000B-E92F-0C87B68BA484}"/>
                </a:ext>
              </a:extLst>
            </p:cNvPr>
            <p:cNvGrpSpPr>
              <a:grpSpLocks/>
            </p:cNvGrpSpPr>
            <p:nvPr/>
          </p:nvGrpSpPr>
          <p:grpSpPr bwMode="auto">
            <a:xfrm>
              <a:off x="402576" y="3477011"/>
              <a:ext cx="4762781" cy="2337530"/>
              <a:chOff x="513755" y="3477011"/>
              <a:chExt cx="4762781" cy="2337530"/>
            </a:xfrm>
          </p:grpSpPr>
          <p:pic>
            <p:nvPicPr>
              <p:cNvPr id="5" name="Picture 4">
                <a:extLst>
                  <a:ext uri="{FF2B5EF4-FFF2-40B4-BE49-F238E27FC236}">
                    <a16:creationId xmlns:a16="http://schemas.microsoft.com/office/drawing/2014/main" id="{0E26EB3A-DE5A-583D-8FB0-0AA109BE08AC}"/>
                  </a:ext>
                </a:extLst>
              </p:cNvPr>
              <p:cNvPicPr>
                <a:picLocks noChangeAspect="1"/>
              </p:cNvPicPr>
              <p:nvPr/>
            </p:nvPicPr>
            <p:blipFill rotWithShape="1">
              <a:blip r:embed="rId3"/>
              <a:srcRect l="45399" t="20150" r="27625" b="44799"/>
              <a:stretch/>
            </p:blipFill>
            <p:spPr>
              <a:xfrm>
                <a:off x="513755" y="3477281"/>
                <a:ext cx="2390916" cy="23372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DE5C0B6-131C-BE44-D59C-6D7F8CF083D4}"/>
                  </a:ext>
                </a:extLst>
              </p:cNvPr>
              <p:cNvPicPr>
                <a:picLocks noChangeAspect="1"/>
              </p:cNvPicPr>
              <p:nvPr/>
            </p:nvPicPr>
            <p:blipFill rotWithShape="1">
              <a:blip r:embed="rId4"/>
              <a:srcRect t="42716" r="15168" b="8709"/>
              <a:stretch/>
            </p:blipFill>
            <p:spPr>
              <a:xfrm>
                <a:off x="3257117" y="3534442"/>
                <a:ext cx="2019419" cy="2222937"/>
              </a:xfrm>
              <a:prstGeom prst="rect">
                <a:avLst/>
              </a:prstGeom>
              <a:ln>
                <a:noFill/>
              </a:ln>
              <a:effectLst>
                <a:outerShdw blurRad="292100" dist="139700" dir="2700000" algn="tl" rotWithShape="0">
                  <a:srgbClr val="333333">
                    <a:alpha val="65000"/>
                  </a:srgbClr>
                </a:outerShdw>
              </a:effectLst>
            </p:spPr>
          </p:pic>
        </p:grpSp>
        <p:sp>
          <p:nvSpPr>
            <p:cNvPr id="10263" name="TextBox 2">
              <a:extLst>
                <a:ext uri="{FF2B5EF4-FFF2-40B4-BE49-F238E27FC236}">
                  <a16:creationId xmlns:a16="http://schemas.microsoft.com/office/drawing/2014/main" id="{9557F7E2-D92D-BBBF-54E4-13FD0A4231FE}"/>
                </a:ext>
              </a:extLst>
            </p:cNvPr>
            <p:cNvSpPr txBox="1">
              <a:spLocks noChangeArrowheads="1"/>
            </p:cNvSpPr>
            <p:nvPr/>
          </p:nvSpPr>
          <p:spPr bwMode="auto">
            <a:xfrm>
              <a:off x="406527" y="2679841"/>
              <a:ext cx="4754879"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780830"/>
                  </a:solidFill>
                  <a:latin typeface="Arial" panose="020B0604020202020204" pitchFamily="34" charset="0"/>
                  <a:cs typeface="Arial" panose="020B0604020202020204" pitchFamily="34" charset="0"/>
                </a:rPr>
                <a:t>Occurs when blood vessels burst and cause bleeding into the brain.</a:t>
              </a:r>
            </a:p>
          </p:txBody>
        </p:sp>
      </p:grpSp>
      <p:grpSp>
        <p:nvGrpSpPr>
          <p:cNvPr id="10251" name="Group 5">
            <a:extLst>
              <a:ext uri="{FF2B5EF4-FFF2-40B4-BE49-F238E27FC236}">
                <a16:creationId xmlns:a16="http://schemas.microsoft.com/office/drawing/2014/main" id="{47DE5A46-5113-496C-7A2A-76A4582DD6A4}"/>
              </a:ext>
            </a:extLst>
          </p:cNvPr>
          <p:cNvGrpSpPr>
            <a:grpSpLocks/>
          </p:cNvGrpSpPr>
          <p:nvPr/>
        </p:nvGrpSpPr>
        <p:grpSpPr bwMode="auto">
          <a:xfrm>
            <a:off x="6096000" y="2214563"/>
            <a:ext cx="5164138" cy="4305300"/>
            <a:chOff x="5726643" y="1993227"/>
            <a:chExt cx="5164208" cy="4305394"/>
          </a:xfrm>
        </p:grpSpPr>
        <p:sp>
          <p:nvSpPr>
            <p:cNvPr id="23" name="TextBox 22">
              <a:extLst>
                <a:ext uri="{FF2B5EF4-FFF2-40B4-BE49-F238E27FC236}">
                  <a16:creationId xmlns:a16="http://schemas.microsoft.com/office/drawing/2014/main" id="{BF65AB4B-B948-3EA4-329C-D68FE29012E4}"/>
                </a:ext>
              </a:extLst>
            </p:cNvPr>
            <p:cNvSpPr txBox="1"/>
            <p:nvPr/>
          </p:nvSpPr>
          <p:spPr>
            <a:xfrm>
              <a:off x="7173780" y="1993227"/>
              <a:ext cx="2269935" cy="421965"/>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lIns="0" tIns="0" rIns="0" bIns="0" spcCol="1270" anchor="ct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effectLst>
                    <a:outerShdw blurRad="50800" dist="38100" dir="2700000" algn="tl" rotWithShape="0">
                      <a:prstClr val="black">
                        <a:alpha val="40000"/>
                      </a:prstClr>
                    </a:outerShdw>
                  </a:effectLst>
                </a:rPr>
                <a:t>ISCHEMIC STROKE</a:t>
              </a:r>
            </a:p>
          </p:txBody>
        </p:sp>
        <p:grpSp>
          <p:nvGrpSpPr>
            <p:cNvPr id="10255" name="Group 3">
              <a:extLst>
                <a:ext uri="{FF2B5EF4-FFF2-40B4-BE49-F238E27FC236}">
                  <a16:creationId xmlns:a16="http://schemas.microsoft.com/office/drawing/2014/main" id="{C256F587-7722-7DC0-EEE7-AC919CFBA8E0}"/>
                </a:ext>
              </a:extLst>
            </p:cNvPr>
            <p:cNvGrpSpPr>
              <a:grpSpLocks/>
            </p:cNvGrpSpPr>
            <p:nvPr/>
          </p:nvGrpSpPr>
          <p:grpSpPr bwMode="auto">
            <a:xfrm>
              <a:off x="5726643" y="3686588"/>
              <a:ext cx="5164208" cy="2612033"/>
              <a:chOff x="5726643" y="3686588"/>
              <a:chExt cx="5164208" cy="2612033"/>
            </a:xfrm>
          </p:grpSpPr>
          <p:pic>
            <p:nvPicPr>
              <p:cNvPr id="10" name="Picture 9">
                <a:extLst>
                  <a:ext uri="{FF2B5EF4-FFF2-40B4-BE49-F238E27FC236}">
                    <a16:creationId xmlns:a16="http://schemas.microsoft.com/office/drawing/2014/main" id="{E5450125-F4A9-D62E-886C-836B8E960423}"/>
                  </a:ext>
                </a:extLst>
              </p:cNvPr>
              <p:cNvPicPr>
                <a:picLocks noChangeAspect="1"/>
              </p:cNvPicPr>
              <p:nvPr/>
            </p:nvPicPr>
            <p:blipFill rotWithShape="1">
              <a:blip r:embed="rId5"/>
              <a:srcRect l="-965" t="592" r="16002" b="50000"/>
              <a:stretch/>
            </p:blipFill>
            <p:spPr>
              <a:xfrm>
                <a:off x="5726643" y="3687126"/>
                <a:ext cx="2560673" cy="261149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7522313-BD81-2D22-F813-A1B4CEDA3262}"/>
                  </a:ext>
                </a:extLst>
              </p:cNvPr>
              <p:cNvPicPr>
                <a:picLocks noChangeAspect="1"/>
              </p:cNvPicPr>
              <p:nvPr/>
            </p:nvPicPr>
            <p:blipFill rotWithShape="1">
              <a:blip r:embed="rId6"/>
              <a:srcRect t="49243" r="12339"/>
              <a:stretch/>
            </p:blipFill>
            <p:spPr>
              <a:xfrm>
                <a:off x="8709596" y="3758566"/>
                <a:ext cx="2181255" cy="2468616"/>
              </a:xfrm>
              <a:prstGeom prst="rect">
                <a:avLst/>
              </a:prstGeom>
              <a:ln>
                <a:noFill/>
              </a:ln>
              <a:effectLst>
                <a:outerShdw blurRad="292100" dist="139700" dir="2700000" algn="tl" rotWithShape="0">
                  <a:srgbClr val="333333">
                    <a:alpha val="65000"/>
                  </a:srgbClr>
                </a:outerShdw>
              </a:effectLst>
            </p:spPr>
          </p:pic>
        </p:grpSp>
        <p:sp>
          <p:nvSpPr>
            <p:cNvPr id="10256" name="TextBox 20">
              <a:extLst>
                <a:ext uri="{FF2B5EF4-FFF2-40B4-BE49-F238E27FC236}">
                  <a16:creationId xmlns:a16="http://schemas.microsoft.com/office/drawing/2014/main" id="{3008E2A4-A958-0460-2747-54B29E3855CD}"/>
                </a:ext>
              </a:extLst>
            </p:cNvPr>
            <p:cNvSpPr txBox="1">
              <a:spLocks noChangeArrowheads="1"/>
            </p:cNvSpPr>
            <p:nvPr/>
          </p:nvSpPr>
          <p:spPr bwMode="auto">
            <a:xfrm>
              <a:off x="5726643" y="2543058"/>
              <a:ext cx="5164208"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780830"/>
                  </a:solidFill>
                  <a:latin typeface="Arial" panose="020B0604020202020204" pitchFamily="34" charset="0"/>
                  <a:cs typeface="Arial" panose="020B0604020202020204" pitchFamily="34" charset="0"/>
                </a:rPr>
                <a:t>Is defined as an injury and/or death of brain cells due to blockage with lack of blood flow in the brain to the affected area.</a:t>
              </a:r>
            </a:p>
          </p:txBody>
        </p:sp>
      </p:grpSp>
    </p:spTree>
  </p:cSld>
  <p:clrMapOvr>
    <a:masterClrMapping/>
  </p:clrMapOvr>
  <mc:AlternateContent xmlns:mc="http://schemas.openxmlformats.org/markup-compatibility/2006">
    <mc:Choice xmlns:p14="http://schemas.microsoft.com/office/powerpoint/2010/main" Requires="p14">
      <p:transition spd="slow" p14:dur="2000" advClick="0" advTm="30000">
        <p:push dir="u"/>
      </p:transition>
    </mc:Choice>
    <mc:Fallback>
      <p:transition spd="slow" advClick="0" advTm="3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20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0250"/>
                                        </p:tgtEl>
                                        <p:attrNameLst>
                                          <p:attrName>style.visibility</p:attrName>
                                        </p:attrNameLst>
                                      </p:cBhvr>
                                      <p:to>
                                        <p:strVal val="visible"/>
                                      </p:to>
                                    </p:set>
                                    <p:animEffect transition="in" filter="fade">
                                      <p:cBhvr>
                                        <p:cTn id="21" dur="2000"/>
                                        <p:tgtEl>
                                          <p:spTgt spid="10250"/>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10251"/>
                                        </p:tgtEl>
                                        <p:attrNameLst>
                                          <p:attrName>style.visibility</p:attrName>
                                        </p:attrNameLst>
                                      </p:cBhvr>
                                      <p:to>
                                        <p:strVal val="visible"/>
                                      </p:to>
                                    </p:set>
                                    <p:animEffect transition="in" filter="fade">
                                      <p:cBhvr>
                                        <p:cTn id="25" dur="20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908260-18E2-E2CB-1B82-C9C73C539C68}"/>
              </a:ext>
            </a:extLst>
          </p:cNvPr>
          <p:cNvSpPr txBox="1"/>
          <p:nvPr/>
        </p:nvSpPr>
        <p:spPr>
          <a:xfrm>
            <a:off x="241300" y="6037263"/>
            <a:ext cx="3206750" cy="646112"/>
          </a:xfrm>
          <a:prstGeom prst="rect">
            <a:avLst/>
          </a:prstGeom>
          <a:solidFill>
            <a:srgbClr val="2A0F38"/>
          </a:solidFill>
        </p:spPr>
        <p:txBody>
          <a:bodyPr>
            <a:spAutoFit/>
          </a:bodyPr>
          <a:lstStyle/>
          <a:p>
            <a:pPr eaLnBrk="1" fontAlgn="auto" hangingPunct="1">
              <a:spcBef>
                <a:spcPts val="0"/>
              </a:spcBef>
              <a:spcAft>
                <a:spcPts val="0"/>
              </a:spcAft>
              <a:defRPr/>
            </a:pP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2023 CODE STROKE INSERVICE</a:t>
            </a:r>
          </a:p>
          <a:p>
            <a:pPr eaLnBrk="1" fontAlgn="auto" hangingPunct="1">
              <a:spcBef>
                <a:spcPts val="0"/>
              </a:spcBef>
              <a:spcAft>
                <a:spcPts val="0"/>
              </a:spcAft>
              <a:defRPr/>
            </a:pP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LAMC</a:t>
            </a:r>
          </a:p>
          <a:p>
            <a:pPr eaLnBrk="1" fontAlgn="auto" hangingPunct="1">
              <a:spcBef>
                <a:spcPts val="0"/>
              </a:spcBef>
              <a:spcAft>
                <a:spcPts val="0"/>
              </a:spcAft>
              <a:defRPr/>
            </a:pP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4867 LABORATORY </a:t>
            </a:r>
          </a:p>
        </p:txBody>
      </p:sp>
      <p:sp>
        <p:nvSpPr>
          <p:cNvPr id="9" name="TextBox 8">
            <a:extLst>
              <a:ext uri="{FF2B5EF4-FFF2-40B4-BE49-F238E27FC236}">
                <a16:creationId xmlns:a16="http://schemas.microsoft.com/office/drawing/2014/main" id="{818D8E6D-BF67-62F9-0C0D-B095DF34F80D}"/>
              </a:ext>
            </a:extLst>
          </p:cNvPr>
          <p:cNvSpPr txBox="1"/>
          <p:nvPr/>
        </p:nvSpPr>
        <p:spPr>
          <a:xfrm>
            <a:off x="2796473" y="223051"/>
            <a:ext cx="4005418" cy="523220"/>
          </a:xfrm>
          <a:prstGeom prst="rect">
            <a:avLst/>
          </a:prstGeom>
          <a:solidFill>
            <a:srgbClr val="461E64"/>
          </a:solidFill>
          <a:ln>
            <a:solidFill>
              <a:srgbClr val="461E64"/>
            </a:solidFill>
          </a:ln>
          <a:effectLst>
            <a:outerShdw blurRad="50800" dist="38100" dir="2700000" algn="tl" rotWithShape="0">
              <a:prstClr val="black">
                <a:alpha val="40000"/>
              </a:prstClr>
            </a:outerShdw>
          </a:effectLst>
          <a:scene3d>
            <a:camera prst="orthographicFront"/>
            <a:lightRig rig="balanced" dir="t"/>
          </a:scene3d>
          <a:sp3d prstMaterial="metal">
            <a:bevelT w="38100" h="38100"/>
          </a:sp3d>
        </p:spPr>
        <p:txBody>
          <a:bodyPr>
            <a:spAutoFit/>
          </a:bodyPr>
          <a:lstStyle/>
          <a:p>
            <a:pPr algn="ctr" eaLnBrk="1" fontAlgn="auto" hangingPunct="1">
              <a:spcBef>
                <a:spcPts val="0"/>
              </a:spcBef>
              <a:spcAft>
                <a:spcPts val="0"/>
              </a:spcAft>
              <a:defRPr/>
            </a:pPr>
            <a:r>
              <a:rPr lang="en-US" sz="2800" b="1" dirty="0">
                <a:latin typeface="Arial" panose="020B0604020202020204" pitchFamily="34" charset="0"/>
                <a:cs typeface="Arial" panose="020B0604020202020204" pitchFamily="34" charset="0"/>
              </a:rPr>
              <a:t>CODE STROKE is an</a:t>
            </a:r>
            <a:endParaRPr lang="en-US" sz="2800" dirty="0">
              <a:solidFill>
                <a:srgbClr val="500878"/>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0361E23-F3B0-7909-F865-A47D0E84EC8D}"/>
              </a:ext>
            </a:extLst>
          </p:cNvPr>
          <p:cNvSpPr txBox="1">
            <a:spLocks noChangeArrowheads="1"/>
          </p:cNvSpPr>
          <p:nvPr/>
        </p:nvSpPr>
        <p:spPr bwMode="auto">
          <a:xfrm>
            <a:off x="1546225" y="1779588"/>
            <a:ext cx="2459038" cy="369887"/>
          </a:xfrm>
          <a:prstGeom prst="rect">
            <a:avLst/>
          </a:prstGeom>
          <a:solidFill>
            <a:srgbClr val="180878"/>
          </a:solidFill>
          <a:ln w="3175">
            <a:solidFill>
              <a:srgbClr val="180878"/>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latin typeface="Arial" panose="020B0604020202020204" pitchFamily="34" charset="0"/>
                <a:cs typeface="Arial" panose="020B0604020202020204" pitchFamily="34" charset="0"/>
              </a:rPr>
              <a:t>HOSPITAL PATIENT</a:t>
            </a:r>
          </a:p>
        </p:txBody>
      </p:sp>
      <p:sp>
        <p:nvSpPr>
          <p:cNvPr id="3" name="Right Arrow 2">
            <a:extLst>
              <a:ext uri="{FF2B5EF4-FFF2-40B4-BE49-F238E27FC236}">
                <a16:creationId xmlns:a16="http://schemas.microsoft.com/office/drawing/2014/main" id="{9913FFBF-7897-A628-50EE-3F046F7D9628}"/>
              </a:ext>
            </a:extLst>
          </p:cNvPr>
          <p:cNvSpPr/>
          <p:nvPr/>
        </p:nvSpPr>
        <p:spPr>
          <a:xfrm>
            <a:off x="4611688" y="1779588"/>
            <a:ext cx="2071687" cy="339725"/>
          </a:xfrm>
          <a:prstGeom prst="rightArrow">
            <a:avLst>
              <a:gd name="adj1" fmla="val 50000"/>
              <a:gd name="adj2" fmla="val 112068"/>
            </a:avLst>
          </a:prstGeom>
          <a:solidFill>
            <a:srgbClr val="180878"/>
          </a:solidFill>
          <a:ln>
            <a:solidFill>
              <a:srgbClr val="18087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9C2EA6-E96B-29B4-55E2-0E94DE8589A1}"/>
              </a:ext>
            </a:extLst>
          </p:cNvPr>
          <p:cNvSpPr txBox="1">
            <a:spLocks noChangeArrowheads="1"/>
          </p:cNvSpPr>
          <p:nvPr/>
        </p:nvSpPr>
        <p:spPr bwMode="auto">
          <a:xfrm>
            <a:off x="7135813" y="1641475"/>
            <a:ext cx="2978150" cy="871538"/>
          </a:xfrm>
          <a:prstGeom prst="rect">
            <a:avLst/>
          </a:prstGeom>
          <a:solidFill>
            <a:srgbClr val="180878"/>
          </a:solidFill>
          <a:ln w="3175">
            <a:solidFill>
              <a:srgbClr val="180878"/>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b="1" dirty="0">
                <a:latin typeface="Arial" panose="020B0604020202020204" pitchFamily="34" charset="0"/>
                <a:cs typeface="Arial" panose="020B0604020202020204" pitchFamily="34" charset="0"/>
              </a:rPr>
              <a:t>PAGE CODE STROKE</a:t>
            </a:r>
          </a:p>
          <a:p>
            <a:pPr eaLnBrk="1" hangingPunct="1">
              <a:lnSpc>
                <a:spcPct val="150000"/>
              </a:lnSpc>
            </a:pPr>
            <a:r>
              <a:rPr lang="en-US" altLang="en-US" b="1" dirty="0">
                <a:latin typeface="Arial" panose="020B0604020202020204" pitchFamily="34" charset="0"/>
                <a:cs typeface="Arial" panose="020B0604020202020204" pitchFamily="34" charset="0"/>
              </a:rPr>
              <a:t>NEUROLOGIST  279-1000</a:t>
            </a:r>
          </a:p>
        </p:txBody>
      </p:sp>
      <p:sp>
        <p:nvSpPr>
          <p:cNvPr id="12" name="TextBox 11">
            <a:extLst>
              <a:ext uri="{FF2B5EF4-FFF2-40B4-BE49-F238E27FC236}">
                <a16:creationId xmlns:a16="http://schemas.microsoft.com/office/drawing/2014/main" id="{9398185B-9AEC-636E-C0A4-59B9CDB4A79F}"/>
              </a:ext>
            </a:extLst>
          </p:cNvPr>
          <p:cNvSpPr txBox="1"/>
          <p:nvPr/>
        </p:nvSpPr>
        <p:spPr>
          <a:xfrm>
            <a:off x="1546225" y="2735263"/>
            <a:ext cx="2733675" cy="647700"/>
          </a:xfrm>
          <a:prstGeom prst="rect">
            <a:avLst/>
          </a:prstGeom>
          <a:solidFill>
            <a:srgbClr val="500878"/>
          </a:solidFill>
          <a:ln>
            <a:solidFill>
              <a:srgbClr val="1F1539"/>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VISITOR OR EMPLOYEE</a:t>
            </a:r>
          </a:p>
        </p:txBody>
      </p:sp>
      <p:sp>
        <p:nvSpPr>
          <p:cNvPr id="13" name="TextBox 12">
            <a:extLst>
              <a:ext uri="{FF2B5EF4-FFF2-40B4-BE49-F238E27FC236}">
                <a16:creationId xmlns:a16="http://schemas.microsoft.com/office/drawing/2014/main" id="{66E53879-8A92-7C8E-EE7C-453E41A9A3BA}"/>
              </a:ext>
            </a:extLst>
          </p:cNvPr>
          <p:cNvSpPr txBox="1"/>
          <p:nvPr/>
        </p:nvSpPr>
        <p:spPr>
          <a:xfrm>
            <a:off x="6997917" y="2879795"/>
            <a:ext cx="4005419" cy="461665"/>
          </a:xfrm>
          <a:prstGeom prst="rect">
            <a:avLst/>
          </a:prstGeom>
          <a:solidFill>
            <a:srgbClr val="500878"/>
          </a:solidFill>
          <a:ln>
            <a:solidFill>
              <a:srgbClr val="1F1539"/>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CALL </a:t>
            </a: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a:t>
            </a:r>
            <a:r>
              <a:rPr lang="en-US" sz="2400" b="1" dirty="0">
                <a:solidFill>
                  <a:srgbClr val="66FFFF"/>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BLUE</a:t>
            </a:r>
            <a:r>
              <a:rPr lang="en-US" sz="2400" b="1" dirty="0">
                <a:highlight>
                  <a:srgbClr val="330072"/>
                </a:highlight>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x 3-3000 </a:t>
            </a:r>
          </a:p>
        </p:txBody>
      </p:sp>
      <p:sp>
        <p:nvSpPr>
          <p:cNvPr id="14" name="TextBox 13">
            <a:extLst>
              <a:ext uri="{FF2B5EF4-FFF2-40B4-BE49-F238E27FC236}">
                <a16:creationId xmlns:a16="http://schemas.microsoft.com/office/drawing/2014/main" id="{4EF311E1-218A-566A-8291-D3CC47BDD53E}"/>
              </a:ext>
            </a:extLst>
          </p:cNvPr>
          <p:cNvSpPr txBox="1"/>
          <p:nvPr/>
        </p:nvSpPr>
        <p:spPr>
          <a:xfrm>
            <a:off x="1546225" y="3970338"/>
            <a:ext cx="2733675" cy="368300"/>
          </a:xfrm>
          <a:prstGeom prst="rect">
            <a:avLst/>
          </a:prstGeom>
          <a:solidFill>
            <a:srgbClr val="780868"/>
          </a:solidFill>
          <a:ln>
            <a:solidFill>
              <a:srgbClr val="311539"/>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OUTSIDE HOSPITAL</a:t>
            </a:r>
          </a:p>
        </p:txBody>
      </p:sp>
      <p:sp>
        <p:nvSpPr>
          <p:cNvPr id="15" name="TextBox 14">
            <a:extLst>
              <a:ext uri="{FF2B5EF4-FFF2-40B4-BE49-F238E27FC236}">
                <a16:creationId xmlns:a16="http://schemas.microsoft.com/office/drawing/2014/main" id="{7FB908D9-B243-F574-EEA4-27B0488F1174}"/>
              </a:ext>
            </a:extLst>
          </p:cNvPr>
          <p:cNvSpPr txBox="1"/>
          <p:nvPr/>
        </p:nvSpPr>
        <p:spPr>
          <a:xfrm>
            <a:off x="7446282" y="3995833"/>
            <a:ext cx="1554345" cy="461665"/>
          </a:xfrm>
          <a:prstGeom prst="rect">
            <a:avLst/>
          </a:prstGeom>
          <a:solidFill>
            <a:srgbClr val="780868"/>
          </a:solidFill>
          <a:ln>
            <a:solidFill>
              <a:srgbClr val="311539"/>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CALL </a:t>
            </a:r>
            <a:r>
              <a:rPr lang="en-US" sz="2400" b="1" dirty="0">
                <a:ln>
                  <a:solidFill>
                    <a:schemeClr val="accent1">
                      <a:shade val="50000"/>
                      <a:hueMod val="94000"/>
                    </a:schemeClr>
                  </a:solidFill>
                </a:ln>
                <a:latin typeface="Arial" panose="020B0604020202020204" pitchFamily="34" charset="0"/>
                <a:cs typeface="Arial" panose="020B0604020202020204" pitchFamily="34" charset="0"/>
              </a:rPr>
              <a:t>911</a:t>
            </a:r>
          </a:p>
        </p:txBody>
      </p:sp>
      <p:sp>
        <p:nvSpPr>
          <p:cNvPr id="16" name="Right Arrow 2">
            <a:extLst>
              <a:ext uri="{FF2B5EF4-FFF2-40B4-BE49-F238E27FC236}">
                <a16:creationId xmlns:a16="http://schemas.microsoft.com/office/drawing/2014/main" id="{8FEA2D68-57F8-27BF-8846-40FC64319BD1}"/>
              </a:ext>
            </a:extLst>
          </p:cNvPr>
          <p:cNvSpPr/>
          <p:nvPr/>
        </p:nvSpPr>
        <p:spPr>
          <a:xfrm>
            <a:off x="4672013" y="2955925"/>
            <a:ext cx="2071687" cy="341313"/>
          </a:xfrm>
          <a:prstGeom prst="rightArrow">
            <a:avLst/>
          </a:prstGeom>
          <a:solidFill>
            <a:srgbClr val="500878"/>
          </a:solidFill>
          <a:ln>
            <a:solidFill>
              <a:srgbClr val="1F15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7" name="Right Arrow 2">
            <a:extLst>
              <a:ext uri="{FF2B5EF4-FFF2-40B4-BE49-F238E27FC236}">
                <a16:creationId xmlns:a16="http://schemas.microsoft.com/office/drawing/2014/main" id="{3310E27A-49F5-8919-BC05-0180E26051C0}"/>
              </a:ext>
            </a:extLst>
          </p:cNvPr>
          <p:cNvSpPr/>
          <p:nvPr/>
        </p:nvSpPr>
        <p:spPr>
          <a:xfrm>
            <a:off x="4611688" y="3984625"/>
            <a:ext cx="2071687" cy="339725"/>
          </a:xfrm>
          <a:prstGeom prst="rightArrow">
            <a:avLst/>
          </a:prstGeom>
          <a:solidFill>
            <a:srgbClr val="780868"/>
          </a:solidFill>
          <a:ln>
            <a:solidFill>
              <a:srgbClr val="3115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6C25240-B069-BDE5-53FD-0FA71EDBBEBC}"/>
              </a:ext>
            </a:extLst>
          </p:cNvPr>
          <p:cNvSpPr txBox="1"/>
          <p:nvPr/>
        </p:nvSpPr>
        <p:spPr>
          <a:xfrm>
            <a:off x="6743790" y="223051"/>
            <a:ext cx="2552845" cy="548640"/>
          </a:xfrm>
          <a:prstGeom prst="rect">
            <a:avLst/>
          </a:prstGeom>
          <a:solidFill>
            <a:srgbClr val="C80000"/>
          </a:solidFill>
          <a:ln>
            <a:solidFill>
              <a:srgbClr val="FF0000"/>
            </a:solidFill>
          </a:ln>
          <a:effectLst>
            <a:outerShdw blurRad="50800" dist="38100" dir="2700000" algn="tl" rotWithShape="0">
              <a:prstClr val="black">
                <a:alpha val="40000"/>
              </a:prstClr>
            </a:outerShdw>
          </a:effectLst>
          <a:scene3d>
            <a:camera prst="orthographicFront"/>
            <a:lightRig rig="balanced" dir="t"/>
          </a:scene3d>
          <a:sp3d prstMaterial="metal">
            <a:bevelT w="38100" h="38100"/>
          </a:sp3d>
        </p:spPr>
        <p:txBody>
          <a:bodyPr>
            <a:spAutoFit/>
          </a:bodyPr>
          <a:lstStyle/>
          <a:p>
            <a:pPr algn="ctr" eaLnBrk="1" fontAlgn="auto" hangingPunct="1">
              <a:spcBef>
                <a:spcPts val="0"/>
              </a:spcBef>
              <a:spcAft>
                <a:spcPts val="0"/>
              </a:spcAft>
              <a:defRPr/>
            </a:pPr>
            <a:r>
              <a:rPr lang="en-US" sz="2800" b="1" dirty="0">
                <a:effectLst>
                  <a:innerShdw blurRad="63500" dist="50800" dir="16200000">
                    <a:srgbClr val="00B050">
                      <a:alpha val="50000"/>
                    </a:srgbClr>
                  </a:innerShdw>
                </a:effectLst>
                <a:latin typeface="Arial" panose="020B0604020202020204" pitchFamily="34" charset="0"/>
                <a:cs typeface="Arial" panose="020B0604020202020204" pitchFamily="34" charset="0"/>
              </a:rPr>
              <a:t>EMERGENCY</a:t>
            </a:r>
          </a:p>
        </p:txBody>
      </p:sp>
      <p:sp>
        <p:nvSpPr>
          <p:cNvPr id="7" name="TextBox 6">
            <a:extLst>
              <a:ext uri="{FF2B5EF4-FFF2-40B4-BE49-F238E27FC236}">
                <a16:creationId xmlns:a16="http://schemas.microsoft.com/office/drawing/2014/main" id="{BAD0C1F9-347A-5AB0-A388-D92FFB8FEF50}"/>
              </a:ext>
            </a:extLst>
          </p:cNvPr>
          <p:cNvSpPr txBox="1"/>
          <p:nvPr/>
        </p:nvSpPr>
        <p:spPr>
          <a:xfrm>
            <a:off x="4478338" y="1038225"/>
            <a:ext cx="2459037" cy="368300"/>
          </a:xfrm>
          <a:prstGeom prst="rect">
            <a:avLst/>
          </a:prstGeom>
          <a:solidFill>
            <a:schemeClr val="bg1">
              <a:lumMod val="75000"/>
              <a:lumOff val="25000"/>
            </a:schemeClr>
          </a:solidFill>
          <a:ln w="3175">
            <a:solidFill>
              <a:schemeClr val="bg1">
                <a:lumMod val="75000"/>
                <a:lumOff val="25000"/>
              </a:schemeClr>
            </a:solidFill>
          </a:ln>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NOTIFICATION</a:t>
            </a:r>
          </a:p>
        </p:txBody>
      </p:sp>
    </p:spTree>
  </p:cSld>
  <p:clrMapOvr>
    <a:masterClrMapping/>
  </p:clrMapOvr>
  <p:transition spd="slow" advClick="0" advTm="3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childTnLst>
                          </p:cTn>
                        </p:par>
                        <p:par>
                          <p:cTn id="18" fill="hold">
                            <p:stCondLst>
                              <p:cond delay="2000"/>
                            </p:stCondLst>
                            <p:childTnLst>
                              <p:par>
                                <p:cTn id="19" presetID="4" presetClass="entr" presetSubtype="3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out)">
                                      <p:cBhvr>
                                        <p:cTn id="21" dur="750"/>
                                        <p:tgtEl>
                                          <p:spTgt spid="7"/>
                                        </p:tgtEl>
                                      </p:cBhvr>
                                    </p:animEffect>
                                  </p:childTnLst>
                                </p:cTn>
                              </p:par>
                            </p:childTnLst>
                          </p:cTn>
                        </p:par>
                        <p:par>
                          <p:cTn id="22" fill="hold">
                            <p:stCondLst>
                              <p:cond delay="2750"/>
                            </p:stCondLst>
                            <p:childTnLst>
                              <p:par>
                                <p:cTn id="23" presetID="22" presetClass="entr" presetSubtype="8"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1000"/>
                                        <p:tgtEl>
                                          <p:spTgt spid="2"/>
                                        </p:tgtEl>
                                      </p:cBhvr>
                                    </p:animEffect>
                                  </p:childTnLst>
                                </p:cTn>
                              </p:par>
                            </p:childTnLst>
                          </p:cTn>
                        </p:par>
                        <p:par>
                          <p:cTn id="26" fill="hold">
                            <p:stCondLst>
                              <p:cond delay="375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p:stCondLst>
                              <p:cond delay="425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par>
                          <p:cTn id="34" fill="hold">
                            <p:stCondLst>
                              <p:cond delay="525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1000"/>
                                        <p:tgtEl>
                                          <p:spTgt spid="12"/>
                                        </p:tgtEl>
                                      </p:cBhvr>
                                    </p:animEffect>
                                  </p:childTnLst>
                                </p:cTn>
                              </p:par>
                            </p:childTnLst>
                          </p:cTn>
                        </p:par>
                        <p:par>
                          <p:cTn id="38" fill="hold">
                            <p:stCondLst>
                              <p:cond delay="625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675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1000"/>
                                        <p:tgtEl>
                                          <p:spTgt spid="13"/>
                                        </p:tgtEl>
                                      </p:cBhvr>
                                    </p:animEffect>
                                  </p:childTnLst>
                                </p:cTn>
                              </p:par>
                            </p:childTnLst>
                          </p:cTn>
                        </p:par>
                        <p:par>
                          <p:cTn id="46" fill="hold">
                            <p:stCondLst>
                              <p:cond delay="775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1000"/>
                                        <p:tgtEl>
                                          <p:spTgt spid="14"/>
                                        </p:tgtEl>
                                      </p:cBhvr>
                                    </p:animEffect>
                                  </p:childTnLst>
                                </p:cTn>
                              </p:par>
                            </p:childTnLst>
                          </p:cTn>
                        </p:par>
                        <p:par>
                          <p:cTn id="50" fill="hold">
                            <p:stCondLst>
                              <p:cond delay="8750"/>
                            </p:stCondLst>
                            <p:childTnLst>
                              <p:par>
                                <p:cTn id="51" presetID="22" presetClass="entr" presetSubtype="8"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par>
                          <p:cTn id="54" fill="hold">
                            <p:stCondLst>
                              <p:cond delay="9250"/>
                            </p:stCondLst>
                            <p:childTnLst>
                              <p:par>
                                <p:cTn id="55" presetID="22" presetClass="entr" presetSubtype="8"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animBg="1"/>
      <p:bldP spid="3" grpId="0" animBg="1"/>
      <p:bldP spid="11" grpId="0" animBg="1"/>
      <p:bldP spid="12" grpId="0" animBg="1"/>
      <p:bldP spid="14" grpId="0" animBg="1"/>
      <p:bldP spid="16" grpId="0" animBg="1"/>
      <p:bldP spid="17"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6275-340E-865E-7F65-470BB261037D}"/>
              </a:ext>
            </a:extLst>
          </p:cNvPr>
          <p:cNvSpPr>
            <a:spLocks noGrp="1"/>
          </p:cNvSpPr>
          <p:nvPr>
            <p:ph type="ctrTitle"/>
          </p:nvPr>
        </p:nvSpPr>
        <p:spPr>
          <a:xfrm>
            <a:off x="3327946" y="35371"/>
            <a:ext cx="6214664" cy="412384"/>
          </a:xfrm>
          <a:solidFill>
            <a:srgbClr val="32054B"/>
          </a:solidFill>
          <a:effectLst>
            <a:outerShdw blurRad="50800" dist="38100" dir="2700000" algn="tl" rotWithShape="0">
              <a:prstClr val="black">
                <a:alpha val="40000"/>
              </a:prstClr>
            </a:outerShdw>
          </a:effectLst>
          <a:scene3d>
            <a:camera prst="orthographicFront"/>
            <a:lightRig rig="flat" dir="t"/>
          </a:scene3d>
          <a:sp3d prstMaterial="metal"/>
        </p:spPr>
        <p:txBody>
          <a:bodyPr rtlCol="0" anchor="ctr" anchorCtr="1">
            <a:normAutofit fontScale="90000"/>
          </a:bodyPr>
          <a:lstStyle/>
          <a:p>
            <a:pPr fontAlgn="auto">
              <a:spcAft>
                <a:spcPts val="0"/>
              </a:spcAft>
              <a:defRPr/>
            </a:pP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CED40F3-90C5-529D-CD83-6B25D38AE185}"/>
              </a:ext>
            </a:extLst>
          </p:cNvPr>
          <p:cNvSpPr txBox="1"/>
          <p:nvPr/>
        </p:nvSpPr>
        <p:spPr>
          <a:xfrm>
            <a:off x="3350154" y="578711"/>
            <a:ext cx="6192456" cy="606688"/>
          </a:xfrm>
          <a:prstGeom prst="rect">
            <a:avLst/>
          </a:prstGeom>
          <a:solidFill>
            <a:srgbClr val="32054B"/>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lIns="208026" tIns="69342" rIns="69342" bIns="69342" spcCol="1270" anchor="ct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2000" dirty="0"/>
              <a:t>OVERHEAD ANNOUNCEMENT:  </a:t>
            </a:r>
            <a:endParaRPr lang="en-US" dirty="0"/>
          </a:p>
          <a:p>
            <a:pPr eaLnBrk="1" fontAlgn="auto" hangingPunct="1">
              <a:spcBef>
                <a:spcPts val="0"/>
              </a:spcBef>
              <a:spcAft>
                <a:spcPts val="0"/>
              </a:spcAft>
              <a:defRPr/>
            </a:pPr>
            <a:r>
              <a:rPr lang="en-US" sz="2000" dirty="0"/>
              <a:t>“Code Stroke” + Patient Location only</a:t>
            </a:r>
          </a:p>
        </p:txBody>
      </p:sp>
      <p:sp>
        <p:nvSpPr>
          <p:cNvPr id="12" name="TextBox 11">
            <a:extLst>
              <a:ext uri="{FF2B5EF4-FFF2-40B4-BE49-F238E27FC236}">
                <a16:creationId xmlns:a16="http://schemas.microsoft.com/office/drawing/2014/main" id="{4DB84F0B-B390-FC51-D76C-258451DF2D5B}"/>
              </a:ext>
            </a:extLst>
          </p:cNvPr>
          <p:cNvSpPr txBox="1"/>
          <p:nvPr/>
        </p:nvSpPr>
        <p:spPr>
          <a:xfrm>
            <a:off x="1346931" y="1362155"/>
            <a:ext cx="9421230" cy="5130178"/>
          </a:xfrm>
          <a:prstGeom prst="rect">
            <a:avLst/>
          </a:prstGeom>
          <a:solidFill>
            <a:srgbClr val="2A0F38"/>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lIns="208026" tIns="69342" rIns="69342" bIns="69342" spcCol="1270" anchor="ct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eaLnBrk="1" fontAlgn="auto" hangingPunct="1">
              <a:spcBef>
                <a:spcPts val="0"/>
              </a:spcBef>
              <a:spcAft>
                <a:spcPts val="0"/>
              </a:spcAft>
              <a:defRPr/>
            </a:pPr>
            <a:r>
              <a:rPr lang="en-US" sz="1800" dirty="0"/>
              <a:t>CODE STROKE PAGER</a:t>
            </a:r>
          </a:p>
          <a:p>
            <a:pPr algn="l" eaLnBrk="1" fontAlgn="auto" hangingPunct="1">
              <a:spcBef>
                <a:spcPts val="0"/>
              </a:spcBef>
              <a:spcAft>
                <a:spcPts val="0"/>
              </a:spcAft>
              <a:defRPr/>
            </a:pPr>
            <a:endParaRPr lang="en-US" sz="1800" dirty="0"/>
          </a:p>
          <a:p>
            <a:pPr marL="285750" indent="-285750" algn="l" eaLnBrk="1" fontAlgn="auto" hangingPunct="1">
              <a:spcBef>
                <a:spcPts val="0"/>
              </a:spcBef>
              <a:spcAft>
                <a:spcPts val="0"/>
              </a:spcAft>
              <a:buFont typeface="Arial" panose="020B0604020202020204" pitchFamily="34" charset="0"/>
              <a:buChar char="•"/>
              <a:defRPr/>
            </a:pPr>
            <a:r>
              <a:rPr lang="en-US" sz="1800" dirty="0"/>
              <a:t>Located at the Dispatcher Desk.  If removed from this area, this must be returned for the next shift.</a:t>
            </a:r>
          </a:p>
          <a:p>
            <a:pPr algn="l" eaLnBrk="1" fontAlgn="auto" hangingPunct="1">
              <a:spcBef>
                <a:spcPts val="0"/>
              </a:spcBef>
              <a:spcAft>
                <a:spcPts val="0"/>
              </a:spcAft>
              <a:defRPr/>
            </a:pPr>
            <a:endParaRPr lang="en-US" sz="1800" dirty="0"/>
          </a:p>
          <a:p>
            <a:pPr marL="285750" indent="-285750" algn="l" eaLnBrk="1" fontAlgn="auto" hangingPunct="1">
              <a:spcBef>
                <a:spcPts val="0"/>
              </a:spcBef>
              <a:spcAft>
                <a:spcPts val="0"/>
              </a:spcAft>
              <a:buFont typeface="Arial" panose="020B0604020202020204" pitchFamily="34" charset="0"/>
              <a:buChar char="•"/>
              <a:defRPr/>
            </a:pPr>
            <a:r>
              <a:rPr lang="en-US" sz="1800" dirty="0"/>
              <a:t>Both Dispatchers are responsible between shifts.</a:t>
            </a:r>
          </a:p>
          <a:p>
            <a:pPr marL="285750" indent="-285750" algn="l" eaLnBrk="1" fontAlgn="auto" hangingPunct="1">
              <a:spcBef>
                <a:spcPts val="0"/>
              </a:spcBef>
              <a:spcAft>
                <a:spcPts val="0"/>
              </a:spcAft>
              <a:buFont typeface="Arial" panose="020B0604020202020204" pitchFamily="34" charset="0"/>
              <a:buChar char="•"/>
              <a:defRPr/>
            </a:pPr>
            <a:r>
              <a:rPr lang="en-US" sz="1800" dirty="0"/>
              <a:t>The hand off between Dispatchers for each shift should account for the whereabouts of the pager, and  are equally responsible if the pager is missing or there is no documentation or incorrect documentation of the handoff.  </a:t>
            </a:r>
          </a:p>
          <a:p>
            <a:pPr marL="285750" indent="-285750" algn="l" eaLnBrk="1" fontAlgn="auto" hangingPunct="1">
              <a:spcBef>
                <a:spcPts val="0"/>
              </a:spcBef>
              <a:spcAft>
                <a:spcPts val="0"/>
              </a:spcAft>
              <a:buFont typeface="Arial" panose="020B0604020202020204" pitchFamily="34" charset="0"/>
              <a:buChar char="•"/>
              <a:defRPr/>
            </a:pPr>
            <a:endParaRPr lang="en-US" sz="1800" dirty="0"/>
          </a:p>
          <a:p>
            <a:pPr marL="285750" indent="-285750" algn="l" eaLnBrk="1" fontAlgn="auto" hangingPunct="1">
              <a:spcBef>
                <a:spcPts val="0"/>
              </a:spcBef>
              <a:spcAft>
                <a:spcPts val="0"/>
              </a:spcAft>
              <a:buFont typeface="Arial" panose="020B0604020202020204" pitchFamily="34" charset="0"/>
              <a:buChar char="•"/>
              <a:defRPr/>
            </a:pPr>
            <a:r>
              <a:rPr lang="en-US" sz="1800" dirty="0"/>
              <a:t>The Dispatcher or the Coverage for Dispatcher should know the break and meal assignments of each lab assistant at any given time and is responsible for sending a lab assistant immediately.</a:t>
            </a:r>
          </a:p>
          <a:p>
            <a:pPr marL="285750" indent="-285750" algn="l" eaLnBrk="1" fontAlgn="auto" hangingPunct="1">
              <a:spcBef>
                <a:spcPts val="0"/>
              </a:spcBef>
              <a:spcAft>
                <a:spcPts val="0"/>
              </a:spcAft>
              <a:buFont typeface="Arial" panose="020B0604020202020204" pitchFamily="34" charset="0"/>
              <a:buChar char="•"/>
              <a:defRPr/>
            </a:pPr>
            <a:endParaRPr lang="en-US" sz="1800" dirty="0"/>
          </a:p>
          <a:p>
            <a:pPr marL="285750" indent="-285750" algn="l" eaLnBrk="1" fontAlgn="auto" hangingPunct="1">
              <a:spcBef>
                <a:spcPts val="0"/>
              </a:spcBef>
              <a:spcAft>
                <a:spcPts val="0"/>
              </a:spcAft>
              <a:buFont typeface="Arial" panose="020B0604020202020204" pitchFamily="34" charset="0"/>
              <a:buChar char="•"/>
              <a:defRPr/>
            </a:pPr>
            <a:r>
              <a:rPr lang="en-US" sz="1800" dirty="0"/>
              <a:t>A manager should be notified for any issues with receiving a response </a:t>
            </a:r>
          </a:p>
          <a:p>
            <a:pPr algn="l" eaLnBrk="1" fontAlgn="auto" hangingPunct="1">
              <a:spcBef>
                <a:spcPts val="0"/>
              </a:spcBef>
              <a:spcAft>
                <a:spcPts val="0"/>
              </a:spcAft>
              <a:defRPr/>
            </a:pPr>
            <a:endParaRPr lang="en-US" sz="1800" dirty="0"/>
          </a:p>
          <a:p>
            <a:pPr algn="l" eaLnBrk="1" fontAlgn="auto" hangingPunct="1">
              <a:spcBef>
                <a:spcPts val="0"/>
              </a:spcBef>
              <a:spcAft>
                <a:spcPts val="0"/>
              </a:spcAft>
              <a:defRPr/>
            </a:pPr>
            <a:r>
              <a:rPr lang="en-US" sz="1800" dirty="0"/>
              <a:t>Information on pager:</a:t>
            </a:r>
          </a:p>
          <a:p>
            <a:pPr algn="l" eaLnBrk="1" fontAlgn="auto" hangingPunct="1">
              <a:spcBef>
                <a:spcPts val="0"/>
              </a:spcBef>
              <a:spcAft>
                <a:spcPts val="0"/>
              </a:spcAft>
              <a:defRPr/>
            </a:pPr>
            <a:r>
              <a:rPr lang="en-US" sz="1800" dirty="0"/>
              <a:t> (Name, Medical Record #, Location, Room #)</a:t>
            </a:r>
          </a:p>
        </p:txBody>
      </p:sp>
      <p:pic>
        <p:nvPicPr>
          <p:cNvPr id="11275" name="Picture 8">
            <a:extLst>
              <a:ext uri="{FF2B5EF4-FFF2-40B4-BE49-F238E27FC236}">
                <a16:creationId xmlns:a16="http://schemas.microsoft.com/office/drawing/2014/main" id="{69181B22-1B67-5BC2-FB3B-6620D84C1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Megaphone">
            <a:extLst>
              <a:ext uri="{FF2B5EF4-FFF2-40B4-BE49-F238E27FC236}">
                <a16:creationId xmlns:a16="http://schemas.microsoft.com/office/drawing/2014/main" id="{E52A1294-8177-4FF3-00B0-2A52A50E3D75}"/>
              </a:ext>
            </a:extLst>
          </p:cNvPr>
          <p:cNvPicPr>
            <a:picLocks noChangeAspect="1"/>
          </p:cNvPicPr>
          <p:nvPr/>
        </p:nvPicPr>
        <p:blipFill>
          <a:blip r:embed="rId3"/>
          <a:stretch>
            <a:fillRect/>
          </a:stretch>
        </p:blipFill>
        <p:spPr>
          <a:xfrm>
            <a:off x="3194050" y="447675"/>
            <a:ext cx="914400" cy="914400"/>
          </a:xfrm>
          <a:prstGeom prst="rect">
            <a:avLst/>
          </a:prstGeom>
        </p:spPr>
      </p:pic>
      <p:pic>
        <p:nvPicPr>
          <p:cNvPr id="16" name="Graphic 15" descr="Podcast">
            <a:extLst>
              <a:ext uri="{FF2B5EF4-FFF2-40B4-BE49-F238E27FC236}">
                <a16:creationId xmlns:a16="http://schemas.microsoft.com/office/drawing/2014/main" id="{320F8257-AFA9-1EE7-78A6-8B3A84A1D78B}"/>
              </a:ext>
            </a:extLst>
          </p:cNvPr>
          <p:cNvPicPr>
            <a:picLocks noChangeAspect="1"/>
          </p:cNvPicPr>
          <p:nvPr/>
        </p:nvPicPr>
        <p:blipFill>
          <a:blip r:embed="rId4"/>
          <a:stretch>
            <a:fillRect/>
          </a:stretch>
        </p:blipFill>
        <p:spPr>
          <a:xfrm>
            <a:off x="9931400" y="2089150"/>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22AF5429-2BE5-73AB-AFBB-3DF3EC1231D0}"/>
              </a:ext>
            </a:extLst>
          </p:cNvPr>
          <p:cNvPicPr>
            <a:picLocks noChangeAspect="1"/>
          </p:cNvPicPr>
          <p:nvPr/>
        </p:nvPicPr>
        <p:blipFill>
          <a:blip r:embed="rId5"/>
          <a:stretch>
            <a:fillRect/>
          </a:stretch>
        </p:blipFill>
        <p:spPr>
          <a:xfrm>
            <a:off x="8894763" y="398463"/>
            <a:ext cx="914400" cy="914400"/>
          </a:xfrm>
          <a:prstGeom prst="rect">
            <a:avLst/>
          </a:prstGeom>
          <a:effectLst>
            <a:outerShdw blurRad="50800" dist="38100" dir="2700000" algn="tl" rotWithShape="0">
              <a:prstClr val="black">
                <a:alpha val="40000"/>
              </a:prstClr>
            </a:outerShdw>
          </a:effectLst>
        </p:spPr>
      </p:pic>
      <p:pic>
        <p:nvPicPr>
          <p:cNvPr id="11279" name="Picture 9">
            <a:extLst>
              <a:ext uri="{FF2B5EF4-FFF2-40B4-BE49-F238E27FC236}">
                <a16:creationId xmlns:a16="http://schemas.microsoft.com/office/drawing/2014/main" id="{91A9912E-10AD-44D4-88B0-07E99BDA3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1400" y="4751388"/>
            <a:ext cx="20923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1DD8-1E14-73F2-B711-B41B61B15345}"/>
              </a:ext>
            </a:extLst>
          </p:cNvPr>
          <p:cNvSpPr>
            <a:spLocks noGrp="1"/>
          </p:cNvSpPr>
          <p:nvPr>
            <p:ph type="ctrTitle"/>
          </p:nvPr>
        </p:nvSpPr>
        <p:spPr>
          <a:xfrm>
            <a:off x="4495690" y="127511"/>
            <a:ext cx="3332019" cy="632906"/>
          </a:xfrm>
          <a:prstGeom prst="roundRect">
            <a:avLst/>
          </a:prstGeom>
          <a:solidFill>
            <a:srgbClr val="180878"/>
          </a:solidFill>
          <a:ln>
            <a:solidFill>
              <a:srgbClr val="3A3368"/>
            </a:solidFill>
          </a:ln>
          <a:effectLst>
            <a:outerShdw blurRad="50800" dist="38100" dir="5400000" algn="t" rotWithShape="0">
              <a:prstClr val="black">
                <a:alpha val="40000"/>
              </a:prstClr>
            </a:outerShdw>
          </a:effectLst>
          <a:scene3d>
            <a:camera prst="orthographicFront"/>
            <a:lightRig rig="threePt" dir="t"/>
          </a:scene3d>
          <a:sp3d>
            <a:bevelT/>
          </a:sp3d>
        </p:spPr>
        <p:txBody>
          <a:bodyPr rtlCol="0" anchor="ctr">
            <a:noAutofit/>
          </a:bodyPr>
          <a:lstStyle/>
          <a:p>
            <a:pPr fontAlgn="auto">
              <a:spcAft>
                <a:spcPts val="0"/>
              </a:spcAft>
              <a:defRPr/>
            </a:pP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2293" name="Picture 15">
            <a:extLst>
              <a:ext uri="{FF2B5EF4-FFF2-40B4-BE49-F238E27FC236}">
                <a16:creationId xmlns:a16="http://schemas.microsoft.com/office/drawing/2014/main" id="{0073E3CC-F027-8DBE-5B86-8D36DDA39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C11BB7A-C520-1514-15E2-796803FF9EFD}"/>
              </a:ext>
            </a:extLst>
          </p:cNvPr>
          <p:cNvSpPr/>
          <p:nvPr/>
        </p:nvSpPr>
        <p:spPr>
          <a:xfrm>
            <a:off x="1981981" y="928342"/>
            <a:ext cx="8228038" cy="1055464"/>
          </a:xfrm>
          <a:prstGeom prst="rect">
            <a:avLst/>
          </a:prstGeom>
          <a:solidFill>
            <a:srgbClr val="180878"/>
          </a:solidFill>
          <a:ln>
            <a:solidFill>
              <a:srgbClr val="3A3368"/>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pPr eaLnBrk="1" fontAlgn="auto" hangingPunct="1">
              <a:spcBef>
                <a:spcPts val="0"/>
              </a:spcBef>
              <a:spcAft>
                <a:spcPts val="0"/>
              </a:spcAft>
              <a:defRPr/>
            </a:pPr>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25E4510-F10A-7438-A654-221534AC8D16}"/>
              </a:ext>
            </a:extLst>
          </p:cNvPr>
          <p:cNvPicPr>
            <a:picLocks noChangeAspect="1"/>
          </p:cNvPicPr>
          <p:nvPr/>
        </p:nvPicPr>
        <p:blipFill>
          <a:blip r:embed="rId3">
            <a:duotone>
              <a:prstClr val="black"/>
              <a:srgbClr val="3A3368">
                <a:tint val="45000"/>
                <a:satMod val="400000"/>
              </a:srgbClr>
            </a:duotone>
          </a:blip>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A8C5E163-1B55-DA1B-B094-488724DDFE79}"/>
              </a:ext>
            </a:extLst>
          </p:cNvPr>
          <p:cNvGraphicFramePr>
            <a:graphicFrameLocks noGrp="1"/>
          </p:cNvGraphicFramePr>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20000"/>
                    </a:ext>
                  </a:extLst>
                </a:gridCol>
              </a:tblGrid>
              <a:tr h="602529">
                <a:tc>
                  <a:txBody>
                    <a:bodyPr/>
                    <a:lstStyle/>
                    <a:p>
                      <a:pPr algn="ctr"/>
                      <a:r>
                        <a:rPr lang="en-US" sz="2400" dirty="0">
                          <a:solidFill>
                            <a:schemeClr val="tx1"/>
                          </a:solidFill>
                          <a:effectLst/>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004B74"/>
                    </a:solidFill>
                  </a:tcPr>
                </a:tc>
                <a:extLst>
                  <a:ext uri="{0D108BD9-81ED-4DB2-BD59-A6C34878D82A}">
                    <a16:rowId xmlns:a16="http://schemas.microsoft.com/office/drawing/2014/main" val="10000"/>
                  </a:ext>
                </a:extLst>
              </a:tr>
              <a:tr h="595318">
                <a:tc>
                  <a:txBody>
                    <a:bodyPr/>
                    <a:lstStyle/>
                    <a:p>
                      <a:pPr algn="l"/>
                      <a:r>
                        <a:rPr lang="en-US" sz="3200" b="1" dirty="0">
                          <a:solidFill>
                            <a:srgbClr val="0066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latin typeface="Arial" panose="020B0604020202020204" pitchFamily="34" charset="0"/>
                          <a:cs typeface="Arial" panose="020B0604020202020204" pitchFamily="34" charset="0"/>
                          <a:sym typeface="Wingdings 2" panose="05020102010507070707" pitchFamily="18" charset="2"/>
                        </a:rPr>
                        <a:t>   </a:t>
                      </a:r>
                      <a:r>
                        <a:rPr lang="en-US" sz="1600" b="1" dirty="0">
                          <a:effectLst/>
                          <a:latin typeface="Arial" panose="020B0604020202020204" pitchFamily="34" charset="0"/>
                          <a:cs typeface="Arial" panose="020B0604020202020204" pitchFamily="34" charset="0"/>
                        </a:rPr>
                        <a:t>OVERHEAD ANNOUNCEMENT / PAGE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1"/>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2"/>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3"/>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4"/>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426140E9-681A-2B5B-4211-8B228E8BE573}"/>
              </a:ext>
            </a:extLst>
          </p:cNvPr>
          <p:cNvGraphicFramePr>
            <a:graphicFrameLocks noGrp="1"/>
          </p:cNvGraphicFramePr>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20000"/>
                    </a:ext>
                  </a:extLst>
                </a:gridCol>
              </a:tblGrid>
              <a:tr h="589875">
                <a:tc>
                  <a:txBody>
                    <a:bodyPr/>
                    <a:lstStyle/>
                    <a:p>
                      <a:pPr algn="ctr"/>
                      <a:r>
                        <a:rPr lang="en-US" sz="2400" dirty="0">
                          <a:ln>
                            <a:solidFill>
                              <a:schemeClr val="tx1"/>
                            </a:solidFill>
                          </a:ln>
                          <a:solidFill>
                            <a:schemeClr val="tx1"/>
                          </a:solidFill>
                          <a:effectLst/>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5A1F51"/>
                    </a:solidFill>
                  </a:tcPr>
                </a:tc>
                <a:extLst>
                  <a:ext uri="{0D108BD9-81ED-4DB2-BD59-A6C34878D82A}">
                    <a16:rowId xmlns:a16="http://schemas.microsoft.com/office/drawing/2014/main" val="10000"/>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noFill/>
                          </a:ln>
                          <a:solidFill>
                            <a:schemeClr val="bg1"/>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OVERHEAD ANNOUNCEMENT / PAGE</a:t>
                      </a:r>
                      <a:r>
                        <a:rPr lang="en-US" b="1" dirty="0">
                          <a:ln>
                            <a:noFill/>
                          </a:ln>
                          <a:solidFill>
                            <a:schemeClr val="bg1"/>
                          </a:solidFill>
                          <a:effectLst/>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1"/>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noFill/>
                          </a:ln>
                          <a:solidFill>
                            <a:srgbClr val="FF0000"/>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PHLEBOTOMY RESPONSE  </a:t>
                      </a:r>
                      <a:endParaRPr lang="en-US"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2"/>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noFill/>
                          </a:ln>
                          <a:solidFill>
                            <a:schemeClr val="bg1"/>
                          </a:solidFill>
                          <a:effectLst/>
                          <a:latin typeface="Arial" panose="020B0604020202020204" pitchFamily="34" charset="0"/>
                          <a:cs typeface="Arial" panose="020B0604020202020204" pitchFamily="34" charset="0"/>
                        </a:rPr>
                        <a:t> </a:t>
                      </a:r>
                      <a:r>
                        <a:rPr lang="en-US" b="1" dirty="0">
                          <a:ln>
                            <a:noFill/>
                          </a:ln>
                          <a:solidFill>
                            <a:schemeClr val="bg1"/>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PHONE CALL FOLLOW UP FOR SPECIMEN</a:t>
                      </a:r>
                      <a:endParaRPr lang="en-US"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3"/>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noFill/>
                          </a:ln>
                          <a:solidFill>
                            <a:srgbClr val="00B05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6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4"/>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noFill/>
                          </a:ln>
                          <a:solidFill>
                            <a:srgbClr val="00B05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noFill/>
                          </a:ln>
                          <a:solidFill>
                            <a:srgbClr val="00B050"/>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5"/>
                  </a:ext>
                </a:extLst>
              </a:tr>
            </a:tbl>
          </a:graphicData>
        </a:graphic>
      </p:graphicFrame>
      <p:pic>
        <p:nvPicPr>
          <p:cNvPr id="10" name="Graphic 9" descr="Megaphone">
            <a:extLst>
              <a:ext uri="{FF2B5EF4-FFF2-40B4-BE49-F238E27FC236}">
                <a16:creationId xmlns:a16="http://schemas.microsoft.com/office/drawing/2014/main" id="{87F6FE98-F22D-1151-E345-8AFDD28A4CBA}"/>
              </a:ext>
            </a:extLst>
          </p:cNvPr>
          <p:cNvPicPr>
            <a:picLocks noChangeAspect="1"/>
          </p:cNvPicPr>
          <p:nvPr/>
        </p:nvPicPr>
        <p:blipFill>
          <a:blip r:embed="rId4"/>
          <a:stretch>
            <a:fillRect/>
          </a:stretch>
        </p:blipFill>
        <p:spPr>
          <a:xfrm rot="1564248">
            <a:off x="4635500" y="2678113"/>
            <a:ext cx="527050" cy="528637"/>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CA9E747F-2E79-2156-BB91-1E857C980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4438" y="2808288"/>
            <a:ext cx="4683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2">
            <a:extLst>
              <a:ext uri="{FF2B5EF4-FFF2-40B4-BE49-F238E27FC236}">
                <a16:creationId xmlns:a16="http://schemas.microsoft.com/office/drawing/2014/main" id="{9FF7C079-08B7-8FB9-771F-B8C4A76B28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788" y="2787650"/>
            <a:ext cx="5794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Receiver">
            <a:extLst>
              <a:ext uri="{FF2B5EF4-FFF2-40B4-BE49-F238E27FC236}">
                <a16:creationId xmlns:a16="http://schemas.microsoft.com/office/drawing/2014/main" id="{DF186C2D-136D-57F3-990D-A5CBBA96F3D2}"/>
              </a:ext>
            </a:extLst>
          </p:cNvPr>
          <p:cNvPicPr>
            <a:picLocks noChangeAspect="1"/>
          </p:cNvPicPr>
          <p:nvPr/>
        </p:nvPicPr>
        <p:blipFill>
          <a:blip r:embed="rId7"/>
          <a:stretch>
            <a:fillRect/>
          </a:stretch>
        </p:blipFill>
        <p:spPr>
          <a:xfrm>
            <a:off x="4859338" y="4037013"/>
            <a:ext cx="392112" cy="392112"/>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ED4ACCD0-E20A-9258-A63C-0975B41FA172}"/>
              </a:ext>
            </a:extLst>
          </p:cNvPr>
          <p:cNvPicPr>
            <a:picLocks noChangeAspect="1"/>
          </p:cNvPicPr>
          <p:nvPr/>
        </p:nvPicPr>
        <p:blipFill>
          <a:blip r:embed="rId8"/>
          <a:stretch>
            <a:fillRect/>
          </a:stretch>
        </p:blipFill>
        <p:spPr>
          <a:xfrm>
            <a:off x="3706813" y="3343275"/>
            <a:ext cx="568325" cy="568325"/>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96BB238D-4BE0-7552-A107-AF2B18780765}"/>
              </a:ext>
            </a:extLst>
          </p:cNvPr>
          <p:cNvPicPr>
            <a:picLocks noChangeAspect="1"/>
          </p:cNvPicPr>
          <p:nvPr/>
        </p:nvPicPr>
        <p:blipFill>
          <a:blip r:embed="rId9"/>
          <a:stretch>
            <a:fillRect/>
          </a:stretch>
        </p:blipFill>
        <p:spPr>
          <a:xfrm>
            <a:off x="3448050" y="3532188"/>
            <a:ext cx="415925" cy="415925"/>
          </a:xfrm>
          <a:prstGeom prst="rect">
            <a:avLst/>
          </a:prstGeom>
          <a:effectLst>
            <a:outerShdw blurRad="50800" dist="38100" dir="2700000" algn="tl" rotWithShape="0">
              <a:prstClr val="black">
                <a:alpha val="40000"/>
              </a:prstClr>
            </a:outerShdw>
          </a:effectLst>
        </p:spPr>
      </p:pic>
      <p:pic>
        <p:nvPicPr>
          <p:cNvPr id="12306" name="Picture 21">
            <a:extLst>
              <a:ext uri="{FF2B5EF4-FFF2-40B4-BE49-F238E27FC236}">
                <a16:creationId xmlns:a16="http://schemas.microsoft.com/office/drawing/2014/main" id="{A5BCADEE-A461-8150-99CC-A5A5121FF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7475" y="2808288"/>
            <a:ext cx="5302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2" descr="Needle">
            <a:extLst>
              <a:ext uri="{FF2B5EF4-FFF2-40B4-BE49-F238E27FC236}">
                <a16:creationId xmlns:a16="http://schemas.microsoft.com/office/drawing/2014/main" id="{5A61C59A-B953-E9BB-AE7D-BA6C724A636A}"/>
              </a:ext>
            </a:extLst>
          </p:cNvPr>
          <p:cNvPicPr>
            <a:picLocks noChangeAspect="1"/>
          </p:cNvPicPr>
          <p:nvPr/>
        </p:nvPicPr>
        <p:blipFill>
          <a:blip r:embed="rId8"/>
          <a:stretch>
            <a:fillRect/>
          </a:stretch>
        </p:blipFill>
        <p:spPr>
          <a:xfrm>
            <a:off x="9704388" y="3197225"/>
            <a:ext cx="541337" cy="542925"/>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4464D67D-0CB3-E745-D7F8-83AE417EF40B}"/>
              </a:ext>
            </a:extLst>
          </p:cNvPr>
          <p:cNvPicPr>
            <a:picLocks noChangeAspect="1"/>
          </p:cNvPicPr>
          <p:nvPr/>
        </p:nvPicPr>
        <p:blipFill>
          <a:blip r:embed="rId9"/>
          <a:stretch>
            <a:fillRect/>
          </a:stretch>
        </p:blipFill>
        <p:spPr>
          <a:xfrm>
            <a:off x="9499600" y="3451225"/>
            <a:ext cx="311150" cy="311150"/>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5157AC22-26E5-20EA-6EB5-941350062113}"/>
              </a:ext>
            </a:extLst>
          </p:cNvPr>
          <p:cNvPicPr>
            <a:picLocks noChangeAspect="1"/>
          </p:cNvPicPr>
          <p:nvPr/>
        </p:nvPicPr>
        <p:blipFill>
          <a:blip r:embed="rId7"/>
          <a:stretch>
            <a:fillRect/>
          </a:stretch>
        </p:blipFill>
        <p:spPr>
          <a:xfrm>
            <a:off x="11002963" y="3789363"/>
            <a:ext cx="544512" cy="544512"/>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25C0C889-F09D-464E-0211-42C93522DA94}"/>
              </a:ext>
            </a:extLst>
          </p:cNvPr>
          <p:cNvPicPr>
            <a:picLocks noChangeAspect="1"/>
          </p:cNvPicPr>
          <p:nvPr/>
        </p:nvPicPr>
        <p:blipFill>
          <a:blip r:embed="rId4"/>
          <a:stretch>
            <a:fillRect/>
          </a:stretch>
        </p:blipFill>
        <p:spPr>
          <a:xfrm rot="1564248">
            <a:off x="10714038" y="2708275"/>
            <a:ext cx="528637" cy="527050"/>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1BACA2A5-7441-2EAD-5C5D-90C10B1E7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9950" y="2673350"/>
            <a:ext cx="6016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7E7CC156-3557-A9B5-98E5-8568106EB3FE}"/>
              </a:ext>
            </a:extLst>
          </p:cNvPr>
          <p:cNvPicPr>
            <a:picLocks noChangeAspect="1"/>
          </p:cNvPicPr>
          <p:nvPr/>
        </p:nvPicPr>
        <p:blipFill>
          <a:blip r:embed="rId10">
            <a:duotone>
              <a:prstClr val="black"/>
              <a:srgbClr val="3A3368">
                <a:tint val="45000"/>
                <a:satMod val="400000"/>
              </a:srgbClr>
            </a:duotone>
          </a:blip>
          <a:stretch>
            <a:fillRect/>
          </a:stretch>
        </p:blipFill>
        <p:spPr>
          <a:xfrm>
            <a:off x="10325017" y="71046"/>
            <a:ext cx="1634169" cy="14251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30000">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0F38"/>
        </a:solidFill>
        <a:effectLst/>
      </p:bgPr>
    </p:bg>
    <p:spTree>
      <p:nvGrpSpPr>
        <p:cNvPr id="1" name=""/>
        <p:cNvGrpSpPr/>
        <p:nvPr/>
      </p:nvGrpSpPr>
      <p:grpSpPr>
        <a:xfrm>
          <a:off x="0" y="0"/>
          <a:ext cx="0" cy="0"/>
          <a:chOff x="0" y="0"/>
          <a:chExt cx="0" cy="0"/>
        </a:xfrm>
      </p:grpSpPr>
      <p:grpSp>
        <p:nvGrpSpPr>
          <p:cNvPr id="13314" name="Group 27">
            <a:extLst>
              <a:ext uri="{FF2B5EF4-FFF2-40B4-BE49-F238E27FC236}">
                <a16:creationId xmlns:a16="http://schemas.microsoft.com/office/drawing/2014/main" id="{D3CF6105-F7F5-1957-5AB5-714A5D9F48A0}"/>
              </a:ext>
            </a:extLst>
          </p:cNvPr>
          <p:cNvGrpSpPr>
            <a:grpSpLocks/>
          </p:cNvGrpSpPr>
          <p:nvPr/>
        </p:nvGrpSpPr>
        <p:grpSpPr bwMode="auto">
          <a:xfrm>
            <a:off x="1528763" y="1190625"/>
            <a:ext cx="9417050" cy="4476750"/>
            <a:chOff x="1240028" y="1175782"/>
            <a:chExt cx="9628908" cy="4546153"/>
          </a:xfrm>
        </p:grpSpPr>
        <p:grpSp>
          <p:nvGrpSpPr>
            <p:cNvPr id="13330" name="Group 26">
              <a:extLst>
                <a:ext uri="{FF2B5EF4-FFF2-40B4-BE49-F238E27FC236}">
                  <a16:creationId xmlns:a16="http://schemas.microsoft.com/office/drawing/2014/main" id="{69B49392-DA26-D064-FD4D-FECCB855B127}"/>
                </a:ext>
              </a:extLst>
            </p:cNvPr>
            <p:cNvGrpSpPr>
              <a:grpSpLocks/>
            </p:cNvGrpSpPr>
            <p:nvPr/>
          </p:nvGrpSpPr>
          <p:grpSpPr bwMode="auto">
            <a:xfrm>
              <a:off x="1240028" y="1175782"/>
              <a:ext cx="9628908" cy="4546153"/>
              <a:chOff x="1907428" y="951770"/>
              <a:chExt cx="9628908" cy="4546153"/>
            </a:xfrm>
          </p:grpSpPr>
          <p:graphicFrame>
            <p:nvGraphicFramePr>
              <p:cNvPr id="14" name="Diagram 13">
                <a:extLst>
                  <a:ext uri="{FF2B5EF4-FFF2-40B4-BE49-F238E27FC236}">
                    <a16:creationId xmlns:a16="http://schemas.microsoft.com/office/drawing/2014/main" id="{ED9C4C1F-817E-32A7-217B-10BA6370277B}"/>
                  </a:ext>
                </a:extLst>
              </p:cNvPr>
              <p:cNvGraphicFramePr/>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B8690F11-BB59-C9C6-2987-80A73CFB8126}"/>
                  </a:ext>
                </a:extLst>
              </p:cNvPr>
              <p:cNvSpPr txBox="1"/>
              <p:nvPr/>
            </p:nvSpPr>
            <p:spPr>
              <a:xfrm>
                <a:off x="5621928" y="1967923"/>
                <a:ext cx="2305457" cy="726248"/>
              </a:xfrm>
              <a:prstGeom prst="roundRect">
                <a:avLst/>
              </a:prstGeom>
              <a:solidFill>
                <a:srgbClr val="5A1F51"/>
              </a:solidFill>
              <a:ln>
                <a:noFill/>
              </a:ln>
              <a:effectLst/>
              <a:scene3d>
                <a:camera prst="orthographicFront"/>
                <a:lightRig rig="flat" dir="t"/>
              </a:scene3d>
              <a:sp3d extrusionH="76200" prstMaterial="metal"/>
            </p:spPr>
            <p:txBody>
              <a:bodyPr>
                <a:spAutoFit/>
              </a:bodyPr>
              <a:lstStyle/>
              <a:p>
                <a:pPr algn="ctr" eaLnBrk="1" fontAlgn="auto" hangingPunct="1">
                  <a:spcBef>
                    <a:spcPts val="0"/>
                  </a:spcBef>
                  <a:spcAft>
                    <a:spcPts val="0"/>
                  </a:spcAft>
                  <a:defRPr/>
                </a:pP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a:extLst>
                <a:ext uri="{FF2B5EF4-FFF2-40B4-BE49-F238E27FC236}">
                  <a16:creationId xmlns:a16="http://schemas.microsoft.com/office/drawing/2014/main" id="{1DB557F7-994E-AF69-6813-E044A32855E1}"/>
                </a:ext>
              </a:extLst>
            </p:cNvPr>
            <p:cNvSpPr txBox="1"/>
            <p:nvPr/>
          </p:nvSpPr>
          <p:spPr>
            <a:xfrm>
              <a:off x="6327325" y="4477110"/>
              <a:ext cx="1753495" cy="518749"/>
            </a:xfrm>
            <a:prstGeom prst="roundRect">
              <a:avLst/>
            </a:prstGeom>
            <a:solidFill>
              <a:srgbClr val="3A3368"/>
            </a:solidFill>
            <a:ln>
              <a:solidFill>
                <a:srgbClr val="3A3368"/>
              </a:solidFill>
            </a:ln>
            <a:scene3d>
              <a:camera prst="orthographicFront"/>
              <a:lightRig rig="flat" dir="t"/>
            </a:scene3d>
            <a:sp3d extrusionH="76200" prstMaterial="metal"/>
          </p:spPr>
          <p:txBody>
            <a:bodyPr>
              <a:spAutoFit/>
            </a:bodyPr>
            <a:lstStyle/>
            <a:p>
              <a:pPr algn="ctr" eaLnBrk="1" fontAlgn="auto" hangingPunct="1">
                <a:spcBef>
                  <a:spcPts val="0"/>
                </a:spcBef>
                <a:spcAft>
                  <a:spcPts val="0"/>
                </a:spcAft>
                <a:defRPr/>
              </a:pP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a:extLst>
              <a:ext uri="{FF2B5EF4-FFF2-40B4-BE49-F238E27FC236}">
                <a16:creationId xmlns:a16="http://schemas.microsoft.com/office/drawing/2014/main" id="{E3CE7663-8330-EBAD-806C-C2CDED210071}"/>
              </a:ext>
            </a:extLst>
          </p:cNvPr>
          <p:cNvGraphicFramePr/>
          <p:nvPr/>
        </p:nvGraphicFramePr>
        <p:xfrm>
          <a:off x="1617226" y="2480158"/>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a:extLst>
              <a:ext uri="{FF2B5EF4-FFF2-40B4-BE49-F238E27FC236}">
                <a16:creationId xmlns:a16="http://schemas.microsoft.com/office/drawing/2014/main" id="{A57032E5-E816-EC46-DE57-D55A58EFB686}"/>
              </a:ext>
            </a:extLst>
          </p:cNvPr>
          <p:cNvSpPr>
            <a:spLocks noGrp="1"/>
          </p:cNvSpPr>
          <p:nvPr>
            <p:ph type="ctrTitle"/>
          </p:nvPr>
        </p:nvSpPr>
        <p:spPr>
          <a:xfrm>
            <a:off x="3564288" y="182655"/>
            <a:ext cx="5724354" cy="423182"/>
          </a:xfrm>
          <a:prstGeom prst="roundRect">
            <a:avLst/>
          </a:prstGeom>
          <a:solidFill>
            <a:srgbClr val="32054B"/>
          </a:soli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lIns="208026" tIns="69342" rIns="69342" bIns="69342" spcCol="1270" rtlCol="0" anchor="ctr">
            <a:noAutofit/>
          </a:bodyPr>
          <a:lstStyle/>
          <a:p>
            <a:pPr fontAlgn="auto">
              <a:spcAft>
                <a:spcPts val="0"/>
              </a:spcAft>
              <a:defRPr/>
            </a:pP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a:extLst>
              <a:ext uri="{FF2B5EF4-FFF2-40B4-BE49-F238E27FC236}">
                <a16:creationId xmlns:a16="http://schemas.microsoft.com/office/drawing/2014/main" id="{B3AB7BC3-9EA3-2F2F-0EB1-35AB3EE966E1}"/>
              </a:ext>
            </a:extLst>
          </p:cNvPr>
          <p:cNvPicPr>
            <a:picLocks noChangeAspect="1"/>
          </p:cNvPicPr>
          <p:nvPr/>
        </p:nvPicPr>
        <p:blipFill rotWithShape="1">
          <a:blip r:embed="rId12"/>
          <a:srcRect l="-1" r="2731" b="4618"/>
          <a:stretch/>
        </p:blipFill>
        <p:spPr>
          <a:xfrm>
            <a:off x="10771157" y="2257294"/>
            <a:ext cx="1125042" cy="884747"/>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438B4A4-DD03-23B8-33BE-4F78ADA6BE74}"/>
              </a:ext>
            </a:extLst>
          </p:cNvPr>
          <p:cNvSpPr txBox="1"/>
          <p:nvPr/>
        </p:nvSpPr>
        <p:spPr>
          <a:xfrm>
            <a:off x="4085840" y="741457"/>
            <a:ext cx="4681250" cy="369332"/>
          </a:xfrm>
          <a:prstGeom prst="roundRect">
            <a:avLst/>
          </a:prstGeom>
          <a:solidFill>
            <a:srgbClr val="32054B"/>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lIns="208026" tIns="69342" rIns="69342" bIns="69342" spcCol="1270" anchor="ct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dirty="0"/>
              <a:t>JOINT AND SHARED ACCOUNTABILITY</a:t>
            </a:r>
          </a:p>
        </p:txBody>
      </p:sp>
      <p:sp>
        <p:nvSpPr>
          <p:cNvPr id="17" name="TextBox 16">
            <a:extLst>
              <a:ext uri="{FF2B5EF4-FFF2-40B4-BE49-F238E27FC236}">
                <a16:creationId xmlns:a16="http://schemas.microsoft.com/office/drawing/2014/main" id="{3DC35121-E9B8-145D-50B8-027D3A53ADC3}"/>
              </a:ext>
            </a:extLst>
          </p:cNvPr>
          <p:cNvSpPr txBox="1"/>
          <p:nvPr/>
        </p:nvSpPr>
        <p:spPr>
          <a:xfrm>
            <a:off x="5161625" y="5809594"/>
            <a:ext cx="6046702" cy="884747"/>
          </a:xfrm>
          <a:prstGeom prst="roundRect">
            <a:avLst/>
          </a:prstGeom>
          <a:solidFill>
            <a:srgbClr val="32054B">
              <a:alpha val="75000"/>
            </a:srgbClr>
          </a:solidFill>
          <a:ln>
            <a:solidFill>
              <a:srgbClr val="5A1F51"/>
            </a:solidFill>
          </a:ln>
          <a:effectLst/>
          <a:scene3d>
            <a:camera prst="orthographicFront"/>
            <a:lightRig rig="flat" dir="t"/>
          </a:scene3d>
          <a:sp3d prstMaterial="metal"/>
        </p:spPr>
        <p:txBody>
          <a:bodyPr lIns="208026" tIns="69342" rIns="69342" bIns="69342" spcCol="1270" anchor="ct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t>ANY ISSUES MUST BE ADDRESSED </a:t>
            </a:r>
            <a:r>
              <a:rPr lang="en-US" sz="1600" dirty="0">
                <a:highlight>
                  <a:srgbClr val="780830"/>
                </a:highlight>
              </a:rPr>
              <a:t>IMMEDIATELY</a:t>
            </a:r>
            <a:r>
              <a:rPr lang="en-US" sz="1600" dirty="0">
                <a:solidFill>
                  <a:schemeClr val="bg1"/>
                </a:solidFill>
              </a:rPr>
              <a:t> </a:t>
            </a:r>
            <a:r>
              <a:rPr lang="en-US" sz="1600" dirty="0"/>
              <a:t>– </a:t>
            </a:r>
          </a:p>
          <a:p>
            <a:pPr eaLnBrk="1" fontAlgn="auto" hangingPunct="1">
              <a:spcBef>
                <a:spcPts val="0"/>
              </a:spcBef>
              <a:spcAft>
                <a:spcPts val="0"/>
              </a:spcAft>
              <a:defRPr/>
            </a:pPr>
            <a:r>
              <a:rPr lang="en-US" sz="1600" dirty="0"/>
              <a:t>INVOLVE A MANAGER OR LEAD CLS</a:t>
            </a:r>
          </a:p>
        </p:txBody>
      </p:sp>
      <p:pic>
        <p:nvPicPr>
          <p:cNvPr id="13324" name="Picture 3" descr="C:\Users\A755035\AppData\Local\Microsoft\Windows\Temporary Internet Files\Content.IE5\SQCZHV7R\warning-sign11[1].png">
            <a:extLst>
              <a:ext uri="{FF2B5EF4-FFF2-40B4-BE49-F238E27FC236}">
                <a16:creationId xmlns:a16="http://schemas.microsoft.com/office/drawing/2014/main" id="{13AAB3A5-FE21-CDF8-B3A9-500589ADC5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8700" y="5897563"/>
            <a:ext cx="64611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7">
            <a:extLst>
              <a:ext uri="{FF2B5EF4-FFF2-40B4-BE49-F238E27FC236}">
                <a16:creationId xmlns:a16="http://schemas.microsoft.com/office/drawing/2014/main" id="{EBC51B42-2688-81B0-D772-A7E6C0771E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ABF2D222-3B5A-23C8-C94D-DEF95C2FDB5F}"/>
              </a:ext>
            </a:extLst>
          </p:cNvPr>
          <p:cNvSpPr txBox="1"/>
          <p:nvPr/>
        </p:nvSpPr>
        <p:spPr>
          <a:xfrm>
            <a:off x="4304077" y="4575553"/>
            <a:ext cx="1715096" cy="510778"/>
          </a:xfrm>
          <a:prstGeom prst="roundRect">
            <a:avLst/>
          </a:prstGeom>
          <a:solidFill>
            <a:srgbClr val="004B74"/>
          </a:solidFill>
          <a:ln>
            <a:solidFill>
              <a:srgbClr val="004B74"/>
            </a:solidFill>
          </a:ln>
          <a:scene3d>
            <a:camera prst="orthographicFront"/>
            <a:lightRig rig="flat" dir="t"/>
          </a:scene3d>
          <a:sp3d extrusionH="76200" prstMaterial="metal"/>
        </p:spPr>
        <p:txBody>
          <a:bodyPr>
            <a:spAutoFit/>
          </a:bodyPr>
          <a:lstStyle/>
          <a:p>
            <a:pPr algn="ctr" eaLnBrk="1" fontAlgn="auto" hangingPunct="1">
              <a:spcBef>
                <a:spcPts val="0"/>
              </a:spcBef>
              <a:spcAft>
                <a:spcPts val="0"/>
              </a:spcAft>
              <a:defRPr/>
            </a:pP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05A00CEF-B4F2-847E-7575-D14E2D5D4A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8588" y="1685925"/>
            <a:ext cx="1404937" cy="1404938"/>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400" advClick="0" advTm="20000">
        <p14:ripple/>
      </p:transition>
    </mc:Choice>
    <mc:Fallback>
      <p:transition spd="slow" advClick="0" advTm="2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9F4A-8388-FF95-B4C7-F4E1B7F6E913}"/>
              </a:ext>
            </a:extLst>
          </p:cNvPr>
          <p:cNvSpPr>
            <a:spLocks noGrp="1"/>
          </p:cNvSpPr>
          <p:nvPr>
            <p:ph type="ctrTitle"/>
          </p:nvPr>
        </p:nvSpPr>
        <p:spPr>
          <a:xfrm>
            <a:off x="2852053" y="239561"/>
            <a:ext cx="6125603" cy="469174"/>
          </a:xfrm>
          <a:prstGeom prst="roundRect">
            <a:avLst/>
          </a:prstGeom>
          <a:solidFill>
            <a:srgbClr val="2A0F38"/>
          </a:solidFill>
          <a:effectLst>
            <a:outerShdw blurRad="50800" dist="38100" dir="5400000" algn="t" rotWithShape="0">
              <a:prstClr val="black">
                <a:alpha val="40000"/>
              </a:prstClr>
            </a:outerShdw>
          </a:effectLst>
          <a:scene3d>
            <a:camera prst="orthographicFront"/>
            <a:lightRig rig="threePt" dir="t"/>
          </a:scene3d>
          <a:sp3d>
            <a:bevelT/>
          </a:sp3d>
        </p:spPr>
        <p:txBody>
          <a:bodyPr rtlCol="0">
            <a:normAutofit fontScale="90000"/>
          </a:bodyPr>
          <a:lstStyle/>
          <a:p>
            <a:pPr fontAlgn="auto">
              <a:spcAft>
                <a:spcPts val="0"/>
              </a:spcAft>
              <a:defRPr/>
            </a:pPr>
            <a:r>
              <a:rPr lang="en-US" sz="2800" b="1" dirty="0">
                <a:latin typeface="Arial" panose="020B0604020202020204" pitchFamily="34" charset="0"/>
                <a:cs typeface="Arial" panose="020B0604020202020204" pitchFamily="34" charset="0"/>
              </a:rPr>
              <a:t>Code stroke:  COMMUNICATION</a:t>
            </a:r>
            <a:endParaRPr lang="en-US" sz="2800" dirty="0">
              <a:latin typeface="Arial" panose="020B0604020202020204" pitchFamily="34" charset="0"/>
              <a:cs typeface="Arial" panose="020B0604020202020204" pitchFamily="34" charset="0"/>
            </a:endParaRPr>
          </a:p>
        </p:txBody>
      </p:sp>
      <p:sp>
        <p:nvSpPr>
          <p:cNvPr id="14" name="Right Arrow 13">
            <a:extLst>
              <a:ext uri="{FF2B5EF4-FFF2-40B4-BE49-F238E27FC236}">
                <a16:creationId xmlns:a16="http://schemas.microsoft.com/office/drawing/2014/main" id="{60CFF929-4209-844C-780B-9A0C32862BB8}"/>
              </a:ext>
            </a:extLst>
          </p:cNvPr>
          <p:cNvSpPr/>
          <p:nvPr/>
        </p:nvSpPr>
        <p:spPr>
          <a:xfrm>
            <a:off x="4434492" y="1824637"/>
            <a:ext cx="3985082" cy="1312952"/>
          </a:xfrm>
          <a:prstGeom prst="rightArrow">
            <a:avLst/>
          </a:prstGeom>
          <a:gradFill flip="none" rotWithShape="1">
            <a:gsLst>
              <a:gs pos="34000">
                <a:srgbClr val="000060"/>
              </a:gs>
              <a:gs pos="50000">
                <a:srgbClr val="600060"/>
              </a:gs>
              <a:gs pos="66000">
                <a:srgbClr val="600030"/>
              </a:gs>
            </a:gsLst>
            <a:lin ang="0" scaled="1"/>
            <a:tileRect/>
          </a:gradFill>
          <a:ln w="15875">
            <a:solidFill>
              <a:srgbClr val="990099"/>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TextBox 19">
            <a:extLst>
              <a:ext uri="{FF2B5EF4-FFF2-40B4-BE49-F238E27FC236}">
                <a16:creationId xmlns:a16="http://schemas.microsoft.com/office/drawing/2014/main" id="{C8707EE8-AB93-91DB-B5B6-C8E4159782F2}"/>
              </a:ext>
            </a:extLst>
          </p:cNvPr>
          <p:cNvSpPr txBox="1"/>
          <p:nvPr/>
        </p:nvSpPr>
        <p:spPr>
          <a:xfrm>
            <a:off x="3797336" y="5147574"/>
            <a:ext cx="3832828" cy="1323439"/>
          </a:xfrm>
          <a:prstGeom prst="roundRect">
            <a:avLst/>
          </a:prstGeom>
          <a:solidFill>
            <a:srgbClr val="2A0F38"/>
          </a:solidFill>
          <a:ln>
            <a:solidFill>
              <a:srgbClr val="280E40"/>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91440" bIns="91440" spcCol="1270" anchor="ct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effectLst/>
              </a:rPr>
              <a:t>FOLLOW UP</a:t>
            </a:r>
          </a:p>
          <a:p>
            <a:pPr marL="285750" indent="-285750" algn="l" eaLnBrk="1" fontAlgn="auto" hangingPunct="1">
              <a:spcBef>
                <a:spcPts val="0"/>
              </a:spcBef>
              <a:spcAft>
                <a:spcPts val="0"/>
              </a:spcAft>
              <a:buFont typeface="Arial" panose="020B0604020202020204" pitchFamily="34" charset="0"/>
              <a:buChar char="•"/>
              <a:defRPr/>
            </a:pPr>
            <a:r>
              <a:rPr lang="en-US" sz="1600" dirty="0">
                <a:effectLst/>
              </a:rPr>
              <a:t>CALL ED /RN</a:t>
            </a:r>
          </a:p>
          <a:p>
            <a:pPr marL="285750" indent="-285750" algn="l" eaLnBrk="1" fontAlgn="auto" hangingPunct="1">
              <a:spcBef>
                <a:spcPts val="0"/>
              </a:spcBef>
              <a:spcAft>
                <a:spcPts val="0"/>
              </a:spcAft>
              <a:buFont typeface="Arial" panose="020B0604020202020204" pitchFamily="34" charset="0"/>
              <a:buChar char="•"/>
              <a:defRPr/>
            </a:pPr>
            <a:r>
              <a:rPr lang="en-US" sz="1600" dirty="0">
                <a:effectLst/>
              </a:rPr>
              <a:t>CALL DISPATCHER</a:t>
            </a:r>
          </a:p>
          <a:p>
            <a:pPr marL="285750" indent="-285750" algn="l" eaLnBrk="1" fontAlgn="auto" hangingPunct="1">
              <a:spcBef>
                <a:spcPts val="0"/>
              </a:spcBef>
              <a:spcAft>
                <a:spcPts val="0"/>
              </a:spcAft>
              <a:buFont typeface="Arial" panose="020B0604020202020204" pitchFamily="34" charset="0"/>
              <a:buChar char="•"/>
              <a:defRPr/>
            </a:pPr>
            <a:r>
              <a:rPr lang="en-US" sz="1600" dirty="0">
                <a:effectLst/>
              </a:rPr>
              <a:t>CALL LAB ASST ASSIGNED</a:t>
            </a:r>
          </a:p>
        </p:txBody>
      </p:sp>
      <p:sp>
        <p:nvSpPr>
          <p:cNvPr id="21" name="TextBox 20">
            <a:extLst>
              <a:ext uri="{FF2B5EF4-FFF2-40B4-BE49-F238E27FC236}">
                <a16:creationId xmlns:a16="http://schemas.microsoft.com/office/drawing/2014/main" id="{CA323130-11D1-DF57-C8D4-36F92AC7B485}"/>
              </a:ext>
            </a:extLst>
          </p:cNvPr>
          <p:cNvSpPr txBox="1"/>
          <p:nvPr/>
        </p:nvSpPr>
        <p:spPr>
          <a:xfrm>
            <a:off x="1340300" y="2481113"/>
            <a:ext cx="2690302" cy="461665"/>
          </a:xfrm>
          <a:prstGeom prst="rect">
            <a:avLst/>
          </a:prstGeom>
          <a:solidFill>
            <a:srgbClr val="000060"/>
          </a:solidFill>
          <a:ln>
            <a:solidFill>
              <a:srgbClr val="000060"/>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a:extLst>
              <a:ext uri="{FF2B5EF4-FFF2-40B4-BE49-F238E27FC236}">
                <a16:creationId xmlns:a16="http://schemas.microsoft.com/office/drawing/2014/main" id="{FA025642-AB46-3419-67C7-8D2232B1FF05}"/>
              </a:ext>
            </a:extLst>
          </p:cNvPr>
          <p:cNvPicPr>
            <a:picLocks noChangeAspect="1" noChangeArrowheads="1"/>
          </p:cNvPicPr>
          <p:nvPr/>
        </p:nvPicPr>
        <p:blipFill>
          <a:blip r:embed="rId2"/>
          <a:srcRect/>
          <a:stretch>
            <a:fillRect/>
          </a:stretch>
        </p:blipFill>
        <p:spPr bwMode="auto">
          <a:xfrm>
            <a:off x="8977313" y="944563"/>
            <a:ext cx="1614487" cy="1636712"/>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7AB2511D-C301-FEBC-5D9A-74BF06523D35}"/>
              </a:ext>
            </a:extLst>
          </p:cNvPr>
          <p:cNvSpPr txBox="1"/>
          <p:nvPr/>
        </p:nvSpPr>
        <p:spPr>
          <a:xfrm>
            <a:off x="8605487" y="2515690"/>
            <a:ext cx="2358899" cy="461665"/>
          </a:xfrm>
          <a:prstGeom prst="rect">
            <a:avLst/>
          </a:prstGeom>
          <a:solidFill>
            <a:srgbClr val="600030"/>
          </a:solidFill>
          <a:ln>
            <a:solidFill>
              <a:srgbClr val="600030"/>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spAutoFit/>
          </a:bodyPr>
          <a:lstStyle/>
          <a:p>
            <a:pPr algn="ctr" eaLnBrk="1" fontAlgn="auto" hangingPunct="1">
              <a:spcBef>
                <a:spcPts val="0"/>
              </a:spcBef>
              <a:spcAft>
                <a:spcPts val="0"/>
              </a:spcAft>
              <a:defRPr/>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a:extLst>
              <a:ext uri="{FF2B5EF4-FFF2-40B4-BE49-F238E27FC236}">
                <a16:creationId xmlns:a16="http://schemas.microsoft.com/office/drawing/2014/main" id="{B1BCEBCA-56D0-34BB-76DE-00E72BB90311}"/>
              </a:ext>
            </a:extLst>
          </p:cNvPr>
          <p:cNvPicPr>
            <a:picLocks noChangeAspect="1"/>
          </p:cNvPicPr>
          <p:nvPr/>
        </p:nvPicPr>
        <p:blipFill>
          <a:blip r:embed="rId3"/>
          <a:stretch>
            <a:fillRect/>
          </a:stretch>
        </p:blipFill>
        <p:spPr>
          <a:xfrm>
            <a:off x="1839913" y="1208088"/>
            <a:ext cx="1473200" cy="123983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CFAC8C8-1406-8C79-AA15-2907AD2366CA}"/>
              </a:ext>
            </a:extLst>
          </p:cNvPr>
          <p:cNvPicPr>
            <a:picLocks noChangeAspect="1"/>
          </p:cNvPicPr>
          <p:nvPr/>
        </p:nvPicPr>
        <p:blipFill>
          <a:blip r:embed="rId4"/>
          <a:stretch>
            <a:fillRect/>
          </a:stretch>
        </p:blipFill>
        <p:spPr>
          <a:xfrm>
            <a:off x="5271122" y="893994"/>
            <a:ext cx="1287463" cy="125412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1FBC0BB6-61CF-BCD1-D9BB-875A72E725DB}"/>
              </a:ext>
            </a:extLst>
          </p:cNvPr>
          <p:cNvPicPr>
            <a:picLocks noChangeAspect="1"/>
          </p:cNvPicPr>
          <p:nvPr/>
        </p:nvPicPr>
        <p:blipFill>
          <a:blip r:embed="rId5"/>
          <a:stretch>
            <a:fillRect/>
          </a:stretch>
        </p:blipFill>
        <p:spPr>
          <a:xfrm>
            <a:off x="10085388" y="3443288"/>
            <a:ext cx="1900237" cy="3148012"/>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D0E78E00-E66A-EE08-B6EB-F81542FACEBB}"/>
              </a:ext>
            </a:extLst>
          </p:cNvPr>
          <p:cNvSpPr txBox="1"/>
          <p:nvPr/>
        </p:nvSpPr>
        <p:spPr>
          <a:xfrm>
            <a:off x="1032669" y="3504476"/>
            <a:ext cx="8893762" cy="1405491"/>
          </a:xfrm>
          <a:prstGeom prst="roundRect">
            <a:avLst/>
          </a:prstGeom>
          <a:solidFill>
            <a:srgbClr val="2A0F38"/>
          </a:solidFill>
          <a:ln>
            <a:solidFill>
              <a:srgbClr val="280E4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a:spAutoFit/>
          </a:bodyPr>
          <a:lstStyle/>
          <a:p>
            <a:pPr eaLnBrk="1" fontAlgn="auto" hangingPunct="1">
              <a:lnSpc>
                <a:spcPct val="200000"/>
              </a:lnSpc>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pPr eaLnBrk="1" fontAlgn="auto" hangingPunct="1">
              <a:lnSpc>
                <a:spcPct val="200000"/>
              </a:lnSpc>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6600CC"/>
                </a:highlight>
                <a:latin typeface="Arial" panose="020B06040202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p:txBody>
      </p:sp>
      <p:sp>
        <p:nvSpPr>
          <p:cNvPr id="8" name="Right Arrow 7">
            <a:extLst>
              <a:ext uri="{FF2B5EF4-FFF2-40B4-BE49-F238E27FC236}">
                <a16:creationId xmlns:a16="http://schemas.microsoft.com/office/drawing/2014/main" id="{82E72695-78B1-8E1F-5943-76F564370FBA}"/>
              </a:ext>
            </a:extLst>
          </p:cNvPr>
          <p:cNvSpPr/>
          <p:nvPr/>
        </p:nvSpPr>
        <p:spPr>
          <a:xfrm rot="1290901">
            <a:off x="9364008" y="4632188"/>
            <a:ext cx="1177925" cy="68262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62" name="Picture 15">
            <a:extLst>
              <a:ext uri="{FF2B5EF4-FFF2-40B4-BE49-F238E27FC236}">
                <a16:creationId xmlns:a16="http://schemas.microsoft.com/office/drawing/2014/main" id="{FB32E06E-44E8-B005-3162-92E5B4701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4A4EB107-A98B-1A84-886C-18B8E945DCA0}"/>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cSld>
  <p:clrMapOvr>
    <a:masterClrMapping/>
  </p:clrMapOvr>
  <p:transition spd="slow" advClick="0" advTm="20000">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AB785C2E-A525-A893-5DAF-511203E58DA0}"/>
              </a:ext>
            </a:extLst>
          </p:cNvPr>
          <p:cNvSpPr/>
          <p:nvPr/>
        </p:nvSpPr>
        <p:spPr>
          <a:xfrm>
            <a:off x="3176468" y="3127547"/>
            <a:ext cx="2863372" cy="755024"/>
          </a:xfrm>
          <a:prstGeom prst="homePlate">
            <a:avLst/>
          </a:prstGeom>
          <a:solidFill>
            <a:srgbClr val="600060"/>
          </a:solidFill>
          <a:ln w="34925">
            <a:solidFill>
              <a:srgbClr val="600060"/>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a:extLst>
              <a:ext uri="{FF2B5EF4-FFF2-40B4-BE49-F238E27FC236}">
                <a16:creationId xmlns:a16="http://schemas.microsoft.com/office/drawing/2014/main" id="{A0A2A21D-1EC8-0A10-7D32-12C68B641113}"/>
              </a:ext>
            </a:extLst>
          </p:cNvPr>
          <p:cNvSpPr txBox="1"/>
          <p:nvPr/>
        </p:nvSpPr>
        <p:spPr>
          <a:xfrm>
            <a:off x="3454400" y="53276"/>
            <a:ext cx="5283200" cy="548388"/>
          </a:xfrm>
          <a:prstGeom prst="roundRect">
            <a:avLst/>
          </a:prstGeom>
          <a:solidFill>
            <a:srgbClr val="360036"/>
          </a:solidFill>
          <a:ln>
            <a:solidFill>
              <a:srgbClr val="600060"/>
            </a:solidFill>
          </a:ln>
        </p:spPr>
        <p:style>
          <a:lnRef idx="0">
            <a:schemeClr val="accent6"/>
          </a:lnRef>
          <a:fillRef idx="3">
            <a:schemeClr val="accent6"/>
          </a:fillRef>
          <a:effectRef idx="3">
            <a:schemeClr val="accent6"/>
          </a:effectRef>
          <a:fontRef idx="minor">
            <a:schemeClr val="lt1"/>
          </a:fontRef>
        </p:style>
        <p:txBody>
          <a:bodyPr anchor="ct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r>
              <a:rPr lang="en-US" sz="1400" dirty="0"/>
              <a:t>LAB EFFICIENCY MEASURE:  </a:t>
            </a:r>
          </a:p>
          <a:p>
            <a:pPr eaLnBrk="1" fontAlgn="auto" hangingPunct="1">
              <a:spcBef>
                <a:spcPts val="0"/>
              </a:spcBef>
              <a:spcAft>
                <a:spcPts val="0"/>
              </a:spcAft>
              <a:defRPr/>
            </a:pPr>
            <a:r>
              <a:rPr lang="en-US" sz="1400" dirty="0"/>
              <a:t>CODE STROKE TURN AROUND TIME</a:t>
            </a:r>
          </a:p>
        </p:txBody>
      </p:sp>
      <p:pic>
        <p:nvPicPr>
          <p:cNvPr id="22532" name="Picture 22">
            <a:extLst>
              <a:ext uri="{FF2B5EF4-FFF2-40B4-BE49-F238E27FC236}">
                <a16:creationId xmlns:a16="http://schemas.microsoft.com/office/drawing/2014/main" id="{0562A331-3B0A-D077-898A-2F5B4581E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rrow: Pentagon 28">
            <a:extLst>
              <a:ext uri="{FF2B5EF4-FFF2-40B4-BE49-F238E27FC236}">
                <a16:creationId xmlns:a16="http://schemas.microsoft.com/office/drawing/2014/main" id="{AAE36F68-E4A6-6E07-D2E6-938611E4C216}"/>
              </a:ext>
            </a:extLst>
          </p:cNvPr>
          <p:cNvSpPr/>
          <p:nvPr/>
        </p:nvSpPr>
        <p:spPr>
          <a:xfrm>
            <a:off x="6039840" y="3127547"/>
            <a:ext cx="2627082" cy="755024"/>
          </a:xfrm>
          <a:prstGeom prst="homePlate">
            <a:avLst/>
          </a:prstGeom>
          <a:solidFill>
            <a:srgbClr val="300060"/>
          </a:solidFill>
          <a:ln w="34925">
            <a:solidFill>
              <a:srgbClr val="300060"/>
            </a:solidFill>
          </a:ln>
          <a:scene3d>
            <a:camera prst="orthographicFront">
              <a:rot lat="0" lon="0" rev="0"/>
            </a:camera>
            <a:lightRig rig="balanced" dir="t"/>
          </a:scene3d>
          <a:sp3d prstMaterial="metal">
            <a:bevelT w="25400" h="25400"/>
          </a:sp3d>
        </p:spPr>
        <p:style>
          <a:lnRef idx="0">
            <a:schemeClr val="accent6"/>
          </a:lnRef>
          <a:fillRef idx="3">
            <a:schemeClr val="accent6"/>
          </a:fillRef>
          <a:effectRef idx="3">
            <a:schemeClr val="accent6"/>
          </a:effectRef>
          <a:fontRef idx="minor">
            <a:schemeClr val="lt1"/>
          </a:fontRef>
        </p:style>
        <p:txBody>
          <a:bodyPr lIns="0" rIns="0" anchor="ctr"/>
          <a:lstStyle/>
          <a:p>
            <a:pPr lvl="2" eaLnBrk="1" fontAlgn="auto" hangingPunct="1">
              <a:spcBef>
                <a:spcPts val="0"/>
              </a:spcBef>
              <a:spcAft>
                <a:spcPts val="0"/>
              </a:spcAft>
              <a:defRPr/>
            </a:pPr>
            <a:r>
              <a:rPr lang="en-US" b="1" dirty="0">
                <a:solidFill>
                  <a:schemeClr val="tx1"/>
                </a:solidFill>
                <a:latin typeface="Arial" panose="020B0604020202020204" pitchFamily="34" charset="0"/>
                <a:cs typeface="Arial" panose="020B0604020202020204" pitchFamily="34" charset="0"/>
              </a:rPr>
              <a:t>COLLECT to </a:t>
            </a:r>
          </a:p>
          <a:p>
            <a:pPr lvl="2" eaLnBrk="1" fontAlgn="auto" hangingPunct="1">
              <a:spcBef>
                <a:spcPts val="0"/>
              </a:spcBef>
              <a:spcAft>
                <a:spcPts val="0"/>
              </a:spcAft>
              <a:defRPr/>
            </a:pPr>
            <a:r>
              <a:rPr lang="en-US"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1395D89F-94E8-AEEF-D210-A2F6C098F8C7}"/>
              </a:ext>
            </a:extLst>
          </p:cNvPr>
          <p:cNvSpPr/>
          <p:nvPr/>
        </p:nvSpPr>
        <p:spPr>
          <a:xfrm>
            <a:off x="319088" y="3127375"/>
            <a:ext cx="2760662" cy="755650"/>
          </a:xfrm>
          <a:prstGeom prst="homePlate">
            <a:avLst/>
          </a:prstGeom>
          <a:solidFill>
            <a:srgbClr val="000060"/>
          </a:solidFill>
          <a:ln>
            <a:solidFill>
              <a:srgbClr val="467DF8"/>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E82ADD05-CAEF-949D-69A1-4D386EB471BE}"/>
              </a:ext>
            </a:extLst>
          </p:cNvPr>
          <p:cNvCxnSpPr>
            <a:cxnSpLocks/>
          </p:cNvCxnSpPr>
          <p:nvPr/>
        </p:nvCxnSpPr>
        <p:spPr>
          <a:xfrm>
            <a:off x="440998" y="2807044"/>
            <a:ext cx="2759318" cy="0"/>
          </a:xfrm>
          <a:prstGeom prst="straightConnector1">
            <a:avLst/>
          </a:prstGeom>
          <a:ln w="57150">
            <a:solidFill>
              <a:srgbClr val="00006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2541" name="TextBox 7">
            <a:extLst>
              <a:ext uri="{FF2B5EF4-FFF2-40B4-BE49-F238E27FC236}">
                <a16:creationId xmlns:a16="http://schemas.microsoft.com/office/drawing/2014/main" id="{EB5C0C52-42CC-5749-C53A-671FFC75959A}"/>
              </a:ext>
            </a:extLst>
          </p:cNvPr>
          <p:cNvSpPr txBox="1">
            <a:spLocks noChangeArrowheads="1"/>
          </p:cNvSpPr>
          <p:nvPr/>
        </p:nvSpPr>
        <p:spPr bwMode="auto">
          <a:xfrm>
            <a:off x="3985854" y="2254217"/>
            <a:ext cx="1244600" cy="368300"/>
          </a:xfrm>
          <a:prstGeom prst="rect">
            <a:avLst/>
          </a:prstGeom>
          <a:solidFill>
            <a:srgbClr val="600060"/>
          </a:solidFill>
          <a:ln w="9525">
            <a:solidFill>
              <a:srgbClr val="87037B"/>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C75DB1C2-704D-7DBE-AA11-D533F55E1A5A}"/>
              </a:ext>
            </a:extLst>
          </p:cNvPr>
          <p:cNvCxnSpPr>
            <a:cxnSpLocks/>
          </p:cNvCxnSpPr>
          <p:nvPr/>
        </p:nvCxnSpPr>
        <p:spPr>
          <a:xfrm>
            <a:off x="3305677" y="2806592"/>
            <a:ext cx="3112423" cy="905"/>
          </a:xfrm>
          <a:prstGeom prst="straightConnector1">
            <a:avLst/>
          </a:prstGeom>
          <a:ln w="57150">
            <a:solidFill>
              <a:srgbClr val="60006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2543" name="TextBox 33">
            <a:extLst>
              <a:ext uri="{FF2B5EF4-FFF2-40B4-BE49-F238E27FC236}">
                <a16:creationId xmlns:a16="http://schemas.microsoft.com/office/drawing/2014/main" id="{42EA49EB-3B47-1AF7-40C3-A7BA5D0A8FC6}"/>
              </a:ext>
            </a:extLst>
          </p:cNvPr>
          <p:cNvSpPr txBox="1">
            <a:spLocks noChangeArrowheads="1"/>
          </p:cNvSpPr>
          <p:nvPr/>
        </p:nvSpPr>
        <p:spPr bwMode="auto">
          <a:xfrm>
            <a:off x="977900" y="2259013"/>
            <a:ext cx="1244600" cy="369887"/>
          </a:xfrm>
          <a:prstGeom prst="rect">
            <a:avLst/>
          </a:prstGeom>
          <a:solidFill>
            <a:srgbClr val="000060"/>
          </a:solidFill>
          <a:ln w="9525">
            <a:solidFill>
              <a:srgbClr val="00006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7803F958-ED63-2283-6B97-5DF3FF877FC7}"/>
              </a:ext>
            </a:extLst>
          </p:cNvPr>
          <p:cNvCxnSpPr>
            <a:cxnSpLocks/>
          </p:cNvCxnSpPr>
          <p:nvPr/>
        </p:nvCxnSpPr>
        <p:spPr>
          <a:xfrm>
            <a:off x="6637338" y="2806592"/>
            <a:ext cx="4355340" cy="0"/>
          </a:xfrm>
          <a:prstGeom prst="straightConnector1">
            <a:avLst/>
          </a:prstGeom>
          <a:ln w="57150">
            <a:solidFill>
              <a:srgbClr val="60003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2545" name="TextBox 38">
            <a:extLst>
              <a:ext uri="{FF2B5EF4-FFF2-40B4-BE49-F238E27FC236}">
                <a16:creationId xmlns:a16="http://schemas.microsoft.com/office/drawing/2014/main" id="{2DAF701E-F19A-1E1D-3480-1AAE5B3640E0}"/>
              </a:ext>
            </a:extLst>
          </p:cNvPr>
          <p:cNvSpPr txBox="1">
            <a:spLocks noChangeArrowheads="1"/>
          </p:cNvSpPr>
          <p:nvPr/>
        </p:nvSpPr>
        <p:spPr bwMode="auto">
          <a:xfrm>
            <a:off x="8107363" y="2268538"/>
            <a:ext cx="1244600" cy="368300"/>
          </a:xfrm>
          <a:prstGeom prst="rect">
            <a:avLst/>
          </a:prstGeom>
          <a:solidFill>
            <a:srgbClr val="640032"/>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latin typeface="Arial" panose="020B0604020202020204" pitchFamily="34" charset="0"/>
                <a:cs typeface="Arial" panose="020B0604020202020204" pitchFamily="34" charset="0"/>
              </a:rPr>
              <a:t>25 MIN</a:t>
            </a:r>
          </a:p>
        </p:txBody>
      </p:sp>
      <p:sp>
        <p:nvSpPr>
          <p:cNvPr id="3" name="Arrow: Pentagon 2">
            <a:extLst>
              <a:ext uri="{FF2B5EF4-FFF2-40B4-BE49-F238E27FC236}">
                <a16:creationId xmlns:a16="http://schemas.microsoft.com/office/drawing/2014/main" id="{2933745F-A9CD-660D-3A61-E76F380D1D15}"/>
              </a:ext>
            </a:extLst>
          </p:cNvPr>
          <p:cNvSpPr/>
          <p:nvPr/>
        </p:nvSpPr>
        <p:spPr>
          <a:xfrm>
            <a:off x="8666922" y="3057962"/>
            <a:ext cx="3001792" cy="755024"/>
          </a:xfrm>
          <a:prstGeom prst="homePlate">
            <a:avLst>
              <a:gd name="adj" fmla="val 110554"/>
            </a:avLst>
          </a:prstGeom>
          <a:solidFill>
            <a:srgbClr val="600030"/>
          </a:solidFill>
          <a:ln w="28575">
            <a:solidFill>
              <a:srgbClr val="600030"/>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anchor="ctr"/>
          <a:lstStyle/>
          <a:p>
            <a:pPr lvl="1" eaLnBrk="1" fontAlgn="auto" hangingPunct="1">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 RESULT</a:t>
            </a:r>
          </a:p>
        </p:txBody>
      </p:sp>
      <p:sp>
        <p:nvSpPr>
          <p:cNvPr id="22551" name="TextBox 54">
            <a:extLst>
              <a:ext uri="{FF2B5EF4-FFF2-40B4-BE49-F238E27FC236}">
                <a16:creationId xmlns:a16="http://schemas.microsoft.com/office/drawing/2014/main" id="{A6A832F4-802B-3BB4-65CB-37C712478CC6}"/>
              </a:ext>
            </a:extLst>
          </p:cNvPr>
          <p:cNvSpPr txBox="1">
            <a:spLocks noChangeArrowheads="1"/>
          </p:cNvSpPr>
          <p:nvPr/>
        </p:nvSpPr>
        <p:spPr bwMode="auto">
          <a:xfrm>
            <a:off x="2025650" y="5890725"/>
            <a:ext cx="7559675" cy="646112"/>
          </a:xfrm>
          <a:prstGeom prst="rect">
            <a:avLst/>
          </a:prstGeom>
          <a:solidFill>
            <a:srgbClr val="360036"/>
          </a:solidFill>
          <a:ln w="9525">
            <a:solidFill>
              <a:srgbClr val="280E4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latin typeface="Arial" panose="020B0604020202020204" pitchFamily="34" charset="0"/>
                <a:cs typeface="Arial" panose="020B0604020202020204" pitchFamily="34" charset="0"/>
              </a:rPr>
              <a:t>Documentation is imperative when there are delays i.e.</a:t>
            </a:r>
          </a:p>
          <a:p>
            <a:pPr algn="ctr" eaLnBrk="1" hangingPunct="1"/>
            <a:r>
              <a:rPr lang="en-US" altLang="en-US" b="1" dirty="0">
                <a:latin typeface="Arial" panose="020B0604020202020204" pitchFamily="34" charset="0"/>
                <a:cs typeface="Arial" panose="020B0604020202020204" pitchFamily="34" charset="0"/>
              </a:rPr>
              <a:t> (CT Scan, RN dismissed the lab to collect – obtain the name) </a:t>
            </a:r>
          </a:p>
        </p:txBody>
      </p:sp>
      <p:sp>
        <p:nvSpPr>
          <p:cNvPr id="59" name="Oval 58">
            <a:extLst>
              <a:ext uri="{FF2B5EF4-FFF2-40B4-BE49-F238E27FC236}">
                <a16:creationId xmlns:a16="http://schemas.microsoft.com/office/drawing/2014/main" id="{AF7DBEB6-A8BE-7913-842E-A6E44BE42F69}"/>
              </a:ext>
            </a:extLst>
          </p:cNvPr>
          <p:cNvSpPr/>
          <p:nvPr/>
        </p:nvSpPr>
        <p:spPr>
          <a:xfrm>
            <a:off x="5295981" y="2829669"/>
            <a:ext cx="1371600" cy="1371600"/>
          </a:xfrm>
          <a:prstGeom prst="ellipse">
            <a:avLst/>
          </a:prstGeom>
          <a:solidFill>
            <a:srgbClr val="39FF14">
              <a:alpha val="29020"/>
            </a:srgbClr>
          </a:solidFill>
          <a:ln w="85725" cap="flat" cmpd="dbl">
            <a:solidFill>
              <a:srgbClr val="39FF14"/>
            </a:solidFill>
            <a:prstDash val="dash"/>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Callout: Bent Line 65">
            <a:extLst>
              <a:ext uri="{FF2B5EF4-FFF2-40B4-BE49-F238E27FC236}">
                <a16:creationId xmlns:a16="http://schemas.microsoft.com/office/drawing/2014/main" id="{BD5E1C6D-8241-B55E-37F9-D9BB2040B741}"/>
              </a:ext>
            </a:extLst>
          </p:cNvPr>
          <p:cNvSpPr/>
          <p:nvPr/>
        </p:nvSpPr>
        <p:spPr>
          <a:xfrm>
            <a:off x="5440990" y="4785351"/>
            <a:ext cx="4667250" cy="754062"/>
          </a:xfrm>
          <a:prstGeom prst="borderCallout2">
            <a:avLst>
              <a:gd name="adj1" fmla="val 40196"/>
              <a:gd name="adj2" fmla="val -578"/>
              <a:gd name="adj3" fmla="val 18750"/>
              <a:gd name="adj4" fmla="val -16667"/>
              <a:gd name="adj5" fmla="val -111336"/>
              <a:gd name="adj6" fmla="val 4682"/>
            </a:avLst>
          </a:prstGeom>
          <a:solidFill>
            <a:srgbClr val="360036"/>
          </a:solidFill>
          <a:ln w="41275">
            <a:solidFill>
              <a:srgbClr val="2A0F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SHARED TARGET</a:t>
            </a:r>
          </a:p>
          <a:p>
            <a:pPr algn="ctr" eaLnBrk="1" fontAlgn="auto" hangingPunct="1">
              <a:spcBef>
                <a:spcPts val="0"/>
              </a:spcBef>
              <a:spcAft>
                <a:spcPts val="0"/>
              </a:spcAft>
              <a:defRPr/>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a:t>
            </a:r>
            <a:r>
              <a:rPr lang="en-US" sz="1400" b="1" dirty="0">
                <a:solidFill>
                  <a:schemeClr val="tx1"/>
                </a:solidFill>
                <a:latin typeface="Arial" panose="020B0604020202020204" pitchFamily="34" charset="0"/>
                <a:cs typeface="Arial" panose="020B0604020202020204" pitchFamily="34" charset="0"/>
              </a:rPr>
              <a:t>the specimen is collected this increases chance to meet the target and also save a life.</a:t>
            </a:r>
          </a:p>
        </p:txBody>
      </p:sp>
      <p:sp>
        <p:nvSpPr>
          <p:cNvPr id="5" name="Oval 4">
            <a:extLst>
              <a:ext uri="{FF2B5EF4-FFF2-40B4-BE49-F238E27FC236}">
                <a16:creationId xmlns:a16="http://schemas.microsoft.com/office/drawing/2014/main" id="{243783EC-44CB-8AB1-7EDB-4A11297240B6}"/>
              </a:ext>
            </a:extLst>
          </p:cNvPr>
          <p:cNvSpPr/>
          <p:nvPr/>
        </p:nvSpPr>
        <p:spPr>
          <a:xfrm>
            <a:off x="5366137" y="807614"/>
            <a:ext cx="1459727" cy="1400311"/>
          </a:xfrm>
          <a:prstGeom prst="ellipse">
            <a:avLst/>
          </a:prstGeom>
          <a:solidFill>
            <a:srgbClr val="360036"/>
          </a:solidFill>
          <a:ln>
            <a:solidFill>
              <a:srgbClr val="36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tial Circle 3">
            <a:extLst>
              <a:ext uri="{FF2B5EF4-FFF2-40B4-BE49-F238E27FC236}">
                <a16:creationId xmlns:a16="http://schemas.microsoft.com/office/drawing/2014/main" id="{9C59EB6A-D8F2-4A64-FAAD-AC0EDAF338A3}"/>
              </a:ext>
            </a:extLst>
          </p:cNvPr>
          <p:cNvSpPr/>
          <p:nvPr/>
        </p:nvSpPr>
        <p:spPr>
          <a:xfrm flipH="1">
            <a:off x="5455920" y="851560"/>
            <a:ext cx="1280160" cy="1280160"/>
          </a:xfrm>
          <a:prstGeom prst="pie">
            <a:avLst>
              <a:gd name="adj1" fmla="val 0"/>
              <a:gd name="adj2" fmla="val 16148075"/>
            </a:avLst>
          </a:prstGeom>
          <a:solidFill>
            <a:srgbClr val="9D3695"/>
          </a:solidFill>
          <a:ln w="28575">
            <a:solidFill>
              <a:schemeClr val="tx1"/>
            </a:solidFill>
          </a:ln>
          <a:scene3d>
            <a:camera prst="orthographicFront"/>
            <a:lightRig rig="balanced" dir="t"/>
          </a:scene3d>
          <a:sp3d prstMaterial="metal">
            <a:bevelT w="127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21835BC-A56D-4B7B-B01F-BA2A8A67CF03}"/>
              </a:ext>
            </a:extLst>
          </p:cNvPr>
          <p:cNvSpPr txBox="1"/>
          <p:nvPr/>
        </p:nvSpPr>
        <p:spPr>
          <a:xfrm>
            <a:off x="5678557" y="1500123"/>
            <a:ext cx="834887"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45</a:t>
            </a:r>
          </a:p>
        </p:txBody>
      </p:sp>
      <p:cxnSp>
        <p:nvCxnSpPr>
          <p:cNvPr id="13" name="Straight Arrow Connector 12">
            <a:extLst>
              <a:ext uri="{FF2B5EF4-FFF2-40B4-BE49-F238E27FC236}">
                <a16:creationId xmlns:a16="http://schemas.microsoft.com/office/drawing/2014/main" id="{A2BDD883-034F-E4F6-1DF9-ADCC3CCD3007}"/>
              </a:ext>
            </a:extLst>
          </p:cNvPr>
          <p:cNvCxnSpPr>
            <a:cxnSpLocks/>
          </p:cNvCxnSpPr>
          <p:nvPr/>
        </p:nvCxnSpPr>
        <p:spPr>
          <a:xfrm flipH="1">
            <a:off x="5230454" y="1480706"/>
            <a:ext cx="928495" cy="27063"/>
          </a:xfrm>
          <a:prstGeom prst="straightConnector1">
            <a:avLst/>
          </a:prstGeom>
          <a:ln w="28575">
            <a:solidFill>
              <a:srgbClr val="FF99CC"/>
            </a:solidFill>
            <a:tailEnd type="triangle" w="lg"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3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543"/>
                                        </p:tgtEl>
                                        <p:attrNameLst>
                                          <p:attrName>style.visibility</p:attrName>
                                        </p:attrNameLst>
                                      </p:cBhvr>
                                      <p:to>
                                        <p:strVal val="visible"/>
                                      </p:to>
                                    </p:set>
                                    <p:animEffect transition="in" filter="wipe(left)">
                                      <p:cBhvr>
                                        <p:cTn id="19" dur="500"/>
                                        <p:tgtEl>
                                          <p:spTgt spid="22543"/>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2541"/>
                                        </p:tgtEl>
                                        <p:attrNameLst>
                                          <p:attrName>style.visibility</p:attrName>
                                        </p:attrNameLst>
                                      </p:cBhvr>
                                      <p:to>
                                        <p:strVal val="visible"/>
                                      </p:to>
                                    </p:set>
                                    <p:animEffect transition="in" filter="wipe(left)">
                                      <p:cBhvr>
                                        <p:cTn id="23" dur="500"/>
                                        <p:tgtEl>
                                          <p:spTgt spid="22541"/>
                                        </p:tgtEl>
                                      </p:cBhvr>
                                    </p:animEffect>
                                  </p:childTnLst>
                                </p:cTn>
                              </p:par>
                              <p:par>
                                <p:cTn id="24" presetID="22" presetClass="entr" presetSubtype="8"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2545"/>
                                        </p:tgtEl>
                                        <p:attrNameLst>
                                          <p:attrName>style.visibility</p:attrName>
                                        </p:attrNameLst>
                                      </p:cBhvr>
                                      <p:to>
                                        <p:strVal val="visible"/>
                                      </p:to>
                                    </p:set>
                                    <p:animEffect transition="in" filter="wipe(left)">
                                      <p:cBhvr>
                                        <p:cTn id="36" dur="1000"/>
                                        <p:tgtEl>
                                          <p:spTgt spid="22545"/>
                                        </p:tgtEl>
                                      </p:cBhvr>
                                    </p:animEffect>
                                  </p:childTnLst>
                                </p:cTn>
                              </p:par>
                              <p:par>
                                <p:cTn id="37" presetID="22" presetClass="entr" presetSubtype="8"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1000"/>
                                        <p:tgtEl>
                                          <p:spTgt spid="35"/>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3000"/>
                            </p:stCondLst>
                            <p:childTnLst>
                              <p:par>
                                <p:cTn id="48" presetID="21" presetClass="entr" presetSubtype="1"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heel(1)">
                                      <p:cBhvr>
                                        <p:cTn id="50" dur="2000"/>
                                        <p:tgtEl>
                                          <p:spTgt spid="4"/>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heel(1)">
                                      <p:cBhvr>
                                        <p:cTn id="53" dur="2000"/>
                                        <p:tgtEl>
                                          <p:spTgt spid="11"/>
                                        </p:tgtEl>
                                      </p:cBhvr>
                                    </p:animEffect>
                                  </p:childTnLst>
                                </p:cTn>
                              </p:par>
                              <p:par>
                                <p:cTn id="54" presetID="22" presetClass="entr" presetSubtype="2"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right)">
                                      <p:cBhvr>
                                        <p:cTn id="56" dur="500"/>
                                        <p:tgtEl>
                                          <p:spTgt spid="13"/>
                                        </p:tgtEl>
                                      </p:cBhvr>
                                    </p:animEffect>
                                  </p:childTnLst>
                                </p:cTn>
                              </p:par>
                              <p:par>
                                <p:cTn id="57" presetID="6" presetClass="entr" presetSubtype="32"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circle(out)">
                                      <p:cBhvr>
                                        <p:cTn id="59" dur="2000"/>
                                        <p:tgtEl>
                                          <p:spTgt spid="59"/>
                                        </p:tgtEl>
                                      </p:cBhvr>
                                    </p:animEffect>
                                  </p:childTnLst>
                                </p:cTn>
                              </p:par>
                              <p:par>
                                <p:cTn id="60" presetID="21" presetClass="emph" presetSubtype="0" repeatCount="5000" fill="hold" grpId="1" nodeType="withEffect">
                                  <p:stCondLst>
                                    <p:cond delay="0"/>
                                  </p:stCondLst>
                                  <p:childTnLst>
                                    <p:animClr clrSpc="hsl" dir="cw">
                                      <p:cBhvr override="childStyle">
                                        <p:cTn id="61" dur="2000" fill="hold"/>
                                        <p:tgtEl>
                                          <p:spTgt spid="59"/>
                                        </p:tgtEl>
                                        <p:attrNameLst>
                                          <p:attrName>style.color</p:attrName>
                                        </p:attrNameLst>
                                      </p:cBhvr>
                                      <p:by>
                                        <p:hsl h="7200000" s="0" l="0"/>
                                      </p:by>
                                    </p:animClr>
                                    <p:animClr clrSpc="hsl" dir="cw">
                                      <p:cBhvr>
                                        <p:cTn id="62" dur="2000" fill="hold"/>
                                        <p:tgtEl>
                                          <p:spTgt spid="59"/>
                                        </p:tgtEl>
                                        <p:attrNameLst>
                                          <p:attrName>fillcolor</p:attrName>
                                        </p:attrNameLst>
                                      </p:cBhvr>
                                      <p:by>
                                        <p:hsl h="7200000" s="0" l="0"/>
                                      </p:by>
                                    </p:animClr>
                                    <p:animClr clrSpc="hsl" dir="cw">
                                      <p:cBhvr>
                                        <p:cTn id="63" dur="2000" fill="hold"/>
                                        <p:tgtEl>
                                          <p:spTgt spid="59"/>
                                        </p:tgtEl>
                                        <p:attrNameLst>
                                          <p:attrName>stroke.color</p:attrName>
                                        </p:attrNameLst>
                                      </p:cBhvr>
                                      <p:by>
                                        <p:hsl h="7200000" s="0" l="0"/>
                                      </p:by>
                                    </p:animClr>
                                    <p:set>
                                      <p:cBhvr>
                                        <p:cTn id="64" dur="2000" fill="hold"/>
                                        <p:tgtEl>
                                          <p:spTgt spid="59"/>
                                        </p:tgtEl>
                                        <p:attrNameLst>
                                          <p:attrName>fill.type</p:attrName>
                                        </p:attrNameLst>
                                      </p:cBhvr>
                                      <p:to>
                                        <p:strVal val="solid"/>
                                      </p:to>
                                    </p:set>
                                  </p:childTnLst>
                                </p:cTn>
                              </p:par>
                              <p:par>
                                <p:cTn id="65" presetID="8" presetClass="emph" presetSubtype="0" repeatCount="5000" fill="hold" grpId="2" nodeType="withEffect">
                                  <p:stCondLst>
                                    <p:cond delay="0"/>
                                  </p:stCondLst>
                                  <p:childTnLst>
                                    <p:animRot by="21600000">
                                      <p:cBhvr>
                                        <p:cTn id="66" dur="2000" fill="hold"/>
                                        <p:tgtEl>
                                          <p:spTgt spid="59"/>
                                        </p:tgtEl>
                                        <p:attrNameLst>
                                          <p:attrName>r</p:attrName>
                                        </p:attrNameLst>
                                      </p:cBhvr>
                                    </p:animRot>
                                  </p:childTnLst>
                                </p:cTn>
                              </p:par>
                              <p:par>
                                <p:cTn id="67" presetID="22" presetClass="entr" presetSubtype="2"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wipe(right)">
                                      <p:cBhvr>
                                        <p:cTn id="69" dur="500"/>
                                        <p:tgtEl>
                                          <p:spTgt spid="6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2551"/>
                                        </p:tgtEl>
                                        <p:attrNameLst>
                                          <p:attrName>style.visibility</p:attrName>
                                        </p:attrNameLst>
                                      </p:cBhvr>
                                      <p:to>
                                        <p:strVal val="visible"/>
                                      </p:to>
                                    </p:set>
                                    <p:anim calcmode="lin" valueType="num">
                                      <p:cBhvr>
                                        <p:cTn id="72" dur="500" fill="hold"/>
                                        <p:tgtEl>
                                          <p:spTgt spid="22551"/>
                                        </p:tgtEl>
                                        <p:attrNameLst>
                                          <p:attrName>ppt_w</p:attrName>
                                        </p:attrNameLst>
                                      </p:cBhvr>
                                      <p:tavLst>
                                        <p:tav tm="0">
                                          <p:val>
                                            <p:fltVal val="0"/>
                                          </p:val>
                                        </p:tav>
                                        <p:tav tm="100000">
                                          <p:val>
                                            <p:strVal val="#ppt_w"/>
                                          </p:val>
                                        </p:tav>
                                      </p:tavLst>
                                    </p:anim>
                                    <p:anim calcmode="lin" valueType="num">
                                      <p:cBhvr>
                                        <p:cTn id="73" dur="500" fill="hold"/>
                                        <p:tgtEl>
                                          <p:spTgt spid="22551"/>
                                        </p:tgtEl>
                                        <p:attrNameLst>
                                          <p:attrName>ppt_h</p:attrName>
                                        </p:attrNameLst>
                                      </p:cBhvr>
                                      <p:tavLst>
                                        <p:tav tm="0">
                                          <p:val>
                                            <p:fltVal val="0"/>
                                          </p:val>
                                        </p:tav>
                                        <p:tav tm="100000">
                                          <p:val>
                                            <p:strVal val="#ppt_h"/>
                                          </p:val>
                                        </p:tav>
                                      </p:tavLst>
                                    </p:anim>
                                    <p:animEffect transition="in" filter="fade">
                                      <p:cBhvr>
                                        <p:cTn id="74" dur="500"/>
                                        <p:tgtEl>
                                          <p:spTgt spid="22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29" grpId="0" animBg="1"/>
      <p:bldP spid="32" grpId="0" animBg="1"/>
      <p:bldP spid="22541" grpId="0" animBg="1"/>
      <p:bldP spid="22543" grpId="0" animBg="1"/>
      <p:bldP spid="22545" grpId="0" animBg="1"/>
      <p:bldP spid="3" grpId="0" animBg="1"/>
      <p:bldP spid="22551" grpId="0" animBg="1"/>
      <p:bldP spid="59" grpId="0" animBg="1"/>
      <p:bldP spid="59" grpId="1" animBg="1"/>
      <p:bldP spid="59" grpId="2" animBg="1"/>
      <p:bldP spid="66" grpId="0" animBg="1"/>
      <p:bldP spid="5" grpId="0" animBg="1"/>
      <p:bldP spid="4"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9612-81AD-8AAC-1279-1F6C5D587043}"/>
              </a:ext>
            </a:extLst>
          </p:cNvPr>
          <p:cNvSpPr>
            <a:spLocks noGrp="1"/>
          </p:cNvSpPr>
          <p:nvPr>
            <p:ph type="ctrTitle"/>
          </p:nvPr>
        </p:nvSpPr>
        <p:spPr>
          <a:xfrm>
            <a:off x="2514107" y="253219"/>
            <a:ext cx="7163786" cy="469174"/>
          </a:xfrm>
          <a:solidFill>
            <a:srgbClr val="280E40"/>
          </a:solidFill>
          <a:scene3d>
            <a:camera prst="orthographicFront"/>
            <a:lightRig rig="flat" dir="t"/>
          </a:scene3d>
          <a:sp3d prstMaterial="metal"/>
        </p:spPr>
        <p:txBody>
          <a:bodyPr rtlCol="0">
            <a:normAutofit fontScale="90000"/>
          </a:bodyPr>
          <a:lstStyle/>
          <a:p>
            <a:pPr fontAlgn="auto">
              <a:spcAft>
                <a:spcPts val="0"/>
              </a:spcAft>
              <a:defRPr/>
            </a:pPr>
            <a:r>
              <a:rPr lang="en-US" sz="2800" b="1" dirty="0">
                <a:latin typeface="Arial" panose="020B0604020202020204" pitchFamily="34" charset="0"/>
                <a:cs typeface="Arial" panose="020B0604020202020204" pitchFamily="34" charset="0"/>
              </a:rPr>
              <a:t>Code stroke:  COMMUNICATION</a:t>
            </a:r>
            <a:endParaRPr lang="en-US" sz="2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07CA0BA-B1D4-9905-F0E8-80F5D41B34E4}"/>
              </a:ext>
            </a:extLst>
          </p:cNvPr>
          <p:cNvSpPr txBox="1"/>
          <p:nvPr/>
        </p:nvSpPr>
        <p:spPr>
          <a:xfrm>
            <a:off x="3904942" y="900467"/>
            <a:ext cx="4681250" cy="369332"/>
          </a:xfrm>
          <a:prstGeom prst="rect">
            <a:avLst/>
          </a:prstGeom>
          <a:solidFill>
            <a:srgbClr val="280E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DOCUMENTATION</a:t>
            </a:r>
          </a:p>
        </p:txBody>
      </p:sp>
      <p:pic>
        <p:nvPicPr>
          <p:cNvPr id="15368" name="Picture 6">
            <a:extLst>
              <a:ext uri="{FF2B5EF4-FFF2-40B4-BE49-F238E27FC236}">
                <a16:creationId xmlns:a16="http://schemas.microsoft.com/office/drawing/2014/main" id="{745C9508-EB16-A3E0-8173-BBD99C6FA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2505075"/>
            <a:ext cx="2257425" cy="288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a:extLst>
              <a:ext uri="{FF2B5EF4-FFF2-40B4-BE49-F238E27FC236}">
                <a16:creationId xmlns:a16="http://schemas.microsoft.com/office/drawing/2014/main" id="{39ABDBB1-21F3-ABB0-6D57-D0D59A4DB161}"/>
              </a:ext>
            </a:extLst>
          </p:cNvPr>
          <p:cNvPicPr>
            <a:picLocks noChangeAspect="1" noChangeArrowheads="1"/>
          </p:cNvPicPr>
          <p:nvPr/>
        </p:nvPicPr>
        <p:blipFill>
          <a:blip r:embed="rId3"/>
          <a:srcRect/>
          <a:stretch>
            <a:fillRect/>
          </a:stretch>
        </p:blipFill>
        <p:spPr bwMode="auto">
          <a:xfrm>
            <a:off x="2390775" y="2514600"/>
            <a:ext cx="2459038" cy="2892425"/>
          </a:xfrm>
          <a:prstGeom prst="rect">
            <a:avLst/>
          </a:prstGeom>
          <a:noFill/>
          <a:ln>
            <a:noFill/>
          </a:ln>
          <a:effectLst>
            <a:outerShdw blurRad="50800" dist="50800" dir="2700000" algn="ctr" rotWithShape="0">
              <a:schemeClr val="bg1"/>
            </a:outerShdw>
          </a:effectLst>
        </p:spPr>
      </p:pic>
      <p:sp>
        <p:nvSpPr>
          <p:cNvPr id="4" name="TextBox 3">
            <a:extLst>
              <a:ext uri="{FF2B5EF4-FFF2-40B4-BE49-F238E27FC236}">
                <a16:creationId xmlns:a16="http://schemas.microsoft.com/office/drawing/2014/main" id="{17DFE7C3-8132-09E5-5DFA-66C0E7AA9A09}"/>
              </a:ext>
            </a:extLst>
          </p:cNvPr>
          <p:cNvSpPr txBox="1"/>
          <p:nvPr/>
        </p:nvSpPr>
        <p:spPr>
          <a:xfrm>
            <a:off x="1045705" y="1628430"/>
            <a:ext cx="2334806" cy="523220"/>
          </a:xfrm>
          <a:prstGeom prst="rect">
            <a:avLst/>
          </a:prstGeom>
          <a:solidFill>
            <a:srgbClr val="4F2270"/>
          </a:solidFill>
          <a:ln>
            <a:solidFill>
              <a:srgbClr val="2A0F38"/>
            </a:solid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CODE STROKE BINDER – STAT LAB</a:t>
            </a:r>
          </a:p>
        </p:txBody>
      </p:sp>
      <p:pic>
        <p:nvPicPr>
          <p:cNvPr id="7170" name="Picture 2">
            <a:extLst>
              <a:ext uri="{FF2B5EF4-FFF2-40B4-BE49-F238E27FC236}">
                <a16:creationId xmlns:a16="http://schemas.microsoft.com/office/drawing/2014/main" id="{F0D8DFA6-431E-71B3-99A0-405BDE42E1AB}"/>
              </a:ext>
            </a:extLst>
          </p:cNvPr>
          <p:cNvPicPr>
            <a:picLocks noChangeAspect="1" noChangeArrowheads="1"/>
          </p:cNvPicPr>
          <p:nvPr/>
        </p:nvPicPr>
        <p:blipFill>
          <a:blip r:embed="rId4"/>
          <a:srcRect/>
          <a:stretch>
            <a:fillRect/>
          </a:stretch>
        </p:blipFill>
        <p:spPr bwMode="auto">
          <a:xfrm>
            <a:off x="8162925" y="2390775"/>
            <a:ext cx="3841750" cy="3111500"/>
          </a:xfrm>
          <a:prstGeom prst="rect">
            <a:avLst/>
          </a:prstGeom>
          <a:noFill/>
          <a:ln w="9525">
            <a:solidFill>
              <a:schemeClr val="tx1"/>
            </a:solidFill>
            <a:miter lim="800000"/>
            <a:headEnd/>
            <a:tailEnd/>
          </a:ln>
          <a:effectLst>
            <a:outerShdw blurRad="50800" dist="35921" dir="2700000" algn="ctr" rotWithShape="0">
              <a:schemeClr val="bg1"/>
            </a:outerShdw>
          </a:effectLst>
        </p:spPr>
      </p:pic>
      <p:sp>
        <p:nvSpPr>
          <p:cNvPr id="18" name="TextBox 17">
            <a:extLst>
              <a:ext uri="{FF2B5EF4-FFF2-40B4-BE49-F238E27FC236}">
                <a16:creationId xmlns:a16="http://schemas.microsoft.com/office/drawing/2014/main" id="{1B06D83C-40FB-7EB1-E830-684877F8B7A0}"/>
              </a:ext>
            </a:extLst>
          </p:cNvPr>
          <p:cNvSpPr txBox="1"/>
          <p:nvPr/>
        </p:nvSpPr>
        <p:spPr>
          <a:xfrm>
            <a:off x="8382000" y="1817921"/>
            <a:ext cx="3623445"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STAT LAB – “WHITE BOARD”</a:t>
            </a:r>
          </a:p>
        </p:txBody>
      </p:sp>
      <p:pic>
        <p:nvPicPr>
          <p:cNvPr id="15377" name="Picture 2">
            <a:extLst>
              <a:ext uri="{FF2B5EF4-FFF2-40B4-BE49-F238E27FC236}">
                <a16:creationId xmlns:a16="http://schemas.microsoft.com/office/drawing/2014/main" id="{846633F1-B456-274F-1BE4-9EC1FCAF7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175" y="2774950"/>
            <a:ext cx="264318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4C3E30A-88EA-D488-EAD0-A9B44F8398B7}"/>
              </a:ext>
            </a:extLst>
          </p:cNvPr>
          <p:cNvSpPr txBox="1"/>
          <p:nvPr/>
        </p:nvSpPr>
        <p:spPr>
          <a:xfrm>
            <a:off x="4849101" y="1494755"/>
            <a:ext cx="3220078" cy="954107"/>
          </a:xfrm>
          <a:prstGeom prst="rect">
            <a:avLst/>
          </a:prstGeom>
          <a:solidFill>
            <a:srgbClr val="4F2270"/>
          </a:solidFill>
          <a:ln>
            <a:no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COMMUNICATE / DISCUSS</a:t>
            </a:r>
          </a:p>
          <a:p>
            <a:pPr marL="285750" indent="-285750" eaLnBrk="1" fontAlgn="auto" hangingPunct="1">
              <a:spcBef>
                <a:spcPts val="0"/>
              </a:spcBef>
              <a:spcAft>
                <a:spcPts val="0"/>
              </a:spcAft>
              <a:buFont typeface="Arial" panose="020B0604020202020204" pitchFamily="34" charset="0"/>
              <a:buChar char="•"/>
              <a:defRP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eaLnBrk="1" fontAlgn="auto" hangingPunct="1">
              <a:spcBef>
                <a:spcPts val="0"/>
              </a:spcBef>
              <a:spcAft>
                <a:spcPts val="0"/>
              </a:spcAft>
              <a:buFont typeface="Arial" panose="020B0604020202020204" pitchFamily="34" charset="0"/>
              <a:buChar char="•"/>
              <a:defRPr/>
            </a:pPr>
            <a:r>
              <a:rPr lang="en-US" sz="1400" b="1" dirty="0">
                <a:latin typeface="Arial" panose="020B0604020202020204" pitchFamily="34" charset="0"/>
                <a:cs typeface="Arial" panose="020B0604020202020204" pitchFamily="34" charset="0"/>
              </a:rPr>
              <a:t>ARRIVAL OF SPECIMEN</a:t>
            </a:r>
          </a:p>
          <a:p>
            <a:pPr marL="285750" indent="-285750" eaLnBrk="1" fontAlgn="auto" hangingPunct="1">
              <a:spcBef>
                <a:spcPts val="0"/>
              </a:spcBef>
              <a:spcAft>
                <a:spcPts val="0"/>
              </a:spcAft>
              <a:buFont typeface="Arial" panose="020B0604020202020204" pitchFamily="34" charset="0"/>
              <a:buChar char="•"/>
              <a:defRPr/>
            </a:pPr>
            <a:r>
              <a:rPr lang="en-US" sz="1400" b="1" dirty="0">
                <a:latin typeface="Arial" panose="020B0604020202020204" pitchFamily="34" charset="0"/>
                <a:cs typeface="Arial" panose="020B0604020202020204" pitchFamily="34" charset="0"/>
              </a:rPr>
              <a:t>HAND OFF TO CLS</a:t>
            </a:r>
          </a:p>
        </p:txBody>
      </p:sp>
      <p:pic>
        <p:nvPicPr>
          <p:cNvPr id="15381" name="Picture 13">
            <a:extLst>
              <a:ext uri="{FF2B5EF4-FFF2-40B4-BE49-F238E27FC236}">
                <a16:creationId xmlns:a16="http://schemas.microsoft.com/office/drawing/2014/main" id="{9B44451D-BD79-EA03-A820-52E5F9D78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37088A63-D887-38DF-25EF-2F881C11A8AE}"/>
              </a:ext>
            </a:extLst>
          </p:cNvPr>
          <p:cNvSpPr txBox="1">
            <a:spLocks/>
          </p:cNvSpPr>
          <p:nvPr/>
        </p:nvSpPr>
        <p:spPr>
          <a:xfrm>
            <a:off x="133350" y="5817127"/>
            <a:ext cx="4015598" cy="869283"/>
          </a:xfrm>
          <a:prstGeom prst="roundRect">
            <a:avLst/>
          </a:prstGeom>
          <a:solidFill>
            <a:schemeClr val="tx1">
              <a:lumMod val="65000"/>
            </a:schemeClr>
          </a:solidFill>
          <a:ln>
            <a:noFill/>
          </a:ln>
          <a:effectLst/>
          <a:scene3d>
            <a:camera prst="orthographicFront"/>
            <a:lightRig rig="flat" dir="t"/>
          </a:scene3d>
          <a:sp3d prstMaterial="plastic">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latin typeface="Arial" panose="020B0604020202020204" pitchFamily="34" charset="0"/>
                <a:ea typeface="+mn-ea"/>
                <a:cs typeface="Arial" panose="020B0604020202020204" pitchFamily="34" charset="0"/>
              </a:rPr>
              <a:t>lamc laboratory</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latin typeface="Arial" panose="020B0604020202020204" pitchFamily="34" charset="0"/>
                <a:ea typeface="+mn-ea"/>
                <a:cs typeface="Arial" panose="020B0604020202020204" pitchFamily="34" charset="0"/>
              </a:rPr>
              <a:t>FLOW CYTOMETRY, medical office buildings</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2023 CODE STROKE in-service</a:t>
            </a:r>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6151"/>
                                        </p:tgtEl>
                                        <p:attrNameLst>
                                          <p:attrName>style.visibility</p:attrName>
                                        </p:attrNameLst>
                                      </p:cBhvr>
                                      <p:to>
                                        <p:strVal val="visible"/>
                                      </p:to>
                                    </p:set>
                                    <p:anim calcmode="lin" valueType="num">
                                      <p:cBhvr>
                                        <p:cTn id="23" dur="1000" fill="hold"/>
                                        <p:tgtEl>
                                          <p:spTgt spid="6151"/>
                                        </p:tgtEl>
                                        <p:attrNameLst>
                                          <p:attrName>ppt_w</p:attrName>
                                        </p:attrNameLst>
                                      </p:cBhvr>
                                      <p:tavLst>
                                        <p:tav tm="0">
                                          <p:val>
                                            <p:fltVal val="0"/>
                                          </p:val>
                                        </p:tav>
                                        <p:tav tm="100000">
                                          <p:val>
                                            <p:strVal val="#ppt_w"/>
                                          </p:val>
                                        </p:tav>
                                      </p:tavLst>
                                    </p:anim>
                                    <p:anim calcmode="lin" valueType="num">
                                      <p:cBhvr>
                                        <p:cTn id="24" dur="1000" fill="hold"/>
                                        <p:tgtEl>
                                          <p:spTgt spid="6151"/>
                                        </p:tgtEl>
                                        <p:attrNameLst>
                                          <p:attrName>ppt_h</p:attrName>
                                        </p:attrNameLst>
                                      </p:cBhvr>
                                      <p:tavLst>
                                        <p:tav tm="0">
                                          <p:val>
                                            <p:fltVal val="0"/>
                                          </p:val>
                                        </p:tav>
                                        <p:tav tm="100000">
                                          <p:val>
                                            <p:strVal val="#ppt_h"/>
                                          </p:val>
                                        </p:tav>
                                      </p:tavLst>
                                    </p:anim>
                                    <p:animEffect transition="in" filter="fade">
                                      <p:cBhvr>
                                        <p:cTn id="25" dur="1000"/>
                                        <p:tgtEl>
                                          <p:spTgt spid="6151"/>
                                        </p:tgtEl>
                                      </p:cBhvr>
                                    </p:animEffect>
                                  </p:childTnLst>
                                </p:cTn>
                              </p:par>
                              <p:par>
                                <p:cTn id="26" presetID="53" presetClass="entr" presetSubtype="16" fill="hold" nodeType="withEffect">
                                  <p:stCondLst>
                                    <p:cond delay="0"/>
                                  </p:stCondLst>
                                  <p:childTnLst>
                                    <p:set>
                                      <p:cBhvr>
                                        <p:cTn id="27" dur="1" fill="hold">
                                          <p:stCondLst>
                                            <p:cond delay="0"/>
                                          </p:stCondLst>
                                        </p:cTn>
                                        <p:tgtEl>
                                          <p:spTgt spid="15368"/>
                                        </p:tgtEl>
                                        <p:attrNameLst>
                                          <p:attrName>style.visibility</p:attrName>
                                        </p:attrNameLst>
                                      </p:cBhvr>
                                      <p:to>
                                        <p:strVal val="visible"/>
                                      </p:to>
                                    </p:set>
                                    <p:anim calcmode="lin" valueType="num">
                                      <p:cBhvr>
                                        <p:cTn id="28" dur="1000" fill="hold"/>
                                        <p:tgtEl>
                                          <p:spTgt spid="15368"/>
                                        </p:tgtEl>
                                        <p:attrNameLst>
                                          <p:attrName>ppt_w</p:attrName>
                                        </p:attrNameLst>
                                      </p:cBhvr>
                                      <p:tavLst>
                                        <p:tav tm="0">
                                          <p:val>
                                            <p:fltVal val="0"/>
                                          </p:val>
                                        </p:tav>
                                        <p:tav tm="100000">
                                          <p:val>
                                            <p:strVal val="#ppt_w"/>
                                          </p:val>
                                        </p:tav>
                                      </p:tavLst>
                                    </p:anim>
                                    <p:anim calcmode="lin" valueType="num">
                                      <p:cBhvr>
                                        <p:cTn id="29" dur="1000" fill="hold"/>
                                        <p:tgtEl>
                                          <p:spTgt spid="15368"/>
                                        </p:tgtEl>
                                        <p:attrNameLst>
                                          <p:attrName>ppt_h</p:attrName>
                                        </p:attrNameLst>
                                      </p:cBhvr>
                                      <p:tavLst>
                                        <p:tav tm="0">
                                          <p:val>
                                            <p:fltVal val="0"/>
                                          </p:val>
                                        </p:tav>
                                        <p:tav tm="100000">
                                          <p:val>
                                            <p:strVal val="#ppt_h"/>
                                          </p:val>
                                        </p:tav>
                                      </p:tavLst>
                                    </p:anim>
                                    <p:animEffect transition="in" filter="fade">
                                      <p:cBhvr>
                                        <p:cTn id="30" dur="1000"/>
                                        <p:tgtEl>
                                          <p:spTgt spid="15368"/>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Effect transition="in" filter="fade">
                                      <p:cBhvr>
                                        <p:cTn id="36" dur="1000"/>
                                        <p:tgtEl>
                                          <p:spTgt spid="12"/>
                                        </p:tgtEl>
                                      </p:cBhvr>
                                    </p:animEffect>
                                  </p:childTnLst>
                                </p:cTn>
                              </p:par>
                              <p:par>
                                <p:cTn id="37" presetID="53" presetClass="entr" presetSubtype="16" fill="hold" nodeType="withEffect">
                                  <p:stCondLst>
                                    <p:cond delay="0"/>
                                  </p:stCondLst>
                                  <p:childTnLst>
                                    <p:set>
                                      <p:cBhvr>
                                        <p:cTn id="38" dur="1" fill="hold">
                                          <p:stCondLst>
                                            <p:cond delay="0"/>
                                          </p:stCondLst>
                                        </p:cTn>
                                        <p:tgtEl>
                                          <p:spTgt spid="15377"/>
                                        </p:tgtEl>
                                        <p:attrNameLst>
                                          <p:attrName>style.visibility</p:attrName>
                                        </p:attrNameLst>
                                      </p:cBhvr>
                                      <p:to>
                                        <p:strVal val="visible"/>
                                      </p:to>
                                    </p:set>
                                    <p:anim calcmode="lin" valueType="num">
                                      <p:cBhvr>
                                        <p:cTn id="39" dur="1000" fill="hold"/>
                                        <p:tgtEl>
                                          <p:spTgt spid="15377"/>
                                        </p:tgtEl>
                                        <p:attrNameLst>
                                          <p:attrName>ppt_w</p:attrName>
                                        </p:attrNameLst>
                                      </p:cBhvr>
                                      <p:tavLst>
                                        <p:tav tm="0">
                                          <p:val>
                                            <p:fltVal val="0"/>
                                          </p:val>
                                        </p:tav>
                                        <p:tav tm="100000">
                                          <p:val>
                                            <p:strVal val="#ppt_w"/>
                                          </p:val>
                                        </p:tav>
                                      </p:tavLst>
                                    </p:anim>
                                    <p:anim calcmode="lin" valueType="num">
                                      <p:cBhvr>
                                        <p:cTn id="40" dur="1000" fill="hold"/>
                                        <p:tgtEl>
                                          <p:spTgt spid="15377"/>
                                        </p:tgtEl>
                                        <p:attrNameLst>
                                          <p:attrName>ppt_h</p:attrName>
                                        </p:attrNameLst>
                                      </p:cBhvr>
                                      <p:tavLst>
                                        <p:tav tm="0">
                                          <p:val>
                                            <p:fltVal val="0"/>
                                          </p:val>
                                        </p:tav>
                                        <p:tav tm="100000">
                                          <p:val>
                                            <p:strVal val="#ppt_h"/>
                                          </p:val>
                                        </p:tav>
                                      </p:tavLst>
                                    </p:anim>
                                    <p:animEffect transition="in" filter="fade">
                                      <p:cBhvr>
                                        <p:cTn id="41" dur="1000"/>
                                        <p:tgtEl>
                                          <p:spTgt spid="15377"/>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par>
                                <p:cTn id="48" presetID="53" presetClass="entr" presetSubtype="16" fill="hold" nodeType="withEffect">
                                  <p:stCondLst>
                                    <p:cond delay="0"/>
                                  </p:stCondLst>
                                  <p:childTnLst>
                                    <p:set>
                                      <p:cBhvr>
                                        <p:cTn id="49" dur="1" fill="hold">
                                          <p:stCondLst>
                                            <p:cond delay="0"/>
                                          </p:stCondLst>
                                        </p:cTn>
                                        <p:tgtEl>
                                          <p:spTgt spid="7170"/>
                                        </p:tgtEl>
                                        <p:attrNameLst>
                                          <p:attrName>style.visibility</p:attrName>
                                        </p:attrNameLst>
                                      </p:cBhvr>
                                      <p:to>
                                        <p:strVal val="visible"/>
                                      </p:to>
                                    </p:set>
                                    <p:anim calcmode="lin" valueType="num">
                                      <p:cBhvr>
                                        <p:cTn id="50" dur="1000" fill="hold"/>
                                        <p:tgtEl>
                                          <p:spTgt spid="7170"/>
                                        </p:tgtEl>
                                        <p:attrNameLst>
                                          <p:attrName>ppt_w</p:attrName>
                                        </p:attrNameLst>
                                      </p:cBhvr>
                                      <p:tavLst>
                                        <p:tav tm="0">
                                          <p:val>
                                            <p:fltVal val="0"/>
                                          </p:val>
                                        </p:tav>
                                        <p:tav tm="100000">
                                          <p:val>
                                            <p:strVal val="#ppt_w"/>
                                          </p:val>
                                        </p:tav>
                                      </p:tavLst>
                                    </p:anim>
                                    <p:anim calcmode="lin" valueType="num">
                                      <p:cBhvr>
                                        <p:cTn id="51" dur="1000" fill="hold"/>
                                        <p:tgtEl>
                                          <p:spTgt spid="7170"/>
                                        </p:tgtEl>
                                        <p:attrNameLst>
                                          <p:attrName>ppt_h</p:attrName>
                                        </p:attrNameLst>
                                      </p:cBhvr>
                                      <p:tavLst>
                                        <p:tav tm="0">
                                          <p:val>
                                            <p:fltVal val="0"/>
                                          </p:val>
                                        </p:tav>
                                        <p:tav tm="100000">
                                          <p:val>
                                            <p:strVal val="#ppt_h"/>
                                          </p:val>
                                        </p:tav>
                                      </p:tavLst>
                                    </p:anim>
                                    <p:animEffect transition="in" filter="fade">
                                      <p:cBhvr>
                                        <p:cTn id="52"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1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F4AF-B36F-305B-DBCA-2762B8125477}"/>
              </a:ext>
            </a:extLst>
          </p:cNvPr>
          <p:cNvSpPr>
            <a:spLocks noGrp="1"/>
          </p:cNvSpPr>
          <p:nvPr>
            <p:ph type="ctrTitle"/>
          </p:nvPr>
        </p:nvSpPr>
        <p:spPr>
          <a:xfrm>
            <a:off x="3735049" y="179983"/>
            <a:ext cx="5145143" cy="469174"/>
          </a:xfrm>
          <a:solidFill>
            <a:srgbClr val="280E40"/>
          </a:solidFill>
          <a:ln>
            <a:solidFill>
              <a:srgbClr val="004B74"/>
            </a:solidFill>
          </a:ln>
          <a:scene3d>
            <a:camera prst="orthographicFront"/>
            <a:lightRig rig="flat" dir="t"/>
          </a:scene3d>
          <a:sp3d extrusionH="57150" prstMaterial="metal">
            <a:bevelT w="50800" h="82550"/>
            <a:bevelB w="6350"/>
          </a:sp3d>
        </p:spPr>
        <p:txBody>
          <a:bodyPr rtlCol="0">
            <a:normAutofit fontScale="90000"/>
          </a:bodyPr>
          <a:lstStyle/>
          <a:p>
            <a:pPr fontAlgn="auto">
              <a:spcAft>
                <a:spcPts val="0"/>
              </a:spcAft>
              <a:defRPr/>
            </a:pP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a:extLst>
              <a:ext uri="{FF2B5EF4-FFF2-40B4-BE49-F238E27FC236}">
                <a16:creationId xmlns:a16="http://schemas.microsoft.com/office/drawing/2014/main" id="{D403C269-79B4-1332-ABC5-0D1D56238A7E}"/>
              </a:ext>
            </a:extLst>
          </p:cNvPr>
          <p:cNvSpPr txBox="1"/>
          <p:nvPr/>
        </p:nvSpPr>
        <p:spPr>
          <a:xfrm>
            <a:off x="3870825" y="787316"/>
            <a:ext cx="4681250" cy="646331"/>
          </a:xfrm>
          <a:prstGeom prst="rect">
            <a:avLst/>
          </a:prstGeom>
          <a:solidFill>
            <a:srgbClr val="002060"/>
          </a:solidFill>
          <a:ln>
            <a:solidFill>
              <a:srgbClr val="004B7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ISSUES AND EXCEPTIONS:  </a:t>
            </a:r>
          </a:p>
          <a:p>
            <a:pPr algn="ctr" eaLnBrk="1" fontAlgn="auto" hangingPunct="1">
              <a:spcBef>
                <a:spcPts val="0"/>
              </a:spcBef>
              <a:spcAft>
                <a:spcPts val="0"/>
              </a:spcAft>
              <a:defRPr/>
            </a:pPr>
            <a:r>
              <a:rPr lang="en-US" b="1" dirty="0">
                <a:solidFill>
                  <a:srgbClr val="002060"/>
                </a:solidFill>
                <a:highlight>
                  <a:srgbClr val="FFFF00"/>
                </a:highlight>
                <a:latin typeface="+mn-lt"/>
              </a:rPr>
              <a:t>NOTIFY IMMEDIATELY</a:t>
            </a:r>
          </a:p>
        </p:txBody>
      </p:sp>
      <p:graphicFrame>
        <p:nvGraphicFramePr>
          <p:cNvPr id="7" name="Table 6">
            <a:extLst>
              <a:ext uri="{FF2B5EF4-FFF2-40B4-BE49-F238E27FC236}">
                <a16:creationId xmlns:a16="http://schemas.microsoft.com/office/drawing/2014/main" id="{37026707-B0B0-085A-4AD2-203AA931F5CE}"/>
              </a:ext>
            </a:extLst>
          </p:cNvPr>
          <p:cNvGraphicFramePr>
            <a:graphicFrameLocks noGrp="1"/>
          </p:cNvGraphicFramePr>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Dispatcher/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Dispatcher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6391" name="Picture 3" descr="C:\Users\A755035\AppData\Local\Microsoft\Windows\Temporary Internet Files\Content.IE5\SQCZHV7R\warning-sign11[1].png">
            <a:extLst>
              <a:ext uri="{FF2B5EF4-FFF2-40B4-BE49-F238E27FC236}">
                <a16:creationId xmlns:a16="http://schemas.microsoft.com/office/drawing/2014/main" id="{B74B92F1-C102-CC51-4D2E-C250E8EDC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275" y="5918200"/>
            <a:ext cx="7604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54D3662-3A98-EACF-3041-2C2F72CFB950}"/>
              </a:ext>
            </a:extLst>
          </p:cNvPr>
          <p:cNvSpPr txBox="1"/>
          <p:nvPr/>
        </p:nvSpPr>
        <p:spPr>
          <a:xfrm>
            <a:off x="6663465" y="6151056"/>
            <a:ext cx="4433454" cy="400110"/>
          </a:xfrm>
          <a:prstGeom prst="rect">
            <a:avLst/>
          </a:prstGeom>
          <a:solidFill>
            <a:srgbClr val="5A1F51"/>
          </a:solidFill>
          <a:scene3d>
            <a:camera prst="orthographicFront"/>
            <a:lightRig rig="threePt" dir="t"/>
          </a:scene3d>
          <a:sp3d>
            <a:bevelT/>
          </a:sp3d>
        </p:spPr>
        <p:txBody>
          <a:bodyPr>
            <a:spAutoFit/>
          </a:bodyPr>
          <a:lstStyle/>
          <a:p>
            <a:pPr eaLnBrk="1" fontAlgn="auto" hangingPunct="1">
              <a:spcBef>
                <a:spcPts val="0"/>
              </a:spcBef>
              <a:spcAft>
                <a:spcPts val="0"/>
              </a:spcAft>
              <a:defRPr/>
            </a:pP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16395" name="Picture 8">
            <a:extLst>
              <a:ext uri="{FF2B5EF4-FFF2-40B4-BE49-F238E27FC236}">
                <a16:creationId xmlns:a16="http://schemas.microsoft.com/office/drawing/2014/main" id="{0D876200-B5D5-A447-D835-B113EE4E1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792007D4-D26B-C31B-E3DB-CBA5A4E02F2D}"/>
              </a:ext>
            </a:extLst>
          </p:cNvPr>
          <p:cNvSpPr txBox="1">
            <a:spLocks/>
          </p:cNvSpPr>
          <p:nvPr/>
        </p:nvSpPr>
        <p:spPr>
          <a:xfrm>
            <a:off x="39045" y="5843847"/>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latin typeface="Arial" panose="020B0604020202020204" pitchFamily="34" charset="0"/>
                <a:ea typeface="+mn-ea"/>
                <a:cs typeface="Arial" panose="020B0604020202020204" pitchFamily="34" charset="0"/>
              </a:rPr>
              <a:t>lamc laboratory</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latin typeface="Arial" panose="020B0604020202020204" pitchFamily="34" charset="0"/>
                <a:ea typeface="+mn-ea"/>
                <a:cs typeface="Arial" panose="020B0604020202020204" pitchFamily="34" charset="0"/>
              </a:rPr>
              <a:t>FLOW CYTOMETRY, medical office buildings</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2023 CODE STROKE inservice</a:t>
            </a:r>
          </a:p>
        </p:txBody>
      </p:sp>
      <p:sp>
        <p:nvSpPr>
          <p:cNvPr id="11" name="Oval 10">
            <a:extLst>
              <a:ext uri="{FF2B5EF4-FFF2-40B4-BE49-F238E27FC236}">
                <a16:creationId xmlns:a16="http://schemas.microsoft.com/office/drawing/2014/main" id="{59F8B406-EC81-64D6-4EA1-919A7183D782}"/>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latin typeface="Arial" panose="020B0604020202020204" pitchFamily="34" charset="0"/>
                <a:cs typeface="Arial" panose="020B0604020202020204" pitchFamily="34" charset="0"/>
              </a:rPr>
              <a:t>13</a:t>
            </a:r>
          </a:p>
        </p:txBody>
      </p:sp>
    </p:spTree>
  </p:cSld>
  <p:clrMapOvr>
    <a:masterClrMapping/>
  </p:clrMapOvr>
  <p:transition spd="slow" advClick="0" advTm="3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E5F1-D716-7DC0-01F9-1B7A685F5246}"/>
              </a:ext>
            </a:extLst>
          </p:cNvPr>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rtlCol="0">
            <a:normAutofit fontScale="90000"/>
          </a:bodyPr>
          <a:lstStyle/>
          <a:p>
            <a:pPr fontAlgn="auto">
              <a:spcAft>
                <a:spcPts val="0"/>
              </a:spcAft>
              <a:defRPr/>
            </a:pP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a:extLst>
              <a:ext uri="{FF2B5EF4-FFF2-40B4-BE49-F238E27FC236}">
                <a16:creationId xmlns:a16="http://schemas.microsoft.com/office/drawing/2014/main" id="{B70E5BCE-54A2-E821-60AE-A64FA4F18847}"/>
              </a:ext>
            </a:extLst>
          </p:cNvPr>
          <p:cNvSpPr txBox="1"/>
          <p:nvPr/>
        </p:nvSpPr>
        <p:spPr>
          <a:xfrm>
            <a:off x="4004702" y="846414"/>
            <a:ext cx="4681250" cy="369332"/>
          </a:xfrm>
          <a:prstGeom prst="rect">
            <a:avLst/>
          </a:prstGeom>
          <a:solidFill>
            <a:srgbClr val="2A0F38"/>
          </a:solidFill>
          <a:ln>
            <a:solidFill>
              <a:srgbClr val="2A0F38"/>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DOCUMENTATION</a:t>
            </a:r>
          </a:p>
        </p:txBody>
      </p:sp>
      <p:sp>
        <p:nvSpPr>
          <p:cNvPr id="4" name="TextBox 3">
            <a:extLst>
              <a:ext uri="{FF2B5EF4-FFF2-40B4-BE49-F238E27FC236}">
                <a16:creationId xmlns:a16="http://schemas.microsoft.com/office/drawing/2014/main" id="{D8C938B0-950A-94AC-8437-17E504865D86}"/>
              </a:ext>
            </a:extLst>
          </p:cNvPr>
          <p:cNvSpPr txBox="1"/>
          <p:nvPr/>
        </p:nvSpPr>
        <p:spPr>
          <a:xfrm>
            <a:off x="315570" y="1185878"/>
            <a:ext cx="3689132" cy="307777"/>
          </a:xfrm>
          <a:prstGeom prst="rect">
            <a:avLst/>
          </a:prstGeom>
          <a:solidFill>
            <a:srgbClr val="4F2270"/>
          </a:solidFill>
          <a:ln>
            <a:solidFill>
              <a:srgbClr val="2A0F38"/>
            </a:solid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CODE STROKE LOG</a:t>
            </a:r>
          </a:p>
        </p:txBody>
      </p:sp>
      <p:pic>
        <p:nvPicPr>
          <p:cNvPr id="8194" name="Picture 2">
            <a:extLst>
              <a:ext uri="{FF2B5EF4-FFF2-40B4-BE49-F238E27FC236}">
                <a16:creationId xmlns:a16="http://schemas.microsoft.com/office/drawing/2014/main" id="{63BF034A-E445-B592-A5F7-C5754A3C0EA6}"/>
              </a:ext>
            </a:extLst>
          </p:cNvPr>
          <p:cNvPicPr>
            <a:picLocks noChangeAspect="1" noChangeArrowheads="1"/>
          </p:cNvPicPr>
          <p:nvPr/>
        </p:nvPicPr>
        <p:blipFill>
          <a:blip r:embed="rId2"/>
          <a:srcRect/>
          <a:stretch>
            <a:fillRect/>
          </a:stretch>
        </p:blipFill>
        <p:spPr bwMode="auto">
          <a:xfrm>
            <a:off x="2873375" y="1701800"/>
            <a:ext cx="7232650" cy="4325938"/>
          </a:xfrm>
          <a:prstGeom prst="rect">
            <a:avLst/>
          </a:prstGeom>
          <a:noFill/>
          <a:ln>
            <a:noFill/>
          </a:ln>
          <a:effectLst>
            <a:outerShdw blurRad="76200" dist="76200" dir="2700000" algn="ctr" rotWithShape="0">
              <a:schemeClr val="tx1">
                <a:lumMod val="50000"/>
              </a:schemeClr>
            </a:outerShdw>
          </a:effectLst>
        </p:spPr>
      </p:pic>
      <p:pic>
        <p:nvPicPr>
          <p:cNvPr id="17420" name="Picture 6">
            <a:extLst>
              <a:ext uri="{FF2B5EF4-FFF2-40B4-BE49-F238E27FC236}">
                <a16:creationId xmlns:a16="http://schemas.microsoft.com/office/drawing/2014/main" id="{DE266D0F-9058-5882-3888-9EFF6BE23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F52722C4-2952-5CE8-8B5A-5A622DDF751A}"/>
              </a:ext>
            </a:extLst>
          </p:cNvPr>
          <p:cNvSpPr txBox="1">
            <a:spLocks/>
          </p:cNvSpPr>
          <p:nvPr/>
        </p:nvSpPr>
        <p:spPr>
          <a:xfrm>
            <a:off x="152337" y="5800692"/>
            <a:ext cx="4015598" cy="869283"/>
          </a:xfrm>
          <a:prstGeom prst="roundRect">
            <a:avLst/>
          </a:prstGeom>
          <a:solidFill>
            <a:srgbClr val="2A0F38"/>
          </a:solidFill>
          <a:ln>
            <a:solidFill>
              <a:srgbClr val="2A0F38"/>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2023 CODE STROKE inservice</a:t>
            </a:r>
          </a:p>
        </p:txBody>
      </p:sp>
      <p:sp>
        <p:nvSpPr>
          <p:cNvPr id="17422" name="TextBox 2">
            <a:extLst>
              <a:ext uri="{FF2B5EF4-FFF2-40B4-BE49-F238E27FC236}">
                <a16:creationId xmlns:a16="http://schemas.microsoft.com/office/drawing/2014/main" id="{33782677-2B78-3FE1-C164-C7442E1858C4}"/>
              </a:ext>
            </a:extLst>
          </p:cNvPr>
          <p:cNvSpPr txBox="1">
            <a:spLocks noChangeArrowheads="1"/>
          </p:cNvSpPr>
          <p:nvPr/>
        </p:nvSpPr>
        <p:spPr bwMode="auto">
          <a:xfrm rot="-2305471">
            <a:off x="4432300" y="3084513"/>
            <a:ext cx="3751263" cy="522287"/>
          </a:xfrm>
          <a:prstGeom prst="rect">
            <a:avLst/>
          </a:prstGeom>
          <a:solidFill>
            <a:srgbClr val="92D05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solidFill>
                  <a:srgbClr val="FF0000"/>
                </a:solidFill>
              </a:rPr>
              <a:t>EXAMPLE</a:t>
            </a:r>
          </a:p>
        </p:txBody>
      </p:sp>
      <p:sp>
        <p:nvSpPr>
          <p:cNvPr id="5" name="TextBox 4">
            <a:extLst>
              <a:ext uri="{FF2B5EF4-FFF2-40B4-BE49-F238E27FC236}">
                <a16:creationId xmlns:a16="http://schemas.microsoft.com/office/drawing/2014/main" id="{F6A6A53A-35C7-7DED-BDC1-E9129F5D0AB8}"/>
              </a:ext>
            </a:extLst>
          </p:cNvPr>
          <p:cNvSpPr txBox="1"/>
          <p:nvPr/>
        </p:nvSpPr>
        <p:spPr>
          <a:xfrm>
            <a:off x="4996820" y="5921110"/>
            <a:ext cx="3689132" cy="523220"/>
          </a:xfrm>
          <a:prstGeom prst="rect">
            <a:avLst/>
          </a:prstGeom>
          <a:solidFill>
            <a:srgbClr val="4F2270"/>
          </a:solidFill>
          <a:ln>
            <a:solidFill>
              <a:srgbClr val="2A0F38"/>
            </a:solid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Download the most current version in Master Control</a:t>
            </a:r>
          </a:p>
        </p:txBody>
      </p:sp>
    </p:spTree>
  </p:cSld>
  <p:clrMapOvr>
    <a:masterClrMapping/>
  </p:clrMapOvr>
  <p:transition advClick="0" advTm="11000">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935D-187B-B6A4-EB94-4099BF2DA5F6}"/>
              </a:ext>
            </a:extLst>
          </p:cNvPr>
          <p:cNvSpPr>
            <a:spLocks noGrp="1"/>
          </p:cNvSpPr>
          <p:nvPr>
            <p:ph type="ctrTitle"/>
          </p:nvPr>
        </p:nvSpPr>
        <p:spPr>
          <a:xfrm>
            <a:off x="2663825" y="155575"/>
            <a:ext cx="7164388" cy="468313"/>
          </a:xfrm>
          <a:solidFill>
            <a:srgbClr val="2A0F38"/>
          </a:solidFill>
        </p:spPr>
        <p:txBody>
          <a:bodyPr rtlCol="0">
            <a:normAutofit fontScale="90000"/>
          </a:bodyPr>
          <a:lstStyle/>
          <a:p>
            <a:pPr fontAlgn="auto">
              <a:spcAft>
                <a:spcPts val="0"/>
              </a:spcAft>
              <a:defRPr/>
            </a:pPr>
            <a:r>
              <a:rPr lang="en-US" sz="2800" b="1" dirty="0">
                <a:latin typeface="Arial" panose="020B0604020202020204" pitchFamily="34" charset="0"/>
                <a:cs typeface="Arial" panose="020B0604020202020204" pitchFamily="34" charset="0"/>
              </a:rPr>
              <a:t>Code stroke:  phlebotomy response</a:t>
            </a:r>
            <a:endParaRPr lang="en-US" sz="2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D16E763-8AC5-85D8-8C6D-EFA54C8A1DFC}"/>
              </a:ext>
            </a:extLst>
          </p:cNvPr>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REPORTING TO THE CODE STROKE</a:t>
            </a:r>
          </a:p>
        </p:txBody>
      </p:sp>
      <p:pic>
        <p:nvPicPr>
          <p:cNvPr id="19462" name="Picture 3" descr="C:\Users\A755035\AppData\Local\Microsoft\Windows\Temporary Internet Files\Content.IE5\SQCZHV7R\warning-sign11[1].png">
            <a:extLst>
              <a:ext uri="{FF2B5EF4-FFF2-40B4-BE49-F238E27FC236}">
                <a16:creationId xmlns:a16="http://schemas.microsoft.com/office/drawing/2014/main" id="{80C788F1-564A-4CCA-931B-F29AD0BC6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650" y="595313"/>
            <a:ext cx="53975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descr="C:\Users\A755035\AppData\Local\Microsoft\Windows\Temporary Internet Files\Content.IE5\SQCZHV7R\warning-sign11[1].png">
            <a:extLst>
              <a:ext uri="{FF2B5EF4-FFF2-40B4-BE49-F238E27FC236}">
                <a16:creationId xmlns:a16="http://schemas.microsoft.com/office/drawing/2014/main" id="{8748B2DE-BACF-7BE5-3B0D-89069B15E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2513" y="623888"/>
            <a:ext cx="5413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AF2AAAC-0E53-0882-EF74-DCFBAF4E0266}"/>
              </a:ext>
            </a:extLst>
          </p:cNvPr>
          <p:cNvSpPr txBox="1"/>
          <p:nvPr/>
        </p:nvSpPr>
        <p:spPr>
          <a:xfrm>
            <a:off x="1031875" y="1331913"/>
            <a:ext cx="8234363" cy="738187"/>
          </a:xfrm>
          <a:prstGeom prst="rect">
            <a:avLst/>
          </a:prstGeom>
          <a:solidFill>
            <a:srgbClr val="2A0F38"/>
          </a:solidFill>
          <a:effectLst>
            <a:outerShdw blurRad="50800" dist="38100" dir="5400000" algn="t" rotWithShape="0">
              <a:prstClr val="black">
                <a:alpha val="40000"/>
              </a:prstClr>
            </a:outerShdw>
          </a:effectLst>
        </p:spPr>
        <p:txBody>
          <a:bodyPr>
            <a:spAutoFit/>
          </a:bodyPr>
          <a:lstStyle/>
          <a:p>
            <a:pPr eaLnBrk="1" fontAlgn="auto" hangingPunct="1">
              <a:spcBef>
                <a:spcPts val="0"/>
              </a:spcBef>
              <a:spcAft>
                <a:spcPts val="0"/>
              </a:spcAft>
              <a:defRPr/>
            </a:pPr>
            <a:r>
              <a:rPr lang="en-US" sz="2400" b="1" u="sng" dirty="0">
                <a:latin typeface="+mn-lt"/>
              </a:rPr>
              <a:t>ANNOUNCE</a:t>
            </a:r>
            <a:r>
              <a:rPr lang="en-US" b="1" dirty="0">
                <a:latin typeface="+mn-lt"/>
              </a:rPr>
              <a:t> YOUR PRESENCE </a:t>
            </a:r>
            <a:r>
              <a:rPr lang="en-US" sz="2400" b="1" u="sng" dirty="0">
                <a:latin typeface="+mn-lt"/>
              </a:rPr>
              <a:t>LOUD AND CLEAR </a:t>
            </a:r>
            <a:r>
              <a:rPr lang="en-US" b="1" dirty="0">
                <a:latin typeface="+mn-lt"/>
              </a:rPr>
              <a:t>– </a:t>
            </a:r>
          </a:p>
          <a:p>
            <a:pPr eaLnBrk="1" fontAlgn="auto" hangingPunct="1">
              <a:spcBef>
                <a:spcPts val="0"/>
              </a:spcBef>
              <a:spcAft>
                <a:spcPts val="0"/>
              </a:spcAft>
              <a:defRPr/>
            </a:pPr>
            <a:r>
              <a:rPr lang="en-US" b="1" dirty="0">
                <a:latin typeface="+mn-lt"/>
              </a:rPr>
              <a:t>    MAKE SURE PROVIDERS KNOW THAT YOU ARE FROM THE LABORATORY</a:t>
            </a:r>
          </a:p>
        </p:txBody>
      </p:sp>
      <p:pic>
        <p:nvPicPr>
          <p:cNvPr id="3074" name="Picture 2" descr="C:\Users\A755035\AppData\Local\Microsoft\Windows\Temporary Internet Files\Content.IE5\3J1XNY07\announcing[1].png">
            <a:extLst>
              <a:ext uri="{FF2B5EF4-FFF2-40B4-BE49-F238E27FC236}">
                <a16:creationId xmlns:a16="http://schemas.microsoft.com/office/drawing/2014/main" id="{DBF6EF8D-4F98-7726-D522-F1B256795E0C}"/>
              </a:ext>
            </a:extLst>
          </p:cNvPr>
          <p:cNvPicPr>
            <a:picLocks noChangeAspect="1" noChangeArrowheads="1"/>
          </p:cNvPicPr>
          <p:nvPr/>
        </p:nvPicPr>
        <p:blipFill>
          <a:blip r:embed="rId3">
            <a:lum bright="6000" contrast="1000"/>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a:extLst>
              <a:ext uri="{FF2B5EF4-FFF2-40B4-BE49-F238E27FC236}">
                <a16:creationId xmlns:a16="http://schemas.microsoft.com/office/drawing/2014/main" id="{8DD5DE2B-550A-ED7B-80B0-08F269AA5C44}"/>
              </a:ext>
            </a:extLst>
          </p:cNvPr>
          <p:cNvSpPr txBox="1"/>
          <p:nvPr/>
        </p:nvSpPr>
        <p:spPr>
          <a:xfrm>
            <a:off x="955675" y="2165350"/>
            <a:ext cx="5219700" cy="1000125"/>
          </a:xfrm>
          <a:prstGeom prst="rect">
            <a:avLst/>
          </a:prstGeom>
          <a:solidFill>
            <a:srgbClr val="2A0F38"/>
          </a:solidFill>
          <a:effectLst>
            <a:outerShdw blurRad="50800" dist="38100" dir="2700000" algn="tl" rotWithShape="0">
              <a:prstClr val="black">
                <a:alpha val="40000"/>
              </a:prstClr>
            </a:outerShdw>
          </a:effectLst>
        </p:spPr>
        <p:txBody>
          <a:bodyPr>
            <a:spAutoFit/>
          </a:bodyPr>
          <a:lstStyle/>
          <a:p>
            <a:pPr eaLnBrk="1" fontAlgn="auto" hangingPunct="1">
              <a:lnSpc>
                <a:spcPct val="150000"/>
              </a:lnSpc>
              <a:spcBef>
                <a:spcPts val="0"/>
              </a:spcBef>
              <a:spcAft>
                <a:spcPts val="0"/>
              </a:spcAft>
              <a:defRPr/>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eaLnBrk="1" fontAlgn="auto" hangingPunct="1">
              <a:spcBef>
                <a:spcPts val="0"/>
              </a:spcBef>
              <a:spcAft>
                <a:spcPts val="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a:extLst>
              <a:ext uri="{FF2B5EF4-FFF2-40B4-BE49-F238E27FC236}">
                <a16:creationId xmlns:a16="http://schemas.microsoft.com/office/drawing/2014/main" id="{E0686CCD-D275-DE5D-7225-5A4C915BA769}"/>
              </a:ext>
            </a:extLst>
          </p:cNvPr>
          <p:cNvSpPr txBox="1"/>
          <p:nvPr/>
        </p:nvSpPr>
        <p:spPr>
          <a:xfrm>
            <a:off x="1032401" y="3377131"/>
            <a:ext cx="7098502" cy="2108269"/>
          </a:xfrm>
          <a:prstGeom prst="rect">
            <a:avLst/>
          </a:prstGeom>
          <a:solidFill>
            <a:srgbClr val="2A0F38"/>
          </a:solidFill>
          <a:ln>
            <a:solidFill>
              <a:srgbClr val="2A0F38"/>
            </a:solidFill>
          </a:ln>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a:spAutoFit/>
          </a:bodyPr>
          <a:lstStyle/>
          <a:p>
            <a:pPr eaLnBrk="1" fontAlgn="auto" hangingPunct="1">
              <a:lnSpc>
                <a:spcPct val="150000"/>
              </a:lnSpc>
              <a:spcBef>
                <a:spcPts val="0"/>
              </a:spcBef>
              <a:spcAft>
                <a:spcPts val="0"/>
              </a:spcAft>
              <a:defRPr/>
            </a:pPr>
            <a:r>
              <a:rPr lang="en-US" b="1" dirty="0">
                <a:latin typeface="Arial" panose="020B0604020202020204" pitchFamily="34" charset="0"/>
                <a:cs typeface="Arial" panose="020B0604020202020204" pitchFamily="34" charset="0"/>
              </a:rPr>
              <a:t>LAB NOT NEEDED? </a:t>
            </a:r>
          </a:p>
          <a:p>
            <a:pPr marL="285750" indent="-285750" eaLnBrk="1" fontAlgn="auto" hangingPunct="1">
              <a:lnSpc>
                <a:spcPct val="150000"/>
              </a:lnSpc>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DOCUMENT THAT PROVIDER’S NAME  IN KPPI</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FOLLOW UP AND MAKE SURE DOCUMENTED IN MEDICOPIA</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INFORM Dispatcher, STAT LAB</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STAT LAB DOCUMENTS IN CODE STROKE LOG BOOK</a:t>
            </a:r>
          </a:p>
          <a:p>
            <a:pPr eaLnBrk="1" fontAlgn="auto" hangingPunct="1">
              <a:spcBef>
                <a:spcPts val="0"/>
              </a:spcBef>
              <a:spcAft>
                <a:spcPts val="0"/>
              </a:spcAft>
              <a:defRPr/>
            </a:pPr>
            <a:r>
              <a:rPr lang="en-US" sz="1600" dirty="0">
                <a:latin typeface="Arial" panose="020B0604020202020204" pitchFamily="34" charset="0"/>
                <a:cs typeface="Arial" panose="020B0604020202020204" pitchFamily="34" charset="0"/>
              </a:rPr>
              <a:t>  </a:t>
            </a:r>
          </a:p>
        </p:txBody>
      </p:sp>
      <p:pic>
        <p:nvPicPr>
          <p:cNvPr id="19470" name="Picture 10">
            <a:extLst>
              <a:ext uri="{FF2B5EF4-FFF2-40B4-BE49-F238E27FC236}">
                <a16:creationId xmlns:a16="http://schemas.microsoft.com/office/drawing/2014/main" id="{20BD8052-75FB-D763-98A0-2B7BC88A7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B895EB3E-9A08-1E84-0BE5-31166D57E44C}"/>
              </a:ext>
            </a:extLst>
          </p:cNvPr>
          <p:cNvSpPr txBox="1">
            <a:spLocks/>
          </p:cNvSpPr>
          <p:nvPr/>
        </p:nvSpPr>
        <p:spPr>
          <a:xfrm>
            <a:off x="241055" y="5697518"/>
            <a:ext cx="4015598" cy="869283"/>
          </a:xfrm>
          <a:prstGeom prst="roundRect">
            <a:avLst/>
          </a:prstGeom>
          <a:solidFill>
            <a:srgbClr val="2A0F38"/>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2023 CODE STROKE inservice</a:t>
            </a:r>
          </a:p>
        </p:txBody>
      </p:sp>
    </p:spTree>
  </p:cSld>
  <p:clrMapOvr>
    <a:masterClrMapping/>
  </p:clrMapOvr>
  <p:transition spd="slow" advClick="0" advTm="30000">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3000">
              <a:schemeClr val="tx1">
                <a:lumMod val="95000"/>
              </a:schemeClr>
            </a:gs>
            <a:gs pos="67000">
              <a:schemeClr val="tx1">
                <a:lumMod val="85000"/>
              </a:schemeClr>
            </a:gs>
          </a:gsLst>
          <a:lin ang="5400000" scaled="1"/>
        </a:gradFill>
        <a:effectLst/>
      </p:bgPr>
    </p:bg>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02DB0122-1CE1-B30D-AABB-62F174720579}"/>
              </a:ext>
            </a:extLst>
          </p:cNvPr>
          <p:cNvSpPr>
            <a:spLocks noGrp="1" noChangeArrowheads="1"/>
          </p:cNvSpPr>
          <p:nvPr>
            <p:ph type="ctrTitle"/>
          </p:nvPr>
        </p:nvSpPr>
        <p:spPr>
          <a:xfrm>
            <a:off x="4698579" y="84034"/>
            <a:ext cx="2760725" cy="411369"/>
          </a:xfrm>
          <a:solidFill>
            <a:srgbClr val="280E40"/>
          </a:solidFill>
        </p:spPr>
        <p:txBody>
          <a:bodyPr anchor="ctr" anchorCtr="1"/>
          <a:lstStyle/>
          <a:p>
            <a:r>
              <a:rPr lang="en-US" altLang="en-US" sz="1800" b="1" dirty="0">
                <a:solidFill>
                  <a:schemeClr val="tx1"/>
                </a:solidFill>
                <a:latin typeface="Arial" panose="020B0604020202020204" pitchFamily="34" charset="0"/>
                <a:cs typeface="Arial" panose="020B0604020202020204" pitchFamily="34" charset="0"/>
              </a:rPr>
              <a:t>LABORATORY ROLE</a:t>
            </a:r>
            <a:endParaRPr lang="en-US" altLang="en-US" sz="1600" b="1" dirty="0">
              <a:solidFill>
                <a:schemeClr val="tx1"/>
              </a:solidFill>
              <a:latin typeface="Arial" panose="020B0604020202020204" pitchFamily="34" charset="0"/>
              <a:cs typeface="Arial" panose="020B0604020202020204" pitchFamily="34" charset="0"/>
            </a:endParaRPr>
          </a:p>
        </p:txBody>
      </p:sp>
      <p:pic>
        <p:nvPicPr>
          <p:cNvPr id="7" name="Graphic 6" descr="Inpatient with solid fill">
            <a:extLst>
              <a:ext uri="{FF2B5EF4-FFF2-40B4-BE49-F238E27FC236}">
                <a16:creationId xmlns:a16="http://schemas.microsoft.com/office/drawing/2014/main" id="{0A8E89FA-ADEB-A801-7C0F-A7B47F57C7E4}"/>
              </a:ext>
            </a:extLst>
          </p:cNvPr>
          <p:cNvPicPr>
            <a:picLocks noChangeAspect="1"/>
          </p:cNvPicPr>
          <p:nvPr/>
        </p:nvPicPr>
        <p:blipFill>
          <a:blip r:embed="rId2"/>
          <a:stretch>
            <a:fillRect/>
          </a:stretch>
        </p:blipFill>
        <p:spPr>
          <a:xfrm>
            <a:off x="7355858" y="2924742"/>
            <a:ext cx="641729" cy="641729"/>
          </a:xfrm>
          <a:prstGeom prst="rect">
            <a:avLst/>
          </a:prstGeom>
        </p:spPr>
      </p:pic>
      <p:pic>
        <p:nvPicPr>
          <p:cNvPr id="9" name="Graphic 8" descr="Question Mark with solid fill">
            <a:extLst>
              <a:ext uri="{FF2B5EF4-FFF2-40B4-BE49-F238E27FC236}">
                <a16:creationId xmlns:a16="http://schemas.microsoft.com/office/drawing/2014/main" id="{BA3A1318-C18C-454F-8CBF-768EDFBF29E4}"/>
              </a:ext>
            </a:extLst>
          </p:cNvPr>
          <p:cNvPicPr>
            <a:picLocks noChangeAspect="1"/>
          </p:cNvPicPr>
          <p:nvPr/>
        </p:nvPicPr>
        <p:blipFill>
          <a:blip r:embed="rId3"/>
          <a:stretch>
            <a:fillRect/>
          </a:stretch>
        </p:blipFill>
        <p:spPr>
          <a:xfrm>
            <a:off x="7865478" y="2731138"/>
            <a:ext cx="641729" cy="641729"/>
          </a:xfrm>
          <a:prstGeom prst="rect">
            <a:avLst/>
          </a:prstGeom>
        </p:spPr>
      </p:pic>
      <p:sp>
        <p:nvSpPr>
          <p:cNvPr id="10" name="Flowchart: Terminator 9">
            <a:extLst>
              <a:ext uri="{FF2B5EF4-FFF2-40B4-BE49-F238E27FC236}">
                <a16:creationId xmlns:a16="http://schemas.microsoft.com/office/drawing/2014/main" id="{B62A97C5-3AE0-1A69-4042-89D29B242465}"/>
              </a:ext>
            </a:extLst>
          </p:cNvPr>
          <p:cNvSpPr/>
          <p:nvPr/>
        </p:nvSpPr>
        <p:spPr>
          <a:xfrm>
            <a:off x="5571364" y="579118"/>
            <a:ext cx="990830" cy="356775"/>
          </a:xfrm>
          <a:prstGeom prst="flowChartTerminator">
            <a:avLst/>
          </a:prstGeom>
          <a:solidFill>
            <a:srgbClr val="006600"/>
          </a:solidFill>
          <a:ln>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START</a:t>
            </a:r>
          </a:p>
        </p:txBody>
      </p:sp>
      <p:sp>
        <p:nvSpPr>
          <p:cNvPr id="11" name="Rectangle 10">
            <a:extLst>
              <a:ext uri="{FF2B5EF4-FFF2-40B4-BE49-F238E27FC236}">
                <a16:creationId xmlns:a16="http://schemas.microsoft.com/office/drawing/2014/main" id="{95491097-30A8-8E5D-E7F1-D1AA6DB743CA}"/>
              </a:ext>
            </a:extLst>
          </p:cNvPr>
          <p:cNvSpPr/>
          <p:nvPr/>
        </p:nvSpPr>
        <p:spPr>
          <a:xfrm>
            <a:off x="4965785" y="1288058"/>
            <a:ext cx="2226313" cy="263634"/>
          </a:xfrm>
          <a:prstGeom prst="rect">
            <a:avLst/>
          </a:prstGeom>
          <a:solidFill>
            <a:srgbClr val="280E40"/>
          </a:solidFill>
          <a:ln>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Code Stroke Announced</a:t>
            </a:r>
          </a:p>
        </p:txBody>
      </p:sp>
      <p:sp>
        <p:nvSpPr>
          <p:cNvPr id="12" name="Rectangle 11">
            <a:extLst>
              <a:ext uri="{FF2B5EF4-FFF2-40B4-BE49-F238E27FC236}">
                <a16:creationId xmlns:a16="http://schemas.microsoft.com/office/drawing/2014/main" id="{CB4FAD60-94FC-6D0B-A42E-A8F1947B1B24}"/>
              </a:ext>
            </a:extLst>
          </p:cNvPr>
          <p:cNvSpPr/>
          <p:nvPr/>
        </p:nvSpPr>
        <p:spPr>
          <a:xfrm>
            <a:off x="5336264" y="1876771"/>
            <a:ext cx="1461030" cy="452542"/>
          </a:xfrm>
          <a:prstGeom prst="rect">
            <a:avLst/>
          </a:prstGeom>
          <a:solidFill>
            <a:srgbClr val="280E4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Lab Reports to Location</a:t>
            </a:r>
          </a:p>
        </p:txBody>
      </p:sp>
      <p:sp>
        <p:nvSpPr>
          <p:cNvPr id="15" name="Rectangle 14">
            <a:extLst>
              <a:ext uri="{FF2B5EF4-FFF2-40B4-BE49-F238E27FC236}">
                <a16:creationId xmlns:a16="http://schemas.microsoft.com/office/drawing/2014/main" id="{E128D642-7573-A8B3-004D-AAEA0C2246CB}"/>
              </a:ext>
            </a:extLst>
          </p:cNvPr>
          <p:cNvSpPr/>
          <p:nvPr/>
        </p:nvSpPr>
        <p:spPr>
          <a:xfrm>
            <a:off x="4965782" y="2560150"/>
            <a:ext cx="2226318" cy="449887"/>
          </a:xfrm>
          <a:prstGeom prst="rect">
            <a:avLst/>
          </a:prstGeom>
          <a:solidFill>
            <a:srgbClr val="280E4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Announce your presence LOUD &amp; CLEAR</a:t>
            </a:r>
          </a:p>
        </p:txBody>
      </p:sp>
      <p:cxnSp>
        <p:nvCxnSpPr>
          <p:cNvPr id="17" name="Straight Arrow Connector 16">
            <a:extLst>
              <a:ext uri="{FF2B5EF4-FFF2-40B4-BE49-F238E27FC236}">
                <a16:creationId xmlns:a16="http://schemas.microsoft.com/office/drawing/2014/main" id="{6D240D9E-75BB-7006-52E1-598DEDE14073}"/>
              </a:ext>
            </a:extLst>
          </p:cNvPr>
          <p:cNvCxnSpPr>
            <a:cxnSpLocks/>
            <a:endCxn id="11" idx="0"/>
          </p:cNvCxnSpPr>
          <p:nvPr/>
        </p:nvCxnSpPr>
        <p:spPr>
          <a:xfrm>
            <a:off x="6075103" y="905781"/>
            <a:ext cx="3839" cy="382277"/>
          </a:xfrm>
          <a:prstGeom prst="straightConnector1">
            <a:avLst/>
          </a:prstGeom>
          <a:ln w="57150">
            <a:solidFill>
              <a:srgbClr val="461E6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CC363A9-C7CB-5A05-D7ED-512EFBC5696A}"/>
              </a:ext>
            </a:extLst>
          </p:cNvPr>
          <p:cNvCxnSpPr>
            <a:cxnSpLocks/>
            <a:endCxn id="12" idx="0"/>
          </p:cNvCxnSpPr>
          <p:nvPr/>
        </p:nvCxnSpPr>
        <p:spPr>
          <a:xfrm flipH="1">
            <a:off x="6066779" y="1551692"/>
            <a:ext cx="12162" cy="325079"/>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898BE4A-62CC-3FAA-D640-82452AD3483E}"/>
              </a:ext>
            </a:extLst>
          </p:cNvPr>
          <p:cNvCxnSpPr>
            <a:cxnSpLocks/>
            <a:endCxn id="15" idx="0"/>
          </p:cNvCxnSpPr>
          <p:nvPr/>
        </p:nvCxnSpPr>
        <p:spPr>
          <a:xfrm>
            <a:off x="6066779" y="2336103"/>
            <a:ext cx="12162" cy="224047"/>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Flowchart: Decision 23">
            <a:extLst>
              <a:ext uri="{FF2B5EF4-FFF2-40B4-BE49-F238E27FC236}">
                <a16:creationId xmlns:a16="http://schemas.microsoft.com/office/drawing/2014/main" id="{9CE94BA6-8BDA-187A-E4AF-38FC20865900}"/>
              </a:ext>
            </a:extLst>
          </p:cNvPr>
          <p:cNvSpPr/>
          <p:nvPr/>
        </p:nvSpPr>
        <p:spPr>
          <a:xfrm>
            <a:off x="5336264" y="3248107"/>
            <a:ext cx="1530890" cy="784860"/>
          </a:xfrm>
          <a:prstGeom prst="flowChartDecision">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57F51B27-5E00-EB7C-7A0E-00753D2B52A6}"/>
              </a:ext>
            </a:extLst>
          </p:cNvPr>
          <p:cNvCxnSpPr>
            <a:cxnSpLocks/>
          </p:cNvCxnSpPr>
          <p:nvPr/>
        </p:nvCxnSpPr>
        <p:spPr>
          <a:xfrm flipH="1">
            <a:off x="6070412" y="2982130"/>
            <a:ext cx="17059" cy="265977"/>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7" name="Flowchart: Terminator 26">
            <a:extLst>
              <a:ext uri="{FF2B5EF4-FFF2-40B4-BE49-F238E27FC236}">
                <a16:creationId xmlns:a16="http://schemas.microsoft.com/office/drawing/2014/main" id="{11B6D05B-647B-2A9E-986C-1BE77F6295D6}"/>
              </a:ext>
            </a:extLst>
          </p:cNvPr>
          <p:cNvSpPr/>
          <p:nvPr/>
        </p:nvSpPr>
        <p:spPr>
          <a:xfrm>
            <a:off x="5595689" y="6230655"/>
            <a:ext cx="966505" cy="365760"/>
          </a:xfrm>
          <a:prstGeom prst="flowChartTermina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END</a:t>
            </a:r>
          </a:p>
        </p:txBody>
      </p:sp>
      <p:sp>
        <p:nvSpPr>
          <p:cNvPr id="28" name="Rectangle 27">
            <a:extLst>
              <a:ext uri="{FF2B5EF4-FFF2-40B4-BE49-F238E27FC236}">
                <a16:creationId xmlns:a16="http://schemas.microsoft.com/office/drawing/2014/main" id="{ABC11575-014A-678F-E2ED-EDB9A88DFF8E}"/>
              </a:ext>
            </a:extLst>
          </p:cNvPr>
          <p:cNvSpPr/>
          <p:nvPr/>
        </p:nvSpPr>
        <p:spPr>
          <a:xfrm>
            <a:off x="2911737" y="3328992"/>
            <a:ext cx="1292352" cy="623091"/>
          </a:xfrm>
          <a:prstGeom prst="rect">
            <a:avLst/>
          </a:prstGeom>
          <a:solidFill>
            <a:srgbClr val="280E40"/>
          </a:solidFill>
          <a:ln>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Proceed with Draw</a:t>
            </a:r>
          </a:p>
        </p:txBody>
      </p:sp>
      <p:sp>
        <p:nvSpPr>
          <p:cNvPr id="30" name="Rectangle 29">
            <a:extLst>
              <a:ext uri="{FF2B5EF4-FFF2-40B4-BE49-F238E27FC236}">
                <a16:creationId xmlns:a16="http://schemas.microsoft.com/office/drawing/2014/main" id="{902D354E-3360-1049-9F46-BB898B856B63}"/>
              </a:ext>
            </a:extLst>
          </p:cNvPr>
          <p:cNvSpPr/>
          <p:nvPr/>
        </p:nvSpPr>
        <p:spPr>
          <a:xfrm>
            <a:off x="9736783" y="4608840"/>
            <a:ext cx="1714620" cy="735815"/>
          </a:xfrm>
          <a:prstGeom prst="rect">
            <a:avLst/>
          </a:prstGeom>
          <a:solidFill>
            <a:srgbClr val="280E40"/>
          </a:solidFill>
          <a:ln>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Document name of person that turned you away</a:t>
            </a:r>
          </a:p>
        </p:txBody>
      </p:sp>
      <p:cxnSp>
        <p:nvCxnSpPr>
          <p:cNvPr id="31" name="Straight Arrow Connector 30">
            <a:extLst>
              <a:ext uri="{FF2B5EF4-FFF2-40B4-BE49-F238E27FC236}">
                <a16:creationId xmlns:a16="http://schemas.microsoft.com/office/drawing/2014/main" id="{9AF77C59-E111-DEA7-00F7-66A5AA1532B1}"/>
              </a:ext>
            </a:extLst>
          </p:cNvPr>
          <p:cNvCxnSpPr>
            <a:cxnSpLocks/>
          </p:cNvCxnSpPr>
          <p:nvPr/>
        </p:nvCxnSpPr>
        <p:spPr>
          <a:xfrm flipV="1">
            <a:off x="6844386" y="3638045"/>
            <a:ext cx="1507605" cy="4985"/>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32B868F-3229-171B-18C9-120648B8BB6D}"/>
              </a:ext>
            </a:extLst>
          </p:cNvPr>
          <p:cNvCxnSpPr>
            <a:cxnSpLocks/>
            <a:endCxn id="28" idx="3"/>
          </p:cNvCxnSpPr>
          <p:nvPr/>
        </p:nvCxnSpPr>
        <p:spPr>
          <a:xfrm flipH="1">
            <a:off x="4204089" y="3623854"/>
            <a:ext cx="1109407" cy="16684"/>
          </a:xfrm>
          <a:prstGeom prst="straightConnector1">
            <a:avLst/>
          </a:prstGeom>
          <a:ln w="57150">
            <a:solidFill>
              <a:srgbClr val="461E64"/>
            </a:solidFill>
            <a:tailEnd type="stealth"/>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781609B-F1D8-F671-AC38-E0EB83237C32}"/>
              </a:ext>
            </a:extLst>
          </p:cNvPr>
          <p:cNvSpPr txBox="1"/>
          <p:nvPr/>
        </p:nvSpPr>
        <p:spPr>
          <a:xfrm>
            <a:off x="6504027" y="3174730"/>
            <a:ext cx="837123"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No</a:t>
            </a:r>
          </a:p>
        </p:txBody>
      </p:sp>
      <p:sp>
        <p:nvSpPr>
          <p:cNvPr id="39" name="TextBox 38">
            <a:extLst>
              <a:ext uri="{FF2B5EF4-FFF2-40B4-BE49-F238E27FC236}">
                <a16:creationId xmlns:a16="http://schemas.microsoft.com/office/drawing/2014/main" id="{A5F16D07-2B10-A5D0-9D55-B20674FB3B33}"/>
              </a:ext>
            </a:extLst>
          </p:cNvPr>
          <p:cNvSpPr txBox="1"/>
          <p:nvPr/>
        </p:nvSpPr>
        <p:spPr>
          <a:xfrm>
            <a:off x="4253133" y="3159162"/>
            <a:ext cx="837123"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Yes</a:t>
            </a:r>
          </a:p>
        </p:txBody>
      </p:sp>
      <p:grpSp>
        <p:nvGrpSpPr>
          <p:cNvPr id="43" name="Group 42">
            <a:extLst>
              <a:ext uri="{FF2B5EF4-FFF2-40B4-BE49-F238E27FC236}">
                <a16:creationId xmlns:a16="http://schemas.microsoft.com/office/drawing/2014/main" id="{A7EFB600-4C19-730F-E2CC-351F219996D5}"/>
              </a:ext>
            </a:extLst>
          </p:cNvPr>
          <p:cNvGrpSpPr/>
          <p:nvPr/>
        </p:nvGrpSpPr>
        <p:grpSpPr>
          <a:xfrm>
            <a:off x="8375097" y="3294745"/>
            <a:ext cx="1530890" cy="691584"/>
            <a:chOff x="9298855" y="4105857"/>
            <a:chExt cx="1530890" cy="784860"/>
          </a:xfrm>
        </p:grpSpPr>
        <p:sp>
          <p:nvSpPr>
            <p:cNvPr id="41" name="Flowchart: Decision 40">
              <a:extLst>
                <a:ext uri="{FF2B5EF4-FFF2-40B4-BE49-F238E27FC236}">
                  <a16:creationId xmlns:a16="http://schemas.microsoft.com/office/drawing/2014/main" id="{08579171-1583-807C-83AA-CF5CB6011947}"/>
                </a:ext>
              </a:extLst>
            </p:cNvPr>
            <p:cNvSpPr/>
            <p:nvPr/>
          </p:nvSpPr>
          <p:spPr>
            <a:xfrm>
              <a:off x="9298855" y="4105857"/>
              <a:ext cx="1530890" cy="784860"/>
            </a:xfrm>
            <a:prstGeom prst="flowChartDecision">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70F018DF-3C83-2942-FCD2-4C08AE1213ED}"/>
                </a:ext>
              </a:extLst>
            </p:cNvPr>
            <p:cNvSpPr txBox="1"/>
            <p:nvPr/>
          </p:nvSpPr>
          <p:spPr>
            <a:xfrm>
              <a:off x="9298855" y="4182589"/>
              <a:ext cx="153089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Lab still needed?</a:t>
              </a:r>
            </a:p>
          </p:txBody>
        </p:sp>
      </p:grpSp>
      <p:sp>
        <p:nvSpPr>
          <p:cNvPr id="42" name="Rectangle 41">
            <a:extLst>
              <a:ext uri="{FF2B5EF4-FFF2-40B4-BE49-F238E27FC236}">
                <a16:creationId xmlns:a16="http://schemas.microsoft.com/office/drawing/2014/main" id="{6850CCA4-CBB6-56FB-2640-0BA50DBA554B}"/>
              </a:ext>
            </a:extLst>
          </p:cNvPr>
          <p:cNvSpPr/>
          <p:nvPr/>
        </p:nvSpPr>
        <p:spPr>
          <a:xfrm>
            <a:off x="7040661" y="4587957"/>
            <a:ext cx="1614722" cy="701156"/>
          </a:xfrm>
          <a:prstGeom prst="rect">
            <a:avLst/>
          </a:prstGeom>
          <a:solidFill>
            <a:srgbClr val="280E40"/>
          </a:solidFill>
          <a:ln>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Locate patient and collect specimens</a:t>
            </a:r>
          </a:p>
        </p:txBody>
      </p:sp>
      <p:cxnSp>
        <p:nvCxnSpPr>
          <p:cNvPr id="48" name="Straight Arrow Connector 47">
            <a:extLst>
              <a:ext uri="{FF2B5EF4-FFF2-40B4-BE49-F238E27FC236}">
                <a16:creationId xmlns:a16="http://schemas.microsoft.com/office/drawing/2014/main" id="{AD977F0B-AA38-D072-EE0D-0D970CC7818A}"/>
              </a:ext>
            </a:extLst>
          </p:cNvPr>
          <p:cNvCxnSpPr>
            <a:cxnSpLocks/>
          </p:cNvCxnSpPr>
          <p:nvPr/>
        </p:nvCxnSpPr>
        <p:spPr>
          <a:xfrm>
            <a:off x="9140543" y="3934707"/>
            <a:ext cx="0" cy="300775"/>
          </a:xfrm>
          <a:prstGeom prst="straightConnector1">
            <a:avLst/>
          </a:prstGeom>
          <a:ln w="57150">
            <a:solidFill>
              <a:srgbClr val="461E64"/>
            </a:solidFill>
            <a:tailEnd type="non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8C427A8-77D4-079D-98BA-FCA339A67EFA}"/>
              </a:ext>
            </a:extLst>
          </p:cNvPr>
          <p:cNvCxnSpPr>
            <a:cxnSpLocks/>
          </p:cNvCxnSpPr>
          <p:nvPr/>
        </p:nvCxnSpPr>
        <p:spPr>
          <a:xfrm>
            <a:off x="10531440" y="5240183"/>
            <a:ext cx="7926" cy="737105"/>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8743442-7411-7E82-2AB8-534836FF93A6}"/>
              </a:ext>
            </a:extLst>
          </p:cNvPr>
          <p:cNvCxnSpPr>
            <a:cxnSpLocks/>
          </p:cNvCxnSpPr>
          <p:nvPr/>
        </p:nvCxnSpPr>
        <p:spPr>
          <a:xfrm flipH="1">
            <a:off x="6134271" y="5962498"/>
            <a:ext cx="4435440" cy="0"/>
          </a:xfrm>
          <a:prstGeom prst="straightConnector1">
            <a:avLst/>
          </a:prstGeom>
          <a:ln w="57150">
            <a:solidFill>
              <a:srgbClr val="461E64"/>
            </a:solidFill>
            <a:tailEnd type="non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16844DE-252C-5946-2984-FF2F480829F0}"/>
              </a:ext>
            </a:extLst>
          </p:cNvPr>
          <p:cNvSpPr txBox="1"/>
          <p:nvPr/>
        </p:nvSpPr>
        <p:spPr>
          <a:xfrm>
            <a:off x="7933430" y="3902898"/>
            <a:ext cx="837123"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Yes</a:t>
            </a:r>
          </a:p>
        </p:txBody>
      </p:sp>
      <p:cxnSp>
        <p:nvCxnSpPr>
          <p:cNvPr id="58" name="Straight Arrow Connector 57">
            <a:extLst>
              <a:ext uri="{FF2B5EF4-FFF2-40B4-BE49-F238E27FC236}">
                <a16:creationId xmlns:a16="http://schemas.microsoft.com/office/drawing/2014/main" id="{0178F5CD-7256-9AA0-BF1C-3C2BC835BAB1}"/>
              </a:ext>
            </a:extLst>
          </p:cNvPr>
          <p:cNvCxnSpPr>
            <a:cxnSpLocks/>
          </p:cNvCxnSpPr>
          <p:nvPr/>
        </p:nvCxnSpPr>
        <p:spPr>
          <a:xfrm>
            <a:off x="7705725" y="4250985"/>
            <a:ext cx="2833641" cy="0"/>
          </a:xfrm>
          <a:prstGeom prst="straightConnector1">
            <a:avLst/>
          </a:prstGeom>
          <a:ln w="57150">
            <a:solidFill>
              <a:srgbClr val="461E64"/>
            </a:solidFill>
            <a:tailEnd type="non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7B8C160-C06B-04DA-457F-8016AB53B7FA}"/>
              </a:ext>
            </a:extLst>
          </p:cNvPr>
          <p:cNvSpPr txBox="1"/>
          <p:nvPr/>
        </p:nvSpPr>
        <p:spPr>
          <a:xfrm>
            <a:off x="9318221" y="3901241"/>
            <a:ext cx="837123"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No</a:t>
            </a:r>
          </a:p>
        </p:txBody>
      </p:sp>
      <p:cxnSp>
        <p:nvCxnSpPr>
          <p:cNvPr id="61" name="Straight Arrow Connector 60">
            <a:extLst>
              <a:ext uri="{FF2B5EF4-FFF2-40B4-BE49-F238E27FC236}">
                <a16:creationId xmlns:a16="http://schemas.microsoft.com/office/drawing/2014/main" id="{64E2E62D-5E70-4457-409E-8337EA86A8A2}"/>
              </a:ext>
            </a:extLst>
          </p:cNvPr>
          <p:cNvCxnSpPr>
            <a:cxnSpLocks/>
          </p:cNvCxnSpPr>
          <p:nvPr/>
        </p:nvCxnSpPr>
        <p:spPr>
          <a:xfrm>
            <a:off x="3557913" y="3902898"/>
            <a:ext cx="0" cy="2074390"/>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D2876D1-9D4E-DD9E-D3B6-A54CB5B4ACEF}"/>
              </a:ext>
            </a:extLst>
          </p:cNvPr>
          <p:cNvCxnSpPr>
            <a:cxnSpLocks/>
            <a:endCxn id="27" idx="0"/>
          </p:cNvCxnSpPr>
          <p:nvPr/>
        </p:nvCxnSpPr>
        <p:spPr>
          <a:xfrm flipH="1">
            <a:off x="6078942" y="5977288"/>
            <a:ext cx="2009" cy="253367"/>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151" name="Straight Arrow Connector 6150">
            <a:extLst>
              <a:ext uri="{FF2B5EF4-FFF2-40B4-BE49-F238E27FC236}">
                <a16:creationId xmlns:a16="http://schemas.microsoft.com/office/drawing/2014/main" id="{717CC6BC-AB72-6BA8-9E38-F11A0484ED72}"/>
              </a:ext>
            </a:extLst>
          </p:cNvPr>
          <p:cNvCxnSpPr>
            <a:cxnSpLocks/>
          </p:cNvCxnSpPr>
          <p:nvPr/>
        </p:nvCxnSpPr>
        <p:spPr>
          <a:xfrm>
            <a:off x="7772719" y="4281878"/>
            <a:ext cx="7926" cy="371795"/>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156" name="Straight Arrow Connector 6155">
            <a:extLst>
              <a:ext uri="{FF2B5EF4-FFF2-40B4-BE49-F238E27FC236}">
                <a16:creationId xmlns:a16="http://schemas.microsoft.com/office/drawing/2014/main" id="{CAFCC872-26E7-1DD2-B727-0763652BDBAA}"/>
              </a:ext>
            </a:extLst>
          </p:cNvPr>
          <p:cNvCxnSpPr>
            <a:cxnSpLocks/>
          </p:cNvCxnSpPr>
          <p:nvPr/>
        </p:nvCxnSpPr>
        <p:spPr>
          <a:xfrm>
            <a:off x="10539366" y="4209018"/>
            <a:ext cx="0" cy="470359"/>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162" name="Straight Arrow Connector 6161">
            <a:extLst>
              <a:ext uri="{FF2B5EF4-FFF2-40B4-BE49-F238E27FC236}">
                <a16:creationId xmlns:a16="http://schemas.microsoft.com/office/drawing/2014/main" id="{78544EFD-D9D6-AC75-C96E-8456F262042E}"/>
              </a:ext>
            </a:extLst>
          </p:cNvPr>
          <p:cNvCxnSpPr>
            <a:cxnSpLocks/>
          </p:cNvCxnSpPr>
          <p:nvPr/>
        </p:nvCxnSpPr>
        <p:spPr>
          <a:xfrm>
            <a:off x="7772719" y="5210604"/>
            <a:ext cx="7926" cy="737105"/>
          </a:xfrm>
          <a:prstGeom prst="straightConnector1">
            <a:avLst/>
          </a:prstGeom>
          <a:ln w="57150">
            <a:solidFill>
              <a:srgbClr val="461E64"/>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165" name="Straight Arrow Connector 6164">
            <a:extLst>
              <a:ext uri="{FF2B5EF4-FFF2-40B4-BE49-F238E27FC236}">
                <a16:creationId xmlns:a16="http://schemas.microsoft.com/office/drawing/2014/main" id="{046FE2AA-D427-2F26-4F6C-87B098EC3347}"/>
              </a:ext>
            </a:extLst>
          </p:cNvPr>
          <p:cNvCxnSpPr>
            <a:cxnSpLocks/>
          </p:cNvCxnSpPr>
          <p:nvPr/>
        </p:nvCxnSpPr>
        <p:spPr>
          <a:xfrm flipH="1" flipV="1">
            <a:off x="3557913" y="5947709"/>
            <a:ext cx="2538087" cy="29579"/>
          </a:xfrm>
          <a:prstGeom prst="straightConnector1">
            <a:avLst/>
          </a:prstGeom>
          <a:ln w="57150">
            <a:solidFill>
              <a:srgbClr val="461E64"/>
            </a:solidFill>
            <a:tailEnd type="non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188" name="TextBox 6187">
            <a:extLst>
              <a:ext uri="{FF2B5EF4-FFF2-40B4-BE49-F238E27FC236}">
                <a16:creationId xmlns:a16="http://schemas.microsoft.com/office/drawing/2014/main" id="{B880C77C-5967-7A21-C571-E8EC9BB7EEA7}"/>
              </a:ext>
            </a:extLst>
          </p:cNvPr>
          <p:cNvSpPr txBox="1"/>
          <p:nvPr/>
        </p:nvSpPr>
        <p:spPr>
          <a:xfrm>
            <a:off x="5313496" y="3378927"/>
            <a:ext cx="153089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Patient Available?</a:t>
            </a:r>
          </a:p>
        </p:txBody>
      </p:sp>
      <p:pic>
        <p:nvPicPr>
          <p:cNvPr id="35" name="Graphic 34" descr="Volume with solid fill">
            <a:extLst>
              <a:ext uri="{FF2B5EF4-FFF2-40B4-BE49-F238E27FC236}">
                <a16:creationId xmlns:a16="http://schemas.microsoft.com/office/drawing/2014/main" id="{A771E742-36FB-CB32-9B63-89A7FC415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1137" y="1853020"/>
            <a:ext cx="914400" cy="914400"/>
          </a:xfrm>
          <a:prstGeom prst="rect">
            <a:avLst/>
          </a:prstGeom>
        </p:spPr>
      </p:pic>
    </p:spTree>
  </p:cSld>
  <p:clrMapOvr>
    <a:masterClrMapping/>
  </p:clrMapOvr>
  <p:transition advClick="0" advTm="25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par>
                                <p:cTn id="36" presetID="22" presetClass="entr" presetSubtype="1" fill="hold"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childTnLst>
                          </p:cTn>
                        </p:par>
                        <p:par>
                          <p:cTn id="39" fill="hold">
                            <p:stCondLst>
                              <p:cond delay="5000"/>
                            </p:stCondLst>
                            <p:childTnLst>
                              <p:par>
                                <p:cTn id="40" presetID="16" presetClass="entr" presetSubtype="37"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outVertical)">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fade">
                                      <p:cBhvr>
                                        <p:cTn id="45" dur="500"/>
                                        <p:tgtEl>
                                          <p:spTgt spid="6188"/>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22" presetClass="entr" presetSubtype="2"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right)">
                                      <p:cBhvr>
                                        <p:cTn id="55" dur="500"/>
                                        <p:tgtEl>
                                          <p:spTgt spid="34"/>
                                        </p:tgtEl>
                                      </p:cBhvr>
                                    </p:animEffect>
                                  </p:childTnLst>
                                </p:cTn>
                              </p:par>
                              <p:par>
                                <p:cTn id="56" presetID="22" presetClass="entr" presetSubtype="8"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childTnLst>
                          </p:cTn>
                        </p:par>
                        <p:par>
                          <p:cTn id="59" fill="hold">
                            <p:stCondLst>
                              <p:cond delay="6000"/>
                            </p:stCondLst>
                            <p:childTnLst>
                              <p:par>
                                <p:cTn id="60" presetID="16" presetClass="entr" presetSubtype="37"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outVertical)">
                                      <p:cBhvr>
                                        <p:cTn id="62" dur="500"/>
                                        <p:tgtEl>
                                          <p:spTgt spid="7"/>
                                        </p:tgtEl>
                                      </p:cBhvr>
                                    </p:animEffect>
                                  </p:childTnLst>
                                </p:cTn>
                              </p:par>
                            </p:childTnLst>
                          </p:cTn>
                        </p:par>
                        <p:par>
                          <p:cTn id="63" fill="hold">
                            <p:stCondLst>
                              <p:cond delay="6500"/>
                            </p:stCondLst>
                            <p:childTnLst>
                              <p:par>
                                <p:cTn id="64" presetID="22" presetClass="entr" presetSubtype="8" fill="hold"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left)">
                                      <p:cBhvr>
                                        <p:cTn id="66" dur="500"/>
                                        <p:tgtEl>
                                          <p:spTgt spid="43"/>
                                        </p:tgtEl>
                                      </p:cBhvr>
                                    </p:animEffect>
                                  </p:childTnLst>
                                </p:cTn>
                              </p:par>
                            </p:childTnLst>
                          </p:cTn>
                        </p:par>
                        <p:par>
                          <p:cTn id="67" fill="hold">
                            <p:stCondLst>
                              <p:cond delay="7000"/>
                            </p:stCondLst>
                            <p:childTnLst>
                              <p:par>
                                <p:cTn id="68" presetID="10" presetClass="entr" presetSubtype="0"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childTnLst>
                                </p:cTn>
                              </p:par>
                              <p:par>
                                <p:cTn id="74" presetID="22" presetClass="entr" presetSubtype="8"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par>
                          <p:cTn id="77" fill="hold">
                            <p:stCondLst>
                              <p:cond delay="7500"/>
                            </p:stCondLst>
                            <p:childTnLst>
                              <p:par>
                                <p:cTn id="78" presetID="22" presetClass="entr" presetSubtype="1" fill="hold" nodeType="after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up)">
                                      <p:cBhvr>
                                        <p:cTn id="80" dur="500"/>
                                        <p:tgtEl>
                                          <p:spTgt spid="48"/>
                                        </p:tgtEl>
                                      </p:cBhvr>
                                    </p:animEffect>
                                  </p:childTnLst>
                                </p:cTn>
                              </p:par>
                            </p:childTnLst>
                          </p:cTn>
                        </p:par>
                        <p:par>
                          <p:cTn id="81" fill="hold">
                            <p:stCondLst>
                              <p:cond delay="8000"/>
                            </p:stCondLst>
                            <p:childTnLst>
                              <p:par>
                                <p:cTn id="82" presetID="16" presetClass="entr" presetSubtype="37" fill="hold"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arn(outVertical)">
                                      <p:cBhvr>
                                        <p:cTn id="84" dur="500"/>
                                        <p:tgtEl>
                                          <p:spTgt spid="58"/>
                                        </p:tgtEl>
                                      </p:cBhvr>
                                    </p:animEffect>
                                  </p:childTnLst>
                                </p:cTn>
                              </p:par>
                            </p:childTnLst>
                          </p:cTn>
                        </p:par>
                        <p:par>
                          <p:cTn id="85" fill="hold">
                            <p:stCondLst>
                              <p:cond delay="8500"/>
                            </p:stCondLst>
                            <p:childTnLst>
                              <p:par>
                                <p:cTn id="86" presetID="22" presetClass="entr" presetSubtype="1" fill="hold" nodeType="afterEffect">
                                  <p:stCondLst>
                                    <p:cond delay="0"/>
                                  </p:stCondLst>
                                  <p:childTnLst>
                                    <p:set>
                                      <p:cBhvr>
                                        <p:cTn id="87" dur="1" fill="hold">
                                          <p:stCondLst>
                                            <p:cond delay="0"/>
                                          </p:stCondLst>
                                        </p:cTn>
                                        <p:tgtEl>
                                          <p:spTgt spid="6156"/>
                                        </p:tgtEl>
                                        <p:attrNameLst>
                                          <p:attrName>style.visibility</p:attrName>
                                        </p:attrNameLst>
                                      </p:cBhvr>
                                      <p:to>
                                        <p:strVal val="visible"/>
                                      </p:to>
                                    </p:set>
                                    <p:animEffect transition="in" filter="wipe(up)">
                                      <p:cBhvr>
                                        <p:cTn id="88" dur="500"/>
                                        <p:tgtEl>
                                          <p:spTgt spid="6156"/>
                                        </p:tgtEl>
                                      </p:cBhvr>
                                    </p:animEffect>
                                  </p:childTnLst>
                                </p:cTn>
                              </p:par>
                              <p:par>
                                <p:cTn id="89" presetID="22" presetClass="entr" presetSubtype="1" fill="hold" nodeType="withEffect">
                                  <p:stCondLst>
                                    <p:cond delay="0"/>
                                  </p:stCondLst>
                                  <p:childTnLst>
                                    <p:set>
                                      <p:cBhvr>
                                        <p:cTn id="90" dur="1" fill="hold">
                                          <p:stCondLst>
                                            <p:cond delay="0"/>
                                          </p:stCondLst>
                                        </p:cTn>
                                        <p:tgtEl>
                                          <p:spTgt spid="6151"/>
                                        </p:tgtEl>
                                        <p:attrNameLst>
                                          <p:attrName>style.visibility</p:attrName>
                                        </p:attrNameLst>
                                      </p:cBhvr>
                                      <p:to>
                                        <p:strVal val="visible"/>
                                      </p:to>
                                    </p:set>
                                    <p:animEffect transition="in" filter="wipe(up)">
                                      <p:cBhvr>
                                        <p:cTn id="91" dur="500"/>
                                        <p:tgtEl>
                                          <p:spTgt spid="6151"/>
                                        </p:tgtEl>
                                      </p:cBhvr>
                                    </p:animEffect>
                                  </p:childTnLst>
                                </p:cTn>
                              </p:par>
                            </p:childTnLst>
                          </p:cTn>
                        </p:par>
                        <p:par>
                          <p:cTn id="92" fill="hold">
                            <p:stCondLst>
                              <p:cond delay="9000"/>
                            </p:stCondLst>
                            <p:childTnLst>
                              <p:par>
                                <p:cTn id="93" presetID="22" presetClass="entr" presetSubtype="1" fill="hold" grpId="0"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wipe(up)">
                                      <p:cBhvr>
                                        <p:cTn id="95" dur="500"/>
                                        <p:tgtEl>
                                          <p:spTgt spid="42"/>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up)">
                                      <p:cBhvr>
                                        <p:cTn id="98" dur="500"/>
                                        <p:tgtEl>
                                          <p:spTgt spid="30"/>
                                        </p:tgtEl>
                                      </p:cBhvr>
                                    </p:animEffect>
                                  </p:childTnLst>
                                </p:cTn>
                              </p:par>
                            </p:childTnLst>
                          </p:cTn>
                        </p:par>
                        <p:par>
                          <p:cTn id="99" fill="hold">
                            <p:stCondLst>
                              <p:cond delay="9500"/>
                            </p:stCondLst>
                            <p:childTnLst>
                              <p:par>
                                <p:cTn id="100" presetID="22" presetClass="entr" presetSubtype="1" fill="hold" nodeType="afterEffect">
                                  <p:stCondLst>
                                    <p:cond delay="0"/>
                                  </p:stCondLst>
                                  <p:childTnLst>
                                    <p:set>
                                      <p:cBhvr>
                                        <p:cTn id="101" dur="1" fill="hold">
                                          <p:stCondLst>
                                            <p:cond delay="0"/>
                                          </p:stCondLst>
                                        </p:cTn>
                                        <p:tgtEl>
                                          <p:spTgt spid="6162"/>
                                        </p:tgtEl>
                                        <p:attrNameLst>
                                          <p:attrName>style.visibility</p:attrName>
                                        </p:attrNameLst>
                                      </p:cBhvr>
                                      <p:to>
                                        <p:strVal val="visible"/>
                                      </p:to>
                                    </p:set>
                                    <p:animEffect transition="in" filter="wipe(up)">
                                      <p:cBhvr>
                                        <p:cTn id="102" dur="500"/>
                                        <p:tgtEl>
                                          <p:spTgt spid="6162"/>
                                        </p:tgtEl>
                                      </p:cBhvr>
                                    </p:animEffect>
                                  </p:childTnLst>
                                </p:cTn>
                              </p:par>
                              <p:par>
                                <p:cTn id="103" presetID="22" presetClass="entr" presetSubtype="1"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up)">
                                      <p:cBhvr>
                                        <p:cTn id="105" dur="500"/>
                                        <p:tgtEl>
                                          <p:spTgt spid="51"/>
                                        </p:tgtEl>
                                      </p:cBhvr>
                                    </p:animEffect>
                                  </p:childTnLst>
                                </p:cTn>
                              </p:par>
                            </p:childTnLst>
                          </p:cTn>
                        </p:par>
                        <p:par>
                          <p:cTn id="106" fill="hold">
                            <p:stCondLst>
                              <p:cond delay="10000"/>
                            </p:stCondLst>
                            <p:childTnLst>
                              <p:par>
                                <p:cTn id="107" presetID="22" presetClass="entr" presetSubtype="2"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wipe(right)">
                                      <p:cBhvr>
                                        <p:cTn id="109" dur="500"/>
                                        <p:tgtEl>
                                          <p:spTgt spid="28"/>
                                        </p:tgtEl>
                                      </p:cBhvr>
                                    </p:animEffect>
                                  </p:childTnLst>
                                </p:cTn>
                              </p:par>
                            </p:childTnLst>
                          </p:cTn>
                        </p:par>
                        <p:par>
                          <p:cTn id="110" fill="hold">
                            <p:stCondLst>
                              <p:cond delay="10500"/>
                            </p:stCondLst>
                            <p:childTnLst>
                              <p:par>
                                <p:cTn id="111" presetID="22" presetClass="entr" presetSubtype="1" fill="hold" nodeType="afterEffect">
                                  <p:stCondLst>
                                    <p:cond delay="0"/>
                                  </p:stCondLst>
                                  <p:childTnLst>
                                    <p:set>
                                      <p:cBhvr>
                                        <p:cTn id="112" dur="1" fill="hold">
                                          <p:stCondLst>
                                            <p:cond delay="0"/>
                                          </p:stCondLst>
                                        </p:cTn>
                                        <p:tgtEl>
                                          <p:spTgt spid="61"/>
                                        </p:tgtEl>
                                        <p:attrNameLst>
                                          <p:attrName>style.visibility</p:attrName>
                                        </p:attrNameLst>
                                      </p:cBhvr>
                                      <p:to>
                                        <p:strVal val="visible"/>
                                      </p:to>
                                    </p:set>
                                    <p:animEffect transition="in" filter="wipe(up)">
                                      <p:cBhvr>
                                        <p:cTn id="113" dur="500"/>
                                        <p:tgtEl>
                                          <p:spTgt spid="61"/>
                                        </p:tgtEl>
                                      </p:cBhvr>
                                    </p:animEffect>
                                  </p:childTnLst>
                                </p:cTn>
                              </p:par>
                            </p:childTnLst>
                          </p:cTn>
                        </p:par>
                        <p:par>
                          <p:cTn id="114" fill="hold">
                            <p:stCondLst>
                              <p:cond delay="11000"/>
                            </p:stCondLst>
                            <p:childTnLst>
                              <p:par>
                                <p:cTn id="115" presetID="22" presetClass="entr" presetSubtype="8" fill="hold" nodeType="afterEffect">
                                  <p:stCondLst>
                                    <p:cond delay="0"/>
                                  </p:stCondLst>
                                  <p:childTnLst>
                                    <p:set>
                                      <p:cBhvr>
                                        <p:cTn id="116" dur="1" fill="hold">
                                          <p:stCondLst>
                                            <p:cond delay="0"/>
                                          </p:stCondLst>
                                        </p:cTn>
                                        <p:tgtEl>
                                          <p:spTgt spid="6165"/>
                                        </p:tgtEl>
                                        <p:attrNameLst>
                                          <p:attrName>style.visibility</p:attrName>
                                        </p:attrNameLst>
                                      </p:cBhvr>
                                      <p:to>
                                        <p:strVal val="visible"/>
                                      </p:to>
                                    </p:set>
                                    <p:animEffect transition="in" filter="wipe(left)">
                                      <p:cBhvr>
                                        <p:cTn id="117" dur="500"/>
                                        <p:tgtEl>
                                          <p:spTgt spid="6165"/>
                                        </p:tgtEl>
                                      </p:cBhvr>
                                    </p:animEffect>
                                  </p:childTnLst>
                                </p:cTn>
                              </p:par>
                              <p:par>
                                <p:cTn id="118" presetID="22" presetClass="entr" presetSubtype="2" fill="hold" nodeType="withEffect">
                                  <p:stCondLst>
                                    <p:cond delay="0"/>
                                  </p:stCondLst>
                                  <p:childTnLst>
                                    <p:set>
                                      <p:cBhvr>
                                        <p:cTn id="119" dur="1" fill="hold">
                                          <p:stCondLst>
                                            <p:cond delay="0"/>
                                          </p:stCondLst>
                                        </p:cTn>
                                        <p:tgtEl>
                                          <p:spTgt spid="53"/>
                                        </p:tgtEl>
                                        <p:attrNameLst>
                                          <p:attrName>style.visibility</p:attrName>
                                        </p:attrNameLst>
                                      </p:cBhvr>
                                      <p:to>
                                        <p:strVal val="visible"/>
                                      </p:to>
                                    </p:set>
                                    <p:animEffect transition="in" filter="wipe(right)">
                                      <p:cBhvr>
                                        <p:cTn id="120" dur="500"/>
                                        <p:tgtEl>
                                          <p:spTgt spid="53"/>
                                        </p:tgtEl>
                                      </p:cBhvr>
                                    </p:animEffect>
                                  </p:childTnLst>
                                </p:cTn>
                              </p:par>
                            </p:childTnLst>
                          </p:cTn>
                        </p:par>
                        <p:par>
                          <p:cTn id="121" fill="hold">
                            <p:stCondLst>
                              <p:cond delay="11500"/>
                            </p:stCondLst>
                            <p:childTnLst>
                              <p:par>
                                <p:cTn id="122" presetID="22" presetClass="entr" presetSubtype="4" fill="hold" nodeType="after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wipe(down)">
                                      <p:cBhvr>
                                        <p:cTn id="124" dur="500"/>
                                        <p:tgtEl>
                                          <p:spTgt spid="63"/>
                                        </p:tgtEl>
                                      </p:cBhvr>
                                    </p:animEffect>
                                  </p:childTnLst>
                                </p:cTn>
                              </p:par>
                            </p:childTnLst>
                          </p:cTn>
                        </p:par>
                        <p:par>
                          <p:cTn id="125" fill="hold">
                            <p:stCondLst>
                              <p:cond delay="12000"/>
                            </p:stCondLst>
                            <p:childTnLst>
                              <p:par>
                                <p:cTn id="126" presetID="22" presetClass="entr" presetSubtype="1"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wipe(up)">
                                      <p:cBhvr>
                                        <p:cTn id="1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24" grpId="0" animBg="1"/>
      <p:bldP spid="27" grpId="0" animBg="1"/>
      <p:bldP spid="28" grpId="0" animBg="1"/>
      <p:bldP spid="30" grpId="0" animBg="1"/>
      <p:bldP spid="37" grpId="0"/>
      <p:bldP spid="39" grpId="0"/>
      <p:bldP spid="42" grpId="0" animBg="1"/>
      <p:bldP spid="57" grpId="0"/>
      <p:bldP spid="60" grpId="0"/>
      <p:bldP spid="61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B0436D6-4692-00AC-10B8-2BB7442A4A71}"/>
              </a:ext>
            </a:extLst>
          </p:cNvPr>
          <p:cNvSpPr/>
          <p:nvPr/>
        </p:nvSpPr>
        <p:spPr>
          <a:xfrm>
            <a:off x="2277849" y="2264526"/>
            <a:ext cx="1828800" cy="182880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15" name="Oval 14">
            <a:extLst>
              <a:ext uri="{FF2B5EF4-FFF2-40B4-BE49-F238E27FC236}">
                <a16:creationId xmlns:a16="http://schemas.microsoft.com/office/drawing/2014/main" id="{1B805AB3-AA54-F0E6-F0A7-A2546D0023B3}"/>
              </a:ext>
            </a:extLst>
          </p:cNvPr>
          <p:cNvSpPr/>
          <p:nvPr/>
        </p:nvSpPr>
        <p:spPr>
          <a:xfrm>
            <a:off x="290115" y="2264526"/>
            <a:ext cx="1828800" cy="182880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sp>
        <p:nvSpPr>
          <p:cNvPr id="20" name="Oval 19">
            <a:extLst>
              <a:ext uri="{FF2B5EF4-FFF2-40B4-BE49-F238E27FC236}">
                <a16:creationId xmlns:a16="http://schemas.microsoft.com/office/drawing/2014/main" id="{414751B3-AF1D-38C7-AC80-29F8C6097E2B}"/>
              </a:ext>
            </a:extLst>
          </p:cNvPr>
          <p:cNvSpPr/>
          <p:nvPr/>
        </p:nvSpPr>
        <p:spPr>
          <a:xfrm>
            <a:off x="4265583" y="2264526"/>
            <a:ext cx="1828800" cy="182880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154DD637-D290-8420-6A9B-781A09D43914}"/>
              </a:ext>
            </a:extLst>
          </p:cNvPr>
          <p:cNvSpPr/>
          <p:nvPr/>
        </p:nvSpPr>
        <p:spPr>
          <a:xfrm>
            <a:off x="6253317" y="2264526"/>
            <a:ext cx="1828800" cy="182880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
        <p:nvSpPr>
          <p:cNvPr id="22" name="Oval 21">
            <a:extLst>
              <a:ext uri="{FF2B5EF4-FFF2-40B4-BE49-F238E27FC236}">
                <a16:creationId xmlns:a16="http://schemas.microsoft.com/office/drawing/2014/main" id="{3AF1BB46-2141-E2E1-9B65-2688FC3373E8}"/>
              </a:ext>
            </a:extLst>
          </p:cNvPr>
          <p:cNvSpPr/>
          <p:nvPr/>
        </p:nvSpPr>
        <p:spPr>
          <a:xfrm>
            <a:off x="8241051" y="2264526"/>
            <a:ext cx="1828800" cy="182880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S</a:t>
            </a:r>
          </a:p>
        </p:txBody>
      </p:sp>
      <p:sp>
        <p:nvSpPr>
          <p:cNvPr id="23" name="Oval 22">
            <a:extLst>
              <a:ext uri="{FF2B5EF4-FFF2-40B4-BE49-F238E27FC236}">
                <a16:creationId xmlns:a16="http://schemas.microsoft.com/office/drawing/2014/main" id="{1153D69F-BD8E-509F-5D32-86CCEC555747}"/>
              </a:ext>
            </a:extLst>
          </p:cNvPr>
          <p:cNvSpPr/>
          <p:nvPr/>
        </p:nvSpPr>
        <p:spPr>
          <a:xfrm>
            <a:off x="10228787" y="2264526"/>
            <a:ext cx="1828800" cy="182880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T</a:t>
            </a:r>
          </a:p>
        </p:txBody>
      </p:sp>
      <p:sp>
        <p:nvSpPr>
          <p:cNvPr id="4" name="TextBox 3">
            <a:extLst>
              <a:ext uri="{FF2B5EF4-FFF2-40B4-BE49-F238E27FC236}">
                <a16:creationId xmlns:a16="http://schemas.microsoft.com/office/drawing/2014/main" id="{33BA2B1E-3CE8-3B9B-0CBA-F8EFDCAEFC72}"/>
              </a:ext>
            </a:extLst>
          </p:cNvPr>
          <p:cNvSpPr txBox="1"/>
          <p:nvPr/>
        </p:nvSpPr>
        <p:spPr>
          <a:xfrm>
            <a:off x="4093291" y="223051"/>
            <a:ext cx="4005418" cy="523220"/>
          </a:xfrm>
          <a:prstGeom prst="rect">
            <a:avLst/>
          </a:prstGeom>
          <a:solidFill>
            <a:srgbClr val="3C1053"/>
          </a:solidFill>
          <a:ln>
            <a:solidFill>
              <a:srgbClr val="500878"/>
            </a:solidFill>
          </a:ln>
          <a:effectLst>
            <a:outerShdw blurRad="50800" dist="38100" dir="2700000" algn="tl" rotWithShape="0">
              <a:prstClr val="black">
                <a:alpha val="40000"/>
              </a:prstClr>
            </a:outerShdw>
          </a:effectLst>
          <a:scene3d>
            <a:camera prst="orthographicFront"/>
            <a:lightRig rig="balanced" dir="t"/>
          </a:scene3d>
          <a:sp3d prstMaterial="metal">
            <a:bevelT w="38100" h="38100"/>
          </a:sp3d>
        </p:spPr>
        <p:txBody>
          <a:bodyPr>
            <a:spAutoFit/>
          </a:bodyPr>
          <a:lstStyle/>
          <a:p>
            <a:pPr algn="ctr" eaLnBrk="1" fontAlgn="auto" hangingPunct="1">
              <a:spcBef>
                <a:spcPts val="0"/>
              </a:spcBef>
              <a:spcAft>
                <a:spcPts val="0"/>
              </a:spcAft>
              <a:defRPr/>
            </a:pPr>
            <a:r>
              <a:rPr lang="en-US" sz="2800" b="1" dirty="0">
                <a:latin typeface="Arial" panose="020B0604020202020204" pitchFamily="34" charset="0"/>
                <a:cs typeface="Arial" panose="020B0604020202020204" pitchFamily="34" charset="0"/>
              </a:rPr>
              <a:t>SIGNS OF STROKE</a:t>
            </a:r>
            <a:endParaRPr lang="en-US" sz="2800" dirty="0">
              <a:solidFill>
                <a:srgbClr val="5008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114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 calcmode="lin" valueType="num">
                                      <p:cBhvr>
                                        <p:cTn id="13" dur="1000" fill="hold"/>
                                        <p:tgtEl>
                                          <p:spTgt spid="15"/>
                                        </p:tgtEl>
                                        <p:attrNameLst>
                                          <p:attrName>style.rotation</p:attrName>
                                        </p:attrNameLst>
                                      </p:cBhvr>
                                      <p:tavLst>
                                        <p:tav tm="0">
                                          <p:val>
                                            <p:fltVal val="90"/>
                                          </p:val>
                                        </p:tav>
                                        <p:tav tm="100000">
                                          <p:val>
                                            <p:fltVal val="0"/>
                                          </p:val>
                                        </p:tav>
                                      </p:tavLst>
                                    </p:anim>
                                    <p:animEffect transition="in" filter="fade">
                                      <p:cBhvr>
                                        <p:cTn id="14" dur="1000"/>
                                        <p:tgtEl>
                                          <p:spTgt spid="15"/>
                                        </p:tgtEl>
                                      </p:cBhvr>
                                    </p:animEffect>
                                  </p:childTnLst>
                                </p:cTn>
                              </p:par>
                              <p:par>
                                <p:cTn id="15" presetID="31" presetClass="entr" presetSubtype="0" fill="hold" grpId="0" nodeType="withEffect">
                                  <p:stCondLst>
                                    <p:cond delay="25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par>
                                <p:cTn id="21" presetID="31" presetClass="entr" presetSubtype="0" fill="hold" grpId="0" nodeType="withEffect">
                                  <p:stCondLst>
                                    <p:cond delay="50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par>
                                <p:cTn id="27" presetID="31" presetClass="entr" presetSubtype="0" fill="hold" grpId="0" nodeType="withEffect">
                                  <p:stCondLst>
                                    <p:cond delay="75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style.rotation</p:attrName>
                                        </p:attrNameLst>
                                      </p:cBhvr>
                                      <p:tavLst>
                                        <p:tav tm="0">
                                          <p:val>
                                            <p:fltVal val="90"/>
                                          </p:val>
                                        </p:tav>
                                        <p:tav tm="100000">
                                          <p:val>
                                            <p:fltVal val="0"/>
                                          </p:val>
                                        </p:tav>
                                      </p:tavLst>
                                    </p:anim>
                                    <p:animEffect transition="in" filter="fade">
                                      <p:cBhvr>
                                        <p:cTn id="32" dur="1000"/>
                                        <p:tgtEl>
                                          <p:spTgt spid="21"/>
                                        </p:tgtEl>
                                      </p:cBhvr>
                                    </p:animEffect>
                                  </p:childTnLst>
                                </p:cTn>
                              </p:par>
                              <p:par>
                                <p:cTn id="33" presetID="31" presetClass="entr" presetSubtype="0" fill="hold" grpId="0" nodeType="withEffect">
                                  <p:stCondLst>
                                    <p:cond delay="100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par>
                                <p:cTn id="39" presetID="31" presetClass="entr" presetSubtype="0" fill="hold" grpId="0" nodeType="withEffect">
                                  <p:stCondLst>
                                    <p:cond delay="125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86AB2281-828E-0A32-811C-CD2BD57133E2}"/>
              </a:ext>
            </a:extLst>
          </p:cNvPr>
          <p:cNvSpPr>
            <a:spLocks noGrp="1"/>
          </p:cNvSpPr>
          <p:nvPr>
            <p:ph type="title"/>
          </p:nvPr>
        </p:nvSpPr>
        <p:spPr>
          <a:xfrm>
            <a:off x="728663" y="365125"/>
            <a:ext cx="10847387" cy="515938"/>
          </a:xfrm>
          <a:solidFill>
            <a:srgbClr val="5A1F51"/>
          </a:solidFill>
          <a:ln>
            <a:solidFill>
              <a:srgbClr val="5A1F51"/>
            </a:solidFill>
            <a:miter lim="800000"/>
            <a:headEnd/>
            <a:tailEnd/>
          </a:ln>
        </p:spPr>
        <p:txBody>
          <a:bodyPr anchor="t"/>
          <a:lstStyle/>
          <a:p>
            <a:r>
              <a:rPr lang="en-US" altLang="en-US" sz="3600">
                <a:solidFill>
                  <a:schemeClr val="tx1"/>
                </a:solidFill>
                <a:latin typeface="Arial" panose="020B0604020202020204" pitchFamily="34" charset="0"/>
                <a:cs typeface="Arial" panose="020B0604020202020204" pitchFamily="34" charset="0"/>
              </a:rPr>
              <a:t>Efficiency Measures - Lab</a:t>
            </a:r>
          </a:p>
        </p:txBody>
      </p:sp>
      <p:sp>
        <p:nvSpPr>
          <p:cNvPr id="8" name="Footer Placeholder 1">
            <a:extLst>
              <a:ext uri="{FF2B5EF4-FFF2-40B4-BE49-F238E27FC236}">
                <a16:creationId xmlns:a16="http://schemas.microsoft.com/office/drawing/2014/main" id="{6A0D42BE-F8E2-4B69-1C17-D5DE02DB9F28}"/>
              </a:ext>
            </a:extLst>
          </p:cNvPr>
          <p:cNvSpPr>
            <a:spLocks noGrp="1"/>
          </p:cNvSpPr>
          <p:nvPr>
            <p:ph type="ftr" sz="quarter" idx="11"/>
          </p:nvPr>
        </p:nvSpPr>
        <p:spPr>
          <a:xfrm>
            <a:off x="30163" y="6310313"/>
            <a:ext cx="6122987" cy="365125"/>
          </a:xfrm>
        </p:spPr>
        <p:txBody>
          <a:bodyPr/>
          <a:lstStyle/>
          <a:p>
            <a:pPr algn="l">
              <a:defRPr/>
            </a:pPr>
            <a:r>
              <a:rPr lang="en-US" dirty="0"/>
              <a:t>LAMC Stroke Committee</a:t>
            </a:r>
          </a:p>
        </p:txBody>
      </p:sp>
      <p:pic>
        <p:nvPicPr>
          <p:cNvPr id="20487" name="Picture 3">
            <a:extLst>
              <a:ext uri="{FF2B5EF4-FFF2-40B4-BE49-F238E27FC236}">
                <a16:creationId xmlns:a16="http://schemas.microsoft.com/office/drawing/2014/main" id="{4A6EB165-DC01-D9CE-5DC3-65786401D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1006475"/>
            <a:ext cx="9564688"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2000">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4">
            <a:extLst>
              <a:ext uri="{FF2B5EF4-FFF2-40B4-BE49-F238E27FC236}">
                <a16:creationId xmlns:a16="http://schemas.microsoft.com/office/drawing/2014/main" id="{E4995C20-16E1-72DA-0AC5-C0DC0135C6F5}"/>
              </a:ext>
            </a:extLst>
          </p:cNvPr>
          <p:cNvSpPr txBox="1">
            <a:spLocks noChangeArrowheads="1"/>
          </p:cNvSpPr>
          <p:nvPr/>
        </p:nvSpPr>
        <p:spPr bwMode="auto">
          <a:xfrm>
            <a:off x="5227638" y="4037013"/>
            <a:ext cx="2071687" cy="738187"/>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01:23 ?</a:t>
            </a:r>
          </a:p>
          <a:p>
            <a:pPr algn="ctr" eaLnBrk="1" hangingPunct="1"/>
            <a:r>
              <a:rPr lang="en-US" altLang="en-US" sz="1400" b="1" dirty="0">
                <a:latin typeface="Arial" panose="020B0604020202020204" pitchFamily="34" charset="0"/>
                <a:cs typeface="Arial" panose="020B0604020202020204" pitchFamily="34" charset="0"/>
              </a:rPr>
              <a:t>Lab Asst Documents Code Stroke in Log</a:t>
            </a:r>
          </a:p>
        </p:txBody>
      </p:sp>
      <p:sp>
        <p:nvSpPr>
          <p:cNvPr id="23555" name="TextBox 16">
            <a:extLst>
              <a:ext uri="{FF2B5EF4-FFF2-40B4-BE49-F238E27FC236}">
                <a16:creationId xmlns:a16="http://schemas.microsoft.com/office/drawing/2014/main" id="{D593B3BA-3276-D989-BF8F-C49274C8B52A}"/>
              </a:ext>
            </a:extLst>
          </p:cNvPr>
          <p:cNvSpPr txBox="1">
            <a:spLocks noChangeArrowheads="1"/>
          </p:cNvSpPr>
          <p:nvPr/>
        </p:nvSpPr>
        <p:spPr bwMode="auto">
          <a:xfrm>
            <a:off x="2808288" y="3981450"/>
            <a:ext cx="2071687" cy="646113"/>
          </a:xfrm>
          <a:prstGeom prst="rect">
            <a:avLst/>
          </a:prstGeom>
          <a:solidFill>
            <a:srgbClr val="542F81"/>
          </a:solidFill>
          <a:ln w="9525">
            <a:solidFill>
              <a:srgbClr val="542F81"/>
            </a:solidFill>
            <a:miter lim="800000"/>
            <a:headEnd/>
            <a:tailEnd/>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00:40– </a:t>
            </a:r>
          </a:p>
          <a:p>
            <a:pPr algn="ctr" eaLnBrk="1" hangingPunct="1"/>
            <a:r>
              <a:rPr lang="en-US" altLang="en-US" sz="1400" b="1" dirty="0">
                <a:latin typeface="Arial" panose="020B0604020202020204" pitchFamily="34" charset="0"/>
                <a:cs typeface="Arial" panose="020B0604020202020204" pitchFamily="34" charset="0"/>
              </a:rPr>
              <a:t>Lab Asst assigned Responds</a:t>
            </a:r>
          </a:p>
        </p:txBody>
      </p:sp>
      <p:sp>
        <p:nvSpPr>
          <p:cNvPr id="23556" name="Title 1">
            <a:extLst>
              <a:ext uri="{FF2B5EF4-FFF2-40B4-BE49-F238E27FC236}">
                <a16:creationId xmlns:a16="http://schemas.microsoft.com/office/drawing/2014/main" id="{2E44B25B-659F-FD80-5B2D-EA10D681467A}"/>
              </a:ext>
            </a:extLst>
          </p:cNvPr>
          <p:cNvSpPr>
            <a:spLocks noGrp="1" noChangeArrowheads="1"/>
          </p:cNvSpPr>
          <p:nvPr>
            <p:ph type="title"/>
          </p:nvPr>
        </p:nvSpPr>
        <p:spPr>
          <a:xfrm>
            <a:off x="477044" y="247581"/>
            <a:ext cx="3506787" cy="514350"/>
          </a:xfrm>
          <a:solidFill>
            <a:srgbClr val="7030A0"/>
          </a:solidFill>
        </p:spPr>
        <p:txBody>
          <a:bodyPr/>
          <a:lstStyle/>
          <a:p>
            <a:r>
              <a:rPr lang="en-US" altLang="en-US" sz="2800" dirty="0">
                <a:solidFill>
                  <a:schemeClr val="tx1"/>
                </a:solidFill>
              </a:rPr>
              <a:t>CASE STUDY:   Timeline</a:t>
            </a:r>
          </a:p>
        </p:txBody>
      </p:sp>
      <p:sp>
        <p:nvSpPr>
          <p:cNvPr id="5" name="Footer Placeholder 4">
            <a:extLst>
              <a:ext uri="{FF2B5EF4-FFF2-40B4-BE49-F238E27FC236}">
                <a16:creationId xmlns:a16="http://schemas.microsoft.com/office/drawing/2014/main" id="{1A0FF394-E431-6DEC-8A2A-2BE7AB54E1BA}"/>
              </a:ext>
            </a:extLst>
          </p:cNvPr>
          <p:cNvSpPr>
            <a:spLocks noGrp="1"/>
          </p:cNvSpPr>
          <p:nvPr>
            <p:ph type="ftr" sz="quarter" idx="11"/>
          </p:nvPr>
        </p:nvSpPr>
        <p:spPr>
          <a:xfrm>
            <a:off x="215900" y="6302375"/>
            <a:ext cx="2743200" cy="365125"/>
          </a:xfrm>
        </p:spPr>
        <p:txBody>
          <a:bodyPr/>
          <a:lstStyle/>
          <a:p>
            <a:pPr algn="l">
              <a:defRPr/>
            </a:pPr>
            <a:r>
              <a:rPr lang="en-US" dirty="0"/>
              <a:t>LAMC Stroke Program | Performance Improvement Committee</a:t>
            </a:r>
          </a:p>
        </p:txBody>
      </p:sp>
      <p:sp>
        <p:nvSpPr>
          <p:cNvPr id="6" name="Slide Number Placeholder 5">
            <a:extLst>
              <a:ext uri="{FF2B5EF4-FFF2-40B4-BE49-F238E27FC236}">
                <a16:creationId xmlns:a16="http://schemas.microsoft.com/office/drawing/2014/main" id="{DCDF86F7-819A-A34B-0322-8CBBFFCED422}"/>
              </a:ext>
            </a:extLst>
          </p:cNvPr>
          <p:cNvSpPr>
            <a:spLocks noGrp="1"/>
          </p:cNvSpPr>
          <p:nvPr>
            <p:ph type="sldNum" sz="quarter" idx="12"/>
          </p:nvPr>
        </p:nvSpPr>
        <p:spPr>
          <a:xfrm>
            <a:off x="4038600" y="6356350"/>
            <a:ext cx="4114800" cy="365125"/>
          </a:xfrm>
        </p:spPr>
        <p:txBody>
          <a:bodyPr/>
          <a:lstStyle/>
          <a:p>
            <a:pPr algn="ctr">
              <a:defRPr/>
            </a:pPr>
            <a:fld id="{8C6B01FA-EA04-4C59-80C8-6E0ABEB908A3}" type="slidenum">
              <a:rPr lang="en-US"/>
              <a:pPr algn="ctr">
                <a:defRPr/>
              </a:pPr>
              <a:t>31</a:t>
            </a:fld>
            <a:endParaRPr lang="en-US" dirty="0"/>
          </a:p>
        </p:txBody>
      </p:sp>
      <p:sp>
        <p:nvSpPr>
          <p:cNvPr id="8" name="Arrow: Chevron 7">
            <a:extLst>
              <a:ext uri="{FF2B5EF4-FFF2-40B4-BE49-F238E27FC236}">
                <a16:creationId xmlns:a16="http://schemas.microsoft.com/office/drawing/2014/main" id="{BCE78D36-9FFD-30C2-F83D-77D4A5E73300}"/>
              </a:ext>
            </a:extLst>
          </p:cNvPr>
          <p:cNvSpPr/>
          <p:nvPr/>
        </p:nvSpPr>
        <p:spPr>
          <a:xfrm>
            <a:off x="6381750" y="2806700"/>
            <a:ext cx="5583238" cy="706438"/>
          </a:xfrm>
          <a:prstGeom prst="chevron">
            <a:avLst/>
          </a:prstGeom>
          <a:solidFill>
            <a:srgbClr val="05308C"/>
          </a:solidFill>
          <a:ln w="19050">
            <a:solidFill>
              <a:srgbClr val="2566F7"/>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Next SHIFT</a:t>
            </a:r>
          </a:p>
        </p:txBody>
      </p:sp>
      <p:sp>
        <p:nvSpPr>
          <p:cNvPr id="23560" name="TextBox 10">
            <a:extLst>
              <a:ext uri="{FF2B5EF4-FFF2-40B4-BE49-F238E27FC236}">
                <a16:creationId xmlns:a16="http://schemas.microsoft.com/office/drawing/2014/main" id="{4B99B60F-BD43-1FAA-5DA9-AA188F92B3C1}"/>
              </a:ext>
            </a:extLst>
          </p:cNvPr>
          <p:cNvSpPr txBox="1">
            <a:spLocks noChangeArrowheads="1"/>
          </p:cNvSpPr>
          <p:nvPr/>
        </p:nvSpPr>
        <p:spPr bwMode="auto">
          <a:xfrm>
            <a:off x="195263" y="977900"/>
            <a:ext cx="1595437" cy="738188"/>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00:00 – </a:t>
            </a:r>
          </a:p>
          <a:p>
            <a:pPr algn="ctr" eaLnBrk="1" hangingPunct="1"/>
            <a:r>
              <a:rPr lang="en-US" altLang="en-US" sz="1400" b="1" dirty="0">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1573938B-BD85-A5B5-D530-1D1F4200E119}"/>
              </a:ext>
            </a:extLst>
          </p:cNvPr>
          <p:cNvCxnSpPr>
            <a:cxnSpLocks/>
          </p:cNvCxnSpPr>
          <p:nvPr/>
        </p:nvCxnSpPr>
        <p:spPr>
          <a:xfrm>
            <a:off x="911225" y="1713706"/>
            <a:ext cx="0" cy="1092994"/>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62" name="TextBox 11">
            <a:extLst>
              <a:ext uri="{FF2B5EF4-FFF2-40B4-BE49-F238E27FC236}">
                <a16:creationId xmlns:a16="http://schemas.microsoft.com/office/drawing/2014/main" id="{2EE71346-C0B6-B7D2-9071-2ABE66F69832}"/>
              </a:ext>
            </a:extLst>
          </p:cNvPr>
          <p:cNvSpPr txBox="1">
            <a:spLocks noChangeArrowheads="1"/>
          </p:cNvSpPr>
          <p:nvPr/>
        </p:nvSpPr>
        <p:spPr bwMode="auto">
          <a:xfrm>
            <a:off x="363538" y="3751263"/>
            <a:ext cx="2133600" cy="862012"/>
          </a:xfrm>
          <a:prstGeom prst="rect">
            <a:avLst/>
          </a:prstGeom>
          <a:solidFill>
            <a:srgbClr val="542F81"/>
          </a:solidFill>
          <a:ln w="9525">
            <a:solidFill>
              <a:srgbClr val="542F81"/>
            </a:solidFill>
            <a:miter lim="800000"/>
            <a:headEnd/>
            <a:tailEnd/>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00:09 – </a:t>
            </a:r>
          </a:p>
          <a:p>
            <a:pPr algn="ctr" eaLnBrk="1" hangingPunct="1"/>
            <a:r>
              <a:rPr lang="en-US" altLang="en-US" sz="1400" b="1" dirty="0">
                <a:latin typeface="Arial" panose="020B0604020202020204" pitchFamily="34" charset="0"/>
                <a:cs typeface="Arial" panose="020B0604020202020204" pitchFamily="34" charset="0"/>
              </a:rPr>
              <a:t>Dispatcher sent broadcast message re:  Code Stroke</a:t>
            </a:r>
          </a:p>
        </p:txBody>
      </p:sp>
      <p:cxnSp>
        <p:nvCxnSpPr>
          <p:cNvPr id="13" name="Straight Arrow Connector 12">
            <a:extLst>
              <a:ext uri="{FF2B5EF4-FFF2-40B4-BE49-F238E27FC236}">
                <a16:creationId xmlns:a16="http://schemas.microsoft.com/office/drawing/2014/main" id="{6138CE40-A150-D239-9A26-638AA0EA549D}"/>
              </a:ext>
            </a:extLst>
          </p:cNvPr>
          <p:cNvCxnSpPr>
            <a:cxnSpLocks/>
          </p:cNvCxnSpPr>
          <p:nvPr/>
        </p:nvCxnSpPr>
        <p:spPr>
          <a:xfrm>
            <a:off x="1454150"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64" name="TextBox 13">
            <a:extLst>
              <a:ext uri="{FF2B5EF4-FFF2-40B4-BE49-F238E27FC236}">
                <a16:creationId xmlns:a16="http://schemas.microsoft.com/office/drawing/2014/main" id="{4B5C4541-7A7C-2F3A-54D0-64B601291234}"/>
              </a:ext>
            </a:extLst>
          </p:cNvPr>
          <p:cNvSpPr txBox="1">
            <a:spLocks noChangeArrowheads="1"/>
          </p:cNvSpPr>
          <p:nvPr/>
        </p:nvSpPr>
        <p:spPr bwMode="auto">
          <a:xfrm>
            <a:off x="2085975" y="965200"/>
            <a:ext cx="1917700" cy="738188"/>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00:35 – </a:t>
            </a:r>
          </a:p>
          <a:p>
            <a:pPr algn="ctr" eaLnBrk="1" hangingPunct="1"/>
            <a:r>
              <a:rPr lang="en-US" altLang="en-US" sz="1400" b="1" dirty="0">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D2778B3D-BD36-E8B4-FC9B-0ED5D1625D85}"/>
              </a:ext>
            </a:extLst>
          </p:cNvPr>
          <p:cNvCxnSpPr>
            <a:cxnSpLocks/>
          </p:cNvCxnSpPr>
          <p:nvPr/>
        </p:nvCxnSpPr>
        <p:spPr>
          <a:xfrm>
            <a:off x="2416029" y="1684807"/>
            <a:ext cx="0" cy="1180631"/>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104637-B84D-0A2C-2021-CC99838BE64A}"/>
              </a:ext>
            </a:extLst>
          </p:cNvPr>
          <p:cNvCxnSpPr>
            <a:cxnSpLocks/>
          </p:cNvCxnSpPr>
          <p:nvPr/>
        </p:nvCxnSpPr>
        <p:spPr>
          <a:xfrm>
            <a:off x="3471862"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67" name="TextBox 18">
            <a:extLst>
              <a:ext uri="{FF2B5EF4-FFF2-40B4-BE49-F238E27FC236}">
                <a16:creationId xmlns:a16="http://schemas.microsoft.com/office/drawing/2014/main" id="{6DA380A9-D4F7-1D93-9418-730AB0D89361}"/>
              </a:ext>
            </a:extLst>
          </p:cNvPr>
          <p:cNvSpPr txBox="1">
            <a:spLocks noChangeArrowheads="1"/>
          </p:cNvSpPr>
          <p:nvPr/>
        </p:nvSpPr>
        <p:spPr bwMode="auto">
          <a:xfrm>
            <a:off x="4151313" y="514350"/>
            <a:ext cx="1522412" cy="523875"/>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01:17 – </a:t>
            </a:r>
          </a:p>
          <a:p>
            <a:pPr algn="ctr" eaLnBrk="1" hangingPunct="1"/>
            <a:r>
              <a:rPr lang="en-US" altLang="en-US" sz="1400" b="1" dirty="0">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7B5C9C1B-3832-9277-BC5B-230E33F7634D}"/>
              </a:ext>
            </a:extLst>
          </p:cNvPr>
          <p:cNvCxnSpPr>
            <a:cxnSpLocks/>
          </p:cNvCxnSpPr>
          <p:nvPr/>
        </p:nvCxnSpPr>
        <p:spPr>
          <a:xfrm>
            <a:off x="6096000" y="3174033"/>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69" name="TextBox 25">
            <a:extLst>
              <a:ext uri="{FF2B5EF4-FFF2-40B4-BE49-F238E27FC236}">
                <a16:creationId xmlns:a16="http://schemas.microsoft.com/office/drawing/2014/main" id="{87C7187C-8CE4-6829-7531-2D1DBDE526D5}"/>
              </a:ext>
            </a:extLst>
          </p:cNvPr>
          <p:cNvSpPr txBox="1">
            <a:spLocks noChangeArrowheads="1"/>
          </p:cNvSpPr>
          <p:nvPr/>
        </p:nvSpPr>
        <p:spPr bwMode="auto">
          <a:xfrm>
            <a:off x="5094288" y="1274763"/>
            <a:ext cx="2336800" cy="739775"/>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01:21 ? </a:t>
            </a:r>
          </a:p>
          <a:p>
            <a:pPr algn="ctr" eaLnBrk="1" hangingPunct="1"/>
            <a:r>
              <a:rPr lang="en-US" altLang="en-US" sz="1400" b="1" dirty="0">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165D0A36-7D92-1CAC-3C64-DC8C1BF48A23}"/>
              </a:ext>
            </a:extLst>
          </p:cNvPr>
          <p:cNvCxnSpPr>
            <a:cxnSpLocks/>
          </p:cNvCxnSpPr>
          <p:nvPr/>
        </p:nvCxnSpPr>
        <p:spPr>
          <a:xfrm>
            <a:off x="4904581"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9B3699-79AA-2AB4-567D-6F66B1A55C8E}"/>
              </a:ext>
            </a:extLst>
          </p:cNvPr>
          <p:cNvCxnSpPr>
            <a:cxnSpLocks/>
          </p:cNvCxnSpPr>
          <p:nvPr/>
        </p:nvCxnSpPr>
        <p:spPr>
          <a:xfrm>
            <a:off x="5831163" y="2103438"/>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9985B8F-141B-83FE-A817-F5F89E9B33AE}"/>
              </a:ext>
            </a:extLst>
          </p:cNvPr>
          <p:cNvCxnSpPr>
            <a:cxnSpLocks/>
            <a:endCxn id="8" idx="0"/>
          </p:cNvCxnSpPr>
          <p:nvPr/>
        </p:nvCxnSpPr>
        <p:spPr>
          <a:xfrm>
            <a:off x="8985250" y="1638300"/>
            <a:ext cx="11510" cy="1168400"/>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73" name="TextBox 30">
            <a:extLst>
              <a:ext uri="{FF2B5EF4-FFF2-40B4-BE49-F238E27FC236}">
                <a16:creationId xmlns:a16="http://schemas.microsoft.com/office/drawing/2014/main" id="{8875F4EC-12B0-8B98-FEC6-AB14FB14BC83}"/>
              </a:ext>
            </a:extLst>
          </p:cNvPr>
          <p:cNvSpPr txBox="1">
            <a:spLocks noChangeArrowheads="1"/>
          </p:cNvSpPr>
          <p:nvPr/>
        </p:nvSpPr>
        <p:spPr bwMode="auto">
          <a:xfrm>
            <a:off x="7594600" y="900113"/>
            <a:ext cx="2336800" cy="738187"/>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01:40</a:t>
            </a:r>
          </a:p>
          <a:p>
            <a:pPr algn="ctr" eaLnBrk="1" hangingPunct="1"/>
            <a:r>
              <a:rPr lang="en-US" altLang="en-US" sz="1400" b="1" dirty="0">
                <a:latin typeface="Arial" panose="020B0604020202020204" pitchFamily="34" charset="0"/>
                <a:cs typeface="Arial" panose="020B0604020202020204" pitchFamily="34" charset="0"/>
              </a:rPr>
              <a:t>Specimen Logged In Cerner</a:t>
            </a:r>
          </a:p>
        </p:txBody>
      </p:sp>
      <p:sp>
        <p:nvSpPr>
          <p:cNvPr id="23574" name="TextBox 33">
            <a:extLst>
              <a:ext uri="{FF2B5EF4-FFF2-40B4-BE49-F238E27FC236}">
                <a16:creationId xmlns:a16="http://schemas.microsoft.com/office/drawing/2014/main" id="{434DCAAD-DC39-3D3D-148A-4B17150332D8}"/>
              </a:ext>
            </a:extLst>
          </p:cNvPr>
          <p:cNvSpPr txBox="1">
            <a:spLocks noChangeArrowheads="1"/>
          </p:cNvSpPr>
          <p:nvPr/>
        </p:nvSpPr>
        <p:spPr bwMode="auto">
          <a:xfrm>
            <a:off x="10169525" y="1344613"/>
            <a:ext cx="1582738" cy="738187"/>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dirty="0">
                <a:latin typeface="Arial" panose="020B0604020202020204" pitchFamily="34" charset="0"/>
                <a:cs typeface="Arial" panose="020B0604020202020204" pitchFamily="34" charset="0"/>
              </a:rPr>
              <a:t>2:07</a:t>
            </a:r>
          </a:p>
          <a:p>
            <a:pPr algn="ctr" eaLnBrk="1" hangingPunct="1"/>
            <a:r>
              <a:rPr lang="en-US" altLang="en-US" sz="1400" b="1" dirty="0">
                <a:latin typeface="Arial" panose="020B0604020202020204" pitchFamily="34" charset="0"/>
                <a:cs typeface="Arial" panose="020B0604020202020204" pitchFamily="34" charset="0"/>
              </a:rPr>
              <a:t>Results</a:t>
            </a:r>
          </a:p>
          <a:p>
            <a:pPr algn="ctr" eaLnBrk="1" hangingPunct="1"/>
            <a:r>
              <a:rPr lang="en-US" altLang="en-US" sz="1400" b="1" dirty="0">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0088C1DC-0AA3-8429-242F-DA41D680B1C4}"/>
              </a:ext>
            </a:extLst>
          </p:cNvPr>
          <p:cNvCxnSpPr>
            <a:cxnSpLocks/>
          </p:cNvCxnSpPr>
          <p:nvPr/>
        </p:nvCxnSpPr>
        <p:spPr>
          <a:xfrm>
            <a:off x="10232231"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55E6779-B5CD-0ED5-C2DF-03517855095B}"/>
              </a:ext>
            </a:extLst>
          </p:cNvPr>
          <p:cNvSpPr/>
          <p:nvPr/>
        </p:nvSpPr>
        <p:spPr>
          <a:xfrm rot="21411334">
            <a:off x="3389811" y="5643599"/>
            <a:ext cx="2686050" cy="808038"/>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a:t>
            </a:r>
            <a:r>
              <a:rPr lang="en-US" sz="1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Cernerz</a:t>
            </a:r>
            <a:endPar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F52A10DC-1A9F-A49D-FD45-91076EF6D0F6}"/>
              </a:ext>
            </a:extLst>
          </p:cNvPr>
          <p:cNvSpPr/>
          <p:nvPr/>
        </p:nvSpPr>
        <p:spPr>
          <a:xfrm>
            <a:off x="5673725" y="171450"/>
            <a:ext cx="2714625" cy="495300"/>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b="1" dirty="0">
                <a:solidFill>
                  <a:schemeClr val="tx1"/>
                </a:solidFill>
              </a:rPr>
              <a:t>Not end of shift</a:t>
            </a:r>
          </a:p>
        </p:txBody>
      </p:sp>
      <p:sp>
        <p:nvSpPr>
          <p:cNvPr id="39" name="Oval 38">
            <a:extLst>
              <a:ext uri="{FF2B5EF4-FFF2-40B4-BE49-F238E27FC236}">
                <a16:creationId xmlns:a16="http://schemas.microsoft.com/office/drawing/2014/main" id="{01452CB3-8EFF-D3BA-3E44-FC93B8219469}"/>
              </a:ext>
            </a:extLst>
          </p:cNvPr>
          <p:cNvSpPr/>
          <p:nvPr/>
        </p:nvSpPr>
        <p:spPr>
          <a:xfrm>
            <a:off x="727075" y="5427663"/>
            <a:ext cx="2133600" cy="1050925"/>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Oval 40">
            <a:extLst>
              <a:ext uri="{FF2B5EF4-FFF2-40B4-BE49-F238E27FC236}">
                <a16:creationId xmlns:a16="http://schemas.microsoft.com/office/drawing/2014/main" id="{B06772FB-8046-01A5-4266-E0C151148AB7}"/>
              </a:ext>
            </a:extLst>
          </p:cNvPr>
          <p:cNvSpPr/>
          <p:nvPr/>
        </p:nvSpPr>
        <p:spPr>
          <a:xfrm rot="630728">
            <a:off x="6340475" y="5510213"/>
            <a:ext cx="2778125" cy="1103312"/>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BA5A86FC-4815-47BB-E837-48592E512C52}"/>
              </a:ext>
            </a:extLst>
          </p:cNvPr>
          <p:cNvSpPr/>
          <p:nvPr/>
        </p:nvSpPr>
        <p:spPr>
          <a:xfrm>
            <a:off x="8985250" y="257175"/>
            <a:ext cx="2867025" cy="762000"/>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B0BC13B6-9735-2718-427D-CC4E56F6026E}"/>
              </a:ext>
            </a:extLst>
          </p:cNvPr>
          <p:cNvSpPr/>
          <p:nvPr/>
        </p:nvSpPr>
        <p:spPr>
          <a:xfrm>
            <a:off x="292100" y="2865438"/>
            <a:ext cx="7138988" cy="706437"/>
          </a:xfrm>
          <a:prstGeom prst="chevron">
            <a:avLst/>
          </a:prstGeom>
          <a:solidFill>
            <a:srgbClr val="8A1538"/>
          </a:solidFill>
          <a:ln w="28575">
            <a:solidFill>
              <a:srgbClr val="E55582"/>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A37DF959-A49D-6642-7B83-4052902553B6}"/>
              </a:ext>
            </a:extLst>
          </p:cNvPr>
          <p:cNvSpPr/>
          <p:nvPr/>
        </p:nvSpPr>
        <p:spPr>
          <a:xfrm>
            <a:off x="5972175" y="2103438"/>
            <a:ext cx="2886075" cy="879475"/>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solidFill>
                  <a:schemeClr val="tx1"/>
                </a:solidFill>
              </a:rPr>
              <a:t>Next lab asst, “I’m not clocked in yet</a:t>
            </a:r>
            <a:r>
              <a:rPr lang="en-US" b="1" dirty="0">
                <a:solidFill>
                  <a:schemeClr val="tx1"/>
                </a:solidFill>
              </a:rPr>
              <a:t>”</a:t>
            </a:r>
          </a:p>
        </p:txBody>
      </p:sp>
      <p:sp>
        <p:nvSpPr>
          <p:cNvPr id="23583" name="TextBox 43">
            <a:extLst>
              <a:ext uri="{FF2B5EF4-FFF2-40B4-BE49-F238E27FC236}">
                <a16:creationId xmlns:a16="http://schemas.microsoft.com/office/drawing/2014/main" id="{34C63EE5-9434-135D-DFED-1B4CA1E133A5}"/>
              </a:ext>
            </a:extLst>
          </p:cNvPr>
          <p:cNvSpPr txBox="1">
            <a:spLocks noChangeArrowheads="1"/>
          </p:cNvSpPr>
          <p:nvPr/>
        </p:nvSpPr>
        <p:spPr bwMode="auto">
          <a:xfrm>
            <a:off x="7431088" y="3648075"/>
            <a:ext cx="4597400" cy="1754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solidFill>
                  <a:schemeClr val="bg1"/>
                </a:solidFill>
                <a:latin typeface="Arial" panose="020B0604020202020204" pitchFamily="34" charset="0"/>
                <a:cs typeface="Arial" panose="020B0604020202020204" pitchFamily="34" charset="0"/>
              </a:rPr>
              <a:t>Is this the reason we are in healthcare?</a:t>
            </a:r>
          </a:p>
          <a:p>
            <a:pPr eaLnBrk="1" hangingPunct="1"/>
            <a:r>
              <a:rPr lang="en-US" altLang="en-US" dirty="0">
                <a:solidFill>
                  <a:schemeClr val="bg1"/>
                </a:solidFill>
                <a:latin typeface="Arial" panose="020B0604020202020204" pitchFamily="34" charset="0"/>
                <a:cs typeface="Arial" panose="020B0604020202020204" pitchFamily="34" charset="0"/>
              </a:rPr>
              <a:t>What if this is your family member? </a:t>
            </a:r>
          </a:p>
          <a:p>
            <a:pPr eaLnBrk="1" hangingPunct="1"/>
            <a:r>
              <a:rPr lang="en-US" altLang="en-US" dirty="0">
                <a:solidFill>
                  <a:schemeClr val="bg1"/>
                </a:solidFill>
                <a:latin typeface="Arial" panose="020B0604020202020204" pitchFamily="34" charset="0"/>
                <a:cs typeface="Arial" panose="020B0604020202020204" pitchFamily="34" charset="0"/>
              </a:rPr>
              <a:t> Or yourself  one day?  </a:t>
            </a:r>
          </a:p>
          <a:p>
            <a:pPr eaLnBrk="1" hangingPunct="1"/>
            <a:r>
              <a:rPr lang="en-US" altLang="en-US" dirty="0">
                <a:solidFill>
                  <a:schemeClr val="bg1"/>
                </a:solidFill>
                <a:latin typeface="Arial" panose="020B0604020202020204" pitchFamily="34" charset="0"/>
                <a:cs typeface="Arial" panose="020B0604020202020204" pitchFamily="34" charset="0"/>
              </a:rPr>
              <a:t>How would you feel if you knew your specimens were not treated with urgency?</a:t>
            </a:r>
          </a:p>
          <a:p>
            <a:pPr eaLnBrk="1" hangingPunct="1"/>
            <a:r>
              <a:rPr lang="en-US" altLang="en-US" dirty="0">
                <a:solidFill>
                  <a:schemeClr val="bg1"/>
                </a:solidFill>
                <a:latin typeface="Arial" panose="020B0604020202020204" pitchFamily="34" charset="0"/>
                <a:cs typeface="Arial" panose="020B0604020202020204" pitchFamily="34" charset="0"/>
              </a:rPr>
              <a:t>Code Stroke is an EMERGENCY!!!</a:t>
            </a:r>
          </a:p>
        </p:txBody>
      </p:sp>
      <p:sp>
        <p:nvSpPr>
          <p:cNvPr id="40" name="Oval 39">
            <a:extLst>
              <a:ext uri="{FF2B5EF4-FFF2-40B4-BE49-F238E27FC236}">
                <a16:creationId xmlns:a16="http://schemas.microsoft.com/office/drawing/2014/main" id="{D988E7E7-8DEC-AC3F-0312-4EC8BEA1C04F}"/>
              </a:ext>
            </a:extLst>
          </p:cNvPr>
          <p:cNvSpPr/>
          <p:nvPr/>
        </p:nvSpPr>
        <p:spPr>
          <a:xfrm>
            <a:off x="2578100" y="2019300"/>
            <a:ext cx="2336800" cy="766763"/>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Tree>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left)">
                                      <p:cBhvr>
                                        <p:cTn id="7" dur="500"/>
                                        <p:tgtEl>
                                          <p:spTgt spid="235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560"/>
                                        </p:tgtEl>
                                        <p:attrNameLst>
                                          <p:attrName>style.visibility</p:attrName>
                                        </p:attrNameLst>
                                      </p:cBhvr>
                                      <p:to>
                                        <p:strVal val="visible"/>
                                      </p:to>
                                    </p:set>
                                    <p:animEffect transition="in" filter="fade">
                                      <p:cBhvr>
                                        <p:cTn id="15" dur="500"/>
                                        <p:tgtEl>
                                          <p:spTgt spid="2356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562"/>
                                        </p:tgtEl>
                                        <p:attrNameLst>
                                          <p:attrName>style.visibility</p:attrName>
                                        </p:attrNameLst>
                                      </p:cBhvr>
                                      <p:to>
                                        <p:strVal val="visible"/>
                                      </p:to>
                                    </p:set>
                                    <p:animEffect transition="in" filter="fade">
                                      <p:cBhvr>
                                        <p:cTn id="23" dur="500"/>
                                        <p:tgtEl>
                                          <p:spTgt spid="2356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3564"/>
                                        </p:tgtEl>
                                        <p:attrNameLst>
                                          <p:attrName>style.visibility</p:attrName>
                                        </p:attrNameLst>
                                      </p:cBhvr>
                                      <p:to>
                                        <p:strVal val="visible"/>
                                      </p:to>
                                    </p:set>
                                    <p:animEffect transition="in" filter="fade">
                                      <p:cBhvr>
                                        <p:cTn id="31" dur="500"/>
                                        <p:tgtEl>
                                          <p:spTgt spid="23564"/>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3555"/>
                                        </p:tgtEl>
                                        <p:attrNameLst>
                                          <p:attrName>style.visibility</p:attrName>
                                        </p:attrNameLst>
                                      </p:cBhvr>
                                      <p:to>
                                        <p:strVal val="visible"/>
                                      </p:to>
                                    </p:set>
                                    <p:animEffect transition="in" filter="fade">
                                      <p:cBhvr>
                                        <p:cTn id="39" dur="500"/>
                                        <p:tgtEl>
                                          <p:spTgt spid="23555"/>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3567"/>
                                        </p:tgtEl>
                                        <p:attrNameLst>
                                          <p:attrName>style.visibility</p:attrName>
                                        </p:attrNameLst>
                                      </p:cBhvr>
                                      <p:to>
                                        <p:strVal val="visible"/>
                                      </p:to>
                                    </p:set>
                                    <p:animEffect transition="in" filter="fade">
                                      <p:cBhvr>
                                        <p:cTn id="47" dur="500"/>
                                        <p:tgtEl>
                                          <p:spTgt spid="23567"/>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3554"/>
                                        </p:tgtEl>
                                        <p:attrNameLst>
                                          <p:attrName>style.visibility</p:attrName>
                                        </p:attrNameLst>
                                      </p:cBhvr>
                                      <p:to>
                                        <p:strVal val="visible"/>
                                      </p:to>
                                    </p:set>
                                    <p:animEffect transition="in" filter="fade">
                                      <p:cBhvr>
                                        <p:cTn id="55" dur="500"/>
                                        <p:tgtEl>
                                          <p:spTgt spid="23554"/>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3569"/>
                                        </p:tgtEl>
                                        <p:attrNameLst>
                                          <p:attrName>style.visibility</p:attrName>
                                        </p:attrNameLst>
                                      </p:cBhvr>
                                      <p:to>
                                        <p:strVal val="visible"/>
                                      </p:to>
                                    </p:set>
                                    <p:animEffect transition="in" filter="fade">
                                      <p:cBhvr>
                                        <p:cTn id="63" dur="500"/>
                                        <p:tgtEl>
                                          <p:spTgt spid="23569"/>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23573"/>
                                        </p:tgtEl>
                                        <p:attrNameLst>
                                          <p:attrName>style.visibility</p:attrName>
                                        </p:attrNameLst>
                                      </p:cBhvr>
                                      <p:to>
                                        <p:strVal val="visible"/>
                                      </p:to>
                                    </p:set>
                                    <p:animEffect transition="in" filter="fade">
                                      <p:cBhvr>
                                        <p:cTn id="75" dur="500"/>
                                        <p:tgtEl>
                                          <p:spTgt spid="23573"/>
                                        </p:tgtEl>
                                      </p:cBhvr>
                                    </p:animEffect>
                                  </p:childTnLst>
                                </p:cTn>
                              </p:par>
                            </p:childTnLst>
                          </p:cTn>
                        </p:par>
                        <p:par>
                          <p:cTn id="76" fill="hold">
                            <p:stCondLst>
                              <p:cond delay="9000"/>
                            </p:stCondLst>
                            <p:childTnLst>
                              <p:par>
                                <p:cTn id="77" presetID="22" presetClass="entr" presetSubtype="1"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up)">
                                      <p:cBhvr>
                                        <p:cTn id="79" dur="500"/>
                                        <p:tgtEl>
                                          <p:spTgt spid="30"/>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23574"/>
                                        </p:tgtEl>
                                        <p:attrNameLst>
                                          <p:attrName>style.visibility</p:attrName>
                                        </p:attrNameLst>
                                      </p:cBhvr>
                                      <p:to>
                                        <p:strVal val="visible"/>
                                      </p:to>
                                    </p:set>
                                    <p:animEffect transition="in" filter="fade">
                                      <p:cBhvr>
                                        <p:cTn id="83" dur="500"/>
                                        <p:tgtEl>
                                          <p:spTgt spid="23574"/>
                                        </p:tgtEl>
                                      </p:cBhvr>
                                    </p:animEffect>
                                  </p:childTnLst>
                                </p:cTn>
                              </p:par>
                            </p:childTnLst>
                          </p:cTn>
                        </p:par>
                        <p:par>
                          <p:cTn id="84" fill="hold">
                            <p:stCondLst>
                              <p:cond delay="10000"/>
                            </p:stCondLst>
                            <p:childTnLst>
                              <p:par>
                                <p:cTn id="85" presetID="22" presetClass="entr" presetSubtype="1"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up)">
                                      <p:cBhvr>
                                        <p:cTn id="87" dur="500"/>
                                        <p:tgtEl>
                                          <p:spTgt spid="32"/>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2000"/>
                                        <p:tgtEl>
                                          <p:spTgt spid="39"/>
                                        </p:tgtEl>
                                      </p:cBhvr>
                                    </p:animEffect>
                                  </p:childTnLst>
                                </p:cTn>
                              </p:par>
                            </p:childTnLst>
                          </p:cTn>
                        </p:par>
                        <p:par>
                          <p:cTn id="92" fill="hold">
                            <p:stCondLst>
                              <p:cond delay="12500"/>
                            </p:stCondLst>
                            <p:childTnLst>
                              <p:par>
                                <p:cTn id="93" presetID="10" presetClass="entr" presetSubtype="0" fill="hold" grpId="0" nodeType="after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2500"/>
                                        <p:tgtEl>
                                          <p:spTgt spid="40"/>
                                        </p:tgtEl>
                                      </p:cBhvr>
                                    </p:animEffect>
                                  </p:childTnLst>
                                </p:cTn>
                              </p:par>
                            </p:childTnLst>
                          </p:cTn>
                        </p:par>
                        <p:par>
                          <p:cTn id="96" fill="hold">
                            <p:stCondLst>
                              <p:cond delay="15000"/>
                            </p:stCondLst>
                            <p:childTnLst>
                              <p:par>
                                <p:cTn id="97" presetID="10" presetClass="entr" presetSubtype="0" fill="hold" grpId="0" nodeType="after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2000"/>
                                        <p:tgtEl>
                                          <p:spTgt spid="35"/>
                                        </p:tgtEl>
                                      </p:cBhvr>
                                    </p:animEffect>
                                  </p:childTnLst>
                                </p:cTn>
                              </p:par>
                            </p:childTnLst>
                          </p:cTn>
                        </p:par>
                        <p:par>
                          <p:cTn id="100" fill="hold">
                            <p:stCondLst>
                              <p:cond delay="17000"/>
                            </p:stCondLst>
                            <p:childTnLst>
                              <p:par>
                                <p:cTn id="101" presetID="10" presetClass="entr" presetSubtype="0" fill="hold" grpId="0" nodeType="after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2000"/>
                                        <p:tgtEl>
                                          <p:spTgt spid="38"/>
                                        </p:tgtEl>
                                      </p:cBhvr>
                                    </p:animEffect>
                                  </p:childTnLst>
                                </p:cTn>
                              </p:par>
                            </p:childTnLst>
                          </p:cTn>
                        </p:par>
                        <p:par>
                          <p:cTn id="104" fill="hold">
                            <p:stCondLst>
                              <p:cond delay="19000"/>
                            </p:stCondLst>
                            <p:childTnLst>
                              <p:par>
                                <p:cTn id="105" presetID="10"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1000"/>
                                        <p:tgtEl>
                                          <p:spTgt spid="41"/>
                                        </p:tgtEl>
                                      </p:cBhvr>
                                    </p:animEffect>
                                  </p:childTnLst>
                                </p:cTn>
                              </p:par>
                            </p:childTnLst>
                          </p:cTn>
                        </p:par>
                        <p:par>
                          <p:cTn id="108" fill="hold">
                            <p:stCondLst>
                              <p:cond delay="20000"/>
                            </p:stCondLst>
                            <p:childTnLst>
                              <p:par>
                                <p:cTn id="109" presetID="10" presetClass="entr" presetSubtype="0" fill="hold" grpId="0" nodeType="after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1500"/>
                                        <p:tgtEl>
                                          <p:spTgt spid="37"/>
                                        </p:tgtEl>
                                      </p:cBhvr>
                                    </p:animEffect>
                                  </p:childTnLst>
                                </p:cTn>
                              </p:par>
                            </p:childTnLst>
                          </p:cTn>
                        </p:par>
                        <p:par>
                          <p:cTn id="112" fill="hold">
                            <p:stCondLst>
                              <p:cond delay="21500"/>
                            </p:stCondLst>
                            <p:childTnLst>
                              <p:par>
                                <p:cTn id="113" presetID="10" presetClass="entr" presetSubtype="0" fill="hold" grpId="0" nodeType="after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1000"/>
                                        <p:tgtEl>
                                          <p:spTgt spid="42"/>
                                        </p:tgtEl>
                                      </p:cBhvr>
                                    </p:animEffect>
                                  </p:childTnLst>
                                </p:cTn>
                              </p:par>
                            </p:childTnLst>
                          </p:cTn>
                        </p:par>
                        <p:par>
                          <p:cTn id="116" fill="hold">
                            <p:stCondLst>
                              <p:cond delay="22500"/>
                            </p:stCondLst>
                            <p:childTnLst>
                              <p:par>
                                <p:cTn id="117" presetID="10" presetClass="entr" presetSubtype="0" fill="hold" grpId="0" nodeType="afterEffect">
                                  <p:stCondLst>
                                    <p:cond delay="0"/>
                                  </p:stCondLst>
                                  <p:childTnLst>
                                    <p:set>
                                      <p:cBhvr>
                                        <p:cTn id="118" dur="1" fill="hold">
                                          <p:stCondLst>
                                            <p:cond delay="0"/>
                                          </p:stCondLst>
                                        </p:cTn>
                                        <p:tgtEl>
                                          <p:spTgt spid="23583"/>
                                        </p:tgtEl>
                                        <p:attrNameLst>
                                          <p:attrName>style.visibility</p:attrName>
                                        </p:attrNameLst>
                                      </p:cBhvr>
                                      <p:to>
                                        <p:strVal val="visible"/>
                                      </p:to>
                                    </p:set>
                                    <p:animEffect transition="in" filter="fade">
                                      <p:cBhvr>
                                        <p:cTn id="119" dur="3000"/>
                                        <p:tgtEl>
                                          <p:spTgt spid="23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nimBg="1"/>
      <p:bldP spid="23556" grpId="0" animBg="1"/>
      <p:bldP spid="8" grpId="0" animBg="1"/>
      <p:bldP spid="23560" grpId="0" animBg="1"/>
      <p:bldP spid="23562" grpId="0" animBg="1"/>
      <p:bldP spid="23564" grpId="0" animBg="1"/>
      <p:bldP spid="23567" grpId="0" animBg="1"/>
      <p:bldP spid="23569" grpId="0" animBg="1"/>
      <p:bldP spid="23573" grpId="0" animBg="1"/>
      <p:bldP spid="23574" grpId="0" animBg="1"/>
      <p:bldP spid="35" grpId="0" animBg="1"/>
      <p:bldP spid="37" grpId="0" animBg="1"/>
      <p:bldP spid="39" grpId="0" animBg="1"/>
      <p:bldP spid="41" grpId="0" animBg="1"/>
      <p:bldP spid="42" grpId="0" animBg="1"/>
      <p:bldP spid="7" grpId="0" animBg="1"/>
      <p:bldP spid="38" grpId="0" animBg="1"/>
      <p:bldP spid="23583" grpId="0" animBg="1"/>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AC3FA605-650E-0C46-52CD-5CF0AE72CC7E}"/>
              </a:ext>
            </a:extLst>
          </p:cNvPr>
          <p:cNvPicPr>
            <a:picLocks noChangeAspect="1"/>
          </p:cNvPicPr>
          <p:nvPr/>
        </p:nvPicPr>
        <p:blipFill>
          <a:blip r:embed="rId4"/>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70D787AB-4B0C-BA33-2EBA-B3855CA67E36}"/>
              </a:ext>
            </a:extLst>
          </p:cNvPr>
          <p:cNvPicPr>
            <a:picLocks noChangeAspect="1"/>
          </p:cNvPicPr>
          <p:nvPr/>
        </p:nvPicPr>
        <p:blipFill>
          <a:blip r:embed="rId5"/>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A633640-3D32-A70F-436E-DFF8B852DDE1}"/>
              </a:ext>
            </a:extLst>
          </p:cNvPr>
          <p:cNvSpPr txBox="1"/>
          <p:nvPr/>
        </p:nvSpPr>
        <p:spPr>
          <a:xfrm>
            <a:off x="4392613" y="565150"/>
            <a:ext cx="3740150" cy="369888"/>
          </a:xfrm>
          <a:prstGeom prst="rect">
            <a:avLst/>
          </a:prstGeom>
          <a:solidFill>
            <a:srgbClr val="4A206A"/>
          </a:solidFill>
          <a:ln>
            <a:no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REVIEW</a:t>
            </a:r>
          </a:p>
        </p:txBody>
      </p:sp>
      <p:sp>
        <p:nvSpPr>
          <p:cNvPr id="7" name="TextBox 6">
            <a:extLst>
              <a:ext uri="{FF2B5EF4-FFF2-40B4-BE49-F238E27FC236}">
                <a16:creationId xmlns:a16="http://schemas.microsoft.com/office/drawing/2014/main" id="{D69EEE9D-E714-1387-CF1E-DEA3B6D10F03}"/>
              </a:ext>
            </a:extLst>
          </p:cNvPr>
          <p:cNvSpPr txBox="1"/>
          <p:nvPr/>
        </p:nvSpPr>
        <p:spPr>
          <a:xfrm>
            <a:off x="2216150" y="1281113"/>
            <a:ext cx="7488238" cy="646331"/>
          </a:xfrm>
          <a:prstGeom prst="rect">
            <a:avLst/>
          </a:prstGeom>
          <a:solidFill>
            <a:srgbClr val="4A206A"/>
          </a:solidFill>
          <a:ln>
            <a:noFill/>
          </a:ln>
          <a:effectLst>
            <a:outerShdw blurRad="50800" dist="38100" dir="2700000" algn="tl" rotWithShape="0">
              <a:prstClr val="black">
                <a:alpha val="40000"/>
              </a:prstClr>
            </a:outerShdw>
          </a:effectLst>
        </p:spPr>
        <p:txBody>
          <a:bodyPr wrap="square">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LAMC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5DEEC506-10F3-D2BE-B37C-2F29F1E0FC4D}"/>
              </a:ext>
            </a:extLst>
          </p:cNvPr>
          <p:cNvSpPr/>
          <p:nvPr/>
        </p:nvSpPr>
        <p:spPr>
          <a:xfrm>
            <a:off x="1328738" y="2763838"/>
            <a:ext cx="54133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38725C79-2018-0ADE-35A2-C853C1CEDF65}"/>
              </a:ext>
            </a:extLst>
          </p:cNvPr>
          <p:cNvSpPr/>
          <p:nvPr/>
        </p:nvSpPr>
        <p:spPr>
          <a:xfrm>
            <a:off x="1306513" y="3652838"/>
            <a:ext cx="539750"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9C514D2B-FEE2-3730-1273-EBBDD5FC3D0A}"/>
              </a:ext>
            </a:extLst>
          </p:cNvPr>
          <p:cNvSpPr/>
          <p:nvPr/>
        </p:nvSpPr>
        <p:spPr>
          <a:xfrm>
            <a:off x="1306513" y="4521200"/>
            <a:ext cx="539750"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92C028E7-C8BA-3D58-EBD3-94639B663EB9}"/>
              </a:ext>
            </a:extLst>
          </p:cNvPr>
          <p:cNvSpPr/>
          <p:nvPr/>
        </p:nvSpPr>
        <p:spPr>
          <a:xfrm>
            <a:off x="1290638" y="5316538"/>
            <a:ext cx="54133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311DEC91-F004-F46D-0C73-7F8084C87CF3}"/>
              </a:ext>
            </a:extLst>
          </p:cNvPr>
          <p:cNvSpPr/>
          <p:nvPr/>
        </p:nvSpPr>
        <p:spPr>
          <a:xfrm>
            <a:off x="2216150" y="3662363"/>
            <a:ext cx="6886575"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E4B96835-5DCD-6706-FC06-4510B716D8AC}"/>
              </a:ext>
            </a:extLst>
          </p:cNvPr>
          <p:cNvSpPr/>
          <p:nvPr/>
        </p:nvSpPr>
        <p:spPr>
          <a:xfrm>
            <a:off x="2216150" y="2763838"/>
            <a:ext cx="6886575"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B034E799-7719-661E-B3A6-4594B82DCB53}"/>
              </a:ext>
            </a:extLst>
          </p:cNvPr>
          <p:cNvSpPr/>
          <p:nvPr/>
        </p:nvSpPr>
        <p:spPr>
          <a:xfrm>
            <a:off x="2216150" y="4521200"/>
            <a:ext cx="6886575"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7537EC2D-CD4B-7B4D-10C6-FA1FF2505239}"/>
              </a:ext>
            </a:extLst>
          </p:cNvPr>
          <p:cNvSpPr/>
          <p:nvPr/>
        </p:nvSpPr>
        <p:spPr>
          <a:xfrm>
            <a:off x="2216150" y="5324475"/>
            <a:ext cx="6886575"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pic>
        <p:nvPicPr>
          <p:cNvPr id="2" name="countdown 20">
            <a:hlinkClick r:id="" action="ppaction://media"/>
            <a:extLst>
              <a:ext uri="{FF2B5EF4-FFF2-40B4-BE49-F238E27FC236}">
                <a16:creationId xmlns:a16="http://schemas.microsoft.com/office/drawing/2014/main" id="{F07314A0-F634-0312-F178-EE96BA6C522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407" t="8241" r="27032" b="8241"/>
          <a:stretch/>
        </p:blipFill>
        <p:spPr>
          <a:xfrm>
            <a:off x="10901362" y="5934075"/>
            <a:ext cx="657225" cy="663106"/>
          </a:xfrm>
          <a:prstGeom prst="rect">
            <a:avLst/>
          </a:prstGeom>
        </p:spPr>
      </p:pic>
    </p:spTree>
  </p:cSld>
  <p:clrMapOvr>
    <a:masterClrMapping/>
  </p:clrMapOvr>
  <p:transition spd="slow" advClick="0"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9AAB1918-EBDE-5BBD-1C5F-DE4134FC51EE}"/>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110AAA04-856C-8163-DBE9-C08CA9E82379}"/>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5039728-F48E-87E0-5716-71989DB3BA62}"/>
              </a:ext>
            </a:extLst>
          </p:cNvPr>
          <p:cNvSpPr txBox="1"/>
          <p:nvPr/>
        </p:nvSpPr>
        <p:spPr>
          <a:xfrm>
            <a:off x="4392613" y="565150"/>
            <a:ext cx="3740150" cy="369888"/>
          </a:xfrm>
          <a:prstGeom prst="rect">
            <a:avLst/>
          </a:prstGeom>
          <a:solidFill>
            <a:srgbClr val="4A206A"/>
          </a:solidFill>
          <a:ln>
            <a:no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REVIEW</a:t>
            </a:r>
          </a:p>
        </p:txBody>
      </p:sp>
      <p:sp>
        <p:nvSpPr>
          <p:cNvPr id="7" name="TextBox 6">
            <a:extLst>
              <a:ext uri="{FF2B5EF4-FFF2-40B4-BE49-F238E27FC236}">
                <a16:creationId xmlns:a16="http://schemas.microsoft.com/office/drawing/2014/main" id="{B02508AE-D582-DC27-B8A5-BF2CAF24C6C1}"/>
              </a:ext>
            </a:extLst>
          </p:cNvPr>
          <p:cNvSpPr txBox="1"/>
          <p:nvPr/>
        </p:nvSpPr>
        <p:spPr>
          <a:xfrm>
            <a:off x="2819400" y="1281113"/>
            <a:ext cx="6884988" cy="923925"/>
          </a:xfrm>
          <a:prstGeom prst="rect">
            <a:avLst/>
          </a:prstGeom>
          <a:solidFill>
            <a:srgbClr val="4A206A"/>
          </a:solid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953FE432-5D02-11BB-C925-520E38C3B377}"/>
              </a:ext>
            </a:extLst>
          </p:cNvPr>
          <p:cNvSpPr/>
          <p:nvPr/>
        </p:nvSpPr>
        <p:spPr>
          <a:xfrm>
            <a:off x="1328738" y="2763838"/>
            <a:ext cx="541337"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18EC87CC-8A3D-7407-6BB2-80D5BD7F2DB3}"/>
              </a:ext>
            </a:extLst>
          </p:cNvPr>
          <p:cNvSpPr/>
          <p:nvPr/>
        </p:nvSpPr>
        <p:spPr>
          <a:xfrm>
            <a:off x="1344613" y="3652838"/>
            <a:ext cx="539750" cy="609600"/>
          </a:xfrm>
          <a:prstGeom prst="rect">
            <a:avLst/>
          </a:prstGeom>
          <a:solidFill>
            <a:srgbClr val="00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1184DDD0-E24D-ECDF-2794-7B4F23A556FB}"/>
              </a:ext>
            </a:extLst>
          </p:cNvPr>
          <p:cNvSpPr/>
          <p:nvPr/>
        </p:nvSpPr>
        <p:spPr>
          <a:xfrm>
            <a:off x="1306513" y="4521200"/>
            <a:ext cx="539750"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3A550F2-76E1-0880-D35B-CC8D3A7E4491}"/>
              </a:ext>
            </a:extLst>
          </p:cNvPr>
          <p:cNvSpPr/>
          <p:nvPr/>
        </p:nvSpPr>
        <p:spPr>
          <a:xfrm>
            <a:off x="1290638" y="5316538"/>
            <a:ext cx="541337"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CC3CB088-5243-7A21-09CE-678FE22F4E11}"/>
              </a:ext>
            </a:extLst>
          </p:cNvPr>
          <p:cNvSpPr/>
          <p:nvPr/>
        </p:nvSpPr>
        <p:spPr>
          <a:xfrm>
            <a:off x="2216150" y="3662363"/>
            <a:ext cx="6886575" cy="609600"/>
          </a:xfrm>
          <a:prstGeom prst="rect">
            <a:avLst/>
          </a:prstGeom>
          <a:solidFill>
            <a:srgbClr val="00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CD588B3B-3511-78D4-0549-A691D00FFF55}"/>
              </a:ext>
            </a:extLst>
          </p:cNvPr>
          <p:cNvSpPr/>
          <p:nvPr/>
        </p:nvSpPr>
        <p:spPr>
          <a:xfrm>
            <a:off x="2216150" y="2763838"/>
            <a:ext cx="6886575"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CBFDFF71-F1F0-2B15-6820-FB1F865597D7}"/>
              </a:ext>
            </a:extLst>
          </p:cNvPr>
          <p:cNvSpPr/>
          <p:nvPr/>
        </p:nvSpPr>
        <p:spPr>
          <a:xfrm>
            <a:off x="2216150" y="4521200"/>
            <a:ext cx="6886575"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3AC2E7A-D8B4-5D0B-ACF3-F60EBCA3BE94}"/>
              </a:ext>
            </a:extLst>
          </p:cNvPr>
          <p:cNvSpPr/>
          <p:nvPr/>
        </p:nvSpPr>
        <p:spPr>
          <a:xfrm>
            <a:off x="2216150" y="5324475"/>
            <a:ext cx="6886575"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BEST STROKE EDUCATION PROGRAM </a:t>
            </a:r>
          </a:p>
        </p:txBody>
      </p:sp>
    </p:spTree>
  </p:cSld>
  <p:clrMapOvr>
    <a:masterClrMapping/>
  </p:clrMapOvr>
  <p:transition spd="slow" advClick="0" advTm="1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5AA75C86-59A9-8CC5-5497-87E56AA73A64}"/>
              </a:ext>
            </a:extLst>
          </p:cNvPr>
          <p:cNvPicPr>
            <a:picLocks noChangeAspect="1"/>
          </p:cNvPicPr>
          <p:nvPr/>
        </p:nvPicPr>
        <p:blipFill>
          <a:blip r:embed="rId4"/>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8C3828D8-EF0C-D04D-2AB3-CA8647691A3A}"/>
              </a:ext>
            </a:extLst>
          </p:cNvPr>
          <p:cNvPicPr>
            <a:picLocks noChangeAspect="1"/>
          </p:cNvPicPr>
          <p:nvPr/>
        </p:nvPicPr>
        <p:blipFill>
          <a:blip r:embed="rId5"/>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F298AF34-4FBF-BC06-CBC3-B2C054610697}"/>
              </a:ext>
            </a:extLst>
          </p:cNvPr>
          <p:cNvSpPr txBox="1"/>
          <p:nvPr/>
        </p:nvSpPr>
        <p:spPr>
          <a:xfrm>
            <a:off x="4391891" y="565635"/>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FE7AA758-9D1A-54EB-E399-A0C3D7F3FF76}"/>
              </a:ext>
            </a:extLst>
          </p:cNvPr>
          <p:cNvSpPr txBox="1"/>
          <p:nvPr/>
        </p:nvSpPr>
        <p:spPr>
          <a:xfrm>
            <a:off x="1875692" y="1454727"/>
            <a:ext cx="8127289" cy="646331"/>
          </a:xfrm>
          <a:prstGeom prst="rect">
            <a:avLst/>
          </a:prstGeom>
          <a:solidFill>
            <a:srgbClr val="280E40"/>
          </a:solidFill>
          <a:ln>
            <a:solidFill>
              <a:srgbClr val="542F81"/>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50FDF8A-DDD6-3651-C094-E29785EA3EE9}"/>
              </a:ext>
            </a:extLst>
          </p:cNvPr>
          <p:cNvSpPr/>
          <p:nvPr/>
        </p:nvSpPr>
        <p:spPr>
          <a:xfrm>
            <a:off x="1219200" y="2964873"/>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EF2FC874-7189-3C2E-3478-5D6F6B08DD4C}"/>
              </a:ext>
            </a:extLst>
          </p:cNvPr>
          <p:cNvSpPr/>
          <p:nvPr/>
        </p:nvSpPr>
        <p:spPr>
          <a:xfrm>
            <a:off x="1219199" y="3699164"/>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8716C25-9189-C193-01BF-F618C0981D75}"/>
              </a:ext>
            </a:extLst>
          </p:cNvPr>
          <p:cNvSpPr/>
          <p:nvPr/>
        </p:nvSpPr>
        <p:spPr>
          <a:xfrm>
            <a:off x="1219198" y="4542136"/>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B83FD60F-635F-3680-E573-6D2CB96B1525}"/>
              </a:ext>
            </a:extLst>
          </p:cNvPr>
          <p:cNvSpPr/>
          <p:nvPr/>
        </p:nvSpPr>
        <p:spPr>
          <a:xfrm>
            <a:off x="1219197" y="5325379"/>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911098EE-5496-8B85-BF96-C40057D27A95}"/>
              </a:ext>
            </a:extLst>
          </p:cNvPr>
          <p:cNvSpPr/>
          <p:nvPr/>
        </p:nvSpPr>
        <p:spPr>
          <a:xfrm>
            <a:off x="2216726" y="3740728"/>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5A22EB8D-D6A3-7460-6FA6-549F04554364}"/>
              </a:ext>
            </a:extLst>
          </p:cNvPr>
          <p:cNvSpPr/>
          <p:nvPr/>
        </p:nvSpPr>
        <p:spPr>
          <a:xfrm>
            <a:off x="2216726" y="2967090"/>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1479B070-5B21-90AC-852D-B676C0C205E9}"/>
              </a:ext>
            </a:extLst>
          </p:cNvPr>
          <p:cNvSpPr/>
          <p:nvPr/>
        </p:nvSpPr>
        <p:spPr>
          <a:xfrm>
            <a:off x="2216725" y="4542136"/>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80A50C8E-DDA3-8E3F-3D6D-CA6DADF6BED9}"/>
              </a:ext>
            </a:extLst>
          </p:cNvPr>
          <p:cNvSpPr/>
          <p:nvPr/>
        </p:nvSpPr>
        <p:spPr>
          <a:xfrm>
            <a:off x="2216725" y="5324766"/>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pic>
        <p:nvPicPr>
          <p:cNvPr id="4" name="countdown 20">
            <a:hlinkClick r:id="" action="ppaction://media"/>
            <a:extLst>
              <a:ext uri="{FF2B5EF4-FFF2-40B4-BE49-F238E27FC236}">
                <a16:creationId xmlns:a16="http://schemas.microsoft.com/office/drawing/2014/main" id="{FDD65228-1874-EBEB-E488-874707FBED0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407" t="8241" r="27032" b="8241"/>
          <a:stretch/>
        </p:blipFill>
        <p:spPr>
          <a:xfrm>
            <a:off x="10901362" y="5934075"/>
            <a:ext cx="657225" cy="663106"/>
          </a:xfrm>
          <a:prstGeom prst="rect">
            <a:avLst/>
          </a:prstGeom>
        </p:spPr>
      </p:pic>
    </p:spTree>
  </p:cSld>
  <p:clrMapOvr>
    <a:masterClrMapping/>
  </p:clrMapOvr>
  <p:transition spd="slow" advClick="0"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88D16DF2-2CAA-FE5B-FC93-47D6CC56F276}"/>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0367D284-C8A7-ADBB-38EE-131494EB334D}"/>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0741443-0103-2070-7D87-F583E049A6C3}"/>
              </a:ext>
            </a:extLst>
          </p:cNvPr>
          <p:cNvSpPr txBox="1"/>
          <p:nvPr/>
        </p:nvSpPr>
        <p:spPr>
          <a:xfrm>
            <a:off x="4391891" y="565635"/>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B2616DB2-E871-3E7F-6A65-007447501E7B}"/>
              </a:ext>
            </a:extLst>
          </p:cNvPr>
          <p:cNvSpPr txBox="1"/>
          <p:nvPr/>
        </p:nvSpPr>
        <p:spPr>
          <a:xfrm>
            <a:off x="1875692" y="1454727"/>
            <a:ext cx="8127289" cy="646331"/>
          </a:xfrm>
          <a:prstGeom prst="rect">
            <a:avLst/>
          </a:prstGeom>
          <a:solidFill>
            <a:srgbClr val="280E40"/>
          </a:solidFill>
          <a:ln>
            <a:solidFill>
              <a:srgbClr val="542F81"/>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5A97D67D-BF7D-E5C2-62B7-CABE9D1DDA50}"/>
              </a:ext>
            </a:extLst>
          </p:cNvPr>
          <p:cNvSpPr/>
          <p:nvPr/>
        </p:nvSpPr>
        <p:spPr>
          <a:xfrm>
            <a:off x="1219200" y="2964873"/>
            <a:ext cx="540327"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60C138AE-150A-7B95-B8C0-A713DA214C87}"/>
              </a:ext>
            </a:extLst>
          </p:cNvPr>
          <p:cNvSpPr/>
          <p:nvPr/>
        </p:nvSpPr>
        <p:spPr>
          <a:xfrm>
            <a:off x="1219199" y="3699164"/>
            <a:ext cx="540327"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456BDECE-C5EE-3235-A445-7621FE4725C3}"/>
              </a:ext>
            </a:extLst>
          </p:cNvPr>
          <p:cNvSpPr/>
          <p:nvPr/>
        </p:nvSpPr>
        <p:spPr>
          <a:xfrm>
            <a:off x="1219198" y="4542136"/>
            <a:ext cx="540327"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7323D84C-E6B0-D621-F1AF-6237F0DD420D}"/>
              </a:ext>
            </a:extLst>
          </p:cNvPr>
          <p:cNvSpPr/>
          <p:nvPr/>
        </p:nvSpPr>
        <p:spPr>
          <a:xfrm>
            <a:off x="1219197" y="5325379"/>
            <a:ext cx="540327"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169C8880-3390-74E0-B3EA-C9D83276A8A0}"/>
              </a:ext>
            </a:extLst>
          </p:cNvPr>
          <p:cNvSpPr/>
          <p:nvPr/>
        </p:nvSpPr>
        <p:spPr>
          <a:xfrm>
            <a:off x="2216726" y="3740728"/>
            <a:ext cx="6885709"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93E74E7B-F5ED-9486-423D-19F922D2207B}"/>
              </a:ext>
            </a:extLst>
          </p:cNvPr>
          <p:cNvSpPr/>
          <p:nvPr/>
        </p:nvSpPr>
        <p:spPr>
          <a:xfrm>
            <a:off x="2216726" y="2967090"/>
            <a:ext cx="6885709"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A899DE61-2C46-5063-18EF-C9450929D276}"/>
              </a:ext>
            </a:extLst>
          </p:cNvPr>
          <p:cNvSpPr/>
          <p:nvPr/>
        </p:nvSpPr>
        <p:spPr>
          <a:xfrm>
            <a:off x="2216725" y="4542136"/>
            <a:ext cx="6885709"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D443353B-E9A5-28C6-9F86-5D62D7461EED}"/>
              </a:ext>
            </a:extLst>
          </p:cNvPr>
          <p:cNvSpPr/>
          <p:nvPr/>
        </p:nvSpPr>
        <p:spPr>
          <a:xfrm>
            <a:off x="2216725" y="5324766"/>
            <a:ext cx="6885709"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cSld>
  <p:clrMapOvr>
    <a:masterClrMapping/>
  </p:clrMapOvr>
  <p:transition spd="slow" advClick="0" advTm="10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53F17894-D277-7824-B971-5CC234C6F9D1}"/>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5A3300D0-2380-7DE2-0817-5AD52D2A14E2}"/>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11842FD-C729-1B5B-F333-50A0383AB8CA}"/>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EDBC9E18-6A45-7017-79C4-E95F65A1203E}"/>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1EC1A7AA-2FBF-3C0B-CCB8-CB273CFFB39A}"/>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DACD3CFC-D77E-3EEB-78EC-42F6726F2121}"/>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28" name="TextBox 27">
            <a:extLst>
              <a:ext uri="{FF2B5EF4-FFF2-40B4-BE49-F238E27FC236}">
                <a16:creationId xmlns:a16="http://schemas.microsoft.com/office/drawing/2014/main" id="{063666F4-2FA4-B7A0-BB22-F86C76066537}"/>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1" name="TextBox 30">
            <a:extLst>
              <a:ext uri="{FF2B5EF4-FFF2-40B4-BE49-F238E27FC236}">
                <a16:creationId xmlns:a16="http://schemas.microsoft.com/office/drawing/2014/main" id="{7E71EA11-131F-2F60-5261-48AF58083809}"/>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6D721857-4411-3662-CD79-0C68019CEFA1}"/>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6" name="TextBox 35">
            <a:extLst>
              <a:ext uri="{FF2B5EF4-FFF2-40B4-BE49-F238E27FC236}">
                <a16:creationId xmlns:a16="http://schemas.microsoft.com/office/drawing/2014/main" id="{032B3657-EC51-F447-7ABE-D895CD04052D}"/>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6" grpId="0" animBg="1"/>
      <p:bldP spid="28" grpId="0" animBg="1"/>
      <p:bldP spid="31" grpId="0" animBg="1"/>
      <p:bldP spid="33"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6D2487D6-112F-BF97-CEE1-CC0DA223AB0C}"/>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EC56A08C-E29D-9619-D482-5004904EB191}"/>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7F97378-A138-234B-8EEB-691CDC39AB13}"/>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5C53BBC1-DDFB-5FDA-8286-225CF1E0C3B9}"/>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C55CF1E4-7B1C-8716-7053-272457BF920F}"/>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7B6F0F68-85C3-69FF-D667-E9746ECCE641}"/>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28" name="TextBox 27">
            <a:extLst>
              <a:ext uri="{FF2B5EF4-FFF2-40B4-BE49-F238E27FC236}">
                <a16:creationId xmlns:a16="http://schemas.microsoft.com/office/drawing/2014/main" id="{D8CEB0E9-49A1-0F3A-1C99-39F5A3F04B45}"/>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1" name="TextBox 30">
            <a:extLst>
              <a:ext uri="{FF2B5EF4-FFF2-40B4-BE49-F238E27FC236}">
                <a16:creationId xmlns:a16="http://schemas.microsoft.com/office/drawing/2014/main" id="{F20084BE-C050-FB93-7731-4C0B04FA8F3F}"/>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65294BB0-BD5B-89FB-CDCF-D0FFF3FC80FC}"/>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29721" name="TextBox 34">
            <a:extLst>
              <a:ext uri="{FF2B5EF4-FFF2-40B4-BE49-F238E27FC236}">
                <a16:creationId xmlns:a16="http://schemas.microsoft.com/office/drawing/2014/main" id="{C195D941-7BD2-ACD9-F3E1-E416B0E42C3F}"/>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2F1694B6-FCC1-D775-0DF4-2C4D7A57D1F8}"/>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2" name="Graphic 1" descr="Yoga with solid fill">
            <a:extLst>
              <a:ext uri="{FF2B5EF4-FFF2-40B4-BE49-F238E27FC236}">
                <a16:creationId xmlns:a16="http://schemas.microsoft.com/office/drawing/2014/main" id="{FB7B425D-B491-6946-EC3D-C77E9B0EE742}"/>
              </a:ext>
            </a:extLst>
          </p:cNvPr>
          <p:cNvPicPr>
            <a:picLocks noChangeAspect="1"/>
          </p:cNvPicPr>
          <p:nvPr/>
        </p:nvPicPr>
        <p:blipFill>
          <a:blip r:embed="rId4"/>
          <a:stretch>
            <a:fillRect/>
          </a:stretch>
        </p:blipFill>
        <p:spPr>
          <a:xfrm>
            <a:off x="7011988" y="1416050"/>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467123B2-CC11-A806-4771-473800CF3A5D}"/>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AD4567E9-F9B1-A667-2FAA-A8B55AC9E979}"/>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D014A9E-9412-4481-5E9D-643208C698F3}"/>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602F11CF-1DEA-02DF-B49E-542287E2C7F9}"/>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CE244927-5DA5-14BC-D46A-165E72FBA178}"/>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1FE21A84-F7B8-F1B0-E98B-4A56E6997F2E}"/>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0736" name="TextBox 26">
            <a:extLst>
              <a:ext uri="{FF2B5EF4-FFF2-40B4-BE49-F238E27FC236}">
                <a16:creationId xmlns:a16="http://schemas.microsoft.com/office/drawing/2014/main" id="{B27767F8-B0EA-7189-920E-3D5BFDDECBE9}"/>
              </a:ext>
            </a:extLst>
          </p:cNvPr>
          <p:cNvSpPr txBox="1">
            <a:spLocks noChangeArrowheads="1"/>
          </p:cNvSpPr>
          <p:nvPr/>
        </p:nvSpPr>
        <p:spPr bwMode="auto">
          <a:xfrm>
            <a:off x="5654675" y="2270125"/>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826A7108-487C-CCF9-816D-04A288DC3A4C}"/>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1" name="TextBox 30">
            <a:extLst>
              <a:ext uri="{FF2B5EF4-FFF2-40B4-BE49-F238E27FC236}">
                <a16:creationId xmlns:a16="http://schemas.microsoft.com/office/drawing/2014/main" id="{2271EBB4-7DAC-7766-7F21-C5EAC1BE29D5}"/>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04E9CE6D-2C79-6BD1-AD14-94F586F426D6}"/>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0746" name="TextBox 34">
            <a:extLst>
              <a:ext uri="{FF2B5EF4-FFF2-40B4-BE49-F238E27FC236}">
                <a16:creationId xmlns:a16="http://schemas.microsoft.com/office/drawing/2014/main" id="{AAC3F614-9084-FECF-872E-DBDD0F73A146}"/>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F16F3E5A-1A4A-3B29-B216-D30D006F31D4}"/>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9" name="Graphic 8" descr="Eye with solid fill">
            <a:extLst>
              <a:ext uri="{FF2B5EF4-FFF2-40B4-BE49-F238E27FC236}">
                <a16:creationId xmlns:a16="http://schemas.microsoft.com/office/drawing/2014/main" id="{B547FE91-9430-1BB8-56D5-9A45D68D04EB}"/>
              </a:ext>
            </a:extLst>
          </p:cNvPr>
          <p:cNvPicPr>
            <a:picLocks noChangeAspect="1"/>
          </p:cNvPicPr>
          <p:nvPr/>
        </p:nvPicPr>
        <p:blipFill>
          <a:blip r:embed="rId4"/>
          <a:stretch>
            <a:fillRect/>
          </a:stretch>
        </p:blipFill>
        <p:spPr>
          <a:xfrm>
            <a:off x="6657975" y="2001838"/>
            <a:ext cx="914400" cy="914400"/>
          </a:xfrm>
          <a:prstGeom prst="rect">
            <a:avLst/>
          </a:prstGeom>
        </p:spPr>
      </p:pic>
      <p:pic>
        <p:nvPicPr>
          <p:cNvPr id="10" name="Graphic 9" descr="Yoga with solid fill">
            <a:extLst>
              <a:ext uri="{FF2B5EF4-FFF2-40B4-BE49-F238E27FC236}">
                <a16:creationId xmlns:a16="http://schemas.microsoft.com/office/drawing/2014/main" id="{DFD3E17C-27AB-AEB2-9B04-5D89BE23930E}"/>
              </a:ext>
            </a:extLst>
          </p:cNvPr>
          <p:cNvPicPr>
            <a:picLocks noChangeAspect="1"/>
          </p:cNvPicPr>
          <p:nvPr/>
        </p:nvPicPr>
        <p:blipFill>
          <a:blip r:embed="rId5"/>
          <a:stretch>
            <a:fillRect/>
          </a:stretch>
        </p:blipFill>
        <p:spPr>
          <a:xfrm>
            <a:off x="7011988" y="1416050"/>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3">
            <a:extLst>
              <a:ext uri="{FF2B5EF4-FFF2-40B4-BE49-F238E27FC236}">
                <a16:creationId xmlns:a16="http://schemas.microsoft.com/office/drawing/2014/main" id="{1A1267DC-90FD-6553-B6D7-DE1A81CD3AFA}"/>
              </a:ext>
            </a:extLst>
          </p:cNvPr>
          <p:cNvSpPr txBox="1">
            <a:spLocks noChangeArrowheads="1"/>
          </p:cNvSpPr>
          <p:nvPr/>
        </p:nvSpPr>
        <p:spPr bwMode="auto">
          <a:xfrm>
            <a:off x="5691188" y="3275013"/>
            <a:ext cx="8778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BEBE106C-8AD5-8991-1DFB-77B96035DF01}"/>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96FE901B-6FEB-D3C5-C91B-DC6A642088EF}"/>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B313AAB-C62C-C049-19A2-264FDC90E237}"/>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D0667BEC-CB1D-066B-8E0B-42FDBFC9515F}"/>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D8A0BF97-5DC7-55A0-FDA6-323DF27A3D42}"/>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EC8FEF87-37D5-5117-400E-392468183E85}"/>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1761" name="TextBox 26">
            <a:extLst>
              <a:ext uri="{FF2B5EF4-FFF2-40B4-BE49-F238E27FC236}">
                <a16:creationId xmlns:a16="http://schemas.microsoft.com/office/drawing/2014/main" id="{37ADE8FB-E80C-EFF7-1A58-671D8AE3155B}"/>
              </a:ext>
            </a:extLst>
          </p:cNvPr>
          <p:cNvSpPr txBox="1">
            <a:spLocks noChangeArrowheads="1"/>
          </p:cNvSpPr>
          <p:nvPr/>
        </p:nvSpPr>
        <p:spPr bwMode="auto">
          <a:xfrm>
            <a:off x="5664200" y="2290763"/>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5697FE2C-FA19-5108-D459-F01988AD22E1}"/>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1" name="TextBox 30">
            <a:extLst>
              <a:ext uri="{FF2B5EF4-FFF2-40B4-BE49-F238E27FC236}">
                <a16:creationId xmlns:a16="http://schemas.microsoft.com/office/drawing/2014/main" id="{D84DE95D-D17C-07BC-D72B-160EEE51293B}"/>
              </a:ext>
            </a:extLst>
          </p:cNvPr>
          <p:cNvSpPr txBox="1"/>
          <p:nvPr/>
        </p:nvSpPr>
        <p:spPr>
          <a:xfrm>
            <a:off x="5218030" y="394350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D21E1391-84CF-B3C7-D074-53F567AD2638}"/>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1771" name="TextBox 34">
            <a:extLst>
              <a:ext uri="{FF2B5EF4-FFF2-40B4-BE49-F238E27FC236}">
                <a16:creationId xmlns:a16="http://schemas.microsoft.com/office/drawing/2014/main" id="{42F9B078-EC56-68F1-697F-066533D53130}"/>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CAB848E2-E5D1-105C-F8BA-D12660116635}"/>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4" name="Graphic 3" descr="Smiling face outline with solid fill">
            <a:extLst>
              <a:ext uri="{FF2B5EF4-FFF2-40B4-BE49-F238E27FC236}">
                <a16:creationId xmlns:a16="http://schemas.microsoft.com/office/drawing/2014/main" id="{67251B56-9415-298E-0AD2-E006C0E88924}"/>
              </a:ext>
            </a:extLst>
          </p:cNvPr>
          <p:cNvPicPr>
            <a:picLocks noChangeAspect="1"/>
          </p:cNvPicPr>
          <p:nvPr/>
        </p:nvPicPr>
        <p:blipFill>
          <a:blip r:embed="rId4"/>
          <a:stretch>
            <a:fillRect/>
          </a:stretch>
        </p:blipFill>
        <p:spPr>
          <a:xfrm>
            <a:off x="6597650" y="2944813"/>
            <a:ext cx="914400" cy="914400"/>
          </a:xfrm>
          <a:prstGeom prst="rect">
            <a:avLst/>
          </a:prstGeom>
        </p:spPr>
      </p:pic>
      <p:pic>
        <p:nvPicPr>
          <p:cNvPr id="8" name="Graphic 7" descr="Eye with solid fill">
            <a:extLst>
              <a:ext uri="{FF2B5EF4-FFF2-40B4-BE49-F238E27FC236}">
                <a16:creationId xmlns:a16="http://schemas.microsoft.com/office/drawing/2014/main" id="{5077839A-464F-0191-23B2-031E1A838459}"/>
              </a:ext>
            </a:extLst>
          </p:cNvPr>
          <p:cNvPicPr>
            <a:picLocks noChangeAspect="1"/>
          </p:cNvPicPr>
          <p:nvPr/>
        </p:nvPicPr>
        <p:blipFill>
          <a:blip r:embed="rId5"/>
          <a:stretch>
            <a:fillRect/>
          </a:stretch>
        </p:blipFill>
        <p:spPr>
          <a:xfrm>
            <a:off x="6657975" y="2001838"/>
            <a:ext cx="914400" cy="914400"/>
          </a:xfrm>
          <a:prstGeom prst="rect">
            <a:avLst/>
          </a:prstGeom>
        </p:spPr>
      </p:pic>
      <p:pic>
        <p:nvPicPr>
          <p:cNvPr id="9" name="Graphic 8" descr="Yoga with solid fill">
            <a:extLst>
              <a:ext uri="{FF2B5EF4-FFF2-40B4-BE49-F238E27FC236}">
                <a16:creationId xmlns:a16="http://schemas.microsoft.com/office/drawing/2014/main" id="{E5C055EE-70F4-3CBF-2D41-EF49269E6932}"/>
              </a:ext>
            </a:extLst>
          </p:cNvPr>
          <p:cNvPicPr>
            <a:picLocks noChangeAspect="1"/>
          </p:cNvPicPr>
          <p:nvPr/>
        </p:nvPicPr>
        <p:blipFill>
          <a:blip r:embed="rId6"/>
          <a:stretch>
            <a:fillRect/>
          </a:stretch>
        </p:blipFill>
        <p:spPr>
          <a:xfrm>
            <a:off x="7011988" y="1416050"/>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00">
        <p:fade/>
      </p:transition>
    </mc:Choice>
    <mc:Fallback xmlns="">
      <p:transition spd="slow" advClick="0"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B0436D6-4692-00AC-10B8-2BB7442A4A71}"/>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sp>
        <p:nvSpPr>
          <p:cNvPr id="20" name="Oval 19">
            <a:extLst>
              <a:ext uri="{FF2B5EF4-FFF2-40B4-BE49-F238E27FC236}">
                <a16:creationId xmlns:a16="http://schemas.microsoft.com/office/drawing/2014/main" id="{414751B3-AF1D-38C7-AC80-29F8C6097E2B}"/>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154DD637-D290-8420-6A9B-781A09D43914}"/>
              </a:ext>
            </a:extLst>
          </p:cNvPr>
          <p:cNvSpPr/>
          <p:nvPr/>
        </p:nvSpPr>
        <p:spPr>
          <a:xfrm>
            <a:off x="6341131"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
        <p:nvSpPr>
          <p:cNvPr id="22" name="Oval 21">
            <a:extLst>
              <a:ext uri="{FF2B5EF4-FFF2-40B4-BE49-F238E27FC236}">
                <a16:creationId xmlns:a16="http://schemas.microsoft.com/office/drawing/2014/main" id="{3AF1BB46-2141-E2E1-9B65-2688FC3373E8}"/>
              </a:ext>
            </a:extLst>
          </p:cNvPr>
          <p:cNvSpPr/>
          <p:nvPr/>
        </p:nvSpPr>
        <p:spPr>
          <a:xfrm>
            <a:off x="8019347"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S</a:t>
            </a:r>
          </a:p>
        </p:txBody>
      </p:sp>
      <p:sp>
        <p:nvSpPr>
          <p:cNvPr id="23" name="Oval 22">
            <a:extLst>
              <a:ext uri="{FF2B5EF4-FFF2-40B4-BE49-F238E27FC236}">
                <a16:creationId xmlns:a16="http://schemas.microsoft.com/office/drawing/2014/main" id="{1153D69F-BD8E-509F-5D32-86CCEC555747}"/>
              </a:ext>
            </a:extLst>
          </p:cNvPr>
          <p:cNvSpPr/>
          <p:nvPr/>
        </p:nvSpPr>
        <p:spPr>
          <a:xfrm>
            <a:off x="969756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30414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afterEffect">
                                  <p:stCondLst>
                                    <p:cond delay="0"/>
                                  </p:stCondLst>
                                  <p:childTnLst>
                                    <p:anim calcmode="lin" valueType="num">
                                      <p:cBhvr>
                                        <p:cTn id="6" dur="1000"/>
                                        <p:tgtEl>
                                          <p:spTgt spid="23"/>
                                        </p:tgtEl>
                                        <p:attrNameLst>
                                          <p:attrName>ppt_w</p:attrName>
                                        </p:attrNameLst>
                                      </p:cBhvr>
                                      <p:tavLst>
                                        <p:tav tm="0">
                                          <p:val>
                                            <p:strVal val="ppt_w"/>
                                          </p:val>
                                        </p:tav>
                                        <p:tav tm="100000">
                                          <p:val>
                                            <p:fltVal val="0"/>
                                          </p:val>
                                        </p:tav>
                                      </p:tavLst>
                                    </p:anim>
                                    <p:anim calcmode="lin" valueType="num">
                                      <p:cBhvr>
                                        <p:cTn id="7" dur="1000"/>
                                        <p:tgtEl>
                                          <p:spTgt spid="23"/>
                                        </p:tgtEl>
                                        <p:attrNameLst>
                                          <p:attrName>ppt_h</p:attrName>
                                        </p:attrNameLst>
                                      </p:cBhvr>
                                      <p:tavLst>
                                        <p:tav tm="0">
                                          <p:val>
                                            <p:strVal val="ppt_h"/>
                                          </p:val>
                                        </p:tav>
                                        <p:tav tm="100000">
                                          <p:val>
                                            <p:fltVal val="0"/>
                                          </p:val>
                                        </p:tav>
                                      </p:tavLst>
                                    </p:anim>
                                    <p:anim calcmode="lin" valueType="num">
                                      <p:cBhvr>
                                        <p:cTn id="8" dur="1000"/>
                                        <p:tgtEl>
                                          <p:spTgt spid="23"/>
                                        </p:tgtEl>
                                        <p:attrNameLst>
                                          <p:attrName>style.rotation</p:attrName>
                                        </p:attrNameLst>
                                      </p:cBhvr>
                                      <p:tavLst>
                                        <p:tav tm="0">
                                          <p:val>
                                            <p:fltVal val="0"/>
                                          </p:val>
                                        </p:tav>
                                        <p:tav tm="100000">
                                          <p:val>
                                            <p:fltVal val="90"/>
                                          </p:val>
                                        </p:tav>
                                      </p:tavLst>
                                    </p:anim>
                                    <p:animEffect transition="out" filter="fade">
                                      <p:cBhvr>
                                        <p:cTn id="9" dur="1000"/>
                                        <p:tgtEl>
                                          <p:spTgt spid="23"/>
                                        </p:tgtEl>
                                      </p:cBhvr>
                                    </p:animEffect>
                                    <p:set>
                                      <p:cBhvr>
                                        <p:cTn id="10" dur="1" fill="hold">
                                          <p:stCondLst>
                                            <p:cond delay="999"/>
                                          </p:stCondLst>
                                        </p:cTn>
                                        <p:tgtEl>
                                          <p:spTgt spid="23"/>
                                        </p:tgtEl>
                                        <p:attrNameLst>
                                          <p:attrName>style.visibility</p:attrName>
                                        </p:attrNameLst>
                                      </p:cBhvr>
                                      <p:to>
                                        <p:strVal val="hidden"/>
                                      </p:to>
                                    </p:set>
                                  </p:childTnLst>
                                </p:cTn>
                              </p:par>
                              <p:par>
                                <p:cTn id="11" presetID="31" presetClass="exit" presetSubtype="0" fill="hold" grpId="0" nodeType="withEffect">
                                  <p:stCondLst>
                                    <p:cond delay="250"/>
                                  </p:stCondLst>
                                  <p:childTnLst>
                                    <p:anim calcmode="lin" valueType="num">
                                      <p:cBhvr>
                                        <p:cTn id="12" dur="1000"/>
                                        <p:tgtEl>
                                          <p:spTgt spid="22"/>
                                        </p:tgtEl>
                                        <p:attrNameLst>
                                          <p:attrName>ppt_w</p:attrName>
                                        </p:attrNameLst>
                                      </p:cBhvr>
                                      <p:tavLst>
                                        <p:tav tm="0">
                                          <p:val>
                                            <p:strVal val="ppt_w"/>
                                          </p:val>
                                        </p:tav>
                                        <p:tav tm="100000">
                                          <p:val>
                                            <p:fltVal val="0"/>
                                          </p:val>
                                        </p:tav>
                                      </p:tavLst>
                                    </p:anim>
                                    <p:anim calcmode="lin" valueType="num">
                                      <p:cBhvr>
                                        <p:cTn id="13" dur="1000"/>
                                        <p:tgtEl>
                                          <p:spTgt spid="22"/>
                                        </p:tgtEl>
                                        <p:attrNameLst>
                                          <p:attrName>ppt_h</p:attrName>
                                        </p:attrNameLst>
                                      </p:cBhvr>
                                      <p:tavLst>
                                        <p:tav tm="0">
                                          <p:val>
                                            <p:strVal val="ppt_h"/>
                                          </p:val>
                                        </p:tav>
                                        <p:tav tm="100000">
                                          <p:val>
                                            <p:fltVal val="0"/>
                                          </p:val>
                                        </p:tav>
                                      </p:tavLst>
                                    </p:anim>
                                    <p:anim calcmode="lin" valueType="num">
                                      <p:cBhvr>
                                        <p:cTn id="14" dur="1000"/>
                                        <p:tgtEl>
                                          <p:spTgt spid="22"/>
                                        </p:tgtEl>
                                        <p:attrNameLst>
                                          <p:attrName>style.rotation</p:attrName>
                                        </p:attrNameLst>
                                      </p:cBhvr>
                                      <p:tavLst>
                                        <p:tav tm="0">
                                          <p:val>
                                            <p:fltVal val="0"/>
                                          </p:val>
                                        </p:tav>
                                        <p:tav tm="100000">
                                          <p:val>
                                            <p:fltVal val="90"/>
                                          </p:val>
                                        </p:tav>
                                      </p:tavLst>
                                    </p:anim>
                                    <p:animEffect transition="out" filter="fade">
                                      <p:cBhvr>
                                        <p:cTn id="15" dur="1000"/>
                                        <p:tgtEl>
                                          <p:spTgt spid="22"/>
                                        </p:tgtEl>
                                      </p:cBhvr>
                                    </p:animEffect>
                                    <p:set>
                                      <p:cBhvr>
                                        <p:cTn id="16" dur="1" fill="hold">
                                          <p:stCondLst>
                                            <p:cond delay="999"/>
                                          </p:stCondLst>
                                        </p:cTn>
                                        <p:tgtEl>
                                          <p:spTgt spid="22"/>
                                        </p:tgtEl>
                                        <p:attrNameLst>
                                          <p:attrName>style.visibility</p:attrName>
                                        </p:attrNameLst>
                                      </p:cBhvr>
                                      <p:to>
                                        <p:strVal val="hidden"/>
                                      </p:to>
                                    </p:set>
                                  </p:childTnLst>
                                </p:cTn>
                              </p:par>
                              <p:par>
                                <p:cTn id="17" presetID="31" presetClass="exit" presetSubtype="0" fill="hold" grpId="0" nodeType="withEffect">
                                  <p:stCondLst>
                                    <p:cond delay="500"/>
                                  </p:stCondLst>
                                  <p:childTnLst>
                                    <p:anim calcmode="lin" valueType="num">
                                      <p:cBhvr>
                                        <p:cTn id="18" dur="1000"/>
                                        <p:tgtEl>
                                          <p:spTgt spid="21"/>
                                        </p:tgtEl>
                                        <p:attrNameLst>
                                          <p:attrName>ppt_w</p:attrName>
                                        </p:attrNameLst>
                                      </p:cBhvr>
                                      <p:tavLst>
                                        <p:tav tm="0">
                                          <p:val>
                                            <p:strVal val="ppt_w"/>
                                          </p:val>
                                        </p:tav>
                                        <p:tav tm="100000">
                                          <p:val>
                                            <p:fltVal val="0"/>
                                          </p:val>
                                        </p:tav>
                                      </p:tavLst>
                                    </p:anim>
                                    <p:anim calcmode="lin" valueType="num">
                                      <p:cBhvr>
                                        <p:cTn id="19" dur="1000"/>
                                        <p:tgtEl>
                                          <p:spTgt spid="21"/>
                                        </p:tgtEl>
                                        <p:attrNameLst>
                                          <p:attrName>ppt_h</p:attrName>
                                        </p:attrNameLst>
                                      </p:cBhvr>
                                      <p:tavLst>
                                        <p:tav tm="0">
                                          <p:val>
                                            <p:strVal val="ppt_h"/>
                                          </p:val>
                                        </p:tav>
                                        <p:tav tm="100000">
                                          <p:val>
                                            <p:fltVal val="0"/>
                                          </p:val>
                                        </p:tav>
                                      </p:tavLst>
                                    </p:anim>
                                    <p:anim calcmode="lin" valueType="num">
                                      <p:cBhvr>
                                        <p:cTn id="20" dur="1000"/>
                                        <p:tgtEl>
                                          <p:spTgt spid="21"/>
                                        </p:tgtEl>
                                        <p:attrNameLst>
                                          <p:attrName>style.rotation</p:attrName>
                                        </p:attrNameLst>
                                      </p:cBhvr>
                                      <p:tavLst>
                                        <p:tav tm="0">
                                          <p:val>
                                            <p:fltVal val="0"/>
                                          </p:val>
                                        </p:tav>
                                        <p:tav tm="100000">
                                          <p:val>
                                            <p:fltVal val="90"/>
                                          </p:val>
                                        </p:tav>
                                      </p:tavLst>
                                    </p:anim>
                                    <p:animEffect transition="out" filter="fade">
                                      <p:cBhvr>
                                        <p:cTn id="21" dur="1000"/>
                                        <p:tgtEl>
                                          <p:spTgt spid="21"/>
                                        </p:tgtEl>
                                      </p:cBhvr>
                                    </p:animEffect>
                                    <p:set>
                                      <p:cBhvr>
                                        <p:cTn id="22" dur="1" fill="hold">
                                          <p:stCondLst>
                                            <p:cond delay="999"/>
                                          </p:stCondLst>
                                        </p:cTn>
                                        <p:tgtEl>
                                          <p:spTgt spid="21"/>
                                        </p:tgtEl>
                                        <p:attrNameLst>
                                          <p:attrName>style.visibility</p:attrName>
                                        </p:attrNameLst>
                                      </p:cBhvr>
                                      <p:to>
                                        <p:strVal val="hidden"/>
                                      </p:to>
                                    </p:set>
                                  </p:childTnLst>
                                </p:cTn>
                              </p:par>
                              <p:par>
                                <p:cTn id="23" presetID="31" presetClass="exit" presetSubtype="0" fill="hold" grpId="0" nodeType="withEffect">
                                  <p:stCondLst>
                                    <p:cond delay="750"/>
                                  </p:stCondLst>
                                  <p:childTnLst>
                                    <p:anim calcmode="lin" valueType="num">
                                      <p:cBhvr>
                                        <p:cTn id="24" dur="1000"/>
                                        <p:tgtEl>
                                          <p:spTgt spid="20"/>
                                        </p:tgtEl>
                                        <p:attrNameLst>
                                          <p:attrName>ppt_w</p:attrName>
                                        </p:attrNameLst>
                                      </p:cBhvr>
                                      <p:tavLst>
                                        <p:tav tm="0">
                                          <p:val>
                                            <p:strVal val="ppt_w"/>
                                          </p:val>
                                        </p:tav>
                                        <p:tav tm="100000">
                                          <p:val>
                                            <p:fltVal val="0"/>
                                          </p:val>
                                        </p:tav>
                                      </p:tavLst>
                                    </p:anim>
                                    <p:anim calcmode="lin" valueType="num">
                                      <p:cBhvr>
                                        <p:cTn id="25" dur="1000"/>
                                        <p:tgtEl>
                                          <p:spTgt spid="20"/>
                                        </p:tgtEl>
                                        <p:attrNameLst>
                                          <p:attrName>ppt_h</p:attrName>
                                        </p:attrNameLst>
                                      </p:cBhvr>
                                      <p:tavLst>
                                        <p:tav tm="0">
                                          <p:val>
                                            <p:strVal val="ppt_h"/>
                                          </p:val>
                                        </p:tav>
                                        <p:tav tm="100000">
                                          <p:val>
                                            <p:fltVal val="0"/>
                                          </p:val>
                                        </p:tav>
                                      </p:tavLst>
                                    </p:anim>
                                    <p:anim calcmode="lin" valueType="num">
                                      <p:cBhvr>
                                        <p:cTn id="26" dur="1000"/>
                                        <p:tgtEl>
                                          <p:spTgt spid="20"/>
                                        </p:tgtEl>
                                        <p:attrNameLst>
                                          <p:attrName>style.rotation</p:attrName>
                                        </p:attrNameLst>
                                      </p:cBhvr>
                                      <p:tavLst>
                                        <p:tav tm="0">
                                          <p:val>
                                            <p:fltVal val="0"/>
                                          </p:val>
                                        </p:tav>
                                        <p:tav tm="100000">
                                          <p:val>
                                            <p:fltVal val="90"/>
                                          </p:val>
                                        </p:tav>
                                      </p:tavLst>
                                    </p:anim>
                                    <p:animEffect transition="out" filter="fade">
                                      <p:cBhvr>
                                        <p:cTn id="27" dur="1000"/>
                                        <p:tgtEl>
                                          <p:spTgt spid="20"/>
                                        </p:tgtEl>
                                      </p:cBhvr>
                                    </p:animEffect>
                                    <p:set>
                                      <p:cBhvr>
                                        <p:cTn id="28" dur="1" fill="hold">
                                          <p:stCondLst>
                                            <p:cond delay="999"/>
                                          </p:stCondLst>
                                        </p:cTn>
                                        <p:tgtEl>
                                          <p:spTgt spid="20"/>
                                        </p:tgtEl>
                                        <p:attrNameLst>
                                          <p:attrName>style.visibility</p:attrName>
                                        </p:attrNameLst>
                                      </p:cBhvr>
                                      <p:to>
                                        <p:strVal val="hidden"/>
                                      </p:to>
                                    </p:set>
                                  </p:childTnLst>
                                </p:cTn>
                              </p:par>
                              <p:par>
                                <p:cTn id="29" presetID="31" presetClass="exit" presetSubtype="0" fill="hold" grpId="0" nodeType="withEffect">
                                  <p:stCondLst>
                                    <p:cond delay="1000"/>
                                  </p:stCondLst>
                                  <p:childTnLst>
                                    <p:anim calcmode="lin" valueType="num">
                                      <p:cBhvr>
                                        <p:cTn id="30" dur="1000"/>
                                        <p:tgtEl>
                                          <p:spTgt spid="14"/>
                                        </p:tgtEl>
                                        <p:attrNameLst>
                                          <p:attrName>ppt_w</p:attrName>
                                        </p:attrNameLst>
                                      </p:cBhvr>
                                      <p:tavLst>
                                        <p:tav tm="0">
                                          <p:val>
                                            <p:strVal val="ppt_w"/>
                                          </p:val>
                                        </p:tav>
                                        <p:tav tm="100000">
                                          <p:val>
                                            <p:fltVal val="0"/>
                                          </p:val>
                                        </p:tav>
                                      </p:tavLst>
                                    </p:anim>
                                    <p:anim calcmode="lin" valueType="num">
                                      <p:cBhvr>
                                        <p:cTn id="31" dur="1000"/>
                                        <p:tgtEl>
                                          <p:spTgt spid="14"/>
                                        </p:tgtEl>
                                        <p:attrNameLst>
                                          <p:attrName>ppt_h</p:attrName>
                                        </p:attrNameLst>
                                      </p:cBhvr>
                                      <p:tavLst>
                                        <p:tav tm="0">
                                          <p:val>
                                            <p:strVal val="ppt_h"/>
                                          </p:val>
                                        </p:tav>
                                        <p:tav tm="100000">
                                          <p:val>
                                            <p:fltVal val="0"/>
                                          </p:val>
                                        </p:tav>
                                      </p:tavLst>
                                    </p:anim>
                                    <p:anim calcmode="lin" valueType="num">
                                      <p:cBhvr>
                                        <p:cTn id="32" dur="1000"/>
                                        <p:tgtEl>
                                          <p:spTgt spid="14"/>
                                        </p:tgtEl>
                                        <p:attrNameLst>
                                          <p:attrName>style.rotation</p:attrName>
                                        </p:attrNameLst>
                                      </p:cBhvr>
                                      <p:tavLst>
                                        <p:tav tm="0">
                                          <p:val>
                                            <p:fltVal val="0"/>
                                          </p:val>
                                        </p:tav>
                                        <p:tav tm="100000">
                                          <p:val>
                                            <p:fltVal val="90"/>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3">
            <a:extLst>
              <a:ext uri="{FF2B5EF4-FFF2-40B4-BE49-F238E27FC236}">
                <a16:creationId xmlns:a16="http://schemas.microsoft.com/office/drawing/2014/main" id="{D2002ED6-A0B7-6E44-FA25-209CBEBC03EC}"/>
              </a:ext>
            </a:extLst>
          </p:cNvPr>
          <p:cNvSpPr txBox="1">
            <a:spLocks noChangeArrowheads="1"/>
          </p:cNvSpPr>
          <p:nvPr/>
        </p:nvSpPr>
        <p:spPr bwMode="auto">
          <a:xfrm>
            <a:off x="5691188" y="3275013"/>
            <a:ext cx="8778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E0A5ED36-8D29-6BC2-B0AA-5FB0A35A8AA0}"/>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C42FFD42-B5F3-6C45-E797-4242C67CB522}"/>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3387F11-B5DE-AB69-0908-B0A586D4361D}"/>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C9300B08-E6F6-7BB4-77AF-DEFDE1E1830C}"/>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24F33522-5918-8030-ECF5-A0DB38976651}"/>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2A07CD69-95BB-9321-E202-2FB789EE7BA7}"/>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2785" name="TextBox 26">
            <a:extLst>
              <a:ext uri="{FF2B5EF4-FFF2-40B4-BE49-F238E27FC236}">
                <a16:creationId xmlns:a16="http://schemas.microsoft.com/office/drawing/2014/main" id="{B347FC95-868B-D4D2-D003-585AD9CA3FCC}"/>
              </a:ext>
            </a:extLst>
          </p:cNvPr>
          <p:cNvSpPr txBox="1">
            <a:spLocks noChangeArrowheads="1"/>
          </p:cNvSpPr>
          <p:nvPr/>
        </p:nvSpPr>
        <p:spPr bwMode="auto">
          <a:xfrm>
            <a:off x="5664200" y="2290763"/>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B64F4C12-1E3C-0780-4E89-49016892A975}"/>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2789" name="TextBox 29">
            <a:extLst>
              <a:ext uri="{FF2B5EF4-FFF2-40B4-BE49-F238E27FC236}">
                <a16:creationId xmlns:a16="http://schemas.microsoft.com/office/drawing/2014/main" id="{A7772B43-6C60-BF6F-80D7-77000AEC989B}"/>
              </a:ext>
            </a:extLst>
          </p:cNvPr>
          <p:cNvSpPr txBox="1">
            <a:spLocks noChangeArrowheads="1"/>
          </p:cNvSpPr>
          <p:nvPr/>
        </p:nvSpPr>
        <p:spPr bwMode="auto">
          <a:xfrm>
            <a:off x="5691188" y="3911600"/>
            <a:ext cx="87788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499C9617-65EB-5250-D34B-C8ABD402DC2D}"/>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642A9504-61FA-D9EE-2EEC-943B60C240D1}"/>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2796" name="TextBox 34">
            <a:extLst>
              <a:ext uri="{FF2B5EF4-FFF2-40B4-BE49-F238E27FC236}">
                <a16:creationId xmlns:a16="http://schemas.microsoft.com/office/drawing/2014/main" id="{39CCF78A-8195-F1D2-DCD2-07634F03F6D8}"/>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C7AEB6CD-7106-B278-8319-EBA90773F177}"/>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4" name="Graphic 3" descr="Muscular arm with solid fill">
            <a:extLst>
              <a:ext uri="{FF2B5EF4-FFF2-40B4-BE49-F238E27FC236}">
                <a16:creationId xmlns:a16="http://schemas.microsoft.com/office/drawing/2014/main" id="{8005EC5C-99B5-4EDA-BF2D-42252DADBE25}"/>
              </a:ext>
            </a:extLst>
          </p:cNvPr>
          <p:cNvPicPr>
            <a:picLocks noChangeAspect="1"/>
          </p:cNvPicPr>
          <p:nvPr/>
        </p:nvPicPr>
        <p:blipFill>
          <a:blip r:embed="rId4"/>
          <a:stretch>
            <a:fillRect/>
          </a:stretch>
        </p:blipFill>
        <p:spPr>
          <a:xfrm>
            <a:off x="6538913" y="3722688"/>
            <a:ext cx="914400" cy="914400"/>
          </a:xfrm>
          <a:prstGeom prst="rect">
            <a:avLst/>
          </a:prstGeom>
        </p:spPr>
      </p:pic>
      <p:pic>
        <p:nvPicPr>
          <p:cNvPr id="8" name="Graphic 7" descr="Smiling face outline with solid fill">
            <a:extLst>
              <a:ext uri="{FF2B5EF4-FFF2-40B4-BE49-F238E27FC236}">
                <a16:creationId xmlns:a16="http://schemas.microsoft.com/office/drawing/2014/main" id="{F58D6BE7-28EF-8E5E-55AC-A0E2043C3379}"/>
              </a:ext>
            </a:extLst>
          </p:cNvPr>
          <p:cNvPicPr>
            <a:picLocks noChangeAspect="1"/>
          </p:cNvPicPr>
          <p:nvPr/>
        </p:nvPicPr>
        <p:blipFill>
          <a:blip r:embed="rId5"/>
          <a:stretch>
            <a:fillRect/>
          </a:stretch>
        </p:blipFill>
        <p:spPr>
          <a:xfrm>
            <a:off x="6597650" y="2944813"/>
            <a:ext cx="914400" cy="914400"/>
          </a:xfrm>
          <a:prstGeom prst="rect">
            <a:avLst/>
          </a:prstGeom>
        </p:spPr>
      </p:pic>
      <p:pic>
        <p:nvPicPr>
          <p:cNvPr id="9" name="Graphic 8" descr="Eye with solid fill">
            <a:extLst>
              <a:ext uri="{FF2B5EF4-FFF2-40B4-BE49-F238E27FC236}">
                <a16:creationId xmlns:a16="http://schemas.microsoft.com/office/drawing/2014/main" id="{ACE754E4-9497-DC70-D801-599079054D99}"/>
              </a:ext>
            </a:extLst>
          </p:cNvPr>
          <p:cNvPicPr>
            <a:picLocks noChangeAspect="1"/>
          </p:cNvPicPr>
          <p:nvPr/>
        </p:nvPicPr>
        <p:blipFill>
          <a:blip r:embed="rId6"/>
          <a:stretch>
            <a:fillRect/>
          </a:stretch>
        </p:blipFill>
        <p:spPr>
          <a:xfrm>
            <a:off x="6657975" y="2001838"/>
            <a:ext cx="914400" cy="914400"/>
          </a:xfrm>
          <a:prstGeom prst="rect">
            <a:avLst/>
          </a:prstGeom>
        </p:spPr>
      </p:pic>
      <p:pic>
        <p:nvPicPr>
          <p:cNvPr id="10" name="Graphic 9" descr="Yoga with solid fill">
            <a:extLst>
              <a:ext uri="{FF2B5EF4-FFF2-40B4-BE49-F238E27FC236}">
                <a16:creationId xmlns:a16="http://schemas.microsoft.com/office/drawing/2014/main" id="{C7D11498-B60F-AB4D-C221-D8FE6467CDEC}"/>
              </a:ext>
            </a:extLst>
          </p:cNvPr>
          <p:cNvPicPr>
            <a:picLocks noChangeAspect="1"/>
          </p:cNvPicPr>
          <p:nvPr/>
        </p:nvPicPr>
        <p:blipFill>
          <a:blip r:embed="rId7"/>
          <a:stretch>
            <a:fillRect/>
          </a:stretch>
        </p:blipFill>
        <p:spPr>
          <a:xfrm>
            <a:off x="7011988" y="1416050"/>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00">
        <p:fade/>
      </p:transition>
    </mc:Choice>
    <mc:Fallback xmlns="">
      <p:transition spd="slow" advClick="0" advTm="1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8">
            <a:extLst>
              <a:ext uri="{FF2B5EF4-FFF2-40B4-BE49-F238E27FC236}">
                <a16:creationId xmlns:a16="http://schemas.microsoft.com/office/drawing/2014/main" id="{19E9ED67-392D-9FBD-159F-429FAF572AC9}"/>
              </a:ext>
            </a:extLst>
          </p:cNvPr>
          <p:cNvSpPr txBox="1">
            <a:spLocks noChangeArrowheads="1"/>
          </p:cNvSpPr>
          <p:nvPr/>
        </p:nvSpPr>
        <p:spPr bwMode="auto">
          <a:xfrm>
            <a:off x="5568950" y="4900613"/>
            <a:ext cx="13049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PEECH</a:t>
            </a:r>
          </a:p>
        </p:txBody>
      </p:sp>
      <p:sp>
        <p:nvSpPr>
          <p:cNvPr id="33795" name="TextBox 33">
            <a:extLst>
              <a:ext uri="{FF2B5EF4-FFF2-40B4-BE49-F238E27FC236}">
                <a16:creationId xmlns:a16="http://schemas.microsoft.com/office/drawing/2014/main" id="{94AC5532-61BE-C994-23C2-12DB6C29C59E}"/>
              </a:ext>
            </a:extLst>
          </p:cNvPr>
          <p:cNvSpPr txBox="1">
            <a:spLocks noChangeArrowheads="1"/>
          </p:cNvSpPr>
          <p:nvPr/>
        </p:nvSpPr>
        <p:spPr bwMode="auto">
          <a:xfrm>
            <a:off x="5691188" y="3275013"/>
            <a:ext cx="8778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42CF54CA-A557-AA31-0B15-F770279534CF}"/>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7E6E6265-0906-A0C2-480C-1994B11CEB8A}"/>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3B5CFA8-083C-1212-A09B-0CCEE6886681}"/>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0E16E734-CB0C-02F1-87AA-ACB771E00AD3}"/>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9DB1ED71-23C7-5B83-5D99-496E03D13F56}"/>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5CA507D4-583A-D0EA-9167-3902272D630E}"/>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3810" name="TextBox 26">
            <a:extLst>
              <a:ext uri="{FF2B5EF4-FFF2-40B4-BE49-F238E27FC236}">
                <a16:creationId xmlns:a16="http://schemas.microsoft.com/office/drawing/2014/main" id="{062F0362-B3CB-77F8-F376-C90FE75A214C}"/>
              </a:ext>
            </a:extLst>
          </p:cNvPr>
          <p:cNvSpPr txBox="1">
            <a:spLocks noChangeArrowheads="1"/>
          </p:cNvSpPr>
          <p:nvPr/>
        </p:nvSpPr>
        <p:spPr bwMode="auto">
          <a:xfrm>
            <a:off x="5664200" y="2290763"/>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6B9DB6D7-3621-2034-483F-AA1177EF2BC3}"/>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3814" name="TextBox 29">
            <a:extLst>
              <a:ext uri="{FF2B5EF4-FFF2-40B4-BE49-F238E27FC236}">
                <a16:creationId xmlns:a16="http://schemas.microsoft.com/office/drawing/2014/main" id="{60C863DE-6D3A-5CC1-A64C-63C1013EF948}"/>
              </a:ext>
            </a:extLst>
          </p:cNvPr>
          <p:cNvSpPr txBox="1">
            <a:spLocks noChangeArrowheads="1"/>
          </p:cNvSpPr>
          <p:nvPr/>
        </p:nvSpPr>
        <p:spPr bwMode="auto">
          <a:xfrm>
            <a:off x="5691188" y="3911600"/>
            <a:ext cx="87788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F0AE8A75-F9EA-5A04-3BB7-EE5E1340B823}"/>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E053151E-7936-B0D7-3463-8DEC234FDE3B}"/>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3821" name="TextBox 34">
            <a:extLst>
              <a:ext uri="{FF2B5EF4-FFF2-40B4-BE49-F238E27FC236}">
                <a16:creationId xmlns:a16="http://schemas.microsoft.com/office/drawing/2014/main" id="{F3977AC2-441D-8201-16BA-09C7F1707435}"/>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8DEA83ED-EF94-0BE0-0C8C-76D4060B4414}"/>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2" name="Graphic 1" descr="Speech with solid fill">
            <a:extLst>
              <a:ext uri="{FF2B5EF4-FFF2-40B4-BE49-F238E27FC236}">
                <a16:creationId xmlns:a16="http://schemas.microsoft.com/office/drawing/2014/main" id="{94E979EE-90B1-87F5-847D-E2D6D1AED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113" y="44434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3" descr="Muscular arm with solid fill">
            <a:extLst>
              <a:ext uri="{FF2B5EF4-FFF2-40B4-BE49-F238E27FC236}">
                <a16:creationId xmlns:a16="http://schemas.microsoft.com/office/drawing/2014/main" id="{19DDC98D-559A-1E51-3E1D-B500485F0BA2}"/>
              </a:ext>
            </a:extLst>
          </p:cNvPr>
          <p:cNvPicPr>
            <a:picLocks noChangeAspect="1"/>
          </p:cNvPicPr>
          <p:nvPr/>
        </p:nvPicPr>
        <p:blipFill>
          <a:blip r:embed="rId5"/>
          <a:stretch>
            <a:fillRect/>
          </a:stretch>
        </p:blipFill>
        <p:spPr>
          <a:xfrm>
            <a:off x="6538913" y="3722688"/>
            <a:ext cx="914400" cy="914400"/>
          </a:xfrm>
          <a:prstGeom prst="rect">
            <a:avLst/>
          </a:prstGeom>
        </p:spPr>
      </p:pic>
      <p:pic>
        <p:nvPicPr>
          <p:cNvPr id="8" name="Graphic 7" descr="Smiling face outline with solid fill">
            <a:extLst>
              <a:ext uri="{FF2B5EF4-FFF2-40B4-BE49-F238E27FC236}">
                <a16:creationId xmlns:a16="http://schemas.microsoft.com/office/drawing/2014/main" id="{1A634176-FE20-CC56-9C0F-F52F36DC183D}"/>
              </a:ext>
            </a:extLst>
          </p:cNvPr>
          <p:cNvPicPr>
            <a:picLocks noChangeAspect="1"/>
          </p:cNvPicPr>
          <p:nvPr/>
        </p:nvPicPr>
        <p:blipFill>
          <a:blip r:embed="rId6"/>
          <a:stretch>
            <a:fillRect/>
          </a:stretch>
        </p:blipFill>
        <p:spPr>
          <a:xfrm>
            <a:off x="6597650" y="2944813"/>
            <a:ext cx="914400" cy="914400"/>
          </a:xfrm>
          <a:prstGeom prst="rect">
            <a:avLst/>
          </a:prstGeom>
        </p:spPr>
      </p:pic>
      <p:pic>
        <p:nvPicPr>
          <p:cNvPr id="9" name="Graphic 8" descr="Eye with solid fill">
            <a:extLst>
              <a:ext uri="{FF2B5EF4-FFF2-40B4-BE49-F238E27FC236}">
                <a16:creationId xmlns:a16="http://schemas.microsoft.com/office/drawing/2014/main" id="{B6D786F0-83C6-BCEB-6355-772E5A22B648}"/>
              </a:ext>
            </a:extLst>
          </p:cNvPr>
          <p:cNvPicPr>
            <a:picLocks noChangeAspect="1"/>
          </p:cNvPicPr>
          <p:nvPr/>
        </p:nvPicPr>
        <p:blipFill>
          <a:blip r:embed="rId7"/>
          <a:stretch>
            <a:fillRect/>
          </a:stretch>
        </p:blipFill>
        <p:spPr>
          <a:xfrm>
            <a:off x="6657975" y="2001838"/>
            <a:ext cx="914400" cy="914400"/>
          </a:xfrm>
          <a:prstGeom prst="rect">
            <a:avLst/>
          </a:prstGeom>
        </p:spPr>
      </p:pic>
      <p:pic>
        <p:nvPicPr>
          <p:cNvPr id="10" name="Graphic 9" descr="Yoga with solid fill">
            <a:extLst>
              <a:ext uri="{FF2B5EF4-FFF2-40B4-BE49-F238E27FC236}">
                <a16:creationId xmlns:a16="http://schemas.microsoft.com/office/drawing/2014/main" id="{536425E1-7231-AE31-AF65-2643BE7EEA64}"/>
              </a:ext>
            </a:extLst>
          </p:cNvPr>
          <p:cNvPicPr>
            <a:picLocks noChangeAspect="1"/>
          </p:cNvPicPr>
          <p:nvPr/>
        </p:nvPicPr>
        <p:blipFill>
          <a:blip r:embed="rId8"/>
          <a:stretch>
            <a:fillRect/>
          </a:stretch>
        </p:blipFill>
        <p:spPr>
          <a:xfrm>
            <a:off x="7011988" y="1416050"/>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00">
        <p:fade/>
      </p:transition>
    </mc:Choice>
    <mc:Fallback xmlns="">
      <p:transition spd="slow" advClick="0" advTm="1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1">
            <a:extLst>
              <a:ext uri="{FF2B5EF4-FFF2-40B4-BE49-F238E27FC236}">
                <a16:creationId xmlns:a16="http://schemas.microsoft.com/office/drawing/2014/main" id="{F038E2BC-74C4-78E0-E830-1BA8FD8363A7}"/>
              </a:ext>
            </a:extLst>
          </p:cNvPr>
          <p:cNvSpPr txBox="1">
            <a:spLocks noChangeArrowheads="1"/>
          </p:cNvSpPr>
          <p:nvPr/>
        </p:nvSpPr>
        <p:spPr bwMode="auto">
          <a:xfrm>
            <a:off x="5637213" y="5726113"/>
            <a:ext cx="887412"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IME</a:t>
            </a:r>
          </a:p>
        </p:txBody>
      </p:sp>
      <p:sp>
        <p:nvSpPr>
          <p:cNvPr id="34819" name="TextBox 28">
            <a:extLst>
              <a:ext uri="{FF2B5EF4-FFF2-40B4-BE49-F238E27FC236}">
                <a16:creationId xmlns:a16="http://schemas.microsoft.com/office/drawing/2014/main" id="{81988C31-7211-8E2E-EF85-90F597F8A189}"/>
              </a:ext>
            </a:extLst>
          </p:cNvPr>
          <p:cNvSpPr txBox="1">
            <a:spLocks noChangeArrowheads="1"/>
          </p:cNvSpPr>
          <p:nvPr/>
        </p:nvSpPr>
        <p:spPr bwMode="auto">
          <a:xfrm>
            <a:off x="5568950" y="4900613"/>
            <a:ext cx="13049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PEECH</a:t>
            </a:r>
          </a:p>
        </p:txBody>
      </p:sp>
      <p:sp>
        <p:nvSpPr>
          <p:cNvPr id="34820" name="TextBox 33">
            <a:extLst>
              <a:ext uri="{FF2B5EF4-FFF2-40B4-BE49-F238E27FC236}">
                <a16:creationId xmlns:a16="http://schemas.microsoft.com/office/drawing/2014/main" id="{018110D8-AB1C-A970-1FCB-0A2F7DF99497}"/>
              </a:ext>
            </a:extLst>
          </p:cNvPr>
          <p:cNvSpPr txBox="1">
            <a:spLocks noChangeArrowheads="1"/>
          </p:cNvSpPr>
          <p:nvPr/>
        </p:nvSpPr>
        <p:spPr bwMode="auto">
          <a:xfrm>
            <a:off x="5691188" y="3275013"/>
            <a:ext cx="8778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24FB1386-55B5-ECB0-3E1B-4CCA1375FC8F}"/>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9E75FE49-4CBC-9DAD-964D-C68178594AC2}"/>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6180206-3D4A-6C3D-F7A6-415305F0E18A}"/>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6A358D96-00DC-C534-AEB3-420A4E2D4278}"/>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670C5829-2E41-1CA3-0DC5-337A52A47B22}"/>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31003C56-3D56-A3CB-5648-ED5D33530850}"/>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4835" name="TextBox 26">
            <a:extLst>
              <a:ext uri="{FF2B5EF4-FFF2-40B4-BE49-F238E27FC236}">
                <a16:creationId xmlns:a16="http://schemas.microsoft.com/office/drawing/2014/main" id="{2874E4F3-E6E5-62F9-DF8A-1966DDDA5DBC}"/>
              </a:ext>
            </a:extLst>
          </p:cNvPr>
          <p:cNvSpPr txBox="1">
            <a:spLocks noChangeArrowheads="1"/>
          </p:cNvSpPr>
          <p:nvPr/>
        </p:nvSpPr>
        <p:spPr bwMode="auto">
          <a:xfrm>
            <a:off x="5664200" y="2290763"/>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8CF156CC-BA2E-413A-A0A4-B28876579EB2}"/>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4839" name="TextBox 29">
            <a:extLst>
              <a:ext uri="{FF2B5EF4-FFF2-40B4-BE49-F238E27FC236}">
                <a16:creationId xmlns:a16="http://schemas.microsoft.com/office/drawing/2014/main" id="{45F5439F-98C2-4E72-303C-06E041A744A2}"/>
              </a:ext>
            </a:extLst>
          </p:cNvPr>
          <p:cNvSpPr txBox="1">
            <a:spLocks noChangeArrowheads="1"/>
          </p:cNvSpPr>
          <p:nvPr/>
        </p:nvSpPr>
        <p:spPr bwMode="auto">
          <a:xfrm>
            <a:off x="5691188" y="3911600"/>
            <a:ext cx="87788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4E6EB18C-6623-4D11-ADC7-641CBAC9CA8C}"/>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115842E8-D21F-AC2F-D43D-BB45EDC87D02}"/>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4846" name="TextBox 34">
            <a:extLst>
              <a:ext uri="{FF2B5EF4-FFF2-40B4-BE49-F238E27FC236}">
                <a16:creationId xmlns:a16="http://schemas.microsoft.com/office/drawing/2014/main" id="{2E01BF32-C527-B8F5-D73D-A0D18B1267A9}"/>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50D6F605-29A2-F86C-63E1-260A29483AEF}"/>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9" name="Graphic 8" descr="Stopwatch 33% with solid fill">
            <a:extLst>
              <a:ext uri="{FF2B5EF4-FFF2-40B4-BE49-F238E27FC236}">
                <a16:creationId xmlns:a16="http://schemas.microsoft.com/office/drawing/2014/main" id="{C1205843-3388-2751-BE14-1A57D66B9AB0}"/>
              </a:ext>
            </a:extLst>
          </p:cNvPr>
          <p:cNvPicPr>
            <a:picLocks noChangeAspect="1"/>
          </p:cNvPicPr>
          <p:nvPr/>
        </p:nvPicPr>
        <p:blipFill>
          <a:blip r:embed="rId4"/>
          <a:stretch>
            <a:fillRect/>
          </a:stretch>
        </p:blipFill>
        <p:spPr>
          <a:xfrm>
            <a:off x="6524625" y="5430838"/>
            <a:ext cx="914400" cy="914400"/>
          </a:xfrm>
          <a:prstGeom prst="rect">
            <a:avLst/>
          </a:prstGeom>
        </p:spPr>
      </p:pic>
      <p:pic>
        <p:nvPicPr>
          <p:cNvPr id="10" name="Graphic 9" descr="Speech with solid fill">
            <a:extLst>
              <a:ext uri="{FF2B5EF4-FFF2-40B4-BE49-F238E27FC236}">
                <a16:creationId xmlns:a16="http://schemas.microsoft.com/office/drawing/2014/main" id="{D7FF391B-71E5-B4EB-A4BE-6740F1141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113" y="44434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descr="Muscular arm with solid fill">
            <a:extLst>
              <a:ext uri="{FF2B5EF4-FFF2-40B4-BE49-F238E27FC236}">
                <a16:creationId xmlns:a16="http://schemas.microsoft.com/office/drawing/2014/main" id="{65F975B8-9355-FA4F-A09A-2A06826677C2}"/>
              </a:ext>
            </a:extLst>
          </p:cNvPr>
          <p:cNvPicPr>
            <a:picLocks noChangeAspect="1"/>
          </p:cNvPicPr>
          <p:nvPr/>
        </p:nvPicPr>
        <p:blipFill>
          <a:blip r:embed="rId6"/>
          <a:stretch>
            <a:fillRect/>
          </a:stretch>
        </p:blipFill>
        <p:spPr>
          <a:xfrm>
            <a:off x="6538913" y="3722688"/>
            <a:ext cx="914400" cy="914400"/>
          </a:xfrm>
          <a:prstGeom prst="rect">
            <a:avLst/>
          </a:prstGeom>
        </p:spPr>
      </p:pic>
      <p:pic>
        <p:nvPicPr>
          <p:cNvPr id="12" name="Graphic 11" descr="Smiling face outline with solid fill">
            <a:extLst>
              <a:ext uri="{FF2B5EF4-FFF2-40B4-BE49-F238E27FC236}">
                <a16:creationId xmlns:a16="http://schemas.microsoft.com/office/drawing/2014/main" id="{55A2FF39-BD6C-8698-9620-E302C4C7FC76}"/>
              </a:ext>
            </a:extLst>
          </p:cNvPr>
          <p:cNvPicPr>
            <a:picLocks noChangeAspect="1"/>
          </p:cNvPicPr>
          <p:nvPr/>
        </p:nvPicPr>
        <p:blipFill>
          <a:blip r:embed="rId7"/>
          <a:stretch>
            <a:fillRect/>
          </a:stretch>
        </p:blipFill>
        <p:spPr>
          <a:xfrm>
            <a:off x="6597650" y="2944813"/>
            <a:ext cx="914400" cy="914400"/>
          </a:xfrm>
          <a:prstGeom prst="rect">
            <a:avLst/>
          </a:prstGeom>
        </p:spPr>
      </p:pic>
      <p:pic>
        <p:nvPicPr>
          <p:cNvPr id="13" name="Graphic 12" descr="Eye with solid fill">
            <a:extLst>
              <a:ext uri="{FF2B5EF4-FFF2-40B4-BE49-F238E27FC236}">
                <a16:creationId xmlns:a16="http://schemas.microsoft.com/office/drawing/2014/main" id="{48C1246E-A93F-7A48-AA3C-ED96BDE74AC0}"/>
              </a:ext>
            </a:extLst>
          </p:cNvPr>
          <p:cNvPicPr>
            <a:picLocks noChangeAspect="1"/>
          </p:cNvPicPr>
          <p:nvPr/>
        </p:nvPicPr>
        <p:blipFill>
          <a:blip r:embed="rId8"/>
          <a:stretch>
            <a:fillRect/>
          </a:stretch>
        </p:blipFill>
        <p:spPr>
          <a:xfrm>
            <a:off x="6657975" y="2001838"/>
            <a:ext cx="914400" cy="914400"/>
          </a:xfrm>
          <a:prstGeom prst="rect">
            <a:avLst/>
          </a:prstGeom>
        </p:spPr>
      </p:pic>
      <p:pic>
        <p:nvPicPr>
          <p:cNvPr id="14" name="Graphic 13" descr="Yoga with solid fill">
            <a:extLst>
              <a:ext uri="{FF2B5EF4-FFF2-40B4-BE49-F238E27FC236}">
                <a16:creationId xmlns:a16="http://schemas.microsoft.com/office/drawing/2014/main" id="{86C5DA5E-EE26-FA6A-800A-59EC3932FB8E}"/>
              </a:ext>
            </a:extLst>
          </p:cNvPr>
          <p:cNvPicPr>
            <a:picLocks noChangeAspect="1"/>
          </p:cNvPicPr>
          <p:nvPr/>
        </p:nvPicPr>
        <p:blipFill>
          <a:blip r:embed="rId9"/>
          <a:stretch>
            <a:fillRect/>
          </a:stretch>
        </p:blipFill>
        <p:spPr>
          <a:xfrm>
            <a:off x="7011988" y="1416050"/>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00">
        <p:fade/>
      </p:transition>
    </mc:Choice>
    <mc:Fallback xmlns="">
      <p:transition spd="slow" advClick="0" advTm="1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C4872-6592-8F4F-058C-BB118E13F4AD}"/>
              </a:ext>
            </a:extLst>
          </p:cNvPr>
          <p:cNvSpPr txBox="1"/>
          <p:nvPr/>
        </p:nvSpPr>
        <p:spPr>
          <a:xfrm>
            <a:off x="881634" y="1150358"/>
            <a:ext cx="6094476" cy="369332"/>
          </a:xfrm>
          <a:prstGeom prst="rect">
            <a:avLst/>
          </a:prstGeom>
          <a:solidFill>
            <a:srgbClr val="002060"/>
          </a:solidFill>
        </p:spPr>
        <p:txBody>
          <a:bodyPr wrap="square">
            <a:spAutoFit/>
          </a:bodyPr>
          <a:lstStyle/>
          <a:p>
            <a:r>
              <a:rPr lang="en-US" dirty="0"/>
              <a:t>https://sp-cloud.kp.org/sites/StrokeResources</a:t>
            </a:r>
          </a:p>
        </p:txBody>
      </p:sp>
      <p:sp>
        <p:nvSpPr>
          <p:cNvPr id="4" name="TextBox 3">
            <a:extLst>
              <a:ext uri="{FF2B5EF4-FFF2-40B4-BE49-F238E27FC236}">
                <a16:creationId xmlns:a16="http://schemas.microsoft.com/office/drawing/2014/main" id="{89FFF0C3-0BC9-40FF-6E09-69FB2D437386}"/>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RESOURCES</a:t>
            </a:r>
          </a:p>
        </p:txBody>
      </p:sp>
      <p:pic>
        <p:nvPicPr>
          <p:cNvPr id="6" name="Picture 5">
            <a:extLst>
              <a:ext uri="{FF2B5EF4-FFF2-40B4-BE49-F238E27FC236}">
                <a16:creationId xmlns:a16="http://schemas.microsoft.com/office/drawing/2014/main" id="{9CACDC06-14D0-5C5A-F6B5-207D2D24ACED}"/>
              </a:ext>
            </a:extLst>
          </p:cNvPr>
          <p:cNvPicPr>
            <a:picLocks noChangeAspect="1"/>
          </p:cNvPicPr>
          <p:nvPr/>
        </p:nvPicPr>
        <p:blipFill>
          <a:blip r:embed="rId2"/>
          <a:stretch>
            <a:fillRect/>
          </a:stretch>
        </p:blipFill>
        <p:spPr>
          <a:xfrm>
            <a:off x="2789659" y="1743966"/>
            <a:ext cx="6863920" cy="3724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0048166"/>
      </p:ext>
    </p:extLst>
  </p:cSld>
  <p:clrMapOvr>
    <a:masterClrMapping/>
  </p:clrMapOvr>
  <p:transition spd="slow" advClick="0" advTm="12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094D7E-6B19-8FE3-EE6D-7D688D577E71}"/>
              </a:ext>
            </a:extLst>
          </p:cNvPr>
          <p:cNvPicPr>
            <a:picLocks noChangeAspect="1"/>
          </p:cNvPicPr>
          <p:nvPr/>
        </p:nvPicPr>
        <p:blipFill>
          <a:blip r:embed="rId2">
            <a:duotone>
              <a:prstClr val="black"/>
              <a:srgbClr val="A884BB">
                <a:tint val="45000"/>
                <a:satMod val="400000"/>
              </a:srgbClr>
            </a:duotone>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3929910-35F8-A35F-0CB3-06944F5207C3}"/>
              </a:ext>
            </a:extLst>
          </p:cNvPr>
          <p:cNvPicPr>
            <a:picLocks noChangeAspect="1"/>
          </p:cNvPicPr>
          <p:nvPr/>
        </p:nvPicPr>
        <p:blipFill>
          <a:blip r:embed="rId3">
            <a:duotone>
              <a:prstClr val="black"/>
              <a:srgbClr val="A86ED4">
                <a:tint val="45000"/>
                <a:satMod val="400000"/>
              </a:srgbClr>
            </a:duotone>
          </a:blip>
          <a:stretch>
            <a:fillRect/>
          </a:stretch>
        </p:blipFill>
        <p:spPr>
          <a:xfrm>
            <a:off x="7935895" y="539554"/>
            <a:ext cx="3825823" cy="2437090"/>
          </a:xfrm>
          <a:prstGeom prst="rect">
            <a:avLst/>
          </a:prstGeom>
          <a:ln>
            <a:solidFill>
              <a:srgbClr val="A86ED4"/>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8D12674-ADCD-BCDB-D5DE-1DC4A0631959}"/>
              </a:ext>
            </a:extLst>
          </p:cNvPr>
          <p:cNvSpPr txBox="1"/>
          <p:nvPr/>
        </p:nvSpPr>
        <p:spPr>
          <a:xfrm>
            <a:off x="4068971" y="355548"/>
            <a:ext cx="3222782" cy="510778"/>
          </a:xfrm>
          <a:prstGeom prst="roundRect">
            <a:avLst/>
          </a:prstGeom>
          <a:solidFill>
            <a:srgbClr val="280E4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ANY QUESTIONS?</a:t>
            </a:r>
          </a:p>
        </p:txBody>
      </p:sp>
      <p:pic>
        <p:nvPicPr>
          <p:cNvPr id="7" name="Picture 6">
            <a:extLst>
              <a:ext uri="{FF2B5EF4-FFF2-40B4-BE49-F238E27FC236}">
                <a16:creationId xmlns:a16="http://schemas.microsoft.com/office/drawing/2014/main" id="{8B6EEC1C-AC86-49B4-8E7F-E589BE87A562}"/>
              </a:ext>
            </a:extLst>
          </p:cNvPr>
          <p:cNvPicPr>
            <a:picLocks noChangeAspect="1"/>
          </p:cNvPicPr>
          <p:nvPr/>
        </p:nvPicPr>
        <p:blipFill>
          <a:blip r:embed="rId4">
            <a:duotone>
              <a:prstClr val="black"/>
              <a:srgbClr val="A884BB">
                <a:tint val="45000"/>
                <a:satMod val="400000"/>
              </a:srgbClr>
            </a:duotone>
          </a:blip>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AC75558-E66B-B6F4-936F-9FBA014AF251}"/>
              </a:ext>
            </a:extLst>
          </p:cNvPr>
          <p:cNvPicPr>
            <a:picLocks noChangeAspect="1"/>
          </p:cNvPicPr>
          <p:nvPr/>
        </p:nvPicPr>
        <p:blipFill>
          <a:blip r:embed="rId5">
            <a:duotone>
              <a:prstClr val="black"/>
              <a:srgbClr val="A884BB">
                <a:tint val="45000"/>
                <a:satMod val="400000"/>
              </a:srgbClr>
            </a:duotone>
          </a:blip>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E175C09-D1C3-3EB7-6C46-E1BA9B15C0E5}"/>
              </a:ext>
            </a:extLst>
          </p:cNvPr>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a:spAutoFit/>
          </a:bodyPr>
          <a:lstStyle>
            <a:defPPr>
              <a:defRPr lang="en-US"/>
            </a:defPPr>
            <a:lvl1pPr algn="ctr">
              <a:defRPr sz="1600" b="1">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dirty="0"/>
              <a:t>THINK ABOUT IT !!!</a:t>
            </a:r>
          </a:p>
        </p:txBody>
      </p:sp>
      <p:sp>
        <p:nvSpPr>
          <p:cNvPr id="11" name="Rectangle: Rounded Corners 10">
            <a:extLst>
              <a:ext uri="{FF2B5EF4-FFF2-40B4-BE49-F238E27FC236}">
                <a16:creationId xmlns:a16="http://schemas.microsoft.com/office/drawing/2014/main" id="{629C70EC-124F-85DA-3174-101FA9ACBEA1}"/>
              </a:ext>
            </a:extLst>
          </p:cNvPr>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a:spAutoFit/>
          </a:bodyPr>
          <a:lstStyle/>
          <a:p>
            <a:pPr algn="ctr" eaLnBrk="1" fontAlgn="auto" hangingPunct="1">
              <a:spcBef>
                <a:spcPts val="0"/>
              </a:spcBef>
              <a:spcAft>
                <a:spcPts val="0"/>
              </a:spcAft>
              <a:defRPr/>
            </a:pPr>
            <a:r>
              <a:rPr lang="en-US" sz="1600" b="1" dirty="0">
                <a:latin typeface="Arial" panose="020B0604020202020204" pitchFamily="34" charset="0"/>
                <a:cs typeface="Arial" panose="020B0604020202020204" pitchFamily="34" charset="0"/>
              </a:rPr>
              <a:t>REMEMBER:  TIME LOST IS BRAIN LOST</a:t>
            </a:r>
          </a:p>
        </p:txBody>
      </p:sp>
      <p:pic>
        <p:nvPicPr>
          <p:cNvPr id="35855" name="Picture 11">
            <a:extLst>
              <a:ext uri="{FF2B5EF4-FFF2-40B4-BE49-F238E27FC236}">
                <a16:creationId xmlns:a16="http://schemas.microsoft.com/office/drawing/2014/main" id="{90CD9E0E-98D3-B444-8036-078A3149E6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000">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A003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5640E-2537-0BC9-80E0-07DF6D962EC3}"/>
              </a:ext>
            </a:extLst>
          </p:cNvPr>
          <p:cNvSpPr txBox="1"/>
          <p:nvPr/>
        </p:nvSpPr>
        <p:spPr>
          <a:xfrm>
            <a:off x="2961861" y="2305878"/>
            <a:ext cx="5923722" cy="1862048"/>
          </a:xfrm>
          <a:prstGeom prst="rect">
            <a:avLst/>
          </a:prstGeom>
          <a:noFill/>
        </p:spPr>
        <p:txBody>
          <a:bodyPr wrap="square" rtlCol="0">
            <a:spAutoFit/>
          </a:bodyPr>
          <a:lstStyle/>
          <a:p>
            <a:pPr algn="ctr"/>
            <a:r>
              <a:rPr lang="en-US" sz="11500" dirty="0">
                <a:latin typeface="Arial" panose="020B0604020202020204" pitchFamily="34" charset="0"/>
                <a:cs typeface="Arial" panose="020B0604020202020204" pitchFamily="34" charset="0"/>
              </a:rPr>
              <a:t>END</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808242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r="77729"/>
          <a:stretch/>
        </p:blipFill>
        <p:spPr>
          <a:xfrm>
            <a:off x="741346" y="2366537"/>
            <a:ext cx="2385031" cy="2818932"/>
          </a:xfrm>
          <a:prstGeom prst="rect">
            <a:avLst/>
          </a:prstGeom>
        </p:spPr>
      </p:pic>
    </p:spTree>
    <p:extLst>
      <p:ext uri="{BB962C8B-B14F-4D97-AF65-F5344CB8AC3E}">
        <p14:creationId xmlns:p14="http://schemas.microsoft.com/office/powerpoint/2010/main" val="1739284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r="77729"/>
          <a:stretch/>
        </p:blipFill>
        <p:spPr>
          <a:xfrm>
            <a:off x="741346" y="2366537"/>
            <a:ext cx="2385031"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3137189473"/>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r="63254"/>
          <a:stretch/>
        </p:blipFill>
        <p:spPr>
          <a:xfrm>
            <a:off x="741346" y="2366537"/>
            <a:ext cx="3935157"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2931583631"/>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r="63254"/>
          <a:stretch/>
        </p:blipFill>
        <p:spPr>
          <a:xfrm>
            <a:off x="741346" y="2366537"/>
            <a:ext cx="3935157"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4" name="Oval 3">
            <a:extLst>
              <a:ext uri="{FF2B5EF4-FFF2-40B4-BE49-F238E27FC236}">
                <a16:creationId xmlns:a16="http://schemas.microsoft.com/office/drawing/2014/main" id="{52C84CE3-BB7B-11DC-926B-49B00A9B1EBF}"/>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Tree>
    <p:extLst>
      <p:ext uri="{BB962C8B-B14F-4D97-AF65-F5344CB8AC3E}">
        <p14:creationId xmlns:p14="http://schemas.microsoft.com/office/powerpoint/2010/main" val="2998258225"/>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B805AB3-AA54-F0E6-F0A7-A2546D0023B3}"/>
              </a:ext>
            </a:extLst>
          </p:cNvPr>
          <p:cNvSpPr/>
          <p:nvPr/>
        </p:nvSpPr>
        <p:spPr>
          <a:xfrm>
            <a:off x="1306483"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rotWithShape="1">
          <a:blip r:embed="rId2">
            <a:duotone>
              <a:prstClr val="black"/>
              <a:srgbClr val="7C469A">
                <a:tint val="45000"/>
                <a:satMod val="400000"/>
              </a:srgbClr>
            </a:duotone>
          </a:blip>
          <a:srcRect r="48210"/>
          <a:stretch/>
        </p:blipFill>
        <p:spPr>
          <a:xfrm>
            <a:off x="741346" y="2366537"/>
            <a:ext cx="5546243" cy="2818932"/>
          </a:xfrm>
          <a:prstGeom prst="rect">
            <a:avLst/>
          </a:prstGeom>
        </p:spPr>
      </p:pic>
      <p:sp>
        <p:nvSpPr>
          <p:cNvPr id="2" name="Oval 1">
            <a:extLst>
              <a:ext uri="{FF2B5EF4-FFF2-40B4-BE49-F238E27FC236}">
                <a16:creationId xmlns:a16="http://schemas.microsoft.com/office/drawing/2014/main" id="{4413019F-0990-0437-DD71-E23E058FEF2C}"/>
              </a:ext>
            </a:extLst>
          </p:cNvPr>
          <p:cNvSpPr/>
          <p:nvPr/>
        </p:nvSpPr>
        <p:spPr>
          <a:xfrm>
            <a:off x="2984699" y="827611"/>
            <a:ext cx="1187951" cy="1188720"/>
          </a:xfrm>
          <a:prstGeom prst="ellipse">
            <a:avLst/>
          </a:prstGeom>
          <a:solidFill>
            <a:srgbClr val="A884BB"/>
          </a:solidFill>
          <a:ln>
            <a:solidFill>
              <a:srgbClr val="8A69D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4" name="Oval 3">
            <a:extLst>
              <a:ext uri="{FF2B5EF4-FFF2-40B4-BE49-F238E27FC236}">
                <a16:creationId xmlns:a16="http://schemas.microsoft.com/office/drawing/2014/main" id="{52C84CE3-BB7B-11DC-926B-49B00A9B1EBF}"/>
              </a:ext>
            </a:extLst>
          </p:cNvPr>
          <p:cNvSpPr/>
          <p:nvPr/>
        </p:nvSpPr>
        <p:spPr>
          <a:xfrm>
            <a:off x="4662915" y="827611"/>
            <a:ext cx="1187951" cy="1188720"/>
          </a:xfrm>
          <a:prstGeom prst="ellipse">
            <a:avLst/>
          </a:prstGeom>
          <a:solidFill>
            <a:srgbClr val="500878"/>
          </a:solidFill>
          <a:ln>
            <a:solidFill>
              <a:srgbClr val="4E008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Tree>
    <p:extLst>
      <p:ext uri="{BB962C8B-B14F-4D97-AF65-F5344CB8AC3E}">
        <p14:creationId xmlns:p14="http://schemas.microsoft.com/office/powerpoint/2010/main" val="1901786783"/>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sld>
</file>

<file path=ppt/theme/theme1.xml><?xml version="1.0" encoding="utf-8"?>
<a:theme xmlns:a="http://schemas.openxmlformats.org/drawingml/2006/main" name="neon3">
  <a:themeElements>
    <a:clrScheme name="KP">
      <a:dk1>
        <a:sysClr val="windowText" lastClr="000000"/>
      </a:dk1>
      <a:lt1>
        <a:srgbClr val="FFFFFF"/>
      </a:lt1>
      <a:dk2>
        <a:srgbClr val="000000"/>
      </a:dk2>
      <a:lt2>
        <a:srgbClr val="FFFFFF"/>
      </a:lt2>
      <a:accent1>
        <a:srgbClr val="71C5E8"/>
      </a:accent1>
      <a:accent2>
        <a:srgbClr val="FFA300"/>
      </a:accent2>
      <a:accent3>
        <a:srgbClr val="DC8699"/>
      </a:accent3>
      <a:accent4>
        <a:srgbClr val="FFCD00"/>
      </a:accent4>
      <a:accent5>
        <a:srgbClr val="8B84D7"/>
      </a:accent5>
      <a:accent6>
        <a:srgbClr val="9FCF6E"/>
      </a:accent6>
      <a:hlink>
        <a:srgbClr val="0000FF"/>
      </a:hlink>
      <a:folHlink>
        <a:srgbClr val="99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emplate>neon3</Template>
  <TotalTime>11856</TotalTime>
  <Words>1893</Words>
  <Application>Microsoft Office PowerPoint</Application>
  <PresentationFormat>Widescreen</PresentationFormat>
  <Paragraphs>445</Paragraphs>
  <Slides>45</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Wingdings 2</vt:lpstr>
      <vt:lpstr>neon3</vt:lpstr>
      <vt:lpstr>4867 Sunset Boulevard Pathology, Blood Bank, Flow Cytometry, Laboratory Departments 2023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Assistant Joint Responsibility</vt:lpstr>
      <vt:lpstr>PowerPoint Presentation</vt:lpstr>
      <vt:lpstr>PowerPoint Presentation</vt:lpstr>
      <vt:lpstr>PowerPoint Presentation</vt:lpstr>
      <vt:lpstr>Code stroke:  Communication</vt:lpstr>
      <vt:lpstr>Brain Alert</vt:lpstr>
      <vt:lpstr>Code stroke:  COMMUNICATION</vt:lpstr>
      <vt:lpstr>Code stroke:  COMMUNICATION</vt:lpstr>
      <vt:lpstr>PowerPoint Presentation</vt:lpstr>
      <vt:lpstr>Code stroke:  COMMUNICATION</vt:lpstr>
      <vt:lpstr>Code stroke:  BARRIERS</vt:lpstr>
      <vt:lpstr>Code stroke:  COMMUNICATION</vt:lpstr>
      <vt:lpstr>Code stroke:  phlebotomy response</vt:lpstr>
      <vt:lpstr>LABORATORY ROLE</vt:lpstr>
      <vt:lpstr>Efficiency Measures - Lab</vt:lpstr>
      <vt:lpstr>CASE STUDY: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Anthony X. Anico</cp:lastModifiedBy>
  <cp:revision>36</cp:revision>
  <dcterms:created xsi:type="dcterms:W3CDTF">2017-02-09T19:26:37Z</dcterms:created>
  <dcterms:modified xsi:type="dcterms:W3CDTF">2023-03-11T08:41:30Z</dcterms:modified>
</cp:coreProperties>
</file>