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301" r:id="rId4"/>
    <p:sldId id="258" r:id="rId5"/>
    <p:sldId id="319" r:id="rId6"/>
    <p:sldId id="320" r:id="rId7"/>
    <p:sldId id="321" r:id="rId8"/>
    <p:sldId id="322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23" r:id="rId18"/>
    <p:sldId id="332" r:id="rId19"/>
    <p:sldId id="333" r:id="rId20"/>
  </p:sldIdLst>
  <p:sldSz cx="12192000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3BFC8-EE97-425F-A99F-FF57779A9F20}" v="30" dt="2026-04-10T15:29:41.293"/>
    <p1510:client id="{F188FADE-84C1-40EF-A9CB-2AF87721A27D}" v="120" dt="2026-04-10T16:38:17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F879B-6155-404C-ABF8-9E3F82C3C8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0213AB-56E5-468D-B260-927AAF17DF89}">
      <dgm:prSet/>
      <dgm:spPr/>
      <dgm:t>
        <a:bodyPr/>
        <a:lstStyle/>
        <a:p>
          <a:r>
            <a:rPr lang="en-US"/>
            <a:t>Potassium results are the most susceptible to hemolysis (false elevation).</a:t>
          </a:r>
        </a:p>
      </dgm:t>
    </dgm:pt>
    <dgm:pt modelId="{7CA0A0D3-D606-44CD-893A-4C5D8A9D38EE}" type="parTrans" cxnId="{2F070D99-3764-4B87-9ECC-0EED4D5B4879}">
      <dgm:prSet/>
      <dgm:spPr/>
      <dgm:t>
        <a:bodyPr/>
        <a:lstStyle/>
        <a:p>
          <a:endParaRPr lang="en-US"/>
        </a:p>
      </dgm:t>
    </dgm:pt>
    <dgm:pt modelId="{AABA3392-0FFC-4F93-95A6-8A20FDF0EA90}" type="sibTrans" cxnId="{2F070D99-3764-4B87-9ECC-0EED4D5B4879}">
      <dgm:prSet/>
      <dgm:spPr/>
      <dgm:t>
        <a:bodyPr/>
        <a:lstStyle/>
        <a:p>
          <a:endParaRPr lang="en-US"/>
        </a:p>
      </dgm:t>
    </dgm:pt>
    <dgm:pt modelId="{9D829556-1BAF-4B6C-A8E6-3992BFA13879}">
      <dgm:prSet/>
      <dgm:spPr/>
      <dgm:t>
        <a:bodyPr/>
        <a:lstStyle/>
        <a:p>
          <a:r>
            <a:rPr lang="en-US"/>
            <a:t>Release order matters, the last test released will have its test comment applied.</a:t>
          </a:r>
        </a:p>
      </dgm:t>
    </dgm:pt>
    <dgm:pt modelId="{1D5D30D6-B59F-4A5B-97BC-FAF2A2CB3470}" type="parTrans" cxnId="{DC373C32-91E1-42AD-8A59-9FF639CCCE9D}">
      <dgm:prSet/>
      <dgm:spPr/>
      <dgm:t>
        <a:bodyPr/>
        <a:lstStyle/>
        <a:p>
          <a:endParaRPr lang="en-US"/>
        </a:p>
      </dgm:t>
    </dgm:pt>
    <dgm:pt modelId="{5BE40B74-3939-497D-A207-39EAE3DA9FFC}" type="sibTrans" cxnId="{DC373C32-91E1-42AD-8A59-9FF639CCCE9D}">
      <dgm:prSet/>
      <dgm:spPr/>
      <dgm:t>
        <a:bodyPr/>
        <a:lstStyle/>
        <a:p>
          <a:endParaRPr lang="en-US"/>
        </a:p>
      </dgm:t>
    </dgm:pt>
    <dgm:pt modelId="{E89B3BF4-E396-49CE-A602-EBA08B7894CC}">
      <dgm:prSet/>
      <dgm:spPr/>
      <dgm:t>
        <a:bodyPr/>
        <a:lstStyle/>
        <a:p>
          <a:r>
            <a:rPr lang="en-US"/>
            <a:t>Comments may not automatically cross to KPHC</a:t>
          </a:r>
        </a:p>
      </dgm:t>
    </dgm:pt>
    <dgm:pt modelId="{823EED5C-4F83-4176-A813-34F95BCE989B}" type="parTrans" cxnId="{23EC0B89-602C-4785-81CD-8AA5ADE88E43}">
      <dgm:prSet/>
      <dgm:spPr/>
      <dgm:t>
        <a:bodyPr/>
        <a:lstStyle/>
        <a:p>
          <a:endParaRPr lang="en-US"/>
        </a:p>
      </dgm:t>
    </dgm:pt>
    <dgm:pt modelId="{15FA44DC-0CDF-465F-88AA-649A02BD40CE}" type="sibTrans" cxnId="{23EC0B89-602C-4785-81CD-8AA5ADE88E43}">
      <dgm:prSet/>
      <dgm:spPr/>
      <dgm:t>
        <a:bodyPr/>
        <a:lstStyle/>
        <a:p>
          <a:endParaRPr lang="en-US"/>
        </a:p>
      </dgm:t>
    </dgm:pt>
    <dgm:pt modelId="{8F352CEF-9421-49AA-AF94-547226353728}">
      <dgm:prSet/>
      <dgm:spPr/>
      <dgm:t>
        <a:bodyPr/>
        <a:lstStyle/>
        <a:p>
          <a:r>
            <a:rPr lang="en-US"/>
            <a:t>Always review in KPHC after releasing electrolyte results for hemolyzed specimen.</a:t>
          </a:r>
        </a:p>
      </dgm:t>
    </dgm:pt>
    <dgm:pt modelId="{E981D85B-0E04-479F-9703-36FE23C4CEC6}" type="parTrans" cxnId="{3B87162E-CD73-4091-962E-2BA654517BB7}">
      <dgm:prSet/>
      <dgm:spPr/>
      <dgm:t>
        <a:bodyPr/>
        <a:lstStyle/>
        <a:p>
          <a:endParaRPr lang="en-US"/>
        </a:p>
      </dgm:t>
    </dgm:pt>
    <dgm:pt modelId="{2DC2C88F-37E3-4AEC-B861-D650FC47684A}" type="sibTrans" cxnId="{3B87162E-CD73-4091-962E-2BA654517BB7}">
      <dgm:prSet/>
      <dgm:spPr/>
      <dgm:t>
        <a:bodyPr/>
        <a:lstStyle/>
        <a:p>
          <a:endParaRPr lang="en-US"/>
        </a:p>
      </dgm:t>
    </dgm:pt>
    <dgm:pt modelId="{B97F9A7F-3E6F-4DAD-980A-C8F8B135130D}" type="pres">
      <dgm:prSet presAssocID="{E2AF879B-6155-404C-ABF8-9E3F82C3C81E}" presName="linear" presStyleCnt="0">
        <dgm:presLayoutVars>
          <dgm:animLvl val="lvl"/>
          <dgm:resizeHandles val="exact"/>
        </dgm:presLayoutVars>
      </dgm:prSet>
      <dgm:spPr/>
    </dgm:pt>
    <dgm:pt modelId="{B30DCDC6-1266-4AC1-BEAB-CA2A7398FD0E}" type="pres">
      <dgm:prSet presAssocID="{E90213AB-56E5-468D-B260-927AAF17DF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AADC41-5BE1-4A6C-A7AD-103D16CB7EB2}" type="pres">
      <dgm:prSet presAssocID="{AABA3392-0FFC-4F93-95A6-8A20FDF0EA90}" presName="spacer" presStyleCnt="0"/>
      <dgm:spPr/>
    </dgm:pt>
    <dgm:pt modelId="{AAA7F126-FDF8-4848-A4F6-477CD3CF8905}" type="pres">
      <dgm:prSet presAssocID="{9D829556-1BAF-4B6C-A8E6-3992BFA138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E39EC0-F79E-44F9-8126-B2A2A8740CC1}" type="pres">
      <dgm:prSet presAssocID="{5BE40B74-3939-497D-A207-39EAE3DA9FFC}" presName="spacer" presStyleCnt="0"/>
      <dgm:spPr/>
    </dgm:pt>
    <dgm:pt modelId="{56CE480E-8713-4CA6-A7DB-2FC4A3D570A0}" type="pres">
      <dgm:prSet presAssocID="{E89B3BF4-E396-49CE-A602-EBA08B7894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69581B-4BBE-4E7D-B56B-07DE96133BDA}" type="pres">
      <dgm:prSet presAssocID="{15FA44DC-0CDF-465F-88AA-649A02BD40CE}" presName="spacer" presStyleCnt="0"/>
      <dgm:spPr/>
    </dgm:pt>
    <dgm:pt modelId="{903CB9A3-1CC1-4EE6-967D-11191E245A34}" type="pres">
      <dgm:prSet presAssocID="{8F352CEF-9421-49AA-AF94-5472263537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B87162E-CD73-4091-962E-2BA654517BB7}" srcId="{E2AF879B-6155-404C-ABF8-9E3F82C3C81E}" destId="{8F352CEF-9421-49AA-AF94-547226353728}" srcOrd="3" destOrd="0" parTransId="{E981D85B-0E04-479F-9703-36FE23C4CEC6}" sibTransId="{2DC2C88F-37E3-4AEC-B861-D650FC47684A}"/>
    <dgm:cxn modelId="{DC373C32-91E1-42AD-8A59-9FF639CCCE9D}" srcId="{E2AF879B-6155-404C-ABF8-9E3F82C3C81E}" destId="{9D829556-1BAF-4B6C-A8E6-3992BFA13879}" srcOrd="1" destOrd="0" parTransId="{1D5D30D6-B59F-4A5B-97BC-FAF2A2CB3470}" sibTransId="{5BE40B74-3939-497D-A207-39EAE3DA9FFC}"/>
    <dgm:cxn modelId="{7B74113D-622C-4166-B100-A5CA084C10E5}" type="presOf" srcId="{E89B3BF4-E396-49CE-A602-EBA08B7894CC}" destId="{56CE480E-8713-4CA6-A7DB-2FC4A3D570A0}" srcOrd="0" destOrd="0" presId="urn:microsoft.com/office/officeart/2005/8/layout/vList2"/>
    <dgm:cxn modelId="{23EFB85B-2CAE-4A43-B177-FDEA1ECCEF7E}" type="presOf" srcId="{E2AF879B-6155-404C-ABF8-9E3F82C3C81E}" destId="{B97F9A7F-3E6F-4DAD-980A-C8F8B135130D}" srcOrd="0" destOrd="0" presId="urn:microsoft.com/office/officeart/2005/8/layout/vList2"/>
    <dgm:cxn modelId="{8EB23844-2A0B-4D7E-898B-ED4FA404AC9B}" type="presOf" srcId="{8F352CEF-9421-49AA-AF94-547226353728}" destId="{903CB9A3-1CC1-4EE6-967D-11191E245A34}" srcOrd="0" destOrd="0" presId="urn:microsoft.com/office/officeart/2005/8/layout/vList2"/>
    <dgm:cxn modelId="{B56E5C70-B02C-46AE-9B79-51A2CC93D2BE}" type="presOf" srcId="{9D829556-1BAF-4B6C-A8E6-3992BFA13879}" destId="{AAA7F126-FDF8-4848-A4F6-477CD3CF8905}" srcOrd="0" destOrd="0" presId="urn:microsoft.com/office/officeart/2005/8/layout/vList2"/>
    <dgm:cxn modelId="{23EC0B89-602C-4785-81CD-8AA5ADE88E43}" srcId="{E2AF879B-6155-404C-ABF8-9E3F82C3C81E}" destId="{E89B3BF4-E396-49CE-A602-EBA08B7894CC}" srcOrd="2" destOrd="0" parTransId="{823EED5C-4F83-4176-A813-34F95BCE989B}" sibTransId="{15FA44DC-0CDF-465F-88AA-649A02BD40CE}"/>
    <dgm:cxn modelId="{2F070D99-3764-4B87-9ECC-0EED4D5B4879}" srcId="{E2AF879B-6155-404C-ABF8-9E3F82C3C81E}" destId="{E90213AB-56E5-468D-B260-927AAF17DF89}" srcOrd="0" destOrd="0" parTransId="{7CA0A0D3-D606-44CD-893A-4C5D8A9D38EE}" sibTransId="{AABA3392-0FFC-4F93-95A6-8A20FDF0EA90}"/>
    <dgm:cxn modelId="{D32AAFF2-3FF7-48FA-B2F4-8AFE51862B64}" type="presOf" srcId="{E90213AB-56E5-468D-B260-927AAF17DF89}" destId="{B30DCDC6-1266-4AC1-BEAB-CA2A7398FD0E}" srcOrd="0" destOrd="0" presId="urn:microsoft.com/office/officeart/2005/8/layout/vList2"/>
    <dgm:cxn modelId="{F35B5BFB-A553-48C9-9A67-8DD527170E8B}" type="presParOf" srcId="{B97F9A7F-3E6F-4DAD-980A-C8F8B135130D}" destId="{B30DCDC6-1266-4AC1-BEAB-CA2A7398FD0E}" srcOrd="0" destOrd="0" presId="urn:microsoft.com/office/officeart/2005/8/layout/vList2"/>
    <dgm:cxn modelId="{560253B0-20B0-4104-B127-5BA1BE91E530}" type="presParOf" srcId="{B97F9A7F-3E6F-4DAD-980A-C8F8B135130D}" destId="{34AADC41-5BE1-4A6C-A7AD-103D16CB7EB2}" srcOrd="1" destOrd="0" presId="urn:microsoft.com/office/officeart/2005/8/layout/vList2"/>
    <dgm:cxn modelId="{4094C1E0-2013-47DE-8A8B-A2AF74085C43}" type="presParOf" srcId="{B97F9A7F-3E6F-4DAD-980A-C8F8B135130D}" destId="{AAA7F126-FDF8-4848-A4F6-477CD3CF8905}" srcOrd="2" destOrd="0" presId="urn:microsoft.com/office/officeart/2005/8/layout/vList2"/>
    <dgm:cxn modelId="{B7F81A6B-37F5-4FDF-A436-E59CA1663436}" type="presParOf" srcId="{B97F9A7F-3E6F-4DAD-980A-C8F8B135130D}" destId="{AEE39EC0-F79E-44F9-8126-B2A2A8740CC1}" srcOrd="3" destOrd="0" presId="urn:microsoft.com/office/officeart/2005/8/layout/vList2"/>
    <dgm:cxn modelId="{B75E2187-A0D6-42DD-B80F-09125FAFB738}" type="presParOf" srcId="{B97F9A7F-3E6F-4DAD-980A-C8F8B135130D}" destId="{56CE480E-8713-4CA6-A7DB-2FC4A3D570A0}" srcOrd="4" destOrd="0" presId="urn:microsoft.com/office/officeart/2005/8/layout/vList2"/>
    <dgm:cxn modelId="{F3C214E2-34A6-40B4-90E2-9A111CE95B30}" type="presParOf" srcId="{B97F9A7F-3E6F-4DAD-980A-C8F8B135130D}" destId="{AD69581B-4BBE-4E7D-B56B-07DE96133BDA}" srcOrd="5" destOrd="0" presId="urn:microsoft.com/office/officeart/2005/8/layout/vList2"/>
    <dgm:cxn modelId="{CF5933CF-B43B-4B07-87B8-F5FCAAE5C1CA}" type="presParOf" srcId="{B97F9A7F-3E6F-4DAD-980A-C8F8B135130D}" destId="{903CB9A3-1CC1-4EE6-967D-11191E245A3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DCDC6-1266-4AC1-BEAB-CA2A7398FD0E}">
      <dsp:nvSpPr>
        <dsp:cNvPr id="0" name=""/>
        <dsp:cNvSpPr/>
      </dsp:nvSpPr>
      <dsp:spPr>
        <a:xfrm>
          <a:off x="0" y="50969"/>
          <a:ext cx="5375383" cy="1203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Potassium results are the most susceptible to hemolysis (false elevation).</a:t>
          </a:r>
        </a:p>
      </dsp:txBody>
      <dsp:txXfrm>
        <a:off x="58742" y="109711"/>
        <a:ext cx="5257899" cy="1085861"/>
      </dsp:txXfrm>
    </dsp:sp>
    <dsp:sp modelId="{AAA7F126-FDF8-4848-A4F6-477CD3CF8905}">
      <dsp:nvSpPr>
        <dsp:cNvPr id="0" name=""/>
        <dsp:cNvSpPr/>
      </dsp:nvSpPr>
      <dsp:spPr>
        <a:xfrm>
          <a:off x="0" y="1317674"/>
          <a:ext cx="5375383" cy="1203345"/>
        </a:xfrm>
        <a:prstGeom prst="roundRect">
          <a:avLst/>
        </a:prstGeom>
        <a:solidFill>
          <a:schemeClr val="accent2">
            <a:hueOff val="2357366"/>
            <a:satOff val="-8879"/>
            <a:lumOff val="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Release order matters, the last test released will have its test comment applied.</a:t>
          </a:r>
        </a:p>
      </dsp:txBody>
      <dsp:txXfrm>
        <a:off x="58742" y="1376416"/>
        <a:ext cx="5257899" cy="1085861"/>
      </dsp:txXfrm>
    </dsp:sp>
    <dsp:sp modelId="{56CE480E-8713-4CA6-A7DB-2FC4A3D570A0}">
      <dsp:nvSpPr>
        <dsp:cNvPr id="0" name=""/>
        <dsp:cNvSpPr/>
      </dsp:nvSpPr>
      <dsp:spPr>
        <a:xfrm>
          <a:off x="0" y="2584379"/>
          <a:ext cx="5375383" cy="1203345"/>
        </a:xfrm>
        <a:prstGeom prst="roundRect">
          <a:avLst/>
        </a:prstGeom>
        <a:solidFill>
          <a:schemeClr val="accent2">
            <a:hueOff val="4714731"/>
            <a:satOff val="-17759"/>
            <a:lumOff val="1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Comments may not automatically cross to KPHC</a:t>
          </a:r>
        </a:p>
      </dsp:txBody>
      <dsp:txXfrm>
        <a:off x="58742" y="2643121"/>
        <a:ext cx="5257899" cy="1085861"/>
      </dsp:txXfrm>
    </dsp:sp>
    <dsp:sp modelId="{903CB9A3-1CC1-4EE6-967D-11191E245A34}">
      <dsp:nvSpPr>
        <dsp:cNvPr id="0" name=""/>
        <dsp:cNvSpPr/>
      </dsp:nvSpPr>
      <dsp:spPr>
        <a:xfrm>
          <a:off x="0" y="3851085"/>
          <a:ext cx="5375383" cy="1203345"/>
        </a:xfrm>
        <a:prstGeom prst="roundRec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Always review in KPHC after releasing electrolyte results for hemolyzed specimen.</a:t>
          </a:r>
        </a:p>
      </dsp:txBody>
      <dsp:txXfrm>
        <a:off x="58742" y="3909827"/>
        <a:ext cx="5257899" cy="1085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BB7B8C-8899-46B0-950E-9034AFB8DCF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2AF9CC-257C-4393-B9E2-8AF2FA82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F9CC-257C-4393-B9E2-8AF2FA8274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5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BBCB-10B5-48C1-A5FB-85A75A549CFF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5A61-57A5-4269-BFB5-30ACE3DD33D2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CB55-8DC2-4CDC-A689-5D653A584256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5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82F0-27DE-44F5-9460-7B900F93BAC6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5A77-0ACC-425A-A46E-61EC15D5FC51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76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EFBF-B8CE-4B77-A152-24615AE56C31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1D5E-DABF-44B0-8AEC-6836C496CC10}" type="datetime1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9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5BBB-538A-4CAD-933C-A23158E435E9}" type="datetime1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1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0DA-CF44-4554-BC87-F6B8B980B9B9}" type="datetime1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6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10B-CBF2-4CDF-9C96-6E2CAD2AEBD9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FB7F-F12F-4A50-B251-C5F88C288613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fld id="{B654A0B9-300B-40A2-8C42-0F59E7A36642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0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26013-5B9D-051C-5F3C-A8EE9E1551F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t="23986"/>
          <a:stretch>
            <a:fillRect/>
          </a:stretch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390362-5868-4DF6-BD74-91C72884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35382" y="-1298619"/>
            <a:ext cx="4121238" cy="12191998"/>
          </a:xfrm>
          <a:prstGeom prst="rect">
            <a:avLst/>
          </a:prstGeom>
          <a:gradFill flip="none" rotWithShape="1">
            <a:gsLst>
              <a:gs pos="36000">
                <a:srgbClr val="000000">
                  <a:alpha val="26000"/>
                </a:srgbClr>
              </a:gs>
              <a:gs pos="0">
                <a:srgbClr val="000000">
                  <a:alpha val="0"/>
                </a:srgbClr>
              </a:gs>
              <a:gs pos="61000">
                <a:srgbClr val="0E0D12">
                  <a:alpha val="58000"/>
                </a:srgbClr>
              </a:gs>
              <a:gs pos="88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8F93F-67B9-8A62-B941-790503C4D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142790"/>
            <a:ext cx="6835698" cy="185564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solidFill>
                  <a:srgbClr val="FFFFFF"/>
                </a:solidFill>
              </a:rPr>
              <a:t>Instrument Manager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Job Aid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 u="sng">
                <a:solidFill>
                  <a:srgbClr val="FFFFFF"/>
                </a:solidFill>
              </a:rPr>
              <a:t>CHEMISTRY</a:t>
            </a:r>
            <a:br>
              <a:rPr lang="en-US" sz="3000">
                <a:solidFill>
                  <a:srgbClr val="FFFFFF"/>
                </a:solidFill>
              </a:rPr>
            </a:b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743D7-F5ED-6215-8F21-02E343A41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6937" y="4856468"/>
            <a:ext cx="3211550" cy="1141964"/>
          </a:xfrm>
        </p:spPr>
        <p:txBody>
          <a:bodyPr anchor="b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DCW V8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5C8BF2-C035-4BFF-8802-A3972383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6272784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2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4E24C9-8E32-7485-B72D-8791405DB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319C98D-DA07-C436-1F99-0BFC6CC14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13517-006E-9BEF-E937-2A46F99E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Step 2-2: Update K Result Comment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02CBA4-632D-2DF0-909B-A26509233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AAFBE-FE0E-00E0-8FF9-388F4987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777" y="4895270"/>
            <a:ext cx="6658234" cy="147654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Click on the “Edit Comment(s)” button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D1565-B19C-F2A7-DE99-89225683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AEE3E-2857-2330-D732-64F142DC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" y="22991"/>
            <a:ext cx="12192000" cy="4142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622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8F1FAE-A66D-2BE3-29D8-588D2D195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C9E2CD5-DC35-DB6E-94EB-F437AE2EE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C492F-8111-61FF-13FE-CF3EF7B5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Step 2-3: Update K Result Comment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1702BAF-D5B5-44BD-EB1F-76B0461C1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9A70-990B-8935-1819-EA59658A7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777" y="4895270"/>
            <a:ext cx="6658234" cy="147654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Select the pre-attached Potassium result comment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DC766-55BF-DCE5-1EA9-F4C2B752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EA1CE-20D4-206D-0EFA-E2CD7DA79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25" y="-871"/>
            <a:ext cx="12192000" cy="3921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193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99845B-2A9E-06E2-B323-BF17A17E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5A4ECED-18BF-9C59-089A-906E79DD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2F646-00BB-853D-19A8-5242D1CB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Step 2-4: Update K Result Comment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64CA09-2AA7-4864-A71A-62EB3B62B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EABD-E4DB-BF39-ED1B-88869AC5A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777" y="4895270"/>
            <a:ext cx="6658234" cy="147654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Enter the approved comment “Interpret result with caution due to hemolysis which may affect result”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DB93-46D5-52FB-87B2-11509196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FE5424-AB20-0CB4-255C-A2B3D78EE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" y="0"/>
            <a:ext cx="12192000" cy="4009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36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2A28AA-59B3-20AA-0F94-F669069C9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272A98D-177D-E0EA-8771-B657544D7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7C8ED-18FE-4825-890A-64C7E27C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Step 2-5: Update K Result Comment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43C7D1B-47C0-EF54-D00B-90E0D8F7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80676-E3FA-8F8F-D945-C8C5A4342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777" y="4895270"/>
            <a:ext cx="6658234" cy="147654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Click “OK” to proceed with accepting the new result comment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3F15C-9BC8-299B-CD27-CDAAE76F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BE3FD-FCC6-8A76-D9A8-DB30E42A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63"/>
            <a:ext cx="12192000" cy="3984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37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28515-E46C-4AAD-EDA9-875ABE447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F0F5D56-7E55-1F92-34B0-BFB2C22C4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E0F94-33EF-DA05-508A-6E877E30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Step 2-6: Update K Result Comment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6D08E7-D283-4AF2-A837-751AE0E1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A6142-A354-94A7-5F5A-5BA13CFA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777" y="4895270"/>
            <a:ext cx="6658234" cy="147654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Click “Yes” to accept the new comment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A495C-231C-EB96-EEAB-5DF3FE2C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1FF61-503B-3E08-AFCB-4E07359B4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7"/>
            <a:ext cx="12192000" cy="4515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32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7B18BC-BC3E-02C5-DC7E-DE9790716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31210F3-12A3-BAFA-32AC-0D475575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BBCEB-DF4E-DEF3-9171-66542813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Step 2-7: Update K Result Comment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CD29D48-8D35-4248-89DE-6F29F860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1F59-746E-5186-F1F9-24F1CDDC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777" y="4895270"/>
            <a:ext cx="6658234" cy="147654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Verify that the Potassium result comment was updated correctly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0A80-19D3-FC22-E291-7F448668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6C264-A526-26C6-C740-67D1649FF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53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3B06C-2C9A-8CC4-2999-E24E7A9F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D7B655-0EB3-D602-BDE8-649BB5A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BF04F-5DED-A088-D3BD-7B6B18D3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Step 2-8: Update K Result Comment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FF178DC-4DFF-F59B-EB42-5C194EADD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3D1F-7564-2DA4-C9D9-E98108264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777" y="4895270"/>
            <a:ext cx="6658234" cy="147654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Release results to Cerner</a:t>
            </a:r>
          </a:p>
          <a:p>
            <a:pPr marL="265176" lvl="1" indent="0">
              <a:lnSpc>
                <a:spcPct val="110000"/>
              </a:lnSpc>
              <a:buNone/>
            </a:pPr>
            <a:endParaRPr lang="en-US"/>
          </a:p>
          <a:p>
            <a:pPr lvl="1">
              <a:lnSpc>
                <a:spcPct val="110000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342F8-D15C-3725-856F-C795E9BD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2FAF0-738B-885B-6BD5-AF5A70E2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8" y="64074"/>
            <a:ext cx="11862113" cy="3677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520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4A0F51-5BA1-13AE-FAA7-6E748B0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D2549-D3E7-3CD4-A5A4-CEB2A9A4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anchor="b">
            <a:normAutofit/>
          </a:bodyPr>
          <a:lstStyle/>
          <a:p>
            <a:r>
              <a:rPr lang="en-US" sz="3600"/>
              <a:t>Step 3: Verify in KPHC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4091F-AF6D-01B1-540B-69D53F35C7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518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3649-45B0-62C8-3CFB-6E9CA9F8A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128" y="2922624"/>
            <a:ext cx="2811880" cy="3409950"/>
          </a:xfrm>
        </p:spPr>
        <p:txBody>
          <a:bodyPr anchor="t">
            <a:normAutofit/>
          </a:bodyPr>
          <a:lstStyle/>
          <a:p>
            <a:r>
              <a:rPr lang="en-US"/>
              <a:t>Confirm the results and hemolyzed comment are visible in KPHC immediately after releasing.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F709E-75E0-2ED4-90A3-DA1ADB9A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10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002AB-1D3A-91AE-B181-FF20C156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9E1FB0B-B12D-4860-AC35-F5E685D47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938AD-C8DE-CD78-F3BD-FF180ACA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Step 4: If Comment Is Missing in KPHC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2E5BC57-0885-6805-A6DD-CA86B9D1A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E5EE-9469-6491-0C6E-D76C5CE9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128" y="2922624"/>
            <a:ext cx="2811880" cy="3409950"/>
          </a:xfrm>
        </p:spPr>
        <p:txBody>
          <a:bodyPr anchor="t">
            <a:normAutofit/>
          </a:bodyPr>
          <a:lstStyle/>
          <a:p>
            <a:r>
              <a:rPr lang="en-US"/>
              <a:t>Confirm the results and hemolyzed comment are visible in KPHC immediately after releasing.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7B1BE-7F65-C80D-24F5-A5BB6F5E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BC519-F101-2C1B-6BC5-4DFF96D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9" y="174101"/>
            <a:ext cx="7617845" cy="6023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645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D9B962-B372-EDCE-4454-F29A16AB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1E005-16BB-C537-886B-06DC3B5F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53" y="914400"/>
            <a:ext cx="3675888" cy="4157931"/>
          </a:xfrm>
        </p:spPr>
        <p:txBody>
          <a:bodyPr anchor="t">
            <a:normAutofit/>
          </a:bodyPr>
          <a:lstStyle/>
          <a:p>
            <a:r>
              <a:rPr lang="en-US"/>
              <a:t>Key Reminders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B5F4E67-4DB9-8422-13E5-B36FD48EC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0B7E2-57FF-85A8-D77C-ECAF33D8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66" name="Content Placeholder 2">
            <a:extLst>
              <a:ext uri="{FF2B5EF4-FFF2-40B4-BE49-F238E27FC236}">
                <a16:creationId xmlns:a16="http://schemas.microsoft.com/office/drawing/2014/main" id="{E0D8FE53-B728-1A65-B485-8A7016897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85115"/>
              </p:ext>
            </p:extLst>
          </p:nvPr>
        </p:nvGraphicFramePr>
        <p:xfrm>
          <a:off x="5432612" y="914400"/>
          <a:ext cx="537538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2696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A9E4C-319B-1984-1D39-C7A188AA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904F5-0C3B-6B4A-1FF8-BD5DC6BE2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61673"/>
            <a:ext cx="10890929" cy="3536241"/>
          </a:xfrm>
        </p:spPr>
        <p:txBody>
          <a:bodyPr>
            <a:normAutofit/>
          </a:bodyPr>
          <a:lstStyle/>
          <a:p>
            <a:r>
              <a:rPr lang="en-US"/>
              <a:t>To ensure hemolyzed specimen result comments (e.g., "Interpret result with caution due to hemolysis which may affect result") are visible in KP </a:t>
            </a:r>
            <a:r>
              <a:rPr lang="en-US" err="1"/>
              <a:t>HealthConnect</a:t>
            </a:r>
            <a:r>
              <a:rPr lang="en-US"/>
              <a:t> (KPHC) when results are released.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CE427-41DC-EFC8-94F8-5BC6BA34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269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B9ED-C555-2E76-5BD0-094BACB8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Index Ranges: Hemolysis, </a:t>
            </a:r>
            <a:r>
              <a:rPr lang="en-US" err="1"/>
              <a:t>Icteria</a:t>
            </a:r>
            <a:r>
              <a:rPr lang="en-US"/>
              <a:t>, Lipemia (HILs)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065F-7C82-8280-C078-8887DE28C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10890928" cy="3566160"/>
          </a:xfrm>
        </p:spPr>
        <p:txBody>
          <a:bodyPr/>
          <a:lstStyle/>
          <a:p>
            <a:r>
              <a:rPr lang="en-US"/>
              <a:t>See HIL Interpretation Guide below: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696DB-0BA4-DF2C-7287-F0B6CBC7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E8889-B745-AD2B-787F-2F329F9C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79" y="3219684"/>
            <a:ext cx="10704442" cy="2979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39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3E3BF-F6F0-AC46-671D-67CC458E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r>
              <a:rPr lang="en-US"/>
              <a:t>Step 1: Identify Hemolyzed Specimen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59B70A-869C-2749-9057-08C2AF925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" y="2562083"/>
            <a:ext cx="5648193" cy="31488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5280-5759-C9F0-84E5-CCE02641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0" y="2256287"/>
            <a:ext cx="4563618" cy="3760459"/>
          </a:xfrm>
        </p:spPr>
        <p:txBody>
          <a:bodyPr anchor="t">
            <a:normAutofit/>
          </a:bodyPr>
          <a:lstStyle/>
          <a:p>
            <a:r>
              <a:rPr lang="en-US"/>
              <a:t>Instrument Manager will hold all electrolyte results when the potassium hemolysis index is &gt;= 100. Pull specimen to confirm hemolysis.</a:t>
            </a:r>
          </a:p>
          <a:p>
            <a:pPr lvl="1"/>
            <a:r>
              <a:rPr lang="en-US"/>
              <a:t>Use the “Rack Column” to identify the rack number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66A9F-D6B8-BB00-F8A2-7CA39829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49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9D8A6-E27D-9EFA-FE3D-51B66DB09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F8624-8E7A-A161-65C3-3CA398DF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Step 1-2: Identify Hemolyzed Specimen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D1208-B3B3-CEBE-E32B-EB83F28CD2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30" r="20158" b="2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BAF50-C1F3-4FAE-D5B6-5ED808CF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128" y="2922624"/>
            <a:ext cx="2811880" cy="3409950"/>
          </a:xfrm>
        </p:spPr>
        <p:txBody>
          <a:bodyPr anchor="t">
            <a:normAutofit/>
          </a:bodyPr>
          <a:lstStyle/>
          <a:p>
            <a:r>
              <a:rPr lang="en-US"/>
              <a:t>If specimen is hemolyzed and H&gt;=250, reject specimen in DI and cancel order in Cerner using cancel reason “Hemolyzed Specimen, Test not performed’.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B5411-EF69-840B-0709-D5C4950A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06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7D53F-12EA-D2EC-749E-35E89AEF2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36F0724-3027-B080-AF98-90FE72AD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004DB-95E3-21C3-FC9D-B593AABE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Step 1-2: Identify Hemolyzed Specimen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BB9EB83-8276-7E9A-9FC6-DB4BCB43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E83C-B29F-CDD1-7440-75ECDCC0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128" y="2922624"/>
            <a:ext cx="2811880" cy="3409950"/>
          </a:xfrm>
        </p:spPr>
        <p:txBody>
          <a:bodyPr anchor="t">
            <a:normAutofit/>
          </a:bodyPr>
          <a:lstStyle/>
          <a:p>
            <a:r>
              <a:rPr lang="en-US"/>
              <a:t>If specimen is hemolyzed and H&gt;=250, reject specimen in DI and cancel order in Cerner using cancel reason “Hemolyzed Specimen, Test not performed’.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92F7-40A3-114C-118B-230C640C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41B0F5-22A8-1007-47BC-48F8AB424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280"/>
            <a:ext cx="8609212" cy="5811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0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6FA2C-7D14-A4F2-C5D6-AAC2B412B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E4BBED6-4229-CE1E-8985-FBEFA2CD5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75DFF-D588-36E3-67AA-A73755F4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Step 1-2: Identify Hemolyzed Specimen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8A77034-EB74-305B-9F8B-623E28F5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900C-4F90-8506-0F56-3559CCE9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128" y="2922624"/>
            <a:ext cx="2811880" cy="3409950"/>
          </a:xfrm>
        </p:spPr>
        <p:txBody>
          <a:bodyPr anchor="t">
            <a:normAutofit/>
          </a:bodyPr>
          <a:lstStyle/>
          <a:p>
            <a:r>
              <a:rPr lang="en-US"/>
              <a:t>If specimen is hemolyzed and H&gt;=250, reject specimen in DI and cancel order in Cerner using cancel reason “Hemolyzed Specimen, Test not performed’.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600E-C73B-3978-DED6-77664379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BD290-120E-4619-0903-04BBA8BB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358"/>
            <a:ext cx="8503920" cy="5825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505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F11C7-8791-13E3-776F-FA7F6BD7B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45A35-359D-B959-489A-5A03DA25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Step 2: If Hemolysis = 100-249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C9F63-F7A0-B375-378D-8A34AFF782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05"/>
          <a:stretch>
            <a:fillRect/>
          </a:stretch>
        </p:blipFill>
        <p:spPr>
          <a:xfrm>
            <a:off x="660991" y="10"/>
            <a:ext cx="10870017" cy="4651558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767C-F3F2-9C73-BADB-C7A8CE14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777" y="4895270"/>
            <a:ext cx="6658234" cy="147654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Instrument Manager will hold all electrolyte results when the potassium hemolysis index is &gt;100 and &lt;249. Pull specimen to confirm hemolysis.</a:t>
            </a:r>
          </a:p>
          <a:p>
            <a:pPr lvl="1">
              <a:lnSpc>
                <a:spcPct val="110000"/>
              </a:lnSpc>
            </a:pPr>
            <a:r>
              <a:rPr lang="en-US"/>
              <a:t>Use the “Rack Column” to identify the rack number</a:t>
            </a:r>
          </a:p>
          <a:p>
            <a:pPr marL="0" indent="0">
              <a:lnSpc>
                <a:spcPct val="110000"/>
              </a:lnSpc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246B3-EEC3-6DC6-52A9-2C1F7EA0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81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F16CB-497B-9A75-FCE4-45002CEF4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8F4E89-5DA4-2BD7-C38B-DD2914956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490E5-88CF-92BF-C730-509E14BA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Step 2-1: Update K Result Comment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95C1E8-8648-8E75-810B-752EEAFC5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0BB4-C668-FD76-62FA-5EC537E5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777" y="4895270"/>
            <a:ext cx="6658234" cy="147654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Select the Potassium (K) row under the test worksheet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C8DC6-4568-334C-EF09-E1A2906B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AB6AF-F33A-1D0E-96D0-E3CE584F5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50"/>
            <a:ext cx="12192000" cy="3970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697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f8a7bc4-e337-47a5-a0fc-0d512c0e05f1}" enabled="0" method="" siteId="{3f8a7bc4-e337-47a5-a0fc-0d512c0e05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Widescreen</PresentationFormat>
  <Paragraphs>62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DashVTI</vt:lpstr>
      <vt:lpstr>Instrument Manager Job Aid CHEMISTRY </vt:lpstr>
      <vt:lpstr>Purpose</vt:lpstr>
      <vt:lpstr>Index Ranges: Hemolysis, Icteria, Lipemia (HILs)</vt:lpstr>
      <vt:lpstr>Step 1: Identify Hemolyzed Specimen</vt:lpstr>
      <vt:lpstr>Step 1-2: Identify Hemolyzed Specimen</vt:lpstr>
      <vt:lpstr>Step 1-2: Identify Hemolyzed Specimen</vt:lpstr>
      <vt:lpstr>Step 1-2: Identify Hemolyzed Specimen</vt:lpstr>
      <vt:lpstr>Step 2: If Hemolysis = 100-249</vt:lpstr>
      <vt:lpstr>Step 2-1: Update K Result Comment </vt:lpstr>
      <vt:lpstr>Step 2-2: Update K Result Comment </vt:lpstr>
      <vt:lpstr>Step 2-3: Update K Result Comment </vt:lpstr>
      <vt:lpstr>Step 2-4: Update K Result Comment </vt:lpstr>
      <vt:lpstr>Step 2-5: Update K Result Comment </vt:lpstr>
      <vt:lpstr>Step 2-6: Update K Result Comment </vt:lpstr>
      <vt:lpstr>Step 2-7: Update K Result Comment </vt:lpstr>
      <vt:lpstr>Step 2-8: Update K Result Comment </vt:lpstr>
      <vt:lpstr>Step 3: Verify in KPHC</vt:lpstr>
      <vt:lpstr>Step 4: If Comment Is Missing in KPHC</vt:lpstr>
      <vt:lpstr>Key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Christie Alarcon</dc:creator>
  <cp:lastModifiedBy>Meghanne E Clark</cp:lastModifiedBy>
  <cp:revision>3</cp:revision>
  <cp:lastPrinted>2026-03-05T20:12:19Z</cp:lastPrinted>
  <dcterms:created xsi:type="dcterms:W3CDTF">2026-02-24T19:32:26Z</dcterms:created>
  <dcterms:modified xsi:type="dcterms:W3CDTF">2026-04-10T17:12:46Z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F8B2B68C-6DEF-40FA-A749-DC0165BE184D</vt:lpwstr>
  </property>
  <property fmtid="{D5CDD505-2E9C-101B-9397-08002B2CF9AE}" pid="3" name="ArticulatePath">
    <vt:lpwstr>https://mysp-cloud.kp.org/personal/josimar_j_orellana_kp_org/Documents/JJO-KP/SKD Work FIles/Department/Projects/Chem IA/AV Rules Validation/Abbott Alinity Updates/DCW V8/DCW V8/Instrument Manager Job Aid_DCW V8</vt:lpwstr>
  </property>
</Properties>
</file>