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 id="2147483804" r:id="rId2"/>
    <p:sldMasterId id="2147483783" r:id="rId3"/>
  </p:sldMasterIdLst>
  <p:notesMasterIdLst>
    <p:notesMasterId r:id="rId18"/>
  </p:notesMasterIdLst>
  <p:handoutMasterIdLst>
    <p:handoutMasterId r:id="rId19"/>
  </p:handoutMasterIdLst>
  <p:sldIdLst>
    <p:sldId id="317" r:id="rId4"/>
    <p:sldId id="322" r:id="rId5"/>
    <p:sldId id="324" r:id="rId6"/>
    <p:sldId id="318" r:id="rId7"/>
    <p:sldId id="329" r:id="rId8"/>
    <p:sldId id="325" r:id="rId9"/>
    <p:sldId id="281" r:id="rId10"/>
    <p:sldId id="296" r:id="rId11"/>
    <p:sldId id="323" r:id="rId12"/>
    <p:sldId id="330" r:id="rId13"/>
    <p:sldId id="326" r:id="rId14"/>
    <p:sldId id="316" r:id="rId15"/>
    <p:sldId id="279" r:id="rId16"/>
    <p:sldId id="32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Geneva" charset="-128"/>
        <a:cs typeface="+mn-cs"/>
      </a:defRPr>
    </a:lvl1pPr>
    <a:lvl2pPr marL="457200" algn="l" rtl="0" fontAlgn="base">
      <a:spcBef>
        <a:spcPct val="0"/>
      </a:spcBef>
      <a:spcAft>
        <a:spcPct val="0"/>
      </a:spcAft>
      <a:defRPr kern="1200">
        <a:solidFill>
          <a:schemeClr val="tx1"/>
        </a:solidFill>
        <a:latin typeface="Arial" charset="0"/>
        <a:ea typeface="Geneva" charset="-128"/>
        <a:cs typeface="+mn-cs"/>
      </a:defRPr>
    </a:lvl2pPr>
    <a:lvl3pPr marL="914400" algn="l" rtl="0" fontAlgn="base">
      <a:spcBef>
        <a:spcPct val="0"/>
      </a:spcBef>
      <a:spcAft>
        <a:spcPct val="0"/>
      </a:spcAft>
      <a:defRPr kern="1200">
        <a:solidFill>
          <a:schemeClr val="tx1"/>
        </a:solidFill>
        <a:latin typeface="Arial" charset="0"/>
        <a:ea typeface="Geneva" charset="-128"/>
        <a:cs typeface="+mn-cs"/>
      </a:defRPr>
    </a:lvl3pPr>
    <a:lvl4pPr marL="1371600" algn="l" rtl="0" fontAlgn="base">
      <a:spcBef>
        <a:spcPct val="0"/>
      </a:spcBef>
      <a:spcAft>
        <a:spcPct val="0"/>
      </a:spcAft>
      <a:defRPr kern="1200">
        <a:solidFill>
          <a:schemeClr val="tx1"/>
        </a:solidFill>
        <a:latin typeface="Arial" charset="0"/>
        <a:ea typeface="Geneva" charset="-128"/>
        <a:cs typeface="+mn-cs"/>
      </a:defRPr>
    </a:lvl4pPr>
    <a:lvl5pPr marL="1828800" algn="l" rtl="0" fontAlgn="base">
      <a:spcBef>
        <a:spcPct val="0"/>
      </a:spcBef>
      <a:spcAft>
        <a:spcPct val="0"/>
      </a:spcAft>
      <a:defRPr kern="1200">
        <a:solidFill>
          <a:schemeClr val="tx1"/>
        </a:solidFill>
        <a:latin typeface="Arial" charset="0"/>
        <a:ea typeface="Geneva" charset="-128"/>
        <a:cs typeface="+mn-cs"/>
      </a:defRPr>
    </a:lvl5pPr>
    <a:lvl6pPr marL="2286000" algn="l" defTabSz="914400" rtl="0" eaLnBrk="1" latinLnBrk="0" hangingPunct="1">
      <a:defRPr kern="1200">
        <a:solidFill>
          <a:schemeClr val="tx1"/>
        </a:solidFill>
        <a:latin typeface="Arial" charset="0"/>
        <a:ea typeface="Geneva" charset="-128"/>
        <a:cs typeface="+mn-cs"/>
      </a:defRPr>
    </a:lvl6pPr>
    <a:lvl7pPr marL="2743200" algn="l" defTabSz="914400" rtl="0" eaLnBrk="1" latinLnBrk="0" hangingPunct="1">
      <a:defRPr kern="1200">
        <a:solidFill>
          <a:schemeClr val="tx1"/>
        </a:solidFill>
        <a:latin typeface="Arial" charset="0"/>
        <a:ea typeface="Geneva" charset="-128"/>
        <a:cs typeface="+mn-cs"/>
      </a:defRPr>
    </a:lvl7pPr>
    <a:lvl8pPr marL="3200400" algn="l" defTabSz="914400" rtl="0" eaLnBrk="1" latinLnBrk="0" hangingPunct="1">
      <a:defRPr kern="1200">
        <a:solidFill>
          <a:schemeClr val="tx1"/>
        </a:solidFill>
        <a:latin typeface="Arial" charset="0"/>
        <a:ea typeface="Geneva" charset="-128"/>
        <a:cs typeface="+mn-cs"/>
      </a:defRPr>
    </a:lvl8pPr>
    <a:lvl9pPr marL="3657600" algn="l" defTabSz="914400" rtl="0" eaLnBrk="1" latinLnBrk="0" hangingPunct="1">
      <a:defRPr kern="1200">
        <a:solidFill>
          <a:schemeClr val="tx1"/>
        </a:solidFill>
        <a:latin typeface="Arial" charset="0"/>
        <a:ea typeface="Geneva" charset="-128"/>
        <a:cs typeface="+mn-cs"/>
      </a:defRPr>
    </a:lvl9pPr>
  </p:defaultTextStyle>
  <p:extLst>
    <p:ext uri="{EFAFB233-063F-42B5-8137-9DF3F51BA10A}">
      <p15:sldGuideLst xmlns="" xmlns:p15="http://schemas.microsoft.com/office/powerpoint/2012/main">
        <p15:guide id="1" orient="horz" pos="4182">
          <p15:clr>
            <a:srgbClr val="A4A3A4"/>
          </p15:clr>
        </p15:guide>
        <p15:guide id="2" orient="horz" pos="2553">
          <p15:clr>
            <a:srgbClr val="A4A3A4"/>
          </p15:clr>
        </p15:guide>
        <p15:guide id="3" orient="horz" pos="949">
          <p15:clr>
            <a:srgbClr val="A4A3A4"/>
          </p15:clr>
        </p15:guide>
        <p15:guide id="4" orient="horz" pos="1365">
          <p15:clr>
            <a:srgbClr val="A4A3A4"/>
          </p15:clr>
        </p15:guide>
        <p15:guide id="5" orient="horz" pos="447">
          <p15:clr>
            <a:srgbClr val="A4A3A4"/>
          </p15:clr>
        </p15:guide>
        <p15:guide id="6" orient="horz" pos="1857">
          <p15:clr>
            <a:srgbClr val="A4A3A4"/>
          </p15:clr>
        </p15:guide>
        <p15:guide id="7" orient="horz" pos="3252">
          <p15:clr>
            <a:srgbClr val="A4A3A4"/>
          </p15:clr>
        </p15:guide>
        <p15:guide id="8" pos="2880">
          <p15:clr>
            <a:srgbClr val="A4A3A4"/>
          </p15:clr>
        </p15:guide>
        <p15:guide id="9" pos="5470">
          <p15:clr>
            <a:srgbClr val="A4A3A4"/>
          </p15:clr>
        </p15:guide>
        <p15:guide id="10" pos="293">
          <p15:clr>
            <a:srgbClr val="A4A3A4"/>
          </p15:clr>
        </p15:guide>
        <p15:guide id="11" pos="345">
          <p15:clr>
            <a:srgbClr val="A4A3A4"/>
          </p15:clr>
        </p15:guide>
        <p15:guide id="12" pos="141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C53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84" autoAdjust="0"/>
    <p:restoredTop sz="86767" autoAdjust="0"/>
  </p:normalViewPr>
  <p:slideViewPr>
    <p:cSldViewPr snapToGrid="0">
      <p:cViewPr>
        <p:scale>
          <a:sx n="100" d="100"/>
          <a:sy n="100" d="100"/>
        </p:scale>
        <p:origin x="-124" y="532"/>
      </p:cViewPr>
      <p:guideLst>
        <p:guide orient="horz" pos="4182"/>
        <p:guide orient="horz" pos="2553"/>
        <p:guide orient="horz" pos="949"/>
        <p:guide orient="horz" pos="1365"/>
        <p:guide orient="horz" pos="447"/>
        <p:guide orient="horz" pos="1857"/>
        <p:guide orient="horz" pos="3252"/>
        <p:guide pos="2880"/>
        <p:guide pos="5470"/>
        <p:guide pos="293"/>
        <p:guide pos="345"/>
        <p:guide pos="1417"/>
      </p:guideLst>
    </p:cSldViewPr>
  </p:slideViewPr>
  <p:outlineViewPr>
    <p:cViewPr>
      <p:scale>
        <a:sx n="33" d="100"/>
        <a:sy n="33" d="100"/>
      </p:scale>
      <p:origin x="0" y="5165"/>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2141" y="-58"/>
      </p:cViewPr>
      <p:guideLst>
        <p:guide orient="horz" pos="2880"/>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CDDD88A4-738F-4D5F-ADDE-1987F18C7F55}" type="datetime1">
              <a:rPr lang="en-US"/>
              <a:pPr>
                <a:defRPr/>
              </a:pPr>
              <a:t>9/9/2015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33313B20-D8A5-4F4E-AADE-78B1D314A575}" type="slidenum">
              <a:rPr lang="en-US"/>
              <a:pPr>
                <a:defRPr/>
              </a:pPr>
              <a:t>‹#›</a:t>
            </a:fld>
            <a:endParaRPr lang="en-US" dirty="0"/>
          </a:p>
        </p:txBody>
      </p:sp>
    </p:spTree>
    <p:extLst>
      <p:ext uri="{BB962C8B-B14F-4D97-AF65-F5344CB8AC3E}">
        <p14:creationId xmlns:p14="http://schemas.microsoft.com/office/powerpoint/2010/main" val="2677880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2ABEE508-F21F-4AB9-8C58-85C9405B400B}" type="datetime1">
              <a:rPr lang="en-US"/>
              <a:pPr>
                <a:defRPr/>
              </a:pPr>
              <a:t>9/9/2015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C08840BF-E0D5-4C77-ADE9-6B67AC9E93EF}" type="slidenum">
              <a:rPr lang="en-US"/>
              <a:pPr>
                <a:defRPr/>
              </a:pPr>
              <a:t>‹#›</a:t>
            </a:fld>
            <a:endParaRPr lang="en-US" dirty="0"/>
          </a:p>
        </p:txBody>
      </p:sp>
    </p:spTree>
    <p:extLst>
      <p:ext uri="{BB962C8B-B14F-4D97-AF65-F5344CB8AC3E}">
        <p14:creationId xmlns:p14="http://schemas.microsoft.com/office/powerpoint/2010/main" val="3877044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mn-lt"/>
        <a:ea typeface="Geneva" charset="-128"/>
        <a:cs typeface="+mn-cs"/>
      </a:defRPr>
    </a:lvl2pPr>
    <a:lvl3pPr marL="914400" algn="l" rtl="0" eaLnBrk="0" fontAlgn="base" hangingPunct="0">
      <a:spcBef>
        <a:spcPct val="30000"/>
      </a:spcBef>
      <a:spcAft>
        <a:spcPct val="0"/>
      </a:spcAft>
      <a:defRPr sz="1200" kern="1200">
        <a:solidFill>
          <a:schemeClr val="tx1"/>
        </a:solidFill>
        <a:latin typeface="+mn-lt"/>
        <a:ea typeface="Geneva" charset="-128"/>
        <a:cs typeface="+mn-cs"/>
      </a:defRPr>
    </a:lvl3pPr>
    <a:lvl4pPr marL="1371600" algn="l" rtl="0" eaLnBrk="0" fontAlgn="base" hangingPunct="0">
      <a:spcBef>
        <a:spcPct val="30000"/>
      </a:spcBef>
      <a:spcAft>
        <a:spcPct val="0"/>
      </a:spcAft>
      <a:defRPr sz="1200" kern="1200">
        <a:solidFill>
          <a:schemeClr val="tx1"/>
        </a:solidFill>
        <a:latin typeface="+mn-lt"/>
        <a:ea typeface="Geneva" charset="-128"/>
        <a:cs typeface="+mn-cs"/>
      </a:defRPr>
    </a:lvl4pPr>
    <a:lvl5pPr marL="1828800" algn="l"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9728" y="3998886"/>
            <a:ext cx="6899050" cy="5295901"/>
          </a:xfrm>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7</a:t>
            </a:fld>
            <a:endParaRPr lang="en-US" dirty="0"/>
          </a:p>
        </p:txBody>
      </p:sp>
    </p:spTree>
    <p:extLst>
      <p:ext uri="{BB962C8B-B14F-4D97-AF65-F5344CB8AC3E}">
        <p14:creationId xmlns:p14="http://schemas.microsoft.com/office/powerpoint/2010/main" val="427973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0" u="none" baseline="0" dirty="0" smtClean="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8</a:t>
            </a:fld>
            <a:endParaRPr lang="en-US" dirty="0"/>
          </a:p>
        </p:txBody>
      </p:sp>
    </p:spTree>
    <p:extLst>
      <p:ext uri="{BB962C8B-B14F-4D97-AF65-F5344CB8AC3E}">
        <p14:creationId xmlns:p14="http://schemas.microsoft.com/office/powerpoint/2010/main" val="104759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13</a:t>
            </a:fld>
            <a:endParaRPr lang="en-US" dirty="0"/>
          </a:p>
        </p:txBody>
      </p:sp>
    </p:spTree>
    <p:extLst>
      <p:ext uri="{BB962C8B-B14F-4D97-AF65-F5344CB8AC3E}">
        <p14:creationId xmlns:p14="http://schemas.microsoft.com/office/powerpoint/2010/main" val="727192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8.jpeg"/><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1.png"/><Relationship Id="rId4" Type="http://schemas.openxmlformats.org/officeDocument/2006/relationships/image" Target="../media/image10.jpe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9"/>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7" name="Picture 10"/>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pic>
        <p:nvPicPr>
          <p:cNvPr id="10" name="Picture 12" descr="Fairview_Mixed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534987" cy="365125"/>
          </a:xfrm>
        </p:spPr>
        <p:txBody>
          <a:bodyPr/>
          <a:lstStyle>
            <a:lvl1pPr>
              <a:defRPr smtClean="0"/>
            </a:lvl1pPr>
          </a:lstStyle>
          <a:p>
            <a:pPr>
              <a:defRPr/>
            </a:pPr>
            <a:fld id="{8B4B7CA7-3EC4-4E50-868D-AD7190CF923E}"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11"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2" name="Slide Number Placeholder 5"/>
          <p:cNvSpPr>
            <a:spLocks noGrp="1"/>
          </p:cNvSpPr>
          <p:nvPr>
            <p:ph type="sldNum" sz="quarter" idx="15"/>
          </p:nvPr>
        </p:nvSpPr>
        <p:spPr>
          <a:xfrm>
            <a:off x="452438" y="6384925"/>
            <a:ext cx="461962" cy="365125"/>
          </a:xfrm>
        </p:spPr>
        <p:txBody>
          <a:bodyPr/>
          <a:lstStyle>
            <a:lvl1pPr>
              <a:defRPr smtClean="0"/>
            </a:lvl1pPr>
          </a:lstStyle>
          <a:p>
            <a:pPr>
              <a:defRPr/>
            </a:pPr>
            <a:fld id="{6119C6C9-67BE-4390-8CD1-D935CF4C84C5}" type="slidenum">
              <a:rPr lang="en-US"/>
              <a:pPr>
                <a:defRPr/>
              </a:pPr>
              <a:t>‹#›</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6"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4"/>
          <p:cNvSpPr>
            <a:spLocks noGrp="1"/>
          </p:cNvSpPr>
          <p:nvPr>
            <p:ph type="sldNum" sz="quarter" idx="15"/>
          </p:nvPr>
        </p:nvSpPr>
        <p:spPr/>
        <p:txBody>
          <a:bodyPr/>
          <a:lstStyle>
            <a:lvl1pPr>
              <a:defRPr smtClean="0"/>
            </a:lvl1pPr>
          </a:lstStyle>
          <a:p>
            <a:pPr>
              <a:defRPr/>
            </a:pPr>
            <a:fld id="{BC81379F-53CC-4A60-9B5E-285680F549C9}" type="slidenum">
              <a:rPr lang="en-US"/>
              <a:pPr>
                <a:defRPr/>
              </a:pPr>
              <a:t>‹#›</a:t>
            </a:fld>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D94B5F46-E910-405F-B5DB-D6A4BEDF5448}" type="slidenum">
              <a:rPr lang="en-US"/>
              <a:pPr>
                <a:defRPr/>
              </a:pPr>
              <a:t>‹#›</a:t>
            </a:fld>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DE31CE6B-1A69-4065-9A0E-75566D1EA00F}" type="slidenum">
              <a:rPr lang="en-US"/>
              <a:pPr>
                <a:defRPr/>
              </a:pPr>
              <a:t>‹#›</a:t>
            </a:fld>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6" name="TextBox 5"/>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65138" y="1601788"/>
            <a:ext cx="8243887" cy="527050"/>
          </a:xfrm>
        </p:spPr>
        <p:txBody>
          <a:bodyPr tIns="45720" rtlCol="0" anchor="b">
            <a:normAutofit/>
          </a:bodyPr>
          <a:lstStyle>
            <a:lvl1pPr marL="0" indent="0">
              <a:buNone/>
              <a:defRPr lang="en-US" sz="2800" i="1" smtClean="0">
                <a:solidFill>
                  <a:schemeClr val="accent4"/>
                </a:solidFill>
                <a:latin typeface="+mj-lt"/>
                <a:ea typeface="+mj-ea"/>
                <a:cs typeface="+mj-cs"/>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938CAD64-725B-434A-A15C-D83820C93E66}" type="slidenum">
              <a:rPr lang="en-US"/>
              <a:pPr>
                <a:defRPr/>
              </a:pPr>
              <a:t>‹#›</a:t>
            </a:fld>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pic>
        <p:nvPicPr>
          <p:cNvPr id="9" name="Picture 10" descr="Fairview_Mixed_header_2.jpg"/>
          <p:cNvPicPr>
            <a:picLocks noChangeAspect="1"/>
          </p:cNvPicPr>
          <p:nvPr userDrawn="1"/>
        </p:nvPicPr>
        <p:blipFill>
          <a:blip r:embed="rId3" cstate="print"/>
          <a:srcRect/>
          <a:stretch>
            <a:fillRect/>
          </a:stretch>
        </p:blipFill>
        <p:spPr bwMode="auto">
          <a:xfrm>
            <a:off x="8458200" y="0"/>
            <a:ext cx="685800" cy="6858000"/>
          </a:xfrm>
          <a:prstGeom prst="rect">
            <a:avLst/>
          </a:prstGeom>
          <a:noFill/>
          <a:ln w="9525">
            <a:noFill/>
            <a:miter lim="800000"/>
            <a:headEnd/>
            <a:tailEnd/>
          </a:ln>
        </p:spPr>
      </p:pic>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558075" y="2723635"/>
            <a:ext cx="4138158" cy="429421"/>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A2925324-0CEC-4436-B00E-AE3F1086BB80}" type="slidenum">
              <a:rPr lang="en-US"/>
              <a:pPr>
                <a:defRPr/>
              </a:pPr>
              <a:t>‹#›</a:t>
            </a:fld>
            <a:endParaRPr lang="en-US"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8"/>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9"/>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pic>
        <p:nvPicPr>
          <p:cNvPr id="10" name="Picture 12" descr="Fairview_Provider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Slide Number Placeholder 5"/>
          <p:cNvSpPr>
            <a:spLocks noGrp="1"/>
          </p:cNvSpPr>
          <p:nvPr>
            <p:ph type="sldNum" sz="quarter" idx="14"/>
          </p:nvPr>
        </p:nvSpPr>
        <p:spPr/>
        <p:txBody>
          <a:bodyPr/>
          <a:lstStyle>
            <a:lvl1pPr>
              <a:defRPr smtClean="0"/>
            </a:lvl1pPr>
          </a:lstStyle>
          <a:p>
            <a:pPr>
              <a:defRPr/>
            </a:pPr>
            <a:fld id="{646D0B5A-F26F-4B12-B5F1-E401A28D3D20}"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3"/>
          </p:nvPr>
        </p:nvSpPr>
        <p:spPr>
          <a:xfrm>
            <a:off x="465138" y="1601788"/>
            <a:ext cx="8243887" cy="527050"/>
          </a:xfrm>
        </p:spPr>
        <p:txBody>
          <a:bodyPr tIns="45720" rtlCol="0" anchor="b">
            <a:normAutofit/>
          </a:bodyPr>
          <a:lstStyle>
            <a:lvl1pPr>
              <a:defRPr lang="en-US" sz="28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smtClean="0"/>
            </a:lvl1pPr>
          </a:lstStyle>
          <a:p>
            <a:pPr>
              <a:defRPr/>
            </a:pPr>
            <a:fld id="{B7B26595-6655-487C-A33D-1C52FDF5B5F4}" type="slidenum">
              <a:rPr lang="en-US"/>
              <a:pPr>
                <a:defRPr/>
              </a:pPr>
              <a:t>‹#›</a:t>
            </a:fld>
            <a:endParaRPr lang="en-US" dirty="0"/>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 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1A438833-DADD-40AF-A420-2F730371785B}" type="slidenum">
              <a:rPr lang="en-US"/>
              <a:pPr>
                <a:defRPr/>
              </a:pPr>
              <a:t>‹#›</a:t>
            </a:fld>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EA3C9EBE-5DBA-47A4-965D-ADD6431CF55E}" type="slidenum">
              <a:rPr lang="en-US"/>
              <a:pPr>
                <a:defRPr/>
              </a:pPr>
              <a:t>‹#›</a:t>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NO BANNER + logo">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18A859F4-48B9-4920-AEBC-514680128627}" type="slidenum">
              <a:rPr lang="en-US"/>
              <a:pPr>
                <a:defRPr/>
              </a:pPr>
              <a:t>‹#›</a:t>
            </a:fld>
            <a:endParaRPr lang="en-US" dirty="0"/>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16F1D251-DA51-464D-A239-9D40C26BB6A2}" type="slidenum">
              <a:rPr lang="en-US"/>
              <a:pPr>
                <a:defRPr/>
              </a:pPr>
              <a:t>‹#›</a:t>
            </a:fld>
            <a:endParaRPr lang="en-US" dirty="0"/>
          </a:p>
        </p:txBody>
      </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6EEF0350-3F0C-432F-8EF1-619385C26BCA}" type="slidenum">
              <a:rPr lang="en-US"/>
              <a:pPr>
                <a:defRPr/>
              </a:pPr>
              <a:t>‹#›</a:t>
            </a:fld>
            <a:endParaRPr lang="en-US" dirty="0"/>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34AB58B3-6169-42CC-A352-B44FF02C5C8F}" type="slidenum">
              <a:rPr lang="en-US"/>
              <a:pPr>
                <a:defRPr/>
              </a:pPr>
              <a:t>‹#›</a:t>
            </a:fld>
            <a:endParaRPr lang="en-US" dirty="0"/>
          </a:p>
        </p:txBody>
      </p:sp>
    </p:spTree>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a:xfrm>
            <a:off x="452438" y="6384925"/>
            <a:ext cx="504825" cy="365125"/>
          </a:xfrm>
        </p:spPr>
        <p:txBody>
          <a:bodyPr/>
          <a:lstStyle>
            <a:lvl1pPr>
              <a:defRPr smtClean="0"/>
            </a:lvl1pPr>
          </a:lstStyle>
          <a:p>
            <a:pPr>
              <a:defRPr/>
            </a:pPr>
            <a:fld id="{995A8A2B-FD94-4959-9962-FA879F309B45}" type="slidenum">
              <a:rPr lang="en-US"/>
              <a:pPr>
                <a:defRPr/>
              </a:pPr>
              <a:t>‹#›</a:t>
            </a:fld>
            <a:endParaRPr lang="en-US" dirty="0"/>
          </a:p>
        </p:txBody>
      </p:sp>
    </p:spTree>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marL="0" indent="0">
              <a:buNone/>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606425" cy="365125"/>
          </a:xfrm>
        </p:spPr>
        <p:txBody>
          <a:bodyPr/>
          <a:lstStyle>
            <a:lvl1pPr>
              <a:defRPr smtClean="0"/>
            </a:lvl1pPr>
          </a:lstStyle>
          <a:p>
            <a:pPr>
              <a:defRPr/>
            </a:pPr>
            <a:fld id="{719F6E94-075E-4CDE-BE1A-2DFEDB0981A3}" type="slidenum">
              <a:rPr lang="en-US"/>
              <a:pPr>
                <a:defRPr/>
              </a:pPr>
              <a:t>‹#›</a:t>
            </a:fld>
            <a:endParaRPr lang="en-US" dirty="0"/>
          </a:p>
        </p:txBody>
      </p:sp>
    </p:spTree>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A54377BB-7CBF-4928-98D5-4A72D24F2322}" type="slidenum">
              <a:rPr lang="en-US"/>
              <a:pPr>
                <a:defRPr/>
              </a:pPr>
              <a:t>‹#›</a:t>
            </a:fld>
            <a:endParaRPr lang="en-US" dirty="0"/>
          </a:p>
        </p:txBody>
      </p:sp>
    </p:spTree>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A81AA647-AD59-417E-B70F-16838E5D2333}" type="slidenum">
              <a:rPr lang="en-US"/>
              <a:pPr>
                <a:defRPr/>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a:xfrm>
            <a:off x="452438" y="6384925"/>
            <a:ext cx="504825" cy="365125"/>
          </a:xfrm>
        </p:spPr>
        <p:txBody>
          <a:bodyPr/>
          <a:lstStyle>
            <a:lvl1pPr>
              <a:defRPr smtClean="0"/>
            </a:lvl1pPr>
          </a:lstStyle>
          <a:p>
            <a:pPr>
              <a:defRPr/>
            </a:pPr>
            <a:fld id="{9324C32A-9387-43B3-B358-8C59580D60E1}" type="slidenum">
              <a:rPr lang="en-US"/>
              <a:pPr>
                <a:defRPr/>
              </a:pPr>
              <a:t>‹#›</a:t>
            </a:fld>
            <a:endParaRPr lang="en-US" dirty="0"/>
          </a:p>
        </p:txBody>
      </p:sp>
    </p:spTree>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7F3B7CC3-3B33-4627-8C60-4D5D336AE66F}" type="slidenum">
              <a:rPr lang="en-US"/>
              <a:pPr>
                <a:defRPr/>
              </a:pPr>
              <a:t>‹#›</a:t>
            </a:fld>
            <a:endParaRPr lang="en-US" dirty="0"/>
          </a:p>
        </p:txBody>
      </p:sp>
    </p:spTree>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Horizontal Picture">
    <p:spTree>
      <p:nvGrpSpPr>
        <p:cNvPr id="1" name=""/>
        <p:cNvGrpSpPr/>
        <p:nvPr/>
      </p:nvGrpSpPr>
      <p:grpSpPr>
        <a:xfrm>
          <a:off x="0" y="0"/>
          <a:ext cx="0" cy="0"/>
          <a:chOff x="0" y="0"/>
          <a:chExt cx="0" cy="0"/>
        </a:xfrm>
      </p:grpSpPr>
      <p:sp>
        <p:nvSpPr>
          <p:cNvPr id="7" name="TextBox 6"/>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6"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A2A6E560-D0A1-4634-A32A-A699E0ECBC01}" type="slidenum">
              <a:rPr lang="en-US"/>
              <a:pPr>
                <a:defRPr/>
              </a:pPr>
              <a:t>‹#›</a:t>
            </a:fld>
            <a:endParaRPr lang="en-US" dirty="0"/>
          </a:p>
        </p:txBody>
      </p:sp>
    </p:spTree>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_Vertical Title and Tex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pic>
        <p:nvPicPr>
          <p:cNvPr id="9" name="Picture 9" descr="Fairview_Provider_Header_2.jpg"/>
          <p:cNvPicPr>
            <a:picLocks noChangeAspect="1"/>
          </p:cNvPicPr>
          <p:nvPr userDrawn="1"/>
        </p:nvPicPr>
        <p:blipFill>
          <a:blip r:embed="rId3" cstate="print"/>
          <a:srcRect/>
          <a:stretch>
            <a:fillRect/>
          </a:stretch>
        </p:blipFill>
        <p:spPr bwMode="auto">
          <a:xfrm>
            <a:off x="8458200" y="0"/>
            <a:ext cx="685800" cy="6858000"/>
          </a:xfrm>
          <a:prstGeom prst="rect">
            <a:avLst/>
          </a:prstGeom>
          <a:noFill/>
          <a:ln w="9525">
            <a:noFill/>
            <a:miter lim="800000"/>
            <a:headEnd/>
            <a:tailEnd/>
          </a:ln>
        </p:spPr>
      </p:pic>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697531" y="2878325"/>
            <a:ext cx="4236771" cy="253665"/>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0B956D36-9A88-4A90-9A00-3E6993962FF0}" type="slidenum">
              <a:rPr lang="en-US"/>
              <a:pPr>
                <a:defRPr/>
              </a:pPr>
              <a:t>‹#›</a:t>
            </a:fld>
            <a:endParaRPr lang="en-US" dirty="0"/>
          </a:p>
        </p:txBody>
      </p:sp>
    </p:spTree>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9"/>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2"/>
          <p:cNvPicPr>
            <a:picLocks noChangeAspect="1" noChangeArrowheads="1"/>
          </p:cNvPicPr>
          <p:nvPr userDrawn="1"/>
        </p:nvPicPr>
        <p:blipFill>
          <a:blip r:embed="rId4" cstate="print"/>
          <a:srcRect/>
          <a:stretch>
            <a:fillRect/>
          </a:stretch>
        </p:blipFill>
        <p:spPr bwMode="auto">
          <a:xfrm>
            <a:off x="0" y="0"/>
            <a:ext cx="9144000" cy="914400"/>
          </a:xfrm>
          <a:prstGeom prst="rect">
            <a:avLst/>
          </a:prstGeom>
          <a:noFill/>
          <a:ln w="9525">
            <a:noFill/>
            <a:miter lim="800000"/>
            <a:headEnd/>
            <a:tailEnd/>
          </a:ln>
        </p:spPr>
      </p:pic>
      <p:pic>
        <p:nvPicPr>
          <p:cNvPr id="8" name="Picture 11"/>
          <p:cNvPicPr>
            <a:picLocks noChangeAspect="1"/>
          </p:cNvPicPr>
          <p:nvPr userDrawn="1"/>
        </p:nvPicPr>
        <p:blipFill>
          <a:blip r:embed="rId5" cstate="print"/>
          <a:srcRect/>
          <a:stretch>
            <a:fillRect/>
          </a:stretch>
        </p:blipFill>
        <p:spPr bwMode="auto">
          <a:xfrm>
            <a:off x="7315200" y="6416675"/>
            <a:ext cx="1390650" cy="234950"/>
          </a:xfrm>
          <a:prstGeom prst="rect">
            <a:avLst/>
          </a:prstGeom>
          <a:noFill/>
          <a:ln w="9525">
            <a:noFill/>
            <a:miter lim="800000"/>
            <a:headEnd/>
            <a:tailEnd/>
          </a:ln>
        </p:spPr>
      </p:pic>
      <p:sp>
        <p:nvSpPr>
          <p:cNvPr id="10" name="TextBox 9"/>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Slide Number Placeholder 5"/>
          <p:cNvSpPr>
            <a:spLocks noGrp="1"/>
          </p:cNvSpPr>
          <p:nvPr>
            <p:ph type="sldNum" sz="quarter" idx="14"/>
          </p:nvPr>
        </p:nvSpPr>
        <p:spPr/>
        <p:txBody>
          <a:bodyPr/>
          <a:lstStyle>
            <a:lvl1pPr>
              <a:defRPr smtClean="0"/>
            </a:lvl1pPr>
          </a:lstStyle>
          <a:p>
            <a:pPr>
              <a:defRPr/>
            </a:pPr>
            <a:fld id="{2563E821-28E1-4251-8708-CAEDB1E671C7}" type="slidenum">
              <a:rPr lang="en-US"/>
              <a:pPr>
                <a:defRPr/>
              </a:pPr>
              <a:t>‹#›</a:t>
            </a:fld>
            <a:endParaRPr lang="en-US" dirty="0"/>
          </a:p>
        </p:txBody>
      </p:sp>
    </p:spTree>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0151C79C-3B0C-4580-BC90-6DE8C3C111A7}" type="slidenum">
              <a:rPr lang="en-US"/>
              <a:pPr>
                <a:defRPr/>
              </a:pPr>
              <a:t>‹#›</a:t>
            </a:fld>
            <a:endParaRPr lang="en-US" dirty="0"/>
          </a:p>
        </p:txBody>
      </p:sp>
    </p:spTree>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638A3E74-D8D0-4AE3-BAD7-47BF6025F51E}" type="slidenum">
              <a:rPr lang="en-US"/>
              <a:pPr>
                <a:defRPr/>
              </a:pPr>
              <a:t>‹#›</a:t>
            </a:fld>
            <a:endParaRPr lang="en-US" dirty="0"/>
          </a:p>
        </p:txBody>
      </p:sp>
    </p:spTree>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NO BANNER + logo">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2036EAD9-96CB-4782-A876-B4615F8F7D53}" type="slidenum">
              <a:rPr lang="en-US"/>
              <a:pPr>
                <a:defRPr/>
              </a:pPr>
              <a:t>‹#›</a:t>
            </a:fld>
            <a:endParaRPr lang="en-US" dirty="0"/>
          </a:p>
        </p:txBody>
      </p:sp>
    </p:spTree>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2A70C08A-E6F1-4482-84A2-FF62BAC1AEA4}"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7DE2A015-9790-4B4D-B558-9D5C517A769A}" type="slidenum">
              <a:rPr lang="en-US"/>
              <a:pPr>
                <a:defRPr/>
              </a:pPr>
              <a:t>‹#›</a:t>
            </a:fld>
            <a:endParaRPr lang="en-US" dirty="0"/>
          </a:p>
        </p:txBody>
      </p:sp>
    </p:spTree>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2"/>
          <p:cNvPicPr>
            <a:picLocks noChangeAspect="1" noChangeArrowheads="1"/>
          </p:cNvPicPr>
          <p:nvPr userDrawn="1"/>
        </p:nvPicPr>
        <p:blipFill>
          <a:blip r:embed="rId3" cstate="print"/>
          <a:srcRect/>
          <a:stretch>
            <a:fillRect/>
          </a:stretch>
        </p:blipFill>
        <p:spPr bwMode="auto">
          <a:xfrm>
            <a:off x="0" y="0"/>
            <a:ext cx="9144000" cy="914400"/>
          </a:xfrm>
          <a:prstGeom prst="rect">
            <a:avLst/>
          </a:prstGeom>
          <a:noFill/>
          <a:ln w="9525">
            <a:noFill/>
            <a:miter lim="800000"/>
            <a:headEnd/>
            <a:tailEnd/>
          </a:ln>
        </p:spPr>
      </p:pic>
      <p:pic>
        <p:nvPicPr>
          <p:cNvPr id="6" name="Picture 10"/>
          <p:cNvPicPr>
            <a:picLocks noChangeAspect="1"/>
          </p:cNvPicPr>
          <p:nvPr userDrawn="1"/>
        </p:nvPicPr>
        <p:blipFill>
          <a:blip r:embed="rId4"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11"/>
          <p:cNvPicPr>
            <a:picLocks noChangeAspect="1"/>
          </p:cNvPicPr>
          <p:nvPr userDrawn="1"/>
        </p:nvPicPr>
        <p:blipFill>
          <a:blip r:embed="rId5"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0"/>
          </p:nvPr>
        </p:nvSpPr>
        <p:spPr/>
        <p:txBody>
          <a:bodyPr/>
          <a:lstStyle>
            <a:lvl1pPr>
              <a:defRPr smtClean="0"/>
            </a:lvl1pPr>
          </a:lstStyle>
          <a:p>
            <a:pPr>
              <a:defRPr/>
            </a:pPr>
            <a:fld id="{F4BD0877-64F1-4170-AD9F-03B8E6F6A07D}" type="slidenum">
              <a:rPr lang="en-US"/>
              <a:pPr>
                <a:defRPr/>
              </a:pPr>
              <a:t>‹#›</a:t>
            </a:fld>
            <a:endParaRPr lang="en-US" dirty="0"/>
          </a:p>
        </p:txBody>
      </p:sp>
    </p:spTree>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39DADD01-10F7-4F16-AA1D-0EA5DB7C6970}" type="slidenum">
              <a:rPr lang="en-US"/>
              <a:pPr>
                <a:defRPr/>
              </a:pPr>
              <a:t>‹#›</a:t>
            </a:fld>
            <a:endParaRPr lang="en-US" dirty="0"/>
          </a:p>
        </p:txBody>
      </p:sp>
    </p:spTree>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3A53CE00-A6B7-452F-8F66-8A530D17FE48}" type="slidenum">
              <a:rPr lang="en-US"/>
              <a:pPr>
                <a:defRPr/>
              </a:pPr>
              <a:t>‹#›</a:t>
            </a:fld>
            <a:endParaRPr lang="en-US" dirty="0"/>
          </a:p>
        </p:txBody>
      </p:sp>
    </p:spTree>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549275" cy="365125"/>
          </a:xfrm>
        </p:spPr>
        <p:txBody>
          <a:bodyPr/>
          <a:lstStyle>
            <a:lvl1pPr>
              <a:defRPr smtClean="0"/>
            </a:lvl1pPr>
          </a:lstStyle>
          <a:p>
            <a:pPr>
              <a:defRPr/>
            </a:pPr>
            <a:fld id="{DF68EF5D-FC73-433D-A521-5829F7B12652}" type="slidenum">
              <a:rPr lang="en-US"/>
              <a:pPr>
                <a:defRPr/>
              </a:pPr>
              <a:t>‹#›</a:t>
            </a:fld>
            <a:endParaRPr lang="en-US" dirty="0"/>
          </a:p>
        </p:txBody>
      </p:sp>
    </p:spTree>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592137" cy="365125"/>
          </a:xfrm>
        </p:spPr>
        <p:txBody>
          <a:bodyPr/>
          <a:lstStyle>
            <a:lvl1pPr>
              <a:defRPr smtClean="0"/>
            </a:lvl1pPr>
          </a:lstStyle>
          <a:p>
            <a:pPr>
              <a:defRPr/>
            </a:pPr>
            <a:fld id="{8369F758-2891-4958-A3C7-2D5CBA7F54F7}" type="slidenum">
              <a:rPr lang="en-US"/>
              <a:pPr>
                <a:defRPr/>
              </a:pPr>
              <a:t>‹#›</a:t>
            </a:fld>
            <a:endParaRPr lang="en-US" dirty="0"/>
          </a:p>
        </p:txBody>
      </p:sp>
    </p:spTree>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1AA7CFEE-7ED1-4D19-B215-2151BB5904AB}" type="slidenum">
              <a:rPr lang="en-US"/>
              <a:pPr>
                <a:defRPr/>
              </a:pPr>
              <a:t>‹#›</a:t>
            </a:fld>
            <a:endParaRPr lang="en-US" dirty="0"/>
          </a:p>
        </p:txBody>
      </p:sp>
    </p:spTree>
  </p:cSld>
  <p:clrMapOvr>
    <a:masterClrMapping/>
  </p:clrMapOvr>
  <p:transition spd="med">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966DB70D-F8AE-4FB1-B941-E1A2C68D0513}" type="slidenum">
              <a:rPr lang="en-US"/>
              <a:pPr>
                <a:defRPr/>
              </a:pPr>
              <a:t>‹#›</a:t>
            </a:fld>
            <a:endParaRPr lang="en-US" dirty="0"/>
          </a:p>
        </p:txBody>
      </p:sp>
    </p:spTree>
  </p:cSld>
  <p:clrMapOvr>
    <a:masterClrMapping/>
  </p:clrMapOvr>
  <p:transition spd="med">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1ECC7A49-0B59-4731-A405-396BCCCBF3B3}" type="slidenum">
              <a:rPr lang="en-US"/>
              <a:pPr>
                <a:defRPr/>
              </a:pPr>
              <a:t>‹#›</a:t>
            </a:fld>
            <a:endParaRPr lang="en-US" dirty="0"/>
          </a:p>
        </p:txBody>
      </p:sp>
    </p:spTree>
  </p:cSld>
  <p:clrMapOvr>
    <a:masterClrMapping/>
  </p:clrMapOvr>
  <p:transition spd="med">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7" name="TextBox 6"/>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6"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EDA44721-8BE0-4840-9BDD-35ECAB683E0B}" type="slidenum">
              <a:rPr lang="en-US"/>
              <a:pPr>
                <a:defRPr/>
              </a:pPr>
              <a:t>‹#›</a:t>
            </a:fld>
            <a:endParaRPr lang="en-US" dirty="0"/>
          </a:p>
        </p:txBody>
      </p:sp>
    </p:spTree>
  </p:cSld>
  <p:clrMapOvr>
    <a:masterClrMapping/>
  </p:clrMapOvr>
  <p:transition spd="med">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O BANNER + logo">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p:txBody>
          <a:bodyPr/>
          <a:lstStyle>
            <a:lvl1pPr>
              <a:defRPr smtClean="0"/>
            </a:lvl1pPr>
          </a:lstStyle>
          <a:p>
            <a:pPr>
              <a:defRPr/>
            </a:pPr>
            <a:fld id="{41131AD1-C6CC-495D-8673-CC2DA8400575}" type="slidenum">
              <a:rPr lang="en-US"/>
              <a:pPr>
                <a:defRPr/>
              </a:pPr>
              <a:t>‹#›</a:t>
            </a:fld>
            <a:endParaRPr lang="en-US" dirty="0"/>
          </a:p>
        </p:txBody>
      </p:sp>
    </p:spTree>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3_Vertical Title and Text">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pic>
        <p:nvPicPr>
          <p:cNvPr id="8" name="Picture 2"/>
          <p:cNvPicPr>
            <a:picLocks noChangeAspect="1" noChangeArrowheads="1"/>
          </p:cNvPicPr>
          <p:nvPr userDrawn="1"/>
        </p:nvPicPr>
        <p:blipFill>
          <a:blip r:embed="rId3" cstate="print"/>
          <a:srcRect/>
          <a:stretch>
            <a:fillRect/>
          </a:stretch>
        </p:blipFill>
        <p:spPr bwMode="auto">
          <a:xfrm>
            <a:off x="8455025" y="0"/>
            <a:ext cx="685800" cy="6858000"/>
          </a:xfrm>
          <a:prstGeom prst="rect">
            <a:avLst/>
          </a:prstGeom>
          <a:noFill/>
          <a:ln w="9525">
            <a:noFill/>
            <a:miter lim="800000"/>
            <a:headEnd/>
            <a:tailEnd/>
          </a:ln>
        </p:spPr>
      </p:pic>
      <p:sp>
        <p:nvSpPr>
          <p:cNvPr id="9" name="TextBox 8"/>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297716" y="2400357"/>
            <a:ext cx="3991088" cy="816656"/>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AC64AEBB-E119-40C1-A5F8-A6EC69EAF6BF}" type="slidenum">
              <a:rPr lang="en-US"/>
              <a:pPr>
                <a:defRPr/>
              </a:pPr>
              <a:t>‹#›</a:t>
            </a:fld>
            <a:endParaRPr lang="en-US" dirty="0"/>
          </a:p>
        </p:txBody>
      </p:sp>
    </p:spTree>
  </p:cSld>
  <p:clrMapOvr>
    <a:masterClrMapping/>
  </p:clrMapOvr>
  <p:transition spd="med">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8"/>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3"/>
          </p:nvPr>
        </p:nvSpPr>
        <p:spPr>
          <a:xfrm>
            <a:off x="465138" y="1601788"/>
            <a:ext cx="8243887" cy="527050"/>
          </a:xfrm>
        </p:spPr>
        <p:txBody>
          <a:bodyPr tIns="45720" rtlCol="0" anchor="b">
            <a:normAutofit/>
          </a:bodyPr>
          <a:lstStyle>
            <a:lvl1pPr>
              <a:defRPr lang="en-US" sz="28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smtClean="0"/>
            </a:lvl1pPr>
          </a:lstStyle>
          <a:p>
            <a:pPr>
              <a:defRPr/>
            </a:pPr>
            <a:fld id="{EEC98CD5-6846-40F0-84F0-0CC6C55F2525}" type="slidenum">
              <a:rPr lang="en-US"/>
              <a:pPr>
                <a:defRPr/>
              </a:pPr>
              <a:t>‹#›</a:t>
            </a:fld>
            <a:endParaRPr lang="en-US" dirty="0"/>
          </a:p>
        </p:txBody>
      </p:sp>
    </p:spTree>
  </p:cSld>
  <p:clrMapOvr>
    <a:masterClrMapping/>
  </p:clrMapOvr>
  <p:transition spd="med">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 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E1DBD55C-C9DF-43A2-AA47-F84160B23775}" type="slidenum">
              <a:rPr lang="en-US"/>
              <a:pPr>
                <a:defRPr/>
              </a:pPr>
              <a:t>‹#›</a:t>
            </a:fld>
            <a:endParaRPr lang="en-US" dirty="0"/>
          </a:p>
        </p:txBody>
      </p:sp>
    </p:spTree>
  </p:cSld>
  <p:clrMapOvr>
    <a:masterClrMapping/>
  </p:clrMapOvr>
  <p:transition spd="med">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306E243F-1E69-4ECD-BA49-5E4026D1E76C}" type="slidenum">
              <a:rPr lang="en-US"/>
              <a:pPr>
                <a:defRPr/>
              </a:pPr>
              <a:t>‹#›</a:t>
            </a:fld>
            <a:endParaRPr lang="en-US" dirty="0"/>
          </a:p>
        </p:txBody>
      </p:sp>
    </p:spTree>
  </p:cSld>
  <p:clrMapOvr>
    <a:masterClrMapping/>
  </p:clrMapOvr>
  <p:transition spd="med">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71AA42E7-43CE-4149-A21F-F44E3576369C}" type="slidenum">
              <a:rPr lang="en-US"/>
              <a:pPr>
                <a:defRPr/>
              </a:pPr>
              <a:t>‹#›</a:t>
            </a:fld>
            <a:endParaRPr lang="en-US" dirty="0"/>
          </a:p>
        </p:txBody>
      </p:sp>
    </p:spTree>
  </p:cSld>
  <p:clrMapOvr>
    <a:masterClrMapping/>
  </p:clrMapOvr>
  <p:transition spd="med">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8"/>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0"/>
          </p:nvPr>
        </p:nvSpPr>
        <p:spPr/>
        <p:txBody>
          <a:bodyPr/>
          <a:lstStyle>
            <a:lvl1pPr>
              <a:defRPr smtClean="0"/>
            </a:lvl1pPr>
          </a:lstStyle>
          <a:p>
            <a:pPr>
              <a:defRPr/>
            </a:pPr>
            <a:fld id="{3BF309D6-BB1B-4A1E-83ED-BFA12B5129CF}" type="slidenum">
              <a:rPr lang="en-US"/>
              <a:pPr>
                <a:defRPr/>
              </a:pPr>
              <a:t>‹#›</a:t>
            </a:fld>
            <a:endParaRPr lang="en-US" dirty="0"/>
          </a:p>
        </p:txBody>
      </p:sp>
    </p:spTree>
  </p:cSld>
  <p:clrMapOvr>
    <a:masterClrMapping/>
  </p:clrMapOvr>
  <p:transition spd="med">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99BF4A5B-C040-4454-BAC8-C11DB9C1C935}" type="slidenum">
              <a:rPr lang="en-US"/>
              <a:pPr>
                <a:defRPr/>
              </a:pPr>
              <a:t>‹#›</a:t>
            </a:fld>
            <a:endParaRPr lang="en-US" dirty="0"/>
          </a:p>
        </p:txBody>
      </p:sp>
    </p:spTree>
  </p:cSld>
  <p:clrMapOvr>
    <a:masterClrMapping/>
  </p:clrMapOvr>
  <p:transition spd="med">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F5BE673F-F6EB-4525-939A-73F6901A9753}" type="slidenum">
              <a:rPr lang="en-US"/>
              <a:pPr>
                <a:defRPr/>
              </a:pPr>
              <a:t>‹#›</a:t>
            </a:fld>
            <a:endParaRPr lang="en-US" dirty="0"/>
          </a:p>
        </p:txBody>
      </p:sp>
    </p:spTree>
  </p:cSld>
  <p:clrMapOvr>
    <a:masterClrMapping/>
  </p:clrMapOvr>
  <p:transition spd="med">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636587" cy="365125"/>
          </a:xfrm>
        </p:spPr>
        <p:txBody>
          <a:bodyPr/>
          <a:lstStyle>
            <a:lvl1pPr>
              <a:defRPr smtClean="0"/>
            </a:lvl1pPr>
          </a:lstStyle>
          <a:p>
            <a:pPr>
              <a:defRPr/>
            </a:pPr>
            <a:fld id="{82D982A8-A9A4-4CB6-B4BD-3899B2F9C949}"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84192126-9AE3-4D76-8911-64B15DE118B0}" type="slidenum">
              <a:rPr lang="en-US"/>
              <a:pPr>
                <a:defRPr/>
              </a:pPr>
              <a:t>‹#›</a:t>
            </a:fld>
            <a:endParaRPr lang="en-US" dirty="0"/>
          </a:p>
        </p:txBody>
      </p:sp>
    </p:spTree>
  </p:cSld>
  <p:clrMapOvr>
    <a:masterClrMapping/>
  </p:clrMapOvr>
  <p:transition spd="med">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577850" cy="365125"/>
          </a:xfrm>
        </p:spPr>
        <p:txBody>
          <a:bodyPr/>
          <a:lstStyle>
            <a:lvl1pPr>
              <a:defRPr smtClean="0"/>
            </a:lvl1pPr>
          </a:lstStyle>
          <a:p>
            <a:pPr>
              <a:defRPr/>
            </a:pPr>
            <a:fld id="{FC94A2D9-59A4-4202-A4BE-8D7977836D4B}" type="slidenum">
              <a:rPr lang="en-US"/>
              <a:pPr>
                <a:defRPr/>
              </a:pPr>
              <a:t>‹#›</a:t>
            </a:fld>
            <a:endParaRPr lang="en-US" dirty="0"/>
          </a:p>
        </p:txBody>
      </p:sp>
    </p:spTree>
  </p:cSld>
  <p:clrMapOvr>
    <a:masterClrMapping/>
  </p:clrMapOvr>
  <p:transition spd="med">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 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D008EA74-6340-4F45-88B8-E90A52EB4DDC}" type="slidenum">
              <a:rPr lang="en-US"/>
              <a:pPr>
                <a:defRPr/>
              </a:pPr>
              <a:t>‹#›</a:t>
            </a:fld>
            <a:endParaRPr lang="en-US" dirty="0"/>
          </a:p>
        </p:txBody>
      </p:sp>
    </p:spTree>
  </p:cSld>
  <p:clrMapOvr>
    <a:masterClrMapping/>
  </p:clrMapOvr>
  <p:transition spd="med">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1CD1A642-9896-417C-B1D3-BD44673D1CBC}" type="slidenum">
              <a:rPr lang="en-US"/>
              <a:pPr>
                <a:defRPr/>
              </a:pPr>
              <a:t>‹#›</a:t>
            </a:fld>
            <a:endParaRPr lang="en-US" dirty="0"/>
          </a:p>
        </p:txBody>
      </p:sp>
    </p:spTree>
  </p:cSld>
  <p:clrMapOvr>
    <a:masterClrMapping/>
  </p:clrMapOvr>
  <p:transition spd="med">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EF4FED92-48BB-4D25-8C2D-D524FE64B8D1}" type="slidenum">
              <a:rPr lang="en-US"/>
              <a:pPr>
                <a:defRPr/>
              </a:pPr>
              <a:t>‹#›</a:t>
            </a:fld>
            <a:endParaRPr lang="en-US" dirty="0"/>
          </a:p>
        </p:txBody>
      </p:sp>
    </p:spTree>
  </p:cSld>
  <p:clrMapOvr>
    <a:masterClrMapping/>
  </p:clrMapOvr>
  <p:transition spd="med">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6" name="TextBox 5"/>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465138" y="1601788"/>
            <a:ext cx="8243887" cy="527050"/>
          </a:xfrm>
        </p:spPr>
        <p:txBody>
          <a:bodyPr tIns="45720" rtlCol="0" anchor="b">
            <a:normAutofit/>
          </a:bodyPr>
          <a:lstStyle>
            <a:lvl1pPr marL="0" indent="0">
              <a:buNone/>
              <a:defRPr lang="en-US" sz="2800" i="1" smtClean="0">
                <a:solidFill>
                  <a:schemeClr val="accent4"/>
                </a:solidFill>
                <a:latin typeface="+mj-lt"/>
                <a:ea typeface="+mj-ea"/>
                <a:cs typeface="+mj-cs"/>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57DF61F4-BE39-4AF7-826D-411C457745FF}" type="slidenum">
              <a:rPr lang="en-US"/>
              <a:pPr>
                <a:defRPr/>
              </a:pPr>
              <a:t>‹#›</a:t>
            </a:fld>
            <a:endParaRPr lang="en-US" dirty="0"/>
          </a:p>
        </p:txBody>
      </p:sp>
    </p:spTree>
  </p:cSld>
  <p:clrMapOvr>
    <a:masterClrMapping/>
  </p:clrMapOvr>
  <p:transition spd="med">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535399" y="2760826"/>
            <a:ext cx="4116502" cy="434754"/>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95177914-73C1-4293-9161-0A9C87BD945E}"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9"/>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10"/>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pic>
        <p:nvPicPr>
          <p:cNvPr id="8" name="Picture 12" descr="Fairview_Mixed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0"/>
          </p:nvPr>
        </p:nvSpPr>
        <p:spPr/>
        <p:txBody>
          <a:bodyPr/>
          <a:lstStyle>
            <a:lvl1pPr>
              <a:defRPr smtClean="0"/>
            </a:lvl1pPr>
          </a:lstStyle>
          <a:p>
            <a:pPr>
              <a:defRPr/>
            </a:pPr>
            <a:fld id="{F984A323-463C-43C8-9D85-A2AC06118A05}"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8" name="Text Placeholder 4"/>
          <p:cNvSpPr>
            <a:spLocks noGrp="1"/>
          </p:cNvSpPr>
          <p:nvPr>
            <p:ph type="body" sz="quarter" idx="15"/>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6"/>
          </p:nvPr>
        </p:nvSpPr>
        <p:spPr/>
        <p:txBody>
          <a:bodyPr/>
          <a:lstStyle>
            <a:lvl1pPr>
              <a:defRPr smtClean="0"/>
            </a:lvl1pPr>
          </a:lstStyle>
          <a:p>
            <a:pPr>
              <a:defRPr/>
            </a:pPr>
            <a:fld id="{4B0D85FC-C59E-459A-B786-1113ABD24125}"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6"/>
          <p:cNvSpPr>
            <a:spLocks noGrp="1"/>
          </p:cNvSpPr>
          <p:nvPr>
            <p:ph type="sldNum" sz="quarter" idx="15"/>
          </p:nvPr>
        </p:nvSpPr>
        <p:spPr/>
        <p:txBody>
          <a:bodyPr/>
          <a:lstStyle>
            <a:lvl1pPr>
              <a:defRPr smtClean="0"/>
            </a:lvl1pPr>
          </a:lstStyle>
          <a:p>
            <a:pPr>
              <a:defRPr/>
            </a:pPr>
            <a:fld id="{D94C2A24-024E-4B44-AE44-2787393F69F2}"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theme" Target="../theme/theme2.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1.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image" Target="../media/image10.jpe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image" Target="../media/image1.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theme" Target="../theme/theme3.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6147"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563562"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43B70D5A-273F-4D11-B09B-14DC4499867E}" type="slidenum">
              <a:rPr lang="en-US"/>
              <a:pPr>
                <a:defRPr/>
              </a:pPr>
              <a:t>‹#›</a:t>
            </a:fld>
            <a:endParaRPr lang="en-US" dirty="0"/>
          </a:p>
        </p:txBody>
      </p:sp>
      <p:pic>
        <p:nvPicPr>
          <p:cNvPr id="6149" name="Picture 6"/>
          <p:cNvPicPr>
            <a:picLocks noChangeAspect="1"/>
          </p:cNvPicPr>
          <p:nvPr/>
        </p:nvPicPr>
        <p:blipFill>
          <a:blip r:embed="rId35" cstate="print"/>
          <a:srcRect/>
          <a:stretch>
            <a:fillRect/>
          </a:stretch>
        </p:blipFill>
        <p:spPr bwMode="auto">
          <a:xfrm>
            <a:off x="7315200" y="6416675"/>
            <a:ext cx="1390650" cy="234950"/>
          </a:xfrm>
          <a:prstGeom prst="rect">
            <a:avLst/>
          </a:prstGeom>
          <a:noFill/>
          <a:ln w="9525">
            <a:noFill/>
            <a:miter lim="800000"/>
            <a:headEnd/>
            <a:tailEnd/>
          </a:ln>
        </p:spPr>
      </p:pic>
      <p:pic>
        <p:nvPicPr>
          <p:cNvPr id="6150" name="Picture 8" descr="Fairview_Mixed_header_2.jpg"/>
          <p:cNvPicPr>
            <a:picLocks noChangeAspect="1"/>
          </p:cNvPicPr>
          <p:nvPr/>
        </p:nvPicPr>
        <p:blipFill>
          <a:blip r:embed="rId36" cstate="print"/>
          <a:srcRect/>
          <a:stretch>
            <a:fillRect/>
          </a:stretch>
        </p:blipFill>
        <p:spPr bwMode="auto">
          <a:xfrm>
            <a:off x="0" y="0"/>
            <a:ext cx="91440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 id="2147484318" r:id="rId12"/>
    <p:sldLayoutId id="2147484319" r:id="rId13"/>
    <p:sldLayoutId id="2147484320" r:id="rId14"/>
    <p:sldLayoutId id="2147484321" r:id="rId15"/>
    <p:sldLayoutId id="2147484322" r:id="rId16"/>
    <p:sldLayoutId id="2147484323" r:id="rId17"/>
    <p:sldLayoutId id="2147484324" r:id="rId18"/>
    <p:sldLayoutId id="2147484325" r:id="rId19"/>
    <p:sldLayoutId id="2147484326" r:id="rId20"/>
    <p:sldLayoutId id="2147484327" r:id="rId21"/>
    <p:sldLayoutId id="2147484328" r:id="rId22"/>
    <p:sldLayoutId id="2147484329" r:id="rId23"/>
    <p:sldLayoutId id="2147484331" r:id="rId24"/>
    <p:sldLayoutId id="2147484332" r:id="rId25"/>
    <p:sldLayoutId id="2147484333" r:id="rId26"/>
    <p:sldLayoutId id="2147484334" r:id="rId27"/>
    <p:sldLayoutId id="2147484335" r:id="rId28"/>
    <p:sldLayoutId id="2147484336" r:id="rId29"/>
    <p:sldLayoutId id="2147484337" r:id="rId30"/>
    <p:sldLayoutId id="2147484338" r:id="rId31"/>
    <p:sldLayoutId id="2147484339" r:id="rId32"/>
    <p:sldLayoutId id="2147484340" r:id="rId33"/>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1" fontAlgn="base" hangingPunct="1">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1" fontAlgn="base" hangingPunct="1">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1" fontAlgn="base" hangingPunct="1">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1" fontAlgn="base" hangingPunct="1">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1" fontAlgn="base" hangingPunct="1">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8195"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490537"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4ECB5203-DB35-4975-8E5F-AA46C3BEA016}" type="slidenum">
              <a:rPr lang="en-US"/>
              <a:pPr>
                <a:defRPr/>
              </a:pPr>
              <a:t>‹#›</a:t>
            </a:fld>
            <a:endParaRPr lang="en-US" dirty="0"/>
          </a:p>
        </p:txBody>
      </p:sp>
      <p:pic>
        <p:nvPicPr>
          <p:cNvPr id="8197" name="Picture 2"/>
          <p:cNvPicPr>
            <a:picLocks noChangeAspect="1" noChangeArrowheads="1"/>
          </p:cNvPicPr>
          <p:nvPr/>
        </p:nvPicPr>
        <p:blipFill>
          <a:blip r:embed="rId19" cstate="print"/>
          <a:srcRect/>
          <a:stretch>
            <a:fillRect/>
          </a:stretch>
        </p:blipFill>
        <p:spPr bwMode="auto">
          <a:xfrm>
            <a:off x="0" y="0"/>
            <a:ext cx="9144000" cy="914400"/>
          </a:xfrm>
          <a:prstGeom prst="rect">
            <a:avLst/>
          </a:prstGeom>
          <a:noFill/>
          <a:ln w="9525">
            <a:noFill/>
            <a:miter lim="800000"/>
            <a:headEnd/>
            <a:tailEnd/>
          </a:ln>
        </p:spPr>
      </p:pic>
      <p:pic>
        <p:nvPicPr>
          <p:cNvPr id="8198" name="Picture 6"/>
          <p:cNvPicPr>
            <a:picLocks noChangeAspect="1"/>
          </p:cNvPicPr>
          <p:nvPr/>
        </p:nvPicPr>
        <p:blipFill>
          <a:blip r:embed="rId20" cstate="print"/>
          <a:srcRect/>
          <a:stretch>
            <a:fillRect/>
          </a:stretch>
        </p:blipFill>
        <p:spPr bwMode="auto">
          <a:xfrm>
            <a:off x="7315200" y="6416675"/>
            <a:ext cx="1390650" cy="234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 id="2147484352" r:id="rId12"/>
    <p:sldLayoutId id="2147484353" r:id="rId13"/>
    <p:sldLayoutId id="2147484354" r:id="rId14"/>
    <p:sldLayoutId id="2147484355" r:id="rId15"/>
    <p:sldLayoutId id="2147484356" r:id="rId16"/>
    <p:sldLayoutId id="2147484357" r:id="rId17"/>
  </p:sldLayoutIdLst>
  <p:transition spd="med">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fontAlgn="base">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fontAlgn="base">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fontAlgn="base">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fontAlgn="base">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0" fontAlgn="base" hangingPunct="0">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0" fontAlgn="base" hangingPunct="0">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0" fontAlgn="base" hangingPunct="0">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9219"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549275"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E1BE43DD-BD2A-4E0D-BBD5-777F0A4F3542}" type="slidenum">
              <a:rPr lang="en-US"/>
              <a:pPr>
                <a:defRPr/>
              </a:pPr>
              <a:t>‹#›</a:t>
            </a:fld>
            <a:endParaRPr lang="en-US" dirty="0"/>
          </a:p>
        </p:txBody>
      </p:sp>
      <p:pic>
        <p:nvPicPr>
          <p:cNvPr id="9221" name="Picture 4"/>
          <p:cNvPicPr>
            <a:picLocks noChangeAspect="1"/>
          </p:cNvPicPr>
          <p:nvPr/>
        </p:nvPicPr>
        <p:blipFill>
          <a:blip r:embed="rId18" cstate="print"/>
          <a:srcRect/>
          <a:stretch>
            <a:fillRect/>
          </a:stretch>
        </p:blipFill>
        <p:spPr bwMode="auto">
          <a:xfrm>
            <a:off x="7315200" y="6416675"/>
            <a:ext cx="1390650" cy="234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 id="2147484369" r:id="rId12"/>
    <p:sldLayoutId id="2147484370" r:id="rId13"/>
    <p:sldLayoutId id="2147484371" r:id="rId14"/>
    <p:sldLayoutId id="2147484372" r:id="rId15"/>
    <p:sldLayoutId id="2147484373" r:id="rId16"/>
  </p:sldLayoutIdLst>
  <p:transition spd="med">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fontAlgn="base">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fontAlgn="base">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fontAlgn="base">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fontAlgn="base">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0" fontAlgn="base" hangingPunct="0">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0" fontAlgn="base" hangingPunct="0">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0" fontAlgn="base" hangingPunct="0">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50.57.153.156/labFrame.asp?DID=719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intranet.fairview.org/fv/groups/intranet/documents/labprocedures/s_124399.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ntranet.fairview.org/fv/groups/intranet/documents/labprocedures/s_124399.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50.57.153.156/labFrame.asp?DID=572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5137" y="971551"/>
            <a:ext cx="8243887" cy="2000250"/>
          </a:xfrm>
        </p:spPr>
        <p:txBody>
          <a:bodyPr/>
          <a:lstStyle/>
          <a:p>
            <a:pPr algn="ctr"/>
            <a:r>
              <a:rPr lang="en-US" sz="4000" dirty="0">
                <a:solidFill>
                  <a:srgbClr val="008080"/>
                </a:solidFill>
              </a:rPr>
              <a:t>Fairview Laboratories: Specimen Tracking and Transport</a:t>
            </a:r>
            <a:endParaRPr lang="en-US" sz="4000" dirty="0"/>
          </a:p>
        </p:txBody>
      </p:sp>
      <p:sp>
        <p:nvSpPr>
          <p:cNvPr id="5" name="Slide Number Placeholder 4"/>
          <p:cNvSpPr>
            <a:spLocks noGrp="1"/>
          </p:cNvSpPr>
          <p:nvPr>
            <p:ph type="sldNum" sz="quarter" idx="4294967295"/>
          </p:nvPr>
        </p:nvSpPr>
        <p:spPr>
          <a:xfrm>
            <a:off x="0" y="6384925"/>
            <a:ext cx="563563" cy="365125"/>
          </a:xfrm>
        </p:spPr>
        <p:txBody>
          <a:bodyPr/>
          <a:lstStyle/>
          <a:p>
            <a:pPr>
              <a:defRPr/>
            </a:pPr>
            <a:fld id="{B7B26595-6655-487C-A33D-1C52FDF5B5F4}" type="slidenum">
              <a:rPr lang="en-US" smtClean="0"/>
              <a:pPr>
                <a:defRPr/>
              </a:pPr>
              <a:t>1</a:t>
            </a:fld>
            <a:endParaRPr lang="en-US" dirty="0"/>
          </a:p>
        </p:txBody>
      </p:sp>
      <p:sp>
        <p:nvSpPr>
          <p:cNvPr id="9" name="Content Placeholder 2"/>
          <p:cNvSpPr txBox="1">
            <a:spLocks/>
          </p:cNvSpPr>
          <p:nvPr/>
        </p:nvSpPr>
        <p:spPr bwMode="auto">
          <a:xfrm>
            <a:off x="294909" y="3286507"/>
            <a:ext cx="8215312" cy="919733"/>
          </a:xfrm>
          <a:prstGeom prst="rect">
            <a:avLst/>
          </a:prstGeom>
          <a:noFill/>
          <a:ln w="9525">
            <a:noFill/>
            <a:miter lim="800000"/>
            <a:headEnd/>
            <a:tailEnd/>
          </a:ln>
        </p:spPr>
        <p:txBody>
          <a:bodyPr vert="horz" wrap="square" lIns="54864" tIns="0" rIns="91440" bIns="0" numCol="1" anchor="t" anchorCtr="0" compatLnSpc="1">
            <a:prstTxWarp prst="textNoShape">
              <a:avLst/>
            </a:prstTxWarp>
            <a:noAutofit/>
          </a:bodyPr>
          <a:lstStyle>
            <a:lvl1pPr marL="0" indent="0" algn="l" rtl="0" eaLnBrk="1" fontAlgn="base" hangingPunct="1">
              <a:lnSpc>
                <a:spcPct val="90000"/>
              </a:lnSpc>
              <a:spcBef>
                <a:spcPts val="600"/>
              </a:spcBef>
              <a:spcAft>
                <a:spcPts val="575"/>
              </a:spcAft>
              <a:buFont typeface="Arial" charset="0"/>
              <a:buNone/>
              <a:defRPr sz="2000" b="0" i="0" kern="1200" baseline="0">
                <a:solidFill>
                  <a:schemeClr val="tx2"/>
                </a:solidFill>
                <a:latin typeface="+mn-lt"/>
                <a:ea typeface="Geneva" charset="-128"/>
                <a:cs typeface="Geneva" charset="-128"/>
              </a:defRPr>
            </a:lvl1pPr>
            <a:lvl2pPr marL="457200" indent="0" algn="ctr" rtl="0" eaLnBrk="1" fontAlgn="base" hangingPunct="1">
              <a:lnSpc>
                <a:spcPct val="90000"/>
              </a:lnSpc>
              <a:spcBef>
                <a:spcPct val="20000"/>
              </a:spcBef>
              <a:spcAft>
                <a:spcPts val="575"/>
              </a:spcAft>
              <a:buFont typeface="Symbol" pitchFamily="18" charset="2"/>
              <a:buNone/>
              <a:defRPr sz="2200" kern="1200">
                <a:solidFill>
                  <a:schemeClr val="tx1">
                    <a:tint val="75000"/>
                  </a:schemeClr>
                </a:solidFill>
                <a:latin typeface="+mn-lt"/>
                <a:ea typeface="Geneva" charset="-128"/>
                <a:cs typeface="+mn-cs"/>
              </a:defRPr>
            </a:lvl2pPr>
            <a:lvl3pPr marL="914400" indent="0" algn="ctr" rtl="0" eaLnBrk="1" fontAlgn="base" hangingPunct="1">
              <a:lnSpc>
                <a:spcPct val="90000"/>
              </a:lnSpc>
              <a:spcBef>
                <a:spcPct val="20000"/>
              </a:spcBef>
              <a:spcAft>
                <a:spcPts val="575"/>
              </a:spcAft>
              <a:buFont typeface="Wingdings" pitchFamily="2" charset="2"/>
              <a:buNone/>
              <a:defRPr sz="2200" kern="1200">
                <a:solidFill>
                  <a:schemeClr val="tx1">
                    <a:tint val="75000"/>
                  </a:schemeClr>
                </a:solidFill>
                <a:latin typeface="+mn-lt"/>
                <a:ea typeface="Geneva" charset="-128"/>
                <a:cs typeface="+mn-cs"/>
              </a:defRPr>
            </a:lvl3pPr>
            <a:lvl4pPr marL="1371600" indent="0" algn="ctr" rtl="0" eaLnBrk="1" fontAlgn="base" hangingPunct="1">
              <a:lnSpc>
                <a:spcPct val="90000"/>
              </a:lnSpc>
              <a:spcBef>
                <a:spcPct val="20000"/>
              </a:spcBef>
              <a:spcAft>
                <a:spcPts val="575"/>
              </a:spcAft>
              <a:buFont typeface="Wingdings" pitchFamily="2" charset="2"/>
              <a:buNone/>
              <a:defRPr sz="2200" kern="1200">
                <a:solidFill>
                  <a:schemeClr val="tx1">
                    <a:tint val="75000"/>
                  </a:schemeClr>
                </a:solidFill>
                <a:latin typeface="+mn-lt"/>
                <a:ea typeface="Geneva" charset="-128"/>
                <a:cs typeface="+mn-cs"/>
              </a:defRPr>
            </a:lvl4pPr>
            <a:lvl5pPr marL="1828800" indent="0" algn="ctr" rtl="0" eaLnBrk="1" fontAlgn="base" hangingPunct="1">
              <a:lnSpc>
                <a:spcPct val="90000"/>
              </a:lnSpc>
              <a:spcBef>
                <a:spcPct val="20000"/>
              </a:spcBef>
              <a:spcAft>
                <a:spcPct val="0"/>
              </a:spcAft>
              <a:buFont typeface="Arial" charset="0"/>
              <a:buNone/>
              <a:defRPr sz="2400" kern="1200">
                <a:solidFill>
                  <a:schemeClr val="tx1">
                    <a:tint val="75000"/>
                  </a:schemeClr>
                </a:solidFill>
                <a:latin typeface="+mn-lt"/>
                <a:ea typeface="Geneva"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lnSpc>
                <a:spcPct val="100000"/>
              </a:lnSpc>
              <a:spcBef>
                <a:spcPts val="0"/>
              </a:spcBef>
              <a:spcAft>
                <a:spcPts val="0"/>
              </a:spcAft>
            </a:pPr>
            <a:r>
              <a:rPr lang="en-US" sz="3200" dirty="0" smtClean="0">
                <a:solidFill>
                  <a:srgbClr val="008080"/>
                </a:solidFill>
              </a:rPr>
              <a:t>Reporting Lost and/or Mishandled Specimen(s)</a:t>
            </a:r>
            <a:endParaRPr lang="en-US" sz="3200" dirty="0" smtClean="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in Sunquest</a:t>
            </a:r>
            <a:endParaRPr lang="en-US" dirty="0"/>
          </a:p>
        </p:txBody>
      </p:sp>
      <p:sp>
        <p:nvSpPr>
          <p:cNvPr id="3" name="Content Placeholder 2"/>
          <p:cNvSpPr>
            <a:spLocks noGrp="1"/>
          </p:cNvSpPr>
          <p:nvPr>
            <p:ph idx="1"/>
          </p:nvPr>
        </p:nvSpPr>
        <p:spPr>
          <a:xfrm>
            <a:off x="457200" y="1828801"/>
            <a:ext cx="8229600" cy="4343400"/>
          </a:xfrm>
        </p:spPr>
        <p:txBody>
          <a:bodyPr/>
          <a:lstStyle/>
          <a:p>
            <a:pPr>
              <a:lnSpc>
                <a:spcPct val="100000"/>
              </a:lnSpc>
              <a:spcBef>
                <a:spcPts val="0"/>
              </a:spcBef>
              <a:spcAft>
                <a:spcPts val="0"/>
              </a:spcAft>
              <a:buClr>
                <a:srgbClr val="008080"/>
              </a:buClr>
              <a:buSzPct val="100000"/>
              <a:buFont typeface="Wingdings" panose="05000000000000000000" pitchFamily="2" charset="2"/>
              <a:buChar char="Ø"/>
            </a:pPr>
            <a:r>
              <a:rPr lang="en-US" dirty="0" smtClean="0"/>
              <a:t>MRE (Microbiology Result Entry) cancellation example (i.e. URC):</a:t>
            </a:r>
          </a:p>
          <a:p>
            <a:pPr>
              <a:lnSpc>
                <a:spcPct val="100000"/>
              </a:lnSpc>
              <a:spcBef>
                <a:spcPts val="0"/>
              </a:spcBef>
              <a:spcAft>
                <a:spcPts val="0"/>
              </a:spcAft>
              <a:buClr>
                <a:srgbClr val="008080"/>
              </a:buClr>
              <a:buSzPct val="100000"/>
              <a:buFont typeface="Wingdings" panose="05000000000000000000" pitchFamily="2" charset="2"/>
              <a:buChar char="Ø"/>
            </a:pPr>
            <a:r>
              <a:rPr lang="en-US" dirty="0" smtClean="0">
                <a:hlinkClick r:id="rId2"/>
              </a:rPr>
              <a:t>MRE cancel/credit work aid</a:t>
            </a:r>
            <a:endParaRPr lang="en-US" dirty="0" smtClean="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10</a:t>
            </a:fld>
            <a:endParaRPr lang="en-US" dirty="0"/>
          </a:p>
        </p:txBody>
      </p:sp>
    </p:spTree>
    <p:extLst>
      <p:ext uri="{BB962C8B-B14F-4D97-AF65-F5344CB8AC3E}">
        <p14:creationId xmlns:p14="http://schemas.microsoft.com/office/powerpoint/2010/main" val="194198003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“LOST” Code</a:t>
            </a:r>
            <a:endParaRPr lang="en-US" dirty="0"/>
          </a:p>
        </p:txBody>
      </p:sp>
      <p:sp>
        <p:nvSpPr>
          <p:cNvPr id="3" name="Content Placeholder 2"/>
          <p:cNvSpPr>
            <a:spLocks noGrp="1"/>
          </p:cNvSpPr>
          <p:nvPr>
            <p:ph idx="1"/>
          </p:nvPr>
        </p:nvSpPr>
        <p:spPr>
          <a:xfrm>
            <a:off x="457200" y="1828801"/>
            <a:ext cx="8229600" cy="4343400"/>
          </a:xfrm>
        </p:spPr>
        <p:txBody>
          <a:bodyPr/>
          <a:lstStyle/>
          <a:p>
            <a:pPr marL="285750" lvl="0" indent="-285750">
              <a:lnSpc>
                <a:spcPct val="100000"/>
              </a:lnSpc>
              <a:spcBef>
                <a:spcPts val="600"/>
              </a:spcBef>
              <a:spcAft>
                <a:spcPts val="600"/>
              </a:spcAft>
              <a:buClr>
                <a:srgbClr val="008080"/>
              </a:buClr>
              <a:buSzPct val="100000"/>
              <a:buFont typeface="Wingdings" panose="05000000000000000000" pitchFamily="2" charset="2"/>
              <a:buChar char="Ø"/>
            </a:pPr>
            <a:r>
              <a:rPr lang="en-US" dirty="0">
                <a:solidFill>
                  <a:prstClr val="black"/>
                </a:solidFill>
              </a:rPr>
              <a:t>“LOST” </a:t>
            </a:r>
            <a:r>
              <a:rPr lang="en-US" dirty="0" smtClean="0">
                <a:solidFill>
                  <a:prstClr val="black"/>
                </a:solidFill>
              </a:rPr>
              <a:t>ETC </a:t>
            </a:r>
            <a:r>
              <a:rPr lang="en-US" dirty="0">
                <a:solidFill>
                  <a:prstClr val="black"/>
                </a:solidFill>
              </a:rPr>
              <a:t>code=</a:t>
            </a:r>
            <a:r>
              <a:rPr lang="en-US" dirty="0"/>
              <a:t>Specimen Lost or Mishandled and testing unable to be </a:t>
            </a:r>
            <a:r>
              <a:rPr lang="en-US" dirty="0" smtClean="0"/>
              <a:t>completed</a:t>
            </a:r>
          </a:p>
          <a:p>
            <a:pPr marL="285750" lvl="0" indent="-285750">
              <a:lnSpc>
                <a:spcPct val="100000"/>
              </a:lnSpc>
              <a:spcBef>
                <a:spcPts val="600"/>
              </a:spcBef>
              <a:spcAft>
                <a:spcPts val="600"/>
              </a:spcAft>
              <a:buClr>
                <a:srgbClr val="008080"/>
              </a:buClr>
              <a:buSzPct val="100000"/>
              <a:buFont typeface="Wingdings" panose="05000000000000000000" pitchFamily="2" charset="2"/>
              <a:buChar char="Ø"/>
            </a:pPr>
            <a:r>
              <a:rPr lang="en-US" dirty="0" smtClean="0">
                <a:solidFill>
                  <a:prstClr val="black"/>
                </a:solidFill>
              </a:rPr>
              <a:t>The </a:t>
            </a:r>
            <a:r>
              <a:rPr lang="en-US" b="1" dirty="0">
                <a:solidFill>
                  <a:prstClr val="black"/>
                </a:solidFill>
              </a:rPr>
              <a:t>"LOST</a:t>
            </a:r>
            <a:r>
              <a:rPr lang="en-US" b="1" i="1" dirty="0">
                <a:solidFill>
                  <a:prstClr val="black"/>
                </a:solidFill>
              </a:rPr>
              <a:t>” </a:t>
            </a:r>
            <a:r>
              <a:rPr lang="en-US" b="1" dirty="0">
                <a:solidFill>
                  <a:prstClr val="black"/>
                </a:solidFill>
              </a:rPr>
              <a:t>ETC code</a:t>
            </a:r>
            <a:r>
              <a:rPr lang="en-US" dirty="0">
                <a:solidFill>
                  <a:prstClr val="black"/>
                </a:solidFill>
              </a:rPr>
              <a:t> </a:t>
            </a:r>
            <a:r>
              <a:rPr lang="en-US" b="1" dirty="0">
                <a:solidFill>
                  <a:prstClr val="black"/>
                </a:solidFill>
              </a:rPr>
              <a:t>must</a:t>
            </a:r>
            <a:r>
              <a:rPr lang="en-US" dirty="0">
                <a:solidFill>
                  <a:prstClr val="black"/>
                </a:solidFill>
              </a:rPr>
              <a:t> </a:t>
            </a:r>
            <a:r>
              <a:rPr lang="en-US" b="1" dirty="0">
                <a:solidFill>
                  <a:prstClr val="black"/>
                </a:solidFill>
              </a:rPr>
              <a:t>be used in Sunquest </a:t>
            </a:r>
            <a:r>
              <a:rPr lang="en-US" dirty="0">
                <a:solidFill>
                  <a:prstClr val="black"/>
                </a:solidFill>
              </a:rPr>
              <a:t>to </a:t>
            </a:r>
            <a:r>
              <a:rPr lang="en-US" dirty="0"/>
              <a:t>track the number and location of lost or mishandled specimens in quality reports for ongoing performance improvement efforts.  </a:t>
            </a:r>
            <a:endParaRPr lang="en-US" dirty="0" smtClean="0"/>
          </a:p>
          <a:p>
            <a:pPr marL="0" lvl="0" indent="0">
              <a:lnSpc>
                <a:spcPct val="100000"/>
              </a:lnSpc>
              <a:spcBef>
                <a:spcPts val="600"/>
              </a:spcBef>
              <a:spcAft>
                <a:spcPts val="600"/>
              </a:spcAft>
              <a:buClr>
                <a:srgbClr val="008080"/>
              </a:buClr>
              <a:buSzPct val="100000"/>
              <a:buNone/>
            </a:pPr>
            <a:r>
              <a:rPr lang="en-US" dirty="0" smtClean="0">
                <a:solidFill>
                  <a:prstClr val="black"/>
                </a:solidFill>
              </a:rPr>
              <a:t>Note: other ETC codes may be used in addition to “LOST”</a:t>
            </a:r>
            <a:endParaRPr lang="en-US" dirty="0">
              <a:solidFill>
                <a:prstClr val="black"/>
              </a:solidFill>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11</a:t>
            </a:fld>
            <a:endParaRPr lang="en-US" dirty="0"/>
          </a:p>
        </p:txBody>
      </p:sp>
    </p:spTree>
    <p:extLst>
      <p:ext uri="{BB962C8B-B14F-4D97-AF65-F5344CB8AC3E}">
        <p14:creationId xmlns:p14="http://schemas.microsoft.com/office/powerpoint/2010/main" val="277295813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15" y="966788"/>
            <a:ext cx="8404528" cy="636587"/>
          </a:xfrm>
        </p:spPr>
        <p:txBody>
          <a:bodyPr/>
          <a:lstStyle/>
          <a:p>
            <a:r>
              <a:rPr lang="en-US" dirty="0">
                <a:latin typeface="Lucida Bright" panose="02040602050505020304" pitchFamily="18" charset="0"/>
              </a:rPr>
              <a:t>Reporting </a:t>
            </a:r>
            <a:r>
              <a:rPr lang="en-US" dirty="0" smtClean="0">
                <a:latin typeface="Lucida Bright" panose="02040602050505020304" pitchFamily="18" charset="0"/>
              </a:rPr>
              <a:t>in ICare</a:t>
            </a:r>
            <a:endParaRPr lang="en-US" dirty="0"/>
          </a:p>
        </p:txBody>
      </p:sp>
      <p:sp>
        <p:nvSpPr>
          <p:cNvPr id="3" name="Content Placeholder 2"/>
          <p:cNvSpPr>
            <a:spLocks noGrp="1"/>
          </p:cNvSpPr>
          <p:nvPr>
            <p:ph idx="1"/>
          </p:nvPr>
        </p:nvSpPr>
        <p:spPr>
          <a:xfrm>
            <a:off x="441298" y="1973995"/>
            <a:ext cx="8229600" cy="3705225"/>
          </a:xfrm>
        </p:spPr>
        <p:txBody>
          <a:bodyPr/>
          <a:lstStyle/>
          <a:p>
            <a:pPr marL="342900" lvl="0" indent="-342900">
              <a:lnSpc>
                <a:spcPct val="100000"/>
              </a:lnSpc>
              <a:spcBef>
                <a:spcPts val="600"/>
              </a:spcBef>
              <a:spcAft>
                <a:spcPts val="600"/>
              </a:spcAft>
              <a:buClr>
                <a:srgbClr val="008080"/>
              </a:buClr>
              <a:buSzTx/>
              <a:buFont typeface="Wingdings" panose="05000000000000000000" pitchFamily="2" charset="2"/>
              <a:buChar char="Ø"/>
            </a:pPr>
            <a:r>
              <a:rPr lang="en-US" dirty="0" smtClean="0">
                <a:solidFill>
                  <a:prstClr val="black"/>
                </a:solidFill>
                <a:latin typeface="Arial" charset="0"/>
              </a:rPr>
              <a:t>Staff will use standardized responses when completing the ICARE report and also the specific event details.  A System Laboratory Policy will define these responses. </a:t>
            </a:r>
            <a:endParaRPr lang="en-US" dirty="0">
              <a:solidFill>
                <a:prstClr val="black"/>
              </a:solidFill>
              <a:latin typeface="Arial" charset="0"/>
            </a:endParaRPr>
          </a:p>
          <a:p>
            <a:pPr marL="0" lvl="0" indent="0">
              <a:lnSpc>
                <a:spcPct val="100000"/>
              </a:lnSpc>
              <a:spcBef>
                <a:spcPts val="600"/>
              </a:spcBef>
              <a:spcAft>
                <a:spcPts val="600"/>
              </a:spcAft>
              <a:buClr>
                <a:srgbClr val="008080"/>
              </a:buClr>
              <a:buSzTx/>
              <a:buNone/>
            </a:pPr>
            <a:r>
              <a:rPr lang="en-US" sz="2000" dirty="0" smtClean="0">
                <a:solidFill>
                  <a:prstClr val="black"/>
                </a:solidFill>
                <a:latin typeface="Arial" charset="0"/>
              </a:rPr>
              <a:t>     </a:t>
            </a:r>
            <a:r>
              <a:rPr lang="en-US" sz="2200" dirty="0" smtClean="0">
                <a:solidFill>
                  <a:prstClr val="black"/>
                </a:solidFill>
                <a:latin typeface="Arial" charset="0"/>
                <a:hlinkClick r:id="rId2"/>
              </a:rPr>
              <a:t>Lost Specimen or Lost to Testing Events Reporting Policy</a:t>
            </a:r>
            <a:endParaRPr lang="en-US" sz="2200" dirty="0" smtClean="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12</a:t>
            </a:fld>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213" y="3737112"/>
            <a:ext cx="8238514" cy="257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39040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220" y="1036530"/>
            <a:ext cx="7893066" cy="649395"/>
          </a:xfrm>
        </p:spPr>
        <p:txBody>
          <a:bodyPr/>
          <a:lstStyle/>
          <a:p>
            <a:r>
              <a:rPr lang="en-US" dirty="0" smtClean="0"/>
              <a:t>Summary</a:t>
            </a:r>
            <a:endParaRPr lang="en-US" dirty="0"/>
          </a:p>
        </p:txBody>
      </p:sp>
      <p:sp>
        <p:nvSpPr>
          <p:cNvPr id="2" name="TextBox 1"/>
          <p:cNvSpPr txBox="1"/>
          <p:nvPr/>
        </p:nvSpPr>
        <p:spPr>
          <a:xfrm>
            <a:off x="462643" y="1845129"/>
            <a:ext cx="8218714" cy="3708708"/>
          </a:xfrm>
          <a:prstGeom prst="rect">
            <a:avLst/>
          </a:prstGeom>
          <a:noFill/>
        </p:spPr>
        <p:txBody>
          <a:bodyPr wrap="square" rtlCol="0">
            <a:spAutoFit/>
          </a:bodyPr>
          <a:lstStyle/>
          <a:p>
            <a:pPr marL="342900" indent="-342900">
              <a:spcBef>
                <a:spcPts val="600"/>
              </a:spcBef>
              <a:spcAft>
                <a:spcPts val="600"/>
              </a:spcAft>
              <a:buClr>
                <a:srgbClr val="008080"/>
              </a:buClr>
              <a:buFont typeface="Wingdings" panose="05000000000000000000" pitchFamily="2" charset="2"/>
              <a:buChar char="Ø"/>
            </a:pPr>
            <a:r>
              <a:rPr lang="en-US" sz="2400" dirty="0" smtClean="0"/>
              <a:t>All lost or mishandled specimens need to be reported…no exception.</a:t>
            </a:r>
          </a:p>
          <a:p>
            <a:pPr marL="342900" indent="-342900">
              <a:spcBef>
                <a:spcPts val="600"/>
              </a:spcBef>
              <a:spcAft>
                <a:spcPts val="600"/>
              </a:spcAft>
              <a:buClr>
                <a:srgbClr val="008080"/>
              </a:buClr>
              <a:buFont typeface="Wingdings" panose="05000000000000000000" pitchFamily="2" charset="2"/>
              <a:buChar char="Ø"/>
            </a:pPr>
            <a:r>
              <a:rPr lang="en-US" sz="2400" dirty="0" smtClean="0"/>
              <a:t>Two steps to complete documentation:  </a:t>
            </a:r>
          </a:p>
          <a:p>
            <a:pPr marL="914400" lvl="1" indent="-457200">
              <a:spcBef>
                <a:spcPts val="600"/>
              </a:spcBef>
              <a:spcAft>
                <a:spcPts val="600"/>
              </a:spcAft>
              <a:buFont typeface="+mj-lt"/>
              <a:buAutoNum type="arabicPeriod"/>
            </a:pPr>
            <a:r>
              <a:rPr lang="en-US" sz="2400" dirty="0" smtClean="0"/>
              <a:t>Cancel/credit using “LOST” ETC code in Sunquest using two-step cancel/credit method</a:t>
            </a:r>
          </a:p>
          <a:p>
            <a:pPr marL="914400" lvl="1" indent="-457200">
              <a:spcBef>
                <a:spcPts val="600"/>
              </a:spcBef>
              <a:spcAft>
                <a:spcPts val="600"/>
              </a:spcAft>
              <a:buFont typeface="+mj-lt"/>
              <a:buAutoNum type="arabicPeriod"/>
            </a:pPr>
            <a:r>
              <a:rPr lang="en-US" sz="2400" dirty="0" smtClean="0"/>
              <a:t>Complete ICARE report following standard reporting format before the end of your shift.</a:t>
            </a:r>
          </a:p>
          <a:p>
            <a:pPr marL="457200" indent="-457200">
              <a:lnSpc>
                <a:spcPct val="80000"/>
              </a:lnSpc>
              <a:buFont typeface="+mj-lt"/>
              <a:buAutoNum type="arabicPeriod"/>
            </a:pPr>
            <a:endParaRPr lang="en-US" sz="2000" dirty="0" smtClean="0"/>
          </a:p>
          <a:p>
            <a:pPr marL="457200" indent="-457200">
              <a:lnSpc>
                <a:spcPct val="80000"/>
              </a:lnSpc>
              <a:buFont typeface="+mj-lt"/>
              <a:buAutoNum type="arabicPeriod"/>
            </a:pPr>
            <a:endParaRPr lang="en-US" sz="2000" dirty="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to contact with questions</a:t>
            </a:r>
            <a:endParaRPr lang="en-US" dirty="0"/>
          </a:p>
        </p:txBody>
      </p:sp>
      <p:sp>
        <p:nvSpPr>
          <p:cNvPr id="3" name="Content Placeholder 2"/>
          <p:cNvSpPr>
            <a:spLocks noGrp="1"/>
          </p:cNvSpPr>
          <p:nvPr>
            <p:ph idx="1"/>
          </p:nvPr>
        </p:nvSpPr>
        <p:spPr>
          <a:xfrm>
            <a:off x="457200" y="1828801"/>
            <a:ext cx="8229600" cy="4343400"/>
          </a:xfrm>
        </p:spPr>
        <p:txBody>
          <a:bodyPr/>
          <a:lstStyle/>
          <a:p>
            <a:pPr marL="0" indent="0">
              <a:lnSpc>
                <a:spcPct val="100000"/>
              </a:lnSpc>
              <a:spcBef>
                <a:spcPts val="300"/>
              </a:spcBef>
              <a:spcAft>
                <a:spcPts val="300"/>
              </a:spcAft>
              <a:buNone/>
            </a:pPr>
            <a:r>
              <a:rPr lang="en-US" dirty="0" smtClean="0"/>
              <a:t>The following individuals are site representatives:</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Cytology</a:t>
            </a:r>
            <a:r>
              <a:rPr lang="en-US" sz="2000" dirty="0"/>
              <a:t>: Jana Holler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FMG </a:t>
            </a:r>
            <a:r>
              <a:rPr lang="en-US" sz="2000" dirty="0"/>
              <a:t>Clinics: Lisa Karnik &amp; Michelle </a:t>
            </a:r>
            <a:r>
              <a:rPr lang="en-US" sz="2000" dirty="0" smtClean="0"/>
              <a:t>Stevens-Brioschi</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Lakes</a:t>
            </a:r>
            <a:r>
              <a:rPr lang="en-US" sz="2000" dirty="0"/>
              <a:t>: Helen Brenny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Northland</a:t>
            </a:r>
            <a:r>
              <a:rPr lang="en-US" sz="2000" dirty="0"/>
              <a:t>: Tonya Kindseth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Outreach</a:t>
            </a:r>
            <a:r>
              <a:rPr lang="en-US" sz="2000" dirty="0"/>
              <a:t>: Joy </a:t>
            </a:r>
            <a:r>
              <a:rPr lang="en-US" sz="2000" dirty="0" smtClean="0"/>
              <a:t>Case</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Pathology: </a:t>
            </a:r>
            <a:r>
              <a:rPr lang="en-US" sz="2000" dirty="0"/>
              <a:t>Brooke Eguia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Ridges: Kari Amacher</a:t>
            </a:r>
            <a:endParaRPr lang="en-US" sz="2000" dirty="0"/>
          </a:p>
          <a:p>
            <a:pPr>
              <a:lnSpc>
                <a:spcPct val="100000"/>
              </a:lnSpc>
              <a:spcBef>
                <a:spcPts val="300"/>
              </a:spcBef>
              <a:spcAft>
                <a:spcPts val="300"/>
              </a:spcAft>
              <a:buClr>
                <a:srgbClr val="008080"/>
              </a:buClr>
              <a:buFont typeface="Wingdings" panose="05000000000000000000" pitchFamily="2" charset="2"/>
              <a:buChar char="Ø"/>
            </a:pPr>
            <a:r>
              <a:rPr lang="en-US" sz="2000" dirty="0" smtClean="0"/>
              <a:t>Southdale</a:t>
            </a:r>
            <a:r>
              <a:rPr lang="en-US" sz="2000" dirty="0"/>
              <a:t>: Mila </a:t>
            </a:r>
            <a:r>
              <a:rPr lang="en-US" sz="2000" dirty="0" smtClean="0"/>
              <a:t>Montemurro-Healy</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Specimen Management: Karri </a:t>
            </a:r>
            <a:r>
              <a:rPr lang="en-US" sz="2000" dirty="0"/>
              <a:t>Cargill </a:t>
            </a:r>
            <a:r>
              <a:rPr lang="en-US" sz="2000" dirty="0" smtClean="0"/>
              <a:t>&amp; Sherry Davis</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UMMC East Bank: Brad Lemke</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UMMC </a:t>
            </a:r>
            <a:r>
              <a:rPr lang="en-US" sz="2000" dirty="0"/>
              <a:t>West Bank: </a:t>
            </a:r>
            <a:r>
              <a:rPr lang="en-US" sz="2000" smtClean="0"/>
              <a:t>Vicki Zebroski</a:t>
            </a:r>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14</a:t>
            </a:fld>
            <a:endParaRPr lang="en-US" dirty="0"/>
          </a:p>
        </p:txBody>
      </p:sp>
    </p:spTree>
    <p:extLst>
      <p:ext uri="{BB962C8B-B14F-4D97-AF65-F5344CB8AC3E}">
        <p14:creationId xmlns:p14="http://schemas.microsoft.com/office/powerpoint/2010/main" val="60615720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828801"/>
            <a:ext cx="8229600" cy="4343400"/>
          </a:xfrm>
        </p:spPr>
        <p:txBody>
          <a:bodyPr/>
          <a:lstStyle/>
          <a:p>
            <a:pPr marL="0" indent="0">
              <a:lnSpc>
                <a:spcPct val="100000"/>
              </a:lnSpc>
              <a:spcBef>
                <a:spcPts val="600"/>
              </a:spcBef>
              <a:spcAft>
                <a:spcPts val="600"/>
              </a:spcAft>
              <a:buNone/>
            </a:pPr>
            <a:r>
              <a:rPr lang="en-US" dirty="0"/>
              <a:t>Following this presentation, you will be able to:</a:t>
            </a:r>
          </a:p>
          <a:p>
            <a:pPr>
              <a:lnSpc>
                <a:spcPct val="100000"/>
              </a:lnSpc>
              <a:spcBef>
                <a:spcPts val="600"/>
              </a:spcBef>
              <a:spcAft>
                <a:spcPts val="600"/>
              </a:spcAft>
              <a:buClr>
                <a:srgbClr val="008080"/>
              </a:buClr>
              <a:buFont typeface="Wingdings" panose="05000000000000000000" pitchFamily="2" charset="2"/>
              <a:buChar char="Ø"/>
            </a:pPr>
            <a:r>
              <a:rPr lang="en-US" dirty="0" smtClean="0"/>
              <a:t>Understand </a:t>
            </a:r>
            <a:r>
              <a:rPr lang="en-US" dirty="0"/>
              <a:t>the difference between a lost specimen and a specimen lost to testing.</a:t>
            </a:r>
          </a:p>
          <a:p>
            <a:pPr>
              <a:lnSpc>
                <a:spcPct val="100000"/>
              </a:lnSpc>
              <a:spcBef>
                <a:spcPts val="600"/>
              </a:spcBef>
              <a:spcAft>
                <a:spcPts val="600"/>
              </a:spcAft>
              <a:buClr>
                <a:srgbClr val="008080"/>
              </a:buClr>
              <a:buFont typeface="Wingdings" panose="05000000000000000000" pitchFamily="2" charset="2"/>
              <a:buChar char="Ø"/>
            </a:pPr>
            <a:r>
              <a:rPr lang="en-US" dirty="0" smtClean="0"/>
              <a:t>Report and document a lost or mishandled (lost-to-testing) specimen in Sunquest and ICare prior to the end of your shift.</a:t>
            </a:r>
          </a:p>
        </p:txBody>
      </p:sp>
      <p:sp>
        <p:nvSpPr>
          <p:cNvPr id="5" name="Text Placeholder 4"/>
          <p:cNvSpPr>
            <a:spLocks noGrp="1"/>
          </p:cNvSpPr>
          <p:nvPr>
            <p:ph type="body" sz="quarter" idx="14"/>
          </p:nvPr>
        </p:nvSpPr>
        <p:spPr/>
        <p:txBody>
          <a:bodyPr/>
          <a:lstStyle/>
          <a:p>
            <a:endParaRPr lang="en-US"/>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2</a:t>
            </a:fld>
            <a:endParaRPr lang="en-US" dirty="0"/>
          </a:p>
        </p:txBody>
      </p:sp>
    </p:spTree>
    <p:extLst>
      <p:ext uri="{BB962C8B-B14F-4D97-AF65-F5344CB8AC3E}">
        <p14:creationId xmlns:p14="http://schemas.microsoft.com/office/powerpoint/2010/main" val="168592114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457200" y="1828801"/>
            <a:ext cx="8229600" cy="4343400"/>
          </a:xfrm>
        </p:spPr>
        <p:txBody>
          <a:bodyPr/>
          <a:lstStyle/>
          <a:p>
            <a:pPr marL="0" lvl="0" indent="0">
              <a:lnSpc>
                <a:spcPct val="100000"/>
              </a:lnSpc>
              <a:spcBef>
                <a:spcPts val="600"/>
              </a:spcBef>
              <a:spcAft>
                <a:spcPts val="600"/>
              </a:spcAft>
              <a:buNone/>
            </a:pPr>
            <a:r>
              <a:rPr lang="en-US" dirty="0"/>
              <a:t>A standard reporting </a:t>
            </a:r>
            <a:r>
              <a:rPr lang="en-US" dirty="0" smtClean="0"/>
              <a:t>procedure will </a:t>
            </a:r>
            <a:r>
              <a:rPr lang="en-US" dirty="0"/>
              <a:t>be utilized at all Fairview sites.  </a:t>
            </a:r>
            <a:r>
              <a:rPr lang="en-US" dirty="0" smtClean="0"/>
              <a:t>Sunquest and ICARE will </a:t>
            </a:r>
            <a:r>
              <a:rPr lang="en-US" dirty="0"/>
              <a:t>be used to </a:t>
            </a:r>
            <a:r>
              <a:rPr lang="en-US" dirty="0" smtClean="0"/>
              <a:t>report and document </a:t>
            </a:r>
            <a:r>
              <a:rPr lang="en-US" dirty="0"/>
              <a:t>these events. </a:t>
            </a: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3</a:t>
            </a:fld>
            <a:endParaRPr lang="en-US" dirty="0"/>
          </a:p>
        </p:txBody>
      </p:sp>
    </p:spTree>
    <p:extLst>
      <p:ext uri="{BB962C8B-B14F-4D97-AF65-F5344CB8AC3E}">
        <p14:creationId xmlns:p14="http://schemas.microsoft.com/office/powerpoint/2010/main" val="293313225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are standardizing?</a:t>
            </a:r>
            <a:endParaRPr lang="en-US" dirty="0"/>
          </a:p>
        </p:txBody>
      </p:sp>
      <p:sp>
        <p:nvSpPr>
          <p:cNvPr id="3" name="Content Placeholder 2"/>
          <p:cNvSpPr>
            <a:spLocks noGrp="1"/>
          </p:cNvSpPr>
          <p:nvPr>
            <p:ph idx="1"/>
          </p:nvPr>
        </p:nvSpPr>
        <p:spPr>
          <a:xfrm>
            <a:off x="457200" y="1828800"/>
            <a:ext cx="8229600" cy="4343400"/>
          </a:xfrm>
        </p:spPr>
        <p:txBody>
          <a:bodyPr/>
          <a:lstStyle/>
          <a:p>
            <a:pPr>
              <a:lnSpc>
                <a:spcPct val="100000"/>
              </a:lnSpc>
              <a:spcBef>
                <a:spcPts val="600"/>
              </a:spcBef>
              <a:spcAft>
                <a:spcPts val="600"/>
              </a:spcAft>
              <a:buClr>
                <a:srgbClr val="008080"/>
              </a:buClr>
              <a:buSzPct val="100000"/>
              <a:buFont typeface="Wingdings" panose="05000000000000000000" pitchFamily="2" charset="2"/>
              <a:buChar char="Ø"/>
            </a:pPr>
            <a:r>
              <a:rPr lang="en-US" dirty="0" smtClean="0"/>
              <a:t>To track and prevent “lost” or “lost to testing” specimens internally and externally </a:t>
            </a:r>
          </a:p>
          <a:p>
            <a:pPr lvl="0">
              <a:lnSpc>
                <a:spcPct val="100000"/>
              </a:lnSpc>
              <a:spcBef>
                <a:spcPts val="600"/>
              </a:spcBef>
              <a:spcAft>
                <a:spcPts val="600"/>
              </a:spcAft>
              <a:buClr>
                <a:srgbClr val="008080"/>
              </a:buClr>
              <a:buSzTx/>
              <a:buFont typeface="Wingdings" panose="05000000000000000000" pitchFamily="2" charset="2"/>
              <a:buChar char="Ø"/>
            </a:pPr>
            <a:r>
              <a:rPr lang="en-US" dirty="0" smtClean="0">
                <a:solidFill>
                  <a:prstClr val="black"/>
                </a:solidFill>
                <a:latin typeface="Arial" charset="0"/>
              </a:rPr>
              <a:t>Ensure </a:t>
            </a:r>
            <a:r>
              <a:rPr lang="en-US" dirty="0">
                <a:solidFill>
                  <a:prstClr val="black"/>
                </a:solidFill>
                <a:latin typeface="Arial" charset="0"/>
              </a:rPr>
              <a:t>patient safety across Fairview Labs</a:t>
            </a:r>
          </a:p>
          <a:p>
            <a:pPr lvl="0">
              <a:lnSpc>
                <a:spcPct val="100000"/>
              </a:lnSpc>
              <a:spcBef>
                <a:spcPts val="600"/>
              </a:spcBef>
              <a:spcAft>
                <a:spcPts val="600"/>
              </a:spcAft>
              <a:buClr>
                <a:srgbClr val="008080"/>
              </a:buClr>
              <a:buSzTx/>
              <a:buFont typeface="Wingdings" panose="05000000000000000000" pitchFamily="2" charset="2"/>
              <a:buChar char="Ø"/>
            </a:pPr>
            <a:r>
              <a:rPr lang="en-US" dirty="0">
                <a:solidFill>
                  <a:prstClr val="black"/>
                </a:solidFill>
                <a:latin typeface="Arial" charset="0"/>
              </a:rPr>
              <a:t>Ensure standard reporting, investigation and follow up at all Fairview Labs</a:t>
            </a:r>
          </a:p>
          <a:p>
            <a:pPr>
              <a:lnSpc>
                <a:spcPct val="100000"/>
              </a:lnSpc>
              <a:spcBef>
                <a:spcPts val="600"/>
              </a:spcBef>
              <a:spcAft>
                <a:spcPts val="600"/>
              </a:spcAft>
              <a:buClr>
                <a:srgbClr val="008080"/>
              </a:buClr>
              <a:buSzTx/>
              <a:buFont typeface="Wingdings" panose="05000000000000000000" pitchFamily="2" charset="2"/>
              <a:buChar char="Ø"/>
            </a:pPr>
            <a:r>
              <a:rPr lang="en-US" dirty="0">
                <a:solidFill>
                  <a:prstClr val="black"/>
                </a:solidFill>
                <a:latin typeface="Arial" charset="0"/>
              </a:rPr>
              <a:t>Comply with Fairview Risk Management mandate to report using ICare </a:t>
            </a:r>
            <a:endParaRPr lang="en-US" dirty="0" smtClean="0">
              <a:solidFill>
                <a:prstClr val="black"/>
              </a:solidFill>
              <a:latin typeface="Arial" charset="0"/>
            </a:endParaRPr>
          </a:p>
          <a:p>
            <a:pPr>
              <a:lnSpc>
                <a:spcPct val="100000"/>
              </a:lnSpc>
              <a:spcBef>
                <a:spcPts val="600"/>
              </a:spcBef>
              <a:spcAft>
                <a:spcPts val="600"/>
              </a:spcAft>
              <a:buClr>
                <a:srgbClr val="008080"/>
              </a:buClr>
              <a:buSzTx/>
              <a:buFont typeface="Wingdings" panose="05000000000000000000" pitchFamily="2" charset="2"/>
              <a:buChar char="Ø"/>
            </a:pPr>
            <a:r>
              <a:rPr lang="en-US" dirty="0" smtClean="0"/>
              <a:t>Brand </a:t>
            </a:r>
            <a:r>
              <a:rPr lang="en-US" dirty="0"/>
              <a:t>reputation</a:t>
            </a:r>
          </a:p>
          <a:p>
            <a:pPr lvl="0">
              <a:lnSpc>
                <a:spcPct val="100000"/>
              </a:lnSpc>
              <a:spcBef>
                <a:spcPts val="600"/>
              </a:spcBef>
              <a:spcAft>
                <a:spcPts val="600"/>
              </a:spcAft>
              <a:buClr>
                <a:srgbClr val="008080"/>
              </a:buClr>
              <a:buSzTx/>
              <a:buFont typeface="Wingdings" panose="05000000000000000000" pitchFamily="2" charset="2"/>
              <a:buChar char="Ø"/>
            </a:pPr>
            <a:endParaRPr lang="en-US" dirty="0">
              <a:solidFill>
                <a:prstClr val="black"/>
              </a:solidFill>
              <a:latin typeface="Arial" charset="0"/>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4</a:t>
            </a:fld>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828801"/>
            <a:ext cx="8229600" cy="4343400"/>
          </a:xfrm>
        </p:spPr>
        <p:txBody>
          <a:bodyPr/>
          <a:lstStyle/>
          <a:p>
            <a:pPr>
              <a:lnSpc>
                <a:spcPct val="100000"/>
              </a:lnSpc>
              <a:spcBef>
                <a:spcPts val="600"/>
              </a:spcBef>
              <a:spcAft>
                <a:spcPts val="600"/>
              </a:spcAft>
              <a:buClr>
                <a:srgbClr val="008080"/>
              </a:buClr>
              <a:buFont typeface="Wingdings" panose="05000000000000000000" pitchFamily="2" charset="2"/>
              <a:buChar char="Ø"/>
            </a:pPr>
            <a:r>
              <a:rPr lang="en-US" dirty="0" smtClean="0"/>
              <a:t>Please read the procedure that outlines the changes and requirements that are highlighted in this module.</a:t>
            </a:r>
          </a:p>
          <a:p>
            <a:pPr marL="0" indent="0">
              <a:lnSpc>
                <a:spcPct val="100000"/>
              </a:lnSpc>
              <a:spcBef>
                <a:spcPts val="600"/>
              </a:spcBef>
              <a:spcAft>
                <a:spcPts val="600"/>
              </a:spcAft>
              <a:buClr>
                <a:srgbClr val="008080"/>
              </a:buClr>
              <a:buNone/>
            </a:pPr>
            <a:r>
              <a:rPr lang="en-US" dirty="0" smtClean="0"/>
              <a:t>	</a:t>
            </a:r>
            <a:r>
              <a:rPr lang="en-US" dirty="0" smtClean="0">
                <a:hlinkClick r:id="rId2"/>
              </a:rPr>
              <a:t>Lost Specimen or Lost to Testing Reporting Policy</a:t>
            </a:r>
            <a:endParaRPr lang="en-US" dirty="0" smtClean="0"/>
          </a:p>
          <a:p>
            <a:pPr marL="0" indent="0">
              <a:buNone/>
            </a:pPr>
            <a:r>
              <a:rPr lang="en-US" b="1" cap="all" dirty="0" smtClean="0"/>
              <a:t>	</a:t>
            </a:r>
            <a:endParaRPr lang="en-US" dirty="0"/>
          </a:p>
        </p:txBody>
      </p:sp>
      <p:sp>
        <p:nvSpPr>
          <p:cNvPr id="5" name="Text Placeholder 4"/>
          <p:cNvSpPr>
            <a:spLocks noGrp="1"/>
          </p:cNvSpPr>
          <p:nvPr>
            <p:ph type="body" sz="quarter" idx="14"/>
          </p:nvPr>
        </p:nvSpPr>
        <p:spPr/>
        <p:txBody>
          <a:bodyPr/>
          <a:lstStyle/>
          <a:p>
            <a:endParaRPr lang="en-US"/>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5</a:t>
            </a:fld>
            <a:endParaRPr lang="en-US" dirty="0"/>
          </a:p>
        </p:txBody>
      </p:sp>
    </p:spTree>
    <p:extLst>
      <p:ext uri="{BB962C8B-B14F-4D97-AF65-F5344CB8AC3E}">
        <p14:creationId xmlns:p14="http://schemas.microsoft.com/office/powerpoint/2010/main" val="352484405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“Lost”</a:t>
            </a:r>
            <a:endParaRPr lang="en-US" dirty="0"/>
          </a:p>
        </p:txBody>
      </p:sp>
      <p:sp>
        <p:nvSpPr>
          <p:cNvPr id="3" name="Content Placeholder 2"/>
          <p:cNvSpPr>
            <a:spLocks noGrp="1"/>
          </p:cNvSpPr>
          <p:nvPr>
            <p:ph idx="1"/>
          </p:nvPr>
        </p:nvSpPr>
        <p:spPr>
          <a:xfrm>
            <a:off x="447675" y="1819276"/>
            <a:ext cx="8229600" cy="4343400"/>
          </a:xfrm>
        </p:spPr>
        <p:txBody>
          <a:bodyPr/>
          <a:lstStyle/>
          <a:p>
            <a:pPr marL="0" indent="0">
              <a:lnSpc>
                <a:spcPct val="100000"/>
              </a:lnSpc>
              <a:spcBef>
                <a:spcPts val="600"/>
              </a:spcBef>
              <a:spcAft>
                <a:spcPts val="600"/>
              </a:spcAft>
              <a:buNone/>
            </a:pPr>
            <a:r>
              <a:rPr lang="en-US" dirty="0"/>
              <a:t>Any specimen that is missing or that has been mishandled </a:t>
            </a:r>
            <a:r>
              <a:rPr lang="en-US" dirty="0" smtClean="0"/>
              <a:t>so </a:t>
            </a:r>
            <a:r>
              <a:rPr lang="en-US" dirty="0"/>
              <a:t>that testing cannot be completed, </a:t>
            </a:r>
            <a:r>
              <a:rPr lang="en-US" b="1" dirty="0"/>
              <a:t>regardless of impact to diagnosis.</a:t>
            </a:r>
          </a:p>
          <a:p>
            <a:pPr marL="0" indent="0">
              <a:buNone/>
            </a:pPr>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6</a:t>
            </a:fld>
            <a:endParaRPr lang="en-US" dirty="0"/>
          </a:p>
        </p:txBody>
      </p:sp>
    </p:spTree>
    <p:extLst>
      <p:ext uri="{BB962C8B-B14F-4D97-AF65-F5344CB8AC3E}">
        <p14:creationId xmlns:p14="http://schemas.microsoft.com/office/powerpoint/2010/main" val="397396529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055915"/>
            <a:ext cx="8982007" cy="677636"/>
          </a:xfrm>
        </p:spPr>
        <p:txBody>
          <a:bodyPr/>
          <a:lstStyle/>
          <a:p>
            <a:r>
              <a:rPr lang="en-US" dirty="0" smtClean="0"/>
              <a:t>Reporting and Documenting: ICARE</a:t>
            </a:r>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7</a:t>
            </a:fld>
            <a:endParaRPr lang="en-US" dirty="0"/>
          </a:p>
        </p:txBody>
      </p:sp>
      <p:sp>
        <p:nvSpPr>
          <p:cNvPr id="3" name="Rectangle 2"/>
          <p:cNvSpPr/>
          <p:nvPr/>
        </p:nvSpPr>
        <p:spPr>
          <a:xfrm>
            <a:off x="228601" y="1852296"/>
            <a:ext cx="8719456" cy="4862870"/>
          </a:xfrm>
          <a:prstGeom prst="rect">
            <a:avLst/>
          </a:prstGeom>
        </p:spPr>
        <p:txBody>
          <a:bodyPr wrap="square">
            <a:spAutoFit/>
          </a:bodyPr>
          <a:lstStyle/>
          <a:p>
            <a:pPr marL="342900" indent="-342900">
              <a:spcBef>
                <a:spcPts val="600"/>
              </a:spcBef>
              <a:spcAft>
                <a:spcPts val="600"/>
              </a:spcAft>
              <a:buClr>
                <a:srgbClr val="008080"/>
              </a:buClr>
              <a:buFont typeface="Wingdings" panose="05000000000000000000" pitchFamily="2" charset="2"/>
              <a:buChar char="Ø"/>
            </a:pPr>
            <a:r>
              <a:rPr lang="en-US" sz="2400" dirty="0" smtClean="0">
                <a:latin typeface="+mn-lt"/>
              </a:rPr>
              <a:t>Lost and mishandled specimens must be documented as “lost-to-testing” even if testing can be performed on a different specimen.</a:t>
            </a:r>
          </a:p>
          <a:p>
            <a:pPr marL="800100" lvl="1" indent="-342900">
              <a:spcBef>
                <a:spcPts val="600"/>
              </a:spcBef>
              <a:spcAft>
                <a:spcPts val="600"/>
              </a:spcAft>
              <a:buClr>
                <a:srgbClr val="008080"/>
              </a:buClr>
              <a:buFont typeface="Wingdings" panose="05000000000000000000" pitchFamily="2" charset="2"/>
              <a:buChar char="Ø"/>
            </a:pPr>
            <a:r>
              <a:rPr lang="en-US" sz="2400" dirty="0" smtClean="0">
                <a:latin typeface="+mn-lt"/>
              </a:rPr>
              <a:t>Examples for when to complete an ICare include: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Added to different tube from same collection</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Added to earlier collection time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Different tissue block utilized </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Specimen is too old for testing</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Stored/transported at incorrect temperature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Missing tube</a:t>
            </a:r>
            <a:endParaRPr lang="en-US" sz="2000" dirty="0"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1" y="1053230"/>
            <a:ext cx="8816692" cy="546970"/>
          </a:xfrm>
        </p:spPr>
        <p:txBody>
          <a:bodyPr/>
          <a:lstStyle/>
          <a:p>
            <a:r>
              <a:rPr lang="en-US" dirty="0" smtClean="0"/>
              <a:t>Who Reports &amp; Documents the Lost </a:t>
            </a:r>
            <a:r>
              <a:rPr lang="en-US" dirty="0"/>
              <a:t>S</a:t>
            </a:r>
            <a:r>
              <a:rPr lang="en-US" dirty="0" smtClean="0"/>
              <a:t>pecimen? </a:t>
            </a:r>
            <a:endParaRPr lang="en-US" i="1"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8</a:t>
            </a:fld>
            <a:endParaRPr lang="en-US" dirty="0"/>
          </a:p>
        </p:txBody>
      </p:sp>
      <p:sp>
        <p:nvSpPr>
          <p:cNvPr id="3" name="Rectangle 2"/>
          <p:cNvSpPr/>
          <p:nvPr/>
        </p:nvSpPr>
        <p:spPr>
          <a:xfrm>
            <a:off x="76201" y="1760260"/>
            <a:ext cx="8835322" cy="1477328"/>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a:p>
        </p:txBody>
      </p:sp>
      <p:sp>
        <p:nvSpPr>
          <p:cNvPr id="4" name="Rectangle 3"/>
          <p:cNvSpPr/>
          <p:nvPr/>
        </p:nvSpPr>
        <p:spPr>
          <a:xfrm>
            <a:off x="250371" y="1760259"/>
            <a:ext cx="8371115" cy="4462760"/>
          </a:xfrm>
          <a:prstGeom prst="rect">
            <a:avLst/>
          </a:prstGeom>
        </p:spPr>
        <p:txBody>
          <a:bodyPr wrap="square">
            <a:spAutoFit/>
          </a:bodyPr>
          <a:lstStyle/>
          <a:p>
            <a:pPr marL="342900" lvl="0" indent="-342900">
              <a:buClr>
                <a:srgbClr val="008080"/>
              </a:buClr>
              <a:buFont typeface="Wingdings" panose="05000000000000000000" pitchFamily="2" charset="2"/>
              <a:buChar char="Ø"/>
            </a:pPr>
            <a:r>
              <a:rPr lang="en-US" sz="2400" dirty="0" smtClean="0">
                <a:solidFill>
                  <a:prstClr val="black"/>
                </a:solidFill>
              </a:rPr>
              <a:t>Standardized documentation procedure must be completed by the last known lab location to have handled the specimen.</a:t>
            </a:r>
          </a:p>
          <a:p>
            <a:pPr marL="342900" lvl="0" indent="-342900">
              <a:buClr>
                <a:srgbClr val="008080"/>
              </a:buClr>
              <a:buFont typeface="Wingdings" panose="05000000000000000000" pitchFamily="2" charset="2"/>
              <a:buChar char="Ø"/>
            </a:pPr>
            <a:r>
              <a:rPr lang="en-US" sz="2400" dirty="0" smtClean="0">
                <a:solidFill>
                  <a:prstClr val="black"/>
                </a:solidFill>
              </a:rPr>
              <a:t>Example:</a:t>
            </a:r>
          </a:p>
          <a:p>
            <a:pPr marL="800100" lvl="1" indent="-342900">
              <a:buClr>
                <a:srgbClr val="008080"/>
              </a:buClr>
              <a:buFont typeface="Wingdings" panose="05000000000000000000" pitchFamily="2" charset="2"/>
              <a:buChar char="Ø"/>
            </a:pPr>
            <a:r>
              <a:rPr lang="en-US" sz="2400" dirty="0" smtClean="0"/>
              <a:t>Lab </a:t>
            </a:r>
            <a:r>
              <a:rPr lang="en-US" sz="2400" dirty="0"/>
              <a:t>“A” sends a specimen to lab “B”. Lab “B” never receives the specimen. Lab “A” must complete the ICare. The receiving lab is responsible for the specimen until it is received by the testing </a:t>
            </a:r>
            <a:r>
              <a:rPr lang="en-US" sz="2400" dirty="0" smtClean="0"/>
              <a:t>location.</a:t>
            </a:r>
            <a:endParaRPr lang="en-US" sz="2400" dirty="0" smtClean="0">
              <a:solidFill>
                <a:prstClr val="black"/>
              </a:solidFill>
            </a:endParaRPr>
          </a:p>
          <a:p>
            <a:pPr lvl="0"/>
            <a:endParaRPr lang="en-US" dirty="0" smtClean="0">
              <a:solidFill>
                <a:srgbClr val="0070C0"/>
              </a:solidFill>
            </a:endParaRPr>
          </a:p>
          <a:p>
            <a:pPr lvl="0"/>
            <a:endParaRPr lang="en-US" dirty="0">
              <a:solidFill>
                <a:prstClr val="black"/>
              </a:solidFill>
            </a:endParaRPr>
          </a:p>
          <a:p>
            <a:pPr lvl="0"/>
            <a:endParaRPr lang="en-US" sz="2000" dirty="0">
              <a:solidFill>
                <a:prstClr val="black"/>
              </a:solidFill>
            </a:endParaRPr>
          </a:p>
          <a:p>
            <a:pPr lvl="0"/>
            <a:endParaRPr lang="en-US" dirty="0">
              <a:solidFill>
                <a:srgbClr val="FF0000"/>
              </a:solidFill>
            </a:endParaRPr>
          </a:p>
          <a:p>
            <a:pPr lvl="0"/>
            <a:endParaRPr lang="en-US" dirty="0">
              <a:solidFill>
                <a:srgbClr val="FF0000"/>
              </a:solidFill>
            </a:endParaRPr>
          </a:p>
        </p:txBody>
      </p:sp>
    </p:spTree>
    <p:extLst>
      <p:ext uri="{BB962C8B-B14F-4D97-AF65-F5344CB8AC3E}">
        <p14:creationId xmlns:p14="http://schemas.microsoft.com/office/powerpoint/2010/main" val="1133841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in Sunquest</a:t>
            </a:r>
            <a:endParaRPr lang="en-US" dirty="0"/>
          </a:p>
        </p:txBody>
      </p:sp>
      <p:sp>
        <p:nvSpPr>
          <p:cNvPr id="3" name="Content Placeholder 2"/>
          <p:cNvSpPr>
            <a:spLocks noGrp="1"/>
          </p:cNvSpPr>
          <p:nvPr>
            <p:ph idx="1"/>
          </p:nvPr>
        </p:nvSpPr>
        <p:spPr>
          <a:xfrm>
            <a:off x="457200" y="1838325"/>
            <a:ext cx="8229600" cy="4333875"/>
          </a:xfrm>
        </p:spPr>
        <p:txBody>
          <a:bodyPr/>
          <a:lstStyle/>
          <a:p>
            <a:pPr marL="285750" indent="-285750">
              <a:lnSpc>
                <a:spcPct val="100000"/>
              </a:lnSpc>
              <a:spcBef>
                <a:spcPts val="0"/>
              </a:spcBef>
              <a:spcAft>
                <a:spcPts val="0"/>
              </a:spcAft>
              <a:buClr>
                <a:srgbClr val="008080"/>
              </a:buClr>
              <a:buFont typeface="Wingdings" panose="05000000000000000000" pitchFamily="2" charset="2"/>
              <a:buChar char="Ø"/>
            </a:pPr>
            <a:r>
              <a:rPr lang="en-US" dirty="0">
                <a:solidFill>
                  <a:prstClr val="black"/>
                </a:solidFill>
              </a:rPr>
              <a:t>Cancel the test using the “Two step cancel” step of the current procedure and use the </a:t>
            </a:r>
            <a:r>
              <a:rPr lang="en-US" b="1" dirty="0">
                <a:solidFill>
                  <a:prstClr val="black"/>
                </a:solidFill>
              </a:rPr>
              <a:t>“LOST” </a:t>
            </a:r>
            <a:r>
              <a:rPr lang="en-US" dirty="0">
                <a:solidFill>
                  <a:prstClr val="black"/>
                </a:solidFill>
              </a:rPr>
              <a:t>ETC</a:t>
            </a:r>
            <a:r>
              <a:rPr lang="en-US" b="1" dirty="0">
                <a:solidFill>
                  <a:prstClr val="black"/>
                </a:solidFill>
              </a:rPr>
              <a:t> </a:t>
            </a:r>
            <a:r>
              <a:rPr lang="en-US" dirty="0">
                <a:solidFill>
                  <a:prstClr val="black"/>
                </a:solidFill>
              </a:rPr>
              <a:t>code along with documentation of notification to the provider. </a:t>
            </a:r>
            <a:r>
              <a:rPr lang="en-US" dirty="0" smtClean="0">
                <a:solidFill>
                  <a:prstClr val="black"/>
                </a:solidFill>
              </a:rPr>
              <a:t>Click here to view procedure: </a:t>
            </a:r>
            <a:r>
              <a:rPr lang="en-US" dirty="0" smtClean="0">
                <a:solidFill>
                  <a:srgbClr val="0070C0"/>
                </a:solidFill>
                <a:hlinkClick r:id="rId2"/>
              </a:rPr>
              <a:t>Epic/Sunquest </a:t>
            </a:r>
            <a:r>
              <a:rPr lang="en-US" dirty="0">
                <a:solidFill>
                  <a:srgbClr val="0070C0"/>
                </a:solidFill>
                <a:hlinkClick r:id="rId2"/>
              </a:rPr>
              <a:t>Cancel/Credit </a:t>
            </a:r>
            <a:r>
              <a:rPr lang="en-US" dirty="0" smtClean="0">
                <a:solidFill>
                  <a:srgbClr val="0070C0"/>
                </a:solidFill>
                <a:hlinkClick r:id="rId2"/>
              </a:rPr>
              <a:t>procedure</a:t>
            </a:r>
            <a:r>
              <a:rPr lang="en-US" dirty="0" smtClean="0"/>
              <a:t>.</a:t>
            </a:r>
          </a:p>
          <a:p>
            <a:pPr marL="285750" indent="-285750">
              <a:lnSpc>
                <a:spcPct val="100000"/>
              </a:lnSpc>
              <a:spcBef>
                <a:spcPts val="0"/>
              </a:spcBef>
              <a:spcAft>
                <a:spcPts val="0"/>
              </a:spcAft>
              <a:buClr>
                <a:srgbClr val="008080"/>
              </a:buClr>
              <a:buFont typeface="Wingdings" panose="05000000000000000000" pitchFamily="2" charset="2"/>
              <a:buChar char="Ø"/>
            </a:pPr>
            <a:r>
              <a:rPr lang="en-US" dirty="0" smtClean="0"/>
              <a:t>SmarTerm cancellation example:</a:t>
            </a:r>
          </a:p>
          <a:p>
            <a:pPr marL="285750" indent="-285750">
              <a:lnSpc>
                <a:spcPct val="100000"/>
              </a:lnSpc>
              <a:spcBef>
                <a:spcPts val="0"/>
              </a:spcBef>
              <a:spcAft>
                <a:spcPts val="0"/>
              </a:spcAft>
              <a:buFont typeface="Wingdings" panose="05000000000000000000" pitchFamily="2" charset="2"/>
              <a:buChar char="Ø"/>
            </a:pPr>
            <a:endParaRPr lang="en-US" dirty="0"/>
          </a:p>
          <a:p>
            <a:pPr marL="0" lvl="0" indent="0">
              <a:lnSpc>
                <a:spcPct val="100000"/>
              </a:lnSpc>
              <a:spcBef>
                <a:spcPts val="0"/>
              </a:spcBef>
              <a:spcAft>
                <a:spcPts val="0"/>
              </a:spcAft>
              <a:buNone/>
            </a:pPr>
            <a:endParaRPr lang="en-US" b="1" dirty="0" smtClean="0">
              <a:solidFill>
                <a:prstClr val="black"/>
              </a:solidFill>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9</a:t>
            </a:fld>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399" y="4132407"/>
            <a:ext cx="4819651" cy="203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358280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Fairview PowerPoint Template Instructions July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2.xml><?xml version="1.0" encoding="utf-8"?>
<a:theme xmlns:a="http://schemas.openxmlformats.org/drawingml/2006/main" name="CONSUMER Fairview Master">
  <a:themeElements>
    <a:clrScheme name="Fairview">
      <a:dk1>
        <a:sysClr val="windowText" lastClr="000000"/>
      </a:dk1>
      <a:lt1>
        <a:sysClr val="window" lastClr="FFFFFF"/>
      </a:lt1>
      <a:dk2>
        <a:srgbClr val="000000"/>
      </a:dk2>
      <a:lt2>
        <a:srgbClr val="F8F5EE"/>
      </a:lt2>
      <a:accent1>
        <a:srgbClr val="E37222"/>
      </a:accent1>
      <a:accent2>
        <a:srgbClr val="988042"/>
      </a:accent2>
      <a:accent3>
        <a:srgbClr val="077079"/>
      </a:accent3>
      <a:accent4>
        <a:srgbClr val="665546"/>
      </a:accent4>
      <a:accent5>
        <a:srgbClr val="C53104"/>
      </a:accent5>
      <a:accent6>
        <a:srgbClr val="F8F5EE"/>
      </a:accent6>
      <a:hlink>
        <a:srgbClr val="AF1601"/>
      </a:hlink>
      <a:folHlink>
        <a:srgbClr val="23ACAF"/>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3.xml><?xml version="1.0" encoding="utf-8"?>
<a:theme xmlns:a="http://schemas.openxmlformats.org/drawingml/2006/main" name="BLANK Fairview Master">
  <a:themeElements>
    <a:clrScheme name="Fairview">
      <a:dk1>
        <a:sysClr val="windowText" lastClr="000000"/>
      </a:dk1>
      <a:lt1>
        <a:sysClr val="window" lastClr="FFFFFF"/>
      </a:lt1>
      <a:dk2>
        <a:srgbClr val="000000"/>
      </a:dk2>
      <a:lt2>
        <a:srgbClr val="F8F5EE"/>
      </a:lt2>
      <a:accent1>
        <a:srgbClr val="E37222"/>
      </a:accent1>
      <a:accent2>
        <a:srgbClr val="988042"/>
      </a:accent2>
      <a:accent3>
        <a:srgbClr val="077079"/>
      </a:accent3>
      <a:accent4>
        <a:srgbClr val="665546"/>
      </a:accent4>
      <a:accent5>
        <a:srgbClr val="C53104"/>
      </a:accent5>
      <a:accent6>
        <a:srgbClr val="F8F5EE"/>
      </a:accent6>
      <a:hlink>
        <a:srgbClr val="AF1601"/>
      </a:hlink>
      <a:folHlink>
        <a:srgbClr val="23ACAF"/>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Fairview PowerPoint Template Instructions July 2012</Template>
  <TotalTime>3473</TotalTime>
  <Words>626</Words>
  <Application>Microsoft Office PowerPoint</Application>
  <PresentationFormat>On-screen Show (4:3)</PresentationFormat>
  <Paragraphs>89</Paragraphs>
  <Slides>14</Slides>
  <Notes>3</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Fairview PowerPoint Template Instructions July 2012</vt:lpstr>
      <vt:lpstr>CONSUMER Fairview Master</vt:lpstr>
      <vt:lpstr>BLANK Fairview Master</vt:lpstr>
      <vt:lpstr>Fairview Laboratories: Specimen Tracking and Transport</vt:lpstr>
      <vt:lpstr>Objectives</vt:lpstr>
      <vt:lpstr>Purpose</vt:lpstr>
      <vt:lpstr>Why we are standardizing?</vt:lpstr>
      <vt:lpstr>Procedure</vt:lpstr>
      <vt:lpstr>Definition of “Lost”</vt:lpstr>
      <vt:lpstr>Reporting and Documenting: ICARE</vt:lpstr>
      <vt:lpstr>Who Reports &amp; Documents the Lost Specimen? </vt:lpstr>
      <vt:lpstr>Documentation in Sunquest</vt:lpstr>
      <vt:lpstr>Documentation in Sunquest</vt:lpstr>
      <vt:lpstr>Definition of “LOST” Code</vt:lpstr>
      <vt:lpstr>Reporting in ICare</vt:lpstr>
      <vt:lpstr>Summary</vt:lpstr>
      <vt:lpstr>Who to contact with questions</vt:lpstr>
    </vt:vector>
  </TitlesOfParts>
  <Company>Fairview Health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PowerPoint Template</dc:title>
  <dc:creator>Fruitrail, Cindy J</dc:creator>
  <cp:lastModifiedBy>lm</cp:lastModifiedBy>
  <cp:revision>518</cp:revision>
  <cp:lastPrinted>2015-04-09T11:21:47Z</cp:lastPrinted>
  <dcterms:created xsi:type="dcterms:W3CDTF">2014-01-05T01:42:15Z</dcterms:created>
  <dcterms:modified xsi:type="dcterms:W3CDTF">2015-09-09T15:15:46Z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1149832</vt:lpwstr>
  </property>
  <property fmtid="{D5CDD505-2E9C-101B-9397-08002B2CF9AE}" pid="3" name="NXPowerLiteSettings">
    <vt:lpwstr>E6000400038000</vt:lpwstr>
  </property>
  <property fmtid="{D5CDD505-2E9C-101B-9397-08002B2CF9AE}" pid="4" name="NXPowerLiteVersion">
    <vt:lpwstr>D4.3.0</vt:lpwstr>
  </property>
</Properties>
</file>