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67" r:id="rId2"/>
    <p:sldId id="292" r:id="rId3"/>
    <p:sldId id="293" r:id="rId4"/>
    <p:sldId id="281" r:id="rId5"/>
    <p:sldId id="283" r:id="rId6"/>
    <p:sldId id="285" r:id="rId7"/>
    <p:sldId id="282" r:id="rId8"/>
    <p:sldId id="286" r:id="rId9"/>
    <p:sldId id="290" r:id="rId10"/>
    <p:sldId id="287" r:id="rId11"/>
    <p:sldId id="295" r:id="rId12"/>
    <p:sldId id="284" r:id="rId13"/>
    <p:sldId id="296" r:id="rId14"/>
    <p:sldId id="289" r:id="rId15"/>
    <p:sldId id="294" r:id="rId16"/>
    <p:sldId id="297" r:id="rId17"/>
    <p:sldId id="298" r:id="rId18"/>
    <p:sldId id="26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2D0FF5D-F3CF-4960-877D-7D5EA9382A01}">
          <p14:sldIdLst>
            <p14:sldId id="267"/>
            <p14:sldId id="292"/>
            <p14:sldId id="293"/>
          </p14:sldIdLst>
        </p14:section>
        <p14:section name="Untitled Section" id="{B8CF6DB5-E533-4F30-A587-6A620E04FCB5}">
          <p14:sldIdLst>
            <p14:sldId id="281"/>
            <p14:sldId id="283"/>
            <p14:sldId id="285"/>
            <p14:sldId id="282"/>
            <p14:sldId id="286"/>
            <p14:sldId id="290"/>
            <p14:sldId id="287"/>
            <p14:sldId id="295"/>
            <p14:sldId id="284"/>
            <p14:sldId id="296"/>
            <p14:sldId id="289"/>
            <p14:sldId id="294"/>
            <p14:sldId id="297"/>
            <p14:sldId id="298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27" autoAdjust="0"/>
    <p:restoredTop sz="86387" autoAdjust="0"/>
  </p:normalViewPr>
  <p:slideViewPr>
    <p:cSldViewPr>
      <p:cViewPr>
        <p:scale>
          <a:sx n="81" d="100"/>
          <a:sy n="81" d="100"/>
        </p:scale>
        <p:origin x="-2460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88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AAC96-93B4-4CE5-811C-6F49C55AA825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5B3CB-93D6-4F10-8047-D3D580AE0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42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5B3CB-93D6-4F10-8047-D3D580AE0C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30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5B3CB-93D6-4F10-8047-D3D580AE0C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83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5B3CB-93D6-4F10-8047-D3D580AE0C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149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5B3CB-93D6-4F10-8047-D3D580AE0C7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16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EB74-1801-4129-A608-59F3C74E8D90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59AA9E8-D9ED-4437-B6F4-55FA933CB6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EB74-1801-4129-A608-59F3C74E8D90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A9E8-D9ED-4437-B6F4-55FA933CB6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EB74-1801-4129-A608-59F3C74E8D90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A9E8-D9ED-4437-B6F4-55FA933CB6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EB74-1801-4129-A608-59F3C74E8D90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A9E8-D9ED-4437-B6F4-55FA933CB6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EB74-1801-4129-A608-59F3C74E8D90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9AA9E8-D9ED-4437-B6F4-55FA933CB69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EB74-1801-4129-A608-59F3C74E8D90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A9E8-D9ED-4437-B6F4-55FA933CB6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EB74-1801-4129-A608-59F3C74E8D90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A9E8-D9ED-4437-B6F4-55FA933CB6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EB74-1801-4129-A608-59F3C74E8D90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A9E8-D9ED-4437-B6F4-55FA933CB6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EB74-1801-4129-A608-59F3C74E8D90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A9E8-D9ED-4437-B6F4-55FA933CB6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EB74-1801-4129-A608-59F3C74E8D90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A9E8-D9ED-4437-B6F4-55FA933CB69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EB74-1801-4129-A608-59F3C74E8D90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59AA9E8-D9ED-4437-B6F4-55FA933CB69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9D2BEB74-1801-4129-A608-59F3C74E8D90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559AA9E8-D9ED-4437-B6F4-55FA933CB69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cdc.gov/ebola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1"/>
            <a:ext cx="4800599" cy="415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399" y="972381"/>
            <a:ext cx="8282255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Donning and Doffing PPE</a:t>
            </a:r>
          </a:p>
          <a:p>
            <a:r>
              <a:rPr lang="en-US" sz="1100" b="1" dirty="0" smtClean="0"/>
              <a:t>Rev 10/21/2014</a:t>
            </a:r>
          </a:p>
          <a:p>
            <a:r>
              <a:rPr lang="en-US" sz="4000" b="1" dirty="0" smtClean="0"/>
              <a:t> </a:t>
            </a:r>
            <a:endParaRPr lang="en-US" sz="20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953000" y="3079559"/>
            <a:ext cx="33292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Tuyen Nguyen RN, MSN</a:t>
            </a:r>
          </a:p>
          <a:p>
            <a:r>
              <a:rPr lang="en-US" sz="1600" dirty="0" smtClean="0"/>
              <a:t>OCI Critical Service Staff Educator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965717" y="3810000"/>
            <a:ext cx="34430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Lynette Cota RN, BSN</a:t>
            </a:r>
          </a:p>
          <a:p>
            <a:r>
              <a:rPr lang="en-US" sz="1600" dirty="0" smtClean="0"/>
              <a:t>Ancillary Department Staff Educator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965717" y="4527968"/>
            <a:ext cx="36967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Brent Murphy RN, BSN</a:t>
            </a:r>
          </a:p>
          <a:p>
            <a:r>
              <a:rPr lang="en-US" sz="1600" dirty="0" smtClean="0"/>
              <a:t>Emergency Department ADA/Educator</a:t>
            </a:r>
            <a:endParaRPr lang="en-US" sz="1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862"/>
            <a:ext cx="1901825" cy="966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22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247" y="393404"/>
            <a:ext cx="66527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KPSC sequence for donning PPE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143000"/>
            <a:ext cx="8610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15"/>
            </a:pPr>
            <a:r>
              <a:rPr lang="en-US" sz="3200" dirty="0" smtClean="0"/>
              <a:t> Put on surgical gown with spotter.</a:t>
            </a:r>
          </a:p>
          <a:p>
            <a:pPr marL="514350" indent="-514350">
              <a:buFont typeface="+mj-lt"/>
              <a:buAutoNum type="arabicPeriod" startAt="15"/>
            </a:pPr>
            <a:r>
              <a:rPr lang="en-US" sz="3200" dirty="0" smtClean="0"/>
              <a:t> Tie surgical gown in the front.</a:t>
            </a:r>
          </a:p>
          <a:p>
            <a:pPr marL="514350" indent="-514350">
              <a:buFont typeface="+mj-lt"/>
              <a:buAutoNum type="arabicPeriod" startAt="15"/>
            </a:pPr>
            <a:r>
              <a:rPr lang="en-US" sz="3200" dirty="0" smtClean="0"/>
              <a:t>Make sure the Tyvek gown sleeves have been pulled down.</a:t>
            </a:r>
          </a:p>
          <a:p>
            <a:pPr marL="514350" indent="-514350">
              <a:buFont typeface="+mj-lt"/>
              <a:buAutoNum type="arabicPeriod" startAt="15"/>
            </a:pPr>
            <a:r>
              <a:rPr lang="en-US" sz="3200" dirty="0" smtClean="0"/>
              <a:t> Apply N95 over Tyvek hood.</a:t>
            </a:r>
          </a:p>
          <a:p>
            <a:pPr marL="514350" indent="-514350">
              <a:buFont typeface="+mj-lt"/>
              <a:buAutoNum type="arabicPeriod" startAt="15"/>
            </a:pPr>
            <a:r>
              <a:rPr lang="en-US" sz="3200" dirty="0" smtClean="0"/>
              <a:t> Put on full length face shield. Spotter to assist.</a:t>
            </a:r>
          </a:p>
          <a:p>
            <a:endParaRPr lang="en-US" sz="32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17585"/>
            <a:ext cx="1895475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5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247" y="393404"/>
            <a:ext cx="66527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KPSC sequence for donning PPE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17585"/>
            <a:ext cx="1895475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3" y="4241765"/>
            <a:ext cx="1785937" cy="210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1143000"/>
            <a:ext cx="8610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19"/>
            </a:pPr>
            <a:r>
              <a:rPr lang="en-US" sz="3200" dirty="0" smtClean="0"/>
              <a:t> Apply second set of surgical gloves over surgical </a:t>
            </a:r>
            <a:r>
              <a:rPr lang="en-US" sz="3200" smtClean="0"/>
              <a:t>gown cuff(use larger size).</a:t>
            </a:r>
            <a:endParaRPr lang="en-US" sz="3200" dirty="0" smtClean="0"/>
          </a:p>
          <a:p>
            <a:pPr marL="514350" indent="-514350">
              <a:buFont typeface="+mj-lt"/>
              <a:buAutoNum type="arabicPeriod" startAt="19"/>
            </a:pPr>
            <a:r>
              <a:rPr lang="en-US" sz="3200" dirty="0" smtClean="0"/>
              <a:t> Spotter to double check for any skin exposed. (360 degree view)</a:t>
            </a:r>
          </a:p>
          <a:p>
            <a:pPr marL="514350" indent="-514350">
              <a:buFont typeface="+mj-lt"/>
              <a:buAutoNum type="arabicPeriod" startAt="19"/>
            </a:pPr>
            <a:r>
              <a:rPr lang="en-US" sz="3200" dirty="0" smtClean="0"/>
              <a:t> Ready to enter patient room.</a:t>
            </a:r>
          </a:p>
          <a:p>
            <a:pPr marL="514350" indent="-514350">
              <a:buFont typeface="+mj-lt"/>
              <a:buAutoNum type="arabicPeriod" startAt="19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8472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93405"/>
            <a:ext cx="7590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KPSC sequence for removing PPE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143000"/>
            <a:ext cx="8610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Signal Buddy ready to exit the patient room. Buddy is required to be in full PPE.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Buddy with PPE opens the patient door from Anteroom.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Buddy will hand RN a bleach wipe to clean gloves.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Remove first pair of gloves in patient room.</a:t>
            </a:r>
          </a:p>
          <a:p>
            <a:endParaRPr lang="en-US" sz="3200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19940"/>
            <a:ext cx="1895475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4760913"/>
            <a:ext cx="1438275" cy="209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848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93405"/>
            <a:ext cx="7590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KPSC sequence for removing PPE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143000"/>
            <a:ext cx="8610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3200" dirty="0" smtClean="0"/>
              <a:t>Step into the Anteroom</a:t>
            </a:r>
            <a:r>
              <a:rPr lang="en-US" sz="3200" dirty="0"/>
              <a:t>. Apply clean pair of </a:t>
            </a:r>
            <a:r>
              <a:rPr lang="en-US" sz="3200" dirty="0" smtClean="0"/>
              <a:t>nitrile gloves </a:t>
            </a:r>
            <a:r>
              <a:rPr lang="en-US" sz="3200" dirty="0"/>
              <a:t>in the </a:t>
            </a:r>
            <a:r>
              <a:rPr lang="en-US" sz="3200" dirty="0" smtClean="0"/>
              <a:t>Anteroom.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3200" dirty="0" smtClean="0"/>
              <a:t>Sit on the chair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3200" dirty="0" smtClean="0"/>
              <a:t>Remove outer layer surgical boot without crossing legs.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3200" dirty="0" smtClean="0"/>
              <a:t>Clean gloves with bleach wipe.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19940"/>
            <a:ext cx="1895475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3" t="14516" r="19369" b="17454"/>
          <a:stretch/>
        </p:blipFill>
        <p:spPr bwMode="auto">
          <a:xfrm>
            <a:off x="2743200" y="4534931"/>
            <a:ext cx="2895600" cy="1892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697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93405"/>
            <a:ext cx="7590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KPSC sequence for removing PPE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143000"/>
            <a:ext cx="86106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9"/>
            </a:pPr>
            <a:r>
              <a:rPr lang="en-US" sz="3200" dirty="0" smtClean="0"/>
              <a:t>Stand up. Buddy will untie surgical gown from the back.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sz="3200" dirty="0" smtClean="0"/>
              <a:t> Peel off surgical gown and gloves like peeling a banana.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sz="3200" dirty="0" smtClean="0"/>
              <a:t> Both RN and Buddy clean last pair of gloves with bleach.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sz="3200" dirty="0" smtClean="0"/>
              <a:t> Remove face shield from the back.</a:t>
            </a:r>
          </a:p>
          <a:p>
            <a:endParaRPr lang="en-US" sz="3200" dirty="0" smtClean="0"/>
          </a:p>
          <a:p>
            <a:pPr marL="514350" indent="-514350">
              <a:buFont typeface="+mj-lt"/>
              <a:buAutoNum type="arabicPeriod" startAt="9"/>
            </a:pPr>
            <a:endParaRPr lang="en-US" sz="3200" dirty="0"/>
          </a:p>
          <a:p>
            <a:pPr marL="514350" indent="-514350">
              <a:buFont typeface="+mj-lt"/>
              <a:buAutoNum type="arabicPeriod" startAt="9"/>
            </a:pPr>
            <a:endParaRPr lang="en-US" sz="3200" dirty="0" smtClean="0"/>
          </a:p>
          <a:p>
            <a:pPr marL="514350" indent="-514350">
              <a:buFont typeface="+mj-lt"/>
              <a:buAutoNum type="arabicPeriod" startAt="9"/>
            </a:pPr>
            <a:endParaRPr lang="en-US" sz="3200" dirty="0"/>
          </a:p>
          <a:p>
            <a:pPr marL="514350" indent="-514350">
              <a:buFont typeface="+mj-lt"/>
              <a:buAutoNum type="arabicPeriod" startAt="9"/>
            </a:pPr>
            <a:endParaRPr lang="en-US" sz="3200" dirty="0" smtClean="0"/>
          </a:p>
          <a:p>
            <a:pPr marL="514350" indent="-514350">
              <a:buFont typeface="+mj-lt"/>
              <a:buAutoNum type="arabicPeriod" startAt="9"/>
            </a:pPr>
            <a:endParaRPr lang="en-US" sz="3200" dirty="0"/>
          </a:p>
          <a:p>
            <a:endParaRPr lang="en-US" sz="3200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19940"/>
            <a:ext cx="1895475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58" t="20406" b="27203"/>
          <a:stretch/>
        </p:blipFill>
        <p:spPr bwMode="auto">
          <a:xfrm>
            <a:off x="6019800" y="5198480"/>
            <a:ext cx="1371600" cy="1501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779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93405"/>
            <a:ext cx="7590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KPSC sequence for removing PPE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143000"/>
            <a:ext cx="8610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13"/>
            </a:pPr>
            <a:r>
              <a:rPr lang="en-US" sz="3200" dirty="0"/>
              <a:t>Remove </a:t>
            </a:r>
            <a:r>
              <a:rPr lang="en-US" sz="3200" dirty="0" smtClean="0"/>
              <a:t>N95 </a:t>
            </a:r>
            <a:r>
              <a:rPr lang="en-US" sz="3200" dirty="0"/>
              <a:t>from the back. Buddy will cut </a:t>
            </a:r>
            <a:r>
              <a:rPr lang="en-US" sz="3200" dirty="0" smtClean="0"/>
              <a:t>one string at a time. </a:t>
            </a:r>
            <a:r>
              <a:rPr lang="en-US" sz="3200" dirty="0" smtClean="0">
                <a:solidFill>
                  <a:srgbClr val="C00000"/>
                </a:solidFill>
              </a:rPr>
              <a:t>IMPORTANT- Cut bottom string first! </a:t>
            </a:r>
            <a:r>
              <a:rPr lang="en-US" sz="3200" dirty="0" smtClean="0"/>
              <a:t>Allow N95 </a:t>
            </a:r>
            <a:r>
              <a:rPr lang="en-US" sz="3200" dirty="0"/>
              <a:t>to drop to floor.</a:t>
            </a:r>
          </a:p>
          <a:p>
            <a:pPr marL="514350" indent="-514350">
              <a:buFont typeface="+mj-lt"/>
              <a:buAutoNum type="arabicPeriod" startAt="13"/>
            </a:pPr>
            <a:r>
              <a:rPr lang="en-US" sz="3200" dirty="0" smtClean="0"/>
              <a:t> Buddy removes skull cap. </a:t>
            </a:r>
          </a:p>
          <a:p>
            <a:pPr marL="514350" indent="-514350">
              <a:buFont typeface="+mj-lt"/>
              <a:buAutoNum type="arabicPeriod" startAt="13"/>
            </a:pPr>
            <a:r>
              <a:rPr lang="en-US" sz="3200" dirty="0" smtClean="0"/>
              <a:t> Buddy to unzip the Tyvek suit.</a:t>
            </a:r>
          </a:p>
          <a:p>
            <a:pPr marL="514350" indent="-514350">
              <a:buFont typeface="+mj-lt"/>
              <a:buAutoNum type="arabicPeriod" startAt="13"/>
            </a:pPr>
            <a:r>
              <a:rPr lang="en-US" sz="3200" dirty="0" smtClean="0"/>
              <a:t> Buddy helps peel off Tyvek suit &amp; surgical shoe </a:t>
            </a:r>
            <a:r>
              <a:rPr lang="en-US" sz="3200" dirty="0" err="1" smtClean="0"/>
              <a:t>covers.It</a:t>
            </a:r>
            <a:r>
              <a:rPr lang="en-US" sz="3200" dirty="0" smtClean="0"/>
              <a:t> is recommended you do not wear sneakers.</a:t>
            </a:r>
          </a:p>
          <a:p>
            <a:pPr marL="514350" indent="-514350">
              <a:buFont typeface="+mj-lt"/>
              <a:buAutoNum type="arabicPeriod" startAt="13"/>
            </a:pPr>
            <a:r>
              <a:rPr lang="en-US" sz="3200" dirty="0" smtClean="0"/>
              <a:t> Drop them to the floor.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19940"/>
            <a:ext cx="1895475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257800"/>
            <a:ext cx="1043412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932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93405"/>
            <a:ext cx="7590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KPSC sequence for removing PPE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143000"/>
            <a:ext cx="8610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14"/>
            </a:pPr>
            <a:r>
              <a:rPr lang="en-US" sz="3200" dirty="0" smtClean="0"/>
              <a:t> Remove last pair of shoe covers.</a:t>
            </a:r>
          </a:p>
          <a:p>
            <a:pPr marL="514350" indent="-514350">
              <a:buFont typeface="+mj-lt"/>
              <a:buAutoNum type="arabicPeriod" startAt="14"/>
            </a:pPr>
            <a:r>
              <a:rPr lang="en-US" sz="3200" dirty="0"/>
              <a:t> </a:t>
            </a:r>
            <a:r>
              <a:rPr lang="en-US" sz="3200" dirty="0" smtClean="0"/>
              <a:t>Clean gloves with bleach wipe. Remove gloves.</a:t>
            </a:r>
          </a:p>
          <a:p>
            <a:pPr marL="514350" indent="-514350">
              <a:buFont typeface="+mj-lt"/>
              <a:buAutoNum type="arabicPeriod" startAt="14"/>
            </a:pPr>
            <a:r>
              <a:rPr lang="en-US" sz="3200" smtClean="0"/>
              <a:t> Buddy </a:t>
            </a:r>
            <a:r>
              <a:rPr lang="en-US" sz="3200" dirty="0"/>
              <a:t>picks up Tyvek suit and dirty PPE. Drops into trash can.</a:t>
            </a:r>
          </a:p>
          <a:p>
            <a:pPr marL="514350" indent="-514350">
              <a:buFont typeface="+mj-lt"/>
              <a:buAutoNum type="arabicPeriod" startAt="14"/>
            </a:pPr>
            <a:r>
              <a:rPr lang="en-US" sz="3200" dirty="0" smtClean="0"/>
              <a:t> Wash hands with soap and water.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19940"/>
            <a:ext cx="1895475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648200"/>
            <a:ext cx="2743200" cy="1687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041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89903"/>
            <a:ext cx="7590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KPSC sequence for removing PPE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905000"/>
            <a:ext cx="6934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At any time your gloves can be cleaned/disinfected with bleach wipe.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19940"/>
            <a:ext cx="1895475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96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61730" y="2325045"/>
            <a:ext cx="63484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u="sng" dirty="0" smtClean="0">
                <a:solidFill>
                  <a:srgbClr val="0000FF"/>
                </a:solidFill>
                <a:ea typeface="Times New Roman"/>
                <a:cs typeface="Arial"/>
                <a:hlinkClick r:id="rId2"/>
              </a:rPr>
              <a:t>http://www.cdc.gov/ebola</a:t>
            </a:r>
            <a:endParaRPr lang="en-US" sz="4000" b="1" dirty="0">
              <a:ea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838200"/>
            <a:ext cx="4261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Additional Information: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0"/>
            <a:ext cx="1895475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3932237"/>
            <a:ext cx="6883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694240"/>
            <a:ext cx="2447799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596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7538" y="991657"/>
            <a:ext cx="3429000" cy="587853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CDC Recommendation</a:t>
            </a:r>
          </a:p>
          <a:p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0000"/>
                </a:solidFill>
              </a:rPr>
              <a:t>Private room with bathroom and  closed door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0000"/>
                </a:solidFill>
              </a:rPr>
              <a:t>Wear gloves, Tyvek suit, impermeable gown, eye protection and respirator 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0000"/>
                </a:solidFill>
              </a:rPr>
              <a:t> Wear double glove, shoe cover, and leg cover if copious amounts of blood and other body fluid present.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0000"/>
                </a:solidFill>
              </a:rPr>
              <a:t>Remove PPE without contaminating to eyes, mucous membrane, or clothing.</a:t>
            </a:r>
          </a:p>
          <a:p>
            <a:pPr lvl="1"/>
            <a:endParaRPr lang="en-US" sz="1400" dirty="0" smtClean="0">
              <a:solidFill>
                <a:srgbClr val="000000"/>
              </a:solidFill>
            </a:endParaRPr>
          </a:p>
          <a:p>
            <a:pPr lvl="1"/>
            <a:endParaRPr lang="en-US" sz="1400" dirty="0">
              <a:solidFill>
                <a:srgbClr val="000000"/>
              </a:solidFill>
            </a:endParaRPr>
          </a:p>
          <a:p>
            <a:pPr lvl="1"/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6338" y="327404"/>
            <a:ext cx="41216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Infection Prevention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3400" y="1022434"/>
            <a:ext cx="3886200" cy="578619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KPSC </a:t>
            </a:r>
            <a:r>
              <a:rPr lang="en-US" b="1" u="sng" dirty="0" smtClean="0">
                <a:solidFill>
                  <a:srgbClr val="FF0000"/>
                </a:solidFill>
              </a:rPr>
              <a:t>Recommendation</a:t>
            </a:r>
          </a:p>
          <a:p>
            <a:endParaRPr lang="en-US" sz="1600" b="1" u="sng" dirty="0" smtClean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0000"/>
                </a:solidFill>
              </a:rPr>
              <a:t>Airborne </a:t>
            </a:r>
            <a:r>
              <a:rPr lang="en-US" sz="2000" dirty="0">
                <a:solidFill>
                  <a:srgbClr val="000000"/>
                </a:solidFill>
              </a:rPr>
              <a:t>isolation room </a:t>
            </a:r>
            <a:r>
              <a:rPr lang="en-US" sz="2000" dirty="0" smtClean="0">
                <a:solidFill>
                  <a:srgbClr val="000000"/>
                </a:solidFill>
              </a:rPr>
              <a:t>(For </a:t>
            </a:r>
            <a:r>
              <a:rPr lang="en-US" sz="2000" dirty="0">
                <a:solidFill>
                  <a:srgbClr val="000000"/>
                </a:solidFill>
              </a:rPr>
              <a:t>the usage of Anteroom). 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0000"/>
                </a:solidFill>
              </a:rPr>
              <a:t>Wear  double surgical gloves, </a:t>
            </a:r>
            <a:r>
              <a:rPr lang="en-US" sz="2000" dirty="0">
                <a:solidFill>
                  <a:srgbClr val="000000"/>
                </a:solidFill>
              </a:rPr>
              <a:t>T</a:t>
            </a:r>
            <a:r>
              <a:rPr lang="en-US" sz="2000" dirty="0" smtClean="0">
                <a:solidFill>
                  <a:srgbClr val="000000"/>
                </a:solidFill>
              </a:rPr>
              <a:t>yvek </a:t>
            </a:r>
            <a:r>
              <a:rPr lang="en-US" sz="2000" dirty="0">
                <a:solidFill>
                  <a:srgbClr val="000000"/>
                </a:solidFill>
              </a:rPr>
              <a:t>suit</a:t>
            </a:r>
            <a:r>
              <a:rPr lang="en-US" sz="2000" dirty="0" smtClean="0">
                <a:solidFill>
                  <a:srgbClr val="000000"/>
                </a:solidFill>
              </a:rPr>
              <a:t>, impermeable surgical gown over the </a:t>
            </a:r>
            <a:r>
              <a:rPr lang="en-US" sz="2000" dirty="0">
                <a:solidFill>
                  <a:srgbClr val="000000"/>
                </a:solidFill>
              </a:rPr>
              <a:t>T</a:t>
            </a:r>
            <a:r>
              <a:rPr lang="en-US" sz="2000" dirty="0" smtClean="0">
                <a:solidFill>
                  <a:srgbClr val="000000"/>
                </a:solidFill>
              </a:rPr>
              <a:t>yvek suit, double shoes cover to the calf, N95, and full face shield cover.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0000"/>
                </a:solidFill>
              </a:rPr>
              <a:t>Place patient on Contact </a:t>
            </a:r>
            <a:r>
              <a:rPr lang="en-US" sz="2000" dirty="0">
                <a:solidFill>
                  <a:srgbClr val="000000"/>
                </a:solidFill>
              </a:rPr>
              <a:t>and Droplet precaution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0000"/>
                </a:solidFill>
              </a:rPr>
              <a:t>Remove </a:t>
            </a:r>
            <a:r>
              <a:rPr lang="en-US" sz="2000" dirty="0">
                <a:solidFill>
                  <a:srgbClr val="000000"/>
                </a:solidFill>
              </a:rPr>
              <a:t>PPE without contaminating yourself. 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0000"/>
                </a:solidFill>
              </a:rPr>
              <a:t>Dispose </a:t>
            </a:r>
            <a:r>
              <a:rPr lang="en-US" sz="2000" dirty="0">
                <a:solidFill>
                  <a:srgbClr val="000000"/>
                </a:solidFill>
              </a:rPr>
              <a:t>of PPE properly in red bags.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0000"/>
                </a:solidFill>
              </a:rPr>
              <a:t>Wash </a:t>
            </a:r>
            <a:r>
              <a:rPr lang="en-US" sz="2000" dirty="0">
                <a:solidFill>
                  <a:srgbClr val="000000"/>
                </a:solidFill>
              </a:rPr>
              <a:t>hands with soap and </a:t>
            </a:r>
            <a:r>
              <a:rPr lang="en-US" sz="2000" dirty="0" smtClean="0">
                <a:solidFill>
                  <a:srgbClr val="000000"/>
                </a:solidFill>
              </a:rPr>
              <a:t>water after </a:t>
            </a:r>
            <a:r>
              <a:rPr lang="en-US" sz="2000" dirty="0">
                <a:solidFill>
                  <a:srgbClr val="000000"/>
                </a:solidFill>
              </a:rPr>
              <a:t>removal of PPE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</a:p>
          <a:p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21694"/>
            <a:ext cx="1895475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821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399" y="393404"/>
            <a:ext cx="47244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Additional KPSC RECOMMENDATION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463431"/>
            <a:ext cx="8991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rgbClr val="000000"/>
                </a:solidFill>
              </a:rPr>
              <a:t>Limit the number of staff.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rgbClr val="000000"/>
                </a:solidFill>
              </a:rPr>
              <a:t>Restrict patient’s movement.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3200" smtClean="0">
                <a:solidFill>
                  <a:srgbClr val="000000"/>
                </a:solidFill>
              </a:rPr>
              <a:t>No visitors.</a:t>
            </a:r>
            <a:endParaRPr lang="en-US" sz="3200" dirty="0" smtClean="0">
              <a:solidFill>
                <a:srgbClr val="000000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rgbClr val="000000"/>
                </a:solidFill>
              </a:rPr>
              <a:t>Security log all persons entering the room.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rgbClr val="000000"/>
                </a:solidFill>
              </a:rPr>
              <a:t>Buddy system on monitoring </a:t>
            </a:r>
            <a:r>
              <a:rPr lang="en-US" sz="3200" dirty="0">
                <a:solidFill>
                  <a:srgbClr val="000000"/>
                </a:solidFill>
              </a:rPr>
              <a:t>PPE </a:t>
            </a:r>
            <a:r>
              <a:rPr lang="en-US" sz="3200" dirty="0" smtClean="0">
                <a:solidFill>
                  <a:srgbClr val="000000"/>
                </a:solidFill>
              </a:rPr>
              <a:t>use. 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rgbClr val="000000"/>
                </a:solidFill>
              </a:rPr>
              <a:t>Use disposable equipment when applicable.</a:t>
            </a:r>
          </a:p>
          <a:p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363392"/>
            <a:ext cx="17526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81072" y="4994060"/>
            <a:ext cx="2008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NO MOVEMENT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681" y="5409063"/>
            <a:ext cx="1121119" cy="1077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387" y="17155"/>
            <a:ext cx="1895475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619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828" y="62182"/>
            <a:ext cx="5714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Supplies: Personal Protective Equipment (PPE)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947" y="1708619"/>
            <a:ext cx="163988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58308" y="1263134"/>
            <a:ext cx="2501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Tyvek Suit with Hood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579" y="1729107"/>
            <a:ext cx="1470833" cy="199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750681" y="1312186"/>
            <a:ext cx="2300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Blue surgical gown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59"/>
          <a:stretch/>
        </p:blipFill>
        <p:spPr bwMode="auto">
          <a:xfrm>
            <a:off x="6934200" y="4752767"/>
            <a:ext cx="2009775" cy="207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980835" y="3985929"/>
            <a:ext cx="20704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Surgical </a:t>
            </a:r>
            <a:r>
              <a:rPr lang="en-US" b="1" dirty="0" smtClean="0"/>
              <a:t>Gloves</a:t>
            </a:r>
          </a:p>
          <a:p>
            <a:r>
              <a:rPr lang="en-US" b="1" dirty="0" smtClean="0"/>
              <a:t>Non-Latex</a:t>
            </a:r>
            <a:endParaRPr lang="en-US" b="1" dirty="0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99" y="4588397"/>
            <a:ext cx="2057401" cy="2269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288136" y="4251205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Surgical boots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94" y="4752767"/>
            <a:ext cx="3153899" cy="1940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248" y="-29309"/>
            <a:ext cx="1895475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32466"/>
            <a:ext cx="1905000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546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24000"/>
            <a:ext cx="5943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smtClean="0"/>
              <a:t>Before &amp; after </a:t>
            </a:r>
            <a:r>
              <a:rPr lang="en-US" sz="3200" dirty="0"/>
              <a:t>patient contact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smtClean="0"/>
              <a:t>After </a:t>
            </a:r>
            <a:r>
              <a:rPr lang="en-US" sz="3200" dirty="0"/>
              <a:t>contact with potentially infectious material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/>
              <a:t>Before aseptic task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/>
              <a:t>Before putting on or after removal of PPE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/>
              <a:t>Before putting on or after removal of gloves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228600"/>
            <a:ext cx="44951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HAND HYGIENE WITH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SOAP AND WATER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124200"/>
            <a:ext cx="1738561" cy="154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356" y="23384"/>
            <a:ext cx="1895475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28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789929"/>
            <a:ext cx="39677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PPE Buddy System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356" y="23384"/>
            <a:ext cx="1895475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5138" y="1905000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smtClean="0"/>
              <a:t>Each person entering the room need a spotter to observe the donning and removal of PPE.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191000"/>
            <a:ext cx="3124200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833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247" y="393404"/>
            <a:ext cx="66527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KPSC sequence for donning PPE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143000"/>
            <a:ext cx="8610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Change to hospital </a:t>
            </a:r>
            <a:r>
              <a:rPr lang="en-US" sz="3200" dirty="0"/>
              <a:t>p</a:t>
            </a:r>
            <a:r>
              <a:rPr lang="en-US" sz="3200" dirty="0" smtClean="0"/>
              <a:t>aper scrubs.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Don PPE in the hallway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Remove jewelry and badge.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Women, tie hair back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Perform hand hygiene with Gel.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Gather all PPE supplies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Inspect integrity of </a:t>
            </a:r>
            <a:r>
              <a:rPr lang="en-US" sz="3200" dirty="0"/>
              <a:t>T</a:t>
            </a:r>
            <a:r>
              <a:rPr lang="en-US" sz="3200" dirty="0" smtClean="0"/>
              <a:t>yvek suit with spotter. </a:t>
            </a:r>
            <a:endParaRPr lang="en-US" sz="2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17585"/>
            <a:ext cx="1895475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953000"/>
            <a:ext cx="2025203" cy="144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994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247" y="393404"/>
            <a:ext cx="66527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KPSC sequence for donning PPE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143000"/>
            <a:ext cx="8610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n-US" sz="3200" dirty="0" smtClean="0"/>
              <a:t>Sit down on the chair.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3200" dirty="0" smtClean="0"/>
              <a:t>Put on first set of surgical shoes covers. 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3200" dirty="0" smtClean="0"/>
              <a:t>Put on Tyvek suit ½ way.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3200" dirty="0" smtClean="0"/>
              <a:t>Put on second set of surgical shoes cover up to calves.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3200" dirty="0" smtClean="0"/>
              <a:t>Note: Large sneakers are not recommended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17585"/>
            <a:ext cx="1895475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912" y="4876800"/>
            <a:ext cx="2181225" cy="1616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210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247" y="393404"/>
            <a:ext cx="66527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KPSC sequence for donning PPE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143000"/>
            <a:ext cx="8610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11"/>
            </a:pPr>
            <a:r>
              <a:rPr lang="en-US" sz="3200" dirty="0" smtClean="0"/>
              <a:t> Pull the remainder of Tyvek suit up including hood and zip it up.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US" sz="3200" dirty="0" smtClean="0"/>
              <a:t>  Spotter does 2</a:t>
            </a:r>
            <a:r>
              <a:rPr lang="en-US" sz="3200" baseline="30000" dirty="0" smtClean="0"/>
              <a:t>nd</a:t>
            </a:r>
            <a:r>
              <a:rPr lang="en-US" sz="3200" dirty="0" smtClean="0"/>
              <a:t> integrity check of </a:t>
            </a:r>
            <a:r>
              <a:rPr lang="en-US" sz="3200" dirty="0"/>
              <a:t>T</a:t>
            </a:r>
            <a:r>
              <a:rPr lang="en-US" sz="3200" dirty="0" smtClean="0"/>
              <a:t>yvek suit. Place zipper pull (paper clip).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US" sz="3200" dirty="0" smtClean="0"/>
              <a:t> Put </a:t>
            </a:r>
            <a:r>
              <a:rPr lang="en-US" sz="3200" dirty="0"/>
              <a:t>on skull </a:t>
            </a:r>
            <a:r>
              <a:rPr lang="en-US" sz="3200" dirty="0" smtClean="0"/>
              <a:t>cap.</a:t>
            </a:r>
            <a:endParaRPr lang="en-US" sz="3200" dirty="0"/>
          </a:p>
          <a:p>
            <a:pPr marL="514350" indent="-514350">
              <a:buFont typeface="+mj-lt"/>
              <a:buAutoNum type="arabicPeriod" startAt="11"/>
            </a:pPr>
            <a:r>
              <a:rPr lang="en-US" sz="3200" dirty="0" smtClean="0"/>
              <a:t> Put </a:t>
            </a:r>
            <a:r>
              <a:rPr lang="en-US" sz="3200" dirty="0"/>
              <a:t>on first pair of surgical </a:t>
            </a:r>
            <a:r>
              <a:rPr lang="en-US" sz="3200" dirty="0" smtClean="0"/>
              <a:t>gloves </a:t>
            </a:r>
            <a:r>
              <a:rPr lang="en-US" sz="3200" dirty="0"/>
              <a:t>under the </a:t>
            </a:r>
            <a:r>
              <a:rPr lang="en-US" sz="3200" dirty="0" smtClean="0"/>
              <a:t>Tyvek </a:t>
            </a:r>
            <a:r>
              <a:rPr lang="en-US" sz="3200" dirty="0"/>
              <a:t>suit cuff.</a:t>
            </a:r>
          </a:p>
          <a:p>
            <a:endParaRPr lang="en-US" sz="32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17585"/>
            <a:ext cx="1895475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876800"/>
            <a:ext cx="2257425" cy="201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697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1636</TotalTime>
  <Words>812</Words>
  <Application>Microsoft Office PowerPoint</Application>
  <PresentationFormat>On-screen Show (4:3)</PresentationFormat>
  <Paragraphs>116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Essential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Kaiser Permanente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z480701</dc:creator>
  <cp:lastModifiedBy>mary lou beaumont</cp:lastModifiedBy>
  <cp:revision>203</cp:revision>
  <dcterms:created xsi:type="dcterms:W3CDTF">2014-10-07T22:46:48Z</dcterms:created>
  <dcterms:modified xsi:type="dcterms:W3CDTF">2014-10-22T20:03:11Z</dcterms:modified>
</cp:coreProperties>
</file>