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80" r:id="rId4"/>
    <p:sldId id="275" r:id="rId5"/>
    <p:sldId id="277" r:id="rId6"/>
    <p:sldId id="279" r:id="rId7"/>
    <p:sldId id="281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0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76250" y="1812727"/>
            <a:ext cx="112395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5" name="Shape 75"/>
          <p:cNvSpPr/>
          <p:nvPr/>
        </p:nvSpPr>
        <p:spPr>
          <a:xfrm flipV="1">
            <a:off x="476250" y="6500811"/>
            <a:ext cx="11239500" cy="2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6" name="Shape 76"/>
          <p:cNvSpPr/>
          <p:nvPr/>
        </p:nvSpPr>
        <p:spPr>
          <a:xfrm flipV="1">
            <a:off x="476250" y="357188"/>
            <a:ext cx="112395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581831" y="2105718"/>
            <a:ext cx="5179220" cy="38844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357937" y="2089547"/>
            <a:ext cx="5369719" cy="3884414"/>
          </a:xfrm>
          <a:prstGeom prst="rect">
            <a:avLst/>
          </a:prstGeom>
        </p:spPr>
        <p:txBody>
          <a:bodyPr/>
          <a:lstStyle>
            <a:lvl1pPr marL="258952" indent="-258952">
              <a:spcBef>
                <a:spcPts val="2250"/>
              </a:spcBef>
              <a:buSzPct val="30000"/>
              <a:buBlip>
                <a:blip r:embed="rId2"/>
              </a:buBlip>
              <a:defRPr sz="2109"/>
            </a:lvl1pPr>
            <a:lvl2pPr marL="517903" indent="-258952">
              <a:spcBef>
                <a:spcPts val="2250"/>
              </a:spcBef>
              <a:buSzPct val="30000"/>
              <a:buBlip>
                <a:blip r:embed="rId2"/>
              </a:buBlip>
              <a:defRPr sz="2109"/>
            </a:lvl2pPr>
            <a:lvl3pPr marL="776855" indent="-258952">
              <a:spcBef>
                <a:spcPts val="2250"/>
              </a:spcBef>
              <a:buSzPct val="30000"/>
              <a:buBlip>
                <a:blip r:embed="rId2"/>
              </a:buBlip>
              <a:defRPr sz="2109"/>
            </a:lvl3pPr>
            <a:lvl4pPr marL="1035807" indent="-258952">
              <a:spcBef>
                <a:spcPts val="2250"/>
              </a:spcBef>
              <a:buSzPct val="30000"/>
              <a:buBlip>
                <a:blip r:embed="rId2"/>
              </a:buBlip>
              <a:defRPr sz="2109"/>
            </a:lvl4pPr>
            <a:lvl5pPr marL="1294759" indent="-258952">
              <a:spcBef>
                <a:spcPts val="2250"/>
              </a:spcBef>
              <a:buSzPct val="30000"/>
              <a:buBlip>
                <a:blip r:embed="rId2"/>
              </a:buBlip>
              <a:defRPr sz="210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717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0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2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F766-CAC5-4591-9169-6DE4A7FEBC3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9AE-F557-4EBC-BB50-D9B4503D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antiferon.com/wp-content/uploads/cache/2017/06/S_5482_QFT_F_2722_s-e1496676408582/3783844492.jpg">
            <a:extLst>
              <a:ext uri="{FF2B5EF4-FFF2-40B4-BE49-F238E27FC236}">
                <a16:creationId xmlns:a16="http://schemas.microsoft.com/office/drawing/2014/main" id="{19DEDC0E-5A9F-4D82-AEA7-02E999D9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48" y="511425"/>
            <a:ext cx="9585865" cy="28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C27B8-72BC-4F95-9129-CC1E7FB41782}"/>
              </a:ext>
            </a:extLst>
          </p:cNvPr>
          <p:cNvPicPr/>
          <p:nvPr/>
        </p:nvPicPr>
        <p:blipFill rotWithShape="1">
          <a:blip r:embed="rId3"/>
          <a:srcRect l="22581" t="23613" r="17210" b="15588"/>
          <a:stretch/>
        </p:blipFill>
        <p:spPr bwMode="auto">
          <a:xfrm>
            <a:off x="1088348" y="3519591"/>
            <a:ext cx="3602737" cy="269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http://www.quantiferon.com/wp-content/uploads/2017/03/S_4381_QFT_GoldBloodCollectionTubes_s_ROW.jpg">
            <a:extLst>
              <a:ext uri="{FF2B5EF4-FFF2-40B4-BE49-F238E27FC236}">
                <a16:creationId xmlns:a16="http://schemas.microsoft.com/office/drawing/2014/main" id="{57C4BD6F-4233-4184-AB71-08376DCB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22" y="3656030"/>
            <a:ext cx="2706624" cy="26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EE4966-C98B-46F8-BD3A-BC1E8337D20C}"/>
              </a:ext>
            </a:extLst>
          </p:cNvPr>
          <p:cNvSpPr/>
          <p:nvPr/>
        </p:nvSpPr>
        <p:spPr>
          <a:xfrm rot="10800000" flipV="1">
            <a:off x="1901950" y="471862"/>
            <a:ext cx="4140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QuantiFERON-TB Gold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C520E-4731-43E5-9DAB-025976B85E46}"/>
              </a:ext>
            </a:extLst>
          </p:cNvPr>
          <p:cNvSpPr txBox="1"/>
          <p:nvPr/>
        </p:nvSpPr>
        <p:spPr>
          <a:xfrm>
            <a:off x="5074920" y="4023360"/>
            <a:ext cx="2679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Please watch the Instructional video and Complete the Competency quiz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42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A38A6-BC1E-442B-9F20-BD2F0543DA0B}"/>
              </a:ext>
            </a:extLst>
          </p:cNvPr>
          <p:cNvPicPr/>
          <p:nvPr/>
        </p:nvPicPr>
        <p:blipFill rotWithShape="1">
          <a:blip r:embed="rId2"/>
          <a:srcRect l="65225" t="35898" r="5769" b="7122"/>
          <a:stretch/>
        </p:blipFill>
        <p:spPr bwMode="auto">
          <a:xfrm>
            <a:off x="7543449" y="2187388"/>
            <a:ext cx="3070764" cy="2860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D78C44-9065-4EB8-A9FB-4851B49F7533}"/>
              </a:ext>
            </a:extLst>
          </p:cNvPr>
          <p:cNvPicPr/>
          <p:nvPr/>
        </p:nvPicPr>
        <p:blipFill rotWithShape="1">
          <a:blip r:embed="rId3"/>
          <a:srcRect l="21474" t="29914" r="56250" b="14815"/>
          <a:stretch/>
        </p:blipFill>
        <p:spPr bwMode="auto">
          <a:xfrm>
            <a:off x="1702163" y="2304576"/>
            <a:ext cx="1669698" cy="237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CA46F96-598C-4D90-9738-34FDC5EF2EB8}"/>
              </a:ext>
            </a:extLst>
          </p:cNvPr>
          <p:cNvSpPr/>
          <p:nvPr/>
        </p:nvSpPr>
        <p:spPr>
          <a:xfrm>
            <a:off x="3615841" y="3194144"/>
            <a:ext cx="3609711" cy="47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3A489-39A2-4A68-A041-307338B5E548}"/>
              </a:ext>
            </a:extLst>
          </p:cNvPr>
          <p:cNvPicPr/>
          <p:nvPr/>
        </p:nvPicPr>
        <p:blipFill rotWithShape="1">
          <a:blip r:embed="rId4"/>
          <a:srcRect l="20923" t="29128" r="55727" b="33690"/>
          <a:stretch/>
        </p:blipFill>
        <p:spPr bwMode="auto">
          <a:xfrm>
            <a:off x="10614213" y="5647765"/>
            <a:ext cx="643646" cy="630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F2434-60D4-4239-B160-6A166662EE70}"/>
              </a:ext>
            </a:extLst>
          </p:cNvPr>
          <p:cNvSpPr txBox="1"/>
          <p:nvPr/>
        </p:nvSpPr>
        <p:spPr>
          <a:xfrm>
            <a:off x="10345270" y="6436660"/>
            <a:ext cx="11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9.5  2.34   11.84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D21CE-3939-4773-BDD6-D8265812394F}"/>
              </a:ext>
            </a:extLst>
          </p:cNvPr>
          <p:cNvSpPr txBox="1"/>
          <p:nvPr/>
        </p:nvSpPr>
        <p:spPr>
          <a:xfrm>
            <a:off x="1201270" y="1574194"/>
            <a:ext cx="260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QFT TB Gold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0055E-BF1C-48C0-994A-E9FC040935A1}"/>
              </a:ext>
            </a:extLst>
          </p:cNvPr>
          <p:cNvSpPr/>
          <p:nvPr/>
        </p:nvSpPr>
        <p:spPr>
          <a:xfrm rot="10800000" flipV="1">
            <a:off x="7100045" y="1598375"/>
            <a:ext cx="35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QFT TB Gold Plus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D9BAD-2346-45F5-8C14-AA64CC84DDCC}"/>
              </a:ext>
            </a:extLst>
          </p:cNvPr>
          <p:cNvSpPr txBox="1"/>
          <p:nvPr/>
        </p:nvSpPr>
        <p:spPr>
          <a:xfrm>
            <a:off x="3689758" y="1974304"/>
            <a:ext cx="353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August 1,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495DF-E47D-4A07-986D-9599AC7063FE}"/>
              </a:ext>
            </a:extLst>
          </p:cNvPr>
          <p:cNvSpPr txBox="1"/>
          <p:nvPr/>
        </p:nvSpPr>
        <p:spPr>
          <a:xfrm>
            <a:off x="0" y="488640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Go-live date of QFT-TB Gold Plus is August 1, 2018</a:t>
            </a:r>
          </a:p>
        </p:txBody>
      </p:sp>
    </p:spTree>
    <p:extLst>
      <p:ext uri="{BB962C8B-B14F-4D97-AF65-F5344CB8AC3E}">
        <p14:creationId xmlns:p14="http://schemas.microsoft.com/office/powerpoint/2010/main" val="368572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667265" y="2382726"/>
            <a:ext cx="5848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Nil tube (Grey)</a:t>
            </a:r>
          </a:p>
          <a:p>
            <a:r>
              <a:rPr lang="en-US" sz="2000" dirty="0"/>
              <a:t>Negative control to adjust for background IFN-γ</a:t>
            </a:r>
          </a:p>
          <a:p>
            <a:r>
              <a:rPr lang="en-US" sz="2000" b="1" u="sng" dirty="0">
                <a:solidFill>
                  <a:srgbClr val="00B050"/>
                </a:solidFill>
              </a:rPr>
              <a:t>TB1 tube (Green)</a:t>
            </a:r>
          </a:p>
          <a:p>
            <a:r>
              <a:rPr lang="en-US" sz="2000" dirty="0"/>
              <a:t>Primarily detects CD4+ T cell response</a:t>
            </a:r>
          </a:p>
          <a:p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TB2 tube (Yellow)</a:t>
            </a:r>
          </a:p>
          <a:p>
            <a:r>
              <a:rPr lang="en-US" sz="2000" dirty="0"/>
              <a:t>Optimized for detection of CD4+ and CD8+ T cell responses</a:t>
            </a:r>
          </a:p>
          <a:p>
            <a:r>
              <a:rPr lang="en-US" sz="2000" b="1" u="sng" dirty="0">
                <a:solidFill>
                  <a:srgbClr val="7030A0"/>
                </a:solidFill>
              </a:rPr>
              <a:t>Mitogen tube (Purple)</a:t>
            </a:r>
          </a:p>
          <a:p>
            <a:r>
              <a:rPr lang="en-US" sz="2000" dirty="0"/>
              <a:t>Positive control to confirm baseline immune status</a:t>
            </a:r>
          </a:p>
        </p:txBody>
      </p:sp>
      <p:pic>
        <p:nvPicPr>
          <p:cNvPr id="4098" name="Picture 2" descr="http://www.quantiferon.com/wp-content/uploads/2017/03/S_4381_QFT_GoldBloodCollectionTubes_s_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24" y="1808202"/>
            <a:ext cx="4173675" cy="40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8989" y="16495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7310" y="1649506"/>
            <a:ext cx="6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TB1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7765" y="1712259"/>
            <a:ext cx="74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TB2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2519" y="1649506"/>
            <a:ext cx="135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65" y="259977"/>
            <a:ext cx="1065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QuantiFERON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–TB Gold Plus</a:t>
            </a:r>
          </a:p>
        </p:txBody>
      </p:sp>
      <p:pic>
        <p:nvPicPr>
          <p:cNvPr id="10" name="Qiagen.svg.png">
            <a:extLst>
              <a:ext uri="{FF2B5EF4-FFF2-40B4-BE49-F238E27FC236}">
                <a16:creationId xmlns:a16="http://schemas.microsoft.com/office/drawing/2014/main" id="{E09EEBA3-4A15-4648-85A1-08E9B36D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1468" y="5992891"/>
            <a:ext cx="603814" cy="510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30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318FC-BA22-4FC6-BCB4-E3AE1D30B4A5}"/>
              </a:ext>
            </a:extLst>
          </p:cNvPr>
          <p:cNvPicPr/>
          <p:nvPr/>
        </p:nvPicPr>
        <p:blipFill rotWithShape="1">
          <a:blip r:embed="rId2"/>
          <a:srcRect l="22581" t="23613" r="17210" b="15588"/>
          <a:stretch/>
        </p:blipFill>
        <p:spPr bwMode="auto">
          <a:xfrm>
            <a:off x="932331" y="1267563"/>
            <a:ext cx="4392704" cy="3241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FAEE92-0DFD-4894-A102-8C67D08A6915}"/>
              </a:ext>
            </a:extLst>
          </p:cNvPr>
          <p:cNvPicPr/>
          <p:nvPr/>
        </p:nvPicPr>
        <p:blipFill rotWithShape="1">
          <a:blip r:embed="rId3"/>
          <a:srcRect l="26122" t="23810" r="16768" b="16178"/>
          <a:stretch/>
        </p:blipFill>
        <p:spPr bwMode="auto">
          <a:xfrm>
            <a:off x="5943598" y="3421999"/>
            <a:ext cx="4697506" cy="3236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E61B4-0CEB-475D-8774-6097A2A34E4E}"/>
              </a:ext>
            </a:extLst>
          </p:cNvPr>
          <p:cNvSpPr txBox="1"/>
          <p:nvPr/>
        </p:nvSpPr>
        <p:spPr>
          <a:xfrm>
            <a:off x="5226424" y="1267563"/>
            <a:ext cx="66518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The black mark on the side of the tube indicates the range of </a:t>
            </a:r>
            <a:r>
              <a:rPr lang="en-US" sz="2200" b="1" dirty="0">
                <a:solidFill>
                  <a:srgbClr val="FF2600"/>
                </a:solidFill>
              </a:rPr>
              <a:t>0.8 to 1.2mL </a:t>
            </a:r>
            <a:r>
              <a:rPr lang="en-US" sz="2200" b="1" dirty="0"/>
              <a:t>fill volume. </a:t>
            </a:r>
          </a:p>
          <a:p>
            <a:pPr algn="ctr"/>
            <a:r>
              <a:rPr lang="en-US" sz="2200" b="1" dirty="0"/>
              <a:t>Sample in all 4 tubes </a:t>
            </a:r>
            <a:r>
              <a:rPr lang="en-US" sz="2200" b="1" dirty="0">
                <a:solidFill>
                  <a:srgbClr val="FF0000"/>
                </a:solidFill>
              </a:rPr>
              <a:t>MUST BE WITHIN </a:t>
            </a:r>
            <a:r>
              <a:rPr lang="en-US" sz="2200" b="1" dirty="0"/>
              <a:t>the black mark.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DO NOT </a:t>
            </a:r>
            <a:r>
              <a:rPr lang="en-US" sz="2200" b="1" dirty="0"/>
              <a:t>send to SWL/CHL if the sample in any of the tubes is above or below the black mark.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E0DCE18-01F1-484C-96F3-68C5787A411D}"/>
              </a:ext>
            </a:extLst>
          </p:cNvPr>
          <p:cNvSpPr/>
          <p:nvPr/>
        </p:nvSpPr>
        <p:spPr>
          <a:xfrm rot="4040285">
            <a:off x="4297592" y="1664377"/>
            <a:ext cx="208309" cy="2088962"/>
          </a:xfrm>
          <a:prstGeom prst="downArrow">
            <a:avLst>
              <a:gd name="adj1" fmla="val 57397"/>
              <a:gd name="adj2" fmla="val 50000"/>
            </a:avLst>
          </a:prstGeom>
          <a:solidFill>
            <a:schemeClr val="accent1">
              <a:lumMod val="7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50AC76B-C971-4E57-8158-022301D065E0}"/>
              </a:ext>
            </a:extLst>
          </p:cNvPr>
          <p:cNvSpPr/>
          <p:nvPr/>
        </p:nvSpPr>
        <p:spPr>
          <a:xfrm rot="19761307">
            <a:off x="6996505" y="4943429"/>
            <a:ext cx="269835" cy="887845"/>
          </a:xfrm>
          <a:prstGeom prst="downArrow">
            <a:avLst>
              <a:gd name="adj1" fmla="val 47102"/>
              <a:gd name="adj2" fmla="val 50000"/>
            </a:avLst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3E7581D-F7F3-415B-83FC-C04A4240D6DE}"/>
              </a:ext>
            </a:extLst>
          </p:cNvPr>
          <p:cNvSpPr/>
          <p:nvPr/>
        </p:nvSpPr>
        <p:spPr>
          <a:xfrm rot="5400000">
            <a:off x="9502586" y="4706470"/>
            <a:ext cx="224117" cy="887507"/>
          </a:xfrm>
          <a:prstGeom prst="downArrow">
            <a:avLst>
              <a:gd name="adj1" fmla="val 47102"/>
              <a:gd name="adj2" fmla="val 50000"/>
            </a:avLst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F50E8-D308-44E5-B13D-C9CDA972F2B2}"/>
              </a:ext>
            </a:extLst>
          </p:cNvPr>
          <p:cNvSpPr txBox="1"/>
          <p:nvPr/>
        </p:nvSpPr>
        <p:spPr>
          <a:xfrm>
            <a:off x="10067365" y="4805083"/>
            <a:ext cx="12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Above the black mark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D598F-A9F1-461A-BDCC-D5B409278E8D}"/>
              </a:ext>
            </a:extLst>
          </p:cNvPr>
          <p:cNvSpPr txBox="1"/>
          <p:nvPr/>
        </p:nvSpPr>
        <p:spPr>
          <a:xfrm>
            <a:off x="5898776" y="4374776"/>
            <a:ext cx="127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Below the </a:t>
            </a:r>
          </a:p>
          <a:p>
            <a:r>
              <a:rPr lang="en-US" b="1" dirty="0">
                <a:solidFill>
                  <a:srgbClr val="FF0000"/>
                </a:solidFill>
              </a:rPr>
              <a:t>black mark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77B85-8BAF-4E85-888F-96DF48A34BE5}"/>
              </a:ext>
            </a:extLst>
          </p:cNvPr>
          <p:cNvSpPr/>
          <p:nvPr/>
        </p:nvSpPr>
        <p:spPr>
          <a:xfrm>
            <a:off x="7297270" y="5199530"/>
            <a:ext cx="502023" cy="68131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35F3FF-654F-49FC-8E6B-F83F01411383}"/>
              </a:ext>
            </a:extLst>
          </p:cNvPr>
          <p:cNvSpPr/>
          <p:nvPr/>
        </p:nvSpPr>
        <p:spPr>
          <a:xfrm>
            <a:off x="8588186" y="5038165"/>
            <a:ext cx="690286" cy="8426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Proper shaking of tubes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half" idx="1"/>
          </p:nvPr>
        </p:nvSpPr>
        <p:spPr>
          <a:xfrm>
            <a:off x="6221016" y="2102941"/>
            <a:ext cx="4027289" cy="38844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92401" indent="-192401" defTabSz="303956">
              <a:spcBef>
                <a:spcPts val="1617"/>
              </a:spcBef>
              <a:buClr>
                <a:srgbClr val="BEBEBE"/>
              </a:buClr>
              <a:buSzPct val="125000"/>
              <a:buChar char="•"/>
              <a:defRPr sz="2220"/>
            </a:pPr>
            <a:r>
              <a:rPr sz="2600" dirty="0"/>
              <a:t>Mix the tubes by shaking them </a:t>
            </a:r>
            <a:r>
              <a:rPr sz="2600" b="1" dirty="0">
                <a:solidFill>
                  <a:srgbClr val="FF2600"/>
                </a:solidFill>
              </a:rPr>
              <a:t>10 times</a:t>
            </a:r>
            <a:r>
              <a:rPr sz="2600" dirty="0"/>
              <a:t> (up and down motion) just firmly enough to coat the entire inner surface of the tube with the blood.  Note: </a:t>
            </a:r>
            <a:r>
              <a:rPr sz="2600" dirty="0">
                <a:solidFill>
                  <a:srgbClr val="FF2600"/>
                </a:solidFill>
              </a:rPr>
              <a:t>Over energetic shaking may cause gel disruption and  could lead to inaccurate results. </a:t>
            </a:r>
          </a:p>
          <a:p>
            <a:pPr marL="192401" indent="-192401" defTabSz="303956">
              <a:spcBef>
                <a:spcPts val="1617"/>
              </a:spcBef>
              <a:buClr>
                <a:srgbClr val="BEBEBE"/>
              </a:buClr>
              <a:buSzPct val="125000"/>
              <a:buChar char="•"/>
              <a:defRPr sz="2220"/>
            </a:pPr>
            <a:r>
              <a:rPr sz="2600" dirty="0"/>
              <a:t>Place tubes upright in a test tube rack. Mixing is required to ensure complete integration of the tube’s contents into the blood. </a:t>
            </a:r>
          </a:p>
          <a:p>
            <a:pPr marL="192401" indent="-192401" defTabSz="303956">
              <a:spcBef>
                <a:spcPts val="1617"/>
              </a:spcBef>
              <a:buClr>
                <a:srgbClr val="BEBEBE"/>
              </a:buClr>
              <a:buSzPct val="125000"/>
              <a:buChar char="•"/>
              <a:defRPr sz="2220"/>
            </a:pPr>
            <a:r>
              <a:rPr sz="2600" dirty="0"/>
              <a:t>Label tubes appropriately with </a:t>
            </a:r>
            <a:r>
              <a:rPr lang="en-US" sz="2600" b="1" dirty="0">
                <a:solidFill>
                  <a:srgbClr val="FF2600"/>
                </a:solidFill>
              </a:rPr>
              <a:t>TIME</a:t>
            </a:r>
            <a:r>
              <a:rPr sz="2600" b="1" dirty="0">
                <a:solidFill>
                  <a:srgbClr val="FF2600"/>
                </a:solidFill>
              </a:rPr>
              <a:t> and </a:t>
            </a:r>
            <a:r>
              <a:rPr lang="en-US" sz="2600" b="1" dirty="0">
                <a:solidFill>
                  <a:srgbClr val="FF2600"/>
                </a:solidFill>
              </a:rPr>
              <a:t>DATE</a:t>
            </a:r>
            <a:r>
              <a:rPr sz="2600" b="1" dirty="0">
                <a:solidFill>
                  <a:srgbClr val="FF2600"/>
                </a:solidFill>
              </a:rPr>
              <a:t> </a:t>
            </a:r>
            <a:r>
              <a:rPr sz="2600" dirty="0">
                <a:solidFill>
                  <a:srgbClr val="212121"/>
                </a:solidFill>
              </a:rPr>
              <a:t>of collection.</a:t>
            </a:r>
          </a:p>
          <a:p>
            <a:pPr marL="192401" indent="-192401" defTabSz="303956">
              <a:spcBef>
                <a:spcPts val="1617"/>
              </a:spcBef>
              <a:buClr>
                <a:srgbClr val="BEBEBE"/>
              </a:buClr>
              <a:buSzPct val="125000"/>
              <a:buChar char="•"/>
              <a:defRPr sz="2220"/>
            </a:pPr>
            <a:endParaRPr dirty="0"/>
          </a:p>
        </p:txBody>
      </p:sp>
      <p:pic>
        <p:nvPicPr>
          <p:cNvPr id="272" name="Qiagen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4447" y="5733845"/>
            <a:ext cx="599610" cy="50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FF666-4537-4952-BCEC-1A26E3585420}"/>
              </a:ext>
            </a:extLst>
          </p:cNvPr>
          <p:cNvPicPr/>
          <p:nvPr/>
        </p:nvPicPr>
        <p:blipFill rotWithShape="1">
          <a:blip r:embed="rId3"/>
          <a:srcRect l="34189" t="42166" r="49038" b="15669"/>
          <a:stretch/>
        </p:blipFill>
        <p:spPr bwMode="auto">
          <a:xfrm>
            <a:off x="1865376" y="1938528"/>
            <a:ext cx="3374136" cy="430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0703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1881188" y="1620145"/>
            <a:ext cx="7493857" cy="4797098"/>
          </a:xfrm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rPr dirty="0"/>
              <a:t>                          </a:t>
            </a:r>
            <a:endParaRPr b="1" dirty="0">
              <a:solidFill>
                <a:srgbClr val="000000"/>
              </a:solidFill>
              <a:latin typeface="+mn-lt"/>
              <a:ea typeface="+mn-ea"/>
              <a:cs typeface="+mn-cs"/>
              <a:sym typeface="Gill Sans"/>
            </a:endParaRPr>
          </a:p>
          <a:p>
            <a:pPr>
              <a:defRPr sz="300"/>
            </a:pPr>
            <a:r>
              <a:rPr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rPr>
              <a:t>d</a:t>
            </a:r>
          </a:p>
        </p:txBody>
      </p:sp>
      <p:pic>
        <p:nvPicPr>
          <p:cNvPr id="333" name="warning-icon-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123" y="541857"/>
            <a:ext cx="1107015" cy="11070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Group 336"/>
          <p:cNvGrpSpPr/>
          <p:nvPr/>
        </p:nvGrpSpPr>
        <p:grpSpPr>
          <a:xfrm>
            <a:off x="1658653" y="2759641"/>
            <a:ext cx="2530510" cy="1643726"/>
            <a:chOff x="0" y="0"/>
            <a:chExt cx="3598947" cy="2516007"/>
          </a:xfrm>
        </p:grpSpPr>
        <p:pic>
          <p:nvPicPr>
            <p:cNvPr id="335" name="13584411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344948" cy="21858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4" name="Picture 333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98948" cy="2516008"/>
            </a:xfrm>
            <a:prstGeom prst="rect">
              <a:avLst/>
            </a:prstGeom>
            <a:effectLst/>
          </p:spPr>
        </p:pic>
      </p:grpSp>
      <p:sp>
        <p:nvSpPr>
          <p:cNvPr id="337" name="Shape 337"/>
          <p:cNvSpPr/>
          <p:nvPr/>
        </p:nvSpPr>
        <p:spPr>
          <a:xfrm>
            <a:off x="1747950" y="4419842"/>
            <a:ext cx="2988061" cy="179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86667" indent="-86667">
              <a:buClr>
                <a:srgbClr val="BEBEBE"/>
              </a:buClr>
              <a:buSzPct val="125000"/>
              <a:buChar char="•"/>
              <a:defRPr sz="1800" b="1">
                <a:solidFill>
                  <a:srgbClr val="FF2600"/>
                </a:solidFill>
              </a:defRPr>
            </a:pPr>
            <a:r>
              <a:rPr sz="2800" dirty="0"/>
              <a:t>Do not freeze</a:t>
            </a:r>
          </a:p>
          <a:p>
            <a:pPr marL="86667" indent="-86667">
              <a:buClr>
                <a:srgbClr val="BEBEBE"/>
              </a:buClr>
              <a:buSzPct val="125000"/>
              <a:buChar char="•"/>
              <a:defRPr sz="1800" b="1">
                <a:solidFill>
                  <a:srgbClr val="FF2600"/>
                </a:solidFill>
              </a:defRPr>
            </a:pPr>
            <a:r>
              <a:rPr sz="2800" dirty="0"/>
              <a:t>Do not use PCM</a:t>
            </a:r>
          </a:p>
          <a:p>
            <a:pPr marL="86667" indent="-86667">
              <a:buClr>
                <a:srgbClr val="BEBEBE"/>
              </a:buClr>
              <a:buSzPct val="125000"/>
              <a:buChar char="•"/>
              <a:defRPr sz="1800" b="1">
                <a:solidFill>
                  <a:srgbClr val="FF2600"/>
                </a:solidFill>
              </a:defRPr>
            </a:pPr>
            <a:r>
              <a:rPr sz="2800" dirty="0"/>
              <a:t>Do not store in Ice</a:t>
            </a:r>
          </a:p>
          <a:p>
            <a:pPr marL="86667" indent="-86667">
              <a:buClr>
                <a:srgbClr val="BEBEBE"/>
              </a:buClr>
              <a:buSzPct val="125000"/>
              <a:buChar char="•"/>
              <a:defRPr sz="1800" b="1">
                <a:solidFill>
                  <a:srgbClr val="FF2600"/>
                </a:solidFill>
              </a:defRPr>
            </a:pPr>
            <a:r>
              <a:rPr sz="2800" dirty="0"/>
              <a:t>Do not refrigerate</a:t>
            </a:r>
          </a:p>
        </p:txBody>
      </p:sp>
      <p:sp>
        <p:nvSpPr>
          <p:cNvPr id="338" name="Shape 338"/>
          <p:cNvSpPr/>
          <p:nvPr/>
        </p:nvSpPr>
        <p:spPr>
          <a:xfrm>
            <a:off x="3124742" y="541856"/>
            <a:ext cx="8376976" cy="13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100" b="1">
                <a:solidFill>
                  <a:srgbClr val="FF2600"/>
                </a:solidFill>
              </a:defRPr>
            </a:pPr>
            <a:r>
              <a:rPr sz="2400" dirty="0"/>
              <a:t> </a:t>
            </a:r>
            <a:r>
              <a:rPr sz="3200" dirty="0"/>
              <a:t>DO NOT INCUBATE &amp; CENTRIFUGE </a:t>
            </a:r>
          </a:p>
          <a:p>
            <a:pPr>
              <a:defRPr sz="3100" b="1">
                <a:solidFill>
                  <a:srgbClr val="FF2600"/>
                </a:solidFill>
              </a:defRPr>
            </a:pPr>
            <a:r>
              <a:rPr lang="en-US" sz="3200" dirty="0"/>
              <a:t> </a:t>
            </a:r>
            <a:r>
              <a:rPr sz="3200" dirty="0"/>
              <a:t>AT THE </a:t>
            </a:r>
            <a:r>
              <a:rPr lang="en-US" sz="3200" dirty="0"/>
              <a:t>MEDICAL CENTERS OR MOBS</a:t>
            </a:r>
            <a:endParaRPr sz="3200" dirty="0"/>
          </a:p>
          <a:p>
            <a:pPr>
              <a:defRPr sz="3100" b="1">
                <a:solidFill>
                  <a:srgbClr val="FF2600"/>
                </a:solidFill>
              </a:defRPr>
            </a:pPr>
            <a:r>
              <a:rPr lang="en-US" sz="2180" dirty="0"/>
              <a:t> </a:t>
            </a:r>
            <a:endParaRPr sz="2180" dirty="0"/>
          </a:p>
        </p:txBody>
      </p:sp>
      <p:sp>
        <p:nvSpPr>
          <p:cNvPr id="339" name="Shape 339"/>
          <p:cNvSpPr/>
          <p:nvPr/>
        </p:nvSpPr>
        <p:spPr>
          <a:xfrm>
            <a:off x="5862918" y="2203676"/>
            <a:ext cx="5889811" cy="190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2700"/>
            </a:pPr>
            <a:r>
              <a:rPr sz="2000" dirty="0"/>
              <a:t>Samples must be delivered to </a:t>
            </a:r>
            <a:r>
              <a:rPr lang="en-US" sz="2000" dirty="0"/>
              <a:t>Chino Hills RL or </a:t>
            </a:r>
          </a:p>
          <a:p>
            <a:pPr algn="ctr">
              <a:defRPr sz="2700"/>
            </a:pPr>
            <a:r>
              <a:rPr lang="en-US" sz="2000" dirty="0"/>
              <a:t>Sherman Way RL within 16 hours of collection</a:t>
            </a:r>
            <a:endParaRPr sz="2000" dirty="0"/>
          </a:p>
          <a:p>
            <a:pPr algn="ctr">
              <a:defRPr sz="3000" b="1">
                <a:solidFill>
                  <a:srgbClr val="000000"/>
                </a:solidFill>
              </a:defRPr>
            </a:pPr>
            <a:r>
              <a:rPr sz="4000" dirty="0">
                <a:solidFill>
                  <a:srgbClr val="942192"/>
                </a:solidFill>
              </a:rPr>
              <a:t>Please send the samples to SW</a:t>
            </a:r>
            <a:r>
              <a:rPr lang="en-US" sz="4000" dirty="0">
                <a:solidFill>
                  <a:srgbClr val="942192"/>
                </a:solidFill>
              </a:rPr>
              <a:t>R</a:t>
            </a:r>
            <a:r>
              <a:rPr sz="4000" dirty="0">
                <a:solidFill>
                  <a:srgbClr val="942192"/>
                </a:solidFill>
              </a:rPr>
              <a:t>L or CH</a:t>
            </a:r>
            <a:r>
              <a:rPr lang="en-US" sz="4000" dirty="0">
                <a:solidFill>
                  <a:srgbClr val="942192"/>
                </a:solidFill>
              </a:rPr>
              <a:t>R</a:t>
            </a:r>
            <a:r>
              <a:rPr sz="4000" dirty="0">
                <a:solidFill>
                  <a:srgbClr val="942192"/>
                </a:solidFill>
              </a:rPr>
              <a:t>L immediately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6822141" y="4518212"/>
            <a:ext cx="3774141" cy="1655709"/>
            <a:chOff x="0" y="0"/>
            <a:chExt cx="4937707" cy="2960117"/>
          </a:xfrm>
        </p:grpSpPr>
        <p:pic>
          <p:nvPicPr>
            <p:cNvPr id="341" name="Screen Shot 2016-12-02 at 2.18.10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4683708" cy="26299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0" name="Picture 339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937708" cy="2960118"/>
            </a:xfrm>
            <a:prstGeom prst="rect">
              <a:avLst/>
            </a:prstGeom>
            <a:effectLst/>
          </p:spPr>
        </p:pic>
      </p:grpSp>
      <p:sp>
        <p:nvSpPr>
          <p:cNvPr id="343" name="Shape 343"/>
          <p:cNvSpPr/>
          <p:nvPr/>
        </p:nvSpPr>
        <p:spPr>
          <a:xfrm>
            <a:off x="2459027" y="3430083"/>
            <a:ext cx="1094603" cy="212815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3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sz="914"/>
              <a:t>Unincubated Samples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024" y="1810169"/>
            <a:ext cx="11250705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en-US" sz="2800" b="1" dirty="0"/>
              <a:t>Blood should be maintained at room temperature (22°C ± 5°C)</a:t>
            </a:r>
          </a:p>
        </p:txBody>
      </p:sp>
    </p:spTree>
    <p:extLst>
      <p:ext uri="{BB962C8B-B14F-4D97-AF65-F5344CB8AC3E}">
        <p14:creationId xmlns:p14="http://schemas.microsoft.com/office/powerpoint/2010/main" val="223030185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F09B9-77FD-4FA8-9363-95C40AA079C4}"/>
              </a:ext>
            </a:extLst>
          </p:cNvPr>
          <p:cNvPicPr/>
          <p:nvPr/>
        </p:nvPicPr>
        <p:blipFill rotWithShape="1">
          <a:blip r:embed="rId2"/>
          <a:srcRect l="10073" t="33652" r="46099" b="18145"/>
          <a:stretch/>
        </p:blipFill>
        <p:spPr bwMode="auto">
          <a:xfrm>
            <a:off x="1649506" y="528918"/>
            <a:ext cx="8668870" cy="5369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45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328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Proper shaking of tubes</vt:lpstr>
      <vt:lpstr>                           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 C. Gacusan</dc:creator>
  <cp:lastModifiedBy>Judith X. Remolar</cp:lastModifiedBy>
  <cp:revision>134</cp:revision>
  <cp:lastPrinted>2018-04-25T19:20:53Z</cp:lastPrinted>
  <dcterms:created xsi:type="dcterms:W3CDTF">2017-06-15T22:40:37Z</dcterms:created>
  <dcterms:modified xsi:type="dcterms:W3CDTF">2018-07-02T20:58:49Z</dcterms:modified>
</cp:coreProperties>
</file>