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55" r:id="rId5"/>
    <p:sldId id="275" r:id="rId6"/>
    <p:sldId id="257" r:id="rId7"/>
    <p:sldId id="356" r:id="rId8"/>
    <p:sldId id="357" r:id="rId9"/>
    <p:sldId id="260" r:id="rId10"/>
    <p:sldId id="358" r:id="rId11"/>
    <p:sldId id="359" r:id="rId12"/>
    <p:sldId id="360" r:id="rId13"/>
    <p:sldId id="264" r:id="rId14"/>
    <p:sldId id="265" r:id="rId15"/>
    <p:sldId id="266" r:id="rId16"/>
    <p:sldId id="361" r:id="rId17"/>
    <p:sldId id="362" r:id="rId18"/>
    <p:sldId id="363" r:id="rId19"/>
    <p:sldId id="270" r:id="rId20"/>
    <p:sldId id="271" r:id="rId21"/>
    <p:sldId id="272" r:id="rId22"/>
    <p:sldId id="276" r:id="rId23"/>
    <p:sldId id="273" r:id="rId24"/>
    <p:sldId id="364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7EAE2-8101-4CD0-8787-EF2D58762A9C}" v="4" dt="2023-03-03T15:21:03.522"/>
  </p1510:revLst>
</p1510:revInfo>
</file>

<file path=ppt/tableStyles.xml><?xml version="1.0" encoding="utf-8"?>
<a:tblStyleLst xmlns:a="http://schemas.openxmlformats.org/drawingml/2006/main" def="{5D55C30B-4C4D-4EBA-A361-D4C6F333F31B}">
  <a:tblStyle styleId="{5D55C30B-4C4D-4EBA-A361-D4C6F333F31B}" styleName="Corewell Health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tx1"/>
              </a:solidFill>
            </a:ln>
          </a:top>
          <a:bottom>
            <a:ln w="6350">
              <a:solidFill>
                <a:schemeClr val="tx1"/>
              </a:solidFill>
            </a:ln>
          </a:bottom>
          <a:insideH>
            <a:ln w="6350">
              <a:solidFill>
                <a:schemeClr val="tx1"/>
              </a:solidFill>
            </a:ln>
          </a:insideH>
          <a:insideV>
            <a:ln w="12700">
              <a:solidFill>
                <a:schemeClr val="bg1"/>
              </a:solidFill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1F2F2"/>
          </a:solidFill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CDDDE"/>
          </a:solidFill>
        </a:fill>
      </a:tcStyle>
    </a:band2H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tx1"/>
              </a:solidFill>
            </a:ln>
          </a:top>
          <a:bottom>
            <a:ln>
              <a:noFill/>
            </a:ln>
          </a:bottom>
          <a:insideV>
            <a:ln>
              <a:noFill/>
            </a:ln>
          </a:insideV>
        </a:tcBdr>
        <a:fill>
          <a:noFill/>
        </a:fill>
      </a:tcStyle>
    </a:lastRow>
    <a:firstRow>
      <a:tcTxStyle b="on"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tx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7"/>
  </p:normalViewPr>
  <p:slideViewPr>
    <p:cSldViewPr snapToGrid="0" showGuides="1">
      <p:cViewPr varScale="1">
        <p:scale>
          <a:sx n="152" d="100"/>
          <a:sy n="152" d="100"/>
        </p:scale>
        <p:origin x="15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B232A-A90B-0843-9FE3-CD41AEF1F4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F4F6-6352-EF49-8B94-F88281AD3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1003-23F1-F848-ABD7-AA279ACD1B1C}" type="datetimeFigureOut">
              <a:rPr lang="en-US" sz="1000" smtClean="0"/>
              <a:t>8/19/2024</a:t>
            </a:fld>
            <a:endParaRPr lang="en-US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22398-7E15-714C-85A0-DACC6DC3F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2665-97EF-CE47-ABE4-18D4D76C9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60F0-68D7-274B-9B3A-8BD634CF5613}" type="slidenum">
              <a:rPr lang="en-US" sz="1000" smtClean="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76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1F6C0D1-008B-C245-AF1E-F6ADA8BEAF3C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91CB8535-DC0F-AF47-A510-8461A80C0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6858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43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114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86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8580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82296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9601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972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2344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54043BB7-D25C-0179-2E27-C07E9E53A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>
                <a:solidFill>
                  <a:srgbClr val="0ED7E5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128600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0AAD-8D16-DE44-9ADD-DFAED024E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9554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5590D3B0-A0BF-A774-AEA9-8588C3FDF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1"/>
            <a:ext cx="4571999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rewell Health" descr="Corewell Health">
            <a:extLst>
              <a:ext uri="{FF2B5EF4-FFF2-40B4-BE49-F238E27FC236}">
                <a16:creationId xmlns:a16="http://schemas.microsoft.com/office/drawing/2014/main" id="{89F1DB7F-7D6C-01FE-4C7F-495DB0222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AC6D161-014B-CB43-B0F3-BBB32B3E1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rgbClr val="0ED7E5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009156"/>
            <a:ext cx="3794760" cy="365491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110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578CD79-C3BE-3543-83D9-F07238B64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009650"/>
            <a:ext cx="3977640" cy="36544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tx1"/>
                </a:solidFill>
              </a:defRPr>
            </a:lvl2pPr>
            <a:lvl3pPr marL="274320">
              <a:defRPr>
                <a:solidFill>
                  <a:schemeClr val="tx1"/>
                </a:solidFill>
              </a:defRPr>
            </a:lvl3pPr>
            <a:lvl4pPr marL="411480">
              <a:defRPr>
                <a:solidFill>
                  <a:schemeClr val="tx1"/>
                </a:solidFill>
              </a:defRPr>
            </a:lvl4pPr>
            <a:lvl5pPr marL="548640">
              <a:defRPr>
                <a:solidFill>
                  <a:schemeClr val="tx1"/>
                </a:solidFill>
              </a:defRPr>
            </a:lvl5pPr>
            <a:lvl6pPr marL="685800">
              <a:defRPr>
                <a:solidFill>
                  <a:schemeClr val="tx1"/>
                </a:solidFill>
              </a:defRPr>
            </a:lvl6pPr>
            <a:lvl7pPr marL="822960">
              <a:defRPr>
                <a:solidFill>
                  <a:schemeClr val="tx1"/>
                </a:solidFill>
              </a:defRPr>
            </a:lvl7pPr>
            <a:lvl8pPr marL="960120">
              <a:defRPr>
                <a:solidFill>
                  <a:schemeClr val="tx1"/>
                </a:solidFill>
              </a:defRPr>
            </a:lvl8pPr>
            <a:lvl9pPr marL="109728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[Important point]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006339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aption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52DAF2B-CBA8-8246-A0DB-2A432B73A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6" y="4297681"/>
            <a:ext cx="3977639" cy="594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0" indent="0">
              <a:spcBef>
                <a:spcPts val="0"/>
              </a:spcBef>
              <a:buNone/>
              <a:defRPr sz="900"/>
            </a:lvl2pPr>
            <a:lvl3pPr marL="0" indent="0">
              <a:spcBef>
                <a:spcPts val="0"/>
              </a:spcBef>
              <a:buNone/>
              <a:defRPr sz="90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 sz="900"/>
            </a:lvl5pPr>
            <a:lvl6pPr marL="0" indent="0">
              <a:spcBef>
                <a:spcPts val="0"/>
              </a:spcBef>
              <a:buNone/>
              <a:defRPr sz="900"/>
            </a:lvl6pPr>
            <a:lvl7pPr marL="0" indent="0">
              <a:spcBef>
                <a:spcPts val="0"/>
              </a:spcBef>
              <a:buNone/>
              <a:defRPr sz="900"/>
            </a:lvl7pPr>
            <a:lvl8pPr marL="0" indent="0">
              <a:spcBef>
                <a:spcPts val="0"/>
              </a:spcBef>
              <a:buNone/>
              <a:defRPr sz="900"/>
            </a:lvl8pPr>
            <a:lvl9pPr marL="0" indent="0">
              <a:spcBef>
                <a:spcPts val="0"/>
              </a:spcBef>
              <a:buNone/>
              <a:defRPr sz="900"/>
            </a:lvl9pPr>
          </a:lstStyle>
          <a:p>
            <a:pPr lvl="0"/>
            <a:r>
              <a:rPr lang="en-US" dirty="0"/>
              <a:t>[Photo caption]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9194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Blue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ewell Health" descr="Corewell Health">
            <a:extLst>
              <a:ext uri="{FF2B5EF4-FFF2-40B4-BE49-F238E27FC236}">
                <a16:creationId xmlns:a16="http://schemas.microsoft.com/office/drawing/2014/main" id="{18A28177-99C8-47BB-6320-D5ED382C8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7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Green">
    <p:bg>
      <p:bgPr>
        <a:solidFill>
          <a:srgbClr val="67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ewell Health" descr="Corewell Health">
            <a:extLst>
              <a:ext uri="{FF2B5EF4-FFF2-40B4-BE49-F238E27FC236}">
                <a16:creationId xmlns:a16="http://schemas.microsoft.com/office/drawing/2014/main" id="{EA3713E3-73DC-8E6F-E54E-8C41C9B0A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2FBCC855-A237-5E73-D5D2-6D4AF0FB7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500" b="1" spc="-30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737360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95" y="2011679"/>
            <a:ext cx="3977639" cy="2652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 userDrawn="1">
          <p15:clr>
            <a:srgbClr val="FBAE40"/>
          </p15:clr>
        </p15:guide>
        <p15:guide id="2" pos="2992" userDrawn="1">
          <p15:clr>
            <a:srgbClr val="FBAE40"/>
          </p15:clr>
        </p15:guide>
        <p15:guide id="3" orient="horz" pos="2938" userDrawn="1">
          <p15:clr>
            <a:srgbClr val="FBAE40"/>
          </p15:clr>
        </p15:guide>
        <p15:guide id="4" orient="horz" pos="10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tatistics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CE67CB4A-61CF-1C39-485C-C99AB9B1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F794CD27-72A6-3549-ABB0-884BB3706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9575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C262AE-E8C8-0B47-8269-37F9BDCF1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974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085D3C6C-E989-C746-8A57-A7A89D35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89744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10579F3-8EFF-2E4A-B2DE-C9385EE1E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9744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F581EF-849F-6C43-8C6B-A56DA9FF33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914" y="1416067"/>
            <a:ext cx="2560320" cy="82296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rgbClr val="0ED7E5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cxnSp>
        <p:nvCxnSpPr>
          <p:cNvPr id="20" name="Line">
            <a:extLst>
              <a:ext uri="{FF2B5EF4-FFF2-40B4-BE49-F238E27FC236}">
                <a16:creationId xmlns:a16="http://schemas.microsoft.com/office/drawing/2014/main" id="{5BC02F18-3B58-174D-AF4D-7390C8F59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68009" y="2331720"/>
            <a:ext cx="2562225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E2FF8FD-491C-7E4A-B945-295AD289C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8009" y="2560319"/>
            <a:ext cx="2562225" cy="2103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pos="3686" userDrawn="1">
          <p15:clr>
            <a:srgbClr val="FBAE40"/>
          </p15:clr>
        </p15:guide>
        <p15:guide id="6" pos="388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5CCF2B-EAC2-DF51-8EDD-55BDACA29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8"/>
            <a:ext cx="3977639" cy="863602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>
                <a:solidFill>
                  <a:srgbClr val="0ED7E5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  <p15:guide id="5" pos="2766" userDrawn="1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C1FA363-2674-3E50-0462-2F6E234B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134B6297-CC0C-50E7-05A4-0039152F9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28270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56616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393192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</p:spTree>
    <p:extLst>
      <p:ext uri="{BB962C8B-B14F-4D97-AF65-F5344CB8AC3E}">
        <p14:creationId xmlns:p14="http://schemas.microsoft.com/office/powerpoint/2010/main" val="3332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9"/>
            <a:ext cx="3977639" cy="866141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914400"/>
          </a:xfrm>
        </p:spPr>
        <p:txBody>
          <a:bodyPr anchor="t" anchorCtr="0"/>
          <a:lstStyle>
            <a:lvl1pPr>
              <a:defRPr sz="18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>
          <p15:clr>
            <a:srgbClr val="FBAE40"/>
          </p15:clr>
        </p15:guide>
        <p15:guide id="5" pos="2766">
          <p15:clr>
            <a:srgbClr val="FBAE40"/>
          </p15:clr>
        </p15:guide>
        <p15:guide id="6" orient="horz" pos="80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0E5072-36EC-1D4C-BC7D-D46FFFED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BF4CC-C7F4-134F-9D4E-39D382DA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13415E82-9CD4-FE94-3867-DDADA09D1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FBA3CA8-E2FA-B74C-72B7-B485E117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rewell Health" descr="Corewell Health">
            <a:extLst>
              <a:ext uri="{FF2B5EF4-FFF2-40B4-BE49-F238E27FC236}">
                <a16:creationId xmlns:a16="http://schemas.microsoft.com/office/drawing/2014/main" id="{799CB853-B0AD-DD78-0399-71695918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CE073C-4838-7B83-5E12-40A3C5844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87639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pos="1872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ank You">
            <a:extLst>
              <a:ext uri="{FF2B5EF4-FFF2-40B4-BE49-F238E27FC236}">
                <a16:creationId xmlns:a16="http://schemas.microsoft.com/office/drawing/2014/main" id="{D94549FF-0AAD-5F4F-8AB4-53D19F7F294B}"/>
              </a:ext>
            </a:extLst>
          </p:cNvPr>
          <p:cNvSpPr txBox="1"/>
          <p:nvPr userDrawn="1"/>
        </p:nvSpPr>
        <p:spPr>
          <a:xfrm>
            <a:off x="409576" y="638175"/>
            <a:ext cx="5441949" cy="644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200" b="1" spc="0" baseline="0" dirty="0"/>
              <a:t>Thank you</a:t>
            </a:r>
          </a:p>
        </p:txBody>
      </p:sp>
      <p:sp>
        <p:nvSpPr>
          <p:cNvPr id="2" name="Contact">
            <a:extLst>
              <a:ext uri="{FF2B5EF4-FFF2-40B4-BE49-F238E27FC236}">
                <a16:creationId xmlns:a16="http://schemas.microsoft.com/office/drawing/2014/main" id="{A0A0F1B9-B5DB-7646-992E-81EFB2B6527D}"/>
              </a:ext>
            </a:extLst>
          </p:cNvPr>
          <p:cNvSpPr txBox="1"/>
          <p:nvPr userDrawn="1"/>
        </p:nvSpPr>
        <p:spPr>
          <a:xfrm>
            <a:off x="409576" y="1920240"/>
            <a:ext cx="2562224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b="1" dirty="0"/>
              <a:t>Contact</a:t>
            </a:r>
            <a:endParaRPr lang="en-US" sz="1200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E52A39-0D6A-264F-B7DD-89CC6224A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[Contact information]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885557-A4C5-5248-8B86-F4C1B1A92E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047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71238BA-3743-B84D-87C6-D8A2E3332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2518" y="2194560"/>
            <a:ext cx="2560320" cy="26981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0" indent="0">
              <a:spcBef>
                <a:spcPts val="600"/>
              </a:spcBef>
              <a:buFontTx/>
              <a:buNone/>
              <a:defRPr/>
            </a:lvl2pPr>
            <a:lvl3pPr marL="0" indent="0">
              <a:spcBef>
                <a:spcPts val="600"/>
              </a:spcBef>
              <a:buFontTx/>
              <a:buNone/>
              <a:defRPr/>
            </a:lvl3pPr>
            <a:lvl4pPr marL="0" indent="0">
              <a:spcBef>
                <a:spcPts val="600"/>
              </a:spcBef>
              <a:buFontTx/>
              <a:buNone/>
              <a:defRPr/>
            </a:lvl4pPr>
            <a:lvl5pPr marL="0" indent="0">
              <a:spcBef>
                <a:spcPts val="600"/>
              </a:spcBef>
              <a:buFontTx/>
              <a:buNone/>
              <a:defRPr/>
            </a:lvl5pPr>
            <a:lvl6pPr marL="0" indent="0">
              <a:spcBef>
                <a:spcPts val="600"/>
              </a:spcBef>
              <a:buFontTx/>
              <a:buNone/>
              <a:defRPr/>
            </a:lvl6pPr>
            <a:lvl7pPr marL="0" indent="0">
              <a:spcBef>
                <a:spcPts val="600"/>
              </a:spcBef>
              <a:buFontTx/>
              <a:buNone/>
              <a:defRPr/>
            </a:lvl7pPr>
            <a:lvl8pPr marL="0" indent="0">
              <a:spcBef>
                <a:spcPts val="600"/>
              </a:spcBef>
              <a:buFontTx/>
              <a:buNone/>
              <a:defRPr/>
            </a:lvl8pPr>
            <a:lvl9pPr marL="0" indent="0">
              <a:spcBef>
                <a:spcPts val="60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497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6">
          <p15:clr>
            <a:srgbClr val="FBAE40"/>
          </p15:clr>
        </p15:guide>
        <p15:guide id="2" pos="2072">
          <p15:clr>
            <a:srgbClr val="FBAE40"/>
          </p15:clr>
        </p15:guide>
        <p15:guide id="3" pos="1872">
          <p15:clr>
            <a:srgbClr val="FBAE40"/>
          </p15:clr>
        </p15:guide>
        <p15:guide id="4" pos="3886">
          <p15:clr>
            <a:srgbClr val="FBAE40"/>
          </p15:clr>
        </p15:guide>
        <p15:guide id="5" orient="horz" pos="138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0D17-1794-71EA-3264-5BD68A929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D8B0-90D4-AECF-3568-57AEF87A0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01BEE-4383-76B9-BDF6-1A6A8E10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SafeTraceTX 4.6 Product Issue Training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977E-9E29-A7A0-2814-802E485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CBF3-6A5C-3D43-CD35-D16EEDE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E0D4-25AD-4D69-BCED-72EBBF2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417321"/>
            <a:ext cx="8321040" cy="3246754"/>
          </a:xfrm>
        </p:spPr>
        <p:txBody>
          <a:bodyPr numCol="3" spcCol="365760"/>
          <a:lstStyle>
            <a:lvl1pPr marL="0" indent="0">
              <a:spcBef>
                <a:spcPts val="1200"/>
              </a:spcBef>
              <a:buFontTx/>
              <a:buNone/>
              <a:tabLst>
                <a:tab pos="341710" algn="l"/>
              </a:tabLst>
              <a:defRPr b="1"/>
            </a:lvl1pPr>
            <a:lvl2pPr marL="0" indent="0">
              <a:spcBef>
                <a:spcPts val="600"/>
              </a:spcBef>
              <a:buFontTx/>
              <a:buNone/>
              <a:tabLst>
                <a:tab pos="341710" algn="l"/>
              </a:tabLst>
              <a:defRPr/>
            </a:lvl2pPr>
            <a:lvl3pPr marL="484632" indent="-136922">
              <a:tabLst/>
              <a:defRPr/>
            </a:lvl3pPr>
            <a:lvl4pPr marL="617220" indent="-136922">
              <a:tabLst/>
              <a:defRPr/>
            </a:lvl4pPr>
            <a:lvl5pPr marL="758952" indent="-136922">
              <a:tabLst/>
              <a:defRPr/>
            </a:lvl5pPr>
            <a:lvl6pPr marL="891540" indent="-136922">
              <a:tabLst/>
              <a:defRPr/>
            </a:lvl6pPr>
            <a:lvl7pPr marL="1033272" indent="-136922">
              <a:tabLst/>
              <a:defRPr/>
            </a:lvl7pPr>
            <a:lvl8pPr marL="1165860" indent="-136922">
              <a:tabLst/>
              <a:defRPr/>
            </a:lvl8pPr>
            <a:lvl9pPr marL="1307592" indent="-136922">
              <a:tabLst/>
              <a:defRPr/>
            </a:lvl9pPr>
          </a:lstStyle>
          <a:p>
            <a:pPr lvl="0"/>
            <a:r>
              <a:rPr lang="en-US" dirty="0"/>
              <a:t>[Section 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4" userDrawn="1">
          <p15:clr>
            <a:srgbClr val="FBAE40"/>
          </p15:clr>
        </p15:guide>
        <p15:guide id="3" pos="3688" userDrawn="1">
          <p15:clr>
            <a:srgbClr val="FBAE40"/>
          </p15:clr>
        </p15:guide>
        <p15:guide id="4" pos="3888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1009156"/>
            <a:ext cx="3977639" cy="3654919"/>
          </a:xfrm>
        </p:spPr>
        <p:txBody>
          <a:bodyPr/>
          <a:lstStyle>
            <a:lvl1pPr>
              <a:lnSpc>
                <a:spcPct val="90000"/>
              </a:lnSpc>
              <a:defRPr sz="3200" spc="0" baseline="0"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BCCCE9B1-C0E2-274F-A123-1D0899A4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52595" y="1009156"/>
            <a:ext cx="3977639" cy="0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95" y="1280160"/>
            <a:ext cx="3977639" cy="33832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 userDrawn="1">
          <p15:clr>
            <a:srgbClr val="FBAE40"/>
          </p15:clr>
        </p15:guide>
        <p15:guide id="9" pos="2766" userDrawn="1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 userDrawn="1">
          <p15:clr>
            <a:srgbClr val="FBAE40"/>
          </p15:clr>
        </p15:guide>
        <p15:guide id="7" orient="horz" pos="892" userDrawn="1">
          <p15:clr>
            <a:srgbClr val="FBAE40"/>
          </p15:clr>
        </p15:guide>
        <p15:guide id="8" orient="horz" pos="808" userDrawn="1">
          <p15:clr>
            <a:srgbClr val="FBAE40"/>
          </p15:clr>
        </p15:guide>
        <p15:guide id="9" orient="horz" pos="29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30623C9A-2A14-4616-E50A-DCAFCAA8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17319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>
          <p15:clr>
            <a:srgbClr val="FBAE40"/>
          </p15:clr>
        </p15:guide>
        <p15:guide id="7" orient="horz" pos="892">
          <p15:clr>
            <a:srgbClr val="FBAE40"/>
          </p15:clr>
        </p15:guide>
        <p15:guide id="8" orient="horz" pos="808">
          <p15:clr>
            <a:srgbClr val="FBAE40"/>
          </p15:clr>
        </p15:guide>
        <p15:guide id="9" orient="horz" pos="29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369-EC00-C14E-B713-D27C9B058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594" y="1417320"/>
            <a:ext cx="397764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5" userDrawn="1">
          <p15:clr>
            <a:srgbClr val="FBAE40"/>
          </p15:clr>
        </p15:guide>
        <p15:guide id="2" pos="2993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9843-6209-3C43-84CB-8817E397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0697" y="1417320"/>
            <a:ext cx="256032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9914" y="1417320"/>
            <a:ext cx="2560320" cy="32467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pos="3686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9F51EA-7190-7747-950C-E60F32FD5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417321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914" y="1417321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9E07BA-A10D-BC4F-976C-2D3F4A49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FB1D32-3E1C-554A-A887-047CEBF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688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7265B6A6-5588-A371-AC24-571E051E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E1F2480D-D4BC-C0E8-AEF2-EF022C9582E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40080"/>
            <a:ext cx="8318754" cy="64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417320"/>
            <a:ext cx="8318754" cy="324612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49E2E3-DDD2-4884-B20C-8C7AE6FD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20040"/>
            <a:ext cx="3977640" cy="18288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14" y="4754880"/>
            <a:ext cx="274320" cy="13716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3" r:id="rId3"/>
    <p:sldLayoutId id="2147483696" r:id="rId4"/>
    <p:sldLayoutId id="2147483650" r:id="rId5"/>
    <p:sldLayoutId id="2147483701" r:id="rId6"/>
    <p:sldLayoutId id="2147483652" r:id="rId7"/>
    <p:sldLayoutId id="2147483656" r:id="rId8"/>
    <p:sldLayoutId id="2147483661" r:id="rId9"/>
    <p:sldLayoutId id="2147483660" r:id="rId10"/>
    <p:sldLayoutId id="2147483699" r:id="rId11"/>
    <p:sldLayoutId id="2147483700" r:id="rId12"/>
    <p:sldLayoutId id="2147483697" r:id="rId13"/>
    <p:sldLayoutId id="2147483698" r:id="rId14"/>
    <p:sldLayoutId id="2147483704" r:id="rId15"/>
    <p:sldLayoutId id="2147483703" r:id="rId16"/>
    <p:sldLayoutId id="2147483702" r:id="rId17"/>
    <p:sldLayoutId id="2147483705" r:id="rId18"/>
    <p:sldLayoutId id="2147483651" r:id="rId19"/>
    <p:sldLayoutId id="2147483694" r:id="rId20"/>
    <p:sldLayoutId id="2147483690" r:id="rId21"/>
    <p:sldLayoutId id="2147483689" r:id="rId22"/>
    <p:sldLayoutId id="2147483693" r:id="rId23"/>
    <p:sldLayoutId id="2147483692" r:id="rId24"/>
    <p:sldLayoutId id="2147483680" r:id="rId25"/>
    <p:sldLayoutId id="2147483695" r:id="rId26"/>
    <p:sldLayoutId id="214748370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 userDrawn="1">
          <p15:clr>
            <a:srgbClr val="F26B43"/>
          </p15:clr>
        </p15:guide>
        <p15:guide id="2" pos="258" userDrawn="1">
          <p15:clr>
            <a:srgbClr val="F26B43"/>
          </p15:clr>
        </p15:guide>
        <p15:guide id="3" pos="5501" userDrawn="1">
          <p15:clr>
            <a:srgbClr val="F26B43"/>
          </p15:clr>
        </p15:guide>
        <p15:guide id="7" orient="horz" pos="3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4CA6-2D5F-582C-AE32-4C9598AC6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SafeTraceTX</a:t>
            </a:r>
            <a:r>
              <a:rPr lang="en-US" dirty="0"/>
              <a:t> 4.6 </a:t>
            </a:r>
            <a:br>
              <a:rPr lang="en-US" dirty="0"/>
            </a:br>
            <a:r>
              <a:rPr lang="en-US" dirty="0"/>
              <a:t>Product Issue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61C-6778-F567-F7A6-11CE0AB1B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Krygsman MLS(ASCP)</a:t>
            </a:r>
            <a:r>
              <a:rPr lang="en-US" baseline="30000" dirty="0"/>
              <a:t>CM</a:t>
            </a:r>
            <a:r>
              <a:rPr lang="en-US" dirty="0"/>
              <a:t> SBB</a:t>
            </a:r>
            <a:r>
              <a:rPr lang="en-US" baseline="30000" dirty="0"/>
              <a:t>CM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F59D-D9C1-88C5-1FD1-EF7B4D85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“Visual Inspection” and Click Accept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74B51-CD8F-BFEA-C6B3-37B03414F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857" y="1369219"/>
            <a:ext cx="4008286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1002D-F920-67F6-6139-7D574DB6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0AE5-C7BF-2CCE-563D-C8E43E36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Components will Drop into Components Grid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A89E0-E732-9928-3319-EB2C6DF0C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242" y="1369219"/>
            <a:ext cx="4001516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9AA53-2FB6-8B9E-5FE6-89291F6B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13E-4231-30E7-28EF-0456809B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for Each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EA38-6643-38F6-2374-0A7F00DA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Unit Number and Product Code</a:t>
            </a:r>
          </a:p>
          <a:p>
            <a:r>
              <a:rPr lang="en-US" dirty="0"/>
              <a:t>Scan </a:t>
            </a:r>
            <a:r>
              <a:rPr lang="en-US" dirty="0" err="1"/>
              <a:t>PTag</a:t>
            </a:r>
            <a:r>
              <a:rPr lang="en-US" dirty="0"/>
              <a:t> Barcode</a:t>
            </a:r>
          </a:p>
          <a:p>
            <a:r>
              <a:rPr lang="en-US" dirty="0"/>
              <a:t>Check “Visual Inspection” box and Click Accept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01A68-39EA-D2E1-D7AF-6A9DB739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A932-8EAF-2B9B-6498-57622F87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components have been scanned, click Issue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8FFF5-D765-5924-5E11-181DF668C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161" y="1369219"/>
            <a:ext cx="4003679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16E9C-40D7-19BF-F17F-24666BA6193A}"/>
              </a:ext>
            </a:extLst>
          </p:cNvPr>
          <p:cNvSpPr txBox="1"/>
          <p:nvPr/>
        </p:nvSpPr>
        <p:spPr>
          <a:xfrm>
            <a:off x="148472" y="4722830"/>
            <a:ext cx="88305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***Ensure that ALL components being issued are in the Components grid prior to moving into Issue Details***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09AA-BA1E-DBF4-3320-376683E8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F4E2-8A91-750B-C52C-AD6A70EC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Required Fields (including Sublocation </a:t>
            </a:r>
            <a:r>
              <a:rPr lang="en-US"/>
              <a:t>and Container, </a:t>
            </a:r>
            <a:r>
              <a:rPr lang="en-US" dirty="0"/>
              <a:t>if applicable)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D3F319-3258-C0F2-68AB-18DFC6ADF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89" y="1369219"/>
            <a:ext cx="7229822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2D43F-3B78-D192-E3F0-9C461205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13B-FDE1-7F9E-2F82-F4ED27FA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F6911-7F61-5590-D16C-A83B2C9A5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089" y="1369219"/>
            <a:ext cx="7229822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898B1-C720-0391-C104-B505D51C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DB25-B031-6D76-5014-3B8F15BA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Prohibiting Factors Exist, review each one by clicking the hyperlink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4055D2-3B9A-4AA5-9F56-C9FF7DC5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717" y="1369219"/>
            <a:ext cx="5262566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4225C-B602-00E9-BC4B-3C8D3ED3FE27}"/>
              </a:ext>
            </a:extLst>
          </p:cNvPr>
          <p:cNvSpPr txBox="1"/>
          <p:nvPr/>
        </p:nvSpPr>
        <p:spPr>
          <a:xfrm>
            <a:off x="151980" y="2277970"/>
            <a:ext cx="1788737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Important to Note:</a:t>
            </a:r>
          </a:p>
          <a:p>
            <a:r>
              <a:rPr lang="en-US" sz="1013" dirty="0"/>
              <a:t>Unit number and product code will display for each unit that is affected by a prohibiting factor. There may be multiple pop-ups if multiple units have a factor.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2794C58-E200-62E6-F4B8-811C11BD554A}"/>
              </a:ext>
            </a:extLst>
          </p:cNvPr>
          <p:cNvSpPr/>
          <p:nvPr/>
        </p:nvSpPr>
        <p:spPr>
          <a:xfrm>
            <a:off x="1293827" y="3436070"/>
            <a:ext cx="608029" cy="2545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DEFC4-A5EE-3ABC-C437-8C45B8FC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AA4E-2F8F-A6AB-7EC1-419D0242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VS antigen type on product is unknown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F8926E-A56E-C90C-340C-16B96BE71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89" y="1369219"/>
            <a:ext cx="5249023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C758B-3C81-59A2-9AE8-651C299F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3FE7-B756-1598-1FA2-CC50C0FF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Override if not completed and deemed appropriate and Click Ok after Reviewing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68E30-2250-0425-D2F4-27DE98D1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35" y="1369219"/>
            <a:ext cx="528313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BBAA7-CE95-8681-3B8F-2143FD47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13E-4231-30E7-28EF-0456809B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for Each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EA38-6643-38F6-2374-0A7F00DA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00438"/>
          </a:xfrm>
        </p:spPr>
        <p:txBody>
          <a:bodyPr>
            <a:normAutofit/>
          </a:bodyPr>
          <a:lstStyle/>
          <a:p>
            <a:r>
              <a:rPr lang="en-US" dirty="0"/>
              <a:t>Click Hyperlink for each Prohibiting Factor and review the details for the prohibiting factor </a:t>
            </a:r>
          </a:p>
          <a:p>
            <a:r>
              <a:rPr lang="en-US" dirty="0"/>
              <a:t>If override not previously performed and it is deemed appropriate to override, perform override and document in the comment why the override was performed</a:t>
            </a:r>
          </a:p>
          <a:p>
            <a:r>
              <a:rPr lang="en-US" dirty="0"/>
              <a:t>Click “Ok”</a:t>
            </a:r>
          </a:p>
          <a:p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click on the hyperlink of the factor to review the reason for the prohibiting factor. The system is designed to indicate the reasoning why.</a:t>
            </a:r>
          </a:p>
          <a:p>
            <a:r>
              <a:rPr lang="en-US" b="1" dirty="0">
                <a:solidFill>
                  <a:srgbClr val="FF0000"/>
                </a:solidFill>
              </a:rPr>
              <a:t>If you do not understand the reason for the prohibiting factor, reach out to another tech or lead for consultation prior to completing the product issue process.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ADE6-DB6C-DFC3-3CF0-2EFDA156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F144-48F8-05AB-1E8A-CABAB59C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002D-E12A-B6B4-0288-F2DF8A5D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on how to properly issue blood products within the Blood Bank Information System (</a:t>
            </a:r>
            <a:r>
              <a:rPr lang="en-US" dirty="0" err="1"/>
              <a:t>SafeTraceTX</a:t>
            </a:r>
            <a:r>
              <a:rPr lang="en-US" dirty="0"/>
              <a:t> v.4.6)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C8331-23B4-9566-BABE-C9B4969C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BC9E-265C-B1B1-D7F7-B40C5B2C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Pop-ups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0A4F4-92ED-C0A8-76AB-A7935AE5D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653" y="1369219"/>
            <a:ext cx="5702695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48972-EB08-C8B9-C7A3-58A4A1EBB226}"/>
              </a:ext>
            </a:extLst>
          </p:cNvPr>
          <p:cNvSpPr txBox="1"/>
          <p:nvPr/>
        </p:nvSpPr>
        <p:spPr>
          <a:xfrm>
            <a:off x="171030" y="1503270"/>
            <a:ext cx="1499020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Additional Pop-ups may display. Be sure to review each one to have an understanding of what may be occurring.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F9912-A3CA-2C48-D665-55CE9A5AABB3}"/>
              </a:ext>
            </a:extLst>
          </p:cNvPr>
          <p:cNvSpPr txBox="1"/>
          <p:nvPr/>
        </p:nvSpPr>
        <p:spPr>
          <a:xfrm>
            <a:off x="7520380" y="2975804"/>
            <a:ext cx="1483804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 common pop-up is this notification concerning </a:t>
            </a:r>
            <a:r>
              <a:rPr lang="en-US" sz="1013" dirty="0" err="1"/>
              <a:t>PTags</a:t>
            </a:r>
            <a:r>
              <a:rPr lang="en-US" sz="1013" dirty="0"/>
              <a:t> that were not selected for printing.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2034-6F69-FFA8-3480-D19EB0F5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0AEE-432F-B632-CF45-13025C3C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Banner will Show Successful Product Issue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B74BD-0423-5F93-66F3-8F2D48AE3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765" y="1369219"/>
            <a:ext cx="7424471" cy="3263504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CF2EEC9-FA8E-6E76-DA3B-330E6258F0A1}"/>
              </a:ext>
            </a:extLst>
          </p:cNvPr>
          <p:cNvSpPr/>
          <p:nvPr/>
        </p:nvSpPr>
        <p:spPr>
          <a:xfrm>
            <a:off x="169683" y="2919953"/>
            <a:ext cx="608029" cy="2545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28B5A-FDD1-F8AC-12E4-989D2BCA5124}"/>
              </a:ext>
            </a:extLst>
          </p:cNvPr>
          <p:cNvSpPr txBox="1"/>
          <p:nvPr/>
        </p:nvSpPr>
        <p:spPr>
          <a:xfrm>
            <a:off x="0" y="4637987"/>
            <a:ext cx="9144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***Verify that the number of components and component types match what is being released prior to physically releasing product(s)***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8159A-C429-D9E4-B83C-E3838F6A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3FCC-2950-967C-E59B-340CBFFA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BE67-B6B6-869F-1DEC-9B59EC42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Blood and Blood Component from the Blood Bank (Reference # 6475)</a:t>
            </a:r>
          </a:p>
          <a:p>
            <a:r>
              <a:rPr lang="en-US" dirty="0" err="1"/>
              <a:t>SafeTrace</a:t>
            </a:r>
            <a:r>
              <a:rPr lang="en-US" dirty="0"/>
              <a:t> (Blood Bank) Application (Reference # 22328)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FB150-2FBD-3BE8-E439-849DFCCA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56E2-7AAD-38B2-BEB2-4A15AF7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Patient/Order Module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F3F6B-1259-A1DC-730D-F3CEC73F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928" y="1369219"/>
            <a:ext cx="5978145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C995C-3393-F6DC-D43A-B71AAF27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53B1-3B0D-4027-4904-D2582704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“Product Issue”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6D4F5B-0924-1B93-34F5-58C5E8A6D9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744444"/>
            <a:ext cx="3886200" cy="251305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6B14C3-FAA0-45B4-F2A4-60A816A54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015692"/>
            <a:ext cx="3886200" cy="19705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BBA3E-8611-52AB-B94E-C09EAA1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7A21-3408-57DF-EEEA-CAC069CD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Patient MRN and Search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3AE9E7-5CB4-2288-A26E-86085DF95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95" y="1369219"/>
            <a:ext cx="686321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68599-3D7C-8A79-5540-9A4DD233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3A63-6889-C04A-3231-2A5B55A995E7}"/>
              </a:ext>
            </a:extLst>
          </p:cNvPr>
          <p:cNvSpPr txBox="1"/>
          <p:nvPr/>
        </p:nvSpPr>
        <p:spPr>
          <a:xfrm>
            <a:off x="0" y="4637987"/>
            <a:ext cx="9144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FF0000"/>
                </a:solidFill>
              </a:rPr>
              <a:t>***Use the information provided on the pick-up slip***</a:t>
            </a:r>
          </a:p>
        </p:txBody>
      </p:sp>
    </p:spTree>
    <p:extLst>
      <p:ext uri="{BB962C8B-B14F-4D97-AF65-F5344CB8AC3E}">
        <p14:creationId xmlns:p14="http://schemas.microsoft.com/office/powerpoint/2010/main" val="41241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6D6D-4641-0C08-C68F-D37D2678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Current, Active Status Patient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C90D2-BB1B-1A21-6056-CD812BD1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88" y="1369219"/>
            <a:ext cx="5360825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56622-8FA7-79DE-AF55-2080FE9E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9427-FF36-396F-AC9A-774347EB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Component Information (Unit Number and Product Code)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6DE941-614B-17B4-D9DE-7A1A3F36E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387" y="1369219"/>
            <a:ext cx="4013227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FC034-D52E-3135-F9D9-911E1AE7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2738-C3C7-F744-E407-28A3EC2F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</a:t>
            </a:r>
            <a:r>
              <a:rPr lang="en-US" dirty="0" err="1"/>
              <a:t>PTag</a:t>
            </a:r>
            <a:r>
              <a:rPr lang="en-US" dirty="0"/>
              <a:t> Barcode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A666B-BACD-EAF4-1048-9C3F03C37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075" y="1369219"/>
            <a:ext cx="3995851" cy="32635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6E692-E044-A00B-0BA5-063ED6C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Corewell Health PowerPoint 16x9 19Oct2022" id="{1F3E1A84-BC8E-42BF-AF30-4468B27E6434}" vid="{5912C137-385A-493D-8421-E4ADF6880CB8}"/>
    </a:ext>
  </a:extLst>
</a:theme>
</file>

<file path=ppt/theme/theme2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31e3d9-a93c-475d-8874-a1b3afa9f60f" xsi:nil="true"/>
    <lcf76f155ced4ddcb4097134ff3c332f xmlns="fd537149-6cc3-40a8-8d4c-258f21dd0d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DF8DE479E09419BCEFE14A1365B70" ma:contentTypeVersion="11" ma:contentTypeDescription="Create a new document." ma:contentTypeScope="" ma:versionID="0b283840ed0b9618c961c687b8882ab6">
  <xsd:schema xmlns:xsd="http://www.w3.org/2001/XMLSchema" xmlns:xs="http://www.w3.org/2001/XMLSchema" xmlns:p="http://schemas.microsoft.com/office/2006/metadata/properties" xmlns:ns2="fd537149-6cc3-40a8-8d4c-258f21dd0dc9" xmlns:ns3="f131e3d9-a93c-475d-8874-a1b3afa9f60f" targetNamespace="http://schemas.microsoft.com/office/2006/metadata/properties" ma:root="true" ma:fieldsID="485443a8053d06d625f5bf8395f0c0f0" ns2:_="" ns3:_="">
    <xsd:import namespace="fd537149-6cc3-40a8-8d4c-258f21dd0dc9"/>
    <xsd:import namespace="f131e3d9-a93c-475d-8874-a1b3afa9f6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7149-6cc3-40a8-8d4c-258f21dd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4275c31-9518-478a-b11a-f774d7cb7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e3d9-a93c-475d-8874-a1b3afa9f6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0f3bdb-58e1-4e37-928f-61faa09de332}" ma:internalName="TaxCatchAll" ma:showField="CatchAllData" ma:web="f131e3d9-a93c-475d-8874-a1b3afa9f6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5F3A6-24DC-49FF-A380-69CED377F0D9}">
  <ds:schemaRefs>
    <ds:schemaRef ds:uri="http://schemas.microsoft.com/office/2006/metadata/properties"/>
    <ds:schemaRef ds:uri="http://schemas.microsoft.com/office/infopath/2007/PartnerControls"/>
    <ds:schemaRef ds:uri="f131e3d9-a93c-475d-8874-a1b3afa9f60f"/>
    <ds:schemaRef ds:uri="fd537149-6cc3-40a8-8d4c-258f21dd0dc9"/>
  </ds:schemaRefs>
</ds:datastoreItem>
</file>

<file path=customXml/itemProps2.xml><?xml version="1.0" encoding="utf-8"?>
<ds:datastoreItem xmlns:ds="http://schemas.openxmlformats.org/officeDocument/2006/customXml" ds:itemID="{CFC5E67B-E22E-48CC-B107-328D0DBCFB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16ED5-028F-46BC-BF63-1C2F20306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37149-6cc3-40a8-8d4c-258f21dd0dc9"/>
    <ds:schemaRef ds:uri="f131e3d9-a93c-475d-8874-a1b3afa9f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MASTER_CH_PPT Template_TM</Template>
  <TotalTime>49</TotalTime>
  <Words>447</Words>
  <Application>Microsoft Office PowerPoint</Application>
  <PresentationFormat>On-screen Show (16:9)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Corewell Health</vt:lpstr>
      <vt:lpstr>SafeTraceTX 4.6  Product Issue Training</vt:lpstr>
      <vt:lpstr>Objective</vt:lpstr>
      <vt:lpstr>Related SOPs</vt:lpstr>
      <vt:lpstr>Go to Patient/Order Module</vt:lpstr>
      <vt:lpstr>Select “Product Issue”</vt:lpstr>
      <vt:lpstr>Enter Patient MRN and Search</vt:lpstr>
      <vt:lpstr>Select Current, Active Status Patient</vt:lpstr>
      <vt:lpstr>Scan Component Information (Unit Number and Product Code)</vt:lpstr>
      <vt:lpstr>Scan PTag Barcode</vt:lpstr>
      <vt:lpstr>Check “Visual Inspection” and Click Accept</vt:lpstr>
      <vt:lpstr>Accepted Components will Drop into Components Grid</vt:lpstr>
      <vt:lpstr>Repeat for Each Component</vt:lpstr>
      <vt:lpstr>After components have been scanned, click Issue Details</vt:lpstr>
      <vt:lpstr>Fill in Required Fields (including Sublocation and Container, if applicable)</vt:lpstr>
      <vt:lpstr>Click Issue</vt:lpstr>
      <vt:lpstr>If Prohibiting Factors Exist, review each one by clicking the hyperlink </vt:lpstr>
      <vt:lpstr>Example: VS antigen type on product is unknown</vt:lpstr>
      <vt:lpstr>Perform Override if not completed and deemed appropriate and Click Ok after Reviewing</vt:lpstr>
      <vt:lpstr>Repeat for Each Component</vt:lpstr>
      <vt:lpstr>Additional Pop-ups</vt:lpstr>
      <vt:lpstr>Green Banner will Show Successful Product Issue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Corewell Health  16x9 PowerPoint template</dc:title>
  <dc:subject/>
  <dc:creator>Krygsman, Melissa R.</dc:creator>
  <cp:keywords/>
  <dc:description/>
  <cp:lastModifiedBy>Poloch, Deborah L.</cp:lastModifiedBy>
  <cp:revision>2</cp:revision>
  <cp:lastPrinted>2019-10-06T00:46:52Z</cp:lastPrinted>
  <dcterms:created xsi:type="dcterms:W3CDTF">2023-03-01T12:47:24Z</dcterms:created>
  <dcterms:modified xsi:type="dcterms:W3CDTF">2024-08-19T16:23:41Z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0x010100DD3DF8DE479E09419BCEFE14A1365B70</vt:lpwstr>
  </property>
  <property fmtid="{D5CDD505-2E9C-101B-9397-08002B2CF9AE}" pid="3" name="MediaServiceImageTags">
    <vt:lpwstr/>
  </property>
</Properties>
</file>