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notesMasterIdLst>
    <p:notesMasterId r:id="rId26"/>
  </p:notesMasterIdLst>
  <p:handoutMasterIdLst>
    <p:handoutMasterId r:id="rId27"/>
  </p:handoutMasterIdLst>
  <p:sldIdLst>
    <p:sldId id="257" r:id="rId3"/>
    <p:sldId id="313" r:id="rId4"/>
    <p:sldId id="295" r:id="rId5"/>
    <p:sldId id="310" r:id="rId6"/>
    <p:sldId id="308" r:id="rId7"/>
    <p:sldId id="302" r:id="rId8"/>
    <p:sldId id="303" r:id="rId9"/>
    <p:sldId id="304" r:id="rId10"/>
    <p:sldId id="306" r:id="rId11"/>
    <p:sldId id="307" r:id="rId12"/>
    <p:sldId id="260" r:id="rId13"/>
    <p:sldId id="309" r:id="rId14"/>
    <p:sldId id="259" r:id="rId15"/>
    <p:sldId id="294" r:id="rId16"/>
    <p:sldId id="297" r:id="rId17"/>
    <p:sldId id="298" r:id="rId18"/>
    <p:sldId id="261" r:id="rId19"/>
    <p:sldId id="284" r:id="rId20"/>
    <p:sldId id="283" r:id="rId21"/>
    <p:sldId id="287" r:id="rId22"/>
    <p:sldId id="264" r:id="rId23"/>
    <p:sldId id="266" r:id="rId24"/>
    <p:sldId id="301" r:id="rId25"/>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3A3A6E"/>
    <a:srgbClr val="52ABDE"/>
    <a:srgbClr val="8086C1"/>
    <a:srgbClr val="DCE8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8" autoAdjust="0"/>
    <p:restoredTop sz="91205" autoAdjust="0"/>
  </p:normalViewPr>
  <p:slideViewPr>
    <p:cSldViewPr snapToGrid="0">
      <p:cViewPr varScale="1">
        <p:scale>
          <a:sx n="79" d="100"/>
          <a:sy n="79" d="100"/>
        </p:scale>
        <p:origin x="558" y="84"/>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7" d="100"/>
          <a:sy n="87" d="100"/>
        </p:scale>
        <p:origin x="376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3408"/>
          </a:xfrm>
          <a:prstGeom prst="rect">
            <a:avLst/>
          </a:prstGeom>
        </p:spPr>
        <p:txBody>
          <a:bodyPr vert="horz" lIns="92830" tIns="46415" rIns="92830" bIns="46415" rtlCol="0"/>
          <a:lstStyle>
            <a:lvl1pPr algn="r">
              <a:defRPr sz="1200"/>
            </a:lvl1pPr>
          </a:lstStyle>
          <a:p>
            <a:fld id="{6442629B-E7D5-4155-ADDE-A53E2A079346}" type="datetimeFigureOut">
              <a:rPr lang="en-US" smtClean="0"/>
              <a:t>9/23/2016</a:t>
            </a:fld>
            <a:endParaRPr lang="en-US"/>
          </a:p>
        </p:txBody>
      </p:sp>
      <p:sp>
        <p:nvSpPr>
          <p:cNvPr id="4" name="Footer Placeholder 3"/>
          <p:cNvSpPr>
            <a:spLocks noGrp="1"/>
          </p:cNvSpPr>
          <p:nvPr>
            <p:ph type="ftr" sz="quarter" idx="2"/>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3407"/>
          </a:xfrm>
          <a:prstGeom prst="rect">
            <a:avLst/>
          </a:prstGeom>
        </p:spPr>
        <p:txBody>
          <a:bodyPr vert="horz" lIns="92830" tIns="46415" rIns="92830" bIns="46415" rtlCol="0" anchor="b"/>
          <a:lstStyle>
            <a:lvl1pPr algn="r">
              <a:defRPr sz="1200"/>
            </a:lvl1pPr>
          </a:lstStyle>
          <a:p>
            <a:fld id="{9ACFC87C-4A57-4AA7-840D-DE052B157966}" type="slidenum">
              <a:rPr lang="en-US" smtClean="0"/>
              <a:t>‹#›</a:t>
            </a:fld>
            <a:endParaRPr lang="en-US"/>
          </a:p>
        </p:txBody>
      </p:sp>
    </p:spTree>
    <p:extLst>
      <p:ext uri="{BB962C8B-B14F-4D97-AF65-F5344CB8AC3E}">
        <p14:creationId xmlns:p14="http://schemas.microsoft.com/office/powerpoint/2010/main" val="2638540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DCCB9A96-E647-47D1-9729-D9F8EFB16015}" type="datetimeFigureOut">
              <a:rPr lang="en-US" smtClean="0"/>
              <a:t>9/23/2016</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706FFAD1-EFDA-4A00-8E88-9497C32C3519}" type="slidenum">
              <a:rPr lang="en-US" smtClean="0"/>
              <a:t>‹#›</a:t>
            </a:fld>
            <a:endParaRPr lang="en-US"/>
          </a:p>
        </p:txBody>
      </p:sp>
    </p:spTree>
    <p:extLst>
      <p:ext uri="{BB962C8B-B14F-4D97-AF65-F5344CB8AC3E}">
        <p14:creationId xmlns:p14="http://schemas.microsoft.com/office/powerpoint/2010/main" val="656668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FFAD1-EFDA-4A00-8E88-9497C32C3519}" type="slidenum">
              <a:rPr lang="en-US" smtClean="0"/>
              <a:t>1</a:t>
            </a:fld>
            <a:endParaRPr lang="en-US"/>
          </a:p>
        </p:txBody>
      </p:sp>
    </p:spTree>
    <p:extLst>
      <p:ext uri="{BB962C8B-B14F-4D97-AF65-F5344CB8AC3E}">
        <p14:creationId xmlns:p14="http://schemas.microsoft.com/office/powerpoint/2010/main" val="2514722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make sure</a:t>
            </a:r>
            <a:r>
              <a:rPr lang="en-US" baseline="0" dirty="0" smtClean="0"/>
              <a:t> that the incubator is working correctly while in use: *CLICK*</a:t>
            </a:r>
          </a:p>
          <a:p>
            <a:endParaRPr lang="en-US" baseline="0" dirty="0" smtClean="0"/>
          </a:p>
          <a:p>
            <a:r>
              <a:rPr lang="en-US" baseline="0" dirty="0" smtClean="0"/>
              <a:t>The temperature will be logged prior to shipment to the Regional Lab and</a:t>
            </a:r>
          </a:p>
          <a:p>
            <a:r>
              <a:rPr lang="en-US" baseline="0" dirty="0" smtClean="0"/>
              <a:t>The temperature will be logged upon receiving the tote at the Regional Lab before samples are removed. *CLICK*</a:t>
            </a:r>
          </a:p>
          <a:p>
            <a:pPr marL="232075" indent="-232075">
              <a:buAutoNum type="arabicPeriod"/>
            </a:pPr>
            <a:endParaRPr lang="en-US" baseline="0" dirty="0" smtClean="0"/>
          </a:p>
          <a:p>
            <a:r>
              <a:rPr lang="en-US" baseline="0" dirty="0" smtClean="0"/>
              <a:t>There is an internal thermometer placed inside the tote that will record the internal temperature of the tote every 30 minutes. If the temperature does not display 34-37</a:t>
            </a:r>
            <a:r>
              <a:rPr lang="en-US" dirty="0" smtClean="0"/>
              <a:t>ºC,</a:t>
            </a:r>
            <a:r>
              <a:rPr lang="en-US" baseline="0" dirty="0" smtClean="0"/>
              <a:t> a manager will be informed and the tote will be pulled for service. *CLICK*</a:t>
            </a:r>
          </a:p>
          <a:p>
            <a:endParaRPr lang="en-US" baseline="0" dirty="0" smtClean="0"/>
          </a:p>
          <a:p>
            <a:r>
              <a:rPr lang="en-US" baseline="0" dirty="0" smtClean="0"/>
              <a:t>The unit will also be calibrated once a year to ensure it is consistently functioning accurately.</a:t>
            </a:r>
          </a:p>
          <a:p>
            <a:pPr marL="232075" indent="-232075">
              <a:buAutoNum type="arabicPeriod"/>
            </a:pPr>
            <a:endParaRPr lang="en-US" dirty="0"/>
          </a:p>
        </p:txBody>
      </p:sp>
      <p:sp>
        <p:nvSpPr>
          <p:cNvPr id="4" name="Slide Number Placeholder 3"/>
          <p:cNvSpPr>
            <a:spLocks noGrp="1"/>
          </p:cNvSpPr>
          <p:nvPr>
            <p:ph type="sldNum" sz="quarter" idx="10"/>
          </p:nvPr>
        </p:nvSpPr>
        <p:spPr/>
        <p:txBody>
          <a:bodyPr/>
          <a:lstStyle/>
          <a:p>
            <a:fld id="{706FFAD1-EFDA-4A00-8E88-9497C32C3519}" type="slidenum">
              <a:rPr lang="en-US" smtClean="0"/>
              <a:t>22</a:t>
            </a:fld>
            <a:endParaRPr lang="en-US"/>
          </a:p>
        </p:txBody>
      </p:sp>
    </p:spTree>
    <p:extLst>
      <p:ext uri="{BB962C8B-B14F-4D97-AF65-F5344CB8AC3E}">
        <p14:creationId xmlns:p14="http://schemas.microsoft.com/office/powerpoint/2010/main" val="1832420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In this presentation we</a:t>
            </a:r>
            <a:r>
              <a:rPr lang="en-US" baseline="0" dirty="0" smtClean="0">
                <a:latin typeface="Arial" panose="020B0604020202020204" pitchFamily="34" charset="0"/>
                <a:cs typeface="Arial" panose="020B0604020202020204" pitchFamily="34" charset="0"/>
              </a:rPr>
              <a:t> will be going over: *CLICK*</a:t>
            </a:r>
          </a:p>
          <a:p>
            <a:endParaRPr lang="en-US" baseline="0" dirty="0" smtClean="0">
              <a:latin typeface="Arial" panose="020B0604020202020204" pitchFamily="34" charset="0"/>
              <a:cs typeface="Arial" panose="020B0604020202020204" pitchFamily="34" charset="0"/>
            </a:endParaRPr>
          </a:p>
          <a:p>
            <a:pPr marL="232075" indent="-232075" defTabSz="928299">
              <a:buFontTx/>
              <a:buAutoNum type="arabicPeriod"/>
              <a:defRPr/>
            </a:pPr>
            <a:r>
              <a:rPr lang="en-US" baseline="0" dirty="0" smtClean="0">
                <a:latin typeface="Arial" panose="020B0604020202020204" pitchFamily="34" charset="0"/>
                <a:cs typeface="Arial" panose="020B0604020202020204" pitchFamily="34" charset="0"/>
              </a:rPr>
              <a:t>The purpose of this entire presentation and why we use the incubator tote. *CLICK*</a:t>
            </a:r>
            <a:br>
              <a:rPr lang="en-US" baseline="0" dirty="0" smtClean="0">
                <a:latin typeface="Arial" panose="020B0604020202020204" pitchFamily="34" charset="0"/>
                <a:cs typeface="Arial" panose="020B0604020202020204" pitchFamily="34" charset="0"/>
              </a:rPr>
            </a:br>
            <a:endParaRPr lang="en-US" baseline="0" dirty="0" smtClean="0">
              <a:latin typeface="Arial" panose="020B0604020202020204" pitchFamily="34" charset="0"/>
              <a:cs typeface="Arial" panose="020B0604020202020204" pitchFamily="34" charset="0"/>
            </a:endParaRPr>
          </a:p>
          <a:p>
            <a:pPr marL="232075" indent="-232075" defTabSz="928299">
              <a:buFontTx/>
              <a:buAutoNum type="arabicPeriod"/>
              <a:defRPr/>
            </a:pPr>
            <a:r>
              <a:rPr lang="en-US" baseline="0" dirty="0" smtClean="0">
                <a:latin typeface="Arial" panose="020B0604020202020204" pitchFamily="34" charset="0"/>
                <a:cs typeface="Arial" panose="020B0604020202020204" pitchFamily="34" charset="0"/>
              </a:rPr>
              <a:t>What specimens are transported in the tote. *CLICK*</a:t>
            </a:r>
            <a:br>
              <a:rPr lang="en-US" baseline="0" dirty="0" smtClean="0">
                <a:latin typeface="Arial" panose="020B0604020202020204" pitchFamily="34" charset="0"/>
                <a:cs typeface="Arial" panose="020B0604020202020204" pitchFamily="34" charset="0"/>
              </a:rPr>
            </a:br>
            <a:endParaRPr lang="en-US" baseline="0" dirty="0" smtClean="0">
              <a:latin typeface="Arial" panose="020B0604020202020204" pitchFamily="34" charset="0"/>
              <a:cs typeface="Arial" panose="020B0604020202020204" pitchFamily="34" charset="0"/>
            </a:endParaRPr>
          </a:p>
          <a:p>
            <a:pPr marL="232075" indent="-232075" defTabSz="928299">
              <a:buFontTx/>
              <a:buAutoNum type="arabicPeriod"/>
              <a:defRPr/>
            </a:pPr>
            <a:r>
              <a:rPr lang="en-US" baseline="0" dirty="0" smtClean="0">
                <a:latin typeface="Arial" panose="020B0604020202020204" pitchFamily="34" charset="0"/>
                <a:cs typeface="Arial" panose="020B0604020202020204" pitchFamily="34" charset="0"/>
              </a:rPr>
              <a:t>What to do with the tote when it is not being used for transport. *CLICK*</a:t>
            </a:r>
            <a:br>
              <a:rPr lang="en-US" baseline="0" dirty="0" smtClean="0">
                <a:latin typeface="Arial" panose="020B0604020202020204" pitchFamily="34" charset="0"/>
                <a:cs typeface="Arial" panose="020B0604020202020204" pitchFamily="34" charset="0"/>
              </a:rPr>
            </a:br>
            <a:endParaRPr lang="en-US" b="1" baseline="0" dirty="0" smtClean="0">
              <a:latin typeface="Arial" panose="020B0604020202020204" pitchFamily="34" charset="0"/>
              <a:cs typeface="Arial" panose="020B0604020202020204" pitchFamily="34" charset="0"/>
            </a:endParaRPr>
          </a:p>
          <a:p>
            <a:pPr marL="232075" indent="-232075" defTabSz="928299">
              <a:buFontTx/>
              <a:buAutoNum type="arabicPeriod"/>
              <a:defRPr/>
            </a:pPr>
            <a:r>
              <a:rPr lang="en-US" baseline="0" dirty="0" smtClean="0">
                <a:latin typeface="Arial" panose="020B0604020202020204" pitchFamily="34" charset="0"/>
                <a:cs typeface="Arial" panose="020B0604020202020204" pitchFamily="34" charset="0"/>
              </a:rPr>
              <a:t>How to prep the tote for use. *CLICK*</a:t>
            </a:r>
            <a:br>
              <a:rPr lang="en-US" baseline="0" dirty="0" smtClean="0">
                <a:latin typeface="Arial" panose="020B0604020202020204" pitchFamily="34" charset="0"/>
                <a:cs typeface="Arial" panose="020B0604020202020204" pitchFamily="34" charset="0"/>
              </a:rPr>
            </a:br>
            <a:endParaRPr lang="en-US" baseline="0" dirty="0" smtClean="0">
              <a:latin typeface="Arial" panose="020B0604020202020204" pitchFamily="34" charset="0"/>
              <a:cs typeface="Arial" panose="020B0604020202020204" pitchFamily="34" charset="0"/>
            </a:endParaRPr>
          </a:p>
          <a:p>
            <a:pPr marL="232075" indent="-232075" defTabSz="928299">
              <a:buFontTx/>
              <a:buAutoNum type="arabicPeriod"/>
              <a:defRPr/>
            </a:pPr>
            <a:r>
              <a:rPr lang="en-US" baseline="0" dirty="0" smtClean="0">
                <a:latin typeface="Arial" panose="020B0604020202020204" pitchFamily="34" charset="0"/>
                <a:cs typeface="Arial" panose="020B0604020202020204" pitchFamily="34" charset="0"/>
              </a:rPr>
              <a:t>What to do with the tote before transporting samples. *CLICK*</a:t>
            </a:r>
            <a:br>
              <a:rPr lang="en-US" baseline="0" dirty="0" smtClean="0">
                <a:latin typeface="Arial" panose="020B0604020202020204" pitchFamily="34" charset="0"/>
                <a:cs typeface="Arial" panose="020B0604020202020204" pitchFamily="34" charset="0"/>
              </a:rPr>
            </a:br>
            <a:endParaRPr lang="en-US" baseline="0" dirty="0" smtClean="0">
              <a:latin typeface="Arial" panose="020B0604020202020204" pitchFamily="34" charset="0"/>
              <a:cs typeface="Arial" panose="020B0604020202020204" pitchFamily="34" charset="0"/>
            </a:endParaRPr>
          </a:p>
          <a:p>
            <a:pPr marL="232075" indent="-232075" defTabSz="928299">
              <a:buFontTx/>
              <a:buAutoNum type="arabicPeriod"/>
              <a:defRPr/>
            </a:pPr>
            <a:r>
              <a:rPr lang="en-US" baseline="0" dirty="0" smtClean="0">
                <a:latin typeface="Arial" panose="020B0604020202020204" pitchFamily="34" charset="0"/>
                <a:cs typeface="Arial" panose="020B0604020202020204" pitchFamily="34" charset="0"/>
              </a:rPr>
              <a:t>What is done at the lab when the tote is received in the lab. *CLICK*</a:t>
            </a:r>
            <a:br>
              <a:rPr lang="en-US" baseline="0" dirty="0" smtClean="0">
                <a:latin typeface="Arial" panose="020B0604020202020204" pitchFamily="34" charset="0"/>
                <a:cs typeface="Arial" panose="020B0604020202020204" pitchFamily="34" charset="0"/>
              </a:rPr>
            </a:br>
            <a:endParaRPr lang="en-US" baseline="0" dirty="0" smtClean="0">
              <a:latin typeface="Arial" panose="020B0604020202020204" pitchFamily="34" charset="0"/>
              <a:cs typeface="Arial" panose="020B0604020202020204" pitchFamily="34" charset="0"/>
            </a:endParaRPr>
          </a:p>
          <a:p>
            <a:pPr marL="232075" indent="-232075" defTabSz="928299">
              <a:buFontTx/>
              <a:buAutoNum type="arabicPeriod"/>
              <a:defRPr/>
            </a:pPr>
            <a:r>
              <a:rPr lang="en-US" baseline="0" dirty="0" smtClean="0">
                <a:latin typeface="Arial" panose="020B0604020202020204" pitchFamily="34" charset="0"/>
                <a:cs typeface="Arial" panose="020B0604020202020204" pitchFamily="34" charset="0"/>
              </a:rPr>
              <a:t>An overview of the temperature logger inside the tote, and *CLICK*</a:t>
            </a:r>
            <a:br>
              <a:rPr lang="en-US" baseline="0" dirty="0" smtClean="0">
                <a:latin typeface="Arial" panose="020B0604020202020204" pitchFamily="34" charset="0"/>
                <a:cs typeface="Arial" panose="020B0604020202020204" pitchFamily="34" charset="0"/>
              </a:rPr>
            </a:br>
            <a:endParaRPr lang="en-US" baseline="0" dirty="0" smtClean="0">
              <a:latin typeface="Arial" panose="020B0604020202020204" pitchFamily="34" charset="0"/>
              <a:cs typeface="Arial" panose="020B0604020202020204" pitchFamily="34" charset="0"/>
            </a:endParaRPr>
          </a:p>
          <a:p>
            <a:pPr marL="232075" indent="-232075">
              <a:buAutoNum type="arabicPeriod"/>
            </a:pPr>
            <a:r>
              <a:rPr lang="en-US" baseline="0" dirty="0" smtClean="0">
                <a:latin typeface="Arial" panose="020B0604020202020204" pitchFamily="34" charset="0"/>
                <a:cs typeface="Arial" panose="020B0604020202020204" pitchFamily="34" charset="0"/>
              </a:rPr>
              <a:t>What measures are taken to ensure this procedure is consistently functioning effectively and accurately.</a:t>
            </a:r>
          </a:p>
        </p:txBody>
      </p:sp>
      <p:sp>
        <p:nvSpPr>
          <p:cNvPr id="4" name="Slide Number Placeholder 3"/>
          <p:cNvSpPr>
            <a:spLocks noGrp="1"/>
          </p:cNvSpPr>
          <p:nvPr>
            <p:ph type="sldNum" sz="quarter" idx="10"/>
          </p:nvPr>
        </p:nvSpPr>
        <p:spPr/>
        <p:txBody>
          <a:bodyPr/>
          <a:lstStyle/>
          <a:p>
            <a:fld id="{706FFAD1-EFDA-4A00-8E88-9497C32C3519}" type="slidenum">
              <a:rPr lang="en-US" smtClean="0"/>
              <a:t>3</a:t>
            </a:fld>
            <a:endParaRPr lang="en-US"/>
          </a:p>
        </p:txBody>
      </p:sp>
    </p:spTree>
    <p:extLst>
      <p:ext uri="{BB962C8B-B14F-4D97-AF65-F5344CB8AC3E}">
        <p14:creationId xmlns:p14="http://schemas.microsoft.com/office/powerpoint/2010/main" val="1497463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samples that are transported are agar plates that have been streaked and placed in a CO2 bag. These CO2 </a:t>
            </a:r>
            <a:r>
              <a:rPr lang="en-US" dirty="0" err="1"/>
              <a:t>biobags</a:t>
            </a:r>
            <a:r>
              <a:rPr lang="en-US" dirty="0"/>
              <a:t> will be placed in the tote for transport to the Regional Lab.</a:t>
            </a:r>
          </a:p>
          <a:p>
            <a:r>
              <a:rPr lang="en-US" dirty="0"/>
              <a:t>It’s important to note that the tote is used for ONLY plated samples that require incubation in 34-37ºC. </a:t>
            </a:r>
            <a:r>
              <a:rPr lang="en-US" i="1" dirty="0"/>
              <a:t>*CLICK*</a:t>
            </a:r>
          </a:p>
          <a:p>
            <a:endParaRPr lang="en-US" dirty="0"/>
          </a:p>
          <a:p>
            <a:r>
              <a:rPr lang="en-US" dirty="0"/>
              <a:t>They are NOT for blood cultures or raw patient samples. This includes urine tubes, stool samples, sputum in a sputum container or any specimen that is NOT plated. </a:t>
            </a:r>
            <a:r>
              <a:rPr lang="en-US" i="1" dirty="0"/>
              <a:t>*CLICK*</a:t>
            </a:r>
            <a:endParaRPr lang="en-US" dirty="0"/>
          </a:p>
        </p:txBody>
      </p:sp>
      <p:sp>
        <p:nvSpPr>
          <p:cNvPr id="4" name="Slide Number Placeholder 3"/>
          <p:cNvSpPr>
            <a:spLocks noGrp="1"/>
          </p:cNvSpPr>
          <p:nvPr>
            <p:ph type="sldNum" sz="quarter" idx="10"/>
          </p:nvPr>
        </p:nvSpPr>
        <p:spPr/>
        <p:txBody>
          <a:bodyPr/>
          <a:lstStyle/>
          <a:p>
            <a:fld id="{706FFAD1-EFDA-4A00-8E88-9497C32C3519}" type="slidenum">
              <a:rPr lang="en-US" smtClean="0"/>
              <a:t>11</a:t>
            </a:fld>
            <a:endParaRPr lang="en-US"/>
          </a:p>
        </p:txBody>
      </p:sp>
    </p:spTree>
    <p:extLst>
      <p:ext uri="{BB962C8B-B14F-4D97-AF65-F5344CB8AC3E}">
        <p14:creationId xmlns:p14="http://schemas.microsoft.com/office/powerpoint/2010/main" val="783981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purpose of this presentation to go over how to use the incubator tote.</a:t>
            </a:r>
          </a:p>
          <a:p>
            <a:endParaRPr lang="en-US" baseline="0" dirty="0" smtClean="0"/>
          </a:p>
          <a:p>
            <a:r>
              <a:rPr lang="en-US" baseline="0" dirty="0" smtClean="0"/>
              <a:t>There are a number of factors that affect the growth of an organism </a:t>
            </a:r>
            <a:r>
              <a:rPr lang="en-US" baseline="0" smtClean="0"/>
              <a:t>in culture. </a:t>
            </a:r>
            <a:r>
              <a:rPr lang="en-US" baseline="0" dirty="0" smtClean="0"/>
              <a:t>*CLICK* </a:t>
            </a:r>
          </a:p>
          <a:p>
            <a:endParaRPr lang="en-US" baseline="0" dirty="0" smtClean="0"/>
          </a:p>
          <a:p>
            <a:r>
              <a:rPr lang="en-US" baseline="0" dirty="0" smtClean="0"/>
              <a:t>The incubator tote is used to keep plated samples at the ideal 34-37</a:t>
            </a:r>
            <a:r>
              <a:rPr lang="en-US" dirty="0" smtClean="0">
                <a:solidFill>
                  <a:schemeClr val="tx1"/>
                </a:solidFill>
              </a:rPr>
              <a:t>ºC required</a:t>
            </a:r>
            <a:r>
              <a:rPr lang="en-US" baseline="0" dirty="0" smtClean="0">
                <a:solidFill>
                  <a:schemeClr val="tx1"/>
                </a:solidFill>
              </a:rPr>
              <a:t> for organisms to grow optimally. By providing a controlled environment, the incubator tote will allow samples to be transported from medical centers to the Regional Lab without compromising the specimens.</a:t>
            </a:r>
            <a:endParaRPr lang="en-US" dirty="0"/>
          </a:p>
        </p:txBody>
      </p:sp>
      <p:sp>
        <p:nvSpPr>
          <p:cNvPr id="4" name="Slide Number Placeholder 3"/>
          <p:cNvSpPr>
            <a:spLocks noGrp="1"/>
          </p:cNvSpPr>
          <p:nvPr>
            <p:ph type="sldNum" sz="quarter" idx="10"/>
          </p:nvPr>
        </p:nvSpPr>
        <p:spPr/>
        <p:txBody>
          <a:bodyPr/>
          <a:lstStyle/>
          <a:p>
            <a:fld id="{706FFAD1-EFDA-4A00-8E88-9497C32C3519}" type="slidenum">
              <a:rPr lang="en-US" smtClean="0"/>
              <a:t>13</a:t>
            </a:fld>
            <a:endParaRPr lang="en-US"/>
          </a:p>
        </p:txBody>
      </p:sp>
    </p:spTree>
    <p:extLst>
      <p:ext uri="{BB962C8B-B14F-4D97-AF65-F5344CB8AC3E}">
        <p14:creationId xmlns:p14="http://schemas.microsoft.com/office/powerpoint/2010/main" val="4014834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the tote is not in use, it’s important to make sure that the battery is charged so that it is ready for use when the time comes. Here we have a basic procedure on how to do that.</a:t>
            </a:r>
          </a:p>
          <a:p>
            <a:endParaRPr lang="en-US" baseline="0" dirty="0" smtClean="0"/>
          </a:p>
          <a:p>
            <a:r>
              <a:rPr lang="en-US" baseline="0" dirty="0" smtClean="0"/>
              <a:t>The Green Smart Charger plugs into the battery charging port on the tote. *CLICK*</a:t>
            </a:r>
          </a:p>
          <a:p>
            <a:endParaRPr lang="en-US" baseline="0" dirty="0" smtClean="0"/>
          </a:p>
          <a:p>
            <a:r>
              <a:rPr lang="en-US" baseline="0" dirty="0" smtClean="0"/>
              <a:t>The tote is to be charged at 1.8 Amps, not 0.9 Amps as seen in the figure. *CLICK*</a:t>
            </a:r>
          </a:p>
          <a:p>
            <a:endParaRPr lang="en-US" baseline="0" dirty="0" smtClean="0"/>
          </a:p>
          <a:p>
            <a:r>
              <a:rPr lang="en-US" baseline="0" dirty="0" smtClean="0"/>
              <a:t>The unit must also be off in order for charging to take place.</a:t>
            </a:r>
          </a:p>
        </p:txBody>
      </p:sp>
      <p:sp>
        <p:nvSpPr>
          <p:cNvPr id="4" name="Slide Number Placeholder 3"/>
          <p:cNvSpPr>
            <a:spLocks noGrp="1"/>
          </p:cNvSpPr>
          <p:nvPr>
            <p:ph type="sldNum" sz="quarter" idx="10"/>
          </p:nvPr>
        </p:nvSpPr>
        <p:spPr/>
        <p:txBody>
          <a:bodyPr/>
          <a:lstStyle/>
          <a:p>
            <a:fld id="{706FFAD1-EFDA-4A00-8E88-9497C32C3519}" type="slidenum">
              <a:rPr lang="en-US" smtClean="0"/>
              <a:t>17</a:t>
            </a:fld>
            <a:endParaRPr lang="en-US"/>
          </a:p>
        </p:txBody>
      </p:sp>
    </p:spTree>
    <p:extLst>
      <p:ext uri="{BB962C8B-B14F-4D97-AF65-F5344CB8AC3E}">
        <p14:creationId xmlns:p14="http://schemas.microsoft.com/office/powerpoint/2010/main" val="489562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everything is plugged in correctly, the tote will begin the charging cycle. *CLICK*</a:t>
            </a:r>
          </a:p>
          <a:p>
            <a:endParaRPr lang="en-US" baseline="0" dirty="0" smtClean="0"/>
          </a:p>
          <a:p>
            <a:r>
              <a:rPr lang="en-US" baseline="0" dirty="0" smtClean="0"/>
              <a:t>A red light on the Smart Charger indicates that charging is “in progress.” *CLICK*</a:t>
            </a:r>
          </a:p>
          <a:p>
            <a:endParaRPr lang="en-US" baseline="0" dirty="0" smtClean="0"/>
          </a:p>
          <a:p>
            <a:r>
              <a:rPr lang="en-US" baseline="0" dirty="0" smtClean="0"/>
              <a:t>A green light indicates that the charging cycle is “complete.” *CLICK*</a:t>
            </a:r>
          </a:p>
          <a:p>
            <a:endParaRPr lang="en-US" baseline="0" dirty="0" smtClean="0"/>
          </a:p>
          <a:p>
            <a:r>
              <a:rPr lang="en-US" baseline="0" dirty="0" smtClean="0"/>
              <a:t>A couple of notes about charging the battery:</a:t>
            </a:r>
          </a:p>
          <a:p>
            <a:r>
              <a:rPr lang="en-US" baseline="0" dirty="0" smtClean="0"/>
              <a:t>Once the charging cycle is complete, it will need to be unplugged and plugged back in for the cycle to restart. This means that once the indicator turns green, it will remain at green until it is unplugged and then plugged back in.</a:t>
            </a:r>
          </a:p>
          <a:p>
            <a:endParaRPr lang="en-US" baseline="0" dirty="0" smtClean="0"/>
          </a:p>
          <a:p>
            <a:r>
              <a:rPr lang="en-US" baseline="0" dirty="0" smtClean="0"/>
              <a:t>This is to be done on a daily basis to ensure that the tote is ready when needed. *CLICK*</a:t>
            </a:r>
          </a:p>
        </p:txBody>
      </p:sp>
      <p:sp>
        <p:nvSpPr>
          <p:cNvPr id="4" name="Slide Number Placeholder 3"/>
          <p:cNvSpPr>
            <a:spLocks noGrp="1"/>
          </p:cNvSpPr>
          <p:nvPr>
            <p:ph type="sldNum" sz="quarter" idx="10"/>
          </p:nvPr>
        </p:nvSpPr>
        <p:spPr/>
        <p:txBody>
          <a:bodyPr/>
          <a:lstStyle/>
          <a:p>
            <a:fld id="{706FFAD1-EFDA-4A00-8E88-9497C32C3519}" type="slidenum">
              <a:rPr lang="en-US" smtClean="0"/>
              <a:t>18</a:t>
            </a:fld>
            <a:endParaRPr lang="en-US"/>
          </a:p>
        </p:txBody>
      </p:sp>
    </p:spTree>
    <p:extLst>
      <p:ext uri="{BB962C8B-B14F-4D97-AF65-F5344CB8AC3E}">
        <p14:creationId xmlns:p14="http://schemas.microsoft.com/office/powerpoint/2010/main" val="653031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of course, check the amount of life the battery has. This is done by pressing the BLACK button on the battery monitor located on the front right of the tote. *CLICK*</a:t>
            </a:r>
          </a:p>
          <a:p>
            <a:endParaRPr lang="en-US" baseline="0" dirty="0" smtClean="0"/>
          </a:p>
          <a:p>
            <a:r>
              <a:rPr lang="en-US" baseline="0" dirty="0" smtClean="0"/>
              <a:t>A minimum of 4 lights must be lit for the unit to function properly. Here you can see what a functioning battery monitor should look like vs. a battery monitor that is non-functional. *CLICK*</a:t>
            </a:r>
          </a:p>
          <a:p>
            <a:endParaRPr lang="en-US" baseline="0" dirty="0" smtClean="0"/>
          </a:p>
          <a:p>
            <a:pPr defTabSz="928299">
              <a:defRPr/>
            </a:pPr>
            <a:r>
              <a:rPr lang="en-US" baseline="0" dirty="0" smtClean="0"/>
              <a:t>It takes about 20-25 hours of charging for a drained battery to have enough power to operate and should display 4 or 5 illuminated lights when the battery monitor is checked.</a:t>
            </a:r>
          </a:p>
          <a:p>
            <a:endParaRPr lang="en-US" dirty="0"/>
          </a:p>
        </p:txBody>
      </p:sp>
      <p:sp>
        <p:nvSpPr>
          <p:cNvPr id="4" name="Slide Number Placeholder 3"/>
          <p:cNvSpPr>
            <a:spLocks noGrp="1"/>
          </p:cNvSpPr>
          <p:nvPr>
            <p:ph type="sldNum" sz="quarter" idx="10"/>
          </p:nvPr>
        </p:nvSpPr>
        <p:spPr/>
        <p:txBody>
          <a:bodyPr/>
          <a:lstStyle/>
          <a:p>
            <a:fld id="{706FFAD1-EFDA-4A00-8E88-9497C32C3519}" type="slidenum">
              <a:rPr lang="en-US" smtClean="0"/>
              <a:t>19</a:t>
            </a:fld>
            <a:endParaRPr lang="en-US"/>
          </a:p>
        </p:txBody>
      </p:sp>
    </p:spTree>
    <p:extLst>
      <p:ext uri="{BB962C8B-B14F-4D97-AF65-F5344CB8AC3E}">
        <p14:creationId xmlns:p14="http://schemas.microsoft.com/office/powerpoint/2010/main" val="2312491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the tote has enough charge, the inside of the tote must be heated to create the ideal environment for the samples. This will require that the tote be plugged in again. </a:t>
            </a:r>
            <a:r>
              <a:rPr lang="en-US" dirty="0"/>
              <a:t>This time the black battery should be plugged into the “POWER PORT” located on the left side of the tote. </a:t>
            </a:r>
            <a:r>
              <a:rPr lang="en-US" baseline="0" dirty="0" smtClean="0"/>
              <a:t>Once plugged in…*CLICK*</a:t>
            </a:r>
          </a:p>
          <a:p>
            <a:endParaRPr lang="en-US" baseline="0" dirty="0" smtClean="0"/>
          </a:p>
          <a:p>
            <a:r>
              <a:rPr lang="en-US" baseline="0" dirty="0" smtClean="0"/>
              <a:t>The unit will turn on, the motor will start up, and the temperature will be on display on the front lower left corner of the tote. *CLICK*</a:t>
            </a:r>
          </a:p>
          <a:p>
            <a:endParaRPr lang="en-US" baseline="0" dirty="0" smtClean="0"/>
          </a:p>
          <a:p>
            <a:r>
              <a:rPr lang="en-US" baseline="0" dirty="0" smtClean="0"/>
              <a:t>It will take about an hour for the unit to heat up and stabilize. The samples can be loaded after the unit has been properly heated and stabilized. *CLICK*</a:t>
            </a:r>
          </a:p>
          <a:p>
            <a:endParaRPr lang="en-US" baseline="0" dirty="0" smtClean="0"/>
          </a:p>
          <a:p>
            <a:r>
              <a:rPr lang="en-US" baseline="0" dirty="0" smtClean="0"/>
              <a:t>It’s important that the unit be charged (displays a MINIMUM of 4 lights on the battery monitor) in order for the unit to maintain the required environment conditions inside the tote during transport.</a:t>
            </a:r>
          </a:p>
        </p:txBody>
      </p:sp>
      <p:sp>
        <p:nvSpPr>
          <p:cNvPr id="4" name="Slide Number Placeholder 3"/>
          <p:cNvSpPr>
            <a:spLocks noGrp="1"/>
          </p:cNvSpPr>
          <p:nvPr>
            <p:ph type="sldNum" sz="quarter" idx="10"/>
          </p:nvPr>
        </p:nvSpPr>
        <p:spPr/>
        <p:txBody>
          <a:bodyPr/>
          <a:lstStyle/>
          <a:p>
            <a:fld id="{706FFAD1-EFDA-4A00-8E88-9497C32C3519}" type="slidenum">
              <a:rPr lang="en-US" smtClean="0"/>
              <a:t>20</a:t>
            </a:fld>
            <a:endParaRPr lang="en-US"/>
          </a:p>
        </p:txBody>
      </p:sp>
    </p:spTree>
    <p:extLst>
      <p:ext uri="{BB962C8B-B14F-4D97-AF65-F5344CB8AC3E}">
        <p14:creationId xmlns:p14="http://schemas.microsoft.com/office/powerpoint/2010/main" val="2346303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tote is ready for transport…</a:t>
            </a:r>
            <a:r>
              <a:rPr lang="en-US" baseline="0" dirty="0" smtClean="0"/>
              <a:t> *CLICK*</a:t>
            </a:r>
          </a:p>
          <a:p>
            <a:endParaRPr lang="en-US" dirty="0" smtClean="0"/>
          </a:p>
          <a:p>
            <a:pPr marL="232075" indent="-232075">
              <a:buAutoNum type="arabicPeriod"/>
            </a:pPr>
            <a:r>
              <a:rPr lang="en-US" baseline="0" dirty="0" smtClean="0"/>
              <a:t>Unplug the black charger from the POWER PORT.</a:t>
            </a:r>
          </a:p>
          <a:p>
            <a:pPr marL="232075" indent="-232075">
              <a:buAutoNum type="arabicPeriod"/>
            </a:pPr>
            <a:r>
              <a:rPr lang="en-US" baseline="0" dirty="0" smtClean="0"/>
              <a:t>Push the power switch button located on the left side of the tote next to the power port to turn on the unit. You can verify that it is on if the temperature is displayed.</a:t>
            </a:r>
          </a:p>
          <a:p>
            <a:pPr marL="232075" indent="-232075">
              <a:buAutoNum type="arabicPeriod"/>
            </a:pPr>
            <a:r>
              <a:rPr lang="en-US" baseline="0" dirty="0" smtClean="0"/>
              <a:t>Verify that there is a temperature logger inside the incubator.</a:t>
            </a:r>
          </a:p>
          <a:p>
            <a:pPr marL="232075" indent="-232075">
              <a:buAutoNum type="arabicPeriod"/>
            </a:pPr>
            <a:r>
              <a:rPr lang="en-US" baseline="0" dirty="0" smtClean="0"/>
              <a:t>Record the temperature displayed on the tote and</a:t>
            </a:r>
          </a:p>
          <a:p>
            <a:pPr marL="232075" indent="-232075">
              <a:buAutoNum type="arabicPeriod"/>
            </a:pPr>
            <a:r>
              <a:rPr lang="en-US" baseline="0" dirty="0" smtClean="0"/>
              <a:t>Send it off to the courier for transport to Regional Lab.</a:t>
            </a:r>
          </a:p>
          <a:p>
            <a:pPr marL="232075" indent="-232075">
              <a:buAutoNum type="arabicPeriod"/>
            </a:pPr>
            <a:endParaRPr lang="en-US" baseline="0" dirty="0" smtClean="0"/>
          </a:p>
        </p:txBody>
      </p:sp>
      <p:sp>
        <p:nvSpPr>
          <p:cNvPr id="4" name="Slide Number Placeholder 3"/>
          <p:cNvSpPr>
            <a:spLocks noGrp="1"/>
          </p:cNvSpPr>
          <p:nvPr>
            <p:ph type="sldNum" sz="quarter" idx="10"/>
          </p:nvPr>
        </p:nvSpPr>
        <p:spPr/>
        <p:txBody>
          <a:bodyPr/>
          <a:lstStyle/>
          <a:p>
            <a:fld id="{706FFAD1-EFDA-4A00-8E88-9497C32C3519}" type="slidenum">
              <a:rPr lang="en-US" smtClean="0"/>
              <a:t>21</a:t>
            </a:fld>
            <a:endParaRPr lang="en-US"/>
          </a:p>
        </p:txBody>
      </p:sp>
    </p:spTree>
    <p:extLst>
      <p:ext uri="{BB962C8B-B14F-4D97-AF65-F5344CB8AC3E}">
        <p14:creationId xmlns:p14="http://schemas.microsoft.com/office/powerpoint/2010/main" val="3476062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2" name="Footer Placeholder 4"/>
          <p:cNvSpPr>
            <a:spLocks noGrp="1"/>
          </p:cNvSpPr>
          <p:nvPr>
            <p:ph type="ftr" sz="quarter" idx="3"/>
          </p:nvPr>
        </p:nvSpPr>
        <p:spPr>
          <a:xfrm>
            <a:off x="1788340" y="6425076"/>
            <a:ext cx="4232336" cy="258945"/>
          </a:xfrm>
          <a:prstGeom prst="rect">
            <a:avLst/>
          </a:prstGeom>
        </p:spPr>
        <p:txBody>
          <a:bodyPr vert="horz" lIns="91440" tIns="45720" rIns="91440" bIns="45720" rtlCol="0" anchor="t" anchorCtr="0"/>
          <a:lstStyle>
            <a:lvl1pPr algn="ctr">
              <a:defRPr sz="900">
                <a:solidFill>
                  <a:schemeClr val="tx1">
                    <a:tint val="75000"/>
                  </a:schemeClr>
                </a:solidFill>
              </a:defRPr>
            </a:lvl1pPr>
          </a:lstStyle>
          <a:p>
            <a:r>
              <a:rPr lang="en-US" altLang="en-US" dirty="0" smtClean="0"/>
              <a:t>|     © 2016 Kaiser Foundation Health Plan, Inc. For internal use only.</a:t>
            </a:r>
            <a:endParaRPr lang="en-US" altLang="en-US" dirty="0"/>
          </a:p>
        </p:txBody>
      </p:sp>
      <p:sp>
        <p:nvSpPr>
          <p:cNvPr id="8" name="Date Placeholder 3"/>
          <p:cNvSpPr>
            <a:spLocks noGrp="1"/>
          </p:cNvSpPr>
          <p:nvPr>
            <p:ph type="dt" sz="half" idx="2"/>
          </p:nvPr>
        </p:nvSpPr>
        <p:spPr>
          <a:xfrm>
            <a:off x="927505" y="6425076"/>
            <a:ext cx="1425277" cy="258945"/>
          </a:xfrm>
          <a:prstGeom prst="rect">
            <a:avLst/>
          </a:prstGeom>
        </p:spPr>
        <p:txBody>
          <a:bodyPr vert="horz" lIns="91440" tIns="45720" rIns="91440" bIns="45720" rtlCol="0" anchor="ctr"/>
          <a:lstStyle>
            <a:lvl1pPr algn="l">
              <a:defRPr sz="900">
                <a:solidFill>
                  <a:schemeClr val="tx1">
                    <a:tint val="75000"/>
                  </a:schemeClr>
                </a:solidFill>
              </a:defRPr>
            </a:lvl1pPr>
          </a:lstStyle>
          <a:p>
            <a:fld id="{7ABB3023-6361-48C9-ABC0-DFF858BA1598}" type="datetime4">
              <a:rPr lang="en-US" smtClean="0"/>
              <a:t>September 23, 2016</a:t>
            </a:fld>
            <a:endParaRPr lang="en-US" dirty="0"/>
          </a:p>
        </p:txBody>
      </p:sp>
    </p:spTree>
    <p:extLst>
      <p:ext uri="{BB962C8B-B14F-4D97-AF65-F5344CB8AC3E}">
        <p14:creationId xmlns:p14="http://schemas.microsoft.com/office/powerpoint/2010/main" val="3271350114"/>
      </p:ext>
    </p:extLst>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12192000" cy="3429000"/>
          </a:xfrm>
          <a:prstGeom prst="rect">
            <a:avLst/>
          </a:prstGeom>
          <a:solidFill>
            <a:srgbClr val="3A3A6E"/>
          </a:solidFill>
          <a:ln>
            <a:solidFill>
              <a:srgbClr val="3A3A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995363"/>
            <a:ext cx="9144000" cy="2387600"/>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8" name="Footer Placeholder 4"/>
          <p:cNvSpPr>
            <a:spLocks noGrp="1"/>
          </p:cNvSpPr>
          <p:nvPr>
            <p:ph type="ftr" sz="quarter" idx="3"/>
          </p:nvPr>
        </p:nvSpPr>
        <p:spPr>
          <a:xfrm>
            <a:off x="1788340" y="6425076"/>
            <a:ext cx="4232336" cy="258945"/>
          </a:xfrm>
          <a:prstGeom prst="rect">
            <a:avLst/>
          </a:prstGeom>
        </p:spPr>
        <p:txBody>
          <a:bodyPr vert="horz" lIns="91440" tIns="45720" rIns="91440" bIns="45720" rtlCol="0" anchor="t" anchorCtr="0"/>
          <a:lstStyle>
            <a:lvl1pPr algn="ctr">
              <a:defRPr sz="900">
                <a:solidFill>
                  <a:schemeClr val="tx1">
                    <a:tint val="75000"/>
                  </a:schemeClr>
                </a:solidFill>
              </a:defRPr>
            </a:lvl1pPr>
          </a:lstStyle>
          <a:p>
            <a:r>
              <a:rPr lang="en-US" altLang="en-US" dirty="0" smtClean="0"/>
              <a:t>|     © 2016 Kaiser Foundation Health Plan, Inc. For internal use only.</a:t>
            </a:r>
            <a:endParaRPr lang="en-US" altLang="en-US" dirty="0"/>
          </a:p>
        </p:txBody>
      </p:sp>
      <p:sp>
        <p:nvSpPr>
          <p:cNvPr id="9" name="Date Placeholder 3"/>
          <p:cNvSpPr>
            <a:spLocks noGrp="1"/>
          </p:cNvSpPr>
          <p:nvPr>
            <p:ph type="dt" sz="half" idx="2"/>
          </p:nvPr>
        </p:nvSpPr>
        <p:spPr>
          <a:xfrm>
            <a:off x="927506" y="6425076"/>
            <a:ext cx="1108254" cy="258945"/>
          </a:xfrm>
          <a:prstGeom prst="rect">
            <a:avLst/>
          </a:prstGeom>
        </p:spPr>
        <p:txBody>
          <a:bodyPr vert="horz" lIns="91440" tIns="45720" rIns="91440" bIns="45720" rtlCol="0" anchor="ctr"/>
          <a:lstStyle>
            <a:lvl1pPr algn="l">
              <a:defRPr sz="900">
                <a:solidFill>
                  <a:schemeClr val="tx1">
                    <a:tint val="75000"/>
                  </a:schemeClr>
                </a:solidFill>
              </a:defRPr>
            </a:lvl1pPr>
          </a:lstStyle>
          <a:p>
            <a:fld id="{12422DA1-BF52-4DDB-B4B6-77A182CE7AFA}" type="datetime4">
              <a:rPr lang="en-US" smtClean="0"/>
              <a:t>September 23, 2016</a:t>
            </a:fld>
            <a:endParaRPr lang="en-US" dirty="0"/>
          </a:p>
        </p:txBody>
      </p:sp>
    </p:spTree>
    <p:extLst>
      <p:ext uri="{BB962C8B-B14F-4D97-AF65-F5344CB8AC3E}">
        <p14:creationId xmlns:p14="http://schemas.microsoft.com/office/powerpoint/2010/main" val="3371149158"/>
      </p:ext>
    </p:extLst>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0" y="0"/>
            <a:ext cx="12192000" cy="1707502"/>
          </a:xfrm>
          <a:prstGeom prst="rect">
            <a:avLst/>
          </a:prstGeom>
          <a:solidFill>
            <a:srgbClr val="3A3A6E"/>
          </a:solidFill>
          <a:ln>
            <a:solidFill>
              <a:srgbClr val="3A3A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3"/>
          </p:nvPr>
        </p:nvSpPr>
        <p:spPr>
          <a:xfrm>
            <a:off x="1788340" y="6425076"/>
            <a:ext cx="4232336" cy="258945"/>
          </a:xfrm>
          <a:prstGeom prst="rect">
            <a:avLst/>
          </a:prstGeom>
        </p:spPr>
        <p:txBody>
          <a:bodyPr vert="horz" lIns="91440" tIns="45720" rIns="91440" bIns="45720" rtlCol="0" anchor="t" anchorCtr="0"/>
          <a:lstStyle>
            <a:lvl1pPr algn="ctr">
              <a:defRPr sz="900">
                <a:solidFill>
                  <a:schemeClr val="tx1">
                    <a:tint val="75000"/>
                  </a:schemeClr>
                </a:solidFill>
              </a:defRPr>
            </a:lvl1pPr>
          </a:lstStyle>
          <a:p>
            <a:r>
              <a:rPr lang="en-US" altLang="en-US" dirty="0" smtClean="0"/>
              <a:t>|     © 2016 Kaiser Foundation Health Plan, Inc. For internal use only.</a:t>
            </a:r>
            <a:endParaRPr lang="en-US" altLang="en-US" dirty="0"/>
          </a:p>
        </p:txBody>
      </p:sp>
      <p:sp>
        <p:nvSpPr>
          <p:cNvPr id="7" name="Date Placeholder 3"/>
          <p:cNvSpPr>
            <a:spLocks noGrp="1"/>
          </p:cNvSpPr>
          <p:nvPr>
            <p:ph type="dt" sz="half" idx="2"/>
          </p:nvPr>
        </p:nvSpPr>
        <p:spPr>
          <a:xfrm>
            <a:off x="927506" y="6425076"/>
            <a:ext cx="1108254" cy="258945"/>
          </a:xfrm>
          <a:prstGeom prst="rect">
            <a:avLst/>
          </a:prstGeom>
        </p:spPr>
        <p:txBody>
          <a:bodyPr vert="horz" lIns="91440" tIns="45720" rIns="91440" bIns="45720" rtlCol="0" anchor="ctr"/>
          <a:lstStyle>
            <a:lvl1pPr algn="l">
              <a:defRPr sz="900">
                <a:solidFill>
                  <a:schemeClr val="tx1">
                    <a:tint val="75000"/>
                  </a:schemeClr>
                </a:solidFill>
              </a:defRPr>
            </a:lvl1pPr>
          </a:lstStyle>
          <a:p>
            <a:fld id="{869BECEE-44E7-49A6-BAC1-FF96388AA3F5}" type="datetime4">
              <a:rPr lang="en-US" smtClean="0"/>
              <a:t>September 23, 2016</a:t>
            </a:fld>
            <a:endParaRPr lang="en-US" dirty="0"/>
          </a:p>
        </p:txBody>
      </p:sp>
    </p:spTree>
    <p:extLst>
      <p:ext uri="{BB962C8B-B14F-4D97-AF65-F5344CB8AC3E}">
        <p14:creationId xmlns:p14="http://schemas.microsoft.com/office/powerpoint/2010/main" val="2806088192"/>
      </p:ext>
    </p:extLst>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Rectangle 5"/>
          <p:cNvSpPr/>
          <p:nvPr userDrawn="1"/>
        </p:nvSpPr>
        <p:spPr>
          <a:xfrm>
            <a:off x="821093" y="1716833"/>
            <a:ext cx="10534261" cy="2855167"/>
          </a:xfrm>
          <a:prstGeom prst="rect">
            <a:avLst/>
          </a:prstGeom>
          <a:solidFill>
            <a:srgbClr val="3A3A6E"/>
          </a:solidFill>
          <a:ln>
            <a:solidFill>
              <a:srgbClr val="3A3A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8086C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7" name="Footer Placeholder 4"/>
          <p:cNvSpPr>
            <a:spLocks noGrp="1"/>
          </p:cNvSpPr>
          <p:nvPr>
            <p:ph type="ftr" sz="quarter" idx="3"/>
          </p:nvPr>
        </p:nvSpPr>
        <p:spPr>
          <a:xfrm>
            <a:off x="1788340" y="6425076"/>
            <a:ext cx="4232336" cy="258945"/>
          </a:xfrm>
          <a:prstGeom prst="rect">
            <a:avLst/>
          </a:prstGeom>
        </p:spPr>
        <p:txBody>
          <a:bodyPr vert="horz" lIns="91440" tIns="45720" rIns="91440" bIns="45720" rtlCol="0" anchor="t" anchorCtr="0"/>
          <a:lstStyle>
            <a:lvl1pPr algn="ctr">
              <a:defRPr sz="900">
                <a:solidFill>
                  <a:schemeClr val="tx1">
                    <a:tint val="75000"/>
                  </a:schemeClr>
                </a:solidFill>
              </a:defRPr>
            </a:lvl1pPr>
          </a:lstStyle>
          <a:p>
            <a:r>
              <a:rPr lang="en-US" altLang="en-US" dirty="0" smtClean="0"/>
              <a:t>|     © 2016 Kaiser Foundation Health Plan, Inc. For internal use only.</a:t>
            </a:r>
            <a:endParaRPr lang="en-US" altLang="en-US" dirty="0"/>
          </a:p>
        </p:txBody>
      </p:sp>
      <p:sp>
        <p:nvSpPr>
          <p:cNvPr id="8" name="Date Placeholder 3"/>
          <p:cNvSpPr>
            <a:spLocks noGrp="1"/>
          </p:cNvSpPr>
          <p:nvPr>
            <p:ph type="dt" sz="half" idx="2"/>
          </p:nvPr>
        </p:nvSpPr>
        <p:spPr>
          <a:xfrm>
            <a:off x="927506" y="6425076"/>
            <a:ext cx="1108254" cy="258945"/>
          </a:xfrm>
          <a:prstGeom prst="rect">
            <a:avLst/>
          </a:prstGeom>
        </p:spPr>
        <p:txBody>
          <a:bodyPr vert="horz" lIns="91440" tIns="45720" rIns="91440" bIns="45720" rtlCol="0" anchor="ctr"/>
          <a:lstStyle>
            <a:lvl1pPr algn="l">
              <a:defRPr sz="900">
                <a:solidFill>
                  <a:schemeClr val="tx1">
                    <a:tint val="75000"/>
                  </a:schemeClr>
                </a:solidFill>
              </a:defRPr>
            </a:lvl1pPr>
          </a:lstStyle>
          <a:p>
            <a:fld id="{BFC249A3-80C1-4093-B08B-4776B492D607}" type="datetime4">
              <a:rPr lang="en-US" smtClean="0"/>
              <a:t>September 23, 2016</a:t>
            </a:fld>
            <a:endParaRPr lang="en-US" dirty="0"/>
          </a:p>
        </p:txBody>
      </p:sp>
    </p:spTree>
    <p:extLst>
      <p:ext uri="{BB962C8B-B14F-4D97-AF65-F5344CB8AC3E}">
        <p14:creationId xmlns:p14="http://schemas.microsoft.com/office/powerpoint/2010/main" val="1327339945"/>
      </p:ext>
    </p:extLst>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userDrawn="1"/>
        </p:nvSpPr>
        <p:spPr>
          <a:xfrm>
            <a:off x="0" y="0"/>
            <a:ext cx="12192000" cy="1688841"/>
          </a:xfrm>
          <a:prstGeom prst="rect">
            <a:avLst/>
          </a:prstGeom>
          <a:solidFill>
            <a:srgbClr val="3A3A6E"/>
          </a:solidFill>
          <a:ln>
            <a:solidFill>
              <a:srgbClr val="3A3A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p:cNvSpPr>
            <a:spLocks noGrp="1"/>
          </p:cNvSpPr>
          <p:nvPr>
            <p:ph type="ftr" sz="quarter" idx="3"/>
          </p:nvPr>
        </p:nvSpPr>
        <p:spPr>
          <a:xfrm>
            <a:off x="1788340" y="6425076"/>
            <a:ext cx="4232336" cy="258945"/>
          </a:xfrm>
          <a:prstGeom prst="rect">
            <a:avLst/>
          </a:prstGeom>
        </p:spPr>
        <p:txBody>
          <a:bodyPr vert="horz" lIns="91440" tIns="45720" rIns="91440" bIns="45720" rtlCol="0" anchor="t" anchorCtr="0"/>
          <a:lstStyle>
            <a:lvl1pPr algn="ctr">
              <a:defRPr sz="900">
                <a:solidFill>
                  <a:schemeClr val="tx1">
                    <a:tint val="75000"/>
                  </a:schemeClr>
                </a:solidFill>
              </a:defRPr>
            </a:lvl1pPr>
          </a:lstStyle>
          <a:p>
            <a:r>
              <a:rPr lang="en-US" altLang="en-US" dirty="0" smtClean="0"/>
              <a:t>|     © 2016 Kaiser Foundation Health Plan, Inc. For internal use only.</a:t>
            </a:r>
            <a:endParaRPr lang="en-US" altLang="en-US" dirty="0"/>
          </a:p>
        </p:txBody>
      </p:sp>
      <p:sp>
        <p:nvSpPr>
          <p:cNvPr id="10" name="Date Placeholder 3"/>
          <p:cNvSpPr>
            <a:spLocks noGrp="1"/>
          </p:cNvSpPr>
          <p:nvPr>
            <p:ph type="dt" sz="half" idx="10"/>
          </p:nvPr>
        </p:nvSpPr>
        <p:spPr>
          <a:xfrm>
            <a:off x="927506" y="6425076"/>
            <a:ext cx="1108254" cy="258945"/>
          </a:xfrm>
          <a:prstGeom prst="rect">
            <a:avLst/>
          </a:prstGeom>
        </p:spPr>
        <p:txBody>
          <a:bodyPr vert="horz" lIns="91440" tIns="45720" rIns="91440" bIns="45720" rtlCol="0" anchor="ctr"/>
          <a:lstStyle>
            <a:lvl1pPr algn="l">
              <a:defRPr sz="900">
                <a:solidFill>
                  <a:schemeClr val="tx1">
                    <a:tint val="75000"/>
                  </a:schemeClr>
                </a:solidFill>
              </a:defRPr>
            </a:lvl1pPr>
          </a:lstStyle>
          <a:p>
            <a:fld id="{A0F4DD26-2C1D-41D7-B612-9DA4F3263F5F}" type="datetime4">
              <a:rPr lang="en-US" smtClean="0"/>
              <a:t>September 23, 2016</a:t>
            </a:fld>
            <a:endParaRPr lang="en-US" dirty="0"/>
          </a:p>
        </p:txBody>
      </p:sp>
    </p:spTree>
    <p:extLst>
      <p:ext uri="{BB962C8B-B14F-4D97-AF65-F5344CB8AC3E}">
        <p14:creationId xmlns:p14="http://schemas.microsoft.com/office/powerpoint/2010/main" val="329226472"/>
      </p:ext>
    </p:extLst>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p:cNvSpPr/>
          <p:nvPr userDrawn="1"/>
        </p:nvSpPr>
        <p:spPr>
          <a:xfrm>
            <a:off x="0" y="0"/>
            <a:ext cx="12192000" cy="1679510"/>
          </a:xfrm>
          <a:prstGeom prst="rect">
            <a:avLst/>
          </a:prstGeom>
          <a:solidFill>
            <a:srgbClr val="3A3A6E"/>
          </a:solidFill>
          <a:ln>
            <a:solidFill>
              <a:srgbClr val="3A3A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10515600" cy="1325563"/>
          </a:xfr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1"/>
          </p:nvPr>
        </p:nvSpPr>
        <p:spPr>
          <a:xfrm>
            <a:off x="1788340" y="6425076"/>
            <a:ext cx="4232336" cy="258945"/>
          </a:xfrm>
          <a:prstGeom prst="rect">
            <a:avLst/>
          </a:prstGeom>
        </p:spPr>
        <p:txBody>
          <a:bodyPr vert="horz" lIns="91440" tIns="45720" rIns="91440" bIns="45720" rtlCol="0" anchor="t" anchorCtr="0"/>
          <a:lstStyle>
            <a:lvl1pPr algn="ctr">
              <a:defRPr sz="900">
                <a:solidFill>
                  <a:schemeClr val="tx1">
                    <a:tint val="75000"/>
                  </a:schemeClr>
                </a:solidFill>
              </a:defRPr>
            </a:lvl1pPr>
          </a:lstStyle>
          <a:p>
            <a:r>
              <a:rPr lang="en-US" altLang="en-US" dirty="0" smtClean="0"/>
              <a:t>|     © 2016 Kaiser Foundation Health Plan, Inc. For internal use only.</a:t>
            </a:r>
            <a:endParaRPr lang="en-US" altLang="en-US" dirty="0"/>
          </a:p>
        </p:txBody>
      </p:sp>
      <p:sp>
        <p:nvSpPr>
          <p:cNvPr id="11" name="Date Placeholder 3"/>
          <p:cNvSpPr>
            <a:spLocks noGrp="1"/>
          </p:cNvSpPr>
          <p:nvPr>
            <p:ph type="dt" sz="half" idx="12"/>
          </p:nvPr>
        </p:nvSpPr>
        <p:spPr>
          <a:xfrm>
            <a:off x="927506" y="6425076"/>
            <a:ext cx="1108254" cy="258945"/>
          </a:xfrm>
          <a:prstGeom prst="rect">
            <a:avLst/>
          </a:prstGeom>
        </p:spPr>
        <p:txBody>
          <a:bodyPr vert="horz" lIns="91440" tIns="45720" rIns="91440" bIns="45720" rtlCol="0" anchor="ctr"/>
          <a:lstStyle>
            <a:lvl1pPr algn="l">
              <a:defRPr sz="900">
                <a:solidFill>
                  <a:schemeClr val="tx1">
                    <a:tint val="75000"/>
                  </a:schemeClr>
                </a:solidFill>
              </a:defRPr>
            </a:lvl1pPr>
          </a:lstStyle>
          <a:p>
            <a:fld id="{C286BC40-CEDE-4D8C-A701-B8960F4BF3DE}" type="datetime4">
              <a:rPr lang="en-US" smtClean="0"/>
              <a:t>September 23, 2016</a:t>
            </a:fld>
            <a:endParaRPr lang="en-US" dirty="0"/>
          </a:p>
        </p:txBody>
      </p:sp>
    </p:spTree>
    <p:extLst>
      <p:ext uri="{BB962C8B-B14F-4D97-AF65-F5344CB8AC3E}">
        <p14:creationId xmlns:p14="http://schemas.microsoft.com/office/powerpoint/2010/main" val="3572570160"/>
      </p:ext>
    </p:extLst>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Rectangle 4"/>
          <p:cNvSpPr/>
          <p:nvPr userDrawn="1"/>
        </p:nvSpPr>
        <p:spPr>
          <a:xfrm>
            <a:off x="0" y="0"/>
            <a:ext cx="12192000" cy="1707502"/>
          </a:xfrm>
          <a:prstGeom prst="rect">
            <a:avLst/>
          </a:prstGeom>
          <a:solidFill>
            <a:srgbClr val="3A3A6E"/>
          </a:solidFill>
          <a:ln>
            <a:solidFill>
              <a:srgbClr val="3A3A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6" name="Footer Placeholder 4"/>
          <p:cNvSpPr>
            <a:spLocks noGrp="1"/>
          </p:cNvSpPr>
          <p:nvPr>
            <p:ph type="ftr" sz="quarter" idx="3"/>
          </p:nvPr>
        </p:nvSpPr>
        <p:spPr>
          <a:xfrm>
            <a:off x="1788340" y="6425076"/>
            <a:ext cx="4232336" cy="258945"/>
          </a:xfrm>
          <a:prstGeom prst="rect">
            <a:avLst/>
          </a:prstGeom>
        </p:spPr>
        <p:txBody>
          <a:bodyPr vert="horz" lIns="91440" tIns="45720" rIns="91440" bIns="45720" rtlCol="0" anchor="t" anchorCtr="0"/>
          <a:lstStyle>
            <a:lvl1pPr algn="ctr">
              <a:defRPr sz="900">
                <a:solidFill>
                  <a:schemeClr val="tx1">
                    <a:tint val="75000"/>
                  </a:schemeClr>
                </a:solidFill>
              </a:defRPr>
            </a:lvl1pPr>
          </a:lstStyle>
          <a:p>
            <a:r>
              <a:rPr lang="en-US" altLang="en-US" dirty="0" smtClean="0"/>
              <a:t>|     © 2016 Kaiser Foundation Health Plan, Inc. For internal use only.</a:t>
            </a:r>
            <a:endParaRPr lang="en-US" altLang="en-US" dirty="0"/>
          </a:p>
        </p:txBody>
      </p:sp>
      <p:sp>
        <p:nvSpPr>
          <p:cNvPr id="7" name="Date Placeholder 3"/>
          <p:cNvSpPr>
            <a:spLocks noGrp="1"/>
          </p:cNvSpPr>
          <p:nvPr>
            <p:ph type="dt" sz="half" idx="2"/>
          </p:nvPr>
        </p:nvSpPr>
        <p:spPr>
          <a:xfrm>
            <a:off x="927506" y="6425076"/>
            <a:ext cx="1108254" cy="258945"/>
          </a:xfrm>
          <a:prstGeom prst="rect">
            <a:avLst/>
          </a:prstGeom>
        </p:spPr>
        <p:txBody>
          <a:bodyPr vert="horz" lIns="91440" tIns="45720" rIns="91440" bIns="45720" rtlCol="0" anchor="ctr"/>
          <a:lstStyle>
            <a:lvl1pPr algn="l">
              <a:defRPr sz="900">
                <a:solidFill>
                  <a:schemeClr val="tx1">
                    <a:tint val="75000"/>
                  </a:schemeClr>
                </a:solidFill>
              </a:defRPr>
            </a:lvl1pPr>
          </a:lstStyle>
          <a:p>
            <a:fld id="{D02F800B-0E4D-4A2E-AE96-0186B265C5F2}" type="datetime4">
              <a:rPr lang="en-US" smtClean="0"/>
              <a:t>September 23, 2016</a:t>
            </a:fld>
            <a:endParaRPr lang="en-US" dirty="0"/>
          </a:p>
        </p:txBody>
      </p:sp>
    </p:spTree>
    <p:extLst>
      <p:ext uri="{BB962C8B-B14F-4D97-AF65-F5344CB8AC3E}">
        <p14:creationId xmlns:p14="http://schemas.microsoft.com/office/powerpoint/2010/main" val="3716999286"/>
      </p:ext>
    </p:extLst>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12192000" cy="1688841"/>
          </a:xfrm>
          <a:prstGeom prst="rect">
            <a:avLst/>
          </a:prstGeom>
          <a:solidFill>
            <a:srgbClr val="3A3A6E"/>
          </a:solidFill>
          <a:ln>
            <a:solidFill>
              <a:srgbClr val="3A3A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4"/>
          <p:cNvSpPr>
            <a:spLocks noGrp="1"/>
          </p:cNvSpPr>
          <p:nvPr>
            <p:ph type="ftr" sz="quarter" idx="3"/>
          </p:nvPr>
        </p:nvSpPr>
        <p:spPr>
          <a:xfrm>
            <a:off x="1788340" y="6425076"/>
            <a:ext cx="4232336" cy="258945"/>
          </a:xfrm>
          <a:prstGeom prst="rect">
            <a:avLst/>
          </a:prstGeom>
        </p:spPr>
        <p:txBody>
          <a:bodyPr vert="horz" lIns="91440" tIns="45720" rIns="91440" bIns="45720" rtlCol="0" anchor="t" anchorCtr="0"/>
          <a:lstStyle>
            <a:lvl1pPr algn="ctr">
              <a:defRPr sz="900">
                <a:solidFill>
                  <a:schemeClr val="tx1">
                    <a:tint val="75000"/>
                  </a:schemeClr>
                </a:solidFill>
              </a:defRPr>
            </a:lvl1pPr>
          </a:lstStyle>
          <a:p>
            <a:r>
              <a:rPr lang="en-US" altLang="en-US" dirty="0" smtClean="0"/>
              <a:t>|     © 2016 Kaiser Foundation Health Plan, Inc. For internal use only.</a:t>
            </a:r>
            <a:endParaRPr lang="en-US" altLang="en-US" dirty="0"/>
          </a:p>
        </p:txBody>
      </p:sp>
      <p:sp>
        <p:nvSpPr>
          <p:cNvPr id="7" name="Date Placeholder 3"/>
          <p:cNvSpPr>
            <a:spLocks noGrp="1"/>
          </p:cNvSpPr>
          <p:nvPr>
            <p:ph type="dt" sz="half" idx="2"/>
          </p:nvPr>
        </p:nvSpPr>
        <p:spPr>
          <a:xfrm>
            <a:off x="927506" y="6425076"/>
            <a:ext cx="1108254" cy="258945"/>
          </a:xfrm>
          <a:prstGeom prst="rect">
            <a:avLst/>
          </a:prstGeom>
        </p:spPr>
        <p:txBody>
          <a:bodyPr vert="horz" lIns="91440" tIns="45720" rIns="91440" bIns="45720" rtlCol="0" anchor="ctr"/>
          <a:lstStyle>
            <a:lvl1pPr algn="l">
              <a:defRPr sz="900">
                <a:solidFill>
                  <a:schemeClr val="tx1">
                    <a:tint val="75000"/>
                  </a:schemeClr>
                </a:solidFill>
              </a:defRPr>
            </a:lvl1pPr>
          </a:lstStyle>
          <a:p>
            <a:fld id="{3FF709CD-B661-4F56-8579-A27B1F167EC7}" type="datetime4">
              <a:rPr lang="en-US" smtClean="0"/>
              <a:t>September 23, 2016</a:t>
            </a:fld>
            <a:endParaRPr lang="en-US" dirty="0"/>
          </a:p>
        </p:txBody>
      </p:sp>
    </p:spTree>
    <p:extLst>
      <p:ext uri="{BB962C8B-B14F-4D97-AF65-F5344CB8AC3E}">
        <p14:creationId xmlns:p14="http://schemas.microsoft.com/office/powerpoint/2010/main" val="1172846070"/>
      </p:ext>
    </p:extLst>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7" name="Rectangle 6"/>
          <p:cNvSpPr/>
          <p:nvPr userDrawn="1"/>
        </p:nvSpPr>
        <p:spPr>
          <a:xfrm>
            <a:off x="839755" y="466531"/>
            <a:ext cx="3937518" cy="1595535"/>
          </a:xfrm>
          <a:prstGeom prst="rect">
            <a:avLst/>
          </a:prstGeom>
          <a:solidFill>
            <a:srgbClr val="3A3A6E"/>
          </a:solidFill>
          <a:ln>
            <a:solidFill>
              <a:srgbClr val="3A3A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Footer Placeholder 4"/>
          <p:cNvSpPr>
            <a:spLocks noGrp="1"/>
          </p:cNvSpPr>
          <p:nvPr>
            <p:ph type="ftr" sz="quarter" idx="3"/>
          </p:nvPr>
        </p:nvSpPr>
        <p:spPr>
          <a:xfrm>
            <a:off x="1788340" y="6425076"/>
            <a:ext cx="4232336" cy="258945"/>
          </a:xfrm>
          <a:prstGeom prst="rect">
            <a:avLst/>
          </a:prstGeom>
        </p:spPr>
        <p:txBody>
          <a:bodyPr vert="horz" lIns="91440" tIns="45720" rIns="91440" bIns="45720" rtlCol="0" anchor="t" anchorCtr="0"/>
          <a:lstStyle>
            <a:lvl1pPr algn="ctr">
              <a:defRPr sz="900">
                <a:solidFill>
                  <a:schemeClr val="tx1">
                    <a:tint val="75000"/>
                  </a:schemeClr>
                </a:solidFill>
              </a:defRPr>
            </a:lvl1pPr>
          </a:lstStyle>
          <a:p>
            <a:r>
              <a:rPr lang="en-US" altLang="en-US" dirty="0" smtClean="0"/>
              <a:t>|     © 2016 Kaiser Foundation Health Plan, Inc. For internal use only.</a:t>
            </a:r>
            <a:endParaRPr lang="en-US" altLang="en-US" dirty="0"/>
          </a:p>
        </p:txBody>
      </p:sp>
      <p:sp>
        <p:nvSpPr>
          <p:cNvPr id="10" name="Date Placeholder 3"/>
          <p:cNvSpPr>
            <a:spLocks noGrp="1"/>
          </p:cNvSpPr>
          <p:nvPr>
            <p:ph type="dt" sz="half" idx="10"/>
          </p:nvPr>
        </p:nvSpPr>
        <p:spPr>
          <a:xfrm>
            <a:off x="927506" y="6425076"/>
            <a:ext cx="1108254" cy="258945"/>
          </a:xfrm>
          <a:prstGeom prst="rect">
            <a:avLst/>
          </a:prstGeom>
        </p:spPr>
        <p:txBody>
          <a:bodyPr vert="horz" lIns="91440" tIns="45720" rIns="91440" bIns="45720" rtlCol="0" anchor="ctr"/>
          <a:lstStyle>
            <a:lvl1pPr algn="l">
              <a:defRPr sz="900">
                <a:solidFill>
                  <a:schemeClr val="tx1">
                    <a:tint val="75000"/>
                  </a:schemeClr>
                </a:solidFill>
              </a:defRPr>
            </a:lvl1pPr>
          </a:lstStyle>
          <a:p>
            <a:fld id="{0D8B097A-1BC7-45E7-B709-F47394A6DA30}" type="datetime4">
              <a:rPr lang="en-US" smtClean="0"/>
              <a:t>September 23, 2016</a:t>
            </a:fld>
            <a:endParaRPr lang="en-US" dirty="0"/>
          </a:p>
        </p:txBody>
      </p:sp>
    </p:spTree>
    <p:extLst>
      <p:ext uri="{BB962C8B-B14F-4D97-AF65-F5344CB8AC3E}">
        <p14:creationId xmlns:p14="http://schemas.microsoft.com/office/powerpoint/2010/main" val="3399915025"/>
      </p:ext>
    </p:extLst>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7" name="Rectangle 6"/>
          <p:cNvSpPr/>
          <p:nvPr userDrawn="1"/>
        </p:nvSpPr>
        <p:spPr>
          <a:xfrm>
            <a:off x="839755" y="466531"/>
            <a:ext cx="3937518" cy="1595535"/>
          </a:xfrm>
          <a:prstGeom prst="rect">
            <a:avLst/>
          </a:prstGeom>
          <a:solidFill>
            <a:srgbClr val="3A3A6E"/>
          </a:solidFill>
          <a:ln>
            <a:solidFill>
              <a:srgbClr val="3A3A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8" name="Footer Placeholder 4"/>
          <p:cNvSpPr>
            <a:spLocks noGrp="1"/>
          </p:cNvSpPr>
          <p:nvPr>
            <p:ph type="ftr" sz="quarter" idx="3"/>
          </p:nvPr>
        </p:nvSpPr>
        <p:spPr>
          <a:xfrm>
            <a:off x="1788340" y="6425076"/>
            <a:ext cx="4232336" cy="258945"/>
          </a:xfrm>
          <a:prstGeom prst="rect">
            <a:avLst/>
          </a:prstGeom>
        </p:spPr>
        <p:txBody>
          <a:bodyPr vert="horz" lIns="91440" tIns="45720" rIns="91440" bIns="45720" rtlCol="0" anchor="t" anchorCtr="0"/>
          <a:lstStyle>
            <a:lvl1pPr algn="ctr">
              <a:defRPr sz="900">
                <a:solidFill>
                  <a:schemeClr val="tx1">
                    <a:tint val="75000"/>
                  </a:schemeClr>
                </a:solidFill>
              </a:defRPr>
            </a:lvl1pPr>
          </a:lstStyle>
          <a:p>
            <a:r>
              <a:rPr lang="en-US" altLang="en-US" dirty="0" smtClean="0"/>
              <a:t>|     © 2016 Kaiser Foundation Health Plan, Inc. For internal use only.</a:t>
            </a:r>
            <a:endParaRPr lang="en-US" altLang="en-US" dirty="0"/>
          </a:p>
        </p:txBody>
      </p:sp>
      <p:sp>
        <p:nvSpPr>
          <p:cNvPr id="9" name="Date Placeholder 3"/>
          <p:cNvSpPr>
            <a:spLocks noGrp="1"/>
          </p:cNvSpPr>
          <p:nvPr>
            <p:ph type="dt" sz="half" idx="10"/>
          </p:nvPr>
        </p:nvSpPr>
        <p:spPr>
          <a:xfrm>
            <a:off x="927506" y="6425076"/>
            <a:ext cx="1108254" cy="258945"/>
          </a:xfrm>
          <a:prstGeom prst="rect">
            <a:avLst/>
          </a:prstGeom>
        </p:spPr>
        <p:txBody>
          <a:bodyPr vert="horz" lIns="91440" tIns="45720" rIns="91440" bIns="45720" rtlCol="0" anchor="ctr"/>
          <a:lstStyle>
            <a:lvl1pPr algn="l">
              <a:defRPr sz="900">
                <a:solidFill>
                  <a:schemeClr val="tx1">
                    <a:tint val="75000"/>
                  </a:schemeClr>
                </a:solidFill>
              </a:defRPr>
            </a:lvl1pPr>
          </a:lstStyle>
          <a:p>
            <a:fld id="{CB2BF424-CBB8-4515-9FA8-3FACC697ECDD}" type="datetime4">
              <a:rPr lang="en-US" smtClean="0"/>
              <a:t>September 23, 2016</a:t>
            </a:fld>
            <a:endParaRPr lang="en-US" dirty="0"/>
          </a:p>
        </p:txBody>
      </p:sp>
    </p:spTree>
    <p:extLst>
      <p:ext uri="{BB962C8B-B14F-4D97-AF65-F5344CB8AC3E}">
        <p14:creationId xmlns:p14="http://schemas.microsoft.com/office/powerpoint/2010/main" val="730355163"/>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Footer Placeholder 4"/>
          <p:cNvSpPr>
            <a:spLocks noGrp="1"/>
          </p:cNvSpPr>
          <p:nvPr>
            <p:ph type="ftr" sz="quarter" idx="3"/>
          </p:nvPr>
        </p:nvSpPr>
        <p:spPr>
          <a:xfrm>
            <a:off x="1788340" y="6425076"/>
            <a:ext cx="4232336" cy="258945"/>
          </a:xfrm>
          <a:prstGeom prst="rect">
            <a:avLst/>
          </a:prstGeom>
        </p:spPr>
        <p:txBody>
          <a:bodyPr vert="horz" lIns="91440" tIns="45720" rIns="91440" bIns="45720" rtlCol="0" anchor="t" anchorCtr="0"/>
          <a:lstStyle>
            <a:lvl1pPr algn="ctr">
              <a:defRPr sz="900">
                <a:solidFill>
                  <a:schemeClr val="tx1">
                    <a:tint val="75000"/>
                  </a:schemeClr>
                </a:solidFill>
              </a:defRPr>
            </a:lvl1pPr>
          </a:lstStyle>
          <a:p>
            <a:r>
              <a:rPr lang="en-US" altLang="en-US" dirty="0" smtClean="0"/>
              <a:t>|     © 2016 Kaiser Foundation Health Plan, Inc. For internal use only.</a:t>
            </a:r>
            <a:endParaRPr lang="en-US" altLang="en-US" dirty="0"/>
          </a:p>
        </p:txBody>
      </p:sp>
      <p:sp>
        <p:nvSpPr>
          <p:cNvPr id="7" name="Date Placeholder 3"/>
          <p:cNvSpPr>
            <a:spLocks noGrp="1"/>
          </p:cNvSpPr>
          <p:nvPr>
            <p:ph type="dt" sz="half" idx="2"/>
          </p:nvPr>
        </p:nvSpPr>
        <p:spPr>
          <a:xfrm>
            <a:off x="927505" y="6425076"/>
            <a:ext cx="1425277" cy="258945"/>
          </a:xfrm>
          <a:prstGeom prst="rect">
            <a:avLst/>
          </a:prstGeom>
        </p:spPr>
        <p:txBody>
          <a:bodyPr vert="horz" lIns="91440" tIns="45720" rIns="91440" bIns="45720" rtlCol="0" anchor="ctr"/>
          <a:lstStyle>
            <a:lvl1pPr algn="l">
              <a:defRPr sz="900">
                <a:solidFill>
                  <a:schemeClr val="tx1">
                    <a:tint val="75000"/>
                  </a:schemeClr>
                </a:solidFill>
              </a:defRPr>
            </a:lvl1pPr>
          </a:lstStyle>
          <a:p>
            <a:fld id="{CCAD4455-40BA-4776-8170-A87C9B999621}" type="datetime4">
              <a:rPr lang="en-US" smtClean="0"/>
              <a:t>September 23, 2016</a:t>
            </a:fld>
            <a:endParaRPr lang="en-US" dirty="0"/>
          </a:p>
        </p:txBody>
      </p:sp>
    </p:spTree>
    <p:extLst>
      <p:ext uri="{BB962C8B-B14F-4D97-AF65-F5344CB8AC3E}">
        <p14:creationId xmlns:p14="http://schemas.microsoft.com/office/powerpoint/2010/main" val="3783235366"/>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3A3A6E"/>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8086C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2" name="Footer Placeholder 4"/>
          <p:cNvSpPr>
            <a:spLocks noGrp="1"/>
          </p:cNvSpPr>
          <p:nvPr>
            <p:ph type="ftr" sz="quarter" idx="3"/>
          </p:nvPr>
        </p:nvSpPr>
        <p:spPr>
          <a:xfrm>
            <a:off x="1788340" y="6425076"/>
            <a:ext cx="4232336" cy="258945"/>
          </a:xfrm>
          <a:prstGeom prst="rect">
            <a:avLst/>
          </a:prstGeom>
        </p:spPr>
        <p:txBody>
          <a:bodyPr vert="horz" lIns="91440" tIns="45720" rIns="91440" bIns="45720" rtlCol="0" anchor="t" anchorCtr="0"/>
          <a:lstStyle>
            <a:lvl1pPr algn="ctr">
              <a:defRPr sz="900">
                <a:solidFill>
                  <a:schemeClr val="tx1">
                    <a:tint val="75000"/>
                  </a:schemeClr>
                </a:solidFill>
              </a:defRPr>
            </a:lvl1pPr>
          </a:lstStyle>
          <a:p>
            <a:r>
              <a:rPr lang="en-US" altLang="en-US" dirty="0" smtClean="0"/>
              <a:t>|     © 2016 Kaiser Foundation Health Plan, Inc. For internal use only.</a:t>
            </a:r>
            <a:endParaRPr lang="en-US" altLang="en-US" dirty="0"/>
          </a:p>
        </p:txBody>
      </p:sp>
      <p:sp>
        <p:nvSpPr>
          <p:cNvPr id="7" name="Date Placeholder 3"/>
          <p:cNvSpPr>
            <a:spLocks noGrp="1"/>
          </p:cNvSpPr>
          <p:nvPr>
            <p:ph type="dt" sz="half" idx="2"/>
          </p:nvPr>
        </p:nvSpPr>
        <p:spPr>
          <a:xfrm>
            <a:off x="927505" y="6425076"/>
            <a:ext cx="1425277" cy="258945"/>
          </a:xfrm>
          <a:prstGeom prst="rect">
            <a:avLst/>
          </a:prstGeom>
        </p:spPr>
        <p:txBody>
          <a:bodyPr vert="horz" lIns="91440" tIns="45720" rIns="91440" bIns="45720" rtlCol="0" anchor="ctr"/>
          <a:lstStyle>
            <a:lvl1pPr algn="l">
              <a:defRPr sz="900">
                <a:solidFill>
                  <a:schemeClr val="tx1">
                    <a:tint val="75000"/>
                  </a:schemeClr>
                </a:solidFill>
              </a:defRPr>
            </a:lvl1pPr>
          </a:lstStyle>
          <a:p>
            <a:fld id="{A5315186-BB3F-4E35-B1B0-171BAE10828F}" type="datetime4">
              <a:rPr lang="en-US" smtClean="0"/>
              <a:t>September 23, 2016</a:t>
            </a:fld>
            <a:endParaRPr lang="en-US" dirty="0"/>
          </a:p>
        </p:txBody>
      </p:sp>
    </p:spTree>
    <p:extLst>
      <p:ext uri="{BB962C8B-B14F-4D97-AF65-F5344CB8AC3E}">
        <p14:creationId xmlns:p14="http://schemas.microsoft.com/office/powerpoint/2010/main" val="3282542064"/>
      </p:ext>
    </p:extLst>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Footer Placeholder 4"/>
          <p:cNvSpPr>
            <a:spLocks noGrp="1"/>
          </p:cNvSpPr>
          <p:nvPr>
            <p:ph type="ftr" sz="quarter" idx="3"/>
          </p:nvPr>
        </p:nvSpPr>
        <p:spPr>
          <a:xfrm>
            <a:off x="1788340" y="6425076"/>
            <a:ext cx="4232336" cy="258945"/>
          </a:xfrm>
          <a:prstGeom prst="rect">
            <a:avLst/>
          </a:prstGeom>
        </p:spPr>
        <p:txBody>
          <a:bodyPr vert="horz" lIns="91440" tIns="45720" rIns="91440" bIns="45720" rtlCol="0" anchor="t" anchorCtr="0"/>
          <a:lstStyle>
            <a:lvl1pPr algn="ctr">
              <a:defRPr sz="900">
                <a:solidFill>
                  <a:schemeClr val="tx1">
                    <a:tint val="75000"/>
                  </a:schemeClr>
                </a:solidFill>
              </a:defRPr>
            </a:lvl1pPr>
          </a:lstStyle>
          <a:p>
            <a:r>
              <a:rPr lang="en-US" altLang="en-US" dirty="0" smtClean="0"/>
              <a:t>|     © 2016 Kaiser Foundation Health Plan, Inc. For internal use only.</a:t>
            </a:r>
            <a:endParaRPr lang="en-US" altLang="en-US" dirty="0"/>
          </a:p>
        </p:txBody>
      </p:sp>
      <p:sp>
        <p:nvSpPr>
          <p:cNvPr id="8" name="Date Placeholder 3"/>
          <p:cNvSpPr>
            <a:spLocks noGrp="1"/>
          </p:cNvSpPr>
          <p:nvPr>
            <p:ph type="dt" sz="half" idx="10"/>
          </p:nvPr>
        </p:nvSpPr>
        <p:spPr>
          <a:xfrm>
            <a:off x="927505" y="6425076"/>
            <a:ext cx="1425277" cy="258945"/>
          </a:xfrm>
          <a:prstGeom prst="rect">
            <a:avLst/>
          </a:prstGeom>
        </p:spPr>
        <p:txBody>
          <a:bodyPr vert="horz" lIns="91440" tIns="45720" rIns="91440" bIns="45720" rtlCol="0" anchor="ctr"/>
          <a:lstStyle>
            <a:lvl1pPr algn="l">
              <a:defRPr sz="900">
                <a:solidFill>
                  <a:schemeClr val="tx1">
                    <a:tint val="75000"/>
                  </a:schemeClr>
                </a:solidFill>
              </a:defRPr>
            </a:lvl1pPr>
          </a:lstStyle>
          <a:p>
            <a:fld id="{13F16887-BB26-4C66-857C-5093BF3AA176}" type="datetime4">
              <a:rPr lang="en-US" smtClean="0"/>
              <a:t>September 23, 2016</a:t>
            </a:fld>
            <a:endParaRPr lang="en-US" dirty="0"/>
          </a:p>
        </p:txBody>
      </p:sp>
    </p:spTree>
    <p:extLst>
      <p:ext uri="{BB962C8B-B14F-4D97-AF65-F5344CB8AC3E}">
        <p14:creationId xmlns:p14="http://schemas.microsoft.com/office/powerpoint/2010/main" val="3481183926"/>
      </p:ext>
    </p:extLst>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Footer Placeholder 4"/>
          <p:cNvSpPr>
            <a:spLocks noGrp="1"/>
          </p:cNvSpPr>
          <p:nvPr>
            <p:ph type="ftr" sz="quarter" idx="11"/>
          </p:nvPr>
        </p:nvSpPr>
        <p:spPr>
          <a:xfrm>
            <a:off x="1788340" y="6425076"/>
            <a:ext cx="4232336" cy="258945"/>
          </a:xfrm>
          <a:prstGeom prst="rect">
            <a:avLst/>
          </a:prstGeom>
        </p:spPr>
        <p:txBody>
          <a:bodyPr vert="horz" lIns="91440" tIns="45720" rIns="91440" bIns="45720" rtlCol="0" anchor="t" anchorCtr="0"/>
          <a:lstStyle>
            <a:lvl1pPr algn="ctr">
              <a:defRPr sz="900">
                <a:solidFill>
                  <a:schemeClr val="tx1">
                    <a:tint val="75000"/>
                  </a:schemeClr>
                </a:solidFill>
              </a:defRPr>
            </a:lvl1pPr>
          </a:lstStyle>
          <a:p>
            <a:r>
              <a:rPr lang="en-US" altLang="en-US" dirty="0" smtClean="0"/>
              <a:t>|     © 2016 Kaiser Foundation Health Plan, Inc. For internal use only.</a:t>
            </a:r>
            <a:endParaRPr lang="en-US" alt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11" name="Date Placeholder 3"/>
          <p:cNvSpPr>
            <a:spLocks noGrp="1"/>
          </p:cNvSpPr>
          <p:nvPr>
            <p:ph type="dt" sz="half" idx="12"/>
          </p:nvPr>
        </p:nvSpPr>
        <p:spPr>
          <a:xfrm>
            <a:off x="927505" y="6425076"/>
            <a:ext cx="1425277" cy="258945"/>
          </a:xfrm>
          <a:prstGeom prst="rect">
            <a:avLst/>
          </a:prstGeom>
        </p:spPr>
        <p:txBody>
          <a:bodyPr vert="horz" lIns="91440" tIns="45720" rIns="91440" bIns="45720" rtlCol="0" anchor="ctr"/>
          <a:lstStyle>
            <a:lvl1pPr algn="l">
              <a:defRPr sz="900">
                <a:solidFill>
                  <a:schemeClr val="tx1">
                    <a:tint val="75000"/>
                  </a:schemeClr>
                </a:solidFill>
              </a:defRPr>
            </a:lvl1pPr>
          </a:lstStyle>
          <a:p>
            <a:fld id="{D9BD24E4-FD1B-4298-91E6-FFA398527670}" type="datetime4">
              <a:rPr lang="en-US" smtClean="0"/>
              <a:t>September 23, 2016</a:t>
            </a:fld>
            <a:endParaRPr lang="en-US" dirty="0"/>
          </a:p>
        </p:txBody>
      </p:sp>
    </p:spTree>
    <p:extLst>
      <p:ext uri="{BB962C8B-B14F-4D97-AF65-F5344CB8AC3E}">
        <p14:creationId xmlns:p14="http://schemas.microsoft.com/office/powerpoint/2010/main" val="3178164259"/>
      </p:ext>
    </p:extLst>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12" name="Footer Placeholder 4"/>
          <p:cNvSpPr>
            <a:spLocks noGrp="1"/>
          </p:cNvSpPr>
          <p:nvPr>
            <p:ph type="ftr" sz="quarter" idx="3"/>
          </p:nvPr>
        </p:nvSpPr>
        <p:spPr>
          <a:xfrm>
            <a:off x="1788340" y="6425076"/>
            <a:ext cx="4232336" cy="258945"/>
          </a:xfrm>
          <a:prstGeom prst="rect">
            <a:avLst/>
          </a:prstGeom>
        </p:spPr>
        <p:txBody>
          <a:bodyPr vert="horz" lIns="91440" tIns="45720" rIns="91440" bIns="45720" rtlCol="0" anchor="t" anchorCtr="0"/>
          <a:lstStyle>
            <a:lvl1pPr algn="ctr">
              <a:defRPr sz="900">
                <a:solidFill>
                  <a:schemeClr val="tx1">
                    <a:tint val="75000"/>
                  </a:schemeClr>
                </a:solidFill>
              </a:defRPr>
            </a:lvl1pPr>
          </a:lstStyle>
          <a:p>
            <a:r>
              <a:rPr lang="en-US" altLang="en-US" dirty="0" smtClean="0"/>
              <a:t>|     © 2016 Kaiser Foundation Health Plan, Inc. For internal use only.</a:t>
            </a:r>
            <a:endParaRPr lang="en-US" altLang="en-US" dirty="0"/>
          </a:p>
        </p:txBody>
      </p:sp>
      <p:sp>
        <p:nvSpPr>
          <p:cNvPr id="6" name="Date Placeholder 3"/>
          <p:cNvSpPr>
            <a:spLocks noGrp="1"/>
          </p:cNvSpPr>
          <p:nvPr>
            <p:ph type="dt" sz="half" idx="2"/>
          </p:nvPr>
        </p:nvSpPr>
        <p:spPr>
          <a:xfrm>
            <a:off x="927505" y="6425076"/>
            <a:ext cx="1425277" cy="258945"/>
          </a:xfrm>
          <a:prstGeom prst="rect">
            <a:avLst/>
          </a:prstGeom>
        </p:spPr>
        <p:txBody>
          <a:bodyPr vert="horz" lIns="91440" tIns="45720" rIns="91440" bIns="45720" rtlCol="0" anchor="ctr"/>
          <a:lstStyle>
            <a:lvl1pPr algn="l">
              <a:defRPr sz="900">
                <a:solidFill>
                  <a:schemeClr val="tx1">
                    <a:tint val="75000"/>
                  </a:schemeClr>
                </a:solidFill>
              </a:defRPr>
            </a:lvl1pPr>
          </a:lstStyle>
          <a:p>
            <a:fld id="{001D04CF-AB85-4DDE-B81D-DED40D70FF00}" type="datetime4">
              <a:rPr lang="en-US" smtClean="0"/>
              <a:t>September 23, 2016</a:t>
            </a:fld>
            <a:endParaRPr lang="en-US" dirty="0"/>
          </a:p>
        </p:txBody>
      </p:sp>
    </p:spTree>
    <p:extLst>
      <p:ext uri="{BB962C8B-B14F-4D97-AF65-F5344CB8AC3E}">
        <p14:creationId xmlns:p14="http://schemas.microsoft.com/office/powerpoint/2010/main" val="322650509"/>
      </p:ext>
    </p:extLst>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1788340" y="6425076"/>
            <a:ext cx="4232336" cy="258945"/>
          </a:xfrm>
          <a:prstGeom prst="rect">
            <a:avLst/>
          </a:prstGeom>
        </p:spPr>
        <p:txBody>
          <a:bodyPr vert="horz" lIns="91440" tIns="45720" rIns="91440" bIns="45720" rtlCol="0" anchor="t" anchorCtr="0"/>
          <a:lstStyle>
            <a:lvl1pPr algn="ctr">
              <a:defRPr sz="900">
                <a:solidFill>
                  <a:schemeClr val="tx1">
                    <a:tint val="75000"/>
                  </a:schemeClr>
                </a:solidFill>
              </a:defRPr>
            </a:lvl1pPr>
          </a:lstStyle>
          <a:p>
            <a:r>
              <a:rPr lang="en-US" altLang="en-US" dirty="0" smtClean="0"/>
              <a:t>|     © 2016 Kaiser Foundation Health Plan, Inc. For internal use only.</a:t>
            </a:r>
            <a:endParaRPr lang="en-US" altLang="en-US" dirty="0"/>
          </a:p>
        </p:txBody>
      </p:sp>
      <p:sp>
        <p:nvSpPr>
          <p:cNvPr id="5" name="Date Placeholder 3"/>
          <p:cNvSpPr>
            <a:spLocks noGrp="1"/>
          </p:cNvSpPr>
          <p:nvPr>
            <p:ph type="dt" sz="half" idx="2"/>
          </p:nvPr>
        </p:nvSpPr>
        <p:spPr>
          <a:xfrm>
            <a:off x="927505" y="6425076"/>
            <a:ext cx="1425277" cy="258945"/>
          </a:xfrm>
          <a:prstGeom prst="rect">
            <a:avLst/>
          </a:prstGeom>
        </p:spPr>
        <p:txBody>
          <a:bodyPr vert="horz" lIns="91440" tIns="45720" rIns="91440" bIns="45720" rtlCol="0" anchor="ctr"/>
          <a:lstStyle>
            <a:lvl1pPr algn="l">
              <a:defRPr sz="900">
                <a:solidFill>
                  <a:schemeClr val="tx1">
                    <a:tint val="75000"/>
                  </a:schemeClr>
                </a:solidFill>
              </a:defRPr>
            </a:lvl1pPr>
          </a:lstStyle>
          <a:p>
            <a:fld id="{8754E22B-D525-4087-A23F-E41160B7F99C}" type="datetime4">
              <a:rPr lang="en-US" smtClean="0"/>
              <a:t>September 23, 2016</a:t>
            </a:fld>
            <a:endParaRPr lang="en-US" dirty="0"/>
          </a:p>
        </p:txBody>
      </p:sp>
    </p:spTree>
    <p:extLst>
      <p:ext uri="{BB962C8B-B14F-4D97-AF65-F5344CB8AC3E}">
        <p14:creationId xmlns:p14="http://schemas.microsoft.com/office/powerpoint/2010/main" val="3204519652"/>
      </p:ext>
    </p:extLst>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4" name="Footer Placeholder 4"/>
          <p:cNvSpPr>
            <a:spLocks noGrp="1"/>
          </p:cNvSpPr>
          <p:nvPr>
            <p:ph type="ftr" sz="quarter" idx="3"/>
          </p:nvPr>
        </p:nvSpPr>
        <p:spPr>
          <a:xfrm>
            <a:off x="1788340" y="6425076"/>
            <a:ext cx="4232336" cy="258945"/>
          </a:xfrm>
          <a:prstGeom prst="rect">
            <a:avLst/>
          </a:prstGeom>
        </p:spPr>
        <p:txBody>
          <a:bodyPr vert="horz" lIns="91440" tIns="45720" rIns="91440" bIns="45720" rtlCol="0" anchor="t" anchorCtr="0"/>
          <a:lstStyle>
            <a:lvl1pPr algn="ctr">
              <a:defRPr sz="900">
                <a:solidFill>
                  <a:schemeClr val="tx1">
                    <a:tint val="75000"/>
                  </a:schemeClr>
                </a:solidFill>
              </a:defRPr>
            </a:lvl1pPr>
          </a:lstStyle>
          <a:p>
            <a:r>
              <a:rPr lang="en-US" altLang="en-US" dirty="0" smtClean="0"/>
              <a:t>|     © 2016 Kaiser Foundation Health Plan, Inc. For internal use only.</a:t>
            </a:r>
            <a:endParaRPr lang="en-US" altLang="en-US" dirty="0"/>
          </a:p>
        </p:txBody>
      </p:sp>
      <p:sp>
        <p:nvSpPr>
          <p:cNvPr id="8" name="Date Placeholder 3"/>
          <p:cNvSpPr>
            <a:spLocks noGrp="1"/>
          </p:cNvSpPr>
          <p:nvPr>
            <p:ph type="dt" sz="half" idx="10"/>
          </p:nvPr>
        </p:nvSpPr>
        <p:spPr>
          <a:xfrm>
            <a:off x="927505" y="6425076"/>
            <a:ext cx="1425277" cy="258945"/>
          </a:xfrm>
          <a:prstGeom prst="rect">
            <a:avLst/>
          </a:prstGeom>
        </p:spPr>
        <p:txBody>
          <a:bodyPr vert="horz" lIns="91440" tIns="45720" rIns="91440" bIns="45720" rtlCol="0" anchor="ctr"/>
          <a:lstStyle>
            <a:lvl1pPr algn="l">
              <a:defRPr sz="900">
                <a:solidFill>
                  <a:schemeClr val="tx1">
                    <a:tint val="75000"/>
                  </a:schemeClr>
                </a:solidFill>
              </a:defRPr>
            </a:lvl1pPr>
          </a:lstStyle>
          <a:p>
            <a:fld id="{CB62C343-F130-43D5-8777-D8B44F375A92}" type="datetime4">
              <a:rPr lang="en-US" smtClean="0"/>
              <a:t>September 23, 2016</a:t>
            </a:fld>
            <a:endParaRPr lang="en-US" dirty="0"/>
          </a:p>
        </p:txBody>
      </p:sp>
    </p:spTree>
    <p:extLst>
      <p:ext uri="{BB962C8B-B14F-4D97-AF65-F5344CB8AC3E}">
        <p14:creationId xmlns:p14="http://schemas.microsoft.com/office/powerpoint/2010/main" val="3122260442"/>
      </p:ext>
    </p:extLst>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3" name="Footer Placeholder 4"/>
          <p:cNvSpPr>
            <a:spLocks noGrp="1"/>
          </p:cNvSpPr>
          <p:nvPr>
            <p:ph type="ftr" sz="quarter" idx="3"/>
          </p:nvPr>
        </p:nvSpPr>
        <p:spPr>
          <a:xfrm>
            <a:off x="1788340" y="6425076"/>
            <a:ext cx="4232336" cy="258945"/>
          </a:xfrm>
          <a:prstGeom prst="rect">
            <a:avLst/>
          </a:prstGeom>
        </p:spPr>
        <p:txBody>
          <a:bodyPr vert="horz" lIns="91440" tIns="45720" rIns="91440" bIns="45720" rtlCol="0" anchor="t" anchorCtr="0"/>
          <a:lstStyle>
            <a:lvl1pPr algn="ctr">
              <a:defRPr sz="900">
                <a:solidFill>
                  <a:schemeClr val="tx1">
                    <a:tint val="75000"/>
                  </a:schemeClr>
                </a:solidFill>
              </a:defRPr>
            </a:lvl1pPr>
          </a:lstStyle>
          <a:p>
            <a:r>
              <a:rPr lang="en-US" altLang="en-US" dirty="0" smtClean="0"/>
              <a:t>|     © 2016 Kaiser Foundation Health Plan, Inc. For internal use only.</a:t>
            </a:r>
            <a:endParaRPr lang="en-US" altLang="en-US" dirty="0"/>
          </a:p>
        </p:txBody>
      </p:sp>
      <p:sp>
        <p:nvSpPr>
          <p:cNvPr id="8" name="Date Placeholder 3"/>
          <p:cNvSpPr>
            <a:spLocks noGrp="1"/>
          </p:cNvSpPr>
          <p:nvPr>
            <p:ph type="dt" sz="half" idx="10"/>
          </p:nvPr>
        </p:nvSpPr>
        <p:spPr>
          <a:xfrm>
            <a:off x="927505" y="6425076"/>
            <a:ext cx="1425277" cy="258945"/>
          </a:xfrm>
          <a:prstGeom prst="rect">
            <a:avLst/>
          </a:prstGeom>
        </p:spPr>
        <p:txBody>
          <a:bodyPr vert="horz" lIns="91440" tIns="45720" rIns="91440" bIns="45720" rtlCol="0" anchor="ctr"/>
          <a:lstStyle>
            <a:lvl1pPr algn="l">
              <a:defRPr sz="900">
                <a:solidFill>
                  <a:schemeClr val="tx1">
                    <a:tint val="75000"/>
                  </a:schemeClr>
                </a:solidFill>
              </a:defRPr>
            </a:lvl1pPr>
          </a:lstStyle>
          <a:p>
            <a:fld id="{05C7B0EA-1BDA-41F0-8F48-8FA3498A615B}" type="datetime4">
              <a:rPr lang="en-US" smtClean="0"/>
              <a:t>September 23, 2016</a:t>
            </a:fld>
            <a:endParaRPr lang="en-US" dirty="0"/>
          </a:p>
        </p:txBody>
      </p:sp>
    </p:spTree>
    <p:extLst>
      <p:ext uri="{BB962C8B-B14F-4D97-AF65-F5344CB8AC3E}">
        <p14:creationId xmlns:p14="http://schemas.microsoft.com/office/powerpoint/2010/main" val="1488886636"/>
      </p:ext>
    </p:extLst>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5"/>
          <p:cNvGrpSpPr>
            <a:grpSpLocks/>
          </p:cNvGrpSpPr>
          <p:nvPr userDrawn="1"/>
        </p:nvGrpSpPr>
        <p:grpSpPr bwMode="auto">
          <a:xfrm>
            <a:off x="9517063" y="6426993"/>
            <a:ext cx="1989137" cy="223838"/>
            <a:chOff x="2205" y="2084"/>
            <a:chExt cx="1349" cy="152"/>
          </a:xfrm>
        </p:grpSpPr>
        <p:sp>
          <p:nvSpPr>
            <p:cNvPr id="8" name="Freeform 6"/>
            <p:cNvSpPr>
              <a:spLocks/>
            </p:cNvSpPr>
            <p:nvPr/>
          </p:nvSpPr>
          <p:spPr bwMode="black">
            <a:xfrm>
              <a:off x="2295" y="2127"/>
              <a:ext cx="21" cy="71"/>
            </a:xfrm>
            <a:custGeom>
              <a:avLst/>
              <a:gdLst>
                <a:gd name="T0" fmla="*/ 4 w 9"/>
                <a:gd name="T1" fmla="*/ 1 h 30"/>
                <a:gd name="T2" fmla="*/ 2 w 9"/>
                <a:gd name="T3" fmla="*/ 0 h 30"/>
                <a:gd name="T4" fmla="*/ 0 w 9"/>
                <a:gd name="T5" fmla="*/ 30 h 30"/>
                <a:gd name="T6" fmla="*/ 8 w 9"/>
                <a:gd name="T7" fmla="*/ 9 h 30"/>
                <a:gd name="T8" fmla="*/ 4 w 9"/>
                <a:gd name="T9" fmla="*/ 1 h 30"/>
              </a:gdLst>
              <a:ahLst/>
              <a:cxnLst>
                <a:cxn ang="0">
                  <a:pos x="T0" y="T1"/>
                </a:cxn>
                <a:cxn ang="0">
                  <a:pos x="T2" y="T3"/>
                </a:cxn>
                <a:cxn ang="0">
                  <a:pos x="T4" y="T5"/>
                </a:cxn>
                <a:cxn ang="0">
                  <a:pos x="T6" y="T7"/>
                </a:cxn>
                <a:cxn ang="0">
                  <a:pos x="T8" y="T9"/>
                </a:cxn>
              </a:cxnLst>
              <a:rect l="0" t="0" r="r" b="b"/>
              <a:pathLst>
                <a:path w="9" h="30">
                  <a:moveTo>
                    <a:pt x="4" y="1"/>
                  </a:moveTo>
                  <a:cubicBezTo>
                    <a:pt x="4" y="1"/>
                    <a:pt x="3" y="0"/>
                    <a:pt x="2" y="0"/>
                  </a:cubicBezTo>
                  <a:cubicBezTo>
                    <a:pt x="0" y="30"/>
                    <a:pt x="0" y="30"/>
                    <a:pt x="0" y="30"/>
                  </a:cubicBezTo>
                  <a:cubicBezTo>
                    <a:pt x="8" y="9"/>
                    <a:pt x="8" y="9"/>
                    <a:pt x="8" y="9"/>
                  </a:cubicBezTo>
                  <a:cubicBezTo>
                    <a:pt x="9" y="6"/>
                    <a:pt x="7" y="3"/>
                    <a:pt x="4"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Freeform 7"/>
            <p:cNvSpPr>
              <a:spLocks/>
            </p:cNvSpPr>
            <p:nvPr/>
          </p:nvSpPr>
          <p:spPr bwMode="black">
            <a:xfrm>
              <a:off x="2276" y="2122"/>
              <a:ext cx="21" cy="76"/>
            </a:xfrm>
            <a:custGeom>
              <a:avLst/>
              <a:gdLst>
                <a:gd name="T0" fmla="*/ 0 w 9"/>
                <a:gd name="T1" fmla="*/ 1 h 32"/>
                <a:gd name="T2" fmla="*/ 4 w 9"/>
                <a:gd name="T3" fmla="*/ 32 h 32"/>
                <a:gd name="T4" fmla="*/ 9 w 9"/>
                <a:gd name="T5" fmla="*/ 1 h 32"/>
                <a:gd name="T6" fmla="*/ 0 w 9"/>
                <a:gd name="T7" fmla="*/ 1 h 32"/>
              </a:gdLst>
              <a:ahLst/>
              <a:cxnLst>
                <a:cxn ang="0">
                  <a:pos x="T0" y="T1"/>
                </a:cxn>
                <a:cxn ang="0">
                  <a:pos x="T2" y="T3"/>
                </a:cxn>
                <a:cxn ang="0">
                  <a:pos x="T4" y="T5"/>
                </a:cxn>
                <a:cxn ang="0">
                  <a:pos x="T6" y="T7"/>
                </a:cxn>
              </a:cxnLst>
              <a:rect l="0" t="0" r="r" b="b"/>
              <a:pathLst>
                <a:path w="9" h="32">
                  <a:moveTo>
                    <a:pt x="0" y="1"/>
                  </a:moveTo>
                  <a:cubicBezTo>
                    <a:pt x="4" y="32"/>
                    <a:pt x="4" y="32"/>
                    <a:pt x="4" y="32"/>
                  </a:cubicBezTo>
                  <a:cubicBezTo>
                    <a:pt x="9" y="1"/>
                    <a:pt x="9" y="1"/>
                    <a:pt x="9" y="1"/>
                  </a:cubicBezTo>
                  <a:cubicBezTo>
                    <a:pt x="6" y="1"/>
                    <a:pt x="3" y="0"/>
                    <a:pt x="0"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Freeform 8"/>
            <p:cNvSpPr>
              <a:spLocks/>
            </p:cNvSpPr>
            <p:nvPr/>
          </p:nvSpPr>
          <p:spPr bwMode="black">
            <a:xfrm>
              <a:off x="2257" y="2127"/>
              <a:ext cx="21" cy="71"/>
            </a:xfrm>
            <a:custGeom>
              <a:avLst/>
              <a:gdLst>
                <a:gd name="T0" fmla="*/ 4 w 9"/>
                <a:gd name="T1" fmla="*/ 1 h 30"/>
                <a:gd name="T2" fmla="*/ 1 w 9"/>
                <a:gd name="T3" fmla="*/ 9 h 30"/>
                <a:gd name="T4" fmla="*/ 9 w 9"/>
                <a:gd name="T5" fmla="*/ 30 h 30"/>
                <a:gd name="T6" fmla="*/ 7 w 9"/>
                <a:gd name="T7" fmla="*/ 0 h 30"/>
                <a:gd name="T8" fmla="*/ 4 w 9"/>
                <a:gd name="T9" fmla="*/ 1 h 30"/>
              </a:gdLst>
              <a:ahLst/>
              <a:cxnLst>
                <a:cxn ang="0">
                  <a:pos x="T0" y="T1"/>
                </a:cxn>
                <a:cxn ang="0">
                  <a:pos x="T2" y="T3"/>
                </a:cxn>
                <a:cxn ang="0">
                  <a:pos x="T4" y="T5"/>
                </a:cxn>
                <a:cxn ang="0">
                  <a:pos x="T6" y="T7"/>
                </a:cxn>
                <a:cxn ang="0">
                  <a:pos x="T8" y="T9"/>
                </a:cxn>
              </a:cxnLst>
              <a:rect l="0" t="0" r="r" b="b"/>
              <a:pathLst>
                <a:path w="9" h="30">
                  <a:moveTo>
                    <a:pt x="4" y="1"/>
                  </a:moveTo>
                  <a:cubicBezTo>
                    <a:pt x="2" y="3"/>
                    <a:pt x="0" y="6"/>
                    <a:pt x="1" y="9"/>
                  </a:cubicBezTo>
                  <a:cubicBezTo>
                    <a:pt x="9" y="30"/>
                    <a:pt x="9" y="30"/>
                    <a:pt x="9" y="30"/>
                  </a:cubicBezTo>
                  <a:cubicBezTo>
                    <a:pt x="7" y="0"/>
                    <a:pt x="7" y="0"/>
                    <a:pt x="7" y="0"/>
                  </a:cubicBezTo>
                  <a:cubicBezTo>
                    <a:pt x="6" y="0"/>
                    <a:pt x="5" y="1"/>
                    <a:pt x="4"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Freeform 9"/>
            <p:cNvSpPr>
              <a:spLocks/>
            </p:cNvSpPr>
            <p:nvPr/>
          </p:nvSpPr>
          <p:spPr bwMode="black">
            <a:xfrm>
              <a:off x="2231" y="2136"/>
              <a:ext cx="36" cy="64"/>
            </a:xfrm>
            <a:custGeom>
              <a:avLst/>
              <a:gdLst>
                <a:gd name="T0" fmla="*/ 0 w 15"/>
                <a:gd name="T1" fmla="*/ 0 h 27"/>
                <a:gd name="T2" fmla="*/ 15 w 15"/>
                <a:gd name="T3" fmla="*/ 27 h 27"/>
                <a:gd name="T4" fmla="*/ 9 w 15"/>
                <a:gd name="T5" fmla="*/ 4 h 27"/>
                <a:gd name="T6" fmla="*/ 0 w 15"/>
                <a:gd name="T7" fmla="*/ 0 h 27"/>
              </a:gdLst>
              <a:ahLst/>
              <a:cxnLst>
                <a:cxn ang="0">
                  <a:pos x="T0" y="T1"/>
                </a:cxn>
                <a:cxn ang="0">
                  <a:pos x="T2" y="T3"/>
                </a:cxn>
                <a:cxn ang="0">
                  <a:pos x="T4" y="T5"/>
                </a:cxn>
                <a:cxn ang="0">
                  <a:pos x="T6" y="T7"/>
                </a:cxn>
              </a:cxnLst>
              <a:rect l="0" t="0" r="r" b="b"/>
              <a:pathLst>
                <a:path w="15" h="27">
                  <a:moveTo>
                    <a:pt x="0" y="0"/>
                  </a:moveTo>
                  <a:cubicBezTo>
                    <a:pt x="5" y="9"/>
                    <a:pt x="10" y="18"/>
                    <a:pt x="15" y="27"/>
                  </a:cubicBezTo>
                  <a:cubicBezTo>
                    <a:pt x="14" y="19"/>
                    <a:pt x="12" y="7"/>
                    <a:pt x="9" y="4"/>
                  </a:cubicBezTo>
                  <a:cubicBezTo>
                    <a:pt x="6" y="0"/>
                    <a:pt x="0" y="0"/>
                    <a:pt x="0" y="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Freeform 10"/>
            <p:cNvSpPr>
              <a:spLocks/>
            </p:cNvSpPr>
            <p:nvPr/>
          </p:nvSpPr>
          <p:spPr bwMode="black">
            <a:xfrm>
              <a:off x="2210" y="2136"/>
              <a:ext cx="50" cy="67"/>
            </a:xfrm>
            <a:custGeom>
              <a:avLst/>
              <a:gdLst>
                <a:gd name="T0" fmla="*/ 0 w 21"/>
                <a:gd name="T1" fmla="*/ 5 h 28"/>
                <a:gd name="T2" fmla="*/ 21 w 21"/>
                <a:gd name="T3" fmla="*/ 28 h 28"/>
                <a:gd name="T4" fmla="*/ 8 w 21"/>
                <a:gd name="T5" fmla="*/ 0 h 28"/>
                <a:gd name="T6" fmla="*/ 0 w 21"/>
                <a:gd name="T7" fmla="*/ 5 h 28"/>
              </a:gdLst>
              <a:ahLst/>
              <a:cxnLst>
                <a:cxn ang="0">
                  <a:pos x="T0" y="T1"/>
                </a:cxn>
                <a:cxn ang="0">
                  <a:pos x="T2" y="T3"/>
                </a:cxn>
                <a:cxn ang="0">
                  <a:pos x="T4" y="T5"/>
                </a:cxn>
                <a:cxn ang="0">
                  <a:pos x="T6" y="T7"/>
                </a:cxn>
              </a:cxnLst>
              <a:rect l="0" t="0" r="r" b="b"/>
              <a:pathLst>
                <a:path w="21" h="28">
                  <a:moveTo>
                    <a:pt x="0" y="5"/>
                  </a:moveTo>
                  <a:cubicBezTo>
                    <a:pt x="21" y="28"/>
                    <a:pt x="21" y="28"/>
                    <a:pt x="21" y="28"/>
                  </a:cubicBezTo>
                  <a:cubicBezTo>
                    <a:pt x="8" y="0"/>
                    <a:pt x="8" y="0"/>
                    <a:pt x="8" y="0"/>
                  </a:cubicBezTo>
                  <a:cubicBezTo>
                    <a:pt x="5" y="0"/>
                    <a:pt x="2" y="2"/>
                    <a:pt x="0" y="5"/>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Freeform 11"/>
            <p:cNvSpPr>
              <a:spLocks/>
            </p:cNvSpPr>
            <p:nvPr/>
          </p:nvSpPr>
          <p:spPr bwMode="black">
            <a:xfrm>
              <a:off x="2304" y="2148"/>
              <a:ext cx="31" cy="52"/>
            </a:xfrm>
            <a:custGeom>
              <a:avLst/>
              <a:gdLst>
                <a:gd name="T0" fmla="*/ 3 w 13"/>
                <a:gd name="T1" fmla="*/ 6 h 22"/>
                <a:gd name="T2" fmla="*/ 0 w 13"/>
                <a:gd name="T3" fmla="*/ 22 h 22"/>
                <a:gd name="T4" fmla="*/ 13 w 13"/>
                <a:gd name="T5" fmla="*/ 0 h 22"/>
                <a:gd name="T6" fmla="*/ 3 w 13"/>
                <a:gd name="T7" fmla="*/ 6 h 22"/>
              </a:gdLst>
              <a:ahLst/>
              <a:cxnLst>
                <a:cxn ang="0">
                  <a:pos x="T0" y="T1"/>
                </a:cxn>
                <a:cxn ang="0">
                  <a:pos x="T2" y="T3"/>
                </a:cxn>
                <a:cxn ang="0">
                  <a:pos x="T4" y="T5"/>
                </a:cxn>
                <a:cxn ang="0">
                  <a:pos x="T6" y="T7"/>
                </a:cxn>
              </a:cxnLst>
              <a:rect l="0" t="0" r="r" b="b"/>
              <a:pathLst>
                <a:path w="13" h="22">
                  <a:moveTo>
                    <a:pt x="3" y="6"/>
                  </a:moveTo>
                  <a:cubicBezTo>
                    <a:pt x="0" y="22"/>
                    <a:pt x="0" y="22"/>
                    <a:pt x="0" y="22"/>
                  </a:cubicBezTo>
                  <a:cubicBezTo>
                    <a:pt x="4" y="15"/>
                    <a:pt x="9" y="7"/>
                    <a:pt x="13" y="0"/>
                  </a:cubicBezTo>
                  <a:cubicBezTo>
                    <a:pt x="9" y="0"/>
                    <a:pt x="5" y="1"/>
                    <a:pt x="3" y="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Freeform 12"/>
            <p:cNvSpPr>
              <a:spLocks/>
            </p:cNvSpPr>
            <p:nvPr/>
          </p:nvSpPr>
          <p:spPr bwMode="black">
            <a:xfrm>
              <a:off x="2312" y="2148"/>
              <a:ext cx="44" cy="57"/>
            </a:xfrm>
            <a:custGeom>
              <a:avLst/>
              <a:gdLst>
                <a:gd name="T0" fmla="*/ 11 w 19"/>
                <a:gd name="T1" fmla="*/ 0 h 24"/>
                <a:gd name="T2" fmla="*/ 0 w 19"/>
                <a:gd name="T3" fmla="*/ 24 h 24"/>
                <a:gd name="T4" fmla="*/ 19 w 19"/>
                <a:gd name="T5" fmla="*/ 3 h 24"/>
                <a:gd name="T6" fmla="*/ 11 w 19"/>
                <a:gd name="T7" fmla="*/ 0 h 24"/>
              </a:gdLst>
              <a:ahLst/>
              <a:cxnLst>
                <a:cxn ang="0">
                  <a:pos x="T0" y="T1"/>
                </a:cxn>
                <a:cxn ang="0">
                  <a:pos x="T2" y="T3"/>
                </a:cxn>
                <a:cxn ang="0">
                  <a:pos x="T4" y="T5"/>
                </a:cxn>
                <a:cxn ang="0">
                  <a:pos x="T6" y="T7"/>
                </a:cxn>
              </a:cxnLst>
              <a:rect l="0" t="0" r="r" b="b"/>
              <a:pathLst>
                <a:path w="19" h="24">
                  <a:moveTo>
                    <a:pt x="11" y="0"/>
                  </a:moveTo>
                  <a:cubicBezTo>
                    <a:pt x="0" y="24"/>
                    <a:pt x="0" y="24"/>
                    <a:pt x="0" y="24"/>
                  </a:cubicBezTo>
                  <a:cubicBezTo>
                    <a:pt x="19" y="3"/>
                    <a:pt x="19" y="3"/>
                    <a:pt x="19" y="3"/>
                  </a:cubicBezTo>
                  <a:cubicBezTo>
                    <a:pt x="17" y="1"/>
                    <a:pt x="14" y="0"/>
                    <a:pt x="11" y="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Freeform 13"/>
            <p:cNvSpPr>
              <a:spLocks/>
            </p:cNvSpPr>
            <p:nvPr/>
          </p:nvSpPr>
          <p:spPr bwMode="black">
            <a:xfrm>
              <a:off x="2205" y="2148"/>
              <a:ext cx="47" cy="62"/>
            </a:xfrm>
            <a:custGeom>
              <a:avLst/>
              <a:gdLst>
                <a:gd name="T0" fmla="*/ 0 w 20"/>
                <a:gd name="T1" fmla="*/ 10 h 26"/>
                <a:gd name="T2" fmla="*/ 20 w 20"/>
                <a:gd name="T3" fmla="*/ 26 h 26"/>
                <a:gd name="T4" fmla="*/ 2 w 20"/>
                <a:gd name="T5" fmla="*/ 0 h 26"/>
                <a:gd name="T6" fmla="*/ 0 w 20"/>
                <a:gd name="T7" fmla="*/ 10 h 26"/>
              </a:gdLst>
              <a:ahLst/>
              <a:cxnLst>
                <a:cxn ang="0">
                  <a:pos x="T0" y="T1"/>
                </a:cxn>
                <a:cxn ang="0">
                  <a:pos x="T2" y="T3"/>
                </a:cxn>
                <a:cxn ang="0">
                  <a:pos x="T4" y="T5"/>
                </a:cxn>
                <a:cxn ang="0">
                  <a:pos x="T6" y="T7"/>
                </a:cxn>
              </a:cxnLst>
              <a:rect l="0" t="0" r="r" b="b"/>
              <a:pathLst>
                <a:path w="20" h="26">
                  <a:moveTo>
                    <a:pt x="0" y="10"/>
                  </a:moveTo>
                  <a:cubicBezTo>
                    <a:pt x="6" y="15"/>
                    <a:pt x="13" y="21"/>
                    <a:pt x="20" y="26"/>
                  </a:cubicBezTo>
                  <a:cubicBezTo>
                    <a:pt x="2" y="0"/>
                    <a:pt x="2" y="0"/>
                    <a:pt x="2" y="0"/>
                  </a:cubicBezTo>
                  <a:cubicBezTo>
                    <a:pt x="0" y="3"/>
                    <a:pt x="0" y="7"/>
                    <a:pt x="0" y="1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14"/>
            <p:cNvSpPr>
              <a:spLocks/>
            </p:cNvSpPr>
            <p:nvPr/>
          </p:nvSpPr>
          <p:spPr bwMode="black">
            <a:xfrm>
              <a:off x="2321" y="2158"/>
              <a:ext cx="45" cy="52"/>
            </a:xfrm>
            <a:custGeom>
              <a:avLst/>
              <a:gdLst>
                <a:gd name="T0" fmla="*/ 18 w 19"/>
                <a:gd name="T1" fmla="*/ 2 h 22"/>
                <a:gd name="T2" fmla="*/ 16 w 19"/>
                <a:gd name="T3" fmla="*/ 0 h 22"/>
                <a:gd name="T4" fmla="*/ 0 w 19"/>
                <a:gd name="T5" fmla="*/ 22 h 22"/>
                <a:gd name="T6" fmla="*/ 19 w 19"/>
                <a:gd name="T7" fmla="*/ 7 h 22"/>
                <a:gd name="T8" fmla="*/ 18 w 19"/>
                <a:gd name="T9" fmla="*/ 2 h 22"/>
              </a:gdLst>
              <a:ahLst/>
              <a:cxnLst>
                <a:cxn ang="0">
                  <a:pos x="T0" y="T1"/>
                </a:cxn>
                <a:cxn ang="0">
                  <a:pos x="T2" y="T3"/>
                </a:cxn>
                <a:cxn ang="0">
                  <a:pos x="T4" y="T5"/>
                </a:cxn>
                <a:cxn ang="0">
                  <a:pos x="T6" y="T7"/>
                </a:cxn>
                <a:cxn ang="0">
                  <a:pos x="T8" y="T9"/>
                </a:cxn>
              </a:cxnLst>
              <a:rect l="0" t="0" r="r" b="b"/>
              <a:pathLst>
                <a:path w="19" h="22">
                  <a:moveTo>
                    <a:pt x="18" y="2"/>
                  </a:moveTo>
                  <a:cubicBezTo>
                    <a:pt x="17" y="1"/>
                    <a:pt x="17" y="0"/>
                    <a:pt x="16" y="0"/>
                  </a:cubicBezTo>
                  <a:cubicBezTo>
                    <a:pt x="0" y="22"/>
                    <a:pt x="0" y="22"/>
                    <a:pt x="0" y="22"/>
                  </a:cubicBezTo>
                  <a:cubicBezTo>
                    <a:pt x="6" y="17"/>
                    <a:pt x="12" y="12"/>
                    <a:pt x="19" y="7"/>
                  </a:cubicBezTo>
                  <a:cubicBezTo>
                    <a:pt x="19" y="5"/>
                    <a:pt x="18" y="3"/>
                    <a:pt x="18" y="2"/>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Freeform 15"/>
            <p:cNvSpPr>
              <a:spLocks/>
            </p:cNvSpPr>
            <p:nvPr/>
          </p:nvSpPr>
          <p:spPr bwMode="black">
            <a:xfrm>
              <a:off x="2205" y="2177"/>
              <a:ext cx="40" cy="40"/>
            </a:xfrm>
            <a:custGeom>
              <a:avLst/>
              <a:gdLst>
                <a:gd name="T0" fmla="*/ 0 w 17"/>
                <a:gd name="T1" fmla="*/ 9 h 17"/>
                <a:gd name="T2" fmla="*/ 17 w 17"/>
                <a:gd name="T3" fmla="*/ 17 h 17"/>
                <a:gd name="T4" fmla="*/ 0 w 17"/>
                <a:gd name="T5" fmla="*/ 0 h 17"/>
                <a:gd name="T6" fmla="*/ 0 w 17"/>
                <a:gd name="T7" fmla="*/ 9 h 17"/>
              </a:gdLst>
              <a:ahLst/>
              <a:cxnLst>
                <a:cxn ang="0">
                  <a:pos x="T0" y="T1"/>
                </a:cxn>
                <a:cxn ang="0">
                  <a:pos x="T2" y="T3"/>
                </a:cxn>
                <a:cxn ang="0">
                  <a:pos x="T4" y="T5"/>
                </a:cxn>
                <a:cxn ang="0">
                  <a:pos x="T6" y="T7"/>
                </a:cxn>
              </a:cxnLst>
              <a:rect l="0" t="0" r="r" b="b"/>
              <a:pathLst>
                <a:path w="17" h="17">
                  <a:moveTo>
                    <a:pt x="0" y="9"/>
                  </a:moveTo>
                  <a:cubicBezTo>
                    <a:pt x="17" y="17"/>
                    <a:pt x="17" y="17"/>
                    <a:pt x="17" y="17"/>
                  </a:cubicBezTo>
                  <a:cubicBezTo>
                    <a:pt x="12" y="11"/>
                    <a:pt x="6" y="5"/>
                    <a:pt x="0" y="0"/>
                  </a:cubicBezTo>
                  <a:lnTo>
                    <a:pt x="0" y="9"/>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Freeform 16"/>
            <p:cNvSpPr>
              <a:spLocks/>
            </p:cNvSpPr>
            <p:nvPr/>
          </p:nvSpPr>
          <p:spPr bwMode="black">
            <a:xfrm>
              <a:off x="2326" y="2179"/>
              <a:ext cx="40" cy="38"/>
            </a:xfrm>
            <a:custGeom>
              <a:avLst/>
              <a:gdLst>
                <a:gd name="T0" fmla="*/ 17 w 17"/>
                <a:gd name="T1" fmla="*/ 8 h 16"/>
                <a:gd name="T2" fmla="*/ 17 w 17"/>
                <a:gd name="T3" fmla="*/ 0 h 16"/>
                <a:gd name="T4" fmla="*/ 0 w 17"/>
                <a:gd name="T5" fmla="*/ 16 h 16"/>
                <a:gd name="T6" fmla="*/ 17 w 17"/>
                <a:gd name="T7" fmla="*/ 8 h 16"/>
              </a:gdLst>
              <a:ahLst/>
              <a:cxnLst>
                <a:cxn ang="0">
                  <a:pos x="T0" y="T1"/>
                </a:cxn>
                <a:cxn ang="0">
                  <a:pos x="T2" y="T3"/>
                </a:cxn>
                <a:cxn ang="0">
                  <a:pos x="T4" y="T5"/>
                </a:cxn>
                <a:cxn ang="0">
                  <a:pos x="T6" y="T7"/>
                </a:cxn>
              </a:cxnLst>
              <a:rect l="0" t="0" r="r" b="b"/>
              <a:pathLst>
                <a:path w="17" h="16">
                  <a:moveTo>
                    <a:pt x="17" y="8"/>
                  </a:moveTo>
                  <a:cubicBezTo>
                    <a:pt x="17" y="0"/>
                    <a:pt x="17" y="0"/>
                    <a:pt x="17" y="0"/>
                  </a:cubicBezTo>
                  <a:cubicBezTo>
                    <a:pt x="0" y="16"/>
                    <a:pt x="0" y="16"/>
                    <a:pt x="0" y="16"/>
                  </a:cubicBezTo>
                  <a:cubicBezTo>
                    <a:pt x="6" y="13"/>
                    <a:pt x="11" y="11"/>
                    <a:pt x="17" y="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Freeform 17"/>
            <p:cNvSpPr>
              <a:spLocks/>
            </p:cNvSpPr>
            <p:nvPr/>
          </p:nvSpPr>
          <p:spPr bwMode="black">
            <a:xfrm>
              <a:off x="2205" y="2200"/>
              <a:ext cx="38" cy="24"/>
            </a:xfrm>
            <a:custGeom>
              <a:avLst/>
              <a:gdLst>
                <a:gd name="T0" fmla="*/ 0 w 16"/>
                <a:gd name="T1" fmla="*/ 7 h 10"/>
                <a:gd name="T2" fmla="*/ 16 w 16"/>
                <a:gd name="T3" fmla="*/ 10 h 10"/>
                <a:gd name="T4" fmla="*/ 0 w 16"/>
                <a:gd name="T5" fmla="*/ 0 h 10"/>
                <a:gd name="T6" fmla="*/ 0 w 16"/>
                <a:gd name="T7" fmla="*/ 7 h 10"/>
              </a:gdLst>
              <a:ahLst/>
              <a:cxnLst>
                <a:cxn ang="0">
                  <a:pos x="T0" y="T1"/>
                </a:cxn>
                <a:cxn ang="0">
                  <a:pos x="T2" y="T3"/>
                </a:cxn>
                <a:cxn ang="0">
                  <a:pos x="T4" y="T5"/>
                </a:cxn>
                <a:cxn ang="0">
                  <a:pos x="T6" y="T7"/>
                </a:cxn>
              </a:cxnLst>
              <a:rect l="0" t="0" r="r" b="b"/>
              <a:pathLst>
                <a:path w="16" h="10">
                  <a:moveTo>
                    <a:pt x="0" y="7"/>
                  </a:moveTo>
                  <a:cubicBezTo>
                    <a:pt x="5" y="8"/>
                    <a:pt x="11" y="9"/>
                    <a:pt x="16" y="10"/>
                  </a:cubicBezTo>
                  <a:cubicBezTo>
                    <a:pt x="0" y="0"/>
                    <a:pt x="0" y="0"/>
                    <a:pt x="0" y="0"/>
                  </a:cubicBezTo>
                  <a:lnTo>
                    <a:pt x="0" y="7"/>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Freeform 18"/>
            <p:cNvSpPr>
              <a:spLocks/>
            </p:cNvSpPr>
            <p:nvPr/>
          </p:nvSpPr>
          <p:spPr bwMode="black">
            <a:xfrm>
              <a:off x="2330" y="2203"/>
              <a:ext cx="36" cy="21"/>
            </a:xfrm>
            <a:custGeom>
              <a:avLst/>
              <a:gdLst>
                <a:gd name="T0" fmla="*/ 15 w 15"/>
                <a:gd name="T1" fmla="*/ 6 h 9"/>
                <a:gd name="T2" fmla="*/ 15 w 15"/>
                <a:gd name="T3" fmla="*/ 0 h 9"/>
                <a:gd name="T4" fmla="*/ 0 w 15"/>
                <a:gd name="T5" fmla="*/ 9 h 9"/>
                <a:gd name="T6" fmla="*/ 15 w 15"/>
                <a:gd name="T7" fmla="*/ 6 h 9"/>
              </a:gdLst>
              <a:ahLst/>
              <a:cxnLst>
                <a:cxn ang="0">
                  <a:pos x="T0" y="T1"/>
                </a:cxn>
                <a:cxn ang="0">
                  <a:pos x="T2" y="T3"/>
                </a:cxn>
                <a:cxn ang="0">
                  <a:pos x="T4" y="T5"/>
                </a:cxn>
                <a:cxn ang="0">
                  <a:pos x="T6" y="T7"/>
                </a:cxn>
              </a:cxnLst>
              <a:rect l="0" t="0" r="r" b="b"/>
              <a:pathLst>
                <a:path w="15" h="9">
                  <a:moveTo>
                    <a:pt x="15" y="6"/>
                  </a:moveTo>
                  <a:cubicBezTo>
                    <a:pt x="15" y="0"/>
                    <a:pt x="15" y="0"/>
                    <a:pt x="15" y="0"/>
                  </a:cubicBezTo>
                  <a:cubicBezTo>
                    <a:pt x="10" y="3"/>
                    <a:pt x="5" y="6"/>
                    <a:pt x="0" y="9"/>
                  </a:cubicBezTo>
                  <a:lnTo>
                    <a:pt x="15" y="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Freeform 19"/>
            <p:cNvSpPr>
              <a:spLocks/>
            </p:cNvSpPr>
            <p:nvPr/>
          </p:nvSpPr>
          <p:spPr bwMode="black">
            <a:xfrm>
              <a:off x="2205" y="2219"/>
              <a:ext cx="36" cy="14"/>
            </a:xfrm>
            <a:custGeom>
              <a:avLst/>
              <a:gdLst>
                <a:gd name="T0" fmla="*/ 0 w 36"/>
                <a:gd name="T1" fmla="*/ 14 h 14"/>
                <a:gd name="T2" fmla="*/ 36 w 36"/>
                <a:gd name="T3" fmla="*/ 14 h 14"/>
                <a:gd name="T4" fmla="*/ 0 w 36"/>
                <a:gd name="T5" fmla="*/ 0 h 14"/>
                <a:gd name="T6" fmla="*/ 0 w 36"/>
                <a:gd name="T7" fmla="*/ 14 h 14"/>
              </a:gdLst>
              <a:ahLst/>
              <a:cxnLst>
                <a:cxn ang="0">
                  <a:pos x="T0" y="T1"/>
                </a:cxn>
                <a:cxn ang="0">
                  <a:pos x="T2" y="T3"/>
                </a:cxn>
                <a:cxn ang="0">
                  <a:pos x="T4" y="T5"/>
                </a:cxn>
                <a:cxn ang="0">
                  <a:pos x="T6" y="T7"/>
                </a:cxn>
              </a:cxnLst>
              <a:rect l="0" t="0" r="r" b="b"/>
              <a:pathLst>
                <a:path w="36" h="14">
                  <a:moveTo>
                    <a:pt x="0" y="14"/>
                  </a:moveTo>
                  <a:lnTo>
                    <a:pt x="36" y="14"/>
                  </a:lnTo>
                  <a:lnTo>
                    <a:pt x="0" y="0"/>
                  </a:lnTo>
                  <a:lnTo>
                    <a:pt x="0" y="14"/>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Freeform 20"/>
            <p:cNvSpPr>
              <a:spLocks/>
            </p:cNvSpPr>
            <p:nvPr/>
          </p:nvSpPr>
          <p:spPr bwMode="black">
            <a:xfrm>
              <a:off x="2330" y="2219"/>
              <a:ext cx="36" cy="14"/>
            </a:xfrm>
            <a:custGeom>
              <a:avLst/>
              <a:gdLst>
                <a:gd name="T0" fmla="*/ 15 w 15"/>
                <a:gd name="T1" fmla="*/ 6 h 6"/>
                <a:gd name="T2" fmla="*/ 15 w 15"/>
                <a:gd name="T3" fmla="*/ 0 h 6"/>
                <a:gd name="T4" fmla="*/ 0 w 15"/>
                <a:gd name="T5" fmla="*/ 6 h 6"/>
                <a:gd name="T6" fmla="*/ 15 w 15"/>
                <a:gd name="T7" fmla="*/ 6 h 6"/>
              </a:gdLst>
              <a:ahLst/>
              <a:cxnLst>
                <a:cxn ang="0">
                  <a:pos x="T0" y="T1"/>
                </a:cxn>
                <a:cxn ang="0">
                  <a:pos x="T2" y="T3"/>
                </a:cxn>
                <a:cxn ang="0">
                  <a:pos x="T4" y="T5"/>
                </a:cxn>
                <a:cxn ang="0">
                  <a:pos x="T6" y="T7"/>
                </a:cxn>
              </a:cxnLst>
              <a:rect l="0" t="0" r="r" b="b"/>
              <a:pathLst>
                <a:path w="15" h="6">
                  <a:moveTo>
                    <a:pt x="15" y="6"/>
                  </a:moveTo>
                  <a:cubicBezTo>
                    <a:pt x="15" y="0"/>
                    <a:pt x="15" y="0"/>
                    <a:pt x="15" y="0"/>
                  </a:cubicBezTo>
                  <a:cubicBezTo>
                    <a:pt x="10" y="3"/>
                    <a:pt x="5" y="4"/>
                    <a:pt x="0" y="6"/>
                  </a:cubicBezTo>
                  <a:lnTo>
                    <a:pt x="15" y="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Freeform 21"/>
            <p:cNvSpPr>
              <a:spLocks/>
            </p:cNvSpPr>
            <p:nvPr/>
          </p:nvSpPr>
          <p:spPr bwMode="black">
            <a:xfrm>
              <a:off x="2321" y="2106"/>
              <a:ext cx="33" cy="42"/>
            </a:xfrm>
            <a:custGeom>
              <a:avLst/>
              <a:gdLst>
                <a:gd name="T0" fmla="*/ 13 w 14"/>
                <a:gd name="T1" fmla="*/ 10 h 18"/>
                <a:gd name="T2" fmla="*/ 0 w 14"/>
                <a:gd name="T3" fmla="*/ 9 h 18"/>
                <a:gd name="T4" fmla="*/ 13 w 14"/>
                <a:gd name="T5" fmla="*/ 10 h 18"/>
              </a:gdLst>
              <a:ahLst/>
              <a:cxnLst>
                <a:cxn ang="0">
                  <a:pos x="T0" y="T1"/>
                </a:cxn>
                <a:cxn ang="0">
                  <a:pos x="T2" y="T3"/>
                </a:cxn>
                <a:cxn ang="0">
                  <a:pos x="T4" y="T5"/>
                </a:cxn>
              </a:cxnLst>
              <a:rect l="0" t="0" r="r" b="b"/>
              <a:pathLst>
                <a:path w="14" h="18">
                  <a:moveTo>
                    <a:pt x="13" y="10"/>
                  </a:moveTo>
                  <a:cubicBezTo>
                    <a:pt x="13" y="0"/>
                    <a:pt x="0" y="0"/>
                    <a:pt x="0" y="9"/>
                  </a:cubicBezTo>
                  <a:cubicBezTo>
                    <a:pt x="0" y="18"/>
                    <a:pt x="14" y="18"/>
                    <a:pt x="13" y="1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Freeform 22"/>
            <p:cNvSpPr>
              <a:spLocks/>
            </p:cNvSpPr>
            <p:nvPr/>
          </p:nvSpPr>
          <p:spPr bwMode="black">
            <a:xfrm>
              <a:off x="2352" y="2127"/>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lnTo>
                    <a:pt x="0"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Freeform 23"/>
            <p:cNvSpPr>
              <a:spLocks/>
            </p:cNvSpPr>
            <p:nvPr/>
          </p:nvSpPr>
          <p:spPr bwMode="black">
            <a:xfrm>
              <a:off x="2217" y="2096"/>
              <a:ext cx="33" cy="43"/>
            </a:xfrm>
            <a:custGeom>
              <a:avLst/>
              <a:gdLst>
                <a:gd name="T0" fmla="*/ 14 w 14"/>
                <a:gd name="T1" fmla="*/ 9 h 18"/>
                <a:gd name="T2" fmla="*/ 0 w 14"/>
                <a:gd name="T3" fmla="*/ 9 h 18"/>
                <a:gd name="T4" fmla="*/ 14 w 14"/>
                <a:gd name="T5" fmla="*/ 9 h 18"/>
              </a:gdLst>
              <a:ahLst/>
              <a:cxnLst>
                <a:cxn ang="0">
                  <a:pos x="T0" y="T1"/>
                </a:cxn>
                <a:cxn ang="0">
                  <a:pos x="T2" y="T3"/>
                </a:cxn>
                <a:cxn ang="0">
                  <a:pos x="T4" y="T5"/>
                </a:cxn>
              </a:cxnLst>
              <a:rect l="0" t="0" r="r" b="b"/>
              <a:pathLst>
                <a:path w="14" h="18">
                  <a:moveTo>
                    <a:pt x="14" y="9"/>
                  </a:moveTo>
                  <a:cubicBezTo>
                    <a:pt x="14" y="0"/>
                    <a:pt x="0" y="0"/>
                    <a:pt x="0" y="9"/>
                  </a:cubicBezTo>
                  <a:cubicBezTo>
                    <a:pt x="0" y="18"/>
                    <a:pt x="14" y="18"/>
                    <a:pt x="14" y="9"/>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Freeform 24"/>
            <p:cNvSpPr>
              <a:spLocks/>
            </p:cNvSpPr>
            <p:nvPr/>
          </p:nvSpPr>
          <p:spPr bwMode="black">
            <a:xfrm>
              <a:off x="2269" y="2084"/>
              <a:ext cx="35" cy="38"/>
            </a:xfrm>
            <a:custGeom>
              <a:avLst/>
              <a:gdLst>
                <a:gd name="T0" fmla="*/ 7 w 15"/>
                <a:gd name="T1" fmla="*/ 16 h 16"/>
                <a:gd name="T2" fmla="*/ 15 w 15"/>
                <a:gd name="T3" fmla="*/ 8 h 16"/>
                <a:gd name="T4" fmla="*/ 7 w 15"/>
                <a:gd name="T5" fmla="*/ 0 h 16"/>
                <a:gd name="T6" fmla="*/ 0 w 15"/>
                <a:gd name="T7" fmla="*/ 8 h 16"/>
                <a:gd name="T8" fmla="*/ 7 w 15"/>
                <a:gd name="T9" fmla="*/ 16 h 16"/>
              </a:gdLst>
              <a:ahLst/>
              <a:cxnLst>
                <a:cxn ang="0">
                  <a:pos x="T0" y="T1"/>
                </a:cxn>
                <a:cxn ang="0">
                  <a:pos x="T2" y="T3"/>
                </a:cxn>
                <a:cxn ang="0">
                  <a:pos x="T4" y="T5"/>
                </a:cxn>
                <a:cxn ang="0">
                  <a:pos x="T6" y="T7"/>
                </a:cxn>
                <a:cxn ang="0">
                  <a:pos x="T8" y="T9"/>
                </a:cxn>
              </a:cxnLst>
              <a:rect l="0" t="0" r="r" b="b"/>
              <a:pathLst>
                <a:path w="15" h="16">
                  <a:moveTo>
                    <a:pt x="7" y="16"/>
                  </a:moveTo>
                  <a:cubicBezTo>
                    <a:pt x="13" y="16"/>
                    <a:pt x="15" y="12"/>
                    <a:pt x="15" y="8"/>
                  </a:cubicBezTo>
                  <a:cubicBezTo>
                    <a:pt x="15" y="2"/>
                    <a:pt x="12" y="0"/>
                    <a:pt x="7" y="0"/>
                  </a:cubicBezTo>
                  <a:cubicBezTo>
                    <a:pt x="3" y="0"/>
                    <a:pt x="0" y="3"/>
                    <a:pt x="0" y="8"/>
                  </a:cubicBezTo>
                  <a:cubicBezTo>
                    <a:pt x="0" y="11"/>
                    <a:pt x="1" y="15"/>
                    <a:pt x="7" y="1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Rectangle 25"/>
            <p:cNvSpPr>
              <a:spLocks noChangeArrowheads="1"/>
            </p:cNvSpPr>
            <p:nvPr/>
          </p:nvSpPr>
          <p:spPr bwMode="black">
            <a:xfrm>
              <a:off x="2552" y="2148"/>
              <a:ext cx="15" cy="85"/>
            </a:xfrm>
            <a:prstGeom prst="rect">
              <a:avLst/>
            </a:prstGeom>
            <a:solidFill>
              <a:srgbClr val="216A8B"/>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Freeform 26"/>
            <p:cNvSpPr>
              <a:spLocks noEditPoints="1"/>
            </p:cNvSpPr>
            <p:nvPr/>
          </p:nvSpPr>
          <p:spPr bwMode="black">
            <a:xfrm>
              <a:off x="2423" y="2148"/>
              <a:ext cx="125" cy="85"/>
            </a:xfrm>
            <a:custGeom>
              <a:avLst/>
              <a:gdLst>
                <a:gd name="T0" fmla="*/ 75 w 125"/>
                <a:gd name="T1" fmla="*/ 50 h 85"/>
                <a:gd name="T2" fmla="*/ 87 w 125"/>
                <a:gd name="T3" fmla="*/ 14 h 85"/>
                <a:gd name="T4" fmla="*/ 87 w 125"/>
                <a:gd name="T5" fmla="*/ 14 h 85"/>
                <a:gd name="T6" fmla="*/ 99 w 125"/>
                <a:gd name="T7" fmla="*/ 50 h 85"/>
                <a:gd name="T8" fmla="*/ 75 w 125"/>
                <a:gd name="T9" fmla="*/ 50 h 85"/>
                <a:gd name="T10" fmla="*/ 77 w 125"/>
                <a:gd name="T11" fmla="*/ 0 h 85"/>
                <a:gd name="T12" fmla="*/ 54 w 125"/>
                <a:gd name="T13" fmla="*/ 74 h 85"/>
                <a:gd name="T14" fmla="*/ 28 w 125"/>
                <a:gd name="T15" fmla="*/ 43 h 85"/>
                <a:gd name="T16" fmla="*/ 61 w 125"/>
                <a:gd name="T17" fmla="*/ 0 h 85"/>
                <a:gd name="T18" fmla="*/ 44 w 125"/>
                <a:gd name="T19" fmla="*/ 0 h 85"/>
                <a:gd name="T20" fmla="*/ 14 w 125"/>
                <a:gd name="T21" fmla="*/ 40 h 85"/>
                <a:gd name="T22" fmla="*/ 14 w 125"/>
                <a:gd name="T23" fmla="*/ 0 h 85"/>
                <a:gd name="T24" fmla="*/ 0 w 125"/>
                <a:gd name="T25" fmla="*/ 0 h 85"/>
                <a:gd name="T26" fmla="*/ 0 w 125"/>
                <a:gd name="T27" fmla="*/ 85 h 85"/>
                <a:gd name="T28" fmla="*/ 14 w 125"/>
                <a:gd name="T29" fmla="*/ 85 h 85"/>
                <a:gd name="T30" fmla="*/ 14 w 125"/>
                <a:gd name="T31" fmla="*/ 43 h 85"/>
                <a:gd name="T32" fmla="*/ 44 w 125"/>
                <a:gd name="T33" fmla="*/ 85 h 85"/>
                <a:gd name="T34" fmla="*/ 49 w 125"/>
                <a:gd name="T35" fmla="*/ 85 h 85"/>
                <a:gd name="T36" fmla="*/ 49 w 125"/>
                <a:gd name="T37" fmla="*/ 85 h 85"/>
                <a:gd name="T38" fmla="*/ 63 w 125"/>
                <a:gd name="T39" fmla="*/ 85 h 85"/>
                <a:gd name="T40" fmla="*/ 70 w 125"/>
                <a:gd name="T41" fmla="*/ 62 h 85"/>
                <a:gd name="T42" fmla="*/ 101 w 125"/>
                <a:gd name="T43" fmla="*/ 62 h 85"/>
                <a:gd name="T44" fmla="*/ 110 w 125"/>
                <a:gd name="T45" fmla="*/ 85 h 85"/>
                <a:gd name="T46" fmla="*/ 125 w 125"/>
                <a:gd name="T47" fmla="*/ 85 h 85"/>
                <a:gd name="T48" fmla="*/ 96 w 125"/>
                <a:gd name="T49" fmla="*/ 0 h 85"/>
                <a:gd name="T50" fmla="*/ 77 w 125"/>
                <a:gd name="T5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5" h="85">
                  <a:moveTo>
                    <a:pt x="75" y="50"/>
                  </a:moveTo>
                  <a:lnTo>
                    <a:pt x="87" y="14"/>
                  </a:lnTo>
                  <a:lnTo>
                    <a:pt x="87" y="14"/>
                  </a:lnTo>
                  <a:lnTo>
                    <a:pt x="99" y="50"/>
                  </a:lnTo>
                  <a:lnTo>
                    <a:pt x="75" y="50"/>
                  </a:lnTo>
                  <a:close/>
                  <a:moveTo>
                    <a:pt x="77" y="0"/>
                  </a:moveTo>
                  <a:lnTo>
                    <a:pt x="54" y="74"/>
                  </a:lnTo>
                  <a:lnTo>
                    <a:pt x="28" y="43"/>
                  </a:lnTo>
                  <a:lnTo>
                    <a:pt x="61" y="0"/>
                  </a:lnTo>
                  <a:lnTo>
                    <a:pt x="44" y="0"/>
                  </a:lnTo>
                  <a:lnTo>
                    <a:pt x="14" y="40"/>
                  </a:lnTo>
                  <a:lnTo>
                    <a:pt x="14" y="0"/>
                  </a:lnTo>
                  <a:lnTo>
                    <a:pt x="0" y="0"/>
                  </a:lnTo>
                  <a:lnTo>
                    <a:pt x="0" y="85"/>
                  </a:lnTo>
                  <a:lnTo>
                    <a:pt x="14" y="85"/>
                  </a:lnTo>
                  <a:lnTo>
                    <a:pt x="14" y="43"/>
                  </a:lnTo>
                  <a:lnTo>
                    <a:pt x="44" y="85"/>
                  </a:lnTo>
                  <a:lnTo>
                    <a:pt x="49" y="85"/>
                  </a:lnTo>
                  <a:lnTo>
                    <a:pt x="49" y="85"/>
                  </a:lnTo>
                  <a:lnTo>
                    <a:pt x="63" y="85"/>
                  </a:lnTo>
                  <a:lnTo>
                    <a:pt x="70" y="62"/>
                  </a:lnTo>
                  <a:lnTo>
                    <a:pt x="101" y="62"/>
                  </a:lnTo>
                  <a:lnTo>
                    <a:pt x="110" y="85"/>
                  </a:lnTo>
                  <a:lnTo>
                    <a:pt x="125" y="85"/>
                  </a:lnTo>
                  <a:lnTo>
                    <a:pt x="96" y="0"/>
                  </a:lnTo>
                  <a:lnTo>
                    <a:pt x="77"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Freeform 27"/>
            <p:cNvSpPr>
              <a:spLocks/>
            </p:cNvSpPr>
            <p:nvPr/>
          </p:nvSpPr>
          <p:spPr bwMode="black">
            <a:xfrm>
              <a:off x="3006" y="2148"/>
              <a:ext cx="80" cy="85"/>
            </a:xfrm>
            <a:custGeom>
              <a:avLst/>
              <a:gdLst>
                <a:gd name="T0" fmla="*/ 17 w 34"/>
                <a:gd name="T1" fmla="*/ 26 h 36"/>
                <a:gd name="T2" fmla="*/ 10 w 34"/>
                <a:gd name="T3" fmla="*/ 0 h 36"/>
                <a:gd name="T4" fmla="*/ 0 w 34"/>
                <a:gd name="T5" fmla="*/ 0 h 36"/>
                <a:gd name="T6" fmla="*/ 0 w 34"/>
                <a:gd name="T7" fmla="*/ 36 h 36"/>
                <a:gd name="T8" fmla="*/ 6 w 34"/>
                <a:gd name="T9" fmla="*/ 36 h 36"/>
                <a:gd name="T10" fmla="*/ 6 w 34"/>
                <a:gd name="T11" fmla="*/ 5 h 36"/>
                <a:gd name="T12" fmla="*/ 14 w 34"/>
                <a:gd name="T13" fmla="*/ 36 h 36"/>
                <a:gd name="T14" fmla="*/ 20 w 34"/>
                <a:gd name="T15" fmla="*/ 36 h 36"/>
                <a:gd name="T16" fmla="*/ 28 w 34"/>
                <a:gd name="T17" fmla="*/ 5 h 36"/>
                <a:gd name="T18" fmla="*/ 28 w 34"/>
                <a:gd name="T19" fmla="*/ 36 h 36"/>
                <a:gd name="T20" fmla="*/ 34 w 34"/>
                <a:gd name="T21" fmla="*/ 36 h 36"/>
                <a:gd name="T22" fmla="*/ 34 w 34"/>
                <a:gd name="T23" fmla="*/ 0 h 36"/>
                <a:gd name="T24" fmla="*/ 23 w 34"/>
                <a:gd name="T25" fmla="*/ 0 h 36"/>
                <a:gd name="T26" fmla="*/ 17 w 34"/>
                <a:gd name="T27"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36">
                  <a:moveTo>
                    <a:pt x="17" y="26"/>
                  </a:moveTo>
                  <a:cubicBezTo>
                    <a:pt x="10" y="0"/>
                    <a:pt x="10" y="0"/>
                    <a:pt x="10" y="0"/>
                  </a:cubicBezTo>
                  <a:cubicBezTo>
                    <a:pt x="0" y="0"/>
                    <a:pt x="0" y="0"/>
                    <a:pt x="0" y="0"/>
                  </a:cubicBezTo>
                  <a:cubicBezTo>
                    <a:pt x="0" y="36"/>
                    <a:pt x="0" y="36"/>
                    <a:pt x="0" y="36"/>
                  </a:cubicBezTo>
                  <a:cubicBezTo>
                    <a:pt x="3" y="36"/>
                    <a:pt x="6" y="36"/>
                    <a:pt x="6" y="36"/>
                  </a:cubicBezTo>
                  <a:cubicBezTo>
                    <a:pt x="6" y="5"/>
                    <a:pt x="6" y="5"/>
                    <a:pt x="6" y="5"/>
                  </a:cubicBezTo>
                  <a:cubicBezTo>
                    <a:pt x="14" y="36"/>
                    <a:pt x="14" y="36"/>
                    <a:pt x="14" y="36"/>
                  </a:cubicBezTo>
                  <a:cubicBezTo>
                    <a:pt x="14" y="36"/>
                    <a:pt x="16" y="36"/>
                    <a:pt x="20" y="36"/>
                  </a:cubicBezTo>
                  <a:cubicBezTo>
                    <a:pt x="20" y="36"/>
                    <a:pt x="28" y="5"/>
                    <a:pt x="28" y="5"/>
                  </a:cubicBezTo>
                  <a:cubicBezTo>
                    <a:pt x="28" y="36"/>
                    <a:pt x="28" y="36"/>
                    <a:pt x="28" y="36"/>
                  </a:cubicBezTo>
                  <a:cubicBezTo>
                    <a:pt x="34" y="36"/>
                    <a:pt x="34" y="36"/>
                    <a:pt x="34" y="36"/>
                  </a:cubicBezTo>
                  <a:cubicBezTo>
                    <a:pt x="34" y="0"/>
                    <a:pt x="34" y="0"/>
                    <a:pt x="34" y="0"/>
                  </a:cubicBezTo>
                  <a:cubicBezTo>
                    <a:pt x="23" y="0"/>
                    <a:pt x="23" y="0"/>
                    <a:pt x="23" y="0"/>
                  </a:cubicBezTo>
                  <a:lnTo>
                    <a:pt x="17" y="2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Freeform 28"/>
            <p:cNvSpPr>
              <a:spLocks noEditPoints="1"/>
            </p:cNvSpPr>
            <p:nvPr/>
          </p:nvSpPr>
          <p:spPr bwMode="black">
            <a:xfrm>
              <a:off x="3093" y="2148"/>
              <a:ext cx="78" cy="85"/>
            </a:xfrm>
            <a:custGeom>
              <a:avLst/>
              <a:gdLst>
                <a:gd name="T0" fmla="*/ 26 w 78"/>
                <a:gd name="T1" fmla="*/ 50 h 85"/>
                <a:gd name="T2" fmla="*/ 38 w 78"/>
                <a:gd name="T3" fmla="*/ 14 h 85"/>
                <a:gd name="T4" fmla="*/ 38 w 78"/>
                <a:gd name="T5" fmla="*/ 14 h 85"/>
                <a:gd name="T6" fmla="*/ 50 w 78"/>
                <a:gd name="T7" fmla="*/ 50 h 85"/>
                <a:gd name="T8" fmla="*/ 26 w 78"/>
                <a:gd name="T9" fmla="*/ 50 h 85"/>
                <a:gd name="T10" fmla="*/ 29 w 78"/>
                <a:gd name="T11" fmla="*/ 0 h 85"/>
                <a:gd name="T12" fmla="*/ 0 w 78"/>
                <a:gd name="T13" fmla="*/ 85 h 85"/>
                <a:gd name="T14" fmla="*/ 14 w 78"/>
                <a:gd name="T15" fmla="*/ 85 h 85"/>
                <a:gd name="T16" fmla="*/ 21 w 78"/>
                <a:gd name="T17" fmla="*/ 62 h 85"/>
                <a:gd name="T18" fmla="*/ 55 w 78"/>
                <a:gd name="T19" fmla="*/ 62 h 85"/>
                <a:gd name="T20" fmla="*/ 62 w 78"/>
                <a:gd name="T21" fmla="*/ 85 h 85"/>
                <a:gd name="T22" fmla="*/ 78 w 78"/>
                <a:gd name="T23" fmla="*/ 85 h 85"/>
                <a:gd name="T24" fmla="*/ 47 w 78"/>
                <a:gd name="T25" fmla="*/ 0 h 85"/>
                <a:gd name="T26" fmla="*/ 29 w 78"/>
                <a:gd name="T2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85">
                  <a:moveTo>
                    <a:pt x="26" y="50"/>
                  </a:moveTo>
                  <a:lnTo>
                    <a:pt x="38" y="14"/>
                  </a:lnTo>
                  <a:lnTo>
                    <a:pt x="38" y="14"/>
                  </a:lnTo>
                  <a:lnTo>
                    <a:pt x="50" y="50"/>
                  </a:lnTo>
                  <a:lnTo>
                    <a:pt x="26" y="50"/>
                  </a:lnTo>
                  <a:close/>
                  <a:moveTo>
                    <a:pt x="29" y="0"/>
                  </a:moveTo>
                  <a:lnTo>
                    <a:pt x="0" y="85"/>
                  </a:lnTo>
                  <a:lnTo>
                    <a:pt x="14" y="85"/>
                  </a:lnTo>
                  <a:lnTo>
                    <a:pt x="21" y="62"/>
                  </a:lnTo>
                  <a:lnTo>
                    <a:pt x="55" y="62"/>
                  </a:lnTo>
                  <a:lnTo>
                    <a:pt x="62" y="85"/>
                  </a:lnTo>
                  <a:lnTo>
                    <a:pt x="78" y="85"/>
                  </a:lnTo>
                  <a:lnTo>
                    <a:pt x="47" y="0"/>
                  </a:lnTo>
                  <a:lnTo>
                    <a:pt x="29"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Freeform 29"/>
            <p:cNvSpPr>
              <a:spLocks/>
            </p:cNvSpPr>
            <p:nvPr/>
          </p:nvSpPr>
          <p:spPr bwMode="black">
            <a:xfrm>
              <a:off x="3176" y="2148"/>
              <a:ext cx="68" cy="85"/>
            </a:xfrm>
            <a:custGeom>
              <a:avLst/>
              <a:gdLst>
                <a:gd name="T0" fmla="*/ 23 w 29"/>
                <a:gd name="T1" fmla="*/ 28 h 36"/>
                <a:gd name="T2" fmla="*/ 9 w 29"/>
                <a:gd name="T3" fmla="*/ 0 h 36"/>
                <a:gd name="T4" fmla="*/ 0 w 29"/>
                <a:gd name="T5" fmla="*/ 0 h 36"/>
                <a:gd name="T6" fmla="*/ 0 w 29"/>
                <a:gd name="T7" fmla="*/ 36 h 36"/>
                <a:gd name="T8" fmla="*/ 6 w 29"/>
                <a:gd name="T9" fmla="*/ 36 h 36"/>
                <a:gd name="T10" fmla="*/ 6 w 29"/>
                <a:gd name="T11" fmla="*/ 9 h 36"/>
                <a:gd name="T12" fmla="*/ 20 w 29"/>
                <a:gd name="T13" fmla="*/ 36 h 36"/>
                <a:gd name="T14" fmla="*/ 29 w 29"/>
                <a:gd name="T15" fmla="*/ 36 h 36"/>
                <a:gd name="T16" fmla="*/ 29 w 29"/>
                <a:gd name="T17" fmla="*/ 0 h 36"/>
                <a:gd name="T18" fmla="*/ 23 w 29"/>
                <a:gd name="T19" fmla="*/ 0 h 36"/>
                <a:gd name="T20" fmla="*/ 23 w 29"/>
                <a:gd name="T21"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6">
                  <a:moveTo>
                    <a:pt x="23" y="28"/>
                  </a:moveTo>
                  <a:cubicBezTo>
                    <a:pt x="9" y="0"/>
                    <a:pt x="9" y="0"/>
                    <a:pt x="9" y="0"/>
                  </a:cubicBezTo>
                  <a:cubicBezTo>
                    <a:pt x="0" y="0"/>
                    <a:pt x="0" y="0"/>
                    <a:pt x="0" y="0"/>
                  </a:cubicBezTo>
                  <a:cubicBezTo>
                    <a:pt x="0" y="36"/>
                    <a:pt x="0" y="36"/>
                    <a:pt x="0" y="36"/>
                  </a:cubicBezTo>
                  <a:cubicBezTo>
                    <a:pt x="3" y="36"/>
                    <a:pt x="6" y="36"/>
                    <a:pt x="6" y="36"/>
                  </a:cubicBezTo>
                  <a:cubicBezTo>
                    <a:pt x="6" y="9"/>
                    <a:pt x="6" y="9"/>
                    <a:pt x="6" y="9"/>
                  </a:cubicBezTo>
                  <a:cubicBezTo>
                    <a:pt x="20" y="36"/>
                    <a:pt x="20" y="36"/>
                    <a:pt x="20" y="36"/>
                  </a:cubicBezTo>
                  <a:cubicBezTo>
                    <a:pt x="29" y="36"/>
                    <a:pt x="29" y="36"/>
                    <a:pt x="29" y="36"/>
                  </a:cubicBezTo>
                  <a:cubicBezTo>
                    <a:pt x="29" y="0"/>
                    <a:pt x="29" y="0"/>
                    <a:pt x="29" y="0"/>
                  </a:cubicBezTo>
                  <a:cubicBezTo>
                    <a:pt x="23" y="0"/>
                    <a:pt x="23" y="0"/>
                    <a:pt x="23" y="0"/>
                  </a:cubicBezTo>
                  <a:lnTo>
                    <a:pt x="23" y="28"/>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Freeform 30"/>
            <p:cNvSpPr>
              <a:spLocks/>
            </p:cNvSpPr>
            <p:nvPr/>
          </p:nvSpPr>
          <p:spPr bwMode="black">
            <a:xfrm>
              <a:off x="3459" y="2148"/>
              <a:ext cx="50" cy="85"/>
            </a:xfrm>
            <a:custGeom>
              <a:avLst/>
              <a:gdLst>
                <a:gd name="T0" fmla="*/ 21 w 21"/>
                <a:gd name="T1" fmla="*/ 31 h 36"/>
                <a:gd name="T2" fmla="*/ 6 w 21"/>
                <a:gd name="T3" fmla="*/ 31 h 36"/>
                <a:gd name="T4" fmla="*/ 6 w 21"/>
                <a:gd name="T5" fmla="*/ 21 h 36"/>
                <a:gd name="T6" fmla="*/ 17 w 21"/>
                <a:gd name="T7" fmla="*/ 21 h 36"/>
                <a:gd name="T8" fmla="*/ 17 w 21"/>
                <a:gd name="T9" fmla="*/ 15 h 36"/>
                <a:gd name="T10" fmla="*/ 6 w 21"/>
                <a:gd name="T11" fmla="*/ 15 h 36"/>
                <a:gd name="T12" fmla="*/ 6 w 21"/>
                <a:gd name="T13" fmla="*/ 5 h 36"/>
                <a:gd name="T14" fmla="*/ 20 w 21"/>
                <a:gd name="T15" fmla="*/ 5 h 36"/>
                <a:gd name="T16" fmla="*/ 20 w 21"/>
                <a:gd name="T17" fmla="*/ 0 h 36"/>
                <a:gd name="T18" fmla="*/ 0 w 21"/>
                <a:gd name="T19" fmla="*/ 0 h 36"/>
                <a:gd name="T20" fmla="*/ 0 w 21"/>
                <a:gd name="T21" fmla="*/ 36 h 36"/>
                <a:gd name="T22" fmla="*/ 21 w 21"/>
                <a:gd name="T23" fmla="*/ 36 h 36"/>
                <a:gd name="T24" fmla="*/ 21 w 21"/>
                <a:gd name="T25"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6">
                  <a:moveTo>
                    <a:pt x="21" y="31"/>
                  </a:move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21" y="36"/>
                    <a:pt x="21" y="36"/>
                    <a:pt x="21" y="36"/>
                  </a:cubicBezTo>
                  <a:lnTo>
                    <a:pt x="21" y="31"/>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Freeform 31"/>
            <p:cNvSpPr>
              <a:spLocks/>
            </p:cNvSpPr>
            <p:nvPr/>
          </p:nvSpPr>
          <p:spPr bwMode="black">
            <a:xfrm>
              <a:off x="3258" y="2148"/>
              <a:ext cx="194" cy="85"/>
            </a:xfrm>
            <a:custGeom>
              <a:avLst/>
              <a:gdLst>
                <a:gd name="T0" fmla="*/ 49 w 82"/>
                <a:gd name="T1" fmla="*/ 0 h 36"/>
                <a:gd name="T2" fmla="*/ 49 w 82"/>
                <a:gd name="T3" fmla="*/ 0 h 36"/>
                <a:gd name="T4" fmla="*/ 48 w 82"/>
                <a:gd name="T5" fmla="*/ 0 h 36"/>
                <a:gd name="T6" fmla="*/ 48 w 82"/>
                <a:gd name="T7" fmla="*/ 28 h 36"/>
                <a:gd name="T8" fmla="*/ 34 w 82"/>
                <a:gd name="T9" fmla="*/ 0 h 36"/>
                <a:gd name="T10" fmla="*/ 26 w 82"/>
                <a:gd name="T11" fmla="*/ 0 h 36"/>
                <a:gd name="T12" fmla="*/ 26 w 82"/>
                <a:gd name="T13" fmla="*/ 31 h 36"/>
                <a:gd name="T14" fmla="*/ 7 w 82"/>
                <a:gd name="T15" fmla="*/ 31 h 36"/>
                <a:gd name="T16" fmla="*/ 7 w 82"/>
                <a:gd name="T17" fmla="*/ 21 h 36"/>
                <a:gd name="T18" fmla="*/ 18 w 82"/>
                <a:gd name="T19" fmla="*/ 21 h 36"/>
                <a:gd name="T20" fmla="*/ 18 w 82"/>
                <a:gd name="T21" fmla="*/ 15 h 36"/>
                <a:gd name="T22" fmla="*/ 7 w 82"/>
                <a:gd name="T23" fmla="*/ 15 h 36"/>
                <a:gd name="T24" fmla="*/ 7 w 82"/>
                <a:gd name="T25" fmla="*/ 5 h 36"/>
                <a:gd name="T26" fmla="*/ 20 w 82"/>
                <a:gd name="T27" fmla="*/ 5 h 36"/>
                <a:gd name="T28" fmla="*/ 20 w 82"/>
                <a:gd name="T29" fmla="*/ 0 h 36"/>
                <a:gd name="T30" fmla="*/ 0 w 82"/>
                <a:gd name="T31" fmla="*/ 0 h 36"/>
                <a:gd name="T32" fmla="*/ 0 w 82"/>
                <a:gd name="T33" fmla="*/ 36 h 36"/>
                <a:gd name="T34" fmla="*/ 31 w 82"/>
                <a:gd name="T35" fmla="*/ 36 h 36"/>
                <a:gd name="T36" fmla="*/ 31 w 82"/>
                <a:gd name="T37" fmla="*/ 36 h 36"/>
                <a:gd name="T38" fmla="*/ 31 w 82"/>
                <a:gd name="T39" fmla="*/ 9 h 36"/>
                <a:gd name="T40" fmla="*/ 46 w 82"/>
                <a:gd name="T41" fmla="*/ 36 h 36"/>
                <a:gd name="T42" fmla="*/ 54 w 82"/>
                <a:gd name="T43" fmla="*/ 36 h 36"/>
                <a:gd name="T44" fmla="*/ 54 w 82"/>
                <a:gd name="T45" fmla="*/ 5 h 36"/>
                <a:gd name="T46" fmla="*/ 65 w 82"/>
                <a:gd name="T47" fmla="*/ 5 h 36"/>
                <a:gd name="T48" fmla="*/ 65 w 82"/>
                <a:gd name="T49" fmla="*/ 36 h 36"/>
                <a:gd name="T50" fmla="*/ 71 w 82"/>
                <a:gd name="T51" fmla="*/ 36 h 36"/>
                <a:gd name="T52" fmla="*/ 71 w 82"/>
                <a:gd name="T53" fmla="*/ 5 h 36"/>
                <a:gd name="T54" fmla="*/ 82 w 82"/>
                <a:gd name="T55" fmla="*/ 5 h 36"/>
                <a:gd name="T56" fmla="*/ 82 w 82"/>
                <a:gd name="T57" fmla="*/ 0 h 36"/>
                <a:gd name="T58" fmla="*/ 49 w 82"/>
                <a:gd name="T5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2" h="36">
                  <a:moveTo>
                    <a:pt x="49" y="0"/>
                  </a:moveTo>
                  <a:cubicBezTo>
                    <a:pt x="49" y="0"/>
                    <a:pt x="49" y="0"/>
                    <a:pt x="49" y="0"/>
                  </a:cubicBezTo>
                  <a:cubicBezTo>
                    <a:pt x="48" y="0"/>
                    <a:pt x="48" y="0"/>
                    <a:pt x="48" y="0"/>
                  </a:cubicBezTo>
                  <a:cubicBezTo>
                    <a:pt x="48" y="28"/>
                    <a:pt x="48" y="28"/>
                    <a:pt x="48" y="28"/>
                  </a:cubicBezTo>
                  <a:cubicBezTo>
                    <a:pt x="34" y="0"/>
                    <a:pt x="34" y="0"/>
                    <a:pt x="34" y="0"/>
                  </a:cubicBezTo>
                  <a:cubicBezTo>
                    <a:pt x="26" y="0"/>
                    <a:pt x="26" y="0"/>
                    <a:pt x="26" y="0"/>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1" y="36"/>
                    <a:pt x="31" y="36"/>
                    <a:pt x="31" y="36"/>
                  </a:cubicBezTo>
                  <a:cubicBezTo>
                    <a:pt x="31" y="36"/>
                    <a:pt x="31" y="36"/>
                    <a:pt x="31" y="36"/>
                  </a:cubicBezTo>
                  <a:cubicBezTo>
                    <a:pt x="31" y="9"/>
                    <a:pt x="31" y="9"/>
                    <a:pt x="31" y="9"/>
                  </a:cubicBezTo>
                  <a:cubicBezTo>
                    <a:pt x="46" y="36"/>
                    <a:pt x="46" y="36"/>
                    <a:pt x="46" y="36"/>
                  </a:cubicBezTo>
                  <a:cubicBezTo>
                    <a:pt x="54" y="36"/>
                    <a:pt x="54" y="36"/>
                    <a:pt x="54" y="36"/>
                  </a:cubicBezTo>
                  <a:cubicBezTo>
                    <a:pt x="54" y="5"/>
                    <a:pt x="54" y="5"/>
                    <a:pt x="54" y="5"/>
                  </a:cubicBezTo>
                  <a:cubicBezTo>
                    <a:pt x="58" y="5"/>
                    <a:pt x="62" y="5"/>
                    <a:pt x="65" y="5"/>
                  </a:cubicBezTo>
                  <a:cubicBezTo>
                    <a:pt x="65" y="36"/>
                    <a:pt x="65" y="36"/>
                    <a:pt x="65" y="36"/>
                  </a:cubicBezTo>
                  <a:cubicBezTo>
                    <a:pt x="71" y="36"/>
                    <a:pt x="71" y="36"/>
                    <a:pt x="71" y="36"/>
                  </a:cubicBezTo>
                  <a:cubicBezTo>
                    <a:pt x="71" y="5"/>
                    <a:pt x="71" y="5"/>
                    <a:pt x="71" y="5"/>
                  </a:cubicBezTo>
                  <a:cubicBezTo>
                    <a:pt x="82" y="5"/>
                    <a:pt x="82" y="5"/>
                    <a:pt x="82" y="5"/>
                  </a:cubicBezTo>
                  <a:cubicBezTo>
                    <a:pt x="82" y="0"/>
                    <a:pt x="82" y="0"/>
                    <a:pt x="82" y="0"/>
                  </a:cubicBezTo>
                  <a:lnTo>
                    <a:pt x="49"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Freeform 32"/>
            <p:cNvSpPr>
              <a:spLocks noEditPoints="1"/>
            </p:cNvSpPr>
            <p:nvPr/>
          </p:nvSpPr>
          <p:spPr bwMode="black">
            <a:xfrm>
              <a:off x="2874" y="2148"/>
              <a:ext cx="120" cy="85"/>
            </a:xfrm>
            <a:custGeom>
              <a:avLst/>
              <a:gdLst>
                <a:gd name="T0" fmla="*/ 32 w 51"/>
                <a:gd name="T1" fmla="*/ 15 h 36"/>
                <a:gd name="T2" fmla="*/ 32 w 51"/>
                <a:gd name="T3" fmla="*/ 15 h 36"/>
                <a:gd name="T4" fmla="*/ 32 w 51"/>
                <a:gd name="T5" fmla="*/ 5 h 36"/>
                <a:gd name="T6" fmla="*/ 37 w 51"/>
                <a:gd name="T7" fmla="*/ 5 h 36"/>
                <a:gd name="T8" fmla="*/ 44 w 51"/>
                <a:gd name="T9" fmla="*/ 10 h 36"/>
                <a:gd name="T10" fmla="*/ 37 w 51"/>
                <a:gd name="T11" fmla="*/ 15 h 36"/>
                <a:gd name="T12" fmla="*/ 32 w 51"/>
                <a:gd name="T13" fmla="*/ 15 h 36"/>
                <a:gd name="T14" fmla="*/ 47 w 51"/>
                <a:gd name="T15" fmla="*/ 18 h 36"/>
                <a:gd name="T16" fmla="*/ 50 w 51"/>
                <a:gd name="T17" fmla="*/ 10 h 36"/>
                <a:gd name="T18" fmla="*/ 47 w 51"/>
                <a:gd name="T19" fmla="*/ 3 h 36"/>
                <a:gd name="T20" fmla="*/ 36 w 51"/>
                <a:gd name="T21" fmla="*/ 0 h 36"/>
                <a:gd name="T22" fmla="*/ 26 w 51"/>
                <a:gd name="T23" fmla="*/ 0 h 36"/>
                <a:gd name="T24" fmla="*/ 26 w 51"/>
                <a:gd name="T25" fmla="*/ 15 h 36"/>
                <a:gd name="T26" fmla="*/ 26 w 51"/>
                <a:gd name="T27" fmla="*/ 15 h 36"/>
                <a:gd name="T28" fmla="*/ 26 w 51"/>
                <a:gd name="T29" fmla="*/ 31 h 36"/>
                <a:gd name="T30" fmla="*/ 7 w 51"/>
                <a:gd name="T31" fmla="*/ 31 h 36"/>
                <a:gd name="T32" fmla="*/ 7 w 51"/>
                <a:gd name="T33" fmla="*/ 21 h 36"/>
                <a:gd name="T34" fmla="*/ 18 w 51"/>
                <a:gd name="T35" fmla="*/ 21 h 36"/>
                <a:gd name="T36" fmla="*/ 18 w 51"/>
                <a:gd name="T37" fmla="*/ 15 h 36"/>
                <a:gd name="T38" fmla="*/ 7 w 51"/>
                <a:gd name="T39" fmla="*/ 15 h 36"/>
                <a:gd name="T40" fmla="*/ 7 w 51"/>
                <a:gd name="T41" fmla="*/ 5 h 36"/>
                <a:gd name="T42" fmla="*/ 20 w 51"/>
                <a:gd name="T43" fmla="*/ 5 h 36"/>
                <a:gd name="T44" fmla="*/ 20 w 51"/>
                <a:gd name="T45" fmla="*/ 0 h 36"/>
                <a:gd name="T46" fmla="*/ 0 w 51"/>
                <a:gd name="T47" fmla="*/ 0 h 36"/>
                <a:gd name="T48" fmla="*/ 0 w 51"/>
                <a:gd name="T49" fmla="*/ 36 h 36"/>
                <a:gd name="T50" fmla="*/ 32 w 51"/>
                <a:gd name="T51" fmla="*/ 36 h 36"/>
                <a:gd name="T52" fmla="*/ 32 w 51"/>
                <a:gd name="T53" fmla="*/ 21 h 36"/>
                <a:gd name="T54" fmla="*/ 35 w 51"/>
                <a:gd name="T55" fmla="*/ 21 h 36"/>
                <a:gd name="T56" fmla="*/ 44 w 51"/>
                <a:gd name="T57" fmla="*/ 36 h 36"/>
                <a:gd name="T58" fmla="*/ 51 w 51"/>
                <a:gd name="T59" fmla="*/ 36 h 36"/>
                <a:gd name="T60" fmla="*/ 42 w 51"/>
                <a:gd name="T61" fmla="*/ 20 h 36"/>
                <a:gd name="T62" fmla="*/ 47 w 51"/>
                <a:gd name="T63"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4" y="7"/>
                    <a:pt x="44" y="10"/>
                  </a:cubicBezTo>
                  <a:cubicBezTo>
                    <a:pt x="44" y="14"/>
                    <a:pt x="42" y="15"/>
                    <a:pt x="37" y="15"/>
                  </a:cubicBezTo>
                  <a:lnTo>
                    <a:pt x="32" y="15"/>
                  </a:lnTo>
                  <a:close/>
                  <a:moveTo>
                    <a:pt x="47" y="18"/>
                  </a:moveTo>
                  <a:cubicBezTo>
                    <a:pt x="49" y="16"/>
                    <a:pt x="50" y="14"/>
                    <a:pt x="50" y="10"/>
                  </a:cubicBezTo>
                  <a:cubicBezTo>
                    <a:pt x="50" y="7"/>
                    <a:pt x="49" y="4"/>
                    <a:pt x="47" y="3"/>
                  </a:cubicBezTo>
                  <a:cubicBezTo>
                    <a:pt x="44" y="1"/>
                    <a:pt x="41" y="0"/>
                    <a:pt x="36" y="0"/>
                  </a:cubicBezTo>
                  <a:cubicBezTo>
                    <a:pt x="26" y="0"/>
                    <a:pt x="26" y="0"/>
                    <a:pt x="26" y="0"/>
                  </a:cubicBezTo>
                  <a:cubicBezTo>
                    <a:pt x="26" y="15"/>
                    <a:pt x="26" y="15"/>
                    <a:pt x="26" y="15"/>
                  </a:cubicBezTo>
                  <a:cubicBezTo>
                    <a:pt x="26" y="15"/>
                    <a:pt x="26" y="15"/>
                    <a:pt x="26" y="15"/>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2" y="20"/>
                    <a:pt x="42" y="20"/>
                    <a:pt x="42" y="20"/>
                  </a:cubicBezTo>
                  <a:cubicBezTo>
                    <a:pt x="44" y="20"/>
                    <a:pt x="45" y="19"/>
                    <a:pt x="47" y="1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Freeform 33"/>
            <p:cNvSpPr>
              <a:spLocks noEditPoints="1"/>
            </p:cNvSpPr>
            <p:nvPr/>
          </p:nvSpPr>
          <p:spPr bwMode="black">
            <a:xfrm>
              <a:off x="2642" y="2148"/>
              <a:ext cx="121" cy="85"/>
            </a:xfrm>
            <a:custGeom>
              <a:avLst/>
              <a:gdLst>
                <a:gd name="T0" fmla="*/ 32 w 51"/>
                <a:gd name="T1" fmla="*/ 15 h 36"/>
                <a:gd name="T2" fmla="*/ 32 w 51"/>
                <a:gd name="T3" fmla="*/ 15 h 36"/>
                <a:gd name="T4" fmla="*/ 32 w 51"/>
                <a:gd name="T5" fmla="*/ 5 h 36"/>
                <a:gd name="T6" fmla="*/ 37 w 51"/>
                <a:gd name="T7" fmla="*/ 5 h 36"/>
                <a:gd name="T8" fmla="*/ 43 w 51"/>
                <a:gd name="T9" fmla="*/ 10 h 36"/>
                <a:gd name="T10" fmla="*/ 37 w 51"/>
                <a:gd name="T11" fmla="*/ 15 h 36"/>
                <a:gd name="T12" fmla="*/ 32 w 51"/>
                <a:gd name="T13" fmla="*/ 15 h 36"/>
                <a:gd name="T14" fmla="*/ 46 w 51"/>
                <a:gd name="T15" fmla="*/ 18 h 36"/>
                <a:gd name="T16" fmla="*/ 50 w 51"/>
                <a:gd name="T17" fmla="*/ 10 h 36"/>
                <a:gd name="T18" fmla="*/ 46 w 51"/>
                <a:gd name="T19" fmla="*/ 3 h 36"/>
                <a:gd name="T20" fmla="*/ 36 w 51"/>
                <a:gd name="T21" fmla="*/ 0 h 36"/>
                <a:gd name="T22" fmla="*/ 25 w 51"/>
                <a:gd name="T23" fmla="*/ 0 h 36"/>
                <a:gd name="T24" fmla="*/ 25 w 51"/>
                <a:gd name="T25" fmla="*/ 15 h 36"/>
                <a:gd name="T26" fmla="*/ 25 w 51"/>
                <a:gd name="T27" fmla="*/ 15 h 36"/>
                <a:gd name="T28" fmla="*/ 25 w 51"/>
                <a:gd name="T29" fmla="*/ 31 h 36"/>
                <a:gd name="T30" fmla="*/ 6 w 51"/>
                <a:gd name="T31" fmla="*/ 31 h 36"/>
                <a:gd name="T32" fmla="*/ 6 w 51"/>
                <a:gd name="T33" fmla="*/ 21 h 36"/>
                <a:gd name="T34" fmla="*/ 17 w 51"/>
                <a:gd name="T35" fmla="*/ 21 h 36"/>
                <a:gd name="T36" fmla="*/ 17 w 51"/>
                <a:gd name="T37" fmla="*/ 15 h 36"/>
                <a:gd name="T38" fmla="*/ 6 w 51"/>
                <a:gd name="T39" fmla="*/ 15 h 36"/>
                <a:gd name="T40" fmla="*/ 6 w 51"/>
                <a:gd name="T41" fmla="*/ 5 h 36"/>
                <a:gd name="T42" fmla="*/ 20 w 51"/>
                <a:gd name="T43" fmla="*/ 5 h 36"/>
                <a:gd name="T44" fmla="*/ 20 w 51"/>
                <a:gd name="T45" fmla="*/ 0 h 36"/>
                <a:gd name="T46" fmla="*/ 0 w 51"/>
                <a:gd name="T47" fmla="*/ 0 h 36"/>
                <a:gd name="T48" fmla="*/ 0 w 51"/>
                <a:gd name="T49" fmla="*/ 36 h 36"/>
                <a:gd name="T50" fmla="*/ 32 w 51"/>
                <a:gd name="T51" fmla="*/ 36 h 36"/>
                <a:gd name="T52" fmla="*/ 32 w 51"/>
                <a:gd name="T53" fmla="*/ 21 h 36"/>
                <a:gd name="T54" fmla="*/ 35 w 51"/>
                <a:gd name="T55" fmla="*/ 21 h 36"/>
                <a:gd name="T56" fmla="*/ 44 w 51"/>
                <a:gd name="T57" fmla="*/ 36 h 36"/>
                <a:gd name="T58" fmla="*/ 51 w 51"/>
                <a:gd name="T59" fmla="*/ 36 h 36"/>
                <a:gd name="T60" fmla="*/ 41 w 51"/>
                <a:gd name="T61" fmla="*/ 20 h 36"/>
                <a:gd name="T62" fmla="*/ 46 w 51"/>
                <a:gd name="T63"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3" y="7"/>
                    <a:pt x="43" y="10"/>
                  </a:cubicBezTo>
                  <a:cubicBezTo>
                    <a:pt x="43" y="14"/>
                    <a:pt x="42" y="15"/>
                    <a:pt x="37" y="15"/>
                  </a:cubicBezTo>
                  <a:lnTo>
                    <a:pt x="32" y="15"/>
                  </a:lnTo>
                  <a:close/>
                  <a:moveTo>
                    <a:pt x="46" y="18"/>
                  </a:moveTo>
                  <a:cubicBezTo>
                    <a:pt x="48" y="16"/>
                    <a:pt x="50" y="14"/>
                    <a:pt x="50" y="10"/>
                  </a:cubicBezTo>
                  <a:cubicBezTo>
                    <a:pt x="50" y="7"/>
                    <a:pt x="48" y="4"/>
                    <a:pt x="46" y="3"/>
                  </a:cubicBezTo>
                  <a:cubicBezTo>
                    <a:pt x="44" y="1"/>
                    <a:pt x="41" y="0"/>
                    <a:pt x="36" y="0"/>
                  </a:cubicBezTo>
                  <a:cubicBezTo>
                    <a:pt x="25" y="0"/>
                    <a:pt x="25" y="0"/>
                    <a:pt x="25" y="0"/>
                  </a:cubicBezTo>
                  <a:cubicBezTo>
                    <a:pt x="25" y="15"/>
                    <a:pt x="25" y="15"/>
                    <a:pt x="25" y="15"/>
                  </a:cubicBezTo>
                  <a:cubicBezTo>
                    <a:pt x="25" y="15"/>
                    <a:pt x="25" y="15"/>
                    <a:pt x="25" y="15"/>
                  </a:cubicBezTo>
                  <a:cubicBezTo>
                    <a:pt x="25" y="31"/>
                    <a:pt x="25" y="31"/>
                    <a:pt x="25" y="31"/>
                  </a:cubicBez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1" y="20"/>
                    <a:pt x="41" y="20"/>
                    <a:pt x="41" y="20"/>
                  </a:cubicBezTo>
                  <a:cubicBezTo>
                    <a:pt x="43" y="20"/>
                    <a:pt x="45" y="19"/>
                    <a:pt x="46" y="1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Freeform 34"/>
            <p:cNvSpPr>
              <a:spLocks noEditPoints="1"/>
            </p:cNvSpPr>
            <p:nvPr/>
          </p:nvSpPr>
          <p:spPr bwMode="black">
            <a:xfrm>
              <a:off x="2807" y="2148"/>
              <a:ext cx="59" cy="85"/>
            </a:xfrm>
            <a:custGeom>
              <a:avLst/>
              <a:gdLst>
                <a:gd name="T0" fmla="*/ 12 w 25"/>
                <a:gd name="T1" fmla="*/ 16 h 36"/>
                <a:gd name="T2" fmla="*/ 7 w 25"/>
                <a:gd name="T3" fmla="*/ 16 h 36"/>
                <a:gd name="T4" fmla="*/ 7 w 25"/>
                <a:gd name="T5" fmla="*/ 5 h 36"/>
                <a:gd name="T6" fmla="*/ 12 w 25"/>
                <a:gd name="T7" fmla="*/ 5 h 36"/>
                <a:gd name="T8" fmla="*/ 18 w 25"/>
                <a:gd name="T9" fmla="*/ 11 h 36"/>
                <a:gd name="T10" fmla="*/ 12 w 25"/>
                <a:gd name="T11" fmla="*/ 16 h 36"/>
                <a:gd name="T12" fmla="*/ 21 w 25"/>
                <a:gd name="T13" fmla="*/ 3 h 36"/>
                <a:gd name="T14" fmla="*/ 11 w 25"/>
                <a:gd name="T15" fmla="*/ 0 h 36"/>
                <a:gd name="T16" fmla="*/ 0 w 25"/>
                <a:gd name="T17" fmla="*/ 0 h 36"/>
                <a:gd name="T18" fmla="*/ 0 w 25"/>
                <a:gd name="T19" fmla="*/ 21 h 36"/>
                <a:gd name="T20" fmla="*/ 0 w 25"/>
                <a:gd name="T21" fmla="*/ 36 h 36"/>
                <a:gd name="T22" fmla="*/ 7 w 25"/>
                <a:gd name="T23" fmla="*/ 36 h 36"/>
                <a:gd name="T24" fmla="*/ 7 w 25"/>
                <a:gd name="T25" fmla="*/ 21 h 36"/>
                <a:gd name="T26" fmla="*/ 11 w 25"/>
                <a:gd name="T27" fmla="*/ 21 h 36"/>
                <a:gd name="T28" fmla="*/ 21 w 25"/>
                <a:gd name="T29" fmla="*/ 18 h 36"/>
                <a:gd name="T30" fmla="*/ 25 w 25"/>
                <a:gd name="T31" fmla="*/ 11 h 36"/>
                <a:gd name="T32" fmla="*/ 21 w 25"/>
                <a:gd name="T33"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36">
                  <a:moveTo>
                    <a:pt x="12" y="16"/>
                  </a:moveTo>
                  <a:cubicBezTo>
                    <a:pt x="7" y="16"/>
                    <a:pt x="7" y="16"/>
                    <a:pt x="7" y="16"/>
                  </a:cubicBezTo>
                  <a:cubicBezTo>
                    <a:pt x="7" y="5"/>
                    <a:pt x="7" y="5"/>
                    <a:pt x="7" y="5"/>
                  </a:cubicBezTo>
                  <a:cubicBezTo>
                    <a:pt x="12" y="5"/>
                    <a:pt x="12" y="5"/>
                    <a:pt x="12" y="5"/>
                  </a:cubicBezTo>
                  <a:cubicBezTo>
                    <a:pt x="17" y="5"/>
                    <a:pt x="18" y="7"/>
                    <a:pt x="18" y="11"/>
                  </a:cubicBezTo>
                  <a:cubicBezTo>
                    <a:pt x="18" y="14"/>
                    <a:pt x="16" y="16"/>
                    <a:pt x="12" y="16"/>
                  </a:cubicBezTo>
                  <a:close/>
                  <a:moveTo>
                    <a:pt x="21" y="3"/>
                  </a:moveTo>
                  <a:cubicBezTo>
                    <a:pt x="19" y="1"/>
                    <a:pt x="16" y="0"/>
                    <a:pt x="11" y="0"/>
                  </a:cubicBezTo>
                  <a:cubicBezTo>
                    <a:pt x="0" y="0"/>
                    <a:pt x="0" y="0"/>
                    <a:pt x="0" y="0"/>
                  </a:cubicBezTo>
                  <a:cubicBezTo>
                    <a:pt x="0" y="21"/>
                    <a:pt x="0" y="21"/>
                    <a:pt x="0" y="21"/>
                  </a:cubicBezTo>
                  <a:cubicBezTo>
                    <a:pt x="0" y="36"/>
                    <a:pt x="0" y="36"/>
                    <a:pt x="0" y="36"/>
                  </a:cubicBezTo>
                  <a:cubicBezTo>
                    <a:pt x="7" y="36"/>
                    <a:pt x="7" y="36"/>
                    <a:pt x="7" y="36"/>
                  </a:cubicBezTo>
                  <a:cubicBezTo>
                    <a:pt x="7" y="21"/>
                    <a:pt x="7" y="21"/>
                    <a:pt x="7" y="21"/>
                  </a:cubicBezTo>
                  <a:cubicBezTo>
                    <a:pt x="11" y="21"/>
                    <a:pt x="11" y="21"/>
                    <a:pt x="11" y="21"/>
                  </a:cubicBezTo>
                  <a:cubicBezTo>
                    <a:pt x="16" y="21"/>
                    <a:pt x="19" y="20"/>
                    <a:pt x="21" y="18"/>
                  </a:cubicBezTo>
                  <a:cubicBezTo>
                    <a:pt x="23" y="17"/>
                    <a:pt x="25" y="14"/>
                    <a:pt x="25" y="11"/>
                  </a:cubicBezTo>
                  <a:cubicBezTo>
                    <a:pt x="25" y="7"/>
                    <a:pt x="23" y="4"/>
                    <a:pt x="21" y="3"/>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Freeform 35"/>
            <p:cNvSpPr>
              <a:spLocks/>
            </p:cNvSpPr>
            <p:nvPr/>
          </p:nvSpPr>
          <p:spPr bwMode="black">
            <a:xfrm>
              <a:off x="2578" y="2146"/>
              <a:ext cx="55" cy="87"/>
            </a:xfrm>
            <a:custGeom>
              <a:avLst/>
              <a:gdLst>
                <a:gd name="T0" fmla="*/ 14 w 23"/>
                <a:gd name="T1" fmla="*/ 16 h 37"/>
                <a:gd name="T2" fmla="*/ 6 w 23"/>
                <a:gd name="T3" fmla="*/ 10 h 37"/>
                <a:gd name="T4" fmla="*/ 13 w 23"/>
                <a:gd name="T5" fmla="*/ 5 h 37"/>
                <a:gd name="T6" fmla="*/ 21 w 23"/>
                <a:gd name="T7" fmla="*/ 7 h 37"/>
                <a:gd name="T8" fmla="*/ 21 w 23"/>
                <a:gd name="T9" fmla="*/ 2 h 37"/>
                <a:gd name="T10" fmla="*/ 13 w 23"/>
                <a:gd name="T11" fmla="*/ 0 h 37"/>
                <a:gd name="T12" fmla="*/ 0 w 23"/>
                <a:gd name="T13" fmla="*/ 11 h 37"/>
                <a:gd name="T14" fmla="*/ 10 w 23"/>
                <a:gd name="T15" fmla="*/ 21 h 37"/>
                <a:gd name="T16" fmla="*/ 17 w 23"/>
                <a:gd name="T17" fmla="*/ 27 h 37"/>
                <a:gd name="T18" fmla="*/ 10 w 23"/>
                <a:gd name="T19" fmla="*/ 32 h 37"/>
                <a:gd name="T20" fmla="*/ 0 w 23"/>
                <a:gd name="T21" fmla="*/ 30 h 37"/>
                <a:gd name="T22" fmla="*/ 0 w 23"/>
                <a:gd name="T23" fmla="*/ 35 h 37"/>
                <a:gd name="T24" fmla="*/ 9 w 23"/>
                <a:gd name="T25" fmla="*/ 37 h 37"/>
                <a:gd name="T26" fmla="*/ 23 w 23"/>
                <a:gd name="T27" fmla="*/ 27 h 37"/>
                <a:gd name="T28" fmla="*/ 14 w 23"/>
                <a:gd name="T29" fmla="*/ 1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7">
                  <a:moveTo>
                    <a:pt x="14" y="16"/>
                  </a:moveTo>
                  <a:cubicBezTo>
                    <a:pt x="9" y="14"/>
                    <a:pt x="6" y="13"/>
                    <a:pt x="6" y="10"/>
                  </a:cubicBezTo>
                  <a:cubicBezTo>
                    <a:pt x="6" y="8"/>
                    <a:pt x="9" y="5"/>
                    <a:pt x="13" y="5"/>
                  </a:cubicBezTo>
                  <a:cubicBezTo>
                    <a:pt x="16" y="5"/>
                    <a:pt x="19" y="6"/>
                    <a:pt x="21" y="7"/>
                  </a:cubicBezTo>
                  <a:cubicBezTo>
                    <a:pt x="21" y="2"/>
                    <a:pt x="21" y="2"/>
                    <a:pt x="21" y="2"/>
                  </a:cubicBezTo>
                  <a:cubicBezTo>
                    <a:pt x="19" y="1"/>
                    <a:pt x="16" y="0"/>
                    <a:pt x="13" y="0"/>
                  </a:cubicBezTo>
                  <a:cubicBezTo>
                    <a:pt x="5" y="0"/>
                    <a:pt x="0" y="5"/>
                    <a:pt x="0" y="11"/>
                  </a:cubicBezTo>
                  <a:cubicBezTo>
                    <a:pt x="0" y="16"/>
                    <a:pt x="4" y="19"/>
                    <a:pt x="10" y="21"/>
                  </a:cubicBezTo>
                  <a:cubicBezTo>
                    <a:pt x="15" y="23"/>
                    <a:pt x="17" y="24"/>
                    <a:pt x="17" y="27"/>
                  </a:cubicBezTo>
                  <a:cubicBezTo>
                    <a:pt x="17" y="30"/>
                    <a:pt x="14" y="32"/>
                    <a:pt x="10" y="32"/>
                  </a:cubicBezTo>
                  <a:cubicBezTo>
                    <a:pt x="6" y="32"/>
                    <a:pt x="2" y="31"/>
                    <a:pt x="0" y="30"/>
                  </a:cubicBezTo>
                  <a:cubicBezTo>
                    <a:pt x="0" y="35"/>
                    <a:pt x="0" y="35"/>
                    <a:pt x="0" y="35"/>
                  </a:cubicBezTo>
                  <a:cubicBezTo>
                    <a:pt x="2" y="37"/>
                    <a:pt x="6" y="37"/>
                    <a:pt x="9" y="37"/>
                  </a:cubicBezTo>
                  <a:cubicBezTo>
                    <a:pt x="19" y="37"/>
                    <a:pt x="23" y="32"/>
                    <a:pt x="23" y="27"/>
                  </a:cubicBezTo>
                  <a:cubicBezTo>
                    <a:pt x="23" y="21"/>
                    <a:pt x="20" y="18"/>
                    <a:pt x="14" y="1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Freeform 36"/>
            <p:cNvSpPr>
              <a:spLocks noEditPoints="1"/>
            </p:cNvSpPr>
            <p:nvPr/>
          </p:nvSpPr>
          <p:spPr bwMode="black">
            <a:xfrm>
              <a:off x="3518" y="2200"/>
              <a:ext cx="36" cy="36"/>
            </a:xfrm>
            <a:custGeom>
              <a:avLst/>
              <a:gdLst>
                <a:gd name="T0" fmla="*/ 6 w 15"/>
                <a:gd name="T1" fmla="*/ 7 h 15"/>
                <a:gd name="T2" fmla="*/ 6 w 15"/>
                <a:gd name="T3" fmla="*/ 5 h 15"/>
                <a:gd name="T4" fmla="*/ 8 w 15"/>
                <a:gd name="T5" fmla="*/ 5 h 15"/>
                <a:gd name="T6" fmla="*/ 10 w 15"/>
                <a:gd name="T7" fmla="*/ 6 h 15"/>
                <a:gd name="T8" fmla="*/ 8 w 15"/>
                <a:gd name="T9" fmla="*/ 7 h 15"/>
                <a:gd name="T10" fmla="*/ 6 w 15"/>
                <a:gd name="T11" fmla="*/ 7 h 15"/>
                <a:gd name="T12" fmla="*/ 6 w 15"/>
                <a:gd name="T13" fmla="*/ 8 h 15"/>
                <a:gd name="T14" fmla="*/ 8 w 15"/>
                <a:gd name="T15" fmla="*/ 8 h 15"/>
                <a:gd name="T16" fmla="*/ 10 w 15"/>
                <a:gd name="T17" fmla="*/ 12 h 15"/>
                <a:gd name="T18" fmla="*/ 11 w 15"/>
                <a:gd name="T19" fmla="*/ 12 h 15"/>
                <a:gd name="T20" fmla="*/ 9 w 15"/>
                <a:gd name="T21" fmla="*/ 8 h 15"/>
                <a:gd name="T22" fmla="*/ 11 w 15"/>
                <a:gd name="T23" fmla="*/ 6 h 15"/>
                <a:gd name="T24" fmla="*/ 8 w 15"/>
                <a:gd name="T25" fmla="*/ 4 h 15"/>
                <a:gd name="T26" fmla="*/ 5 w 15"/>
                <a:gd name="T27" fmla="*/ 4 h 15"/>
                <a:gd name="T28" fmla="*/ 5 w 15"/>
                <a:gd name="T29" fmla="*/ 12 h 15"/>
                <a:gd name="T30" fmla="*/ 6 w 15"/>
                <a:gd name="T31" fmla="*/ 12 h 15"/>
                <a:gd name="T32" fmla="*/ 6 w 15"/>
                <a:gd name="T33" fmla="*/ 8 h 15"/>
                <a:gd name="T34" fmla="*/ 8 w 15"/>
                <a:gd name="T35" fmla="*/ 15 h 15"/>
                <a:gd name="T36" fmla="*/ 15 w 15"/>
                <a:gd name="T37" fmla="*/ 8 h 15"/>
                <a:gd name="T38" fmla="*/ 8 w 15"/>
                <a:gd name="T39" fmla="*/ 0 h 15"/>
                <a:gd name="T40" fmla="*/ 0 w 15"/>
                <a:gd name="T41" fmla="*/ 8 h 15"/>
                <a:gd name="T42" fmla="*/ 8 w 15"/>
                <a:gd name="T43" fmla="*/ 15 h 15"/>
                <a:gd name="T44" fmla="*/ 2 w 15"/>
                <a:gd name="T45" fmla="*/ 8 h 15"/>
                <a:gd name="T46" fmla="*/ 8 w 15"/>
                <a:gd name="T47" fmla="*/ 2 h 15"/>
                <a:gd name="T48" fmla="*/ 14 w 15"/>
                <a:gd name="T49" fmla="*/ 8 h 15"/>
                <a:gd name="T50" fmla="*/ 8 w 15"/>
                <a:gd name="T51" fmla="*/ 14 h 15"/>
                <a:gd name="T52" fmla="*/ 2 w 15"/>
                <a:gd name="T5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15">
                  <a:moveTo>
                    <a:pt x="6" y="7"/>
                  </a:moveTo>
                  <a:cubicBezTo>
                    <a:pt x="6" y="5"/>
                    <a:pt x="6" y="5"/>
                    <a:pt x="6" y="5"/>
                  </a:cubicBezTo>
                  <a:cubicBezTo>
                    <a:pt x="8" y="5"/>
                    <a:pt x="8" y="5"/>
                    <a:pt x="8" y="5"/>
                  </a:cubicBezTo>
                  <a:cubicBezTo>
                    <a:pt x="9" y="5"/>
                    <a:pt x="10" y="5"/>
                    <a:pt x="10" y="6"/>
                  </a:cubicBezTo>
                  <a:cubicBezTo>
                    <a:pt x="10" y="7"/>
                    <a:pt x="9" y="7"/>
                    <a:pt x="8" y="7"/>
                  </a:cubicBezTo>
                  <a:lnTo>
                    <a:pt x="6" y="7"/>
                  </a:lnTo>
                  <a:close/>
                  <a:moveTo>
                    <a:pt x="6" y="8"/>
                  </a:moveTo>
                  <a:cubicBezTo>
                    <a:pt x="8" y="8"/>
                    <a:pt x="8" y="8"/>
                    <a:pt x="8" y="8"/>
                  </a:cubicBezTo>
                  <a:cubicBezTo>
                    <a:pt x="10" y="12"/>
                    <a:pt x="10" y="12"/>
                    <a:pt x="10" y="12"/>
                  </a:cubicBezTo>
                  <a:cubicBezTo>
                    <a:pt x="11" y="12"/>
                    <a:pt x="11" y="12"/>
                    <a:pt x="11" y="12"/>
                  </a:cubicBezTo>
                  <a:cubicBezTo>
                    <a:pt x="9" y="8"/>
                    <a:pt x="9" y="8"/>
                    <a:pt x="9" y="8"/>
                  </a:cubicBezTo>
                  <a:cubicBezTo>
                    <a:pt x="10" y="8"/>
                    <a:pt x="11" y="7"/>
                    <a:pt x="11" y="6"/>
                  </a:cubicBezTo>
                  <a:cubicBezTo>
                    <a:pt x="11" y="4"/>
                    <a:pt x="10" y="4"/>
                    <a:pt x="8" y="4"/>
                  </a:cubicBezTo>
                  <a:cubicBezTo>
                    <a:pt x="5" y="4"/>
                    <a:pt x="5" y="4"/>
                    <a:pt x="5" y="4"/>
                  </a:cubicBezTo>
                  <a:cubicBezTo>
                    <a:pt x="5" y="12"/>
                    <a:pt x="5" y="12"/>
                    <a:pt x="5" y="12"/>
                  </a:cubicBezTo>
                  <a:cubicBezTo>
                    <a:pt x="6" y="12"/>
                    <a:pt x="6" y="12"/>
                    <a:pt x="6" y="12"/>
                  </a:cubicBezTo>
                  <a:lnTo>
                    <a:pt x="6" y="8"/>
                  </a:lnTo>
                  <a:close/>
                  <a:moveTo>
                    <a:pt x="8" y="15"/>
                  </a:moveTo>
                  <a:cubicBezTo>
                    <a:pt x="12" y="15"/>
                    <a:pt x="15" y="12"/>
                    <a:pt x="15" y="8"/>
                  </a:cubicBezTo>
                  <a:cubicBezTo>
                    <a:pt x="15" y="4"/>
                    <a:pt x="12" y="0"/>
                    <a:pt x="8" y="0"/>
                  </a:cubicBezTo>
                  <a:cubicBezTo>
                    <a:pt x="4" y="0"/>
                    <a:pt x="0" y="4"/>
                    <a:pt x="0" y="8"/>
                  </a:cubicBezTo>
                  <a:cubicBezTo>
                    <a:pt x="0" y="12"/>
                    <a:pt x="4" y="15"/>
                    <a:pt x="8" y="15"/>
                  </a:cubicBezTo>
                  <a:close/>
                  <a:moveTo>
                    <a:pt x="2" y="8"/>
                  </a:moveTo>
                  <a:cubicBezTo>
                    <a:pt x="2" y="4"/>
                    <a:pt x="4" y="2"/>
                    <a:pt x="8" y="2"/>
                  </a:cubicBezTo>
                  <a:cubicBezTo>
                    <a:pt x="11" y="2"/>
                    <a:pt x="14" y="4"/>
                    <a:pt x="14" y="8"/>
                  </a:cubicBezTo>
                  <a:cubicBezTo>
                    <a:pt x="14" y="11"/>
                    <a:pt x="11" y="14"/>
                    <a:pt x="8" y="14"/>
                  </a:cubicBezTo>
                  <a:cubicBezTo>
                    <a:pt x="4" y="14"/>
                    <a:pt x="2" y="11"/>
                    <a:pt x="2" y="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2" name="Slide Number Placeholder 5"/>
          <p:cNvSpPr txBox="1">
            <a:spLocks/>
          </p:cNvSpPr>
          <p:nvPr userDrawn="1"/>
        </p:nvSpPr>
        <p:spPr>
          <a:xfrm>
            <a:off x="517607" y="6425076"/>
            <a:ext cx="404885" cy="258945"/>
          </a:xfrm>
          <a:prstGeom prst="rect">
            <a:avLst/>
          </a:prstGeom>
        </p:spPr>
        <p:txBody>
          <a:bodyPr/>
          <a:lstStyle>
            <a:defPPr>
              <a:defRPr lang="en-US"/>
            </a:defPPr>
            <a:lvl1pPr marL="0" algn="r" defTabSz="914400" rtl="0" eaLnBrk="1" latinLnBrk="0" hangingPunct="1">
              <a:defRPr sz="14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9E900B1-1435-4DAE-81BE-F135F00DFE5D}" type="slidenum">
              <a:rPr lang="en-US" sz="900" baseline="0" smtClean="0">
                <a:latin typeface="+mn-lt"/>
              </a:rPr>
              <a:pPr algn="ctr"/>
              <a:t>‹#›</a:t>
            </a:fld>
            <a:endParaRPr lang="en-US" sz="900" baseline="0" dirty="0">
              <a:latin typeface="+mn-lt"/>
            </a:endParaRPr>
          </a:p>
        </p:txBody>
      </p:sp>
      <p:sp>
        <p:nvSpPr>
          <p:cNvPr id="39" name="Footer Placeholder 4"/>
          <p:cNvSpPr>
            <a:spLocks noGrp="1"/>
          </p:cNvSpPr>
          <p:nvPr>
            <p:ph type="ftr" sz="quarter" idx="3"/>
          </p:nvPr>
        </p:nvSpPr>
        <p:spPr>
          <a:xfrm>
            <a:off x="1788340" y="6425076"/>
            <a:ext cx="4232336" cy="258945"/>
          </a:xfrm>
          <a:prstGeom prst="rect">
            <a:avLst/>
          </a:prstGeom>
        </p:spPr>
        <p:txBody>
          <a:bodyPr vert="horz" lIns="91440" tIns="45720" rIns="91440" bIns="45720" rtlCol="0" anchor="t" anchorCtr="0"/>
          <a:lstStyle>
            <a:lvl1pPr algn="ctr">
              <a:defRPr sz="900">
                <a:solidFill>
                  <a:schemeClr val="tx1">
                    <a:tint val="75000"/>
                  </a:schemeClr>
                </a:solidFill>
              </a:defRPr>
            </a:lvl1pPr>
          </a:lstStyle>
          <a:p>
            <a:r>
              <a:rPr lang="en-US" altLang="en-US" dirty="0" smtClean="0"/>
              <a:t>|     © 2016 Kaiser Foundation Health Plan, Inc. For internal use only.</a:t>
            </a:r>
            <a:endParaRPr lang="en-US" altLang="en-US" dirty="0"/>
          </a:p>
        </p:txBody>
      </p:sp>
      <p:sp>
        <p:nvSpPr>
          <p:cNvPr id="4" name="Rectangle 3"/>
          <p:cNvSpPr/>
          <p:nvPr userDrawn="1"/>
        </p:nvSpPr>
        <p:spPr>
          <a:xfrm>
            <a:off x="0" y="1"/>
            <a:ext cx="12192000" cy="230187"/>
          </a:xfrm>
          <a:prstGeom prst="rect">
            <a:avLst/>
          </a:prstGeom>
          <a:solidFill>
            <a:srgbClr val="3A3A6E"/>
          </a:solidFill>
          <a:ln>
            <a:solidFill>
              <a:srgbClr val="3A3A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ate Placeholder 3"/>
          <p:cNvSpPr>
            <a:spLocks noGrp="1"/>
          </p:cNvSpPr>
          <p:nvPr>
            <p:ph type="dt" sz="half" idx="2"/>
          </p:nvPr>
        </p:nvSpPr>
        <p:spPr>
          <a:xfrm>
            <a:off x="927505" y="6425076"/>
            <a:ext cx="1425277" cy="258945"/>
          </a:xfrm>
          <a:prstGeom prst="rect">
            <a:avLst/>
          </a:prstGeom>
        </p:spPr>
        <p:txBody>
          <a:bodyPr vert="horz" lIns="91440" tIns="45720" rIns="91440" bIns="45720" rtlCol="0" anchor="ctr"/>
          <a:lstStyle>
            <a:lvl1pPr algn="l">
              <a:defRPr sz="900">
                <a:solidFill>
                  <a:schemeClr val="tx1">
                    <a:tint val="75000"/>
                  </a:schemeClr>
                </a:solidFill>
              </a:defRPr>
            </a:lvl1pPr>
          </a:lstStyle>
          <a:p>
            <a:fld id="{90C62B72-44EB-4778-9915-478FDFD044AC}" type="datetime4">
              <a:rPr lang="en-US" smtClean="0"/>
              <a:t>September 23, 2016</a:t>
            </a:fld>
            <a:endParaRPr lang="en-US" dirty="0"/>
          </a:p>
        </p:txBody>
      </p:sp>
    </p:spTree>
    <p:extLst>
      <p:ext uri="{BB962C8B-B14F-4D97-AF65-F5344CB8AC3E}">
        <p14:creationId xmlns:p14="http://schemas.microsoft.com/office/powerpoint/2010/main" val="1458413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wipe dir="r"/>
  </p:transition>
  <p:timing>
    <p:tnLst>
      <p:par>
        <p:cTn id="1" dur="indefinite" restart="never" nodeType="tmRoot"/>
      </p:par>
    </p:tnLst>
  </p:timing>
  <p:hf sldNum="0" hdr="0"/>
  <p:txStyles>
    <p:titleStyle>
      <a:lvl1pPr algn="l" defTabSz="914400" rtl="0" eaLnBrk="1" latinLnBrk="0" hangingPunct="1">
        <a:lnSpc>
          <a:spcPct val="90000"/>
        </a:lnSpc>
        <a:spcBef>
          <a:spcPct val="0"/>
        </a:spcBef>
        <a:buNone/>
        <a:defRPr sz="3400" b="1" kern="1200">
          <a:solidFill>
            <a:srgbClr val="3A3A6E"/>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ClrTx/>
        <a:buFont typeface="Arial Narrow" panose="020B0606020202030204" pitchFamily="34" charset="0"/>
        <a:buChar char="–"/>
        <a:defRPr sz="20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Clr>
          <a:srgbClr val="8086C1"/>
        </a:buClr>
        <a:buFont typeface="Wingdings" panose="05000000000000000000" pitchFamily="2" charset="2"/>
        <a:buChar char="§"/>
        <a:defRPr sz="18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Clr>
          <a:srgbClr val="8086C1"/>
        </a:buClr>
        <a:buFont typeface="Arial Narrow" panose="020B0606020202030204" pitchFamily="34" charset="0"/>
        <a:buChar char="–"/>
        <a:defRPr sz="16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Clr>
          <a:srgbClr val="8086C1"/>
        </a:buClr>
        <a:buFont typeface="Arial Narrow" panose="020B0606020202030204" pitchFamily="34" charset="0"/>
        <a:buChar char="»"/>
        <a:defRPr sz="16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5"/>
          <p:cNvGrpSpPr>
            <a:grpSpLocks/>
          </p:cNvGrpSpPr>
          <p:nvPr userDrawn="1"/>
        </p:nvGrpSpPr>
        <p:grpSpPr bwMode="auto">
          <a:xfrm>
            <a:off x="9517063" y="6426993"/>
            <a:ext cx="1989137" cy="223838"/>
            <a:chOff x="2205" y="2084"/>
            <a:chExt cx="1349" cy="152"/>
          </a:xfrm>
        </p:grpSpPr>
        <p:sp>
          <p:nvSpPr>
            <p:cNvPr id="8" name="Freeform 6"/>
            <p:cNvSpPr>
              <a:spLocks/>
            </p:cNvSpPr>
            <p:nvPr/>
          </p:nvSpPr>
          <p:spPr bwMode="black">
            <a:xfrm>
              <a:off x="2295" y="2127"/>
              <a:ext cx="21" cy="71"/>
            </a:xfrm>
            <a:custGeom>
              <a:avLst/>
              <a:gdLst>
                <a:gd name="T0" fmla="*/ 4 w 9"/>
                <a:gd name="T1" fmla="*/ 1 h 30"/>
                <a:gd name="T2" fmla="*/ 2 w 9"/>
                <a:gd name="T3" fmla="*/ 0 h 30"/>
                <a:gd name="T4" fmla="*/ 0 w 9"/>
                <a:gd name="T5" fmla="*/ 30 h 30"/>
                <a:gd name="T6" fmla="*/ 8 w 9"/>
                <a:gd name="T7" fmla="*/ 9 h 30"/>
                <a:gd name="T8" fmla="*/ 4 w 9"/>
                <a:gd name="T9" fmla="*/ 1 h 30"/>
              </a:gdLst>
              <a:ahLst/>
              <a:cxnLst>
                <a:cxn ang="0">
                  <a:pos x="T0" y="T1"/>
                </a:cxn>
                <a:cxn ang="0">
                  <a:pos x="T2" y="T3"/>
                </a:cxn>
                <a:cxn ang="0">
                  <a:pos x="T4" y="T5"/>
                </a:cxn>
                <a:cxn ang="0">
                  <a:pos x="T6" y="T7"/>
                </a:cxn>
                <a:cxn ang="0">
                  <a:pos x="T8" y="T9"/>
                </a:cxn>
              </a:cxnLst>
              <a:rect l="0" t="0" r="r" b="b"/>
              <a:pathLst>
                <a:path w="9" h="30">
                  <a:moveTo>
                    <a:pt x="4" y="1"/>
                  </a:moveTo>
                  <a:cubicBezTo>
                    <a:pt x="4" y="1"/>
                    <a:pt x="3" y="0"/>
                    <a:pt x="2" y="0"/>
                  </a:cubicBezTo>
                  <a:cubicBezTo>
                    <a:pt x="0" y="30"/>
                    <a:pt x="0" y="30"/>
                    <a:pt x="0" y="30"/>
                  </a:cubicBezTo>
                  <a:cubicBezTo>
                    <a:pt x="8" y="9"/>
                    <a:pt x="8" y="9"/>
                    <a:pt x="8" y="9"/>
                  </a:cubicBezTo>
                  <a:cubicBezTo>
                    <a:pt x="9" y="6"/>
                    <a:pt x="7" y="3"/>
                    <a:pt x="4"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Freeform 7"/>
            <p:cNvSpPr>
              <a:spLocks/>
            </p:cNvSpPr>
            <p:nvPr/>
          </p:nvSpPr>
          <p:spPr bwMode="black">
            <a:xfrm>
              <a:off x="2276" y="2122"/>
              <a:ext cx="21" cy="76"/>
            </a:xfrm>
            <a:custGeom>
              <a:avLst/>
              <a:gdLst>
                <a:gd name="T0" fmla="*/ 0 w 9"/>
                <a:gd name="T1" fmla="*/ 1 h 32"/>
                <a:gd name="T2" fmla="*/ 4 w 9"/>
                <a:gd name="T3" fmla="*/ 32 h 32"/>
                <a:gd name="T4" fmla="*/ 9 w 9"/>
                <a:gd name="T5" fmla="*/ 1 h 32"/>
                <a:gd name="T6" fmla="*/ 0 w 9"/>
                <a:gd name="T7" fmla="*/ 1 h 32"/>
              </a:gdLst>
              <a:ahLst/>
              <a:cxnLst>
                <a:cxn ang="0">
                  <a:pos x="T0" y="T1"/>
                </a:cxn>
                <a:cxn ang="0">
                  <a:pos x="T2" y="T3"/>
                </a:cxn>
                <a:cxn ang="0">
                  <a:pos x="T4" y="T5"/>
                </a:cxn>
                <a:cxn ang="0">
                  <a:pos x="T6" y="T7"/>
                </a:cxn>
              </a:cxnLst>
              <a:rect l="0" t="0" r="r" b="b"/>
              <a:pathLst>
                <a:path w="9" h="32">
                  <a:moveTo>
                    <a:pt x="0" y="1"/>
                  </a:moveTo>
                  <a:cubicBezTo>
                    <a:pt x="4" y="32"/>
                    <a:pt x="4" y="32"/>
                    <a:pt x="4" y="32"/>
                  </a:cubicBezTo>
                  <a:cubicBezTo>
                    <a:pt x="9" y="1"/>
                    <a:pt x="9" y="1"/>
                    <a:pt x="9" y="1"/>
                  </a:cubicBezTo>
                  <a:cubicBezTo>
                    <a:pt x="6" y="1"/>
                    <a:pt x="3" y="0"/>
                    <a:pt x="0"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Freeform 8"/>
            <p:cNvSpPr>
              <a:spLocks/>
            </p:cNvSpPr>
            <p:nvPr/>
          </p:nvSpPr>
          <p:spPr bwMode="black">
            <a:xfrm>
              <a:off x="2257" y="2127"/>
              <a:ext cx="21" cy="71"/>
            </a:xfrm>
            <a:custGeom>
              <a:avLst/>
              <a:gdLst>
                <a:gd name="T0" fmla="*/ 4 w 9"/>
                <a:gd name="T1" fmla="*/ 1 h 30"/>
                <a:gd name="T2" fmla="*/ 1 w 9"/>
                <a:gd name="T3" fmla="*/ 9 h 30"/>
                <a:gd name="T4" fmla="*/ 9 w 9"/>
                <a:gd name="T5" fmla="*/ 30 h 30"/>
                <a:gd name="T6" fmla="*/ 7 w 9"/>
                <a:gd name="T7" fmla="*/ 0 h 30"/>
                <a:gd name="T8" fmla="*/ 4 w 9"/>
                <a:gd name="T9" fmla="*/ 1 h 30"/>
              </a:gdLst>
              <a:ahLst/>
              <a:cxnLst>
                <a:cxn ang="0">
                  <a:pos x="T0" y="T1"/>
                </a:cxn>
                <a:cxn ang="0">
                  <a:pos x="T2" y="T3"/>
                </a:cxn>
                <a:cxn ang="0">
                  <a:pos x="T4" y="T5"/>
                </a:cxn>
                <a:cxn ang="0">
                  <a:pos x="T6" y="T7"/>
                </a:cxn>
                <a:cxn ang="0">
                  <a:pos x="T8" y="T9"/>
                </a:cxn>
              </a:cxnLst>
              <a:rect l="0" t="0" r="r" b="b"/>
              <a:pathLst>
                <a:path w="9" h="30">
                  <a:moveTo>
                    <a:pt x="4" y="1"/>
                  </a:moveTo>
                  <a:cubicBezTo>
                    <a:pt x="2" y="3"/>
                    <a:pt x="0" y="6"/>
                    <a:pt x="1" y="9"/>
                  </a:cubicBezTo>
                  <a:cubicBezTo>
                    <a:pt x="9" y="30"/>
                    <a:pt x="9" y="30"/>
                    <a:pt x="9" y="30"/>
                  </a:cubicBezTo>
                  <a:cubicBezTo>
                    <a:pt x="7" y="0"/>
                    <a:pt x="7" y="0"/>
                    <a:pt x="7" y="0"/>
                  </a:cubicBezTo>
                  <a:cubicBezTo>
                    <a:pt x="6" y="0"/>
                    <a:pt x="5" y="1"/>
                    <a:pt x="4"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Freeform 9"/>
            <p:cNvSpPr>
              <a:spLocks/>
            </p:cNvSpPr>
            <p:nvPr/>
          </p:nvSpPr>
          <p:spPr bwMode="black">
            <a:xfrm>
              <a:off x="2231" y="2136"/>
              <a:ext cx="36" cy="64"/>
            </a:xfrm>
            <a:custGeom>
              <a:avLst/>
              <a:gdLst>
                <a:gd name="T0" fmla="*/ 0 w 15"/>
                <a:gd name="T1" fmla="*/ 0 h 27"/>
                <a:gd name="T2" fmla="*/ 15 w 15"/>
                <a:gd name="T3" fmla="*/ 27 h 27"/>
                <a:gd name="T4" fmla="*/ 9 w 15"/>
                <a:gd name="T5" fmla="*/ 4 h 27"/>
                <a:gd name="T6" fmla="*/ 0 w 15"/>
                <a:gd name="T7" fmla="*/ 0 h 27"/>
              </a:gdLst>
              <a:ahLst/>
              <a:cxnLst>
                <a:cxn ang="0">
                  <a:pos x="T0" y="T1"/>
                </a:cxn>
                <a:cxn ang="0">
                  <a:pos x="T2" y="T3"/>
                </a:cxn>
                <a:cxn ang="0">
                  <a:pos x="T4" y="T5"/>
                </a:cxn>
                <a:cxn ang="0">
                  <a:pos x="T6" y="T7"/>
                </a:cxn>
              </a:cxnLst>
              <a:rect l="0" t="0" r="r" b="b"/>
              <a:pathLst>
                <a:path w="15" h="27">
                  <a:moveTo>
                    <a:pt x="0" y="0"/>
                  </a:moveTo>
                  <a:cubicBezTo>
                    <a:pt x="5" y="9"/>
                    <a:pt x="10" y="18"/>
                    <a:pt x="15" y="27"/>
                  </a:cubicBezTo>
                  <a:cubicBezTo>
                    <a:pt x="14" y="19"/>
                    <a:pt x="12" y="7"/>
                    <a:pt x="9" y="4"/>
                  </a:cubicBezTo>
                  <a:cubicBezTo>
                    <a:pt x="6" y="0"/>
                    <a:pt x="0" y="0"/>
                    <a:pt x="0" y="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Freeform 10"/>
            <p:cNvSpPr>
              <a:spLocks/>
            </p:cNvSpPr>
            <p:nvPr/>
          </p:nvSpPr>
          <p:spPr bwMode="black">
            <a:xfrm>
              <a:off x="2210" y="2136"/>
              <a:ext cx="50" cy="67"/>
            </a:xfrm>
            <a:custGeom>
              <a:avLst/>
              <a:gdLst>
                <a:gd name="T0" fmla="*/ 0 w 21"/>
                <a:gd name="T1" fmla="*/ 5 h 28"/>
                <a:gd name="T2" fmla="*/ 21 w 21"/>
                <a:gd name="T3" fmla="*/ 28 h 28"/>
                <a:gd name="T4" fmla="*/ 8 w 21"/>
                <a:gd name="T5" fmla="*/ 0 h 28"/>
                <a:gd name="T6" fmla="*/ 0 w 21"/>
                <a:gd name="T7" fmla="*/ 5 h 28"/>
              </a:gdLst>
              <a:ahLst/>
              <a:cxnLst>
                <a:cxn ang="0">
                  <a:pos x="T0" y="T1"/>
                </a:cxn>
                <a:cxn ang="0">
                  <a:pos x="T2" y="T3"/>
                </a:cxn>
                <a:cxn ang="0">
                  <a:pos x="T4" y="T5"/>
                </a:cxn>
                <a:cxn ang="0">
                  <a:pos x="T6" y="T7"/>
                </a:cxn>
              </a:cxnLst>
              <a:rect l="0" t="0" r="r" b="b"/>
              <a:pathLst>
                <a:path w="21" h="28">
                  <a:moveTo>
                    <a:pt x="0" y="5"/>
                  </a:moveTo>
                  <a:cubicBezTo>
                    <a:pt x="21" y="28"/>
                    <a:pt x="21" y="28"/>
                    <a:pt x="21" y="28"/>
                  </a:cubicBezTo>
                  <a:cubicBezTo>
                    <a:pt x="8" y="0"/>
                    <a:pt x="8" y="0"/>
                    <a:pt x="8" y="0"/>
                  </a:cubicBezTo>
                  <a:cubicBezTo>
                    <a:pt x="5" y="0"/>
                    <a:pt x="2" y="2"/>
                    <a:pt x="0" y="5"/>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Freeform 11"/>
            <p:cNvSpPr>
              <a:spLocks/>
            </p:cNvSpPr>
            <p:nvPr/>
          </p:nvSpPr>
          <p:spPr bwMode="black">
            <a:xfrm>
              <a:off x="2304" y="2148"/>
              <a:ext cx="31" cy="52"/>
            </a:xfrm>
            <a:custGeom>
              <a:avLst/>
              <a:gdLst>
                <a:gd name="T0" fmla="*/ 3 w 13"/>
                <a:gd name="T1" fmla="*/ 6 h 22"/>
                <a:gd name="T2" fmla="*/ 0 w 13"/>
                <a:gd name="T3" fmla="*/ 22 h 22"/>
                <a:gd name="T4" fmla="*/ 13 w 13"/>
                <a:gd name="T5" fmla="*/ 0 h 22"/>
                <a:gd name="T6" fmla="*/ 3 w 13"/>
                <a:gd name="T7" fmla="*/ 6 h 22"/>
              </a:gdLst>
              <a:ahLst/>
              <a:cxnLst>
                <a:cxn ang="0">
                  <a:pos x="T0" y="T1"/>
                </a:cxn>
                <a:cxn ang="0">
                  <a:pos x="T2" y="T3"/>
                </a:cxn>
                <a:cxn ang="0">
                  <a:pos x="T4" y="T5"/>
                </a:cxn>
                <a:cxn ang="0">
                  <a:pos x="T6" y="T7"/>
                </a:cxn>
              </a:cxnLst>
              <a:rect l="0" t="0" r="r" b="b"/>
              <a:pathLst>
                <a:path w="13" h="22">
                  <a:moveTo>
                    <a:pt x="3" y="6"/>
                  </a:moveTo>
                  <a:cubicBezTo>
                    <a:pt x="0" y="22"/>
                    <a:pt x="0" y="22"/>
                    <a:pt x="0" y="22"/>
                  </a:cubicBezTo>
                  <a:cubicBezTo>
                    <a:pt x="4" y="15"/>
                    <a:pt x="9" y="7"/>
                    <a:pt x="13" y="0"/>
                  </a:cubicBezTo>
                  <a:cubicBezTo>
                    <a:pt x="9" y="0"/>
                    <a:pt x="5" y="1"/>
                    <a:pt x="3" y="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Freeform 12"/>
            <p:cNvSpPr>
              <a:spLocks/>
            </p:cNvSpPr>
            <p:nvPr/>
          </p:nvSpPr>
          <p:spPr bwMode="black">
            <a:xfrm>
              <a:off x="2312" y="2148"/>
              <a:ext cx="44" cy="57"/>
            </a:xfrm>
            <a:custGeom>
              <a:avLst/>
              <a:gdLst>
                <a:gd name="T0" fmla="*/ 11 w 19"/>
                <a:gd name="T1" fmla="*/ 0 h 24"/>
                <a:gd name="T2" fmla="*/ 0 w 19"/>
                <a:gd name="T3" fmla="*/ 24 h 24"/>
                <a:gd name="T4" fmla="*/ 19 w 19"/>
                <a:gd name="T5" fmla="*/ 3 h 24"/>
                <a:gd name="T6" fmla="*/ 11 w 19"/>
                <a:gd name="T7" fmla="*/ 0 h 24"/>
              </a:gdLst>
              <a:ahLst/>
              <a:cxnLst>
                <a:cxn ang="0">
                  <a:pos x="T0" y="T1"/>
                </a:cxn>
                <a:cxn ang="0">
                  <a:pos x="T2" y="T3"/>
                </a:cxn>
                <a:cxn ang="0">
                  <a:pos x="T4" y="T5"/>
                </a:cxn>
                <a:cxn ang="0">
                  <a:pos x="T6" y="T7"/>
                </a:cxn>
              </a:cxnLst>
              <a:rect l="0" t="0" r="r" b="b"/>
              <a:pathLst>
                <a:path w="19" h="24">
                  <a:moveTo>
                    <a:pt x="11" y="0"/>
                  </a:moveTo>
                  <a:cubicBezTo>
                    <a:pt x="0" y="24"/>
                    <a:pt x="0" y="24"/>
                    <a:pt x="0" y="24"/>
                  </a:cubicBezTo>
                  <a:cubicBezTo>
                    <a:pt x="19" y="3"/>
                    <a:pt x="19" y="3"/>
                    <a:pt x="19" y="3"/>
                  </a:cubicBezTo>
                  <a:cubicBezTo>
                    <a:pt x="17" y="1"/>
                    <a:pt x="14" y="0"/>
                    <a:pt x="11" y="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Freeform 13"/>
            <p:cNvSpPr>
              <a:spLocks/>
            </p:cNvSpPr>
            <p:nvPr/>
          </p:nvSpPr>
          <p:spPr bwMode="black">
            <a:xfrm>
              <a:off x="2205" y="2148"/>
              <a:ext cx="47" cy="62"/>
            </a:xfrm>
            <a:custGeom>
              <a:avLst/>
              <a:gdLst>
                <a:gd name="T0" fmla="*/ 0 w 20"/>
                <a:gd name="T1" fmla="*/ 10 h 26"/>
                <a:gd name="T2" fmla="*/ 20 w 20"/>
                <a:gd name="T3" fmla="*/ 26 h 26"/>
                <a:gd name="T4" fmla="*/ 2 w 20"/>
                <a:gd name="T5" fmla="*/ 0 h 26"/>
                <a:gd name="T6" fmla="*/ 0 w 20"/>
                <a:gd name="T7" fmla="*/ 10 h 26"/>
              </a:gdLst>
              <a:ahLst/>
              <a:cxnLst>
                <a:cxn ang="0">
                  <a:pos x="T0" y="T1"/>
                </a:cxn>
                <a:cxn ang="0">
                  <a:pos x="T2" y="T3"/>
                </a:cxn>
                <a:cxn ang="0">
                  <a:pos x="T4" y="T5"/>
                </a:cxn>
                <a:cxn ang="0">
                  <a:pos x="T6" y="T7"/>
                </a:cxn>
              </a:cxnLst>
              <a:rect l="0" t="0" r="r" b="b"/>
              <a:pathLst>
                <a:path w="20" h="26">
                  <a:moveTo>
                    <a:pt x="0" y="10"/>
                  </a:moveTo>
                  <a:cubicBezTo>
                    <a:pt x="6" y="15"/>
                    <a:pt x="13" y="21"/>
                    <a:pt x="20" y="26"/>
                  </a:cubicBezTo>
                  <a:cubicBezTo>
                    <a:pt x="2" y="0"/>
                    <a:pt x="2" y="0"/>
                    <a:pt x="2" y="0"/>
                  </a:cubicBezTo>
                  <a:cubicBezTo>
                    <a:pt x="0" y="3"/>
                    <a:pt x="0" y="7"/>
                    <a:pt x="0" y="1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14"/>
            <p:cNvSpPr>
              <a:spLocks/>
            </p:cNvSpPr>
            <p:nvPr/>
          </p:nvSpPr>
          <p:spPr bwMode="black">
            <a:xfrm>
              <a:off x="2321" y="2158"/>
              <a:ext cx="45" cy="52"/>
            </a:xfrm>
            <a:custGeom>
              <a:avLst/>
              <a:gdLst>
                <a:gd name="T0" fmla="*/ 18 w 19"/>
                <a:gd name="T1" fmla="*/ 2 h 22"/>
                <a:gd name="T2" fmla="*/ 16 w 19"/>
                <a:gd name="T3" fmla="*/ 0 h 22"/>
                <a:gd name="T4" fmla="*/ 0 w 19"/>
                <a:gd name="T5" fmla="*/ 22 h 22"/>
                <a:gd name="T6" fmla="*/ 19 w 19"/>
                <a:gd name="T7" fmla="*/ 7 h 22"/>
                <a:gd name="T8" fmla="*/ 18 w 19"/>
                <a:gd name="T9" fmla="*/ 2 h 22"/>
              </a:gdLst>
              <a:ahLst/>
              <a:cxnLst>
                <a:cxn ang="0">
                  <a:pos x="T0" y="T1"/>
                </a:cxn>
                <a:cxn ang="0">
                  <a:pos x="T2" y="T3"/>
                </a:cxn>
                <a:cxn ang="0">
                  <a:pos x="T4" y="T5"/>
                </a:cxn>
                <a:cxn ang="0">
                  <a:pos x="T6" y="T7"/>
                </a:cxn>
                <a:cxn ang="0">
                  <a:pos x="T8" y="T9"/>
                </a:cxn>
              </a:cxnLst>
              <a:rect l="0" t="0" r="r" b="b"/>
              <a:pathLst>
                <a:path w="19" h="22">
                  <a:moveTo>
                    <a:pt x="18" y="2"/>
                  </a:moveTo>
                  <a:cubicBezTo>
                    <a:pt x="17" y="1"/>
                    <a:pt x="17" y="0"/>
                    <a:pt x="16" y="0"/>
                  </a:cubicBezTo>
                  <a:cubicBezTo>
                    <a:pt x="0" y="22"/>
                    <a:pt x="0" y="22"/>
                    <a:pt x="0" y="22"/>
                  </a:cubicBezTo>
                  <a:cubicBezTo>
                    <a:pt x="6" y="17"/>
                    <a:pt x="12" y="12"/>
                    <a:pt x="19" y="7"/>
                  </a:cubicBezTo>
                  <a:cubicBezTo>
                    <a:pt x="19" y="5"/>
                    <a:pt x="18" y="3"/>
                    <a:pt x="18" y="2"/>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Freeform 15"/>
            <p:cNvSpPr>
              <a:spLocks/>
            </p:cNvSpPr>
            <p:nvPr/>
          </p:nvSpPr>
          <p:spPr bwMode="black">
            <a:xfrm>
              <a:off x="2205" y="2177"/>
              <a:ext cx="40" cy="40"/>
            </a:xfrm>
            <a:custGeom>
              <a:avLst/>
              <a:gdLst>
                <a:gd name="T0" fmla="*/ 0 w 17"/>
                <a:gd name="T1" fmla="*/ 9 h 17"/>
                <a:gd name="T2" fmla="*/ 17 w 17"/>
                <a:gd name="T3" fmla="*/ 17 h 17"/>
                <a:gd name="T4" fmla="*/ 0 w 17"/>
                <a:gd name="T5" fmla="*/ 0 h 17"/>
                <a:gd name="T6" fmla="*/ 0 w 17"/>
                <a:gd name="T7" fmla="*/ 9 h 17"/>
              </a:gdLst>
              <a:ahLst/>
              <a:cxnLst>
                <a:cxn ang="0">
                  <a:pos x="T0" y="T1"/>
                </a:cxn>
                <a:cxn ang="0">
                  <a:pos x="T2" y="T3"/>
                </a:cxn>
                <a:cxn ang="0">
                  <a:pos x="T4" y="T5"/>
                </a:cxn>
                <a:cxn ang="0">
                  <a:pos x="T6" y="T7"/>
                </a:cxn>
              </a:cxnLst>
              <a:rect l="0" t="0" r="r" b="b"/>
              <a:pathLst>
                <a:path w="17" h="17">
                  <a:moveTo>
                    <a:pt x="0" y="9"/>
                  </a:moveTo>
                  <a:cubicBezTo>
                    <a:pt x="17" y="17"/>
                    <a:pt x="17" y="17"/>
                    <a:pt x="17" y="17"/>
                  </a:cubicBezTo>
                  <a:cubicBezTo>
                    <a:pt x="12" y="11"/>
                    <a:pt x="6" y="5"/>
                    <a:pt x="0" y="0"/>
                  </a:cubicBezTo>
                  <a:lnTo>
                    <a:pt x="0" y="9"/>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Freeform 16"/>
            <p:cNvSpPr>
              <a:spLocks/>
            </p:cNvSpPr>
            <p:nvPr/>
          </p:nvSpPr>
          <p:spPr bwMode="black">
            <a:xfrm>
              <a:off x="2326" y="2179"/>
              <a:ext cx="40" cy="38"/>
            </a:xfrm>
            <a:custGeom>
              <a:avLst/>
              <a:gdLst>
                <a:gd name="T0" fmla="*/ 17 w 17"/>
                <a:gd name="T1" fmla="*/ 8 h 16"/>
                <a:gd name="T2" fmla="*/ 17 w 17"/>
                <a:gd name="T3" fmla="*/ 0 h 16"/>
                <a:gd name="T4" fmla="*/ 0 w 17"/>
                <a:gd name="T5" fmla="*/ 16 h 16"/>
                <a:gd name="T6" fmla="*/ 17 w 17"/>
                <a:gd name="T7" fmla="*/ 8 h 16"/>
              </a:gdLst>
              <a:ahLst/>
              <a:cxnLst>
                <a:cxn ang="0">
                  <a:pos x="T0" y="T1"/>
                </a:cxn>
                <a:cxn ang="0">
                  <a:pos x="T2" y="T3"/>
                </a:cxn>
                <a:cxn ang="0">
                  <a:pos x="T4" y="T5"/>
                </a:cxn>
                <a:cxn ang="0">
                  <a:pos x="T6" y="T7"/>
                </a:cxn>
              </a:cxnLst>
              <a:rect l="0" t="0" r="r" b="b"/>
              <a:pathLst>
                <a:path w="17" h="16">
                  <a:moveTo>
                    <a:pt x="17" y="8"/>
                  </a:moveTo>
                  <a:cubicBezTo>
                    <a:pt x="17" y="0"/>
                    <a:pt x="17" y="0"/>
                    <a:pt x="17" y="0"/>
                  </a:cubicBezTo>
                  <a:cubicBezTo>
                    <a:pt x="0" y="16"/>
                    <a:pt x="0" y="16"/>
                    <a:pt x="0" y="16"/>
                  </a:cubicBezTo>
                  <a:cubicBezTo>
                    <a:pt x="6" y="13"/>
                    <a:pt x="11" y="11"/>
                    <a:pt x="17" y="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Freeform 17"/>
            <p:cNvSpPr>
              <a:spLocks/>
            </p:cNvSpPr>
            <p:nvPr/>
          </p:nvSpPr>
          <p:spPr bwMode="black">
            <a:xfrm>
              <a:off x="2205" y="2200"/>
              <a:ext cx="38" cy="24"/>
            </a:xfrm>
            <a:custGeom>
              <a:avLst/>
              <a:gdLst>
                <a:gd name="T0" fmla="*/ 0 w 16"/>
                <a:gd name="T1" fmla="*/ 7 h 10"/>
                <a:gd name="T2" fmla="*/ 16 w 16"/>
                <a:gd name="T3" fmla="*/ 10 h 10"/>
                <a:gd name="T4" fmla="*/ 0 w 16"/>
                <a:gd name="T5" fmla="*/ 0 h 10"/>
                <a:gd name="T6" fmla="*/ 0 w 16"/>
                <a:gd name="T7" fmla="*/ 7 h 10"/>
              </a:gdLst>
              <a:ahLst/>
              <a:cxnLst>
                <a:cxn ang="0">
                  <a:pos x="T0" y="T1"/>
                </a:cxn>
                <a:cxn ang="0">
                  <a:pos x="T2" y="T3"/>
                </a:cxn>
                <a:cxn ang="0">
                  <a:pos x="T4" y="T5"/>
                </a:cxn>
                <a:cxn ang="0">
                  <a:pos x="T6" y="T7"/>
                </a:cxn>
              </a:cxnLst>
              <a:rect l="0" t="0" r="r" b="b"/>
              <a:pathLst>
                <a:path w="16" h="10">
                  <a:moveTo>
                    <a:pt x="0" y="7"/>
                  </a:moveTo>
                  <a:cubicBezTo>
                    <a:pt x="5" y="8"/>
                    <a:pt x="11" y="9"/>
                    <a:pt x="16" y="10"/>
                  </a:cubicBezTo>
                  <a:cubicBezTo>
                    <a:pt x="0" y="0"/>
                    <a:pt x="0" y="0"/>
                    <a:pt x="0" y="0"/>
                  </a:cubicBezTo>
                  <a:lnTo>
                    <a:pt x="0" y="7"/>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Freeform 18"/>
            <p:cNvSpPr>
              <a:spLocks/>
            </p:cNvSpPr>
            <p:nvPr/>
          </p:nvSpPr>
          <p:spPr bwMode="black">
            <a:xfrm>
              <a:off x="2330" y="2203"/>
              <a:ext cx="36" cy="21"/>
            </a:xfrm>
            <a:custGeom>
              <a:avLst/>
              <a:gdLst>
                <a:gd name="T0" fmla="*/ 15 w 15"/>
                <a:gd name="T1" fmla="*/ 6 h 9"/>
                <a:gd name="T2" fmla="*/ 15 w 15"/>
                <a:gd name="T3" fmla="*/ 0 h 9"/>
                <a:gd name="T4" fmla="*/ 0 w 15"/>
                <a:gd name="T5" fmla="*/ 9 h 9"/>
                <a:gd name="T6" fmla="*/ 15 w 15"/>
                <a:gd name="T7" fmla="*/ 6 h 9"/>
              </a:gdLst>
              <a:ahLst/>
              <a:cxnLst>
                <a:cxn ang="0">
                  <a:pos x="T0" y="T1"/>
                </a:cxn>
                <a:cxn ang="0">
                  <a:pos x="T2" y="T3"/>
                </a:cxn>
                <a:cxn ang="0">
                  <a:pos x="T4" y="T5"/>
                </a:cxn>
                <a:cxn ang="0">
                  <a:pos x="T6" y="T7"/>
                </a:cxn>
              </a:cxnLst>
              <a:rect l="0" t="0" r="r" b="b"/>
              <a:pathLst>
                <a:path w="15" h="9">
                  <a:moveTo>
                    <a:pt x="15" y="6"/>
                  </a:moveTo>
                  <a:cubicBezTo>
                    <a:pt x="15" y="0"/>
                    <a:pt x="15" y="0"/>
                    <a:pt x="15" y="0"/>
                  </a:cubicBezTo>
                  <a:cubicBezTo>
                    <a:pt x="10" y="3"/>
                    <a:pt x="5" y="6"/>
                    <a:pt x="0" y="9"/>
                  </a:cubicBezTo>
                  <a:lnTo>
                    <a:pt x="15" y="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Freeform 19"/>
            <p:cNvSpPr>
              <a:spLocks/>
            </p:cNvSpPr>
            <p:nvPr/>
          </p:nvSpPr>
          <p:spPr bwMode="black">
            <a:xfrm>
              <a:off x="2205" y="2219"/>
              <a:ext cx="36" cy="14"/>
            </a:xfrm>
            <a:custGeom>
              <a:avLst/>
              <a:gdLst>
                <a:gd name="T0" fmla="*/ 0 w 36"/>
                <a:gd name="T1" fmla="*/ 14 h 14"/>
                <a:gd name="T2" fmla="*/ 36 w 36"/>
                <a:gd name="T3" fmla="*/ 14 h 14"/>
                <a:gd name="T4" fmla="*/ 0 w 36"/>
                <a:gd name="T5" fmla="*/ 0 h 14"/>
                <a:gd name="T6" fmla="*/ 0 w 36"/>
                <a:gd name="T7" fmla="*/ 14 h 14"/>
              </a:gdLst>
              <a:ahLst/>
              <a:cxnLst>
                <a:cxn ang="0">
                  <a:pos x="T0" y="T1"/>
                </a:cxn>
                <a:cxn ang="0">
                  <a:pos x="T2" y="T3"/>
                </a:cxn>
                <a:cxn ang="0">
                  <a:pos x="T4" y="T5"/>
                </a:cxn>
                <a:cxn ang="0">
                  <a:pos x="T6" y="T7"/>
                </a:cxn>
              </a:cxnLst>
              <a:rect l="0" t="0" r="r" b="b"/>
              <a:pathLst>
                <a:path w="36" h="14">
                  <a:moveTo>
                    <a:pt x="0" y="14"/>
                  </a:moveTo>
                  <a:lnTo>
                    <a:pt x="36" y="14"/>
                  </a:lnTo>
                  <a:lnTo>
                    <a:pt x="0" y="0"/>
                  </a:lnTo>
                  <a:lnTo>
                    <a:pt x="0" y="14"/>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Freeform 20"/>
            <p:cNvSpPr>
              <a:spLocks/>
            </p:cNvSpPr>
            <p:nvPr/>
          </p:nvSpPr>
          <p:spPr bwMode="black">
            <a:xfrm>
              <a:off x="2330" y="2219"/>
              <a:ext cx="36" cy="14"/>
            </a:xfrm>
            <a:custGeom>
              <a:avLst/>
              <a:gdLst>
                <a:gd name="T0" fmla="*/ 15 w 15"/>
                <a:gd name="T1" fmla="*/ 6 h 6"/>
                <a:gd name="T2" fmla="*/ 15 w 15"/>
                <a:gd name="T3" fmla="*/ 0 h 6"/>
                <a:gd name="T4" fmla="*/ 0 w 15"/>
                <a:gd name="T5" fmla="*/ 6 h 6"/>
                <a:gd name="T6" fmla="*/ 15 w 15"/>
                <a:gd name="T7" fmla="*/ 6 h 6"/>
              </a:gdLst>
              <a:ahLst/>
              <a:cxnLst>
                <a:cxn ang="0">
                  <a:pos x="T0" y="T1"/>
                </a:cxn>
                <a:cxn ang="0">
                  <a:pos x="T2" y="T3"/>
                </a:cxn>
                <a:cxn ang="0">
                  <a:pos x="T4" y="T5"/>
                </a:cxn>
                <a:cxn ang="0">
                  <a:pos x="T6" y="T7"/>
                </a:cxn>
              </a:cxnLst>
              <a:rect l="0" t="0" r="r" b="b"/>
              <a:pathLst>
                <a:path w="15" h="6">
                  <a:moveTo>
                    <a:pt x="15" y="6"/>
                  </a:moveTo>
                  <a:cubicBezTo>
                    <a:pt x="15" y="0"/>
                    <a:pt x="15" y="0"/>
                    <a:pt x="15" y="0"/>
                  </a:cubicBezTo>
                  <a:cubicBezTo>
                    <a:pt x="10" y="3"/>
                    <a:pt x="5" y="4"/>
                    <a:pt x="0" y="6"/>
                  </a:cubicBezTo>
                  <a:lnTo>
                    <a:pt x="15" y="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Freeform 21"/>
            <p:cNvSpPr>
              <a:spLocks/>
            </p:cNvSpPr>
            <p:nvPr/>
          </p:nvSpPr>
          <p:spPr bwMode="black">
            <a:xfrm>
              <a:off x="2321" y="2106"/>
              <a:ext cx="33" cy="42"/>
            </a:xfrm>
            <a:custGeom>
              <a:avLst/>
              <a:gdLst>
                <a:gd name="T0" fmla="*/ 13 w 14"/>
                <a:gd name="T1" fmla="*/ 10 h 18"/>
                <a:gd name="T2" fmla="*/ 0 w 14"/>
                <a:gd name="T3" fmla="*/ 9 h 18"/>
                <a:gd name="T4" fmla="*/ 13 w 14"/>
                <a:gd name="T5" fmla="*/ 10 h 18"/>
              </a:gdLst>
              <a:ahLst/>
              <a:cxnLst>
                <a:cxn ang="0">
                  <a:pos x="T0" y="T1"/>
                </a:cxn>
                <a:cxn ang="0">
                  <a:pos x="T2" y="T3"/>
                </a:cxn>
                <a:cxn ang="0">
                  <a:pos x="T4" y="T5"/>
                </a:cxn>
              </a:cxnLst>
              <a:rect l="0" t="0" r="r" b="b"/>
              <a:pathLst>
                <a:path w="14" h="18">
                  <a:moveTo>
                    <a:pt x="13" y="10"/>
                  </a:moveTo>
                  <a:cubicBezTo>
                    <a:pt x="13" y="0"/>
                    <a:pt x="0" y="0"/>
                    <a:pt x="0" y="9"/>
                  </a:cubicBezTo>
                  <a:cubicBezTo>
                    <a:pt x="0" y="18"/>
                    <a:pt x="14" y="18"/>
                    <a:pt x="13" y="1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Freeform 22"/>
            <p:cNvSpPr>
              <a:spLocks/>
            </p:cNvSpPr>
            <p:nvPr/>
          </p:nvSpPr>
          <p:spPr bwMode="black">
            <a:xfrm>
              <a:off x="2352" y="2127"/>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lnTo>
                    <a:pt x="0"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Freeform 23"/>
            <p:cNvSpPr>
              <a:spLocks/>
            </p:cNvSpPr>
            <p:nvPr/>
          </p:nvSpPr>
          <p:spPr bwMode="black">
            <a:xfrm>
              <a:off x="2217" y="2096"/>
              <a:ext cx="33" cy="43"/>
            </a:xfrm>
            <a:custGeom>
              <a:avLst/>
              <a:gdLst>
                <a:gd name="T0" fmla="*/ 14 w 14"/>
                <a:gd name="T1" fmla="*/ 9 h 18"/>
                <a:gd name="T2" fmla="*/ 0 w 14"/>
                <a:gd name="T3" fmla="*/ 9 h 18"/>
                <a:gd name="T4" fmla="*/ 14 w 14"/>
                <a:gd name="T5" fmla="*/ 9 h 18"/>
              </a:gdLst>
              <a:ahLst/>
              <a:cxnLst>
                <a:cxn ang="0">
                  <a:pos x="T0" y="T1"/>
                </a:cxn>
                <a:cxn ang="0">
                  <a:pos x="T2" y="T3"/>
                </a:cxn>
                <a:cxn ang="0">
                  <a:pos x="T4" y="T5"/>
                </a:cxn>
              </a:cxnLst>
              <a:rect l="0" t="0" r="r" b="b"/>
              <a:pathLst>
                <a:path w="14" h="18">
                  <a:moveTo>
                    <a:pt x="14" y="9"/>
                  </a:moveTo>
                  <a:cubicBezTo>
                    <a:pt x="14" y="0"/>
                    <a:pt x="0" y="0"/>
                    <a:pt x="0" y="9"/>
                  </a:cubicBezTo>
                  <a:cubicBezTo>
                    <a:pt x="0" y="18"/>
                    <a:pt x="14" y="18"/>
                    <a:pt x="14" y="9"/>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Freeform 24"/>
            <p:cNvSpPr>
              <a:spLocks/>
            </p:cNvSpPr>
            <p:nvPr/>
          </p:nvSpPr>
          <p:spPr bwMode="black">
            <a:xfrm>
              <a:off x="2269" y="2084"/>
              <a:ext cx="35" cy="38"/>
            </a:xfrm>
            <a:custGeom>
              <a:avLst/>
              <a:gdLst>
                <a:gd name="T0" fmla="*/ 7 w 15"/>
                <a:gd name="T1" fmla="*/ 16 h 16"/>
                <a:gd name="T2" fmla="*/ 15 w 15"/>
                <a:gd name="T3" fmla="*/ 8 h 16"/>
                <a:gd name="T4" fmla="*/ 7 w 15"/>
                <a:gd name="T5" fmla="*/ 0 h 16"/>
                <a:gd name="T6" fmla="*/ 0 w 15"/>
                <a:gd name="T7" fmla="*/ 8 h 16"/>
                <a:gd name="T8" fmla="*/ 7 w 15"/>
                <a:gd name="T9" fmla="*/ 16 h 16"/>
              </a:gdLst>
              <a:ahLst/>
              <a:cxnLst>
                <a:cxn ang="0">
                  <a:pos x="T0" y="T1"/>
                </a:cxn>
                <a:cxn ang="0">
                  <a:pos x="T2" y="T3"/>
                </a:cxn>
                <a:cxn ang="0">
                  <a:pos x="T4" y="T5"/>
                </a:cxn>
                <a:cxn ang="0">
                  <a:pos x="T6" y="T7"/>
                </a:cxn>
                <a:cxn ang="0">
                  <a:pos x="T8" y="T9"/>
                </a:cxn>
              </a:cxnLst>
              <a:rect l="0" t="0" r="r" b="b"/>
              <a:pathLst>
                <a:path w="15" h="16">
                  <a:moveTo>
                    <a:pt x="7" y="16"/>
                  </a:moveTo>
                  <a:cubicBezTo>
                    <a:pt x="13" y="16"/>
                    <a:pt x="15" y="12"/>
                    <a:pt x="15" y="8"/>
                  </a:cubicBezTo>
                  <a:cubicBezTo>
                    <a:pt x="15" y="2"/>
                    <a:pt x="12" y="0"/>
                    <a:pt x="7" y="0"/>
                  </a:cubicBezTo>
                  <a:cubicBezTo>
                    <a:pt x="3" y="0"/>
                    <a:pt x="0" y="3"/>
                    <a:pt x="0" y="8"/>
                  </a:cubicBezTo>
                  <a:cubicBezTo>
                    <a:pt x="0" y="11"/>
                    <a:pt x="1" y="15"/>
                    <a:pt x="7" y="1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Rectangle 25"/>
            <p:cNvSpPr>
              <a:spLocks noChangeArrowheads="1"/>
            </p:cNvSpPr>
            <p:nvPr/>
          </p:nvSpPr>
          <p:spPr bwMode="black">
            <a:xfrm>
              <a:off x="2552" y="2148"/>
              <a:ext cx="15" cy="85"/>
            </a:xfrm>
            <a:prstGeom prst="rect">
              <a:avLst/>
            </a:prstGeom>
            <a:solidFill>
              <a:srgbClr val="216A8B"/>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Freeform 26"/>
            <p:cNvSpPr>
              <a:spLocks noEditPoints="1"/>
            </p:cNvSpPr>
            <p:nvPr/>
          </p:nvSpPr>
          <p:spPr bwMode="black">
            <a:xfrm>
              <a:off x="2423" y="2148"/>
              <a:ext cx="125" cy="85"/>
            </a:xfrm>
            <a:custGeom>
              <a:avLst/>
              <a:gdLst>
                <a:gd name="T0" fmla="*/ 75 w 125"/>
                <a:gd name="T1" fmla="*/ 50 h 85"/>
                <a:gd name="T2" fmla="*/ 87 w 125"/>
                <a:gd name="T3" fmla="*/ 14 h 85"/>
                <a:gd name="T4" fmla="*/ 87 w 125"/>
                <a:gd name="T5" fmla="*/ 14 h 85"/>
                <a:gd name="T6" fmla="*/ 99 w 125"/>
                <a:gd name="T7" fmla="*/ 50 h 85"/>
                <a:gd name="T8" fmla="*/ 75 w 125"/>
                <a:gd name="T9" fmla="*/ 50 h 85"/>
                <a:gd name="T10" fmla="*/ 77 w 125"/>
                <a:gd name="T11" fmla="*/ 0 h 85"/>
                <a:gd name="T12" fmla="*/ 54 w 125"/>
                <a:gd name="T13" fmla="*/ 74 h 85"/>
                <a:gd name="T14" fmla="*/ 28 w 125"/>
                <a:gd name="T15" fmla="*/ 43 h 85"/>
                <a:gd name="T16" fmla="*/ 61 w 125"/>
                <a:gd name="T17" fmla="*/ 0 h 85"/>
                <a:gd name="T18" fmla="*/ 44 w 125"/>
                <a:gd name="T19" fmla="*/ 0 h 85"/>
                <a:gd name="T20" fmla="*/ 14 w 125"/>
                <a:gd name="T21" fmla="*/ 40 h 85"/>
                <a:gd name="T22" fmla="*/ 14 w 125"/>
                <a:gd name="T23" fmla="*/ 0 h 85"/>
                <a:gd name="T24" fmla="*/ 0 w 125"/>
                <a:gd name="T25" fmla="*/ 0 h 85"/>
                <a:gd name="T26" fmla="*/ 0 w 125"/>
                <a:gd name="T27" fmla="*/ 85 h 85"/>
                <a:gd name="T28" fmla="*/ 14 w 125"/>
                <a:gd name="T29" fmla="*/ 85 h 85"/>
                <a:gd name="T30" fmla="*/ 14 w 125"/>
                <a:gd name="T31" fmla="*/ 43 h 85"/>
                <a:gd name="T32" fmla="*/ 44 w 125"/>
                <a:gd name="T33" fmla="*/ 85 h 85"/>
                <a:gd name="T34" fmla="*/ 49 w 125"/>
                <a:gd name="T35" fmla="*/ 85 h 85"/>
                <a:gd name="T36" fmla="*/ 49 w 125"/>
                <a:gd name="T37" fmla="*/ 85 h 85"/>
                <a:gd name="T38" fmla="*/ 63 w 125"/>
                <a:gd name="T39" fmla="*/ 85 h 85"/>
                <a:gd name="T40" fmla="*/ 70 w 125"/>
                <a:gd name="T41" fmla="*/ 62 h 85"/>
                <a:gd name="T42" fmla="*/ 101 w 125"/>
                <a:gd name="T43" fmla="*/ 62 h 85"/>
                <a:gd name="T44" fmla="*/ 110 w 125"/>
                <a:gd name="T45" fmla="*/ 85 h 85"/>
                <a:gd name="T46" fmla="*/ 125 w 125"/>
                <a:gd name="T47" fmla="*/ 85 h 85"/>
                <a:gd name="T48" fmla="*/ 96 w 125"/>
                <a:gd name="T49" fmla="*/ 0 h 85"/>
                <a:gd name="T50" fmla="*/ 77 w 125"/>
                <a:gd name="T5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5" h="85">
                  <a:moveTo>
                    <a:pt x="75" y="50"/>
                  </a:moveTo>
                  <a:lnTo>
                    <a:pt x="87" y="14"/>
                  </a:lnTo>
                  <a:lnTo>
                    <a:pt x="87" y="14"/>
                  </a:lnTo>
                  <a:lnTo>
                    <a:pt x="99" y="50"/>
                  </a:lnTo>
                  <a:lnTo>
                    <a:pt x="75" y="50"/>
                  </a:lnTo>
                  <a:close/>
                  <a:moveTo>
                    <a:pt x="77" y="0"/>
                  </a:moveTo>
                  <a:lnTo>
                    <a:pt x="54" y="74"/>
                  </a:lnTo>
                  <a:lnTo>
                    <a:pt x="28" y="43"/>
                  </a:lnTo>
                  <a:lnTo>
                    <a:pt x="61" y="0"/>
                  </a:lnTo>
                  <a:lnTo>
                    <a:pt x="44" y="0"/>
                  </a:lnTo>
                  <a:lnTo>
                    <a:pt x="14" y="40"/>
                  </a:lnTo>
                  <a:lnTo>
                    <a:pt x="14" y="0"/>
                  </a:lnTo>
                  <a:lnTo>
                    <a:pt x="0" y="0"/>
                  </a:lnTo>
                  <a:lnTo>
                    <a:pt x="0" y="85"/>
                  </a:lnTo>
                  <a:lnTo>
                    <a:pt x="14" y="85"/>
                  </a:lnTo>
                  <a:lnTo>
                    <a:pt x="14" y="43"/>
                  </a:lnTo>
                  <a:lnTo>
                    <a:pt x="44" y="85"/>
                  </a:lnTo>
                  <a:lnTo>
                    <a:pt x="49" y="85"/>
                  </a:lnTo>
                  <a:lnTo>
                    <a:pt x="49" y="85"/>
                  </a:lnTo>
                  <a:lnTo>
                    <a:pt x="63" y="85"/>
                  </a:lnTo>
                  <a:lnTo>
                    <a:pt x="70" y="62"/>
                  </a:lnTo>
                  <a:lnTo>
                    <a:pt x="101" y="62"/>
                  </a:lnTo>
                  <a:lnTo>
                    <a:pt x="110" y="85"/>
                  </a:lnTo>
                  <a:lnTo>
                    <a:pt x="125" y="85"/>
                  </a:lnTo>
                  <a:lnTo>
                    <a:pt x="96" y="0"/>
                  </a:lnTo>
                  <a:lnTo>
                    <a:pt x="77"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Freeform 27"/>
            <p:cNvSpPr>
              <a:spLocks/>
            </p:cNvSpPr>
            <p:nvPr/>
          </p:nvSpPr>
          <p:spPr bwMode="black">
            <a:xfrm>
              <a:off x="3006" y="2148"/>
              <a:ext cx="80" cy="85"/>
            </a:xfrm>
            <a:custGeom>
              <a:avLst/>
              <a:gdLst>
                <a:gd name="T0" fmla="*/ 17 w 34"/>
                <a:gd name="T1" fmla="*/ 26 h 36"/>
                <a:gd name="T2" fmla="*/ 10 w 34"/>
                <a:gd name="T3" fmla="*/ 0 h 36"/>
                <a:gd name="T4" fmla="*/ 0 w 34"/>
                <a:gd name="T5" fmla="*/ 0 h 36"/>
                <a:gd name="T6" fmla="*/ 0 w 34"/>
                <a:gd name="T7" fmla="*/ 36 h 36"/>
                <a:gd name="T8" fmla="*/ 6 w 34"/>
                <a:gd name="T9" fmla="*/ 36 h 36"/>
                <a:gd name="T10" fmla="*/ 6 w 34"/>
                <a:gd name="T11" fmla="*/ 5 h 36"/>
                <a:gd name="T12" fmla="*/ 14 w 34"/>
                <a:gd name="T13" fmla="*/ 36 h 36"/>
                <a:gd name="T14" fmla="*/ 20 w 34"/>
                <a:gd name="T15" fmla="*/ 36 h 36"/>
                <a:gd name="T16" fmla="*/ 28 w 34"/>
                <a:gd name="T17" fmla="*/ 5 h 36"/>
                <a:gd name="T18" fmla="*/ 28 w 34"/>
                <a:gd name="T19" fmla="*/ 36 h 36"/>
                <a:gd name="T20" fmla="*/ 34 w 34"/>
                <a:gd name="T21" fmla="*/ 36 h 36"/>
                <a:gd name="T22" fmla="*/ 34 w 34"/>
                <a:gd name="T23" fmla="*/ 0 h 36"/>
                <a:gd name="T24" fmla="*/ 23 w 34"/>
                <a:gd name="T25" fmla="*/ 0 h 36"/>
                <a:gd name="T26" fmla="*/ 17 w 34"/>
                <a:gd name="T27"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36">
                  <a:moveTo>
                    <a:pt x="17" y="26"/>
                  </a:moveTo>
                  <a:cubicBezTo>
                    <a:pt x="10" y="0"/>
                    <a:pt x="10" y="0"/>
                    <a:pt x="10" y="0"/>
                  </a:cubicBezTo>
                  <a:cubicBezTo>
                    <a:pt x="0" y="0"/>
                    <a:pt x="0" y="0"/>
                    <a:pt x="0" y="0"/>
                  </a:cubicBezTo>
                  <a:cubicBezTo>
                    <a:pt x="0" y="36"/>
                    <a:pt x="0" y="36"/>
                    <a:pt x="0" y="36"/>
                  </a:cubicBezTo>
                  <a:cubicBezTo>
                    <a:pt x="3" y="36"/>
                    <a:pt x="6" y="36"/>
                    <a:pt x="6" y="36"/>
                  </a:cubicBezTo>
                  <a:cubicBezTo>
                    <a:pt x="6" y="5"/>
                    <a:pt x="6" y="5"/>
                    <a:pt x="6" y="5"/>
                  </a:cubicBezTo>
                  <a:cubicBezTo>
                    <a:pt x="14" y="36"/>
                    <a:pt x="14" y="36"/>
                    <a:pt x="14" y="36"/>
                  </a:cubicBezTo>
                  <a:cubicBezTo>
                    <a:pt x="14" y="36"/>
                    <a:pt x="16" y="36"/>
                    <a:pt x="20" y="36"/>
                  </a:cubicBezTo>
                  <a:cubicBezTo>
                    <a:pt x="20" y="36"/>
                    <a:pt x="28" y="5"/>
                    <a:pt x="28" y="5"/>
                  </a:cubicBezTo>
                  <a:cubicBezTo>
                    <a:pt x="28" y="36"/>
                    <a:pt x="28" y="36"/>
                    <a:pt x="28" y="36"/>
                  </a:cubicBezTo>
                  <a:cubicBezTo>
                    <a:pt x="34" y="36"/>
                    <a:pt x="34" y="36"/>
                    <a:pt x="34" y="36"/>
                  </a:cubicBezTo>
                  <a:cubicBezTo>
                    <a:pt x="34" y="0"/>
                    <a:pt x="34" y="0"/>
                    <a:pt x="34" y="0"/>
                  </a:cubicBezTo>
                  <a:cubicBezTo>
                    <a:pt x="23" y="0"/>
                    <a:pt x="23" y="0"/>
                    <a:pt x="23" y="0"/>
                  </a:cubicBezTo>
                  <a:lnTo>
                    <a:pt x="17" y="2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Freeform 28"/>
            <p:cNvSpPr>
              <a:spLocks noEditPoints="1"/>
            </p:cNvSpPr>
            <p:nvPr/>
          </p:nvSpPr>
          <p:spPr bwMode="black">
            <a:xfrm>
              <a:off x="3093" y="2148"/>
              <a:ext cx="78" cy="85"/>
            </a:xfrm>
            <a:custGeom>
              <a:avLst/>
              <a:gdLst>
                <a:gd name="T0" fmla="*/ 26 w 78"/>
                <a:gd name="T1" fmla="*/ 50 h 85"/>
                <a:gd name="T2" fmla="*/ 38 w 78"/>
                <a:gd name="T3" fmla="*/ 14 h 85"/>
                <a:gd name="T4" fmla="*/ 38 w 78"/>
                <a:gd name="T5" fmla="*/ 14 h 85"/>
                <a:gd name="T6" fmla="*/ 50 w 78"/>
                <a:gd name="T7" fmla="*/ 50 h 85"/>
                <a:gd name="T8" fmla="*/ 26 w 78"/>
                <a:gd name="T9" fmla="*/ 50 h 85"/>
                <a:gd name="T10" fmla="*/ 29 w 78"/>
                <a:gd name="T11" fmla="*/ 0 h 85"/>
                <a:gd name="T12" fmla="*/ 0 w 78"/>
                <a:gd name="T13" fmla="*/ 85 h 85"/>
                <a:gd name="T14" fmla="*/ 14 w 78"/>
                <a:gd name="T15" fmla="*/ 85 h 85"/>
                <a:gd name="T16" fmla="*/ 21 w 78"/>
                <a:gd name="T17" fmla="*/ 62 h 85"/>
                <a:gd name="T18" fmla="*/ 55 w 78"/>
                <a:gd name="T19" fmla="*/ 62 h 85"/>
                <a:gd name="T20" fmla="*/ 62 w 78"/>
                <a:gd name="T21" fmla="*/ 85 h 85"/>
                <a:gd name="T22" fmla="*/ 78 w 78"/>
                <a:gd name="T23" fmla="*/ 85 h 85"/>
                <a:gd name="T24" fmla="*/ 47 w 78"/>
                <a:gd name="T25" fmla="*/ 0 h 85"/>
                <a:gd name="T26" fmla="*/ 29 w 78"/>
                <a:gd name="T2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85">
                  <a:moveTo>
                    <a:pt x="26" y="50"/>
                  </a:moveTo>
                  <a:lnTo>
                    <a:pt x="38" y="14"/>
                  </a:lnTo>
                  <a:lnTo>
                    <a:pt x="38" y="14"/>
                  </a:lnTo>
                  <a:lnTo>
                    <a:pt x="50" y="50"/>
                  </a:lnTo>
                  <a:lnTo>
                    <a:pt x="26" y="50"/>
                  </a:lnTo>
                  <a:close/>
                  <a:moveTo>
                    <a:pt x="29" y="0"/>
                  </a:moveTo>
                  <a:lnTo>
                    <a:pt x="0" y="85"/>
                  </a:lnTo>
                  <a:lnTo>
                    <a:pt x="14" y="85"/>
                  </a:lnTo>
                  <a:lnTo>
                    <a:pt x="21" y="62"/>
                  </a:lnTo>
                  <a:lnTo>
                    <a:pt x="55" y="62"/>
                  </a:lnTo>
                  <a:lnTo>
                    <a:pt x="62" y="85"/>
                  </a:lnTo>
                  <a:lnTo>
                    <a:pt x="78" y="85"/>
                  </a:lnTo>
                  <a:lnTo>
                    <a:pt x="47" y="0"/>
                  </a:lnTo>
                  <a:lnTo>
                    <a:pt x="29"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Freeform 29"/>
            <p:cNvSpPr>
              <a:spLocks/>
            </p:cNvSpPr>
            <p:nvPr/>
          </p:nvSpPr>
          <p:spPr bwMode="black">
            <a:xfrm>
              <a:off x="3176" y="2148"/>
              <a:ext cx="68" cy="85"/>
            </a:xfrm>
            <a:custGeom>
              <a:avLst/>
              <a:gdLst>
                <a:gd name="T0" fmla="*/ 23 w 29"/>
                <a:gd name="T1" fmla="*/ 28 h 36"/>
                <a:gd name="T2" fmla="*/ 9 w 29"/>
                <a:gd name="T3" fmla="*/ 0 h 36"/>
                <a:gd name="T4" fmla="*/ 0 w 29"/>
                <a:gd name="T5" fmla="*/ 0 h 36"/>
                <a:gd name="T6" fmla="*/ 0 w 29"/>
                <a:gd name="T7" fmla="*/ 36 h 36"/>
                <a:gd name="T8" fmla="*/ 6 w 29"/>
                <a:gd name="T9" fmla="*/ 36 h 36"/>
                <a:gd name="T10" fmla="*/ 6 w 29"/>
                <a:gd name="T11" fmla="*/ 9 h 36"/>
                <a:gd name="T12" fmla="*/ 20 w 29"/>
                <a:gd name="T13" fmla="*/ 36 h 36"/>
                <a:gd name="T14" fmla="*/ 29 w 29"/>
                <a:gd name="T15" fmla="*/ 36 h 36"/>
                <a:gd name="T16" fmla="*/ 29 w 29"/>
                <a:gd name="T17" fmla="*/ 0 h 36"/>
                <a:gd name="T18" fmla="*/ 23 w 29"/>
                <a:gd name="T19" fmla="*/ 0 h 36"/>
                <a:gd name="T20" fmla="*/ 23 w 29"/>
                <a:gd name="T21"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6">
                  <a:moveTo>
                    <a:pt x="23" y="28"/>
                  </a:moveTo>
                  <a:cubicBezTo>
                    <a:pt x="9" y="0"/>
                    <a:pt x="9" y="0"/>
                    <a:pt x="9" y="0"/>
                  </a:cubicBezTo>
                  <a:cubicBezTo>
                    <a:pt x="0" y="0"/>
                    <a:pt x="0" y="0"/>
                    <a:pt x="0" y="0"/>
                  </a:cubicBezTo>
                  <a:cubicBezTo>
                    <a:pt x="0" y="36"/>
                    <a:pt x="0" y="36"/>
                    <a:pt x="0" y="36"/>
                  </a:cubicBezTo>
                  <a:cubicBezTo>
                    <a:pt x="3" y="36"/>
                    <a:pt x="6" y="36"/>
                    <a:pt x="6" y="36"/>
                  </a:cubicBezTo>
                  <a:cubicBezTo>
                    <a:pt x="6" y="9"/>
                    <a:pt x="6" y="9"/>
                    <a:pt x="6" y="9"/>
                  </a:cubicBezTo>
                  <a:cubicBezTo>
                    <a:pt x="20" y="36"/>
                    <a:pt x="20" y="36"/>
                    <a:pt x="20" y="36"/>
                  </a:cubicBezTo>
                  <a:cubicBezTo>
                    <a:pt x="29" y="36"/>
                    <a:pt x="29" y="36"/>
                    <a:pt x="29" y="36"/>
                  </a:cubicBezTo>
                  <a:cubicBezTo>
                    <a:pt x="29" y="0"/>
                    <a:pt x="29" y="0"/>
                    <a:pt x="29" y="0"/>
                  </a:cubicBezTo>
                  <a:cubicBezTo>
                    <a:pt x="23" y="0"/>
                    <a:pt x="23" y="0"/>
                    <a:pt x="23" y="0"/>
                  </a:cubicBezTo>
                  <a:lnTo>
                    <a:pt x="23" y="28"/>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Freeform 30"/>
            <p:cNvSpPr>
              <a:spLocks/>
            </p:cNvSpPr>
            <p:nvPr/>
          </p:nvSpPr>
          <p:spPr bwMode="black">
            <a:xfrm>
              <a:off x="3459" y="2148"/>
              <a:ext cx="50" cy="85"/>
            </a:xfrm>
            <a:custGeom>
              <a:avLst/>
              <a:gdLst>
                <a:gd name="T0" fmla="*/ 21 w 21"/>
                <a:gd name="T1" fmla="*/ 31 h 36"/>
                <a:gd name="T2" fmla="*/ 6 w 21"/>
                <a:gd name="T3" fmla="*/ 31 h 36"/>
                <a:gd name="T4" fmla="*/ 6 w 21"/>
                <a:gd name="T5" fmla="*/ 21 h 36"/>
                <a:gd name="T6" fmla="*/ 17 w 21"/>
                <a:gd name="T7" fmla="*/ 21 h 36"/>
                <a:gd name="T8" fmla="*/ 17 w 21"/>
                <a:gd name="T9" fmla="*/ 15 h 36"/>
                <a:gd name="T10" fmla="*/ 6 w 21"/>
                <a:gd name="T11" fmla="*/ 15 h 36"/>
                <a:gd name="T12" fmla="*/ 6 w 21"/>
                <a:gd name="T13" fmla="*/ 5 h 36"/>
                <a:gd name="T14" fmla="*/ 20 w 21"/>
                <a:gd name="T15" fmla="*/ 5 h 36"/>
                <a:gd name="T16" fmla="*/ 20 w 21"/>
                <a:gd name="T17" fmla="*/ 0 h 36"/>
                <a:gd name="T18" fmla="*/ 0 w 21"/>
                <a:gd name="T19" fmla="*/ 0 h 36"/>
                <a:gd name="T20" fmla="*/ 0 w 21"/>
                <a:gd name="T21" fmla="*/ 36 h 36"/>
                <a:gd name="T22" fmla="*/ 21 w 21"/>
                <a:gd name="T23" fmla="*/ 36 h 36"/>
                <a:gd name="T24" fmla="*/ 21 w 21"/>
                <a:gd name="T25"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6">
                  <a:moveTo>
                    <a:pt x="21" y="31"/>
                  </a:move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21" y="36"/>
                    <a:pt x="21" y="36"/>
                    <a:pt x="21" y="36"/>
                  </a:cubicBezTo>
                  <a:lnTo>
                    <a:pt x="21" y="31"/>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Freeform 31"/>
            <p:cNvSpPr>
              <a:spLocks/>
            </p:cNvSpPr>
            <p:nvPr/>
          </p:nvSpPr>
          <p:spPr bwMode="black">
            <a:xfrm>
              <a:off x="3258" y="2148"/>
              <a:ext cx="194" cy="85"/>
            </a:xfrm>
            <a:custGeom>
              <a:avLst/>
              <a:gdLst>
                <a:gd name="T0" fmla="*/ 49 w 82"/>
                <a:gd name="T1" fmla="*/ 0 h 36"/>
                <a:gd name="T2" fmla="*/ 49 w 82"/>
                <a:gd name="T3" fmla="*/ 0 h 36"/>
                <a:gd name="T4" fmla="*/ 48 w 82"/>
                <a:gd name="T5" fmla="*/ 0 h 36"/>
                <a:gd name="T6" fmla="*/ 48 w 82"/>
                <a:gd name="T7" fmla="*/ 28 h 36"/>
                <a:gd name="T8" fmla="*/ 34 w 82"/>
                <a:gd name="T9" fmla="*/ 0 h 36"/>
                <a:gd name="T10" fmla="*/ 26 w 82"/>
                <a:gd name="T11" fmla="*/ 0 h 36"/>
                <a:gd name="T12" fmla="*/ 26 w 82"/>
                <a:gd name="T13" fmla="*/ 31 h 36"/>
                <a:gd name="T14" fmla="*/ 7 w 82"/>
                <a:gd name="T15" fmla="*/ 31 h 36"/>
                <a:gd name="T16" fmla="*/ 7 w 82"/>
                <a:gd name="T17" fmla="*/ 21 h 36"/>
                <a:gd name="T18" fmla="*/ 18 w 82"/>
                <a:gd name="T19" fmla="*/ 21 h 36"/>
                <a:gd name="T20" fmla="*/ 18 w 82"/>
                <a:gd name="T21" fmla="*/ 15 h 36"/>
                <a:gd name="T22" fmla="*/ 7 w 82"/>
                <a:gd name="T23" fmla="*/ 15 h 36"/>
                <a:gd name="T24" fmla="*/ 7 w 82"/>
                <a:gd name="T25" fmla="*/ 5 h 36"/>
                <a:gd name="T26" fmla="*/ 20 w 82"/>
                <a:gd name="T27" fmla="*/ 5 h 36"/>
                <a:gd name="T28" fmla="*/ 20 w 82"/>
                <a:gd name="T29" fmla="*/ 0 h 36"/>
                <a:gd name="T30" fmla="*/ 0 w 82"/>
                <a:gd name="T31" fmla="*/ 0 h 36"/>
                <a:gd name="T32" fmla="*/ 0 w 82"/>
                <a:gd name="T33" fmla="*/ 36 h 36"/>
                <a:gd name="T34" fmla="*/ 31 w 82"/>
                <a:gd name="T35" fmla="*/ 36 h 36"/>
                <a:gd name="T36" fmla="*/ 31 w 82"/>
                <a:gd name="T37" fmla="*/ 36 h 36"/>
                <a:gd name="T38" fmla="*/ 31 w 82"/>
                <a:gd name="T39" fmla="*/ 9 h 36"/>
                <a:gd name="T40" fmla="*/ 46 w 82"/>
                <a:gd name="T41" fmla="*/ 36 h 36"/>
                <a:gd name="T42" fmla="*/ 54 w 82"/>
                <a:gd name="T43" fmla="*/ 36 h 36"/>
                <a:gd name="T44" fmla="*/ 54 w 82"/>
                <a:gd name="T45" fmla="*/ 5 h 36"/>
                <a:gd name="T46" fmla="*/ 65 w 82"/>
                <a:gd name="T47" fmla="*/ 5 h 36"/>
                <a:gd name="T48" fmla="*/ 65 w 82"/>
                <a:gd name="T49" fmla="*/ 36 h 36"/>
                <a:gd name="T50" fmla="*/ 71 w 82"/>
                <a:gd name="T51" fmla="*/ 36 h 36"/>
                <a:gd name="T52" fmla="*/ 71 w 82"/>
                <a:gd name="T53" fmla="*/ 5 h 36"/>
                <a:gd name="T54" fmla="*/ 82 w 82"/>
                <a:gd name="T55" fmla="*/ 5 h 36"/>
                <a:gd name="T56" fmla="*/ 82 w 82"/>
                <a:gd name="T57" fmla="*/ 0 h 36"/>
                <a:gd name="T58" fmla="*/ 49 w 82"/>
                <a:gd name="T5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2" h="36">
                  <a:moveTo>
                    <a:pt x="49" y="0"/>
                  </a:moveTo>
                  <a:cubicBezTo>
                    <a:pt x="49" y="0"/>
                    <a:pt x="49" y="0"/>
                    <a:pt x="49" y="0"/>
                  </a:cubicBezTo>
                  <a:cubicBezTo>
                    <a:pt x="48" y="0"/>
                    <a:pt x="48" y="0"/>
                    <a:pt x="48" y="0"/>
                  </a:cubicBezTo>
                  <a:cubicBezTo>
                    <a:pt x="48" y="28"/>
                    <a:pt x="48" y="28"/>
                    <a:pt x="48" y="28"/>
                  </a:cubicBezTo>
                  <a:cubicBezTo>
                    <a:pt x="34" y="0"/>
                    <a:pt x="34" y="0"/>
                    <a:pt x="34" y="0"/>
                  </a:cubicBezTo>
                  <a:cubicBezTo>
                    <a:pt x="26" y="0"/>
                    <a:pt x="26" y="0"/>
                    <a:pt x="26" y="0"/>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1" y="36"/>
                    <a:pt x="31" y="36"/>
                    <a:pt x="31" y="36"/>
                  </a:cubicBezTo>
                  <a:cubicBezTo>
                    <a:pt x="31" y="36"/>
                    <a:pt x="31" y="36"/>
                    <a:pt x="31" y="36"/>
                  </a:cubicBezTo>
                  <a:cubicBezTo>
                    <a:pt x="31" y="9"/>
                    <a:pt x="31" y="9"/>
                    <a:pt x="31" y="9"/>
                  </a:cubicBezTo>
                  <a:cubicBezTo>
                    <a:pt x="46" y="36"/>
                    <a:pt x="46" y="36"/>
                    <a:pt x="46" y="36"/>
                  </a:cubicBezTo>
                  <a:cubicBezTo>
                    <a:pt x="54" y="36"/>
                    <a:pt x="54" y="36"/>
                    <a:pt x="54" y="36"/>
                  </a:cubicBezTo>
                  <a:cubicBezTo>
                    <a:pt x="54" y="5"/>
                    <a:pt x="54" y="5"/>
                    <a:pt x="54" y="5"/>
                  </a:cubicBezTo>
                  <a:cubicBezTo>
                    <a:pt x="58" y="5"/>
                    <a:pt x="62" y="5"/>
                    <a:pt x="65" y="5"/>
                  </a:cubicBezTo>
                  <a:cubicBezTo>
                    <a:pt x="65" y="36"/>
                    <a:pt x="65" y="36"/>
                    <a:pt x="65" y="36"/>
                  </a:cubicBezTo>
                  <a:cubicBezTo>
                    <a:pt x="71" y="36"/>
                    <a:pt x="71" y="36"/>
                    <a:pt x="71" y="36"/>
                  </a:cubicBezTo>
                  <a:cubicBezTo>
                    <a:pt x="71" y="5"/>
                    <a:pt x="71" y="5"/>
                    <a:pt x="71" y="5"/>
                  </a:cubicBezTo>
                  <a:cubicBezTo>
                    <a:pt x="82" y="5"/>
                    <a:pt x="82" y="5"/>
                    <a:pt x="82" y="5"/>
                  </a:cubicBezTo>
                  <a:cubicBezTo>
                    <a:pt x="82" y="0"/>
                    <a:pt x="82" y="0"/>
                    <a:pt x="82" y="0"/>
                  </a:cubicBezTo>
                  <a:lnTo>
                    <a:pt x="49"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Freeform 32"/>
            <p:cNvSpPr>
              <a:spLocks noEditPoints="1"/>
            </p:cNvSpPr>
            <p:nvPr/>
          </p:nvSpPr>
          <p:spPr bwMode="black">
            <a:xfrm>
              <a:off x="2874" y="2148"/>
              <a:ext cx="120" cy="85"/>
            </a:xfrm>
            <a:custGeom>
              <a:avLst/>
              <a:gdLst>
                <a:gd name="T0" fmla="*/ 32 w 51"/>
                <a:gd name="T1" fmla="*/ 15 h 36"/>
                <a:gd name="T2" fmla="*/ 32 w 51"/>
                <a:gd name="T3" fmla="*/ 15 h 36"/>
                <a:gd name="T4" fmla="*/ 32 w 51"/>
                <a:gd name="T5" fmla="*/ 5 h 36"/>
                <a:gd name="T6" fmla="*/ 37 w 51"/>
                <a:gd name="T7" fmla="*/ 5 h 36"/>
                <a:gd name="T8" fmla="*/ 44 w 51"/>
                <a:gd name="T9" fmla="*/ 10 h 36"/>
                <a:gd name="T10" fmla="*/ 37 w 51"/>
                <a:gd name="T11" fmla="*/ 15 h 36"/>
                <a:gd name="T12" fmla="*/ 32 w 51"/>
                <a:gd name="T13" fmla="*/ 15 h 36"/>
                <a:gd name="T14" fmla="*/ 47 w 51"/>
                <a:gd name="T15" fmla="*/ 18 h 36"/>
                <a:gd name="T16" fmla="*/ 50 w 51"/>
                <a:gd name="T17" fmla="*/ 10 h 36"/>
                <a:gd name="T18" fmla="*/ 47 w 51"/>
                <a:gd name="T19" fmla="*/ 3 h 36"/>
                <a:gd name="T20" fmla="*/ 36 w 51"/>
                <a:gd name="T21" fmla="*/ 0 h 36"/>
                <a:gd name="T22" fmla="*/ 26 w 51"/>
                <a:gd name="T23" fmla="*/ 0 h 36"/>
                <a:gd name="T24" fmla="*/ 26 w 51"/>
                <a:gd name="T25" fmla="*/ 15 h 36"/>
                <a:gd name="T26" fmla="*/ 26 w 51"/>
                <a:gd name="T27" fmla="*/ 15 h 36"/>
                <a:gd name="T28" fmla="*/ 26 w 51"/>
                <a:gd name="T29" fmla="*/ 31 h 36"/>
                <a:gd name="T30" fmla="*/ 7 w 51"/>
                <a:gd name="T31" fmla="*/ 31 h 36"/>
                <a:gd name="T32" fmla="*/ 7 w 51"/>
                <a:gd name="T33" fmla="*/ 21 h 36"/>
                <a:gd name="T34" fmla="*/ 18 w 51"/>
                <a:gd name="T35" fmla="*/ 21 h 36"/>
                <a:gd name="T36" fmla="*/ 18 w 51"/>
                <a:gd name="T37" fmla="*/ 15 h 36"/>
                <a:gd name="T38" fmla="*/ 7 w 51"/>
                <a:gd name="T39" fmla="*/ 15 h 36"/>
                <a:gd name="T40" fmla="*/ 7 w 51"/>
                <a:gd name="T41" fmla="*/ 5 h 36"/>
                <a:gd name="T42" fmla="*/ 20 w 51"/>
                <a:gd name="T43" fmla="*/ 5 h 36"/>
                <a:gd name="T44" fmla="*/ 20 w 51"/>
                <a:gd name="T45" fmla="*/ 0 h 36"/>
                <a:gd name="T46" fmla="*/ 0 w 51"/>
                <a:gd name="T47" fmla="*/ 0 h 36"/>
                <a:gd name="T48" fmla="*/ 0 w 51"/>
                <a:gd name="T49" fmla="*/ 36 h 36"/>
                <a:gd name="T50" fmla="*/ 32 w 51"/>
                <a:gd name="T51" fmla="*/ 36 h 36"/>
                <a:gd name="T52" fmla="*/ 32 w 51"/>
                <a:gd name="T53" fmla="*/ 21 h 36"/>
                <a:gd name="T54" fmla="*/ 35 w 51"/>
                <a:gd name="T55" fmla="*/ 21 h 36"/>
                <a:gd name="T56" fmla="*/ 44 w 51"/>
                <a:gd name="T57" fmla="*/ 36 h 36"/>
                <a:gd name="T58" fmla="*/ 51 w 51"/>
                <a:gd name="T59" fmla="*/ 36 h 36"/>
                <a:gd name="T60" fmla="*/ 42 w 51"/>
                <a:gd name="T61" fmla="*/ 20 h 36"/>
                <a:gd name="T62" fmla="*/ 47 w 51"/>
                <a:gd name="T63"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4" y="7"/>
                    <a:pt x="44" y="10"/>
                  </a:cubicBezTo>
                  <a:cubicBezTo>
                    <a:pt x="44" y="14"/>
                    <a:pt x="42" y="15"/>
                    <a:pt x="37" y="15"/>
                  </a:cubicBezTo>
                  <a:lnTo>
                    <a:pt x="32" y="15"/>
                  </a:lnTo>
                  <a:close/>
                  <a:moveTo>
                    <a:pt x="47" y="18"/>
                  </a:moveTo>
                  <a:cubicBezTo>
                    <a:pt x="49" y="16"/>
                    <a:pt x="50" y="14"/>
                    <a:pt x="50" y="10"/>
                  </a:cubicBezTo>
                  <a:cubicBezTo>
                    <a:pt x="50" y="7"/>
                    <a:pt x="49" y="4"/>
                    <a:pt x="47" y="3"/>
                  </a:cubicBezTo>
                  <a:cubicBezTo>
                    <a:pt x="44" y="1"/>
                    <a:pt x="41" y="0"/>
                    <a:pt x="36" y="0"/>
                  </a:cubicBezTo>
                  <a:cubicBezTo>
                    <a:pt x="26" y="0"/>
                    <a:pt x="26" y="0"/>
                    <a:pt x="26" y="0"/>
                  </a:cubicBezTo>
                  <a:cubicBezTo>
                    <a:pt x="26" y="15"/>
                    <a:pt x="26" y="15"/>
                    <a:pt x="26" y="15"/>
                  </a:cubicBezTo>
                  <a:cubicBezTo>
                    <a:pt x="26" y="15"/>
                    <a:pt x="26" y="15"/>
                    <a:pt x="26" y="15"/>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2" y="20"/>
                    <a:pt x="42" y="20"/>
                    <a:pt x="42" y="20"/>
                  </a:cubicBezTo>
                  <a:cubicBezTo>
                    <a:pt x="44" y="20"/>
                    <a:pt x="45" y="19"/>
                    <a:pt x="47" y="1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Freeform 33"/>
            <p:cNvSpPr>
              <a:spLocks noEditPoints="1"/>
            </p:cNvSpPr>
            <p:nvPr/>
          </p:nvSpPr>
          <p:spPr bwMode="black">
            <a:xfrm>
              <a:off x="2642" y="2148"/>
              <a:ext cx="121" cy="85"/>
            </a:xfrm>
            <a:custGeom>
              <a:avLst/>
              <a:gdLst>
                <a:gd name="T0" fmla="*/ 32 w 51"/>
                <a:gd name="T1" fmla="*/ 15 h 36"/>
                <a:gd name="T2" fmla="*/ 32 w 51"/>
                <a:gd name="T3" fmla="*/ 15 h 36"/>
                <a:gd name="T4" fmla="*/ 32 w 51"/>
                <a:gd name="T5" fmla="*/ 5 h 36"/>
                <a:gd name="T6" fmla="*/ 37 w 51"/>
                <a:gd name="T7" fmla="*/ 5 h 36"/>
                <a:gd name="T8" fmla="*/ 43 w 51"/>
                <a:gd name="T9" fmla="*/ 10 h 36"/>
                <a:gd name="T10" fmla="*/ 37 w 51"/>
                <a:gd name="T11" fmla="*/ 15 h 36"/>
                <a:gd name="T12" fmla="*/ 32 w 51"/>
                <a:gd name="T13" fmla="*/ 15 h 36"/>
                <a:gd name="T14" fmla="*/ 46 w 51"/>
                <a:gd name="T15" fmla="*/ 18 h 36"/>
                <a:gd name="T16" fmla="*/ 50 w 51"/>
                <a:gd name="T17" fmla="*/ 10 h 36"/>
                <a:gd name="T18" fmla="*/ 46 w 51"/>
                <a:gd name="T19" fmla="*/ 3 h 36"/>
                <a:gd name="T20" fmla="*/ 36 w 51"/>
                <a:gd name="T21" fmla="*/ 0 h 36"/>
                <a:gd name="T22" fmla="*/ 25 w 51"/>
                <a:gd name="T23" fmla="*/ 0 h 36"/>
                <a:gd name="T24" fmla="*/ 25 w 51"/>
                <a:gd name="T25" fmla="*/ 15 h 36"/>
                <a:gd name="T26" fmla="*/ 25 w 51"/>
                <a:gd name="T27" fmla="*/ 15 h 36"/>
                <a:gd name="T28" fmla="*/ 25 w 51"/>
                <a:gd name="T29" fmla="*/ 31 h 36"/>
                <a:gd name="T30" fmla="*/ 6 w 51"/>
                <a:gd name="T31" fmla="*/ 31 h 36"/>
                <a:gd name="T32" fmla="*/ 6 w 51"/>
                <a:gd name="T33" fmla="*/ 21 h 36"/>
                <a:gd name="T34" fmla="*/ 17 w 51"/>
                <a:gd name="T35" fmla="*/ 21 h 36"/>
                <a:gd name="T36" fmla="*/ 17 w 51"/>
                <a:gd name="T37" fmla="*/ 15 h 36"/>
                <a:gd name="T38" fmla="*/ 6 w 51"/>
                <a:gd name="T39" fmla="*/ 15 h 36"/>
                <a:gd name="T40" fmla="*/ 6 w 51"/>
                <a:gd name="T41" fmla="*/ 5 h 36"/>
                <a:gd name="T42" fmla="*/ 20 w 51"/>
                <a:gd name="T43" fmla="*/ 5 h 36"/>
                <a:gd name="T44" fmla="*/ 20 w 51"/>
                <a:gd name="T45" fmla="*/ 0 h 36"/>
                <a:gd name="T46" fmla="*/ 0 w 51"/>
                <a:gd name="T47" fmla="*/ 0 h 36"/>
                <a:gd name="T48" fmla="*/ 0 w 51"/>
                <a:gd name="T49" fmla="*/ 36 h 36"/>
                <a:gd name="T50" fmla="*/ 32 w 51"/>
                <a:gd name="T51" fmla="*/ 36 h 36"/>
                <a:gd name="T52" fmla="*/ 32 w 51"/>
                <a:gd name="T53" fmla="*/ 21 h 36"/>
                <a:gd name="T54" fmla="*/ 35 w 51"/>
                <a:gd name="T55" fmla="*/ 21 h 36"/>
                <a:gd name="T56" fmla="*/ 44 w 51"/>
                <a:gd name="T57" fmla="*/ 36 h 36"/>
                <a:gd name="T58" fmla="*/ 51 w 51"/>
                <a:gd name="T59" fmla="*/ 36 h 36"/>
                <a:gd name="T60" fmla="*/ 41 w 51"/>
                <a:gd name="T61" fmla="*/ 20 h 36"/>
                <a:gd name="T62" fmla="*/ 46 w 51"/>
                <a:gd name="T63"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3" y="7"/>
                    <a:pt x="43" y="10"/>
                  </a:cubicBezTo>
                  <a:cubicBezTo>
                    <a:pt x="43" y="14"/>
                    <a:pt x="42" y="15"/>
                    <a:pt x="37" y="15"/>
                  </a:cubicBezTo>
                  <a:lnTo>
                    <a:pt x="32" y="15"/>
                  </a:lnTo>
                  <a:close/>
                  <a:moveTo>
                    <a:pt x="46" y="18"/>
                  </a:moveTo>
                  <a:cubicBezTo>
                    <a:pt x="48" y="16"/>
                    <a:pt x="50" y="14"/>
                    <a:pt x="50" y="10"/>
                  </a:cubicBezTo>
                  <a:cubicBezTo>
                    <a:pt x="50" y="7"/>
                    <a:pt x="48" y="4"/>
                    <a:pt x="46" y="3"/>
                  </a:cubicBezTo>
                  <a:cubicBezTo>
                    <a:pt x="44" y="1"/>
                    <a:pt x="41" y="0"/>
                    <a:pt x="36" y="0"/>
                  </a:cubicBezTo>
                  <a:cubicBezTo>
                    <a:pt x="25" y="0"/>
                    <a:pt x="25" y="0"/>
                    <a:pt x="25" y="0"/>
                  </a:cubicBezTo>
                  <a:cubicBezTo>
                    <a:pt x="25" y="15"/>
                    <a:pt x="25" y="15"/>
                    <a:pt x="25" y="15"/>
                  </a:cubicBezTo>
                  <a:cubicBezTo>
                    <a:pt x="25" y="15"/>
                    <a:pt x="25" y="15"/>
                    <a:pt x="25" y="15"/>
                  </a:cubicBezTo>
                  <a:cubicBezTo>
                    <a:pt x="25" y="31"/>
                    <a:pt x="25" y="31"/>
                    <a:pt x="25" y="31"/>
                  </a:cubicBez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1" y="20"/>
                    <a:pt x="41" y="20"/>
                    <a:pt x="41" y="20"/>
                  </a:cubicBezTo>
                  <a:cubicBezTo>
                    <a:pt x="43" y="20"/>
                    <a:pt x="45" y="19"/>
                    <a:pt x="46" y="1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Freeform 34"/>
            <p:cNvSpPr>
              <a:spLocks noEditPoints="1"/>
            </p:cNvSpPr>
            <p:nvPr/>
          </p:nvSpPr>
          <p:spPr bwMode="black">
            <a:xfrm>
              <a:off x="2807" y="2148"/>
              <a:ext cx="59" cy="85"/>
            </a:xfrm>
            <a:custGeom>
              <a:avLst/>
              <a:gdLst>
                <a:gd name="T0" fmla="*/ 12 w 25"/>
                <a:gd name="T1" fmla="*/ 16 h 36"/>
                <a:gd name="T2" fmla="*/ 7 w 25"/>
                <a:gd name="T3" fmla="*/ 16 h 36"/>
                <a:gd name="T4" fmla="*/ 7 w 25"/>
                <a:gd name="T5" fmla="*/ 5 h 36"/>
                <a:gd name="T6" fmla="*/ 12 w 25"/>
                <a:gd name="T7" fmla="*/ 5 h 36"/>
                <a:gd name="T8" fmla="*/ 18 w 25"/>
                <a:gd name="T9" fmla="*/ 11 h 36"/>
                <a:gd name="T10" fmla="*/ 12 w 25"/>
                <a:gd name="T11" fmla="*/ 16 h 36"/>
                <a:gd name="T12" fmla="*/ 21 w 25"/>
                <a:gd name="T13" fmla="*/ 3 h 36"/>
                <a:gd name="T14" fmla="*/ 11 w 25"/>
                <a:gd name="T15" fmla="*/ 0 h 36"/>
                <a:gd name="T16" fmla="*/ 0 w 25"/>
                <a:gd name="T17" fmla="*/ 0 h 36"/>
                <a:gd name="T18" fmla="*/ 0 w 25"/>
                <a:gd name="T19" fmla="*/ 21 h 36"/>
                <a:gd name="T20" fmla="*/ 0 w 25"/>
                <a:gd name="T21" fmla="*/ 36 h 36"/>
                <a:gd name="T22" fmla="*/ 7 w 25"/>
                <a:gd name="T23" fmla="*/ 36 h 36"/>
                <a:gd name="T24" fmla="*/ 7 w 25"/>
                <a:gd name="T25" fmla="*/ 21 h 36"/>
                <a:gd name="T26" fmla="*/ 11 w 25"/>
                <a:gd name="T27" fmla="*/ 21 h 36"/>
                <a:gd name="T28" fmla="*/ 21 w 25"/>
                <a:gd name="T29" fmla="*/ 18 h 36"/>
                <a:gd name="T30" fmla="*/ 25 w 25"/>
                <a:gd name="T31" fmla="*/ 11 h 36"/>
                <a:gd name="T32" fmla="*/ 21 w 25"/>
                <a:gd name="T33"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36">
                  <a:moveTo>
                    <a:pt x="12" y="16"/>
                  </a:moveTo>
                  <a:cubicBezTo>
                    <a:pt x="7" y="16"/>
                    <a:pt x="7" y="16"/>
                    <a:pt x="7" y="16"/>
                  </a:cubicBezTo>
                  <a:cubicBezTo>
                    <a:pt x="7" y="5"/>
                    <a:pt x="7" y="5"/>
                    <a:pt x="7" y="5"/>
                  </a:cubicBezTo>
                  <a:cubicBezTo>
                    <a:pt x="12" y="5"/>
                    <a:pt x="12" y="5"/>
                    <a:pt x="12" y="5"/>
                  </a:cubicBezTo>
                  <a:cubicBezTo>
                    <a:pt x="17" y="5"/>
                    <a:pt x="18" y="7"/>
                    <a:pt x="18" y="11"/>
                  </a:cubicBezTo>
                  <a:cubicBezTo>
                    <a:pt x="18" y="14"/>
                    <a:pt x="16" y="16"/>
                    <a:pt x="12" y="16"/>
                  </a:cubicBezTo>
                  <a:close/>
                  <a:moveTo>
                    <a:pt x="21" y="3"/>
                  </a:moveTo>
                  <a:cubicBezTo>
                    <a:pt x="19" y="1"/>
                    <a:pt x="16" y="0"/>
                    <a:pt x="11" y="0"/>
                  </a:cubicBezTo>
                  <a:cubicBezTo>
                    <a:pt x="0" y="0"/>
                    <a:pt x="0" y="0"/>
                    <a:pt x="0" y="0"/>
                  </a:cubicBezTo>
                  <a:cubicBezTo>
                    <a:pt x="0" y="21"/>
                    <a:pt x="0" y="21"/>
                    <a:pt x="0" y="21"/>
                  </a:cubicBezTo>
                  <a:cubicBezTo>
                    <a:pt x="0" y="36"/>
                    <a:pt x="0" y="36"/>
                    <a:pt x="0" y="36"/>
                  </a:cubicBezTo>
                  <a:cubicBezTo>
                    <a:pt x="7" y="36"/>
                    <a:pt x="7" y="36"/>
                    <a:pt x="7" y="36"/>
                  </a:cubicBezTo>
                  <a:cubicBezTo>
                    <a:pt x="7" y="21"/>
                    <a:pt x="7" y="21"/>
                    <a:pt x="7" y="21"/>
                  </a:cubicBezTo>
                  <a:cubicBezTo>
                    <a:pt x="11" y="21"/>
                    <a:pt x="11" y="21"/>
                    <a:pt x="11" y="21"/>
                  </a:cubicBezTo>
                  <a:cubicBezTo>
                    <a:pt x="16" y="21"/>
                    <a:pt x="19" y="20"/>
                    <a:pt x="21" y="18"/>
                  </a:cubicBezTo>
                  <a:cubicBezTo>
                    <a:pt x="23" y="17"/>
                    <a:pt x="25" y="14"/>
                    <a:pt x="25" y="11"/>
                  </a:cubicBezTo>
                  <a:cubicBezTo>
                    <a:pt x="25" y="7"/>
                    <a:pt x="23" y="4"/>
                    <a:pt x="21" y="3"/>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Freeform 35"/>
            <p:cNvSpPr>
              <a:spLocks/>
            </p:cNvSpPr>
            <p:nvPr/>
          </p:nvSpPr>
          <p:spPr bwMode="black">
            <a:xfrm>
              <a:off x="2578" y="2146"/>
              <a:ext cx="55" cy="87"/>
            </a:xfrm>
            <a:custGeom>
              <a:avLst/>
              <a:gdLst>
                <a:gd name="T0" fmla="*/ 14 w 23"/>
                <a:gd name="T1" fmla="*/ 16 h 37"/>
                <a:gd name="T2" fmla="*/ 6 w 23"/>
                <a:gd name="T3" fmla="*/ 10 h 37"/>
                <a:gd name="T4" fmla="*/ 13 w 23"/>
                <a:gd name="T5" fmla="*/ 5 h 37"/>
                <a:gd name="T6" fmla="*/ 21 w 23"/>
                <a:gd name="T7" fmla="*/ 7 h 37"/>
                <a:gd name="T8" fmla="*/ 21 w 23"/>
                <a:gd name="T9" fmla="*/ 2 h 37"/>
                <a:gd name="T10" fmla="*/ 13 w 23"/>
                <a:gd name="T11" fmla="*/ 0 h 37"/>
                <a:gd name="T12" fmla="*/ 0 w 23"/>
                <a:gd name="T13" fmla="*/ 11 h 37"/>
                <a:gd name="T14" fmla="*/ 10 w 23"/>
                <a:gd name="T15" fmla="*/ 21 h 37"/>
                <a:gd name="T16" fmla="*/ 17 w 23"/>
                <a:gd name="T17" fmla="*/ 27 h 37"/>
                <a:gd name="T18" fmla="*/ 10 w 23"/>
                <a:gd name="T19" fmla="*/ 32 h 37"/>
                <a:gd name="T20" fmla="*/ 0 w 23"/>
                <a:gd name="T21" fmla="*/ 30 h 37"/>
                <a:gd name="T22" fmla="*/ 0 w 23"/>
                <a:gd name="T23" fmla="*/ 35 h 37"/>
                <a:gd name="T24" fmla="*/ 9 w 23"/>
                <a:gd name="T25" fmla="*/ 37 h 37"/>
                <a:gd name="T26" fmla="*/ 23 w 23"/>
                <a:gd name="T27" fmla="*/ 27 h 37"/>
                <a:gd name="T28" fmla="*/ 14 w 23"/>
                <a:gd name="T29" fmla="*/ 1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7">
                  <a:moveTo>
                    <a:pt x="14" y="16"/>
                  </a:moveTo>
                  <a:cubicBezTo>
                    <a:pt x="9" y="14"/>
                    <a:pt x="6" y="13"/>
                    <a:pt x="6" y="10"/>
                  </a:cubicBezTo>
                  <a:cubicBezTo>
                    <a:pt x="6" y="8"/>
                    <a:pt x="9" y="5"/>
                    <a:pt x="13" y="5"/>
                  </a:cubicBezTo>
                  <a:cubicBezTo>
                    <a:pt x="16" y="5"/>
                    <a:pt x="19" y="6"/>
                    <a:pt x="21" y="7"/>
                  </a:cubicBezTo>
                  <a:cubicBezTo>
                    <a:pt x="21" y="2"/>
                    <a:pt x="21" y="2"/>
                    <a:pt x="21" y="2"/>
                  </a:cubicBezTo>
                  <a:cubicBezTo>
                    <a:pt x="19" y="1"/>
                    <a:pt x="16" y="0"/>
                    <a:pt x="13" y="0"/>
                  </a:cubicBezTo>
                  <a:cubicBezTo>
                    <a:pt x="5" y="0"/>
                    <a:pt x="0" y="5"/>
                    <a:pt x="0" y="11"/>
                  </a:cubicBezTo>
                  <a:cubicBezTo>
                    <a:pt x="0" y="16"/>
                    <a:pt x="4" y="19"/>
                    <a:pt x="10" y="21"/>
                  </a:cubicBezTo>
                  <a:cubicBezTo>
                    <a:pt x="15" y="23"/>
                    <a:pt x="17" y="24"/>
                    <a:pt x="17" y="27"/>
                  </a:cubicBezTo>
                  <a:cubicBezTo>
                    <a:pt x="17" y="30"/>
                    <a:pt x="14" y="32"/>
                    <a:pt x="10" y="32"/>
                  </a:cubicBezTo>
                  <a:cubicBezTo>
                    <a:pt x="6" y="32"/>
                    <a:pt x="2" y="31"/>
                    <a:pt x="0" y="30"/>
                  </a:cubicBezTo>
                  <a:cubicBezTo>
                    <a:pt x="0" y="35"/>
                    <a:pt x="0" y="35"/>
                    <a:pt x="0" y="35"/>
                  </a:cubicBezTo>
                  <a:cubicBezTo>
                    <a:pt x="2" y="37"/>
                    <a:pt x="6" y="37"/>
                    <a:pt x="9" y="37"/>
                  </a:cubicBezTo>
                  <a:cubicBezTo>
                    <a:pt x="19" y="37"/>
                    <a:pt x="23" y="32"/>
                    <a:pt x="23" y="27"/>
                  </a:cubicBezTo>
                  <a:cubicBezTo>
                    <a:pt x="23" y="21"/>
                    <a:pt x="20" y="18"/>
                    <a:pt x="14" y="1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Freeform 36"/>
            <p:cNvSpPr>
              <a:spLocks noEditPoints="1"/>
            </p:cNvSpPr>
            <p:nvPr/>
          </p:nvSpPr>
          <p:spPr bwMode="black">
            <a:xfrm>
              <a:off x="3518" y="2200"/>
              <a:ext cx="36" cy="36"/>
            </a:xfrm>
            <a:custGeom>
              <a:avLst/>
              <a:gdLst>
                <a:gd name="T0" fmla="*/ 6 w 15"/>
                <a:gd name="T1" fmla="*/ 7 h 15"/>
                <a:gd name="T2" fmla="*/ 6 w 15"/>
                <a:gd name="T3" fmla="*/ 5 h 15"/>
                <a:gd name="T4" fmla="*/ 8 w 15"/>
                <a:gd name="T5" fmla="*/ 5 h 15"/>
                <a:gd name="T6" fmla="*/ 10 w 15"/>
                <a:gd name="T7" fmla="*/ 6 h 15"/>
                <a:gd name="T8" fmla="*/ 8 w 15"/>
                <a:gd name="T9" fmla="*/ 7 h 15"/>
                <a:gd name="T10" fmla="*/ 6 w 15"/>
                <a:gd name="T11" fmla="*/ 7 h 15"/>
                <a:gd name="T12" fmla="*/ 6 w 15"/>
                <a:gd name="T13" fmla="*/ 8 h 15"/>
                <a:gd name="T14" fmla="*/ 8 w 15"/>
                <a:gd name="T15" fmla="*/ 8 h 15"/>
                <a:gd name="T16" fmla="*/ 10 w 15"/>
                <a:gd name="T17" fmla="*/ 12 h 15"/>
                <a:gd name="T18" fmla="*/ 11 w 15"/>
                <a:gd name="T19" fmla="*/ 12 h 15"/>
                <a:gd name="T20" fmla="*/ 9 w 15"/>
                <a:gd name="T21" fmla="*/ 8 h 15"/>
                <a:gd name="T22" fmla="*/ 11 w 15"/>
                <a:gd name="T23" fmla="*/ 6 h 15"/>
                <a:gd name="T24" fmla="*/ 8 w 15"/>
                <a:gd name="T25" fmla="*/ 4 h 15"/>
                <a:gd name="T26" fmla="*/ 5 w 15"/>
                <a:gd name="T27" fmla="*/ 4 h 15"/>
                <a:gd name="T28" fmla="*/ 5 w 15"/>
                <a:gd name="T29" fmla="*/ 12 h 15"/>
                <a:gd name="T30" fmla="*/ 6 w 15"/>
                <a:gd name="T31" fmla="*/ 12 h 15"/>
                <a:gd name="T32" fmla="*/ 6 w 15"/>
                <a:gd name="T33" fmla="*/ 8 h 15"/>
                <a:gd name="T34" fmla="*/ 8 w 15"/>
                <a:gd name="T35" fmla="*/ 15 h 15"/>
                <a:gd name="T36" fmla="*/ 15 w 15"/>
                <a:gd name="T37" fmla="*/ 8 h 15"/>
                <a:gd name="T38" fmla="*/ 8 w 15"/>
                <a:gd name="T39" fmla="*/ 0 h 15"/>
                <a:gd name="T40" fmla="*/ 0 w 15"/>
                <a:gd name="T41" fmla="*/ 8 h 15"/>
                <a:gd name="T42" fmla="*/ 8 w 15"/>
                <a:gd name="T43" fmla="*/ 15 h 15"/>
                <a:gd name="T44" fmla="*/ 2 w 15"/>
                <a:gd name="T45" fmla="*/ 8 h 15"/>
                <a:gd name="T46" fmla="*/ 8 w 15"/>
                <a:gd name="T47" fmla="*/ 2 h 15"/>
                <a:gd name="T48" fmla="*/ 14 w 15"/>
                <a:gd name="T49" fmla="*/ 8 h 15"/>
                <a:gd name="T50" fmla="*/ 8 w 15"/>
                <a:gd name="T51" fmla="*/ 14 h 15"/>
                <a:gd name="T52" fmla="*/ 2 w 15"/>
                <a:gd name="T5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15">
                  <a:moveTo>
                    <a:pt x="6" y="7"/>
                  </a:moveTo>
                  <a:cubicBezTo>
                    <a:pt x="6" y="5"/>
                    <a:pt x="6" y="5"/>
                    <a:pt x="6" y="5"/>
                  </a:cubicBezTo>
                  <a:cubicBezTo>
                    <a:pt x="8" y="5"/>
                    <a:pt x="8" y="5"/>
                    <a:pt x="8" y="5"/>
                  </a:cubicBezTo>
                  <a:cubicBezTo>
                    <a:pt x="9" y="5"/>
                    <a:pt x="10" y="5"/>
                    <a:pt x="10" y="6"/>
                  </a:cubicBezTo>
                  <a:cubicBezTo>
                    <a:pt x="10" y="7"/>
                    <a:pt x="9" y="7"/>
                    <a:pt x="8" y="7"/>
                  </a:cubicBezTo>
                  <a:lnTo>
                    <a:pt x="6" y="7"/>
                  </a:lnTo>
                  <a:close/>
                  <a:moveTo>
                    <a:pt x="6" y="8"/>
                  </a:moveTo>
                  <a:cubicBezTo>
                    <a:pt x="8" y="8"/>
                    <a:pt x="8" y="8"/>
                    <a:pt x="8" y="8"/>
                  </a:cubicBezTo>
                  <a:cubicBezTo>
                    <a:pt x="10" y="12"/>
                    <a:pt x="10" y="12"/>
                    <a:pt x="10" y="12"/>
                  </a:cubicBezTo>
                  <a:cubicBezTo>
                    <a:pt x="11" y="12"/>
                    <a:pt x="11" y="12"/>
                    <a:pt x="11" y="12"/>
                  </a:cubicBezTo>
                  <a:cubicBezTo>
                    <a:pt x="9" y="8"/>
                    <a:pt x="9" y="8"/>
                    <a:pt x="9" y="8"/>
                  </a:cubicBezTo>
                  <a:cubicBezTo>
                    <a:pt x="10" y="8"/>
                    <a:pt x="11" y="7"/>
                    <a:pt x="11" y="6"/>
                  </a:cubicBezTo>
                  <a:cubicBezTo>
                    <a:pt x="11" y="4"/>
                    <a:pt x="10" y="4"/>
                    <a:pt x="8" y="4"/>
                  </a:cubicBezTo>
                  <a:cubicBezTo>
                    <a:pt x="5" y="4"/>
                    <a:pt x="5" y="4"/>
                    <a:pt x="5" y="4"/>
                  </a:cubicBezTo>
                  <a:cubicBezTo>
                    <a:pt x="5" y="12"/>
                    <a:pt x="5" y="12"/>
                    <a:pt x="5" y="12"/>
                  </a:cubicBezTo>
                  <a:cubicBezTo>
                    <a:pt x="6" y="12"/>
                    <a:pt x="6" y="12"/>
                    <a:pt x="6" y="12"/>
                  </a:cubicBezTo>
                  <a:lnTo>
                    <a:pt x="6" y="8"/>
                  </a:lnTo>
                  <a:close/>
                  <a:moveTo>
                    <a:pt x="8" y="15"/>
                  </a:moveTo>
                  <a:cubicBezTo>
                    <a:pt x="12" y="15"/>
                    <a:pt x="15" y="12"/>
                    <a:pt x="15" y="8"/>
                  </a:cubicBezTo>
                  <a:cubicBezTo>
                    <a:pt x="15" y="4"/>
                    <a:pt x="12" y="0"/>
                    <a:pt x="8" y="0"/>
                  </a:cubicBezTo>
                  <a:cubicBezTo>
                    <a:pt x="4" y="0"/>
                    <a:pt x="0" y="4"/>
                    <a:pt x="0" y="8"/>
                  </a:cubicBezTo>
                  <a:cubicBezTo>
                    <a:pt x="0" y="12"/>
                    <a:pt x="4" y="15"/>
                    <a:pt x="8" y="15"/>
                  </a:cubicBezTo>
                  <a:close/>
                  <a:moveTo>
                    <a:pt x="2" y="8"/>
                  </a:moveTo>
                  <a:cubicBezTo>
                    <a:pt x="2" y="4"/>
                    <a:pt x="4" y="2"/>
                    <a:pt x="8" y="2"/>
                  </a:cubicBezTo>
                  <a:cubicBezTo>
                    <a:pt x="11" y="2"/>
                    <a:pt x="14" y="4"/>
                    <a:pt x="14" y="8"/>
                  </a:cubicBezTo>
                  <a:cubicBezTo>
                    <a:pt x="14" y="11"/>
                    <a:pt x="11" y="14"/>
                    <a:pt x="8" y="14"/>
                  </a:cubicBezTo>
                  <a:cubicBezTo>
                    <a:pt x="4" y="14"/>
                    <a:pt x="2" y="11"/>
                    <a:pt x="2" y="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2" name="Slide Number Placeholder 5"/>
          <p:cNvSpPr txBox="1">
            <a:spLocks/>
          </p:cNvSpPr>
          <p:nvPr userDrawn="1"/>
        </p:nvSpPr>
        <p:spPr>
          <a:xfrm>
            <a:off x="517607" y="6425076"/>
            <a:ext cx="404885" cy="258945"/>
          </a:xfrm>
          <a:prstGeom prst="rect">
            <a:avLst/>
          </a:prstGeom>
        </p:spPr>
        <p:txBody>
          <a:bodyPr/>
          <a:lstStyle>
            <a:defPPr>
              <a:defRPr lang="en-US"/>
            </a:defPPr>
            <a:lvl1pPr marL="0" algn="r" defTabSz="914400" rtl="0" eaLnBrk="1" latinLnBrk="0" hangingPunct="1">
              <a:defRPr sz="14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9E900B1-1435-4DAE-81BE-F135F00DFE5D}" type="slidenum">
              <a:rPr lang="en-US" sz="900" smtClean="0"/>
              <a:pPr algn="ctr"/>
              <a:t>‹#›</a:t>
            </a:fld>
            <a:endParaRPr lang="en-US" sz="900" dirty="0"/>
          </a:p>
        </p:txBody>
      </p:sp>
      <p:sp>
        <p:nvSpPr>
          <p:cNvPr id="43" name="Date Placeholder 3"/>
          <p:cNvSpPr>
            <a:spLocks noGrp="1"/>
          </p:cNvSpPr>
          <p:nvPr>
            <p:ph type="dt" sz="half" idx="2"/>
          </p:nvPr>
        </p:nvSpPr>
        <p:spPr>
          <a:xfrm>
            <a:off x="927506" y="6425076"/>
            <a:ext cx="1108254" cy="258945"/>
          </a:xfrm>
          <a:prstGeom prst="rect">
            <a:avLst/>
          </a:prstGeom>
        </p:spPr>
        <p:txBody>
          <a:bodyPr vert="horz" lIns="91440" tIns="45720" rIns="91440" bIns="45720" rtlCol="0" anchor="ctr"/>
          <a:lstStyle>
            <a:lvl1pPr algn="l">
              <a:defRPr sz="900">
                <a:solidFill>
                  <a:schemeClr val="tx1">
                    <a:tint val="75000"/>
                  </a:schemeClr>
                </a:solidFill>
              </a:defRPr>
            </a:lvl1pPr>
          </a:lstStyle>
          <a:p>
            <a:fld id="{3225EFA2-8AA8-4B1E-90D9-22B799C279EC}" type="datetime4">
              <a:rPr lang="en-US" smtClean="0"/>
              <a:t>September 23, 2016</a:t>
            </a:fld>
            <a:endParaRPr lang="en-US" dirty="0"/>
          </a:p>
        </p:txBody>
      </p:sp>
      <p:sp>
        <p:nvSpPr>
          <p:cNvPr id="40" name="Footer Placeholder 4"/>
          <p:cNvSpPr>
            <a:spLocks noGrp="1"/>
          </p:cNvSpPr>
          <p:nvPr>
            <p:ph type="ftr" sz="quarter" idx="3"/>
          </p:nvPr>
        </p:nvSpPr>
        <p:spPr>
          <a:xfrm>
            <a:off x="1788340" y="6425076"/>
            <a:ext cx="4232336" cy="258945"/>
          </a:xfrm>
          <a:prstGeom prst="rect">
            <a:avLst/>
          </a:prstGeom>
        </p:spPr>
        <p:txBody>
          <a:bodyPr vert="horz" lIns="91440" tIns="45720" rIns="91440" bIns="45720" rtlCol="0" anchor="t" anchorCtr="0"/>
          <a:lstStyle>
            <a:lvl1pPr algn="ctr">
              <a:defRPr sz="900">
                <a:solidFill>
                  <a:schemeClr val="tx1">
                    <a:tint val="75000"/>
                  </a:schemeClr>
                </a:solidFill>
              </a:defRPr>
            </a:lvl1pPr>
          </a:lstStyle>
          <a:p>
            <a:r>
              <a:rPr lang="en-US" altLang="en-US" dirty="0" smtClean="0"/>
              <a:t>|     © 2016 Kaiser Foundation Health Plan, Inc. For internal use only.</a:t>
            </a:r>
            <a:endParaRPr lang="en-US" altLang="en-US" dirty="0"/>
          </a:p>
        </p:txBody>
      </p:sp>
    </p:spTree>
    <p:extLst>
      <p:ext uri="{BB962C8B-B14F-4D97-AF65-F5344CB8AC3E}">
        <p14:creationId xmlns:p14="http://schemas.microsoft.com/office/powerpoint/2010/main" val="103252375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ransition>
    <p:wipe dir="r"/>
  </p:transition>
  <p:timing>
    <p:tnLst>
      <p:par>
        <p:cTn id="1" dur="indefinite" restart="never" nodeType="tmRoot"/>
      </p:par>
    </p:tnLst>
  </p:timing>
  <p:hf sldNum="0" hdr="0"/>
  <p:txStyles>
    <p:titleStyle>
      <a:lvl1pPr algn="l" defTabSz="914400" rtl="0" eaLnBrk="1" latinLnBrk="0" hangingPunct="1">
        <a:lnSpc>
          <a:spcPct val="90000"/>
        </a:lnSpc>
        <a:spcBef>
          <a:spcPct val="0"/>
        </a:spcBef>
        <a:buNone/>
        <a:defRPr sz="3400" b="1" kern="1200">
          <a:solidFill>
            <a:srgbClr val="3A3A6E"/>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ClrTx/>
        <a:buFont typeface="Arial Narrow" panose="020B0606020202030204" pitchFamily="34" charset="0"/>
        <a:buChar char="–"/>
        <a:defRPr sz="20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Clr>
          <a:srgbClr val="8086C1"/>
        </a:buClr>
        <a:buFont typeface="Wingdings" panose="05000000000000000000" pitchFamily="2" charset="2"/>
        <a:buChar char="§"/>
        <a:defRPr sz="18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Clr>
          <a:srgbClr val="8086C1"/>
        </a:buClr>
        <a:buFont typeface="Arial Narrow" panose="020B0606020202030204" pitchFamily="34" charset="0"/>
        <a:buChar char="–"/>
        <a:defRPr sz="16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Clr>
          <a:srgbClr val="8086C1"/>
        </a:buClr>
        <a:buFont typeface="Arial Narrow" panose="020B0606020202030204" pitchFamily="34" charset="0"/>
        <a:buChar char="»"/>
        <a:defRPr sz="16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8.jpeg"/><Relationship Id="rId2" Type="http://schemas.openxmlformats.org/officeDocument/2006/relationships/slideLayout" Target="../slideLayouts/slideLayout8.xml"/><Relationship Id="rId1" Type="http://schemas.openxmlformats.org/officeDocument/2006/relationships/tags" Target="../tags/tag2.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28.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33.jpg"/><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3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8340" y="2585297"/>
            <a:ext cx="8562763" cy="1625600"/>
          </a:xfrm>
        </p:spPr>
        <p:txBody>
          <a:bodyPr>
            <a:noAutofit/>
          </a:bodyPr>
          <a:lstStyle/>
          <a:p>
            <a:pPr algn="ctr"/>
            <a:r>
              <a:rPr lang="en-US" sz="5400" dirty="0" smtClean="0"/>
              <a:t>Incubator Carrier Tote/ </a:t>
            </a:r>
            <a:r>
              <a:rPr lang="en-US" sz="5400" dirty="0" err="1" smtClean="0"/>
              <a:t>Biobag</a:t>
            </a:r>
            <a:r>
              <a:rPr lang="en-US" sz="5400" dirty="0" smtClean="0"/>
              <a:t> </a:t>
            </a:r>
            <a:r>
              <a:rPr lang="en-US" sz="5400" dirty="0" smtClean="0">
                <a:solidFill>
                  <a:schemeClr val="tx1"/>
                </a:solidFill>
              </a:rPr>
              <a:t/>
            </a:r>
            <a:br>
              <a:rPr lang="en-US" sz="5400" dirty="0" smtClean="0">
                <a:solidFill>
                  <a:schemeClr val="tx1"/>
                </a:solidFill>
              </a:rPr>
            </a:br>
            <a:r>
              <a:rPr lang="en-US" sz="5400" dirty="0" smtClean="0">
                <a:solidFill>
                  <a:srgbClr val="3A3A6E"/>
                </a:solidFill>
              </a:rPr>
              <a:t>Rollout</a:t>
            </a:r>
            <a:endParaRPr lang="en-US" sz="5400" dirty="0">
              <a:solidFill>
                <a:srgbClr val="3A3A6E"/>
              </a:solidFill>
            </a:endParaRPr>
          </a:p>
        </p:txBody>
      </p:sp>
      <p:sp>
        <p:nvSpPr>
          <p:cNvPr id="3" name="Footer Placeholder 2"/>
          <p:cNvSpPr>
            <a:spLocks noGrp="1"/>
          </p:cNvSpPr>
          <p:nvPr>
            <p:ph type="ftr" sz="quarter" idx="3"/>
          </p:nvPr>
        </p:nvSpPr>
        <p:spPr/>
        <p:txBody>
          <a:bodyPr/>
          <a:lstStyle/>
          <a:p>
            <a:r>
              <a:rPr lang="en-US" altLang="en-US" smtClean="0"/>
              <a:t>|     © 2016 Kaiser Foundation Health Plan, Inc. For internal use only.</a:t>
            </a:r>
            <a:endParaRPr lang="en-US" altLang="en-US" dirty="0"/>
          </a:p>
        </p:txBody>
      </p:sp>
      <p:sp>
        <p:nvSpPr>
          <p:cNvPr id="5" name="Date Placeholder 3"/>
          <p:cNvSpPr>
            <a:spLocks noGrp="1"/>
          </p:cNvSpPr>
          <p:nvPr>
            <p:ph type="dt" sz="half" idx="2"/>
          </p:nvPr>
        </p:nvSpPr>
        <p:spPr>
          <a:xfrm>
            <a:off x="927506" y="6425076"/>
            <a:ext cx="1045132" cy="258945"/>
          </a:xfrm>
        </p:spPr>
        <p:txBody>
          <a:bodyPr/>
          <a:lstStyle/>
          <a:p>
            <a:fld id="{6AD31E59-D4D4-41E6-9220-9F0D9774BA8C}" type="datetime4">
              <a:rPr lang="en-US" smtClean="0"/>
              <a:t>September 23, 2016</a:t>
            </a:fld>
            <a:endParaRPr lang="en-US" dirty="0"/>
          </a:p>
        </p:txBody>
      </p:sp>
    </p:spTree>
    <p:extLst>
      <p:ext uri="{BB962C8B-B14F-4D97-AF65-F5344CB8AC3E}">
        <p14:creationId xmlns:p14="http://schemas.microsoft.com/office/powerpoint/2010/main" val="785117917"/>
      </p:ext>
    </p:extLst>
  </p:cSld>
  <p:clrMapOvr>
    <a:masterClrMapping/>
  </p:clrMapOvr>
  <mc:AlternateContent xmlns:mc="http://schemas.openxmlformats.org/markup-compatibility/2006" xmlns:p14="http://schemas.microsoft.com/office/powerpoint/2010/main">
    <mc:Choice Requires="p14">
      <p:transition spd="slow" p14:dur="4000" advTm="12632">
        <p14:vortex dir="r"/>
      </p:transition>
    </mc:Choice>
    <mc:Fallback xmlns="">
      <p:transition spd="slow" advTm="12632">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4731" y="1044388"/>
            <a:ext cx="10515600" cy="5702641"/>
          </a:xfrm>
        </p:spPr>
        <p:txBody>
          <a:bodyPr>
            <a:noAutofit/>
          </a:bodyPr>
          <a:lstStyle/>
          <a:p>
            <a:r>
              <a:rPr lang="en-US" b="1" dirty="0" smtClean="0">
                <a:solidFill>
                  <a:srgbClr val="3A3A6E"/>
                </a:solidFill>
              </a:rPr>
              <a:t>Intended Use</a:t>
            </a:r>
          </a:p>
          <a:p>
            <a:pPr lvl="1">
              <a:buFont typeface="Wingdings" panose="05000000000000000000" pitchFamily="2" charset="2"/>
              <a:buChar char="§"/>
            </a:pPr>
            <a:r>
              <a:rPr lang="en-US" sz="2400" dirty="0" smtClean="0"/>
              <a:t>Single Use System </a:t>
            </a:r>
          </a:p>
          <a:p>
            <a:pPr lvl="1">
              <a:buFont typeface="Wingdings" panose="05000000000000000000" pitchFamily="2" charset="2"/>
              <a:buChar char="§"/>
            </a:pPr>
            <a:r>
              <a:rPr lang="en-US" sz="2400" dirty="0" smtClean="0"/>
              <a:t>Sachet activated by exposure to air</a:t>
            </a:r>
          </a:p>
          <a:p>
            <a:pPr lvl="1">
              <a:buFont typeface="Wingdings" panose="05000000000000000000" pitchFamily="2" charset="2"/>
              <a:buChar char="§"/>
            </a:pPr>
            <a:r>
              <a:rPr lang="en-US" sz="2400" dirty="0" smtClean="0"/>
              <a:t>Purpose :  atmosphere &gt;3% Carbon Dioxide (C0₂)</a:t>
            </a:r>
          </a:p>
          <a:p>
            <a:pPr lvl="1">
              <a:buFont typeface="Wingdings" panose="05000000000000000000" pitchFamily="2" charset="2"/>
              <a:buChar char="§"/>
            </a:pPr>
            <a:r>
              <a:rPr lang="en-US" sz="2400" dirty="0" smtClean="0"/>
              <a:t>Per Pouch</a:t>
            </a:r>
          </a:p>
          <a:p>
            <a:pPr lvl="2" fontAlgn="base"/>
            <a:r>
              <a:rPr lang="en-US" sz="2400" dirty="0"/>
              <a:t>1-4 Petri </a:t>
            </a:r>
            <a:r>
              <a:rPr lang="en-US" sz="2400" dirty="0" smtClean="0"/>
              <a:t>dishes </a:t>
            </a:r>
          </a:p>
          <a:p>
            <a:pPr lvl="2" fontAlgn="base"/>
            <a:r>
              <a:rPr lang="en-US" sz="2400" dirty="0" smtClean="0"/>
              <a:t>One </a:t>
            </a:r>
            <a:r>
              <a:rPr lang="en-US" sz="2400" dirty="0"/>
              <a:t>sachet </a:t>
            </a:r>
            <a:endParaRPr lang="en-US" sz="2400" dirty="0" smtClean="0"/>
          </a:p>
          <a:p>
            <a:pPr marL="914400" lvl="2" indent="0" fontAlgn="base">
              <a:buNone/>
            </a:pPr>
            <a:endParaRPr lang="en-US" sz="800" dirty="0" smtClean="0"/>
          </a:p>
          <a:p>
            <a:pPr fontAlgn="base"/>
            <a:r>
              <a:rPr lang="en-US" b="1" dirty="0" smtClean="0">
                <a:solidFill>
                  <a:srgbClr val="3A3A6E"/>
                </a:solidFill>
              </a:rPr>
              <a:t>Warnings and Precautions</a:t>
            </a:r>
          </a:p>
          <a:p>
            <a:pPr lvl="1">
              <a:buFont typeface="Wingdings" panose="05000000000000000000" pitchFamily="2" charset="2"/>
              <a:buChar char="§"/>
            </a:pPr>
            <a:r>
              <a:rPr lang="en-US" sz="2400" dirty="0" smtClean="0"/>
              <a:t>DO NOT reuse </a:t>
            </a:r>
          </a:p>
          <a:p>
            <a:pPr lvl="1">
              <a:buFont typeface="Wingdings" panose="05000000000000000000" pitchFamily="2" charset="2"/>
              <a:buChar char="§"/>
            </a:pPr>
            <a:r>
              <a:rPr lang="en-US" sz="2400" dirty="0" smtClean="0"/>
              <a:t>DO NOT use if packaging is damaged </a:t>
            </a:r>
            <a:endParaRPr lang="en-US" sz="2400" dirty="0"/>
          </a:p>
          <a:p>
            <a:pPr marL="457200" lvl="1" indent="0">
              <a:buNone/>
            </a:pPr>
            <a:endParaRPr lang="en-US" sz="800" dirty="0" smtClean="0"/>
          </a:p>
          <a:p>
            <a:r>
              <a:rPr lang="en-US" b="1" dirty="0">
                <a:solidFill>
                  <a:srgbClr val="3A3A6E"/>
                </a:solidFill>
              </a:rPr>
              <a:t>Storage</a:t>
            </a:r>
          </a:p>
          <a:p>
            <a:pPr lvl="1">
              <a:buFont typeface="Wingdings" panose="05000000000000000000" pitchFamily="2" charset="2"/>
              <a:buChar char="§"/>
            </a:pPr>
            <a:r>
              <a:rPr lang="en-US" sz="2400" dirty="0" smtClean="0"/>
              <a:t>Dry </a:t>
            </a:r>
            <a:r>
              <a:rPr lang="en-US" sz="2400" dirty="0"/>
              <a:t>Environment, Room Temperature 2-30°C</a:t>
            </a:r>
          </a:p>
        </p:txBody>
      </p:sp>
      <p:sp>
        <p:nvSpPr>
          <p:cNvPr id="4" name="Rectangle 3"/>
          <p:cNvSpPr/>
          <p:nvPr/>
        </p:nvSpPr>
        <p:spPr>
          <a:xfrm>
            <a:off x="1018394" y="375949"/>
            <a:ext cx="10548471" cy="636624"/>
          </a:xfrm>
          <a:prstGeom prst="rect">
            <a:avLst/>
          </a:prstGeom>
          <a:solidFill>
            <a:srgbClr val="8086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89595" y="432651"/>
            <a:ext cx="3781425" cy="523220"/>
          </a:xfrm>
          <a:prstGeom prst="rect">
            <a:avLst/>
          </a:prstGeom>
          <a:noFill/>
        </p:spPr>
        <p:txBody>
          <a:bodyPr wrap="square" rtlCol="0">
            <a:spAutoFit/>
          </a:bodyPr>
          <a:lstStyle/>
          <a:p>
            <a:r>
              <a:rPr lang="en-US" sz="2800" b="1" dirty="0" smtClean="0">
                <a:solidFill>
                  <a:schemeClr val="bg1"/>
                </a:solidFill>
                <a:latin typeface="Arial Narrow" panose="020B0606020202030204" pitchFamily="34" charset="0"/>
              </a:rPr>
              <a:t>Things to Keep in Mind</a:t>
            </a:r>
            <a:endParaRPr lang="en-US" sz="28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41376138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38200" y="1020737"/>
            <a:ext cx="6743330" cy="5129211"/>
          </a:xfrm>
          <a:prstGeom prst="rect">
            <a:avLst/>
          </a:prstGeom>
          <a:solidFill>
            <a:srgbClr val="DCE8E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05329" y="384113"/>
            <a:ext cx="10548471" cy="636624"/>
          </a:xfrm>
          <a:prstGeom prst="rect">
            <a:avLst/>
          </a:prstGeom>
          <a:solidFill>
            <a:srgbClr val="8086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half" idx="2"/>
          </p:nvPr>
        </p:nvSpPr>
        <p:spPr>
          <a:xfrm>
            <a:off x="838199" y="1005347"/>
            <a:ext cx="6814351" cy="3594192"/>
          </a:xfrm>
        </p:spPr>
        <p:txBody>
          <a:bodyPr>
            <a:noAutofit/>
          </a:bodyPr>
          <a:lstStyle/>
          <a:p>
            <a:pPr marL="342900" indent="-342900">
              <a:buFont typeface="Wingdings" panose="05000000000000000000" pitchFamily="2" charset="2"/>
              <a:buChar char="§"/>
            </a:pPr>
            <a:r>
              <a:rPr lang="en-US" sz="2000" dirty="0"/>
              <a:t>Agar plates streaked </a:t>
            </a:r>
            <a:r>
              <a:rPr lang="en-US" sz="2000" dirty="0" smtClean="0"/>
              <a:t>for sample culture </a:t>
            </a:r>
            <a:r>
              <a:rPr lang="en-US" sz="2000" dirty="0"/>
              <a:t>are placed in a CO</a:t>
            </a:r>
            <a:r>
              <a:rPr lang="en-US" sz="2000" baseline="-25000" dirty="0"/>
              <a:t>2</a:t>
            </a:r>
            <a:r>
              <a:rPr lang="en-US" sz="2000" dirty="0"/>
              <a:t> </a:t>
            </a:r>
            <a:r>
              <a:rPr lang="en-US" sz="2000" dirty="0" err="1" smtClean="0"/>
              <a:t>Biobag</a:t>
            </a:r>
            <a:endParaRPr lang="en-US" sz="2000" dirty="0" smtClean="0"/>
          </a:p>
          <a:p>
            <a:endParaRPr lang="en-US" sz="100" dirty="0"/>
          </a:p>
          <a:p>
            <a:pPr marL="342900" indent="-342900">
              <a:buFont typeface="Wingdings" panose="05000000000000000000" pitchFamily="2" charset="2"/>
              <a:buChar char="§"/>
            </a:pPr>
            <a:r>
              <a:rPr lang="en-US" sz="2000" dirty="0"/>
              <a:t>The CO</a:t>
            </a:r>
            <a:r>
              <a:rPr lang="en-US" sz="2000" baseline="-25000" dirty="0"/>
              <a:t>2</a:t>
            </a:r>
            <a:r>
              <a:rPr lang="en-US" sz="2000" dirty="0"/>
              <a:t> </a:t>
            </a:r>
            <a:r>
              <a:rPr lang="en-US" sz="2000" dirty="0" err="1"/>
              <a:t>B</a:t>
            </a:r>
            <a:r>
              <a:rPr lang="en-US" sz="2000" dirty="0" err="1" smtClean="0"/>
              <a:t>iobag</a:t>
            </a:r>
            <a:r>
              <a:rPr lang="en-US" sz="2000" dirty="0" smtClean="0"/>
              <a:t> </a:t>
            </a:r>
            <a:r>
              <a:rPr lang="en-US" sz="2000" dirty="0"/>
              <a:t>is placed </a:t>
            </a:r>
            <a:r>
              <a:rPr lang="en-US" sz="2000" dirty="0" smtClean="0"/>
              <a:t>in the Incubator Carrier Tote </a:t>
            </a:r>
            <a:r>
              <a:rPr lang="en-US" sz="2000" dirty="0"/>
              <a:t>for transport to the Regional </a:t>
            </a:r>
            <a:r>
              <a:rPr lang="en-US" sz="2000" dirty="0" smtClean="0"/>
              <a:t>Lab</a:t>
            </a:r>
          </a:p>
          <a:p>
            <a:endParaRPr lang="en-US" sz="100" dirty="0" smtClean="0"/>
          </a:p>
          <a:p>
            <a:pPr marL="342900" indent="-342900">
              <a:buFont typeface="Wingdings" panose="05000000000000000000" pitchFamily="2" charset="2"/>
              <a:buChar char="§"/>
            </a:pPr>
            <a:r>
              <a:rPr lang="en-US" sz="2000" dirty="0" smtClean="0"/>
              <a:t>Intended Use:  						For the following culture </a:t>
            </a:r>
            <a:r>
              <a:rPr lang="en-US" sz="2000" b="1" u="sng" dirty="0" smtClean="0"/>
              <a:t>PLATES</a:t>
            </a:r>
            <a:r>
              <a:rPr lang="en-US" sz="2000" dirty="0" smtClean="0"/>
              <a:t> </a:t>
            </a:r>
            <a:r>
              <a:rPr lang="en-US" sz="2000" b="1" u="sng" dirty="0" smtClean="0"/>
              <a:t>ONLY</a:t>
            </a:r>
            <a:r>
              <a:rPr lang="en-US" sz="2000" dirty="0" smtClean="0"/>
              <a:t>:</a:t>
            </a:r>
          </a:p>
          <a:p>
            <a:pPr marL="1257300" lvl="2" indent="-342900">
              <a:buFont typeface="Wingdings" panose="05000000000000000000" pitchFamily="2" charset="2"/>
              <a:buChar char="§"/>
            </a:pPr>
            <a:r>
              <a:rPr lang="en-US" sz="2000" dirty="0" smtClean="0"/>
              <a:t>Respiratory Culture Plates</a:t>
            </a:r>
          </a:p>
          <a:p>
            <a:pPr marL="1257300" lvl="2" indent="-342900">
              <a:buFont typeface="Wingdings" panose="05000000000000000000" pitchFamily="2" charset="2"/>
              <a:buChar char="§"/>
            </a:pPr>
            <a:r>
              <a:rPr lang="en-US" sz="2000" dirty="0" smtClean="0"/>
              <a:t>Sterile Site Culture Plates</a:t>
            </a:r>
          </a:p>
          <a:p>
            <a:pPr marL="1257300" lvl="2" indent="-342900">
              <a:buFont typeface="Wingdings" panose="05000000000000000000" pitchFamily="2" charset="2"/>
              <a:buChar char="§"/>
            </a:pPr>
            <a:r>
              <a:rPr lang="en-US" sz="2000" dirty="0" smtClean="0"/>
              <a:t>Low Volume Urine Culture Plates</a:t>
            </a:r>
          </a:p>
          <a:p>
            <a:pPr marL="342900" indent="-342900">
              <a:buFont typeface="Wingdings" panose="05000000000000000000" pitchFamily="2" charset="2"/>
              <a:buChar char="§"/>
            </a:pPr>
            <a:endParaRPr lang="en-US" sz="2400" dirty="0"/>
          </a:p>
        </p:txBody>
      </p:sp>
      <p:sp>
        <p:nvSpPr>
          <p:cNvPr id="5" name="Footer Placeholder 4"/>
          <p:cNvSpPr>
            <a:spLocks noGrp="1"/>
          </p:cNvSpPr>
          <p:nvPr>
            <p:ph type="ftr" sz="quarter" idx="3"/>
          </p:nvPr>
        </p:nvSpPr>
        <p:spPr/>
        <p:txBody>
          <a:bodyPr/>
          <a:lstStyle/>
          <a:p>
            <a:r>
              <a:rPr lang="en-US" altLang="en-US" smtClean="0"/>
              <a:t>|     © 2016 Kaiser Foundation Health Plan, Inc. For internal use only.</a:t>
            </a:r>
            <a:endParaRPr lang="en-US" altLang="en-US" dirty="0"/>
          </a:p>
        </p:txBody>
      </p:sp>
      <p:sp>
        <p:nvSpPr>
          <p:cNvPr id="6" name="TextBox 5"/>
          <p:cNvSpPr txBox="1"/>
          <p:nvPr/>
        </p:nvSpPr>
        <p:spPr>
          <a:xfrm>
            <a:off x="805329" y="391718"/>
            <a:ext cx="3781425" cy="523220"/>
          </a:xfrm>
          <a:prstGeom prst="rect">
            <a:avLst/>
          </a:prstGeom>
          <a:noFill/>
        </p:spPr>
        <p:txBody>
          <a:bodyPr wrap="square" rtlCol="0">
            <a:spAutoFit/>
          </a:bodyPr>
          <a:lstStyle/>
          <a:p>
            <a:r>
              <a:rPr lang="en-US" sz="2800" b="1" dirty="0" smtClean="0">
                <a:solidFill>
                  <a:schemeClr val="bg1"/>
                </a:solidFill>
                <a:latin typeface="Arial Narrow" panose="020B0606020202030204" pitchFamily="34" charset="0"/>
              </a:rPr>
              <a:t>Specimen Transport</a:t>
            </a:r>
            <a:endParaRPr lang="en-US" sz="2800" b="1" dirty="0">
              <a:solidFill>
                <a:schemeClr val="bg1"/>
              </a:solidFill>
              <a:latin typeface="Arial Narrow" panose="020B0606020202030204" pitchFamily="34"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1530" y="1005347"/>
            <a:ext cx="3772269" cy="5144600"/>
          </a:xfrm>
          <a:prstGeom prst="rect">
            <a:avLst/>
          </a:prstGeom>
        </p:spPr>
      </p:pic>
      <p:sp>
        <p:nvSpPr>
          <p:cNvPr id="14" name="TextBox 13"/>
          <p:cNvSpPr txBox="1"/>
          <p:nvPr/>
        </p:nvSpPr>
        <p:spPr>
          <a:xfrm>
            <a:off x="907072" y="5059723"/>
            <a:ext cx="2711666" cy="1015663"/>
          </a:xfrm>
          <a:prstGeom prst="rect">
            <a:avLst/>
          </a:prstGeom>
          <a:noFill/>
        </p:spPr>
        <p:txBody>
          <a:bodyPr wrap="square" rtlCol="0">
            <a:spAutoFit/>
          </a:bodyPr>
          <a:lstStyle/>
          <a:p>
            <a:r>
              <a:rPr lang="en-US" sz="2000" b="1" dirty="0" smtClean="0">
                <a:solidFill>
                  <a:srgbClr val="FF0000"/>
                </a:solidFill>
                <a:latin typeface="Arial Narrow" panose="020B0606020202030204" pitchFamily="34" charset="0"/>
              </a:rPr>
              <a:t>IMPORTANT: </a:t>
            </a:r>
            <a:r>
              <a:rPr lang="en-US" sz="2000" b="1" u="sng" dirty="0" smtClean="0">
                <a:latin typeface="Arial Narrow" panose="020B0606020202030204" pitchFamily="34" charset="0"/>
              </a:rPr>
              <a:t>NOT</a:t>
            </a:r>
            <a:r>
              <a:rPr lang="en-US" sz="2000" dirty="0" smtClean="0">
                <a:latin typeface="Arial Narrow" panose="020B0606020202030204" pitchFamily="34" charset="0"/>
              </a:rPr>
              <a:t> for </a:t>
            </a:r>
          </a:p>
          <a:p>
            <a:pPr marL="342900" indent="-342900">
              <a:buFont typeface="Wingdings" panose="05000000000000000000" pitchFamily="2" charset="2"/>
              <a:buChar char="§"/>
            </a:pPr>
            <a:r>
              <a:rPr lang="en-US" sz="2000" dirty="0" smtClean="0">
                <a:latin typeface="Arial Narrow" panose="020B0606020202030204" pitchFamily="34" charset="0"/>
              </a:rPr>
              <a:t>Blood </a:t>
            </a:r>
            <a:r>
              <a:rPr lang="en-US" sz="2000" dirty="0">
                <a:latin typeface="Arial Narrow" panose="020B0606020202030204" pitchFamily="34" charset="0"/>
              </a:rPr>
              <a:t>C</a:t>
            </a:r>
            <a:r>
              <a:rPr lang="en-US" sz="2000" dirty="0" smtClean="0">
                <a:latin typeface="Arial Narrow" panose="020B0606020202030204" pitchFamily="34" charset="0"/>
              </a:rPr>
              <a:t>ulture </a:t>
            </a:r>
            <a:r>
              <a:rPr lang="en-US" sz="2000" dirty="0">
                <a:latin typeface="Arial Narrow" panose="020B0606020202030204" pitchFamily="34" charset="0"/>
              </a:rPr>
              <a:t>B</a:t>
            </a:r>
            <a:r>
              <a:rPr lang="en-US" sz="2000" dirty="0" smtClean="0">
                <a:latin typeface="Arial Narrow" panose="020B0606020202030204" pitchFamily="34" charset="0"/>
              </a:rPr>
              <a:t>ottles </a:t>
            </a:r>
          </a:p>
          <a:p>
            <a:pPr marL="342900" indent="-342900">
              <a:buFont typeface="Wingdings" panose="05000000000000000000" pitchFamily="2" charset="2"/>
              <a:buChar char="§"/>
            </a:pPr>
            <a:r>
              <a:rPr lang="en-US" sz="2000" dirty="0" smtClean="0">
                <a:latin typeface="Arial Narrow" panose="020B0606020202030204" pitchFamily="34" charset="0"/>
              </a:rPr>
              <a:t>Raw Samples </a:t>
            </a:r>
            <a:endParaRPr lang="en-US" sz="2000" dirty="0">
              <a:latin typeface="Arial Narrow" panose="020B0606020202030204" pitchFamily="34" charset="0"/>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3582" y="4688835"/>
            <a:ext cx="1067461" cy="1448106"/>
          </a:xfrm>
          <a:prstGeom prst="rect">
            <a:avLst/>
          </a:prstGeom>
          <a:solidFill>
            <a:srgbClr val="DCE8ED"/>
          </a:solidFill>
        </p:spPr>
      </p:pic>
      <p:pic>
        <p:nvPicPr>
          <p:cNvPr id="20" name="Content Placeholder 19"/>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3556273" y="4688835"/>
            <a:ext cx="1030481" cy="1446967"/>
          </a:xfrm>
        </p:spPr>
      </p:pic>
      <p:sp>
        <p:nvSpPr>
          <p:cNvPr id="23" name="Multiply 22"/>
          <p:cNvSpPr/>
          <p:nvPr/>
        </p:nvSpPr>
        <p:spPr>
          <a:xfrm>
            <a:off x="3497847" y="4753667"/>
            <a:ext cx="1245149" cy="1631736"/>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ultiply 23"/>
          <p:cNvSpPr/>
          <p:nvPr/>
        </p:nvSpPr>
        <p:spPr>
          <a:xfrm>
            <a:off x="4676763" y="4737012"/>
            <a:ext cx="1135497" cy="159985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25B82B3-6D31-478B-97F7-957A20398160}" type="datetime4">
              <a:rPr lang="en-US" smtClean="0"/>
              <a:t>September 23, 2016</a:t>
            </a:fld>
            <a:endParaRPr lang="en-US" dirty="0"/>
          </a:p>
        </p:txBody>
      </p:sp>
      <p:pic>
        <p:nvPicPr>
          <p:cNvPr id="16" name="Picture 15" descr="Image result for SPUTUM CUP SAMPLE IMAGE"/>
          <p:cNvPicPr/>
          <p:nvPr/>
        </p:nvPicPr>
        <p:blipFill>
          <a:blip r:embed="rId7">
            <a:extLst>
              <a:ext uri="{28A0092B-C50C-407E-A947-70E740481C1C}">
                <a14:useLocalDpi xmlns:a14="http://schemas.microsoft.com/office/drawing/2010/main" val="0"/>
              </a:ext>
            </a:extLst>
          </a:blip>
          <a:srcRect/>
          <a:stretch>
            <a:fillRect/>
          </a:stretch>
        </p:blipFill>
        <p:spPr bwMode="auto">
          <a:xfrm>
            <a:off x="5881052" y="4688835"/>
            <a:ext cx="1050914" cy="1440457"/>
          </a:xfrm>
          <a:prstGeom prst="rect">
            <a:avLst/>
          </a:prstGeom>
          <a:noFill/>
          <a:ln>
            <a:noFill/>
          </a:ln>
        </p:spPr>
      </p:pic>
      <p:sp>
        <p:nvSpPr>
          <p:cNvPr id="15" name="Multiply 14"/>
          <p:cNvSpPr/>
          <p:nvPr/>
        </p:nvSpPr>
        <p:spPr>
          <a:xfrm>
            <a:off x="5860579" y="4727237"/>
            <a:ext cx="1081091" cy="1560184"/>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6923820"/>
      </p:ext>
    </p:extLst>
  </p:cSld>
  <p:clrMapOvr>
    <a:masterClrMapping/>
  </p:clrMapOvr>
  <p:transition spd="slow" advTm="22022">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par>
                          <p:cTn id="18" fill="hold">
                            <p:stCondLst>
                              <p:cond delay="1000"/>
                            </p:stCondLst>
                            <p:childTnLst>
                              <p:par>
                                <p:cTn id="19" presetID="10" presetClass="entr" presetSubtype="0" fill="hold" grpId="0" nodeType="afterEffect">
                                  <p:stCondLst>
                                    <p:cond delay="50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childTnLst>
                                </p:cTn>
                              </p:par>
                            </p:childTnLst>
                          </p:cTn>
                        </p:par>
                        <p:par>
                          <p:cTn id="22" fill="hold">
                            <p:stCondLst>
                              <p:cond delay="2500"/>
                            </p:stCondLst>
                            <p:childTnLst>
                              <p:par>
                                <p:cTn id="23" presetID="10" presetClass="entr" presetSubtype="0" fill="hold" grpId="0" nodeType="afterEffect">
                                  <p:stCondLst>
                                    <p:cond delay="50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1000"/>
                                        <p:tgtEl>
                                          <p:spTgt spid="7">
                                            <p:txEl>
                                              <p:pRg st="2" end="2"/>
                                            </p:txEl>
                                          </p:spTgt>
                                        </p:tgtEl>
                                      </p:cBhvr>
                                    </p:animEffect>
                                  </p:childTnLst>
                                </p:cTn>
                              </p:par>
                            </p:childTnLst>
                          </p:cTn>
                        </p:par>
                        <p:par>
                          <p:cTn id="26" fill="hold">
                            <p:stCondLst>
                              <p:cond delay="4000"/>
                            </p:stCondLst>
                            <p:childTnLst>
                              <p:par>
                                <p:cTn id="27" presetID="10" presetClass="entr" presetSubtype="0" fill="hold" grpId="0" nodeType="afterEffect">
                                  <p:stCondLst>
                                    <p:cond delay="500"/>
                                  </p:stCondLst>
                                  <p:childTnLst>
                                    <p:set>
                                      <p:cBhvr>
                                        <p:cTn id="28" dur="1" fill="hold">
                                          <p:stCondLst>
                                            <p:cond delay="0"/>
                                          </p:stCondLst>
                                        </p:cTn>
                                        <p:tgtEl>
                                          <p:spTgt spid="7">
                                            <p:txEl>
                                              <p:pRg st="4" end="4"/>
                                            </p:txEl>
                                          </p:spTgt>
                                        </p:tgtEl>
                                        <p:attrNameLst>
                                          <p:attrName>style.visibility</p:attrName>
                                        </p:attrNameLst>
                                      </p:cBhvr>
                                      <p:to>
                                        <p:strVal val="visible"/>
                                      </p:to>
                                    </p:set>
                                    <p:animEffect transition="in" filter="fade">
                                      <p:cBhvr>
                                        <p:cTn id="29" dur="1000"/>
                                        <p:tgtEl>
                                          <p:spTgt spid="7">
                                            <p:txEl>
                                              <p:pRg st="4" end="4"/>
                                            </p:txEl>
                                          </p:spTgt>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1000"/>
                                        <p:tgtEl>
                                          <p:spTgt spid="7">
                                            <p:txEl>
                                              <p:pRg st="5" end="5"/>
                                            </p:txEl>
                                          </p:spTgt>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1000"/>
                                        <p:tgtEl>
                                          <p:spTgt spid="7">
                                            <p:txEl>
                                              <p:pRg st="6" end="6"/>
                                            </p:txEl>
                                          </p:spTgt>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7">
                                            <p:txEl>
                                              <p:pRg st="7" end="7"/>
                                            </p:txEl>
                                          </p:spTgt>
                                        </p:tgtEl>
                                        <p:attrNameLst>
                                          <p:attrName>style.visibility</p:attrName>
                                        </p:attrNameLst>
                                      </p:cBhvr>
                                      <p:to>
                                        <p:strVal val="visible"/>
                                      </p:to>
                                    </p:set>
                                    <p:animEffect transition="in" filter="fade">
                                      <p:cBhvr>
                                        <p:cTn id="38" dur="1000"/>
                                        <p:tgtEl>
                                          <p:spTgt spid="7">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1"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wipe(up)">
                                      <p:cBhvr>
                                        <p:cTn id="43" dur="500"/>
                                        <p:tgtEl>
                                          <p:spTgt spid="14">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1" nodeType="clickEffect">
                                  <p:stCondLst>
                                    <p:cond delay="0"/>
                                  </p:stCondLst>
                                  <p:childTnLst>
                                    <p:set>
                                      <p:cBhvr>
                                        <p:cTn id="47" dur="1" fill="hold">
                                          <p:stCondLst>
                                            <p:cond delay="0"/>
                                          </p:stCondLst>
                                        </p:cTn>
                                        <p:tgtEl>
                                          <p:spTgt spid="14">
                                            <p:txEl>
                                              <p:pRg st="1" end="1"/>
                                            </p:txEl>
                                          </p:spTgt>
                                        </p:tgtEl>
                                        <p:attrNameLst>
                                          <p:attrName>style.visibility</p:attrName>
                                        </p:attrNameLst>
                                      </p:cBhvr>
                                      <p:to>
                                        <p:strVal val="visible"/>
                                      </p:to>
                                    </p:set>
                                    <p:animEffect transition="in" filter="wipe(up)">
                                      <p:cBhvr>
                                        <p:cTn id="48" dur="500"/>
                                        <p:tgtEl>
                                          <p:spTgt spid="14">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1" nodeType="clickEffect">
                                  <p:stCondLst>
                                    <p:cond delay="0"/>
                                  </p:stCondLst>
                                  <p:childTnLst>
                                    <p:set>
                                      <p:cBhvr>
                                        <p:cTn id="52" dur="1" fill="hold">
                                          <p:stCondLst>
                                            <p:cond delay="0"/>
                                          </p:stCondLst>
                                        </p:cTn>
                                        <p:tgtEl>
                                          <p:spTgt spid="14">
                                            <p:txEl>
                                              <p:pRg st="2" end="2"/>
                                            </p:txEl>
                                          </p:spTgt>
                                        </p:tgtEl>
                                        <p:attrNameLst>
                                          <p:attrName>style.visibility</p:attrName>
                                        </p:attrNameLst>
                                      </p:cBhvr>
                                      <p:to>
                                        <p:strVal val="visible"/>
                                      </p:to>
                                    </p:set>
                                    <p:animEffect transition="in" filter="wipe(up)">
                                      <p:cBhvr>
                                        <p:cTn id="53" dur="500"/>
                                        <p:tgtEl>
                                          <p:spTgt spid="14">
                                            <p:txEl>
                                              <p:pRg st="2" end="2"/>
                                            </p:txEl>
                                          </p:spTgt>
                                        </p:tgtEl>
                                      </p:cBhvr>
                                    </p:animEffect>
                                  </p:childTnLst>
                                </p:cTn>
                              </p:par>
                            </p:childTnLst>
                          </p:cTn>
                        </p:par>
                        <p:par>
                          <p:cTn id="54" fill="hold">
                            <p:stCondLst>
                              <p:cond delay="500"/>
                            </p:stCondLst>
                            <p:childTnLst>
                              <p:par>
                                <p:cTn id="55" presetID="10" presetClass="entr" presetSubtype="0" fill="hold" nodeType="afterEffect">
                                  <p:stCondLst>
                                    <p:cond delay="50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par>
                          <p:cTn id="58" fill="hold">
                            <p:stCondLst>
                              <p:cond delay="1500"/>
                            </p:stCondLst>
                            <p:childTnLst>
                              <p:par>
                                <p:cTn id="59" presetID="10" presetClass="entr" presetSubtype="0" fill="hold" nodeType="afterEffect">
                                  <p:stCondLst>
                                    <p:cond delay="50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par>
                          <p:cTn id="62" fill="hold">
                            <p:stCondLst>
                              <p:cond delay="2500"/>
                            </p:stCondLst>
                            <p:childTnLst>
                              <p:par>
                                <p:cTn id="63" presetID="1" presetClass="entr" presetSubtype="0" fill="hold" grpId="0" nodeType="afterEffect">
                                  <p:stCondLst>
                                    <p:cond delay="1000"/>
                                  </p:stCondLst>
                                  <p:childTnLst>
                                    <p:set>
                                      <p:cBhvr>
                                        <p:cTn id="64" dur="1" fill="hold">
                                          <p:stCondLst>
                                            <p:cond delay="0"/>
                                          </p:stCondLst>
                                        </p:cTn>
                                        <p:tgtEl>
                                          <p:spTgt spid="24"/>
                                        </p:tgtEl>
                                        <p:attrNameLst>
                                          <p:attrName>style.visibility</p:attrName>
                                        </p:attrNameLst>
                                      </p:cBhvr>
                                      <p:to>
                                        <p:strVal val="visible"/>
                                      </p:to>
                                    </p:set>
                                  </p:childTnLst>
                                </p:cTn>
                              </p:par>
                              <p:par>
                                <p:cTn id="65" presetID="1" presetClass="entr" presetSubtype="0" fill="hold" grpId="0" nodeType="withEffect">
                                  <p:stCondLst>
                                    <p:cond delay="1000"/>
                                  </p:stCondLst>
                                  <p:childTnLst>
                                    <p:set>
                                      <p:cBhvr>
                                        <p:cTn id="66" dur="1" fill="hold">
                                          <p:stCondLst>
                                            <p:cond delay="0"/>
                                          </p:stCondLst>
                                        </p:cTn>
                                        <p:tgtEl>
                                          <p:spTgt spid="23"/>
                                        </p:tgtEl>
                                        <p:attrNameLst>
                                          <p:attrName>style.visibility</p:attrName>
                                        </p:attrNameLst>
                                      </p:cBhvr>
                                      <p:to>
                                        <p:strVal val="visible"/>
                                      </p:to>
                                    </p:set>
                                  </p:childTnLst>
                                </p:cTn>
                              </p:par>
                            </p:childTnLst>
                          </p:cTn>
                        </p:par>
                        <p:par>
                          <p:cTn id="67" fill="hold">
                            <p:stCondLst>
                              <p:cond delay="3500"/>
                            </p:stCondLst>
                            <p:childTnLst>
                              <p:par>
                                <p:cTn id="68" presetID="1" presetClass="entr" presetSubtype="0" fill="hold" grpId="0" nodeType="afterEffect">
                                  <p:stCondLst>
                                    <p:cond delay="1000"/>
                                  </p:stCondLst>
                                  <p:childTnLst>
                                    <p:set>
                                      <p:cBhvr>
                                        <p:cTn id="69" dur="1" fill="hold">
                                          <p:stCondLst>
                                            <p:cond delay="0"/>
                                          </p:stCondLst>
                                        </p:cTn>
                                        <p:tgtEl>
                                          <p:spTgt spid="15"/>
                                        </p:tgtEl>
                                        <p:attrNameLst>
                                          <p:attrName>style.visibility</p:attrName>
                                        </p:attrNameLst>
                                      </p:cBhvr>
                                      <p:to>
                                        <p:strVal val="visible"/>
                                      </p:to>
                                    </p:set>
                                  </p:childTnLst>
                                </p:cTn>
                              </p:par>
                            </p:childTnLst>
                          </p:cTn>
                        </p:par>
                        <p:par>
                          <p:cTn id="70" fill="hold">
                            <p:stCondLst>
                              <p:cond delay="4500"/>
                            </p:stCondLst>
                            <p:childTnLst>
                              <p:par>
                                <p:cTn id="71" presetID="10" presetClass="entr" presetSubtype="0" fill="hold" nodeType="after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7" grpId="0" uiExpand="1" build="p"/>
      <p:bldP spid="6" grpId="0"/>
      <p:bldP spid="14" grpId="1" build="allAtOnce"/>
      <p:bldP spid="23" grpId="0" animBg="1"/>
      <p:bldP spid="2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Instructions for Use: Incubator Carrier Tote</a:t>
            </a:r>
            <a:endParaRPr lang="en-US" sz="4400" dirty="0"/>
          </a:p>
        </p:txBody>
      </p:sp>
      <p:sp>
        <p:nvSpPr>
          <p:cNvPr id="3" name="Content Placeholder 2"/>
          <p:cNvSpPr>
            <a:spLocks noGrp="1"/>
          </p:cNvSpPr>
          <p:nvPr>
            <p:ph idx="1"/>
          </p:nvPr>
        </p:nvSpPr>
        <p:spPr/>
        <p:txBody>
          <a:bodyPr/>
          <a:lstStyle/>
          <a:p>
            <a:r>
              <a:rPr lang="en-US" sz="3200" dirty="0" smtClean="0">
                <a:solidFill>
                  <a:srgbClr val="002060"/>
                </a:solidFill>
              </a:rPr>
              <a:t>Purpose</a:t>
            </a:r>
          </a:p>
          <a:p>
            <a:r>
              <a:rPr lang="en-US" sz="3200" dirty="0" smtClean="0">
                <a:solidFill>
                  <a:srgbClr val="002060"/>
                </a:solidFill>
              </a:rPr>
              <a:t>The Carrier Parts</a:t>
            </a:r>
          </a:p>
          <a:p>
            <a:r>
              <a:rPr lang="en-US" sz="3200" dirty="0" smtClean="0">
                <a:solidFill>
                  <a:srgbClr val="002060"/>
                </a:solidFill>
              </a:rPr>
              <a:t>The Chargers</a:t>
            </a:r>
          </a:p>
          <a:p>
            <a:r>
              <a:rPr lang="en-US" sz="3200" dirty="0" smtClean="0">
                <a:solidFill>
                  <a:srgbClr val="002060"/>
                </a:solidFill>
              </a:rPr>
              <a:t>Proper Placement of Chargers</a:t>
            </a:r>
          </a:p>
          <a:p>
            <a:r>
              <a:rPr lang="en-US" sz="3200" dirty="0" smtClean="0">
                <a:solidFill>
                  <a:srgbClr val="002060"/>
                </a:solidFill>
              </a:rPr>
              <a:t>Charging the Battery (3 Slides)</a:t>
            </a:r>
          </a:p>
          <a:p>
            <a:r>
              <a:rPr lang="en-US" sz="3200" dirty="0" smtClean="0">
                <a:solidFill>
                  <a:srgbClr val="002060"/>
                </a:solidFill>
              </a:rPr>
              <a:t>Turning “ON” the Carrier</a:t>
            </a:r>
          </a:p>
          <a:p>
            <a:r>
              <a:rPr lang="en-US" sz="3200" dirty="0" smtClean="0">
                <a:solidFill>
                  <a:srgbClr val="002060"/>
                </a:solidFill>
              </a:rPr>
              <a:t>Preparing the Carrier for Transport</a:t>
            </a:r>
          </a:p>
          <a:p>
            <a:endParaRPr lang="en-US" dirty="0"/>
          </a:p>
        </p:txBody>
      </p:sp>
      <p:sp>
        <p:nvSpPr>
          <p:cNvPr id="4" name="Footer Placeholder 3"/>
          <p:cNvSpPr>
            <a:spLocks noGrp="1"/>
          </p:cNvSpPr>
          <p:nvPr>
            <p:ph type="ftr" sz="quarter" idx="3"/>
          </p:nvPr>
        </p:nvSpPr>
        <p:spPr/>
        <p:txBody>
          <a:bodyPr/>
          <a:lstStyle/>
          <a:p>
            <a:r>
              <a:rPr lang="en-US" altLang="en-US" smtClean="0"/>
              <a:t>|     © 2016 Kaiser Foundation Health Plan, Inc. For internal use only.</a:t>
            </a:r>
            <a:endParaRPr lang="en-US" altLang="en-US" dirty="0"/>
          </a:p>
        </p:txBody>
      </p:sp>
      <p:sp>
        <p:nvSpPr>
          <p:cNvPr id="5" name="Date Placeholder 4"/>
          <p:cNvSpPr>
            <a:spLocks noGrp="1"/>
          </p:cNvSpPr>
          <p:nvPr>
            <p:ph type="dt" sz="half" idx="2"/>
          </p:nvPr>
        </p:nvSpPr>
        <p:spPr/>
        <p:txBody>
          <a:bodyPr/>
          <a:lstStyle/>
          <a:p>
            <a:fld id="{CCAD4455-40BA-4776-8170-A87C9B999621}" type="datetime4">
              <a:rPr lang="en-US" smtClean="0"/>
              <a:t>September 23, 2016</a:t>
            </a:fld>
            <a:endParaRPr lang="en-US" dirty="0"/>
          </a:p>
        </p:txBody>
      </p:sp>
    </p:spTree>
    <p:extLst>
      <p:ext uri="{BB962C8B-B14F-4D97-AF65-F5344CB8AC3E}">
        <p14:creationId xmlns:p14="http://schemas.microsoft.com/office/powerpoint/2010/main" val="23225085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50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50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50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21598" y="839584"/>
            <a:ext cx="10432202" cy="609082"/>
          </a:xfrm>
          <a:prstGeom prst="rect">
            <a:avLst/>
          </a:prstGeom>
          <a:solidFill>
            <a:srgbClr val="8086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7506" y="1471333"/>
            <a:ext cx="5168495" cy="4710011"/>
          </a:xfrm>
          <a:prstGeom prst="rect">
            <a:avLst/>
          </a:prstGeom>
          <a:solidFill>
            <a:srgbClr val="DCE8E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921599" y="1471333"/>
            <a:ext cx="5174402" cy="4710011"/>
          </a:xfrm>
        </p:spPr>
        <p:txBody>
          <a:bodyPr>
            <a:normAutofit/>
          </a:bodyPr>
          <a:lstStyle/>
          <a:p>
            <a:endParaRPr lang="en-US" dirty="0" smtClean="0">
              <a:solidFill>
                <a:schemeClr val="tx1"/>
              </a:solidFill>
            </a:endParaRPr>
          </a:p>
          <a:p>
            <a:r>
              <a:rPr lang="en-US" dirty="0" smtClean="0">
                <a:solidFill>
                  <a:schemeClr val="tx1"/>
                </a:solidFill>
              </a:rPr>
              <a:t>Provide instructions for use of the portable Incubator Carrier Tote</a:t>
            </a:r>
          </a:p>
          <a:p>
            <a:pPr marL="0" indent="0">
              <a:buNone/>
            </a:pPr>
            <a:endParaRPr lang="en-US" sz="800" dirty="0" smtClean="0">
              <a:solidFill>
                <a:schemeClr val="tx1"/>
              </a:solidFill>
            </a:endParaRPr>
          </a:p>
          <a:p>
            <a:r>
              <a:rPr lang="en-US" dirty="0" smtClean="0"/>
              <a:t>Carrier t</a:t>
            </a:r>
            <a:r>
              <a:rPr lang="en-US" dirty="0" smtClean="0">
                <a:solidFill>
                  <a:schemeClr val="tx1"/>
                </a:solidFill>
              </a:rPr>
              <a:t>ote used to provide a controlled temperature environment [33-37ºC] for transportation of plated samples for culture</a:t>
            </a:r>
          </a:p>
          <a:p>
            <a:pPr marL="0" indent="0">
              <a:buNone/>
            </a:pPr>
            <a:endParaRPr lang="en-US" sz="800" dirty="0" smtClean="0">
              <a:solidFill>
                <a:schemeClr val="tx1"/>
              </a:solidFill>
            </a:endParaRPr>
          </a:p>
          <a:p>
            <a:r>
              <a:rPr lang="en-US" dirty="0"/>
              <a:t>Maintain a constant </a:t>
            </a:r>
            <a:r>
              <a:rPr lang="en-US" dirty="0" smtClean="0"/>
              <a:t>temperature</a:t>
            </a:r>
          </a:p>
          <a:p>
            <a:pPr marL="0" indent="0">
              <a:buNone/>
            </a:pPr>
            <a:endParaRPr lang="en-US" sz="800" dirty="0"/>
          </a:p>
          <a:p>
            <a:r>
              <a:rPr lang="en-US" dirty="0"/>
              <a:t>Prevents exposure to sub-optimal </a:t>
            </a:r>
            <a:r>
              <a:rPr lang="en-US" dirty="0" smtClean="0"/>
              <a:t>external conditions</a:t>
            </a:r>
            <a:endParaRPr lang="en-US" dirty="0"/>
          </a:p>
          <a:p>
            <a:endParaRPr lang="en-US" dirty="0">
              <a:solidFill>
                <a:schemeClr val="tx1"/>
              </a:solidFill>
            </a:endParaRPr>
          </a:p>
        </p:txBody>
      </p:sp>
      <p:sp>
        <p:nvSpPr>
          <p:cNvPr id="5" name="Footer Placeholder 4"/>
          <p:cNvSpPr>
            <a:spLocks noGrp="1"/>
          </p:cNvSpPr>
          <p:nvPr>
            <p:ph type="ftr" sz="quarter" idx="3"/>
          </p:nvPr>
        </p:nvSpPr>
        <p:spPr/>
        <p:txBody>
          <a:bodyPr/>
          <a:lstStyle/>
          <a:p>
            <a:r>
              <a:rPr lang="en-US" altLang="en-US" smtClean="0"/>
              <a:t>|     © 2016 Kaiser Foundation Health Plan, Inc. For internal use only.</a:t>
            </a:r>
            <a:endParaRPr lang="en-US" altLang="en-US" dirty="0"/>
          </a:p>
        </p:txBody>
      </p:sp>
      <p:sp>
        <p:nvSpPr>
          <p:cNvPr id="6" name="TextBox 5"/>
          <p:cNvSpPr txBox="1"/>
          <p:nvPr/>
        </p:nvSpPr>
        <p:spPr>
          <a:xfrm>
            <a:off x="921598" y="862251"/>
            <a:ext cx="2633283" cy="523220"/>
          </a:xfrm>
          <a:prstGeom prst="rect">
            <a:avLst/>
          </a:prstGeom>
          <a:noFill/>
        </p:spPr>
        <p:txBody>
          <a:bodyPr wrap="square" rtlCol="0">
            <a:spAutoFit/>
          </a:bodyPr>
          <a:lstStyle/>
          <a:p>
            <a:r>
              <a:rPr lang="en-US" sz="2800" b="1" dirty="0" smtClean="0">
                <a:solidFill>
                  <a:schemeClr val="bg1"/>
                </a:solidFill>
                <a:latin typeface="Arial Narrow" panose="020B0606020202030204" pitchFamily="34" charset="0"/>
              </a:rPr>
              <a:t> Purpose</a:t>
            </a:r>
            <a:endParaRPr lang="en-US" sz="2800" b="1" dirty="0">
              <a:solidFill>
                <a:schemeClr val="bg1"/>
              </a:solidFill>
              <a:latin typeface="Arial Narrow" panose="020B0606020202030204" pitchFamily="34" charset="0"/>
            </a:endParaRPr>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19614" t="5468" r="24420" b="9177"/>
          <a:stretch/>
        </p:blipFill>
        <p:spPr>
          <a:xfrm>
            <a:off x="6096001" y="1471333"/>
            <a:ext cx="5257799" cy="4710011"/>
          </a:xfrm>
          <a:prstGeom prst="rect">
            <a:avLst/>
          </a:prstGeom>
        </p:spPr>
      </p:pic>
      <p:sp>
        <p:nvSpPr>
          <p:cNvPr id="10" name="Date Placeholder 3"/>
          <p:cNvSpPr>
            <a:spLocks noGrp="1"/>
          </p:cNvSpPr>
          <p:nvPr>
            <p:ph type="dt" sz="half" idx="2"/>
          </p:nvPr>
        </p:nvSpPr>
        <p:spPr>
          <a:xfrm>
            <a:off x="927505" y="6425076"/>
            <a:ext cx="1209519" cy="258945"/>
          </a:xfrm>
        </p:spPr>
        <p:txBody>
          <a:bodyPr/>
          <a:lstStyle/>
          <a:p>
            <a:fld id="{5E20A7E0-0116-4301-9CA3-3DAB60C1A745}" type="datetime4">
              <a:rPr lang="en-US" smtClean="0"/>
              <a:t>September 23, 2016</a:t>
            </a:fld>
            <a:endParaRPr lang="en-US" dirty="0"/>
          </a:p>
        </p:txBody>
      </p:sp>
    </p:spTree>
    <p:custDataLst>
      <p:tags r:id="rId1"/>
    </p:custDataLst>
    <p:extLst>
      <p:ext uri="{BB962C8B-B14F-4D97-AF65-F5344CB8AC3E}">
        <p14:creationId xmlns:p14="http://schemas.microsoft.com/office/powerpoint/2010/main" val="3579323952"/>
      </p:ext>
    </p:extLst>
  </p:cSld>
  <p:clrMapOvr>
    <a:masterClrMapping/>
  </p:clrMapOvr>
  <p:transition advTm="22838">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1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2761" y="1150796"/>
            <a:ext cx="4994430" cy="5707204"/>
          </a:xfrm>
          <a:prstGeom prst="rect">
            <a:avLst/>
          </a:prstGeom>
          <a:solidFill>
            <a:srgbClr val="DCE8E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452762" y="1208314"/>
            <a:ext cx="4616388" cy="5649686"/>
          </a:xfrm>
        </p:spPr>
        <p:txBody>
          <a:bodyPr>
            <a:normAutofit/>
          </a:bodyPr>
          <a:lstStyle/>
          <a:p>
            <a:pPr lvl="0" algn="l"/>
            <a:endParaRPr lang="en-US" sz="2400" b="1" dirty="0" smtClean="0"/>
          </a:p>
          <a:p>
            <a:pPr lvl="0" algn="l"/>
            <a:r>
              <a:rPr lang="en-US" sz="2400" b="1" dirty="0" smtClean="0"/>
              <a:t>1.  Power Button -                                         </a:t>
            </a:r>
            <a:r>
              <a:rPr lang="en-US" sz="2400" dirty="0" smtClean="0"/>
              <a:t>Powers </a:t>
            </a:r>
            <a:r>
              <a:rPr lang="en-US" sz="2400" dirty="0"/>
              <a:t>the unit </a:t>
            </a:r>
            <a:r>
              <a:rPr lang="en-US" sz="2400" dirty="0" smtClean="0"/>
              <a:t>using battery </a:t>
            </a:r>
            <a:r>
              <a:rPr lang="en-US" sz="2400" dirty="0"/>
              <a:t>power. </a:t>
            </a:r>
            <a:endParaRPr lang="en-US" sz="2400" dirty="0" smtClean="0"/>
          </a:p>
          <a:p>
            <a:pPr lvl="0" algn="l"/>
            <a:endParaRPr lang="en-US" sz="800" dirty="0"/>
          </a:p>
          <a:p>
            <a:pPr lvl="0" algn="l"/>
            <a:r>
              <a:rPr lang="en-US" sz="2400" b="1" dirty="0" smtClean="0"/>
              <a:t>2.  Power Port-</a:t>
            </a:r>
            <a:r>
              <a:rPr lang="en-US" sz="2400" dirty="0" smtClean="0"/>
              <a:t>                                                                                         Port used </a:t>
            </a:r>
            <a:r>
              <a:rPr lang="en-US" sz="2400" dirty="0"/>
              <a:t>to </a:t>
            </a:r>
            <a:r>
              <a:rPr lang="en-US" sz="2400" dirty="0" smtClean="0"/>
              <a:t>pre-heat </a:t>
            </a:r>
            <a:r>
              <a:rPr lang="en-US" sz="2400" dirty="0"/>
              <a:t>incubator</a:t>
            </a:r>
            <a:r>
              <a:rPr lang="en-US" sz="2400" dirty="0" smtClean="0"/>
              <a:t>.</a:t>
            </a:r>
          </a:p>
          <a:p>
            <a:pPr lvl="0" algn="l"/>
            <a:endParaRPr lang="en-US" sz="800" dirty="0"/>
          </a:p>
          <a:p>
            <a:pPr lvl="0" algn="l"/>
            <a:r>
              <a:rPr lang="en-US" sz="2400" b="1" dirty="0" smtClean="0"/>
              <a:t>3.  Digital Temperature Display-</a:t>
            </a:r>
            <a:r>
              <a:rPr lang="en-US" sz="2400" dirty="0" smtClean="0"/>
              <a:t>Displays </a:t>
            </a:r>
            <a:r>
              <a:rPr lang="en-US" sz="2400" dirty="0"/>
              <a:t>temperature </a:t>
            </a:r>
            <a:r>
              <a:rPr lang="en-US" sz="2400" dirty="0" smtClean="0"/>
              <a:t>of carrier.</a:t>
            </a:r>
          </a:p>
          <a:p>
            <a:pPr lvl="0" algn="l"/>
            <a:endParaRPr lang="en-US" sz="800" dirty="0" smtClean="0"/>
          </a:p>
          <a:p>
            <a:pPr lvl="0" algn="l"/>
            <a:r>
              <a:rPr lang="en-US" sz="2400" b="1" dirty="0" smtClean="0"/>
              <a:t>4.  Battery Power Port-                       </a:t>
            </a:r>
            <a:r>
              <a:rPr lang="en-US" sz="2400" dirty="0"/>
              <a:t>P</a:t>
            </a:r>
            <a:r>
              <a:rPr lang="en-US" sz="2400" dirty="0" smtClean="0"/>
              <a:t>ort </a:t>
            </a:r>
            <a:r>
              <a:rPr lang="en-US" sz="2400" dirty="0"/>
              <a:t>used to </a:t>
            </a:r>
            <a:r>
              <a:rPr lang="en-US" sz="2400" dirty="0" smtClean="0"/>
              <a:t>charge </a:t>
            </a:r>
            <a:r>
              <a:rPr lang="en-US" sz="2400" dirty="0"/>
              <a:t>the unit/battery. </a:t>
            </a:r>
            <a:endParaRPr lang="en-US" sz="2400" dirty="0" smtClean="0"/>
          </a:p>
          <a:p>
            <a:pPr lvl="0" algn="l"/>
            <a:endParaRPr lang="en-US" sz="800" dirty="0"/>
          </a:p>
          <a:p>
            <a:pPr lvl="0" algn="l"/>
            <a:r>
              <a:rPr lang="en-US" sz="2400" b="1" dirty="0" smtClean="0"/>
              <a:t>5.  Battery Status Display-                </a:t>
            </a:r>
            <a:r>
              <a:rPr lang="en-US" sz="2400" dirty="0" smtClean="0"/>
              <a:t>Push </a:t>
            </a:r>
            <a:r>
              <a:rPr lang="en-US" sz="2400" dirty="0"/>
              <a:t>button for battery power display</a:t>
            </a:r>
            <a:r>
              <a:rPr lang="en-US" sz="2000" dirty="0"/>
              <a:t>.</a:t>
            </a:r>
          </a:p>
          <a:p>
            <a:pPr marL="285750" indent="-285750" algn="l">
              <a:buFont typeface="Arial" panose="020B0604020202020204" pitchFamily="34" charset="0"/>
              <a:buChar char="•"/>
            </a:pPr>
            <a:endParaRPr lang="en-US"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5447190" y="1208314"/>
            <a:ext cx="6744810" cy="5649685"/>
          </a:xfrm>
          <a:prstGeom prst="rect">
            <a:avLst/>
          </a:prstGeom>
          <a:noFill/>
        </p:spPr>
      </p:pic>
      <p:sp>
        <p:nvSpPr>
          <p:cNvPr id="5" name="Rectangle 4"/>
          <p:cNvSpPr/>
          <p:nvPr/>
        </p:nvSpPr>
        <p:spPr>
          <a:xfrm>
            <a:off x="452761" y="627576"/>
            <a:ext cx="11418109" cy="580738"/>
          </a:xfrm>
          <a:prstGeom prst="rect">
            <a:avLst/>
          </a:prstGeom>
          <a:solidFill>
            <a:srgbClr val="8086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2761" y="627576"/>
            <a:ext cx="2633283" cy="523220"/>
          </a:xfrm>
          <a:prstGeom prst="rect">
            <a:avLst/>
          </a:prstGeom>
          <a:noFill/>
        </p:spPr>
        <p:txBody>
          <a:bodyPr wrap="square" rtlCol="0">
            <a:spAutoFit/>
          </a:bodyPr>
          <a:lstStyle/>
          <a:p>
            <a:r>
              <a:rPr lang="en-US" sz="2800" b="1" dirty="0" smtClean="0">
                <a:solidFill>
                  <a:schemeClr val="bg1"/>
                </a:solidFill>
                <a:latin typeface="Arial Narrow" panose="020B0606020202030204" pitchFamily="34" charset="0"/>
              </a:rPr>
              <a:t> The Carrier Parts</a:t>
            </a:r>
            <a:endParaRPr lang="en-US" sz="28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437326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ipe(left)">
                                      <p:cBhvr>
                                        <p:cTn id="15" dur="500"/>
                                        <p:tgtEl>
                                          <p:spTgt spid="4">
                                            <p:txEl>
                                              <p:pRg st="3" end="3"/>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wipe(left)">
                                      <p:cBhvr>
                                        <p:cTn id="18" dur="500"/>
                                        <p:tgtEl>
                                          <p:spTgt spid="4">
                                            <p:txEl>
                                              <p:pRg st="5" end="5"/>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wipe(left)">
                                      <p:cBhvr>
                                        <p:cTn id="21" dur="500"/>
                                        <p:tgtEl>
                                          <p:spTgt spid="4">
                                            <p:txEl>
                                              <p:pRg st="7" end="7"/>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4">
                                            <p:txEl>
                                              <p:pRg st="9" end="9"/>
                                            </p:txEl>
                                          </p:spTgt>
                                        </p:tgtEl>
                                        <p:attrNameLst>
                                          <p:attrName>style.visibility</p:attrName>
                                        </p:attrNameLst>
                                      </p:cBhvr>
                                      <p:to>
                                        <p:strVal val="visible"/>
                                      </p:to>
                                    </p:set>
                                    <p:animEffect transition="in" filter="wipe(left)">
                                      <p:cBhvr>
                                        <p:cTn id="24" dur="500"/>
                                        <p:tgtEl>
                                          <p:spTgt spid="4">
                                            <p:txEl>
                                              <p:pRg st="9" end="9"/>
                                            </p:txEl>
                                          </p:spTgt>
                                        </p:tgtEl>
                                      </p:cBhvr>
                                    </p:animEffec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2761" y="1150796"/>
            <a:ext cx="4994430" cy="5707204"/>
          </a:xfrm>
          <a:prstGeom prst="rect">
            <a:avLst/>
          </a:prstGeom>
          <a:solidFill>
            <a:srgbClr val="DCE8E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2761" y="572432"/>
            <a:ext cx="11418109" cy="580738"/>
          </a:xfrm>
          <a:prstGeom prst="rect">
            <a:avLst/>
          </a:prstGeom>
          <a:solidFill>
            <a:srgbClr val="8086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2761" y="627576"/>
            <a:ext cx="2633283" cy="523220"/>
          </a:xfrm>
          <a:prstGeom prst="rect">
            <a:avLst/>
          </a:prstGeom>
          <a:noFill/>
        </p:spPr>
        <p:txBody>
          <a:bodyPr wrap="square" rtlCol="0">
            <a:spAutoFit/>
          </a:bodyPr>
          <a:lstStyle/>
          <a:p>
            <a:r>
              <a:rPr lang="en-US" sz="2800" b="1" dirty="0" smtClean="0">
                <a:solidFill>
                  <a:schemeClr val="bg1"/>
                </a:solidFill>
                <a:latin typeface="Arial Narrow" panose="020B0606020202030204" pitchFamily="34" charset="0"/>
              </a:rPr>
              <a:t> The Chargers</a:t>
            </a:r>
            <a:endParaRPr lang="en-US" sz="2800" b="1" dirty="0">
              <a:solidFill>
                <a:schemeClr val="bg1"/>
              </a:solidFill>
              <a:latin typeface="Arial Narrow" panose="020B0606020202030204" pitchFamily="34" charset="0"/>
            </a:endParaRPr>
          </a:p>
        </p:txBody>
      </p:sp>
      <p:pic>
        <p:nvPicPr>
          <p:cNvPr id="10" name="Content Placeholder 5"/>
          <p:cNvPicPr>
            <a:picLocks noChangeAspect="1"/>
          </p:cNvPicPr>
          <p:nvPr/>
        </p:nvPicPr>
        <p:blipFill rotWithShape="1">
          <a:blip r:embed="rId2" cstate="print">
            <a:extLst>
              <a:ext uri="{28A0092B-C50C-407E-A947-70E740481C1C}">
                <a14:useLocalDpi xmlns:a14="http://schemas.microsoft.com/office/drawing/2010/main" val="0"/>
              </a:ext>
            </a:extLst>
          </a:blip>
          <a:srcRect t="7712" r="14326" b="4624"/>
          <a:stretch/>
        </p:blipFill>
        <p:spPr>
          <a:xfrm>
            <a:off x="5503823" y="1208315"/>
            <a:ext cx="3290524" cy="3472868"/>
          </a:xfrm>
          <a:prstGeom prst="rect">
            <a:avLst/>
          </a:prstGeom>
        </p:spPr>
      </p:pic>
      <p:pic>
        <p:nvPicPr>
          <p:cNvPr id="11" name="Content Placeholder 4"/>
          <p:cNvPicPr>
            <a:picLocks noChangeAspect="1"/>
          </p:cNvPicPr>
          <p:nvPr/>
        </p:nvPicPr>
        <p:blipFill rotWithShape="1">
          <a:blip r:embed="rId3" cstate="print">
            <a:extLst>
              <a:ext uri="{28A0092B-C50C-407E-A947-70E740481C1C}">
                <a14:useLocalDpi xmlns:a14="http://schemas.microsoft.com/office/drawing/2010/main" val="0"/>
              </a:ext>
            </a:extLst>
          </a:blip>
          <a:srcRect t="13287" b="4348"/>
          <a:stretch/>
        </p:blipFill>
        <p:spPr>
          <a:xfrm>
            <a:off x="8311488" y="3813880"/>
            <a:ext cx="3718440" cy="3010001"/>
          </a:xfrm>
          <a:prstGeom prst="rect">
            <a:avLst/>
          </a:prstGeom>
        </p:spPr>
      </p:pic>
      <p:sp>
        <p:nvSpPr>
          <p:cNvPr id="12" name="Text Placeholder 11"/>
          <p:cNvSpPr txBox="1">
            <a:spLocks noGrp="1"/>
          </p:cNvSpPr>
          <p:nvPr>
            <p:ph type="body" sz="half" idx="2"/>
          </p:nvPr>
        </p:nvSpPr>
        <p:spPr>
          <a:xfrm>
            <a:off x="452761" y="1372139"/>
            <a:ext cx="5292719" cy="4684359"/>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solidFill>
                  <a:srgbClr val="00B050"/>
                </a:solidFill>
              </a:rPr>
              <a:t>GREEN CHARGER</a:t>
            </a:r>
          </a:p>
          <a:p>
            <a:pPr marL="742950" lvl="1" indent="-285750">
              <a:buFont typeface="Arial" panose="020B0604020202020204" pitchFamily="34" charset="0"/>
              <a:buChar char="•"/>
            </a:pPr>
            <a:r>
              <a:rPr lang="en-US" sz="2400" dirty="0" smtClean="0"/>
              <a:t>Used to charge the Carrier Battery</a:t>
            </a:r>
          </a:p>
          <a:p>
            <a:pPr lvl="1"/>
            <a:endParaRPr lang="en-US" sz="800" dirty="0" smtClean="0"/>
          </a:p>
          <a:p>
            <a:pPr marL="742950" lvl="1" indent="-285750">
              <a:buFont typeface="Arial" panose="020B0604020202020204" pitchFamily="34" charset="0"/>
              <a:buChar char="•"/>
            </a:pPr>
            <a:r>
              <a:rPr lang="en-US" sz="2400" dirty="0" smtClean="0"/>
              <a:t>20-24 hours for full charge of Carrier</a:t>
            </a:r>
          </a:p>
          <a:p>
            <a:pPr lvl="1"/>
            <a:r>
              <a:rPr lang="en-US" sz="2400" dirty="0"/>
              <a:t> </a:t>
            </a:r>
            <a:r>
              <a:rPr lang="en-US" sz="2400" dirty="0" smtClean="0"/>
              <a:t>    (When battery drained)</a:t>
            </a:r>
          </a:p>
          <a:p>
            <a:pPr lvl="1"/>
            <a:endParaRPr lang="en-US" sz="800" dirty="0" smtClean="0"/>
          </a:p>
          <a:p>
            <a:pPr marL="742950" lvl="1" indent="-285750">
              <a:buFont typeface="Arial" panose="020B0604020202020204" pitchFamily="34" charset="0"/>
              <a:buChar char="•"/>
            </a:pPr>
            <a:r>
              <a:rPr lang="en-US" sz="2400" dirty="0" smtClean="0"/>
              <a:t>6-8 hours of power</a:t>
            </a:r>
          </a:p>
          <a:p>
            <a:pPr lvl="1"/>
            <a:r>
              <a:rPr lang="en-US" sz="2400" dirty="0"/>
              <a:t> </a:t>
            </a:r>
            <a:r>
              <a:rPr lang="en-US" sz="2400" dirty="0" smtClean="0"/>
              <a:t>    (When fully charged) </a:t>
            </a:r>
          </a:p>
          <a:p>
            <a:pPr lvl="1"/>
            <a:endParaRPr lang="en-US" sz="2000" dirty="0" smtClean="0"/>
          </a:p>
          <a:p>
            <a:pPr marL="285750" indent="-285750">
              <a:buFont typeface="Arial" panose="020B0604020202020204" pitchFamily="34" charset="0"/>
              <a:buChar char="•"/>
            </a:pPr>
            <a:r>
              <a:rPr lang="en-US" sz="2400" b="1" dirty="0" smtClean="0"/>
              <a:t>BLACK CHARGER</a:t>
            </a:r>
            <a:endParaRPr lang="en-US" sz="800" dirty="0" smtClean="0"/>
          </a:p>
          <a:p>
            <a:pPr marL="742950" lvl="1" indent="-285750">
              <a:buFont typeface="Arial" panose="020B0604020202020204" pitchFamily="34" charset="0"/>
              <a:buChar char="•"/>
            </a:pPr>
            <a:r>
              <a:rPr lang="en-US" sz="2400" dirty="0" smtClean="0"/>
              <a:t>Brings the Carrier to proper temperature without depleting charge</a:t>
            </a:r>
          </a:p>
          <a:p>
            <a:pPr marL="742950" lvl="1" indent="-285750">
              <a:buFont typeface="Arial" panose="020B0604020202020204" pitchFamily="34" charset="0"/>
              <a:buChar char="•"/>
            </a:pPr>
            <a:r>
              <a:rPr lang="en-US" sz="2400" dirty="0" smtClean="0"/>
              <a:t>Similar to an AC adaptor</a:t>
            </a:r>
          </a:p>
        </p:txBody>
      </p:sp>
      <p:sp>
        <p:nvSpPr>
          <p:cNvPr id="13" name="Right Arrow 12"/>
          <p:cNvSpPr/>
          <p:nvPr/>
        </p:nvSpPr>
        <p:spPr>
          <a:xfrm>
            <a:off x="3932992" y="2956889"/>
            <a:ext cx="2532938" cy="503115"/>
          </a:xfrm>
          <a:prstGeom prst="rightArrow">
            <a:avLst>
              <a:gd name="adj1" fmla="val 50000"/>
              <a:gd name="adj2" fmla="val 378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5157822" y="4841057"/>
            <a:ext cx="3982526" cy="500084"/>
          </a:xfrm>
          <a:prstGeom prst="rightArrow">
            <a:avLst>
              <a:gd name="adj1" fmla="val 50000"/>
              <a:gd name="adj2" fmla="val 3788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1179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fltVal val="0"/>
                                          </p:val>
                                        </p:tav>
                                        <p:tav tm="100000">
                                          <p:val>
                                            <p:strVal val="#ppt_w"/>
                                          </p:val>
                                        </p:tav>
                                      </p:tavLst>
                                    </p:anim>
                                    <p:anim calcmode="lin" valueType="num">
                                      <p:cBhvr>
                                        <p:cTn id="17" dur="1000" fill="hold"/>
                                        <p:tgtEl>
                                          <p:spTgt spid="10"/>
                                        </p:tgtEl>
                                        <p:attrNameLst>
                                          <p:attrName>ppt_h</p:attrName>
                                        </p:attrNameLst>
                                      </p:cBhvr>
                                      <p:tavLst>
                                        <p:tav tm="0">
                                          <p:val>
                                            <p:fltVal val="0"/>
                                          </p:val>
                                        </p:tav>
                                        <p:tav tm="100000">
                                          <p:val>
                                            <p:strVal val="#ppt_h"/>
                                          </p:val>
                                        </p:tav>
                                      </p:tavLst>
                                    </p:anim>
                                    <p:anim calcmode="lin" valueType="num">
                                      <p:cBhvr>
                                        <p:cTn id="18" dur="1000" fill="hold"/>
                                        <p:tgtEl>
                                          <p:spTgt spid="10"/>
                                        </p:tgtEl>
                                        <p:attrNameLst>
                                          <p:attrName>style.rotation</p:attrName>
                                        </p:attrNameLst>
                                      </p:cBhvr>
                                      <p:tavLst>
                                        <p:tav tm="0">
                                          <p:val>
                                            <p:fltVal val="90"/>
                                          </p:val>
                                        </p:tav>
                                        <p:tav tm="100000">
                                          <p:val>
                                            <p:fltVal val="0"/>
                                          </p:val>
                                        </p:tav>
                                      </p:tavLst>
                                    </p:anim>
                                    <p:animEffect transition="in" filter="fade">
                                      <p:cBhvr>
                                        <p:cTn id="19" dur="1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fltVal val="0"/>
                                          </p:val>
                                        </p:tav>
                                        <p:tav tm="100000">
                                          <p:val>
                                            <p:strVal val="#ppt_w"/>
                                          </p:val>
                                        </p:tav>
                                      </p:tavLst>
                                    </p:anim>
                                    <p:anim calcmode="lin" valueType="num">
                                      <p:cBhvr>
                                        <p:cTn id="25" dur="1000" fill="hold"/>
                                        <p:tgtEl>
                                          <p:spTgt spid="11"/>
                                        </p:tgtEl>
                                        <p:attrNameLst>
                                          <p:attrName>ppt_h</p:attrName>
                                        </p:attrNameLst>
                                      </p:cBhvr>
                                      <p:tavLst>
                                        <p:tav tm="0">
                                          <p:val>
                                            <p:fltVal val="0"/>
                                          </p:val>
                                        </p:tav>
                                        <p:tav tm="100000">
                                          <p:val>
                                            <p:strVal val="#ppt_h"/>
                                          </p:val>
                                        </p:tav>
                                      </p:tavLst>
                                    </p:anim>
                                    <p:anim calcmode="lin" valueType="num">
                                      <p:cBhvr>
                                        <p:cTn id="26" dur="1000" fill="hold"/>
                                        <p:tgtEl>
                                          <p:spTgt spid="11"/>
                                        </p:tgtEl>
                                        <p:attrNameLst>
                                          <p:attrName>style.rotation</p:attrName>
                                        </p:attrNameLst>
                                      </p:cBhvr>
                                      <p:tavLst>
                                        <p:tav tm="0">
                                          <p:val>
                                            <p:fltVal val="90"/>
                                          </p:val>
                                        </p:tav>
                                        <p:tav tm="100000">
                                          <p:val>
                                            <p:fltVal val="0"/>
                                          </p:val>
                                        </p:tav>
                                      </p:tavLst>
                                    </p:anim>
                                    <p:animEffect transition="in" filter="fade">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fade">
                                      <p:cBhvr>
                                        <p:cTn id="32" dur="500"/>
                                        <p:tgtEl>
                                          <p:spTgt spid="1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1" end="1"/>
                                            </p:txEl>
                                          </p:spTgt>
                                        </p:tgtEl>
                                        <p:attrNameLst>
                                          <p:attrName>style.visibility</p:attrName>
                                        </p:attrNameLst>
                                      </p:cBhvr>
                                      <p:to>
                                        <p:strVal val="visible"/>
                                      </p:to>
                                    </p:set>
                                    <p:animEffect transition="in" filter="fade">
                                      <p:cBhvr>
                                        <p:cTn id="37" dur="500"/>
                                        <p:tgtEl>
                                          <p:spTgt spid="12">
                                            <p:txEl>
                                              <p:pRg st="1" end="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2">
                                            <p:txEl>
                                              <p:pRg st="3" end="3"/>
                                            </p:txEl>
                                          </p:spTgt>
                                        </p:tgtEl>
                                        <p:attrNameLst>
                                          <p:attrName>style.visibility</p:attrName>
                                        </p:attrNameLst>
                                      </p:cBhvr>
                                      <p:to>
                                        <p:strVal val="visible"/>
                                      </p:to>
                                    </p:set>
                                    <p:animEffect transition="in" filter="fade">
                                      <p:cBhvr>
                                        <p:cTn id="40" dur="500"/>
                                        <p:tgtEl>
                                          <p:spTgt spid="12">
                                            <p:txEl>
                                              <p:pRg st="3" end="3"/>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2">
                                            <p:txEl>
                                              <p:pRg st="4" end="4"/>
                                            </p:txEl>
                                          </p:spTgt>
                                        </p:tgtEl>
                                        <p:attrNameLst>
                                          <p:attrName>style.visibility</p:attrName>
                                        </p:attrNameLst>
                                      </p:cBhvr>
                                      <p:to>
                                        <p:strVal val="visible"/>
                                      </p:to>
                                    </p:set>
                                    <p:animEffect transition="in" filter="fade">
                                      <p:cBhvr>
                                        <p:cTn id="43" dur="500"/>
                                        <p:tgtEl>
                                          <p:spTgt spid="12">
                                            <p:txEl>
                                              <p:pRg st="4" end="4"/>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2">
                                            <p:txEl>
                                              <p:pRg st="6" end="6"/>
                                            </p:txEl>
                                          </p:spTgt>
                                        </p:tgtEl>
                                        <p:attrNameLst>
                                          <p:attrName>style.visibility</p:attrName>
                                        </p:attrNameLst>
                                      </p:cBhvr>
                                      <p:to>
                                        <p:strVal val="visible"/>
                                      </p:to>
                                    </p:set>
                                    <p:animEffect transition="in" filter="fade">
                                      <p:cBhvr>
                                        <p:cTn id="46" dur="500"/>
                                        <p:tgtEl>
                                          <p:spTgt spid="12">
                                            <p:txEl>
                                              <p:pRg st="6" end="6"/>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2">
                                            <p:txEl>
                                              <p:pRg st="7" end="7"/>
                                            </p:txEl>
                                          </p:spTgt>
                                        </p:tgtEl>
                                        <p:attrNameLst>
                                          <p:attrName>style.visibility</p:attrName>
                                        </p:attrNameLst>
                                      </p:cBhvr>
                                      <p:to>
                                        <p:strVal val="visible"/>
                                      </p:to>
                                    </p:set>
                                    <p:animEffect transition="in" filter="fade">
                                      <p:cBhvr>
                                        <p:cTn id="49" dur="500"/>
                                        <p:tgtEl>
                                          <p:spTgt spid="12">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2">
                                            <p:txEl>
                                              <p:pRg st="9" end="9"/>
                                            </p:txEl>
                                          </p:spTgt>
                                        </p:tgtEl>
                                        <p:attrNameLst>
                                          <p:attrName>style.visibility</p:attrName>
                                        </p:attrNameLst>
                                      </p:cBhvr>
                                      <p:to>
                                        <p:strVal val="visible"/>
                                      </p:to>
                                    </p:set>
                                    <p:animEffect transition="in" filter="fade">
                                      <p:cBhvr>
                                        <p:cTn id="54" dur="500"/>
                                        <p:tgtEl>
                                          <p:spTgt spid="12">
                                            <p:txEl>
                                              <p:pRg st="9" end="9"/>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12">
                                            <p:txEl>
                                              <p:pRg st="10" end="10"/>
                                            </p:txEl>
                                          </p:spTgt>
                                        </p:tgtEl>
                                        <p:attrNameLst>
                                          <p:attrName>style.visibility</p:attrName>
                                        </p:attrNameLst>
                                      </p:cBhvr>
                                      <p:to>
                                        <p:strVal val="visible"/>
                                      </p:to>
                                    </p:set>
                                    <p:animEffect transition="in" filter="fade">
                                      <p:cBhvr>
                                        <p:cTn id="57" dur="500"/>
                                        <p:tgtEl>
                                          <p:spTgt spid="12">
                                            <p:txEl>
                                              <p:pRg st="10" end="10"/>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12">
                                            <p:txEl>
                                              <p:pRg st="11" end="11"/>
                                            </p:txEl>
                                          </p:spTgt>
                                        </p:tgtEl>
                                        <p:attrNameLst>
                                          <p:attrName>style.visibility</p:attrName>
                                        </p:attrNameLst>
                                      </p:cBhvr>
                                      <p:to>
                                        <p:strVal val="visible"/>
                                      </p:to>
                                    </p:set>
                                    <p:animEffect transition="in" filter="fade">
                                      <p:cBhvr>
                                        <p:cTn id="60" dur="500"/>
                                        <p:tgtEl>
                                          <p:spTgt spid="12">
                                            <p:txEl>
                                              <p:pRg st="11" end="1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down)">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down)">
                                      <p:cBhvr>
                                        <p:cTn id="7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2761" y="1208314"/>
            <a:ext cx="11418109" cy="5707204"/>
          </a:xfrm>
          <a:prstGeom prst="rect">
            <a:avLst/>
          </a:prstGeom>
          <a:solidFill>
            <a:srgbClr val="DCE8E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2761" y="627576"/>
            <a:ext cx="11418109" cy="580738"/>
          </a:xfrm>
          <a:prstGeom prst="rect">
            <a:avLst/>
          </a:prstGeom>
          <a:solidFill>
            <a:srgbClr val="8086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2761" y="627576"/>
            <a:ext cx="5521319" cy="523220"/>
          </a:xfrm>
          <a:prstGeom prst="rect">
            <a:avLst/>
          </a:prstGeom>
          <a:noFill/>
        </p:spPr>
        <p:txBody>
          <a:bodyPr wrap="square" rtlCol="0">
            <a:spAutoFit/>
          </a:bodyPr>
          <a:lstStyle/>
          <a:p>
            <a:r>
              <a:rPr lang="en-US" sz="2800" b="1" dirty="0" smtClean="0">
                <a:solidFill>
                  <a:schemeClr val="bg1"/>
                </a:solidFill>
                <a:latin typeface="Arial Narrow" panose="020B0606020202030204" pitchFamily="34" charset="0"/>
              </a:rPr>
              <a:t> Proper Placement of Chargers</a:t>
            </a:r>
            <a:endParaRPr lang="en-US" sz="2800" b="1" dirty="0">
              <a:solidFill>
                <a:schemeClr val="bg1"/>
              </a:solidFill>
              <a:latin typeface="Arial Narrow" panose="020B0606020202030204" pitchFamily="34" charset="0"/>
            </a:endParaRPr>
          </a:p>
        </p:txBody>
      </p:sp>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t="7912" b="2925"/>
          <a:stretch/>
        </p:blipFill>
        <p:spPr>
          <a:xfrm>
            <a:off x="623357" y="2074417"/>
            <a:ext cx="2728113" cy="3243308"/>
          </a:xfrm>
          <a:prstGeom prst="rect">
            <a:avLst/>
          </a:prstGeom>
        </p:spPr>
      </p:pic>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t="6269" b="3709"/>
          <a:stretch/>
        </p:blipFill>
        <p:spPr>
          <a:xfrm>
            <a:off x="9042675" y="2071553"/>
            <a:ext cx="2704454" cy="3246172"/>
          </a:xfrm>
          <a:prstGeom prst="rect">
            <a:avLst/>
          </a:prstGeom>
        </p:spPr>
      </p:pic>
      <p:pic>
        <p:nvPicPr>
          <p:cNvPr id="19" name="Picture 18"/>
          <p:cNvPicPr/>
          <p:nvPr/>
        </p:nvPicPr>
        <p:blipFill>
          <a:blip r:embed="rId4">
            <a:extLst>
              <a:ext uri="{28A0092B-C50C-407E-A947-70E740481C1C}">
                <a14:useLocalDpi xmlns:a14="http://schemas.microsoft.com/office/drawing/2010/main" val="0"/>
              </a:ext>
            </a:extLst>
          </a:blip>
          <a:srcRect/>
          <a:stretch>
            <a:fillRect/>
          </a:stretch>
        </p:blipFill>
        <p:spPr bwMode="auto">
          <a:xfrm>
            <a:off x="3805827" y="2033513"/>
            <a:ext cx="4782490" cy="3783277"/>
          </a:xfrm>
          <a:prstGeom prst="rect">
            <a:avLst/>
          </a:prstGeom>
          <a:noFill/>
        </p:spPr>
      </p:pic>
      <p:sp>
        <p:nvSpPr>
          <p:cNvPr id="20" name="TextBox 19"/>
          <p:cNvSpPr txBox="1"/>
          <p:nvPr/>
        </p:nvSpPr>
        <p:spPr>
          <a:xfrm>
            <a:off x="2421399" y="6052347"/>
            <a:ext cx="7480830" cy="584775"/>
          </a:xfrm>
          <a:prstGeom prst="rect">
            <a:avLst/>
          </a:prstGeom>
          <a:noFill/>
        </p:spPr>
        <p:txBody>
          <a:bodyPr wrap="square" rtlCol="0">
            <a:spAutoFit/>
          </a:bodyPr>
          <a:lstStyle/>
          <a:p>
            <a:pPr algn="ctr"/>
            <a:r>
              <a:rPr lang="en-US" sz="3200" b="1" i="1" dirty="0" smtClean="0">
                <a:solidFill>
                  <a:srgbClr val="FF0000"/>
                </a:solidFill>
              </a:rPr>
              <a:t>DO NOT SWITCH  CHARGERS</a:t>
            </a:r>
            <a:endParaRPr lang="en-US" sz="3200" b="1" i="1" dirty="0">
              <a:solidFill>
                <a:srgbClr val="FF0000"/>
              </a:solidFill>
            </a:endParaRPr>
          </a:p>
        </p:txBody>
      </p:sp>
      <p:sp>
        <p:nvSpPr>
          <p:cNvPr id="21" name="Right Arrow 20"/>
          <p:cNvSpPr/>
          <p:nvPr/>
        </p:nvSpPr>
        <p:spPr>
          <a:xfrm rot="476456">
            <a:off x="2738102" y="3744486"/>
            <a:ext cx="2135449" cy="66057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 Arrow 21"/>
          <p:cNvSpPr/>
          <p:nvPr/>
        </p:nvSpPr>
        <p:spPr>
          <a:xfrm>
            <a:off x="7690018" y="4074773"/>
            <a:ext cx="2086516" cy="620530"/>
          </a:xfrm>
          <a:prstGeom prst="leftArrow">
            <a:avLst/>
          </a:prstGeom>
          <a:solidFill>
            <a:srgbClr val="00C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4951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nodeType="clickEffect">
                                  <p:stCondLst>
                                    <p:cond delay="0"/>
                                  </p:stCondLst>
                                  <p:childTnLst>
                                    <p:animScale>
                                      <p:cBhvr>
                                        <p:cTn id="15" dur="2000" fill="hold"/>
                                        <p:tgtEl>
                                          <p:spTgt spid="20">
                                            <p:txEl>
                                              <p:pRg st="0" end="0"/>
                                            </p:txEl>
                                          </p:spTgt>
                                        </p:tgtEl>
                                      </p:cBhvr>
                                      <p:by x="150000" y="150000"/>
                                    </p:animScale>
                                  </p:childTnLst>
                                </p:cTn>
                              </p:par>
                            </p:childTnLst>
                          </p:cTn>
                        </p:par>
                      </p:childTnLst>
                    </p:cTn>
                  </p:par>
                  <p:par>
                    <p:cTn id="16" fill="hold">
                      <p:stCondLst>
                        <p:cond delay="indefinite"/>
                      </p:stCondLst>
                      <p:childTnLst>
                        <p:par>
                          <p:cTn id="17" fill="hold">
                            <p:stCondLst>
                              <p:cond delay="0"/>
                            </p:stCondLst>
                            <p:childTnLst>
                              <p:par>
                                <p:cTn id="18" presetID="8" presetClass="emph" presetSubtype="0" fill="hold" grpId="0" nodeType="clickEffect">
                                  <p:stCondLst>
                                    <p:cond delay="0"/>
                                  </p:stCondLst>
                                  <p:childTnLst>
                                    <p:animRot by="21600000">
                                      <p:cBhvr>
                                        <p:cTn id="19" dur="2000" fill="hold"/>
                                        <p:tgtEl>
                                          <p:spTgt spid="21"/>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8" presetClass="emph" presetSubtype="0" fill="hold" grpId="0" nodeType="clickEffect">
                                  <p:stCondLst>
                                    <p:cond delay="0"/>
                                  </p:stCondLst>
                                  <p:childTnLst>
                                    <p:animRot by="21600000">
                                      <p:cBhvr>
                                        <p:cTn id="23" dur="2000" fill="hold"/>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93422" y="572136"/>
            <a:ext cx="10409729" cy="609082"/>
          </a:xfrm>
          <a:prstGeom prst="rect">
            <a:avLst/>
          </a:prstGeom>
          <a:solidFill>
            <a:srgbClr val="8086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38199" y="1181219"/>
            <a:ext cx="5257801" cy="4991442"/>
          </a:xfrm>
          <a:prstGeom prst="rect">
            <a:avLst/>
          </a:prstGeom>
          <a:solidFill>
            <a:srgbClr val="DCE8E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838198" y="1305368"/>
            <a:ext cx="5182476" cy="2376451"/>
          </a:xfrm>
        </p:spPr>
        <p:txBody>
          <a:bodyPr>
            <a:normAutofit/>
          </a:bodyPr>
          <a:lstStyle/>
          <a:p>
            <a:pPr marL="457200" indent="-457200">
              <a:buFont typeface="+mj-lt"/>
              <a:buAutoNum type="arabicPeriod"/>
            </a:pPr>
            <a:r>
              <a:rPr lang="en-US" dirty="0" smtClean="0">
                <a:solidFill>
                  <a:schemeClr val="tx1"/>
                </a:solidFill>
              </a:rPr>
              <a:t>Insert the plug on the </a:t>
            </a:r>
            <a:r>
              <a:rPr lang="en-US" dirty="0" smtClean="0">
                <a:solidFill>
                  <a:srgbClr val="00B050"/>
                </a:solidFill>
              </a:rPr>
              <a:t>green battery charger </a:t>
            </a:r>
            <a:r>
              <a:rPr lang="en-US" dirty="0" smtClean="0">
                <a:solidFill>
                  <a:schemeClr val="tx1"/>
                </a:solidFill>
              </a:rPr>
              <a:t>into the plug on front of the </a:t>
            </a:r>
            <a:r>
              <a:rPr lang="en-US" dirty="0" smtClean="0"/>
              <a:t>Carrier labeled “BATTERY CHARGING PORT”</a:t>
            </a:r>
          </a:p>
          <a:p>
            <a:pPr marL="0" indent="0">
              <a:buNone/>
            </a:pPr>
            <a:endParaRPr lang="en-US" sz="800" dirty="0" smtClean="0"/>
          </a:p>
          <a:p>
            <a:pPr lvl="1">
              <a:buFont typeface="Wingdings" panose="05000000000000000000" pitchFamily="2" charset="2"/>
              <a:buChar char="§"/>
            </a:pPr>
            <a:r>
              <a:rPr lang="en-US" sz="2400" dirty="0" smtClean="0">
                <a:solidFill>
                  <a:schemeClr val="tx1"/>
                </a:solidFill>
              </a:rPr>
              <a:t>Set the charge current switch on the </a:t>
            </a:r>
            <a:r>
              <a:rPr lang="en-US" sz="2400" dirty="0" smtClean="0">
                <a:solidFill>
                  <a:srgbClr val="00B050"/>
                </a:solidFill>
              </a:rPr>
              <a:t>green battery charger </a:t>
            </a:r>
            <a:r>
              <a:rPr lang="en-US" sz="2400" dirty="0" smtClean="0">
                <a:solidFill>
                  <a:schemeClr val="tx1"/>
                </a:solidFill>
              </a:rPr>
              <a:t>to </a:t>
            </a:r>
            <a:r>
              <a:rPr lang="en-US" sz="2400" b="1" dirty="0" smtClean="0">
                <a:solidFill>
                  <a:schemeClr val="tx1"/>
                </a:solidFill>
              </a:rPr>
              <a:t>1.8A</a:t>
            </a:r>
          </a:p>
          <a:p>
            <a:pPr marL="0" indent="0">
              <a:buNone/>
            </a:pPr>
            <a:endParaRPr lang="en-US" sz="2000" dirty="0"/>
          </a:p>
        </p:txBody>
      </p:sp>
      <p:sp>
        <p:nvSpPr>
          <p:cNvPr id="4" name="Date Placeholder 3"/>
          <p:cNvSpPr>
            <a:spLocks noGrp="1"/>
          </p:cNvSpPr>
          <p:nvPr>
            <p:ph type="dt" sz="half" idx="10"/>
          </p:nvPr>
        </p:nvSpPr>
        <p:spPr>
          <a:xfrm>
            <a:off x="927506" y="6425076"/>
            <a:ext cx="1384926" cy="258945"/>
          </a:xfrm>
        </p:spPr>
        <p:txBody>
          <a:bodyPr/>
          <a:lstStyle/>
          <a:p>
            <a:fld id="{20C834FB-B194-4C4C-A790-1161B69B883D}" type="datetime4">
              <a:rPr lang="en-US" smtClean="0"/>
              <a:t>September 23, 2016</a:t>
            </a:fld>
            <a:endParaRPr lang="en-US" dirty="0"/>
          </a:p>
        </p:txBody>
      </p:sp>
      <p:sp>
        <p:nvSpPr>
          <p:cNvPr id="5" name="Footer Placeholder 4"/>
          <p:cNvSpPr>
            <a:spLocks noGrp="1"/>
          </p:cNvSpPr>
          <p:nvPr>
            <p:ph type="ftr" sz="quarter" idx="3"/>
          </p:nvPr>
        </p:nvSpPr>
        <p:spPr/>
        <p:txBody>
          <a:bodyPr/>
          <a:lstStyle/>
          <a:p>
            <a:r>
              <a:rPr lang="en-US" altLang="en-US" smtClean="0"/>
              <a:t>|     © 2016 Kaiser Foundation Health Plan, Inc. For internal use only.</a:t>
            </a:r>
            <a:endParaRPr lang="en-US" altLang="en-US" dirty="0"/>
          </a:p>
        </p:txBody>
      </p:sp>
      <p:sp>
        <p:nvSpPr>
          <p:cNvPr id="6" name="TextBox 5"/>
          <p:cNvSpPr txBox="1"/>
          <p:nvPr/>
        </p:nvSpPr>
        <p:spPr>
          <a:xfrm>
            <a:off x="842287" y="585605"/>
            <a:ext cx="5257801" cy="523220"/>
          </a:xfrm>
          <a:prstGeom prst="rect">
            <a:avLst/>
          </a:prstGeom>
          <a:noFill/>
        </p:spPr>
        <p:txBody>
          <a:bodyPr wrap="square" rtlCol="0">
            <a:spAutoFit/>
          </a:bodyPr>
          <a:lstStyle/>
          <a:p>
            <a:r>
              <a:rPr lang="en-US" sz="2800" b="1" dirty="0" smtClean="0">
                <a:solidFill>
                  <a:schemeClr val="bg1"/>
                </a:solidFill>
                <a:latin typeface="Arial Narrow" panose="020B0606020202030204" pitchFamily="34" charset="0"/>
              </a:rPr>
              <a:t>Charging the </a:t>
            </a:r>
            <a:r>
              <a:rPr lang="en-US" sz="2800" b="1" dirty="0">
                <a:solidFill>
                  <a:schemeClr val="bg1"/>
                </a:solidFill>
                <a:latin typeface="Arial Narrow" panose="020B0606020202030204" pitchFamily="34" charset="0"/>
              </a:rPr>
              <a:t>B</a:t>
            </a:r>
            <a:r>
              <a:rPr lang="en-US" sz="2800" b="1" dirty="0" smtClean="0">
                <a:solidFill>
                  <a:schemeClr val="bg1"/>
                </a:solidFill>
                <a:latin typeface="Arial Narrow" panose="020B0606020202030204" pitchFamily="34" charset="0"/>
              </a:rPr>
              <a:t>attery </a:t>
            </a:r>
            <a:r>
              <a:rPr lang="en-US" sz="2000" dirty="0" smtClean="0">
                <a:solidFill>
                  <a:schemeClr val="bg1"/>
                </a:solidFill>
                <a:latin typeface="Arial Narrow" panose="020B0606020202030204" pitchFamily="34" charset="0"/>
              </a:rPr>
              <a:t>(Slide #1)</a:t>
            </a:r>
            <a:endParaRPr lang="en-US" sz="2000" dirty="0">
              <a:solidFill>
                <a:schemeClr val="bg1"/>
              </a:solidFill>
              <a:latin typeface="Arial Narrow" panose="020B0606020202030204" pitchFamily="34" charset="0"/>
            </a:endParaRP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6099" t="2189" r="567"/>
          <a:stretch/>
        </p:blipFill>
        <p:spPr>
          <a:xfrm>
            <a:off x="6096000" y="1181218"/>
            <a:ext cx="5151928" cy="4991442"/>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49055" t="62039" r="34258" b="22116"/>
          <a:stretch/>
        </p:blipFill>
        <p:spPr>
          <a:xfrm>
            <a:off x="1927276" y="3708519"/>
            <a:ext cx="2400816" cy="1282413"/>
          </a:xfrm>
          <a:prstGeom prst="rect">
            <a:avLst/>
          </a:prstGeom>
        </p:spPr>
      </p:pic>
      <p:sp>
        <p:nvSpPr>
          <p:cNvPr id="7" name="TextBox 6"/>
          <p:cNvSpPr txBox="1"/>
          <p:nvPr/>
        </p:nvSpPr>
        <p:spPr>
          <a:xfrm>
            <a:off x="838198" y="5427705"/>
            <a:ext cx="5257802" cy="707886"/>
          </a:xfrm>
          <a:prstGeom prst="rect">
            <a:avLst/>
          </a:prstGeom>
          <a:noFill/>
        </p:spPr>
        <p:txBody>
          <a:bodyPr wrap="square" rtlCol="0">
            <a:spAutoFit/>
          </a:bodyPr>
          <a:lstStyle/>
          <a:p>
            <a:r>
              <a:rPr lang="en-US" sz="2000" b="1" dirty="0">
                <a:solidFill>
                  <a:srgbClr val="FF0000"/>
                </a:solidFill>
                <a:latin typeface="Arial Narrow" panose="020B0606020202030204" pitchFamily="34" charset="0"/>
              </a:rPr>
              <a:t>IMPORTANT: </a:t>
            </a:r>
            <a:endParaRPr lang="en-US" sz="2000" b="1" dirty="0" smtClean="0">
              <a:solidFill>
                <a:srgbClr val="FF0000"/>
              </a:solidFill>
              <a:latin typeface="Arial Narrow" panose="020B0606020202030204" pitchFamily="34" charset="0"/>
            </a:endParaRPr>
          </a:p>
          <a:p>
            <a:r>
              <a:rPr lang="en-US" sz="2000" dirty="0" smtClean="0">
                <a:latin typeface="Arial Narrow" panose="020B0606020202030204" pitchFamily="34" charset="0"/>
              </a:rPr>
              <a:t>Carrier tote </a:t>
            </a:r>
            <a:r>
              <a:rPr lang="en-US" sz="2000" u="sng" dirty="0">
                <a:latin typeface="Arial Narrow" panose="020B0606020202030204" pitchFamily="34" charset="0"/>
              </a:rPr>
              <a:t>must</a:t>
            </a:r>
            <a:r>
              <a:rPr lang="en-US" sz="2000" dirty="0">
                <a:latin typeface="Arial Narrow" panose="020B0606020202030204" pitchFamily="34" charset="0"/>
              </a:rPr>
              <a:t> be </a:t>
            </a:r>
            <a:r>
              <a:rPr lang="en-US" sz="2000" b="1" dirty="0">
                <a:latin typeface="Arial Narrow" panose="020B0606020202030204" pitchFamily="34" charset="0"/>
              </a:rPr>
              <a:t>OFF</a:t>
            </a:r>
            <a:r>
              <a:rPr lang="en-US" sz="2000" dirty="0">
                <a:latin typeface="Arial Narrow" panose="020B0606020202030204" pitchFamily="34" charset="0"/>
              </a:rPr>
              <a:t> when charging the </a:t>
            </a:r>
            <a:r>
              <a:rPr lang="en-US" sz="2000" dirty="0" smtClean="0">
                <a:latin typeface="Arial Narrow" panose="020B0606020202030204" pitchFamily="34" charset="0"/>
              </a:rPr>
              <a:t>battery</a:t>
            </a:r>
            <a:endParaRPr lang="en-US" sz="2000" dirty="0">
              <a:latin typeface="Arial Narrow" panose="020B0606020202030204" pitchFamily="34" charset="0"/>
            </a:endParaRPr>
          </a:p>
        </p:txBody>
      </p:sp>
      <p:sp>
        <p:nvSpPr>
          <p:cNvPr id="8" name="Oval 7"/>
          <p:cNvSpPr/>
          <p:nvPr/>
        </p:nvSpPr>
        <p:spPr>
          <a:xfrm>
            <a:off x="2790880" y="4280001"/>
            <a:ext cx="603504" cy="321943"/>
          </a:xfrm>
          <a:prstGeom prst="ellipse">
            <a:avLst/>
          </a:prstGeom>
          <a:noFill/>
          <a:ln w="25400" cap="sq" cmpd="sng">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649363" y="2794843"/>
            <a:ext cx="711800" cy="638977"/>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671964" y="2960442"/>
            <a:ext cx="1279792" cy="307777"/>
          </a:xfrm>
          <a:prstGeom prst="rect">
            <a:avLst/>
          </a:prstGeom>
          <a:solidFill>
            <a:schemeClr val="tx1"/>
          </a:solidFill>
          <a:ln w="25400">
            <a:solidFill>
              <a:schemeClr val="bg1"/>
            </a:solidFill>
          </a:ln>
        </p:spPr>
        <p:txBody>
          <a:bodyPr wrap="square" rtlCol="0">
            <a:spAutoFit/>
          </a:bodyPr>
          <a:lstStyle/>
          <a:p>
            <a:pPr algn="ctr"/>
            <a:r>
              <a:rPr lang="en-US" sz="1400" dirty="0" smtClean="0">
                <a:solidFill>
                  <a:schemeClr val="bg1"/>
                </a:solidFill>
              </a:rPr>
              <a:t>INSERT plug</a:t>
            </a:r>
            <a:endParaRPr lang="en-US" sz="1400" dirty="0">
              <a:solidFill>
                <a:schemeClr val="bg1"/>
              </a:solidFill>
            </a:endParaRPr>
          </a:p>
        </p:txBody>
      </p:sp>
      <p:cxnSp>
        <p:nvCxnSpPr>
          <p:cNvPr id="17" name="Straight Connector 16"/>
          <p:cNvCxnSpPr>
            <a:stCxn id="12" idx="1"/>
            <a:endCxn id="14" idx="6"/>
          </p:cNvCxnSpPr>
          <p:nvPr/>
        </p:nvCxnSpPr>
        <p:spPr>
          <a:xfrm flipH="1">
            <a:off x="8361163" y="3114331"/>
            <a:ext cx="310801"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06869304"/>
      </p:ext>
    </p:extLst>
  </p:cSld>
  <p:clrMapOvr>
    <a:masterClrMapping/>
  </p:clrMapOvr>
  <p:transition advTm="21942">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par>
                          <p:cTn id="13" fill="hold">
                            <p:stCondLst>
                              <p:cond delay="1000"/>
                            </p:stCondLst>
                            <p:childTnLst>
                              <p:par>
                                <p:cTn id="14" presetID="21" presetClass="entr" presetSubtype="1"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heel(1)">
                                      <p:cBhvr>
                                        <p:cTn id="16" dur="500"/>
                                        <p:tgtEl>
                                          <p:spTgt spid="14"/>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childTnLst>
                                </p:cTn>
                              </p:par>
                            </p:childTnLst>
                          </p:cTn>
                        </p:par>
                        <p:par>
                          <p:cTn id="30" fill="hold">
                            <p:stCondLst>
                              <p:cond delay="1000"/>
                            </p:stCondLst>
                            <p:childTnLst>
                              <p:par>
                                <p:cTn id="31" presetID="22" presetClass="entr" presetSubtype="1"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childTnLst>
                          </p:cTn>
                        </p:par>
                        <p:par>
                          <p:cTn id="34" fill="hold">
                            <p:stCondLst>
                              <p:cond delay="1500"/>
                            </p:stCondLst>
                            <p:childTnLst>
                              <p:par>
                                <p:cTn id="35" presetID="21" presetClass="entr" presetSubtype="1"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heel(1)">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uiExpand="1" build="p" advAuto="1000"/>
      <p:bldP spid="7" grpId="0"/>
      <p:bldP spid="8" grpId="0" animBg="1"/>
      <p:bldP spid="14"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38200" y="626523"/>
            <a:ext cx="10409729" cy="609082"/>
          </a:xfrm>
          <a:prstGeom prst="rect">
            <a:avLst/>
          </a:prstGeom>
          <a:solidFill>
            <a:srgbClr val="8086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927505" y="6425076"/>
            <a:ext cx="1075955" cy="258945"/>
          </a:xfrm>
        </p:spPr>
        <p:txBody>
          <a:bodyPr/>
          <a:lstStyle/>
          <a:p>
            <a:fld id="{8C7897E3-C836-47D9-B64C-13E6090529EB}" type="datetime4">
              <a:rPr lang="en-US" smtClean="0"/>
              <a:t>September 23, 2016</a:t>
            </a:fld>
            <a:endParaRPr lang="en-US" dirty="0"/>
          </a:p>
        </p:txBody>
      </p:sp>
      <p:sp>
        <p:nvSpPr>
          <p:cNvPr id="5" name="Footer Placeholder 4"/>
          <p:cNvSpPr>
            <a:spLocks noGrp="1"/>
          </p:cNvSpPr>
          <p:nvPr>
            <p:ph type="ftr" sz="quarter" idx="3"/>
          </p:nvPr>
        </p:nvSpPr>
        <p:spPr/>
        <p:txBody>
          <a:bodyPr/>
          <a:lstStyle/>
          <a:p>
            <a:r>
              <a:rPr lang="en-US" altLang="en-US" smtClean="0"/>
              <a:t>|     © 2016 Kaiser Foundation Health Plan, Inc. For internal use only.</a:t>
            </a:r>
            <a:endParaRPr lang="en-US" altLang="en-US" dirty="0"/>
          </a:p>
        </p:txBody>
      </p:sp>
      <p:sp>
        <p:nvSpPr>
          <p:cNvPr id="6" name="TextBox 5"/>
          <p:cNvSpPr txBox="1"/>
          <p:nvPr/>
        </p:nvSpPr>
        <p:spPr>
          <a:xfrm>
            <a:off x="927505" y="626523"/>
            <a:ext cx="4724404" cy="523220"/>
          </a:xfrm>
          <a:prstGeom prst="rect">
            <a:avLst/>
          </a:prstGeom>
          <a:noFill/>
        </p:spPr>
        <p:txBody>
          <a:bodyPr wrap="square" rtlCol="0">
            <a:spAutoFit/>
          </a:bodyPr>
          <a:lstStyle/>
          <a:p>
            <a:r>
              <a:rPr lang="en-US" sz="2800" b="1" dirty="0" smtClean="0">
                <a:solidFill>
                  <a:schemeClr val="bg1"/>
                </a:solidFill>
                <a:latin typeface="Arial Narrow" panose="020B0606020202030204" pitchFamily="34" charset="0"/>
              </a:rPr>
              <a:t>Charging the Battery </a:t>
            </a:r>
            <a:r>
              <a:rPr lang="en-US" sz="2000" dirty="0" smtClean="0">
                <a:solidFill>
                  <a:schemeClr val="bg1"/>
                </a:solidFill>
                <a:latin typeface="Arial Narrow" panose="020B0606020202030204" pitchFamily="34" charset="0"/>
              </a:rPr>
              <a:t>(Slide #2) </a:t>
            </a:r>
            <a:endParaRPr lang="en-US" sz="2000" dirty="0">
              <a:solidFill>
                <a:schemeClr val="bg1"/>
              </a:solidFill>
              <a:latin typeface="Arial Narrow" panose="020B0606020202030204" pitchFamily="34" charset="0"/>
            </a:endParaRPr>
          </a:p>
        </p:txBody>
      </p:sp>
      <p:sp>
        <p:nvSpPr>
          <p:cNvPr id="12" name="Rectangle 11"/>
          <p:cNvSpPr/>
          <p:nvPr/>
        </p:nvSpPr>
        <p:spPr>
          <a:xfrm>
            <a:off x="838198" y="1275529"/>
            <a:ext cx="10409731" cy="4948553"/>
          </a:xfrm>
          <a:prstGeom prst="rect">
            <a:avLst/>
          </a:prstGeom>
          <a:solidFill>
            <a:srgbClr val="DCE8E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p:cNvSpPr txBox="1">
            <a:spLocks/>
          </p:cNvSpPr>
          <p:nvPr/>
        </p:nvSpPr>
        <p:spPr>
          <a:xfrm>
            <a:off x="838196" y="1235605"/>
            <a:ext cx="6769038" cy="49485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ClrTx/>
              <a:buFont typeface="Arial Narrow" panose="020B0606020202030204" pitchFamily="34" charset="0"/>
              <a:buChar char="–"/>
              <a:defRPr sz="20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Clr>
                <a:srgbClr val="8086C1"/>
              </a:buClr>
              <a:buFont typeface="Wingdings" panose="05000000000000000000" pitchFamily="2" charset="2"/>
              <a:buChar char="§"/>
              <a:defRPr sz="18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Clr>
                <a:srgbClr val="8086C1"/>
              </a:buClr>
              <a:buFont typeface="Arial Narrow" panose="020B0606020202030204" pitchFamily="34" charset="0"/>
              <a:buChar char="–"/>
              <a:defRPr sz="16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Clr>
                <a:srgbClr val="8086C1"/>
              </a:buClr>
              <a:buFont typeface="Arial Narrow" panose="020B0606020202030204" pitchFamily="34" charset="0"/>
              <a:buChar char="»"/>
              <a:defRPr sz="16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smtClean="0"/>
          </a:p>
          <a:p>
            <a:pPr marL="457200" indent="-457200">
              <a:buFont typeface="+mj-lt"/>
              <a:buAutoNum type="arabicPeriod" startAt="2"/>
            </a:pPr>
            <a:r>
              <a:rPr lang="en-US" dirty="0" smtClean="0"/>
              <a:t>Plug the </a:t>
            </a:r>
            <a:r>
              <a:rPr lang="en-US" dirty="0" smtClean="0">
                <a:solidFill>
                  <a:srgbClr val="00B050"/>
                </a:solidFill>
              </a:rPr>
              <a:t>green battery charger </a:t>
            </a:r>
            <a:r>
              <a:rPr lang="en-US" dirty="0" smtClean="0"/>
              <a:t>into a wall socket</a:t>
            </a:r>
          </a:p>
          <a:p>
            <a:pPr marL="0" indent="0">
              <a:buNone/>
            </a:pPr>
            <a:endParaRPr lang="en-US" sz="800" dirty="0" smtClean="0"/>
          </a:p>
          <a:p>
            <a:pPr lvl="1">
              <a:buFont typeface="Arial" panose="020B0604020202020204" pitchFamily="34" charset="0"/>
              <a:buChar char="•"/>
            </a:pPr>
            <a:r>
              <a:rPr lang="en-US" sz="2400" dirty="0" smtClean="0"/>
              <a:t>The light on the charger will be </a:t>
            </a:r>
            <a:r>
              <a:rPr lang="en-US" sz="2400" dirty="0" smtClean="0">
                <a:solidFill>
                  <a:srgbClr val="FF0000"/>
                </a:solidFill>
              </a:rPr>
              <a:t>RED</a:t>
            </a:r>
            <a:r>
              <a:rPr lang="en-US" sz="2400" dirty="0" smtClean="0"/>
              <a:t> when charging</a:t>
            </a:r>
          </a:p>
          <a:p>
            <a:pPr marL="457200" lvl="1" indent="0">
              <a:buNone/>
            </a:pPr>
            <a:endParaRPr lang="en-US" sz="800" dirty="0" smtClean="0"/>
          </a:p>
          <a:p>
            <a:pPr lvl="1">
              <a:buFont typeface="Arial" panose="020B0604020202020204" pitchFamily="34" charset="0"/>
              <a:buChar char="•"/>
            </a:pPr>
            <a:r>
              <a:rPr lang="en-US" sz="2400" dirty="0" smtClean="0"/>
              <a:t>The light will turn </a:t>
            </a:r>
            <a:r>
              <a:rPr lang="en-US" sz="2400" dirty="0" smtClean="0">
                <a:solidFill>
                  <a:srgbClr val="00B050"/>
                </a:solidFill>
              </a:rPr>
              <a:t>GREEN</a:t>
            </a:r>
            <a:r>
              <a:rPr lang="en-US" sz="2400" dirty="0" smtClean="0"/>
              <a:t> when cycle complete</a:t>
            </a:r>
          </a:p>
          <a:p>
            <a:pPr marL="0" indent="0">
              <a:buNone/>
            </a:pPr>
            <a:endParaRPr lang="en-US" dirty="0" smtClean="0"/>
          </a:p>
          <a:p>
            <a:pPr marL="0" indent="0">
              <a:buNone/>
            </a:pPr>
            <a:endParaRPr lang="en-US" dirty="0" smtClean="0"/>
          </a:p>
          <a:p>
            <a:pPr marL="0" indent="0">
              <a:buNone/>
            </a:pPr>
            <a:r>
              <a:rPr lang="en-US" sz="2000" b="1" dirty="0">
                <a:solidFill>
                  <a:srgbClr val="FF0000"/>
                </a:solidFill>
              </a:rPr>
              <a:t>IMPORTANT: </a:t>
            </a:r>
            <a:r>
              <a:rPr lang="en-US" sz="2000" b="1" dirty="0" smtClean="0">
                <a:solidFill>
                  <a:srgbClr val="FF0000"/>
                </a:solidFill>
              </a:rPr>
              <a:t>        </a:t>
            </a:r>
          </a:p>
          <a:p>
            <a:r>
              <a:rPr lang="en-US" sz="2000" dirty="0" smtClean="0"/>
              <a:t>Once cycle is complete the charger will </a:t>
            </a:r>
            <a:r>
              <a:rPr lang="en-US" sz="2000" b="1" dirty="0" smtClean="0"/>
              <a:t>not </a:t>
            </a:r>
            <a:r>
              <a:rPr lang="en-US" sz="2000" dirty="0" smtClean="0"/>
              <a:t>restart unless it is </a:t>
            </a:r>
            <a:r>
              <a:rPr lang="en-US" sz="2000" b="1" dirty="0" smtClean="0"/>
              <a:t>unplugged</a:t>
            </a:r>
            <a:r>
              <a:rPr lang="en-US" sz="2000" dirty="0" smtClean="0"/>
              <a:t> </a:t>
            </a:r>
            <a:r>
              <a:rPr lang="en-US" sz="2000" b="1" dirty="0" smtClean="0"/>
              <a:t>and</a:t>
            </a:r>
            <a:r>
              <a:rPr lang="en-US" sz="2000" dirty="0" smtClean="0"/>
              <a:t> </a:t>
            </a:r>
            <a:r>
              <a:rPr lang="en-US" sz="2000" b="1" dirty="0" smtClean="0"/>
              <a:t>plugged</a:t>
            </a:r>
            <a:r>
              <a:rPr lang="en-US" sz="2000" dirty="0" smtClean="0"/>
              <a:t> in again</a:t>
            </a:r>
          </a:p>
          <a:p>
            <a:pPr marL="0" indent="0">
              <a:buNone/>
            </a:pPr>
            <a:endParaRPr lang="en-US" sz="800" dirty="0" smtClean="0"/>
          </a:p>
          <a:p>
            <a:r>
              <a:rPr lang="en-US" sz="2000" dirty="0" smtClean="0"/>
              <a:t>This should be done daily to keep batteries fully charged</a:t>
            </a: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20729" t="33089" r="56754" b="43549"/>
          <a:stretch/>
        </p:blipFill>
        <p:spPr>
          <a:xfrm>
            <a:off x="7800263" y="1511763"/>
            <a:ext cx="2849863" cy="1663171"/>
          </a:xfrm>
          <a:prstGeom prst="rect">
            <a:avLst/>
          </a:prstGeom>
        </p:spPr>
      </p:pic>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31404" t="26954" r="22995" b="15292"/>
          <a:stretch/>
        </p:blipFill>
        <p:spPr>
          <a:xfrm>
            <a:off x="7800263" y="3562778"/>
            <a:ext cx="2813287" cy="1663171"/>
          </a:xfrm>
          <a:prstGeom prst="rect">
            <a:avLst/>
          </a:prstGeom>
        </p:spPr>
      </p:pic>
      <p:sp>
        <p:nvSpPr>
          <p:cNvPr id="3" name="Oval 2"/>
          <p:cNvSpPr/>
          <p:nvPr/>
        </p:nvSpPr>
        <p:spPr>
          <a:xfrm>
            <a:off x="8030110" y="1899607"/>
            <a:ext cx="612648" cy="374904"/>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951673" y="3947645"/>
            <a:ext cx="612648" cy="374904"/>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881273" y="1309665"/>
            <a:ext cx="942512" cy="307777"/>
          </a:xfrm>
          <a:prstGeom prst="rect">
            <a:avLst/>
          </a:prstGeom>
          <a:solidFill>
            <a:schemeClr val="tx1"/>
          </a:solidFill>
          <a:ln w="25400">
            <a:solidFill>
              <a:schemeClr val="bg1"/>
            </a:solidFill>
          </a:ln>
        </p:spPr>
        <p:txBody>
          <a:bodyPr wrap="square" rtlCol="0">
            <a:spAutoFit/>
          </a:bodyPr>
          <a:lstStyle/>
          <a:p>
            <a:pPr algn="ctr"/>
            <a:r>
              <a:rPr lang="en-US" sz="1400" dirty="0" smtClean="0">
                <a:solidFill>
                  <a:srgbClr val="FF0000"/>
                </a:solidFill>
              </a:rPr>
              <a:t>RED</a:t>
            </a:r>
            <a:r>
              <a:rPr lang="en-US" sz="1400" dirty="0" smtClean="0">
                <a:solidFill>
                  <a:schemeClr val="bg1"/>
                </a:solidFill>
              </a:rPr>
              <a:t> light</a:t>
            </a:r>
            <a:endParaRPr lang="en-US" sz="1400" dirty="0">
              <a:solidFill>
                <a:schemeClr val="bg1"/>
              </a:solidFill>
            </a:endParaRPr>
          </a:p>
        </p:txBody>
      </p:sp>
      <p:cxnSp>
        <p:nvCxnSpPr>
          <p:cNvPr id="19" name="Straight Connector 18"/>
          <p:cNvCxnSpPr>
            <a:stCxn id="3" idx="7"/>
          </p:cNvCxnSpPr>
          <p:nvPr/>
        </p:nvCxnSpPr>
        <p:spPr>
          <a:xfrm flipV="1">
            <a:off x="8553038" y="1627587"/>
            <a:ext cx="319567" cy="32692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881273" y="3630127"/>
            <a:ext cx="1197180" cy="307777"/>
          </a:xfrm>
          <a:prstGeom prst="rect">
            <a:avLst/>
          </a:prstGeom>
          <a:solidFill>
            <a:schemeClr val="tx1"/>
          </a:solidFill>
          <a:ln w="25400">
            <a:solidFill>
              <a:schemeClr val="bg1"/>
            </a:solidFill>
          </a:ln>
        </p:spPr>
        <p:txBody>
          <a:bodyPr wrap="square" rtlCol="0">
            <a:spAutoFit/>
          </a:bodyPr>
          <a:lstStyle/>
          <a:p>
            <a:pPr algn="ctr"/>
            <a:r>
              <a:rPr lang="en-US" sz="1400" dirty="0" smtClean="0">
                <a:solidFill>
                  <a:srgbClr val="00B050"/>
                </a:solidFill>
              </a:rPr>
              <a:t>GREEN </a:t>
            </a:r>
            <a:r>
              <a:rPr lang="en-US" sz="1400" dirty="0" smtClean="0">
                <a:solidFill>
                  <a:schemeClr val="bg1"/>
                </a:solidFill>
              </a:rPr>
              <a:t>light</a:t>
            </a:r>
            <a:endParaRPr lang="en-US" sz="1400" dirty="0">
              <a:solidFill>
                <a:schemeClr val="bg1"/>
              </a:solidFill>
            </a:endParaRPr>
          </a:p>
        </p:txBody>
      </p:sp>
      <p:cxnSp>
        <p:nvCxnSpPr>
          <p:cNvPr id="21" name="Straight Connector 20"/>
          <p:cNvCxnSpPr/>
          <p:nvPr/>
        </p:nvCxnSpPr>
        <p:spPr>
          <a:xfrm flipV="1">
            <a:off x="8586052" y="3947645"/>
            <a:ext cx="286553" cy="12044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71204208"/>
      </p:ext>
    </p:extLst>
  </p:cSld>
  <p:clrMapOvr>
    <a:masterClrMapping/>
  </p:clrMapOvr>
  <p:transition advTm="28986">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1000"/>
                                        <p:tgtEl>
                                          <p:spTgt spid="1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xEl>
                                              <p:pRg st="3" end="3"/>
                                            </p:txEl>
                                          </p:spTgt>
                                        </p:tgtEl>
                                        <p:attrNameLst>
                                          <p:attrName>style.visibility</p:attrName>
                                        </p:attrNameLst>
                                      </p:cBhvr>
                                      <p:to>
                                        <p:strVal val="visible"/>
                                      </p:to>
                                    </p:set>
                                    <p:animEffect transition="in" filter="fade">
                                      <p:cBhvr>
                                        <p:cTn id="16" dur="1000"/>
                                        <p:tgtEl>
                                          <p:spTgt spid="14">
                                            <p:txEl>
                                              <p:pRg st="3" end="3"/>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1500"/>
                            </p:stCondLst>
                            <p:childTnLst>
                              <p:par>
                                <p:cTn id="25" presetID="22" presetClass="entr" presetSubtype="2"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right)">
                                      <p:cBhvr>
                                        <p:cTn id="27" dur="500"/>
                                        <p:tgtEl>
                                          <p:spTgt spid="19"/>
                                        </p:tgtEl>
                                      </p:cBhvr>
                                    </p:animEffect>
                                  </p:childTnLst>
                                </p:cTn>
                              </p:par>
                              <p:par>
                                <p:cTn id="28" presetID="21" presetClass="entr" presetSubtype="1" fill="hold" grpId="0" nodeType="withEffect">
                                  <p:stCondLst>
                                    <p:cond delay="500"/>
                                  </p:stCondLst>
                                  <p:childTnLst>
                                    <p:set>
                                      <p:cBhvr>
                                        <p:cTn id="29" dur="1" fill="hold">
                                          <p:stCondLst>
                                            <p:cond delay="0"/>
                                          </p:stCondLst>
                                        </p:cTn>
                                        <p:tgtEl>
                                          <p:spTgt spid="3"/>
                                        </p:tgtEl>
                                        <p:attrNameLst>
                                          <p:attrName>style.visibility</p:attrName>
                                        </p:attrNameLst>
                                      </p:cBhvr>
                                      <p:to>
                                        <p:strVal val="visible"/>
                                      </p:to>
                                    </p:set>
                                    <p:animEffect transition="in" filter="wheel(1)">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xEl>
                                              <p:pRg st="5" end="5"/>
                                            </p:txEl>
                                          </p:spTgt>
                                        </p:tgtEl>
                                        <p:attrNameLst>
                                          <p:attrName>style.visibility</p:attrName>
                                        </p:attrNameLst>
                                      </p:cBhvr>
                                      <p:to>
                                        <p:strVal val="visible"/>
                                      </p:to>
                                    </p:set>
                                    <p:animEffect transition="in" filter="fade">
                                      <p:cBhvr>
                                        <p:cTn id="35" dur="1000"/>
                                        <p:tgtEl>
                                          <p:spTgt spid="14">
                                            <p:txEl>
                                              <p:pRg st="5" end="5"/>
                                            </p:txEl>
                                          </p:spTgt>
                                        </p:tgtEl>
                                      </p:cBhvr>
                                    </p:animEffect>
                                  </p:childTnLst>
                                </p:cTn>
                              </p:par>
                              <p:par>
                                <p:cTn id="36" presetID="22" presetClass="entr" presetSubtype="1"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1000"/>
                            </p:stCondLst>
                            <p:childTnLst>
                              <p:par>
                                <p:cTn id="40" presetID="22" presetClass="entr" presetSubtype="1"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up)">
                                      <p:cBhvr>
                                        <p:cTn id="42" dur="500"/>
                                        <p:tgtEl>
                                          <p:spTgt spid="20"/>
                                        </p:tgtEl>
                                      </p:cBhvr>
                                    </p:animEffect>
                                  </p:childTnLst>
                                </p:cTn>
                              </p:par>
                            </p:childTnLst>
                          </p:cTn>
                        </p:par>
                        <p:par>
                          <p:cTn id="43" fill="hold">
                            <p:stCondLst>
                              <p:cond delay="1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par>
                                <p:cTn id="47" presetID="21" presetClass="entr" presetSubtype="1" fill="hold" grpId="0" nodeType="withEffect">
                                  <p:stCondLst>
                                    <p:cond delay="500"/>
                                  </p:stCondLst>
                                  <p:childTnLst>
                                    <p:set>
                                      <p:cBhvr>
                                        <p:cTn id="48" dur="1" fill="hold">
                                          <p:stCondLst>
                                            <p:cond delay="0"/>
                                          </p:stCondLst>
                                        </p:cTn>
                                        <p:tgtEl>
                                          <p:spTgt spid="16"/>
                                        </p:tgtEl>
                                        <p:attrNameLst>
                                          <p:attrName>style.visibility</p:attrName>
                                        </p:attrNameLst>
                                      </p:cBhvr>
                                      <p:to>
                                        <p:strVal val="visible"/>
                                      </p:to>
                                    </p:set>
                                    <p:animEffect transition="in" filter="wheel(1)">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4">
                                            <p:txEl>
                                              <p:pRg st="8" end="8"/>
                                            </p:txEl>
                                          </p:spTgt>
                                        </p:tgtEl>
                                        <p:attrNameLst>
                                          <p:attrName>style.visibility</p:attrName>
                                        </p:attrNameLst>
                                      </p:cBhvr>
                                      <p:to>
                                        <p:strVal val="visible"/>
                                      </p:to>
                                    </p:set>
                                    <p:animEffect transition="in" filter="fade">
                                      <p:cBhvr>
                                        <p:cTn id="54" dur="1000"/>
                                        <p:tgtEl>
                                          <p:spTgt spid="14">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4">
                                            <p:txEl>
                                              <p:pRg st="9" end="9"/>
                                            </p:txEl>
                                          </p:spTgt>
                                        </p:tgtEl>
                                        <p:attrNameLst>
                                          <p:attrName>style.visibility</p:attrName>
                                        </p:attrNameLst>
                                      </p:cBhvr>
                                      <p:to>
                                        <p:strVal val="visible"/>
                                      </p:to>
                                    </p:set>
                                    <p:animEffect transition="in" filter="fade">
                                      <p:cBhvr>
                                        <p:cTn id="59" dur="1000"/>
                                        <p:tgtEl>
                                          <p:spTgt spid="14">
                                            <p:txEl>
                                              <p:pRg st="9" end="9"/>
                                            </p:txEl>
                                          </p:spTgt>
                                        </p:tgtEl>
                                      </p:cBhvr>
                                    </p:animEffect>
                                  </p:childTnLst>
                                </p:cTn>
                              </p:par>
                            </p:childTnLst>
                          </p:cTn>
                        </p:par>
                        <p:par>
                          <p:cTn id="60" fill="hold">
                            <p:stCondLst>
                              <p:cond delay="1000"/>
                            </p:stCondLst>
                            <p:childTnLst>
                              <p:par>
                                <p:cTn id="61" presetID="10" presetClass="entr" presetSubtype="0" fill="hold" grpId="0" nodeType="afterEffect">
                                  <p:stCondLst>
                                    <p:cond delay="500"/>
                                  </p:stCondLst>
                                  <p:childTnLst>
                                    <p:set>
                                      <p:cBhvr>
                                        <p:cTn id="62" dur="1" fill="hold">
                                          <p:stCondLst>
                                            <p:cond delay="0"/>
                                          </p:stCondLst>
                                        </p:cTn>
                                        <p:tgtEl>
                                          <p:spTgt spid="14">
                                            <p:txEl>
                                              <p:pRg st="11" end="11"/>
                                            </p:txEl>
                                          </p:spTgt>
                                        </p:tgtEl>
                                        <p:attrNameLst>
                                          <p:attrName>style.visibility</p:attrName>
                                        </p:attrNameLst>
                                      </p:cBhvr>
                                      <p:to>
                                        <p:strVal val="visible"/>
                                      </p:to>
                                    </p:set>
                                    <p:animEffect transition="in" filter="fade">
                                      <p:cBhvr>
                                        <p:cTn id="63" dur="1000"/>
                                        <p:tgtEl>
                                          <p:spTgt spid="1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uiExpand="1" build="p" advAuto="0"/>
      <p:bldP spid="3" grpId="0" animBg="1"/>
      <p:bldP spid="16" grpId="0" animBg="1"/>
      <p:bldP spid="18"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8199" y="1170370"/>
            <a:ext cx="5257801" cy="5254706"/>
          </a:xfrm>
          <a:prstGeom prst="rect">
            <a:avLst/>
          </a:prstGeom>
          <a:solidFill>
            <a:srgbClr val="DCE8ED"/>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44" t="-120" r="12064" b="-116"/>
          <a:stretch/>
        </p:blipFill>
        <p:spPr>
          <a:xfrm>
            <a:off x="6136626" y="1170370"/>
            <a:ext cx="5155993" cy="5246542"/>
          </a:xfrm>
          <a:prstGeom prst="rect">
            <a:avLst/>
          </a:prstGeom>
        </p:spPr>
      </p:pic>
      <p:sp>
        <p:nvSpPr>
          <p:cNvPr id="10" name="Rectangle 9"/>
          <p:cNvSpPr/>
          <p:nvPr/>
        </p:nvSpPr>
        <p:spPr>
          <a:xfrm>
            <a:off x="815811" y="604219"/>
            <a:ext cx="10409730" cy="609082"/>
          </a:xfrm>
          <a:prstGeom prst="rect">
            <a:avLst/>
          </a:prstGeom>
          <a:solidFill>
            <a:srgbClr val="8086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56522" y="1286565"/>
            <a:ext cx="5261866" cy="2171292"/>
          </a:xfrm>
        </p:spPr>
        <p:txBody>
          <a:bodyPr>
            <a:normAutofit lnSpcReduction="10000"/>
          </a:bodyPr>
          <a:lstStyle/>
          <a:p>
            <a:pPr marL="457200" indent="-457200">
              <a:buFont typeface="+mj-lt"/>
              <a:buAutoNum type="arabicPeriod" startAt="3"/>
            </a:pPr>
            <a:r>
              <a:rPr lang="en-US" dirty="0" smtClean="0">
                <a:solidFill>
                  <a:schemeClr val="tx1"/>
                </a:solidFill>
              </a:rPr>
              <a:t>Press the</a:t>
            </a:r>
            <a:r>
              <a:rPr lang="en-US" b="1" dirty="0" smtClean="0">
                <a:solidFill>
                  <a:schemeClr val="tx1"/>
                </a:solidFill>
              </a:rPr>
              <a:t> BLACK </a:t>
            </a:r>
            <a:r>
              <a:rPr lang="en-US" dirty="0" smtClean="0">
                <a:solidFill>
                  <a:schemeClr val="tx1"/>
                </a:solidFill>
              </a:rPr>
              <a:t>button on the Battery Monitor on the front of the </a:t>
            </a:r>
            <a:r>
              <a:rPr lang="en-US" dirty="0" smtClean="0"/>
              <a:t>Carrier</a:t>
            </a:r>
            <a:r>
              <a:rPr lang="en-US" dirty="0" smtClean="0">
                <a:solidFill>
                  <a:schemeClr val="tx1"/>
                </a:solidFill>
              </a:rPr>
              <a:t> to check the charge.</a:t>
            </a:r>
          </a:p>
          <a:p>
            <a:pPr marL="0" indent="0">
              <a:buNone/>
            </a:pPr>
            <a:endParaRPr lang="en-US" sz="600" dirty="0" smtClean="0">
              <a:solidFill>
                <a:schemeClr val="tx1"/>
              </a:solidFill>
            </a:endParaRPr>
          </a:p>
          <a:p>
            <a:pPr lvl="1">
              <a:buFont typeface="Wingdings" panose="05000000000000000000" pitchFamily="2" charset="2"/>
              <a:buChar char="§"/>
            </a:pPr>
            <a:r>
              <a:rPr lang="en-US" sz="2400" dirty="0" smtClean="0"/>
              <a:t>A </a:t>
            </a:r>
            <a:r>
              <a:rPr lang="en-US" sz="2400" dirty="0"/>
              <a:t>MINIMUM of </a:t>
            </a:r>
            <a:r>
              <a:rPr lang="en-US" sz="2400" b="1" dirty="0"/>
              <a:t>4 lights </a:t>
            </a:r>
            <a:r>
              <a:rPr lang="en-US" sz="2400" dirty="0"/>
              <a:t>must be illuminated otherwise the battery is not fully </a:t>
            </a:r>
            <a:r>
              <a:rPr lang="en-US" sz="2400" dirty="0" smtClean="0"/>
              <a:t>charged.</a:t>
            </a:r>
            <a:endParaRPr lang="en-US" sz="2400" dirty="0"/>
          </a:p>
          <a:p>
            <a:pPr marL="457200" indent="-457200">
              <a:buFont typeface="+mj-lt"/>
              <a:buAutoNum type="arabicPeriod" startAt="3"/>
            </a:pPr>
            <a:endParaRPr lang="en-US" sz="2000" dirty="0" smtClean="0">
              <a:solidFill>
                <a:schemeClr val="tx1"/>
              </a:solidFill>
            </a:endParaRPr>
          </a:p>
          <a:p>
            <a:pPr marL="457200" indent="-457200">
              <a:buFont typeface="+mj-lt"/>
              <a:buAutoNum type="arabicPeriod" startAt="3"/>
            </a:pPr>
            <a:endParaRPr lang="en-US" sz="2000" dirty="0" smtClean="0"/>
          </a:p>
          <a:p>
            <a:pPr marL="457200" indent="-457200">
              <a:buFont typeface="+mj-lt"/>
              <a:buAutoNum type="arabicPeriod" startAt="3"/>
            </a:pPr>
            <a:endParaRPr lang="en-US" sz="2000" dirty="0"/>
          </a:p>
          <a:p>
            <a:pPr marL="457200" indent="-457200">
              <a:buFont typeface="+mj-lt"/>
              <a:buAutoNum type="arabicPeriod" startAt="3"/>
            </a:pPr>
            <a:endParaRPr lang="en-US" sz="2000" dirty="0" smtClean="0">
              <a:solidFill>
                <a:schemeClr val="tx1"/>
              </a:solidFill>
            </a:endParaRPr>
          </a:p>
          <a:p>
            <a:pPr marL="0" indent="0">
              <a:buNone/>
            </a:pPr>
            <a:endParaRPr lang="en-US" sz="2000" dirty="0" smtClean="0"/>
          </a:p>
          <a:p>
            <a:pPr marL="0" indent="0">
              <a:buNone/>
            </a:pPr>
            <a:endParaRPr lang="en-US" sz="2000" dirty="0" smtClean="0">
              <a:solidFill>
                <a:schemeClr val="tx1"/>
              </a:solidFill>
            </a:endParaRPr>
          </a:p>
        </p:txBody>
      </p:sp>
      <p:sp>
        <p:nvSpPr>
          <p:cNvPr id="7" name="TextBox 6"/>
          <p:cNvSpPr txBox="1"/>
          <p:nvPr/>
        </p:nvSpPr>
        <p:spPr>
          <a:xfrm>
            <a:off x="838199" y="5135761"/>
            <a:ext cx="5261866" cy="1200329"/>
          </a:xfrm>
          <a:prstGeom prst="rect">
            <a:avLst/>
          </a:prstGeom>
          <a:noFill/>
        </p:spPr>
        <p:txBody>
          <a:bodyPr wrap="square" rtlCol="0">
            <a:spAutoFit/>
          </a:bodyPr>
          <a:lstStyle/>
          <a:p>
            <a:r>
              <a:rPr lang="en-US" b="1" dirty="0" smtClean="0">
                <a:solidFill>
                  <a:srgbClr val="FF0000"/>
                </a:solidFill>
                <a:latin typeface="Arial Narrow" panose="020B0606020202030204" pitchFamily="34" charset="0"/>
              </a:rPr>
              <a:t>IMPORTANT:</a:t>
            </a:r>
            <a:r>
              <a:rPr lang="en-US" dirty="0" smtClean="0">
                <a:solidFill>
                  <a:srgbClr val="FF0000"/>
                </a:solidFill>
                <a:latin typeface="Arial Narrow" panose="020B0606020202030204" pitchFamily="34" charset="0"/>
              </a:rPr>
              <a:t> </a:t>
            </a:r>
          </a:p>
          <a:p>
            <a:pPr marL="342900" indent="-342900">
              <a:buFont typeface="Wingdings" panose="05000000000000000000" pitchFamily="2" charset="2"/>
              <a:buChar char="§"/>
            </a:pPr>
            <a:r>
              <a:rPr lang="en-US" dirty="0" smtClean="0">
                <a:latin typeface="Arial Narrow" panose="020B0606020202030204" pitchFamily="34" charset="0"/>
              </a:rPr>
              <a:t>A </a:t>
            </a:r>
            <a:r>
              <a:rPr lang="en-US" dirty="0">
                <a:latin typeface="Arial Narrow" panose="020B0606020202030204" pitchFamily="34" charset="0"/>
              </a:rPr>
              <a:t>completely drained battery will require 20-25 hours to charge to </a:t>
            </a:r>
            <a:r>
              <a:rPr lang="en-US" dirty="0" smtClean="0">
                <a:latin typeface="Arial Narrow" panose="020B0606020202030204" pitchFamily="34" charset="0"/>
              </a:rPr>
              <a:t>capacity</a:t>
            </a:r>
          </a:p>
          <a:p>
            <a:pPr marL="342900" indent="-342900">
              <a:buFont typeface="Wingdings" panose="05000000000000000000" pitchFamily="2" charset="2"/>
              <a:buChar char="§"/>
            </a:pPr>
            <a:r>
              <a:rPr lang="en-US" dirty="0" smtClean="0">
                <a:latin typeface="Arial Narrow" panose="020B0606020202030204" pitchFamily="34" charset="0"/>
              </a:rPr>
              <a:t>The Carrier uses the Battery power during transport</a:t>
            </a:r>
            <a:endParaRPr lang="en-US" dirty="0">
              <a:latin typeface="Arial Narrow" panose="020B0606020202030204" pitchFamily="34" charset="0"/>
            </a:endParaRPr>
          </a:p>
        </p:txBody>
      </p:sp>
      <p:sp>
        <p:nvSpPr>
          <p:cNvPr id="8" name="TextBox 7"/>
          <p:cNvSpPr txBox="1"/>
          <p:nvPr/>
        </p:nvSpPr>
        <p:spPr>
          <a:xfrm>
            <a:off x="1169401" y="4635833"/>
            <a:ext cx="2067587" cy="461665"/>
          </a:xfrm>
          <a:prstGeom prst="rect">
            <a:avLst/>
          </a:prstGeom>
          <a:noFill/>
        </p:spPr>
        <p:txBody>
          <a:bodyPr wrap="square" rtlCol="0">
            <a:spAutoFit/>
          </a:bodyPr>
          <a:lstStyle/>
          <a:p>
            <a:pPr algn="ctr"/>
            <a:r>
              <a:rPr lang="en-US" sz="1200" b="1" dirty="0" smtClean="0"/>
              <a:t>Partially Charged</a:t>
            </a:r>
          </a:p>
          <a:p>
            <a:pPr algn="ctr"/>
            <a:r>
              <a:rPr lang="en-US" sz="1200" b="1" dirty="0" smtClean="0"/>
              <a:t>(Non-functional)</a:t>
            </a:r>
            <a:endParaRPr lang="en-US" sz="1200" b="1" dirty="0"/>
          </a:p>
        </p:txBody>
      </p:sp>
      <p:sp>
        <p:nvSpPr>
          <p:cNvPr id="12" name="TextBox 11"/>
          <p:cNvSpPr txBox="1"/>
          <p:nvPr/>
        </p:nvSpPr>
        <p:spPr>
          <a:xfrm>
            <a:off x="3710798" y="4627669"/>
            <a:ext cx="2067588" cy="461665"/>
          </a:xfrm>
          <a:prstGeom prst="rect">
            <a:avLst/>
          </a:prstGeom>
          <a:noFill/>
        </p:spPr>
        <p:txBody>
          <a:bodyPr wrap="square" rtlCol="0">
            <a:spAutoFit/>
          </a:bodyPr>
          <a:lstStyle/>
          <a:p>
            <a:pPr algn="ctr"/>
            <a:r>
              <a:rPr lang="en-US" sz="1200" b="1" dirty="0" smtClean="0"/>
              <a:t>Completely Charged</a:t>
            </a:r>
          </a:p>
          <a:p>
            <a:pPr algn="ctr"/>
            <a:r>
              <a:rPr lang="en-US" sz="1200" b="1" dirty="0" smtClean="0"/>
              <a:t>(Functional)</a:t>
            </a:r>
            <a:endParaRPr lang="en-US" sz="1200" b="1" dirty="0"/>
          </a:p>
        </p:txBody>
      </p:sp>
      <p:sp>
        <p:nvSpPr>
          <p:cNvPr id="21" name="TextBox 20"/>
          <p:cNvSpPr txBox="1"/>
          <p:nvPr/>
        </p:nvSpPr>
        <p:spPr>
          <a:xfrm>
            <a:off x="882850" y="647150"/>
            <a:ext cx="5487470" cy="523220"/>
          </a:xfrm>
          <a:prstGeom prst="rect">
            <a:avLst/>
          </a:prstGeom>
          <a:noFill/>
        </p:spPr>
        <p:txBody>
          <a:bodyPr wrap="square" rtlCol="0">
            <a:spAutoFit/>
          </a:bodyPr>
          <a:lstStyle/>
          <a:p>
            <a:r>
              <a:rPr lang="en-US" sz="2800" b="1" dirty="0" smtClean="0">
                <a:solidFill>
                  <a:schemeClr val="bg1"/>
                </a:solidFill>
                <a:latin typeface="Arial Narrow" panose="020B0606020202030204" pitchFamily="34" charset="0"/>
              </a:rPr>
              <a:t>Charging the Battery </a:t>
            </a:r>
            <a:r>
              <a:rPr lang="en-US" sz="2000" dirty="0" smtClean="0">
                <a:solidFill>
                  <a:schemeClr val="bg1"/>
                </a:solidFill>
                <a:latin typeface="Arial Narrow" panose="020B0606020202030204" pitchFamily="34" charset="0"/>
              </a:rPr>
              <a:t>(Slide #3)</a:t>
            </a:r>
            <a:endParaRPr lang="en-US" sz="2000" dirty="0">
              <a:solidFill>
                <a:schemeClr val="bg1"/>
              </a:solidFill>
              <a:latin typeface="Arial Narrow" panose="020B0606020202030204" pitchFamily="34" charset="0"/>
            </a:endParaRPr>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30334" t="30493" r="27945" b="28230"/>
          <a:stretch/>
        </p:blipFill>
        <p:spPr>
          <a:xfrm>
            <a:off x="1128775" y="3432162"/>
            <a:ext cx="2148840" cy="1197469"/>
          </a:xfrm>
          <a:prstGeom prst="rect">
            <a:avLst/>
          </a:prstGeom>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23683" t="29064" r="23328" b="19928"/>
          <a:stretch/>
        </p:blipFill>
        <p:spPr>
          <a:xfrm>
            <a:off x="3620402" y="3432162"/>
            <a:ext cx="2157984" cy="1195507"/>
          </a:xfrm>
          <a:prstGeom prst="rect">
            <a:avLst/>
          </a:prstGeom>
        </p:spPr>
      </p:pic>
      <p:sp>
        <p:nvSpPr>
          <p:cNvPr id="18" name="Oval 17"/>
          <p:cNvSpPr/>
          <p:nvPr/>
        </p:nvSpPr>
        <p:spPr>
          <a:xfrm>
            <a:off x="7961908" y="4506799"/>
            <a:ext cx="621724" cy="590699"/>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537314" y="5757330"/>
            <a:ext cx="1845251" cy="307777"/>
          </a:xfrm>
          <a:prstGeom prst="rect">
            <a:avLst/>
          </a:prstGeom>
          <a:solidFill>
            <a:schemeClr val="tx1"/>
          </a:solidFill>
          <a:ln w="25400">
            <a:solidFill>
              <a:schemeClr val="bg1"/>
            </a:solidFill>
          </a:ln>
        </p:spPr>
        <p:txBody>
          <a:bodyPr wrap="square" rtlCol="0">
            <a:spAutoFit/>
          </a:bodyPr>
          <a:lstStyle/>
          <a:p>
            <a:pPr algn="ctr"/>
            <a:r>
              <a:rPr lang="en-US" sz="1400" dirty="0" smtClean="0">
                <a:solidFill>
                  <a:schemeClr val="bg1"/>
                </a:solidFill>
              </a:rPr>
              <a:t>PRESS black button</a:t>
            </a:r>
            <a:endParaRPr lang="en-US" sz="1400" dirty="0">
              <a:solidFill>
                <a:schemeClr val="bg1"/>
              </a:solidFill>
            </a:endParaRPr>
          </a:p>
        </p:txBody>
      </p:sp>
      <p:cxnSp>
        <p:nvCxnSpPr>
          <p:cNvPr id="22" name="Straight Connector 21"/>
          <p:cNvCxnSpPr/>
          <p:nvPr/>
        </p:nvCxnSpPr>
        <p:spPr>
          <a:xfrm>
            <a:off x="8272770" y="5097498"/>
            <a:ext cx="264544" cy="65983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62165012"/>
      </p:ext>
    </p:extLst>
  </p:cSld>
  <p:clrMapOvr>
    <a:masterClrMapping/>
  </p:clrMapOvr>
  <p:transition advTm="24469">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childTnLst>
                          </p:cTn>
                        </p:par>
                        <p:par>
                          <p:cTn id="16" fill="hold">
                            <p:stCondLst>
                              <p:cond delay="2000"/>
                            </p:stCondLst>
                            <p:childTnLst>
                              <p:par>
                                <p:cTn id="17" presetID="22" presetClass="entr" presetSubtype="2"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right)">
                                      <p:cBhvr>
                                        <p:cTn id="19" dur="500"/>
                                        <p:tgtEl>
                                          <p:spTgt spid="22"/>
                                        </p:tgtEl>
                                      </p:cBhvr>
                                    </p:animEffect>
                                  </p:childTnLst>
                                </p:cTn>
                              </p:par>
                            </p:childTnLst>
                          </p:cTn>
                        </p:par>
                        <p:par>
                          <p:cTn id="20" fill="hold">
                            <p:stCondLst>
                              <p:cond delay="2500"/>
                            </p:stCondLst>
                            <p:childTnLst>
                              <p:par>
                                <p:cTn id="21" presetID="21"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heel(1)">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nodeType="withEffect">
                                  <p:stCondLst>
                                    <p:cond delay="100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100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uiExpand="1" build="p"/>
      <p:bldP spid="7" grpId="0" uiExpand="1"/>
      <p:bldP spid="8" grpId="0"/>
      <p:bldP spid="12" grpId="0"/>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Sherman Way                                         Chino Hills</a:t>
            </a:r>
            <a:br>
              <a:rPr lang="en-US" dirty="0" smtClean="0"/>
            </a:br>
            <a:r>
              <a:rPr lang="en-US" dirty="0"/>
              <a:t> </a:t>
            </a:r>
            <a:r>
              <a:rPr lang="en-US" dirty="0" smtClean="0"/>
              <a:t>                                Regional Laboratories</a:t>
            </a: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45592" y="2576004"/>
            <a:ext cx="5181600" cy="2829153"/>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576004"/>
            <a:ext cx="5181600" cy="2850580"/>
          </a:xfrm>
        </p:spPr>
      </p:pic>
      <p:sp>
        <p:nvSpPr>
          <p:cNvPr id="5" name="Footer Placeholder 4"/>
          <p:cNvSpPr>
            <a:spLocks noGrp="1"/>
          </p:cNvSpPr>
          <p:nvPr>
            <p:ph type="ftr" sz="quarter" idx="3"/>
          </p:nvPr>
        </p:nvSpPr>
        <p:spPr/>
        <p:txBody>
          <a:bodyPr/>
          <a:lstStyle/>
          <a:p>
            <a:r>
              <a:rPr lang="en-US" altLang="en-US" smtClean="0"/>
              <a:t>|     © 2016 Kaiser Foundation Health Plan, Inc. For internal use only.</a:t>
            </a:r>
            <a:endParaRPr lang="en-US" altLang="en-US" dirty="0"/>
          </a:p>
        </p:txBody>
      </p:sp>
      <p:sp>
        <p:nvSpPr>
          <p:cNvPr id="6" name="Date Placeholder 5"/>
          <p:cNvSpPr>
            <a:spLocks noGrp="1"/>
          </p:cNvSpPr>
          <p:nvPr>
            <p:ph type="dt" sz="half" idx="10"/>
          </p:nvPr>
        </p:nvSpPr>
        <p:spPr/>
        <p:txBody>
          <a:bodyPr/>
          <a:lstStyle/>
          <a:p>
            <a:fld id="{A0F4DD26-2C1D-41D7-B612-9DA4F3263F5F}" type="datetime4">
              <a:rPr lang="en-US" smtClean="0"/>
              <a:t>September 23, 2016</a:t>
            </a:fld>
            <a:endParaRPr lang="en-US" dirty="0"/>
          </a:p>
        </p:txBody>
      </p:sp>
    </p:spTree>
    <p:extLst>
      <p:ext uri="{BB962C8B-B14F-4D97-AF65-F5344CB8AC3E}">
        <p14:creationId xmlns:p14="http://schemas.microsoft.com/office/powerpoint/2010/main" val="2376165493"/>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31879" t="2091" r="16974" b="18069"/>
          <a:stretch/>
        </p:blipFill>
        <p:spPr>
          <a:xfrm>
            <a:off x="6596109" y="1214788"/>
            <a:ext cx="4651819" cy="4981143"/>
          </a:xfrm>
          <a:prstGeom prst="rect">
            <a:avLst/>
          </a:prstGeom>
        </p:spPr>
      </p:pic>
      <p:sp>
        <p:nvSpPr>
          <p:cNvPr id="16" name="Oval 15"/>
          <p:cNvSpPr/>
          <p:nvPr/>
        </p:nvSpPr>
        <p:spPr>
          <a:xfrm>
            <a:off x="7231783" y="3993536"/>
            <a:ext cx="661012" cy="565389"/>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7277980" y="3484340"/>
            <a:ext cx="172755" cy="54944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638084" y="3176563"/>
            <a:ext cx="1279792" cy="307777"/>
          </a:xfrm>
          <a:prstGeom prst="rect">
            <a:avLst/>
          </a:prstGeom>
          <a:solidFill>
            <a:schemeClr val="tx1"/>
          </a:solidFill>
          <a:ln w="25400">
            <a:solidFill>
              <a:schemeClr val="bg1"/>
            </a:solidFill>
          </a:ln>
        </p:spPr>
        <p:txBody>
          <a:bodyPr wrap="square" rtlCol="0">
            <a:spAutoFit/>
          </a:bodyPr>
          <a:lstStyle/>
          <a:p>
            <a:pPr algn="ctr"/>
            <a:r>
              <a:rPr lang="en-US" sz="1400" dirty="0" smtClean="0">
                <a:solidFill>
                  <a:schemeClr val="bg1"/>
                </a:solidFill>
              </a:rPr>
              <a:t>INSERT plug</a:t>
            </a:r>
            <a:endParaRPr lang="en-US" sz="1400" dirty="0">
              <a:solidFill>
                <a:schemeClr val="bg1"/>
              </a:solidFill>
            </a:endParaRPr>
          </a:p>
        </p:txBody>
      </p:sp>
      <p:sp>
        <p:nvSpPr>
          <p:cNvPr id="18" name="TextBox 17"/>
          <p:cNvSpPr txBox="1"/>
          <p:nvPr/>
        </p:nvSpPr>
        <p:spPr>
          <a:xfrm>
            <a:off x="8661954" y="5752134"/>
            <a:ext cx="1900125" cy="307777"/>
          </a:xfrm>
          <a:prstGeom prst="rect">
            <a:avLst/>
          </a:prstGeom>
          <a:solidFill>
            <a:schemeClr val="tx1"/>
          </a:solidFill>
          <a:ln w="25400">
            <a:solidFill>
              <a:schemeClr val="bg1"/>
            </a:solidFill>
          </a:ln>
        </p:spPr>
        <p:txBody>
          <a:bodyPr wrap="square" rtlCol="0">
            <a:spAutoFit/>
          </a:bodyPr>
          <a:lstStyle/>
          <a:p>
            <a:pPr algn="ctr"/>
            <a:r>
              <a:rPr lang="en-US" sz="1400" dirty="0" smtClean="0">
                <a:solidFill>
                  <a:schemeClr val="bg1"/>
                </a:solidFill>
              </a:rPr>
              <a:t>BLACK power supply</a:t>
            </a:r>
            <a:endParaRPr lang="en-US" sz="1400" dirty="0">
              <a:solidFill>
                <a:schemeClr val="bg1"/>
              </a:solidFill>
            </a:endParaRPr>
          </a:p>
        </p:txBody>
      </p:sp>
      <p:sp>
        <p:nvSpPr>
          <p:cNvPr id="15" name="Oval 14"/>
          <p:cNvSpPr/>
          <p:nvPr/>
        </p:nvSpPr>
        <p:spPr>
          <a:xfrm>
            <a:off x="8805531" y="3637472"/>
            <a:ext cx="868632" cy="63875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15" idx="0"/>
            <a:endCxn id="22" idx="2"/>
          </p:cNvCxnSpPr>
          <p:nvPr/>
        </p:nvCxnSpPr>
        <p:spPr>
          <a:xfrm flipH="1" flipV="1">
            <a:off x="9231218" y="3128025"/>
            <a:ext cx="8629" cy="50944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441641" y="2604805"/>
            <a:ext cx="1579153" cy="523220"/>
          </a:xfrm>
          <a:prstGeom prst="rect">
            <a:avLst/>
          </a:prstGeom>
          <a:solidFill>
            <a:schemeClr val="tx1"/>
          </a:solidFill>
          <a:ln w="25400">
            <a:solidFill>
              <a:schemeClr val="bg1"/>
            </a:solidFill>
          </a:ln>
        </p:spPr>
        <p:txBody>
          <a:bodyPr wrap="square" rtlCol="0">
            <a:spAutoFit/>
          </a:bodyPr>
          <a:lstStyle/>
          <a:p>
            <a:pPr algn="ctr"/>
            <a:r>
              <a:rPr lang="en-US" sz="1400" dirty="0" smtClean="0">
                <a:solidFill>
                  <a:schemeClr val="bg1"/>
                </a:solidFill>
              </a:rPr>
              <a:t>TEMPERATURE display</a:t>
            </a:r>
            <a:endParaRPr lang="en-US" sz="1400" dirty="0">
              <a:solidFill>
                <a:schemeClr val="bg1"/>
              </a:solidFill>
            </a:endParaRPr>
          </a:p>
        </p:txBody>
      </p:sp>
      <p:sp>
        <p:nvSpPr>
          <p:cNvPr id="9" name="Rectangle 8"/>
          <p:cNvSpPr/>
          <p:nvPr/>
        </p:nvSpPr>
        <p:spPr>
          <a:xfrm>
            <a:off x="838199" y="1214788"/>
            <a:ext cx="5707735" cy="4981143"/>
          </a:xfrm>
          <a:prstGeom prst="rect">
            <a:avLst/>
          </a:prstGeom>
          <a:solidFill>
            <a:srgbClr val="DCE8E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15811" y="605706"/>
            <a:ext cx="10409729" cy="609082"/>
          </a:xfrm>
          <a:prstGeom prst="rect">
            <a:avLst/>
          </a:prstGeom>
          <a:solidFill>
            <a:srgbClr val="8086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50356" y="1214788"/>
            <a:ext cx="5695578" cy="4981143"/>
          </a:xfrm>
        </p:spPr>
        <p:txBody>
          <a:bodyPr>
            <a:noAutofit/>
          </a:bodyPr>
          <a:lstStyle/>
          <a:p>
            <a:pPr marL="457200" indent="-457200">
              <a:buFont typeface="+mj-lt"/>
              <a:buAutoNum type="arabicPeriod"/>
            </a:pPr>
            <a:r>
              <a:rPr lang="en-US" sz="2000" dirty="0" smtClean="0"/>
              <a:t>Insert the </a:t>
            </a:r>
            <a:r>
              <a:rPr lang="en-US" sz="2000" dirty="0"/>
              <a:t>P</a:t>
            </a:r>
            <a:r>
              <a:rPr lang="en-US" sz="2000" dirty="0" smtClean="0"/>
              <a:t>lug from the Black </a:t>
            </a:r>
            <a:r>
              <a:rPr lang="en-US" sz="2000" dirty="0"/>
              <a:t>P</a:t>
            </a:r>
            <a:r>
              <a:rPr lang="en-US" sz="2000" dirty="0" smtClean="0"/>
              <a:t>ower </a:t>
            </a:r>
            <a:r>
              <a:rPr lang="en-US" sz="2000" dirty="0"/>
              <a:t>S</a:t>
            </a:r>
            <a:r>
              <a:rPr lang="en-US" sz="2000" dirty="0" smtClean="0"/>
              <a:t>upply into the </a:t>
            </a:r>
            <a:r>
              <a:rPr lang="en-US" sz="2000" dirty="0"/>
              <a:t>P</a:t>
            </a:r>
            <a:r>
              <a:rPr lang="en-US" sz="2000" dirty="0" smtClean="0"/>
              <a:t>ower </a:t>
            </a:r>
            <a:r>
              <a:rPr lang="en-US" sz="2000" dirty="0"/>
              <a:t>P</a:t>
            </a:r>
            <a:r>
              <a:rPr lang="en-US" sz="2000" dirty="0" smtClean="0"/>
              <a:t>ort on the left side of the Carrier</a:t>
            </a:r>
            <a:endParaRPr lang="en-US" sz="2000" dirty="0" smtClean="0">
              <a:solidFill>
                <a:schemeClr val="tx1"/>
              </a:solidFill>
            </a:endParaRPr>
          </a:p>
          <a:p>
            <a:pPr lvl="2"/>
            <a:r>
              <a:rPr lang="en-US" sz="2000" dirty="0"/>
              <a:t>The power switch will automatically turn “ON”</a:t>
            </a:r>
          </a:p>
          <a:p>
            <a:pPr lvl="2"/>
            <a:r>
              <a:rPr lang="en-US" sz="2000" dirty="0" smtClean="0">
                <a:solidFill>
                  <a:schemeClr val="tx1"/>
                </a:solidFill>
              </a:rPr>
              <a:t>The motor will start up</a:t>
            </a:r>
          </a:p>
          <a:p>
            <a:pPr lvl="2"/>
            <a:r>
              <a:rPr lang="en-US" sz="2000" dirty="0"/>
              <a:t>The temperature display will light </a:t>
            </a:r>
            <a:r>
              <a:rPr lang="en-US" sz="2000" dirty="0" smtClean="0"/>
              <a:t>up</a:t>
            </a:r>
          </a:p>
          <a:p>
            <a:pPr marL="457200" lvl="1" indent="0">
              <a:buNone/>
            </a:pPr>
            <a:endParaRPr lang="en-US" sz="800" dirty="0"/>
          </a:p>
          <a:p>
            <a:pPr marL="457200" indent="-457200">
              <a:buFont typeface="+mj-lt"/>
              <a:buAutoNum type="arabicPeriod" startAt="2"/>
            </a:pPr>
            <a:r>
              <a:rPr lang="en-US" sz="2000" dirty="0" smtClean="0"/>
              <a:t>Allow </a:t>
            </a:r>
            <a:r>
              <a:rPr lang="en-US" sz="2000" dirty="0"/>
              <a:t>the </a:t>
            </a:r>
            <a:r>
              <a:rPr lang="en-US" sz="2000" dirty="0" smtClean="0"/>
              <a:t>Incubator </a:t>
            </a:r>
            <a:r>
              <a:rPr lang="en-US" sz="2000" dirty="0"/>
              <a:t>C</a:t>
            </a:r>
            <a:r>
              <a:rPr lang="en-US" sz="2000" dirty="0" smtClean="0"/>
              <a:t>arrier </a:t>
            </a:r>
            <a:r>
              <a:rPr lang="en-US" sz="2000" dirty="0"/>
              <a:t>unit to come up to temperature </a:t>
            </a:r>
            <a:r>
              <a:rPr lang="en-US" sz="2000" dirty="0" smtClean="0">
                <a:solidFill>
                  <a:srgbClr val="FF0000"/>
                </a:solidFill>
              </a:rPr>
              <a:t>(33-37 C) </a:t>
            </a:r>
            <a:r>
              <a:rPr lang="en-US" sz="2000" dirty="0" smtClean="0"/>
              <a:t>and </a:t>
            </a:r>
            <a:r>
              <a:rPr lang="en-US" sz="2000" dirty="0"/>
              <a:t>stabilize before placing </a:t>
            </a:r>
            <a:r>
              <a:rPr lang="en-US" sz="2000" dirty="0" smtClean="0"/>
              <a:t>plates inside  </a:t>
            </a:r>
            <a:r>
              <a:rPr lang="en-US" sz="2000" dirty="0" smtClean="0">
                <a:solidFill>
                  <a:srgbClr val="FF0000"/>
                </a:solidFill>
              </a:rPr>
              <a:t>(takes 30 min. to 1 hr.) </a:t>
            </a:r>
          </a:p>
          <a:p>
            <a:pPr marL="0" indent="0">
              <a:buNone/>
            </a:pPr>
            <a:endParaRPr lang="en-US" sz="800" dirty="0" smtClean="0">
              <a:solidFill>
                <a:srgbClr val="FF0000"/>
              </a:solidFill>
            </a:endParaRPr>
          </a:p>
          <a:p>
            <a:pPr marL="457200" indent="-457200">
              <a:buAutoNum type="arabicPeriod" startAt="3"/>
            </a:pPr>
            <a:r>
              <a:rPr lang="en-US" sz="2000" dirty="0" smtClean="0"/>
              <a:t>Load plates inside Carrier for transport</a:t>
            </a:r>
          </a:p>
          <a:p>
            <a:pPr marL="0" indent="0">
              <a:buNone/>
            </a:pPr>
            <a:endParaRPr lang="en-US" sz="2000" dirty="0" smtClean="0"/>
          </a:p>
          <a:p>
            <a:pPr marL="0" lvl="1" indent="0">
              <a:spcBef>
                <a:spcPts val="1000"/>
              </a:spcBef>
              <a:buNone/>
            </a:pPr>
            <a:r>
              <a:rPr lang="en-US" sz="1800" b="1" dirty="0" smtClean="0">
                <a:solidFill>
                  <a:srgbClr val="FF0000"/>
                </a:solidFill>
              </a:rPr>
              <a:t>IMPORTANT</a:t>
            </a:r>
            <a:r>
              <a:rPr lang="en-US" sz="1800" dirty="0" smtClean="0">
                <a:solidFill>
                  <a:srgbClr val="FF0000"/>
                </a:solidFill>
              </a:rPr>
              <a:t>: </a:t>
            </a:r>
          </a:p>
          <a:p>
            <a:pPr marL="0" lvl="1" indent="0">
              <a:spcBef>
                <a:spcPts val="1000"/>
              </a:spcBef>
              <a:buNone/>
            </a:pPr>
            <a:r>
              <a:rPr lang="en-US" sz="1800" dirty="0" smtClean="0"/>
              <a:t>The </a:t>
            </a:r>
            <a:r>
              <a:rPr lang="en-US" sz="1800" dirty="0"/>
              <a:t>unit must be turned </a:t>
            </a:r>
            <a:r>
              <a:rPr lang="en-US" sz="1800" dirty="0" smtClean="0"/>
              <a:t>“ON”, </a:t>
            </a:r>
            <a:r>
              <a:rPr lang="en-US" sz="1800" dirty="0"/>
              <a:t>fully charged, and allowed to come up to temperature </a:t>
            </a:r>
            <a:r>
              <a:rPr lang="en-US" sz="1800" dirty="0" smtClean="0"/>
              <a:t>before putting plates inside</a:t>
            </a:r>
            <a:endParaRPr lang="en-US" sz="1800" dirty="0"/>
          </a:p>
          <a:p>
            <a:pPr marL="457200" indent="-457200">
              <a:buFont typeface="+mj-lt"/>
              <a:buAutoNum type="arabicPeriod" startAt="3"/>
            </a:pPr>
            <a:endParaRPr lang="en-US" sz="2000" dirty="0"/>
          </a:p>
        </p:txBody>
      </p:sp>
      <p:sp>
        <p:nvSpPr>
          <p:cNvPr id="4" name="Date Placeholder 3"/>
          <p:cNvSpPr>
            <a:spLocks noGrp="1"/>
          </p:cNvSpPr>
          <p:nvPr>
            <p:ph type="dt" sz="half" idx="2"/>
          </p:nvPr>
        </p:nvSpPr>
        <p:spPr>
          <a:xfrm>
            <a:off x="927506" y="6425076"/>
            <a:ext cx="1137600" cy="258945"/>
          </a:xfrm>
        </p:spPr>
        <p:txBody>
          <a:bodyPr/>
          <a:lstStyle/>
          <a:p>
            <a:fld id="{4630FFF7-3EEC-41E4-BD98-FE7E0B26276D}" type="datetime4">
              <a:rPr lang="en-US" smtClean="0"/>
              <a:t>September 23, 2016</a:t>
            </a:fld>
            <a:endParaRPr lang="en-US" dirty="0"/>
          </a:p>
        </p:txBody>
      </p:sp>
      <p:sp>
        <p:nvSpPr>
          <p:cNvPr id="5" name="Footer Placeholder 4"/>
          <p:cNvSpPr>
            <a:spLocks noGrp="1"/>
          </p:cNvSpPr>
          <p:nvPr>
            <p:ph type="ftr" sz="quarter" idx="3"/>
          </p:nvPr>
        </p:nvSpPr>
        <p:spPr/>
        <p:txBody>
          <a:bodyPr/>
          <a:lstStyle/>
          <a:p>
            <a:r>
              <a:rPr lang="en-US" altLang="en-US" dirty="0" smtClean="0"/>
              <a:t>|     © 2016 Kaiser Foundation Health Plan, Inc. For internal use only.</a:t>
            </a:r>
            <a:endParaRPr lang="en-US" altLang="en-US" dirty="0"/>
          </a:p>
        </p:txBody>
      </p:sp>
      <p:sp>
        <p:nvSpPr>
          <p:cNvPr id="6" name="TextBox 5"/>
          <p:cNvSpPr txBox="1"/>
          <p:nvPr/>
        </p:nvSpPr>
        <p:spPr>
          <a:xfrm>
            <a:off x="927506" y="648637"/>
            <a:ext cx="7905776" cy="523220"/>
          </a:xfrm>
          <a:prstGeom prst="rect">
            <a:avLst/>
          </a:prstGeom>
          <a:noFill/>
        </p:spPr>
        <p:txBody>
          <a:bodyPr wrap="square" rtlCol="0">
            <a:spAutoFit/>
          </a:bodyPr>
          <a:lstStyle/>
          <a:p>
            <a:r>
              <a:rPr lang="en-US" sz="2800" b="1" dirty="0" smtClean="0">
                <a:solidFill>
                  <a:schemeClr val="bg1"/>
                </a:solidFill>
                <a:latin typeface="Arial Narrow" panose="020B0606020202030204" pitchFamily="34" charset="0"/>
              </a:rPr>
              <a:t>Turning “ON” the Carrier</a:t>
            </a:r>
            <a:endParaRPr lang="en-US" sz="2800" b="1" dirty="0">
              <a:solidFill>
                <a:schemeClr val="bg1"/>
              </a:solidFill>
              <a:latin typeface="Arial Narrow" panose="020B0606020202030204" pitchFamily="34" charset="0"/>
            </a:endParaRPr>
          </a:p>
        </p:txBody>
      </p:sp>
      <p:pic>
        <p:nvPicPr>
          <p:cNvPr id="35" name="Picture 34"/>
          <p:cNvPicPr>
            <a:picLocks noChangeAspect="1"/>
          </p:cNvPicPr>
          <p:nvPr/>
        </p:nvPicPr>
        <p:blipFill rotWithShape="1">
          <a:blip r:embed="rId5">
            <a:extLst>
              <a:ext uri="{28A0092B-C50C-407E-A947-70E740481C1C}">
                <a14:useLocalDpi xmlns:a14="http://schemas.microsoft.com/office/drawing/2010/main" val="0"/>
              </a:ext>
            </a:extLst>
          </a:blip>
          <a:srcRect l="50372" t="50023" r="43778" b="41974"/>
          <a:stretch/>
        </p:blipFill>
        <p:spPr>
          <a:xfrm>
            <a:off x="9044121" y="3827051"/>
            <a:ext cx="422910" cy="344793"/>
          </a:xfrm>
          <a:prstGeom prst="rect">
            <a:avLst/>
          </a:prstGeom>
        </p:spPr>
      </p:pic>
      <p:cxnSp>
        <p:nvCxnSpPr>
          <p:cNvPr id="25" name="Straight Arrow Connector 24"/>
          <p:cNvCxnSpPr/>
          <p:nvPr/>
        </p:nvCxnSpPr>
        <p:spPr>
          <a:xfrm flipH="1" flipV="1">
            <a:off x="8922018" y="5264458"/>
            <a:ext cx="729862" cy="487676"/>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13133866"/>
      </p:ext>
    </p:extLst>
  </p:cSld>
  <p:clrMapOvr>
    <a:masterClrMapping/>
  </p:clrMapOvr>
  <p:transition advTm="43071">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par>
                          <p:cTn id="20" fill="hold">
                            <p:stCondLst>
                              <p:cond delay="2500"/>
                            </p:stCondLst>
                            <p:childTnLst>
                              <p:par>
                                <p:cTn id="21" presetID="22" presetClass="entr" presetSubtype="2"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right)">
                                      <p:cBhvr>
                                        <p:cTn id="23" dur="500"/>
                                        <p:tgtEl>
                                          <p:spTgt spid="21"/>
                                        </p:tgtEl>
                                      </p:cBhvr>
                                    </p:animEffect>
                                  </p:childTnLst>
                                </p:cTn>
                              </p:par>
                            </p:childTnLst>
                          </p:cTn>
                        </p:par>
                        <p:par>
                          <p:cTn id="24" fill="hold">
                            <p:stCondLst>
                              <p:cond delay="3000"/>
                            </p:stCondLst>
                            <p:childTnLst>
                              <p:par>
                                <p:cTn id="25" presetID="21" presetClass="entr" presetSubtype="1"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heel(1)">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1000"/>
                                        <p:tgtEl>
                                          <p:spTgt spid="3">
                                            <p:txEl>
                                              <p:pRg st="1" end="1"/>
                                            </p:txEl>
                                          </p:spTgt>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childTnLst>
                                </p:cTn>
                              </p:par>
                            </p:childTnLst>
                          </p:cTn>
                        </p:par>
                        <p:par>
                          <p:cTn id="37" fill="hold">
                            <p:stCondLst>
                              <p:cond delay="4500"/>
                            </p:stCondLst>
                            <p:childTnLst>
                              <p:par>
                                <p:cTn id="38" presetID="22" presetClass="entr" presetSubtype="1"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up)">
                                      <p:cBhvr>
                                        <p:cTn id="40" dur="500"/>
                                        <p:tgtEl>
                                          <p:spTgt spid="22"/>
                                        </p:tgtEl>
                                      </p:cBhvr>
                                    </p:animEffect>
                                  </p:childTnLst>
                                </p:cTn>
                              </p:par>
                            </p:childTnLst>
                          </p:cTn>
                        </p:par>
                        <p:par>
                          <p:cTn id="41" fill="hold">
                            <p:stCondLst>
                              <p:cond delay="5000"/>
                            </p:stCondLst>
                            <p:childTnLst>
                              <p:par>
                                <p:cTn id="42" presetID="22" presetClass="entr" presetSubtype="2"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right)">
                                      <p:cBhvr>
                                        <p:cTn id="44" dur="500"/>
                                        <p:tgtEl>
                                          <p:spTgt spid="23"/>
                                        </p:tgtEl>
                                      </p:cBhvr>
                                    </p:animEffect>
                                  </p:childTnLst>
                                </p:cTn>
                              </p:par>
                            </p:childTnLst>
                          </p:cTn>
                        </p:par>
                        <p:par>
                          <p:cTn id="45" fill="hold">
                            <p:stCondLst>
                              <p:cond delay="5500"/>
                            </p:stCondLst>
                            <p:childTnLst>
                              <p:par>
                                <p:cTn id="46" presetID="21" presetClass="entr" presetSubtype="1"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heel(1)">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50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fade">
                                      <p:cBhvr>
                                        <p:cTn id="53" dur="1000"/>
                                        <p:tgtEl>
                                          <p:spTgt spid="3">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500"/>
                                  </p:stCondLst>
                                  <p:childTnLst>
                                    <p:set>
                                      <p:cBhvr>
                                        <p:cTn id="57" dur="1" fill="hold">
                                          <p:stCondLst>
                                            <p:cond delay="0"/>
                                          </p:stCondLst>
                                        </p:cTn>
                                        <p:tgtEl>
                                          <p:spTgt spid="3">
                                            <p:txEl>
                                              <p:pRg st="7" end="7"/>
                                            </p:txEl>
                                          </p:spTgt>
                                        </p:tgtEl>
                                        <p:attrNameLst>
                                          <p:attrName>style.visibility</p:attrName>
                                        </p:attrNameLst>
                                      </p:cBhvr>
                                      <p:to>
                                        <p:strVal val="visible"/>
                                      </p:to>
                                    </p:set>
                                    <p:animEffect transition="in" filter="fade">
                                      <p:cBhvr>
                                        <p:cTn id="58" dur="10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
                                            <p:txEl>
                                              <p:pRg st="10" end="10"/>
                                            </p:txEl>
                                          </p:spTgt>
                                        </p:tgtEl>
                                        <p:attrNameLst>
                                          <p:attrName>style.visibility</p:attrName>
                                        </p:attrNameLst>
                                      </p:cBhvr>
                                      <p:to>
                                        <p:strVal val="visible"/>
                                      </p:to>
                                    </p:set>
                                    <p:animEffect transition="in" filter="fade">
                                      <p:cBhvr>
                                        <p:cTn id="68"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18" grpId="0" animBg="1"/>
      <p:bldP spid="15" grpId="0" animBg="1"/>
      <p:bldP spid="22" grpId="0" animBg="1"/>
      <p:bldP spid="9" grpId="0" animBg="1"/>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38199" y="1179367"/>
            <a:ext cx="5402803" cy="5016564"/>
          </a:xfrm>
          <a:prstGeom prst="rect">
            <a:avLst/>
          </a:prstGeom>
          <a:solidFill>
            <a:srgbClr val="DCE8E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15811" y="570284"/>
            <a:ext cx="10409730" cy="609082"/>
          </a:xfrm>
          <a:prstGeom prst="rect">
            <a:avLst/>
          </a:prstGeom>
          <a:solidFill>
            <a:srgbClr val="8086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191156"/>
            <a:ext cx="5402802" cy="5016563"/>
          </a:xfrm>
        </p:spPr>
        <p:txBody>
          <a:bodyPr>
            <a:normAutofit lnSpcReduction="10000"/>
          </a:bodyPr>
          <a:lstStyle/>
          <a:p>
            <a:pPr marL="457200" indent="-457200">
              <a:buFont typeface="+mj-lt"/>
              <a:buAutoNum type="arabicPeriod"/>
            </a:pPr>
            <a:r>
              <a:rPr lang="en-US" dirty="0" smtClean="0">
                <a:solidFill>
                  <a:schemeClr val="tx1"/>
                </a:solidFill>
              </a:rPr>
              <a:t>Unplug the power supply from the power </a:t>
            </a:r>
            <a:r>
              <a:rPr lang="en-US" dirty="0" smtClean="0"/>
              <a:t>port</a:t>
            </a:r>
          </a:p>
          <a:p>
            <a:pPr marL="0" indent="0">
              <a:buNone/>
            </a:pPr>
            <a:endParaRPr lang="en-US" sz="900" dirty="0" smtClean="0"/>
          </a:p>
          <a:p>
            <a:pPr marL="457200" indent="-457200">
              <a:buAutoNum type="arabicPeriod" startAt="2"/>
            </a:pPr>
            <a:r>
              <a:rPr lang="en-US" dirty="0" smtClean="0">
                <a:solidFill>
                  <a:schemeClr val="tx1"/>
                </a:solidFill>
              </a:rPr>
              <a:t>Push </a:t>
            </a:r>
            <a:r>
              <a:rPr lang="en-US" dirty="0"/>
              <a:t>P</a:t>
            </a:r>
            <a:r>
              <a:rPr lang="en-US" dirty="0" smtClean="0">
                <a:solidFill>
                  <a:schemeClr val="tx1"/>
                </a:solidFill>
              </a:rPr>
              <a:t>ower </a:t>
            </a:r>
            <a:r>
              <a:rPr lang="en-US" dirty="0" smtClean="0"/>
              <a:t>S</a:t>
            </a:r>
            <a:r>
              <a:rPr lang="en-US" dirty="0" smtClean="0">
                <a:solidFill>
                  <a:schemeClr val="tx1"/>
                </a:solidFill>
              </a:rPr>
              <a:t>witch to turn </a:t>
            </a:r>
            <a:r>
              <a:rPr lang="en-US" dirty="0" smtClean="0"/>
              <a:t>“ON”</a:t>
            </a:r>
            <a:r>
              <a:rPr lang="en-US" dirty="0" smtClean="0">
                <a:solidFill>
                  <a:schemeClr val="tx1"/>
                </a:solidFill>
              </a:rPr>
              <a:t> the unit</a:t>
            </a:r>
          </a:p>
          <a:p>
            <a:pPr marL="800100" lvl="2" indent="-342900">
              <a:spcBef>
                <a:spcPts val="1000"/>
              </a:spcBef>
            </a:pPr>
            <a:r>
              <a:rPr lang="en-US" sz="2200" dirty="0"/>
              <a:t>The front temperature display should light </a:t>
            </a:r>
            <a:r>
              <a:rPr lang="en-US" sz="2200" dirty="0" smtClean="0"/>
              <a:t>up</a:t>
            </a:r>
          </a:p>
          <a:p>
            <a:pPr marL="800100" lvl="2" indent="-342900">
              <a:spcBef>
                <a:spcPts val="1000"/>
              </a:spcBef>
            </a:pPr>
            <a:r>
              <a:rPr lang="en-US" sz="2400" dirty="0" smtClean="0"/>
              <a:t>BLUE </a:t>
            </a:r>
            <a:r>
              <a:rPr lang="en-US" sz="2400" dirty="0"/>
              <a:t>LIGHT on the side should turn “ON”</a:t>
            </a:r>
          </a:p>
          <a:p>
            <a:pPr marL="0" indent="0">
              <a:buNone/>
            </a:pPr>
            <a:endParaRPr lang="en-US" sz="900" dirty="0" smtClean="0">
              <a:solidFill>
                <a:srgbClr val="FF0000"/>
              </a:solidFill>
            </a:endParaRPr>
          </a:p>
          <a:p>
            <a:pPr marL="457200" indent="-457200">
              <a:buAutoNum type="arabicPeriod" startAt="5"/>
            </a:pPr>
            <a:r>
              <a:rPr lang="en-US" dirty="0" smtClean="0"/>
              <a:t>Record the temperature from the display on the front lower left of the Carrier</a:t>
            </a:r>
          </a:p>
          <a:p>
            <a:pPr marL="0" indent="0">
              <a:buNone/>
            </a:pPr>
            <a:endParaRPr lang="en-US" sz="900" dirty="0" smtClean="0"/>
          </a:p>
          <a:p>
            <a:pPr marL="0" indent="0">
              <a:buNone/>
            </a:pPr>
            <a:r>
              <a:rPr lang="en-US" dirty="0" smtClean="0"/>
              <a:t>6.    Send Carrier via RRL-Courier to Regional Lab</a:t>
            </a:r>
          </a:p>
          <a:p>
            <a:pPr marL="0" indent="0">
              <a:buNone/>
            </a:pPr>
            <a:endParaRPr lang="en-US" b="1" dirty="0">
              <a:solidFill>
                <a:srgbClr val="FF0000"/>
              </a:solidFill>
            </a:endParaRPr>
          </a:p>
        </p:txBody>
      </p:sp>
      <p:sp>
        <p:nvSpPr>
          <p:cNvPr id="4" name="Date Placeholder 3"/>
          <p:cNvSpPr>
            <a:spLocks noGrp="1"/>
          </p:cNvSpPr>
          <p:nvPr>
            <p:ph type="dt" sz="half" idx="2"/>
          </p:nvPr>
        </p:nvSpPr>
        <p:spPr>
          <a:xfrm>
            <a:off x="927505" y="6425076"/>
            <a:ext cx="1250615" cy="258945"/>
          </a:xfrm>
        </p:spPr>
        <p:txBody>
          <a:bodyPr/>
          <a:lstStyle/>
          <a:p>
            <a:fld id="{048868B7-1A81-419C-B043-C54280B83B09}" type="datetime4">
              <a:rPr lang="en-US" smtClean="0"/>
              <a:t>September 23, 2016</a:t>
            </a:fld>
            <a:endParaRPr lang="en-US" dirty="0"/>
          </a:p>
        </p:txBody>
      </p:sp>
      <p:sp>
        <p:nvSpPr>
          <p:cNvPr id="5" name="Footer Placeholder 4"/>
          <p:cNvSpPr>
            <a:spLocks noGrp="1"/>
          </p:cNvSpPr>
          <p:nvPr>
            <p:ph type="ftr" sz="quarter" idx="3"/>
          </p:nvPr>
        </p:nvSpPr>
        <p:spPr/>
        <p:txBody>
          <a:bodyPr/>
          <a:lstStyle/>
          <a:p>
            <a:r>
              <a:rPr lang="en-US" altLang="en-US" smtClean="0"/>
              <a:t>|     © 2016 Kaiser Foundation Health Plan, Inc. For internal use only.</a:t>
            </a:r>
            <a:endParaRPr lang="en-US" altLang="en-US" dirty="0"/>
          </a:p>
        </p:txBody>
      </p:sp>
      <p:sp>
        <p:nvSpPr>
          <p:cNvPr id="10" name="TextBox 9"/>
          <p:cNvSpPr txBox="1"/>
          <p:nvPr/>
        </p:nvSpPr>
        <p:spPr>
          <a:xfrm>
            <a:off x="815811" y="582074"/>
            <a:ext cx="5067301" cy="523220"/>
          </a:xfrm>
          <a:prstGeom prst="rect">
            <a:avLst/>
          </a:prstGeom>
          <a:noFill/>
        </p:spPr>
        <p:txBody>
          <a:bodyPr wrap="square" rtlCol="0">
            <a:spAutoFit/>
          </a:bodyPr>
          <a:lstStyle/>
          <a:p>
            <a:r>
              <a:rPr lang="en-US" sz="2800" b="1" dirty="0" smtClean="0">
                <a:solidFill>
                  <a:schemeClr val="bg1"/>
                </a:solidFill>
                <a:latin typeface="Arial Narrow" panose="020B0606020202030204" pitchFamily="34" charset="0"/>
              </a:rPr>
              <a:t>Preparing the Carrier for Transport</a:t>
            </a:r>
            <a:endParaRPr lang="en-US" sz="2800" b="1" dirty="0">
              <a:solidFill>
                <a:schemeClr val="bg1"/>
              </a:solidFill>
              <a:latin typeface="Arial Narrow" panose="020B0606020202030204" pitchFamily="34" charset="0"/>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3690" t="833" r="15227" b="120"/>
          <a:stretch/>
        </p:blipFill>
        <p:spPr>
          <a:xfrm>
            <a:off x="6226547" y="1179366"/>
            <a:ext cx="4994176" cy="5003377"/>
          </a:xfrm>
          <a:prstGeom prst="rect">
            <a:avLst/>
          </a:prstGeom>
        </p:spPr>
      </p:pic>
      <p:cxnSp>
        <p:nvCxnSpPr>
          <p:cNvPr id="14" name="Straight Arrow Connector 13"/>
          <p:cNvCxnSpPr/>
          <p:nvPr/>
        </p:nvCxnSpPr>
        <p:spPr>
          <a:xfrm>
            <a:off x="5987612" y="1396723"/>
            <a:ext cx="1666045" cy="2687005"/>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8651490" y="3639809"/>
            <a:ext cx="694260" cy="443919"/>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025470" y="5343921"/>
            <a:ext cx="1609979" cy="523220"/>
          </a:xfrm>
          <a:prstGeom prst="rect">
            <a:avLst/>
          </a:prstGeom>
          <a:solidFill>
            <a:schemeClr val="tx1"/>
          </a:solidFill>
          <a:ln w="25400">
            <a:solidFill>
              <a:schemeClr val="bg1"/>
            </a:solidFill>
          </a:ln>
        </p:spPr>
        <p:txBody>
          <a:bodyPr wrap="square" rtlCol="0">
            <a:spAutoFit/>
          </a:bodyPr>
          <a:lstStyle/>
          <a:p>
            <a:pPr algn="ctr"/>
            <a:r>
              <a:rPr lang="en-US" sz="1400" dirty="0" smtClean="0">
                <a:solidFill>
                  <a:schemeClr val="bg1"/>
                </a:solidFill>
              </a:rPr>
              <a:t>TEMPERATURE display</a:t>
            </a:r>
            <a:endParaRPr lang="en-US" sz="1400" dirty="0">
              <a:solidFill>
                <a:schemeClr val="bg1"/>
              </a:solidFill>
            </a:endParaRPr>
          </a:p>
        </p:txBody>
      </p:sp>
      <p:cxnSp>
        <p:nvCxnSpPr>
          <p:cNvPr id="18" name="Straight Connector 17"/>
          <p:cNvCxnSpPr>
            <a:stCxn id="17" idx="0"/>
            <a:endCxn id="15" idx="4"/>
          </p:cNvCxnSpPr>
          <p:nvPr/>
        </p:nvCxnSpPr>
        <p:spPr>
          <a:xfrm flipH="1" flipV="1">
            <a:off x="8998620" y="4083728"/>
            <a:ext cx="831840" cy="126019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36656289"/>
      </p:ext>
    </p:extLst>
  </p:cSld>
  <p:clrMapOvr>
    <a:masterClrMapping/>
  </p:clrMapOvr>
  <p:transition advTm="19791">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par>
                          <p:cTn id="13" fill="hold">
                            <p:stCondLst>
                              <p:cond delay="1000"/>
                            </p:stCondLst>
                            <p:childTnLst>
                              <p:par>
                                <p:cTn id="14" presetID="10" presetClass="entr" presetSubtype="0" fill="hold" grpId="0" nodeType="afterEffect">
                                  <p:stCondLst>
                                    <p:cond delay="5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par>
                          <p:cTn id="27" fill="hold">
                            <p:stCondLst>
                              <p:cond delay="3000"/>
                            </p:stCondLst>
                            <p:childTnLst>
                              <p:par>
                                <p:cTn id="28" presetID="22" presetClass="entr" presetSubtype="1"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up)">
                                      <p:cBhvr>
                                        <p:cTn id="30" dur="500"/>
                                        <p:tgtEl>
                                          <p:spTgt spid="17"/>
                                        </p:tgtEl>
                                      </p:cBhvr>
                                    </p:animEffect>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right)">
                                      <p:cBhvr>
                                        <p:cTn id="34" dur="500"/>
                                        <p:tgtEl>
                                          <p:spTgt spid="18"/>
                                        </p:tgtEl>
                                      </p:cBhvr>
                                    </p:animEffect>
                                  </p:childTnLst>
                                </p:cTn>
                              </p:par>
                            </p:childTnLst>
                          </p:cTn>
                        </p:par>
                        <p:par>
                          <p:cTn id="35" fill="hold">
                            <p:stCondLst>
                              <p:cond delay="4000"/>
                            </p:stCondLst>
                            <p:childTnLst>
                              <p:par>
                                <p:cTn id="36" presetID="21"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heel(1)">
                                      <p:cBhvr>
                                        <p:cTn id="38" dur="500"/>
                                        <p:tgtEl>
                                          <p:spTgt spid="15"/>
                                        </p:tgtEl>
                                      </p:cBhvr>
                                    </p:animEffect>
                                  </p:childTnLst>
                                </p:cTn>
                              </p:par>
                            </p:childTnLst>
                          </p:cTn>
                        </p:par>
                        <p:par>
                          <p:cTn id="39" fill="hold">
                            <p:stCondLst>
                              <p:cond delay="4500"/>
                            </p:stCondLst>
                            <p:childTnLst>
                              <p:par>
                                <p:cTn id="40" presetID="10" presetClass="entr" presetSubtype="0" fill="hold" grpId="0" nodeType="afterEffect">
                                  <p:stCondLst>
                                    <p:cond delay="50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childTnLst>
                                </p:cTn>
                              </p:par>
                            </p:childTnLst>
                          </p:cTn>
                        </p:par>
                        <p:par>
                          <p:cTn id="43" fill="hold">
                            <p:stCondLst>
                              <p:cond delay="6000"/>
                            </p:stCondLst>
                            <p:childTnLst>
                              <p:par>
                                <p:cTn id="44" presetID="10" presetClass="entr" presetSubtype="0" fill="hold" grpId="0" nodeType="afterEffect">
                                  <p:stCondLst>
                                    <p:cond delay="50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uiExpand="1" build="p"/>
      <p:bldP spid="15"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92616" y="724645"/>
            <a:ext cx="10619468" cy="609082"/>
          </a:xfrm>
          <a:prstGeom prst="rect">
            <a:avLst/>
          </a:prstGeom>
          <a:solidFill>
            <a:srgbClr val="8086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333728"/>
            <a:ext cx="5264150" cy="4862202"/>
          </a:xfrm>
        </p:spPr>
        <p:txBody>
          <a:bodyPr>
            <a:normAutofit/>
          </a:bodyPr>
          <a:lstStyle/>
          <a:p>
            <a:pPr marL="0" indent="0">
              <a:buNone/>
            </a:pPr>
            <a:endParaRPr lang="en-US" sz="1000" dirty="0" smtClean="0">
              <a:solidFill>
                <a:schemeClr val="tx1"/>
              </a:solidFill>
            </a:endParaRPr>
          </a:p>
          <a:p>
            <a:pPr marL="0" indent="0">
              <a:buNone/>
            </a:pPr>
            <a:endParaRPr lang="en-US" sz="100" dirty="0" smtClean="0"/>
          </a:p>
          <a:p>
            <a:pPr marL="457200" lvl="1" indent="0">
              <a:buNone/>
            </a:pPr>
            <a:endParaRPr lang="en-US" sz="1000" dirty="0" smtClean="0">
              <a:solidFill>
                <a:srgbClr val="FF0000"/>
              </a:solidFill>
            </a:endParaRPr>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Lab </a:t>
            </a:r>
            <a:r>
              <a:rPr lang="en-US" dirty="0" smtClean="0"/>
              <a:t>Technology Services will calibrate the </a:t>
            </a:r>
            <a:r>
              <a:rPr lang="en-US" dirty="0" smtClean="0"/>
              <a:t>        Carrier </a:t>
            </a:r>
            <a:r>
              <a:rPr lang="en-US" dirty="0" smtClean="0"/>
              <a:t>annually and perform preventive maintenance semiannually</a:t>
            </a:r>
            <a:endParaRPr lang="en-US" dirty="0" smtClean="0">
              <a:solidFill>
                <a:schemeClr val="tx1"/>
              </a:solidFill>
            </a:endParaRPr>
          </a:p>
          <a:p>
            <a:pPr lvl="1">
              <a:buFont typeface="Arial" panose="020B0604020202020204" pitchFamily="34" charset="0"/>
              <a:buChar char="•"/>
            </a:pPr>
            <a:endParaRPr lang="en-US" dirty="0">
              <a:solidFill>
                <a:schemeClr val="tx1"/>
              </a:solidFill>
            </a:endParaRPr>
          </a:p>
        </p:txBody>
      </p:sp>
      <p:sp>
        <p:nvSpPr>
          <p:cNvPr id="4" name="Date Placeholder 3"/>
          <p:cNvSpPr>
            <a:spLocks noGrp="1"/>
          </p:cNvSpPr>
          <p:nvPr>
            <p:ph type="dt" sz="half" idx="2"/>
          </p:nvPr>
        </p:nvSpPr>
        <p:spPr>
          <a:xfrm>
            <a:off x="927505" y="6425076"/>
            <a:ext cx="1230067" cy="258945"/>
          </a:xfrm>
        </p:spPr>
        <p:txBody>
          <a:bodyPr/>
          <a:lstStyle/>
          <a:p>
            <a:fld id="{90CF52BA-C727-49F6-9876-5F48AC4DA764}" type="datetime4">
              <a:rPr lang="en-US" smtClean="0"/>
              <a:t>September 23, 2016</a:t>
            </a:fld>
            <a:endParaRPr lang="en-US" dirty="0"/>
          </a:p>
        </p:txBody>
      </p:sp>
      <p:sp>
        <p:nvSpPr>
          <p:cNvPr id="5" name="Footer Placeholder 4"/>
          <p:cNvSpPr>
            <a:spLocks noGrp="1"/>
          </p:cNvSpPr>
          <p:nvPr>
            <p:ph type="ftr" sz="quarter" idx="3"/>
          </p:nvPr>
        </p:nvSpPr>
        <p:spPr/>
        <p:txBody>
          <a:bodyPr/>
          <a:lstStyle/>
          <a:p>
            <a:r>
              <a:rPr lang="en-US" altLang="en-US" dirty="0" smtClean="0"/>
              <a:t>|     © 2016 Kaiser Foundation Health Plan, Inc. For internal use only.</a:t>
            </a:r>
            <a:endParaRPr lang="en-US" altLang="en-US" dirty="0"/>
          </a:p>
        </p:txBody>
      </p:sp>
      <p:sp>
        <p:nvSpPr>
          <p:cNvPr id="6" name="TextBox 5"/>
          <p:cNvSpPr txBox="1"/>
          <p:nvPr/>
        </p:nvSpPr>
        <p:spPr>
          <a:xfrm>
            <a:off x="838200" y="767576"/>
            <a:ext cx="9094470" cy="523220"/>
          </a:xfrm>
          <a:prstGeom prst="rect">
            <a:avLst/>
          </a:prstGeom>
          <a:noFill/>
        </p:spPr>
        <p:txBody>
          <a:bodyPr wrap="square" rtlCol="0">
            <a:spAutoFit/>
          </a:bodyPr>
          <a:lstStyle/>
          <a:p>
            <a:r>
              <a:rPr lang="en-US" sz="2800" b="1" dirty="0" smtClean="0">
                <a:solidFill>
                  <a:schemeClr val="bg1"/>
                </a:solidFill>
                <a:latin typeface="Arial Narrow" panose="020B0606020202030204" pitchFamily="34" charset="0"/>
              </a:rPr>
              <a:t>Quality Control:  Temperature Indicator Strip </a:t>
            </a:r>
            <a:r>
              <a:rPr lang="en-US" sz="2000" dirty="0" smtClean="0">
                <a:solidFill>
                  <a:schemeClr val="bg1"/>
                </a:solidFill>
                <a:latin typeface="Arial Narrow" panose="020B0606020202030204" pitchFamily="34" charset="0"/>
              </a:rPr>
              <a:t>(Slide #1)</a:t>
            </a:r>
            <a:endParaRPr lang="en-US" sz="2000" dirty="0">
              <a:solidFill>
                <a:schemeClr val="bg1"/>
              </a:solidFill>
              <a:latin typeface="Arial Narrow" panose="020B060602020203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801612" y="2195431"/>
            <a:ext cx="4571999" cy="3428999"/>
          </a:xfrm>
          <a:prstGeom prst="rect">
            <a:avLst/>
          </a:prstGeom>
        </p:spPr>
      </p:pic>
    </p:spTree>
    <p:custDataLst>
      <p:tags r:id="rId1"/>
    </p:custDataLst>
    <p:extLst>
      <p:ext uri="{BB962C8B-B14F-4D97-AF65-F5344CB8AC3E}">
        <p14:creationId xmlns:p14="http://schemas.microsoft.com/office/powerpoint/2010/main" val="2823925761"/>
      </p:ext>
    </p:extLst>
  </p:cSld>
  <p:clrMapOvr>
    <a:masterClrMapping/>
  </p:clrMapOvr>
  <p:transition advTm="31135">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			</a:t>
            </a:r>
            <a:r>
              <a:rPr lang="en-US" sz="9600" dirty="0" smtClean="0"/>
              <a:t>Thank you!</a:t>
            </a:r>
            <a:endParaRPr lang="en-US" sz="9600" dirty="0"/>
          </a:p>
        </p:txBody>
      </p:sp>
      <p:sp>
        <p:nvSpPr>
          <p:cNvPr id="7" name="Text Placeholder 6"/>
          <p:cNvSpPr>
            <a:spLocks noGrp="1"/>
          </p:cNvSpPr>
          <p:nvPr>
            <p:ph type="body" idx="1"/>
          </p:nvPr>
        </p:nvSpPr>
        <p:spPr/>
        <p:txBody>
          <a:bodyPr>
            <a:normAutofit/>
          </a:bodyPr>
          <a:lstStyle/>
          <a:p>
            <a:r>
              <a:rPr lang="en-US" sz="7200" dirty="0" smtClean="0"/>
              <a:t>           Until we meet again…</a:t>
            </a:r>
            <a:endParaRPr lang="en-US" sz="7200" dirty="0"/>
          </a:p>
        </p:txBody>
      </p:sp>
      <p:sp>
        <p:nvSpPr>
          <p:cNvPr id="4" name="Footer Placeholder 3"/>
          <p:cNvSpPr>
            <a:spLocks noGrp="1"/>
          </p:cNvSpPr>
          <p:nvPr>
            <p:ph type="ftr" sz="quarter" idx="3"/>
          </p:nvPr>
        </p:nvSpPr>
        <p:spPr/>
        <p:txBody>
          <a:bodyPr/>
          <a:lstStyle/>
          <a:p>
            <a:r>
              <a:rPr lang="en-US" altLang="en-US" smtClean="0"/>
              <a:t>|     © 2016 Kaiser Foundation Health Plan, Inc. For internal use only.</a:t>
            </a:r>
            <a:endParaRPr lang="en-US" altLang="en-US" dirty="0"/>
          </a:p>
        </p:txBody>
      </p:sp>
      <p:sp>
        <p:nvSpPr>
          <p:cNvPr id="5" name="Date Placeholder 4"/>
          <p:cNvSpPr>
            <a:spLocks noGrp="1"/>
          </p:cNvSpPr>
          <p:nvPr>
            <p:ph type="dt" sz="half" idx="2"/>
          </p:nvPr>
        </p:nvSpPr>
        <p:spPr/>
        <p:txBody>
          <a:bodyPr/>
          <a:lstStyle/>
          <a:p>
            <a:fld id="{CCAD4455-40BA-4776-8170-A87C9B999621}" type="datetime4">
              <a:rPr lang="en-US" smtClean="0"/>
              <a:t>September 23, 2016</a:t>
            </a:fld>
            <a:endParaRPr lang="en-US" dirty="0"/>
          </a:p>
        </p:txBody>
      </p:sp>
    </p:spTree>
    <p:extLst>
      <p:ext uri="{BB962C8B-B14F-4D97-AF65-F5344CB8AC3E}">
        <p14:creationId xmlns:p14="http://schemas.microsoft.com/office/powerpoint/2010/main" val="389303664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36950"/>
            <a:ext cx="10515600" cy="803883"/>
          </a:xfrm>
        </p:spPr>
        <p:txBody>
          <a:bodyPr/>
          <a:lstStyle/>
          <a:p>
            <a:r>
              <a:rPr lang="en-US" dirty="0" smtClean="0"/>
              <a:t>Agenda</a:t>
            </a:r>
            <a:r>
              <a:rPr lang="en-US" dirty="0" smtClean="0"/>
              <a:t>:</a:t>
            </a:r>
            <a:endParaRPr lang="en-US" dirty="0"/>
          </a:p>
        </p:txBody>
      </p:sp>
      <p:sp>
        <p:nvSpPr>
          <p:cNvPr id="7" name="Content Placeholder 2"/>
          <p:cNvSpPr txBox="1">
            <a:spLocks/>
          </p:cNvSpPr>
          <p:nvPr/>
        </p:nvSpPr>
        <p:spPr>
          <a:xfrm>
            <a:off x="927504" y="941698"/>
            <a:ext cx="10426296" cy="2125183"/>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rgbClr val="8086C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Clr>
                <a:srgbClr val="8086C1"/>
              </a:buClr>
              <a:buFont typeface="Arial Narrow" panose="020B0606020202030204" pitchFamily="34" charset="0"/>
              <a:buChar char="–"/>
              <a:defRPr sz="20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Clr>
                <a:srgbClr val="8086C1"/>
              </a:buClr>
              <a:buFont typeface="Wingdings" panose="05000000000000000000" pitchFamily="2" charset="2"/>
              <a:buChar char="§"/>
              <a:defRPr sz="18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Clr>
                <a:srgbClr val="8086C1"/>
              </a:buClr>
              <a:buFont typeface="Arial Narrow" panose="020B0606020202030204" pitchFamily="34" charset="0"/>
              <a:buChar char="–"/>
              <a:defRPr sz="16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Clr>
                <a:srgbClr val="8086C1"/>
              </a:buClr>
              <a:buFont typeface="Arial Narrow" panose="020B0606020202030204" pitchFamily="34" charset="0"/>
              <a:buChar char="»"/>
              <a:defRPr sz="16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900" b="1" dirty="0" smtClean="0">
                <a:solidFill>
                  <a:schemeClr val="tx1"/>
                </a:solidFill>
              </a:rPr>
              <a:t>Introductions:                                                                                </a:t>
            </a:r>
          </a:p>
          <a:p>
            <a:pPr marL="0" indent="0">
              <a:buNone/>
            </a:pPr>
            <a:r>
              <a:rPr lang="en-US" sz="5900" b="1" dirty="0" smtClean="0">
                <a:solidFill>
                  <a:schemeClr val="tx1"/>
                </a:solidFill>
              </a:rPr>
              <a:t>Instructions: </a:t>
            </a:r>
            <a:r>
              <a:rPr lang="en-US" sz="5900" b="1" dirty="0" err="1" smtClean="0">
                <a:solidFill>
                  <a:schemeClr val="tx1"/>
                </a:solidFill>
              </a:rPr>
              <a:t>Biobag</a:t>
            </a:r>
            <a:endParaRPr lang="en-US" sz="5900" b="1" dirty="0" smtClean="0">
              <a:solidFill>
                <a:schemeClr val="tx1"/>
              </a:solidFill>
            </a:endParaRPr>
          </a:p>
          <a:p>
            <a:pPr marL="0" indent="0">
              <a:buNone/>
            </a:pPr>
            <a:r>
              <a:rPr lang="en-US" sz="5900" b="1" dirty="0" smtClean="0">
                <a:solidFill>
                  <a:schemeClr val="tx1"/>
                </a:solidFill>
              </a:rPr>
              <a:t>Instructions: Incubator Carrier Tote                                            </a:t>
            </a:r>
            <a:endParaRPr lang="en-US" sz="5900" b="1" dirty="0">
              <a:solidFill>
                <a:schemeClr val="tx1"/>
              </a:solidFill>
            </a:endParaRPr>
          </a:p>
          <a:p>
            <a:pPr marL="0" indent="0">
              <a:buNone/>
            </a:pPr>
            <a:r>
              <a:rPr lang="en-US" sz="5900" b="1" dirty="0" smtClean="0">
                <a:solidFill>
                  <a:schemeClr val="tx1"/>
                </a:solidFill>
              </a:rPr>
              <a:t>Questions and Answer Session:</a:t>
            </a:r>
          </a:p>
          <a:p>
            <a:pPr marL="0" indent="0">
              <a:buNone/>
            </a:pPr>
            <a:endParaRPr lang="en-US" sz="2800" b="1" dirty="0" smtClean="0">
              <a:solidFill>
                <a:schemeClr val="tx1"/>
              </a:solidFill>
            </a:endParaRPr>
          </a:p>
          <a:p>
            <a:pPr marL="0" indent="0">
              <a:buNone/>
            </a:pPr>
            <a:r>
              <a:rPr lang="en-US" sz="2800" b="1" dirty="0" smtClean="0">
                <a:solidFill>
                  <a:schemeClr val="bg1"/>
                </a:solidFill>
              </a:rPr>
              <a:t>  </a:t>
            </a:r>
            <a:endParaRPr lang="en-US" sz="2800" b="1" dirty="0" smtClean="0">
              <a:solidFill>
                <a:schemeClr val="bg1"/>
              </a:solidFill>
            </a:endParaRPr>
          </a:p>
          <a:p>
            <a:endParaRPr lang="en-US" dirty="0" smtClean="0">
              <a:solidFill>
                <a:schemeClr val="bg1"/>
              </a:solidFill>
            </a:endParaRPr>
          </a:p>
          <a:p>
            <a:pPr marL="0" indent="0">
              <a:buNone/>
            </a:pPr>
            <a:endParaRPr lang="en-US" dirty="0">
              <a:solidFill>
                <a:schemeClr val="bg1"/>
              </a:solidFill>
            </a:endParaRPr>
          </a:p>
        </p:txBody>
      </p:sp>
      <p:sp>
        <p:nvSpPr>
          <p:cNvPr id="15" name="Content Placeholder 2"/>
          <p:cNvSpPr txBox="1">
            <a:spLocks/>
          </p:cNvSpPr>
          <p:nvPr/>
        </p:nvSpPr>
        <p:spPr>
          <a:xfrm>
            <a:off x="927504" y="1518713"/>
            <a:ext cx="10426295" cy="5769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rgbClr val="8086C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Clr>
                <a:srgbClr val="8086C1"/>
              </a:buClr>
              <a:buFont typeface="Arial Narrow" panose="020B0606020202030204" pitchFamily="34" charset="0"/>
              <a:buChar char="–"/>
              <a:defRPr sz="20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Clr>
                <a:srgbClr val="8086C1"/>
              </a:buClr>
              <a:buFont typeface="Wingdings" panose="05000000000000000000" pitchFamily="2" charset="2"/>
              <a:buChar char="§"/>
              <a:defRPr sz="18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Clr>
                <a:srgbClr val="8086C1"/>
              </a:buClr>
              <a:buFont typeface="Arial Narrow" panose="020B0606020202030204" pitchFamily="34" charset="0"/>
              <a:buChar char="–"/>
              <a:defRPr sz="16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Clr>
                <a:srgbClr val="8086C1"/>
              </a:buClr>
              <a:buFont typeface="Arial Narrow" panose="020B0606020202030204" pitchFamily="34" charset="0"/>
              <a:buChar char="»"/>
              <a:defRPr sz="16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smtClean="0">
              <a:solidFill>
                <a:schemeClr val="bg1"/>
              </a:solidFill>
            </a:endParaRPr>
          </a:p>
          <a:p>
            <a:pPr marL="0" indent="0">
              <a:buNone/>
            </a:pPr>
            <a:endParaRPr lang="en-US" dirty="0">
              <a:solidFill>
                <a:schemeClr val="bg1"/>
              </a:solidFill>
            </a:endParaRPr>
          </a:p>
        </p:txBody>
      </p:sp>
      <p:sp>
        <p:nvSpPr>
          <p:cNvPr id="22" name="Content Placeholder 2"/>
          <p:cNvSpPr txBox="1">
            <a:spLocks/>
          </p:cNvSpPr>
          <p:nvPr/>
        </p:nvSpPr>
        <p:spPr>
          <a:xfrm>
            <a:off x="927505" y="2210857"/>
            <a:ext cx="10426294" cy="5362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rgbClr val="8086C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Clr>
                <a:srgbClr val="8086C1"/>
              </a:buClr>
              <a:buFont typeface="Arial Narrow" panose="020B0606020202030204" pitchFamily="34" charset="0"/>
              <a:buChar char="–"/>
              <a:defRPr sz="20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Clr>
                <a:srgbClr val="8086C1"/>
              </a:buClr>
              <a:buFont typeface="Wingdings" panose="05000000000000000000" pitchFamily="2" charset="2"/>
              <a:buChar char="§"/>
              <a:defRPr sz="18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Clr>
                <a:srgbClr val="8086C1"/>
              </a:buClr>
              <a:buFont typeface="Arial Narrow" panose="020B0606020202030204" pitchFamily="34" charset="0"/>
              <a:buChar char="–"/>
              <a:defRPr sz="16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Clr>
                <a:srgbClr val="8086C1"/>
              </a:buClr>
              <a:buFont typeface="Arial Narrow" panose="020B0606020202030204" pitchFamily="34" charset="0"/>
              <a:buChar char="»"/>
              <a:defRPr sz="16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smtClean="0">
              <a:solidFill>
                <a:schemeClr val="bg1"/>
              </a:solidFill>
            </a:endParaRPr>
          </a:p>
          <a:p>
            <a:pPr marL="0" indent="0">
              <a:buNone/>
            </a:pPr>
            <a:endParaRPr lang="en-US" dirty="0">
              <a:solidFill>
                <a:schemeClr val="bg1"/>
              </a:solidFill>
            </a:endParaRPr>
          </a:p>
        </p:txBody>
      </p:sp>
      <p:sp>
        <p:nvSpPr>
          <p:cNvPr id="25" name="Content Placeholder 2"/>
          <p:cNvSpPr txBox="1">
            <a:spLocks/>
          </p:cNvSpPr>
          <p:nvPr/>
        </p:nvSpPr>
        <p:spPr>
          <a:xfrm>
            <a:off x="927504" y="2772945"/>
            <a:ext cx="4696458" cy="4609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rgbClr val="8086C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Clr>
                <a:srgbClr val="8086C1"/>
              </a:buClr>
              <a:buFont typeface="Arial Narrow" panose="020B0606020202030204" pitchFamily="34" charset="0"/>
              <a:buChar char="–"/>
              <a:defRPr sz="20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Clr>
                <a:srgbClr val="8086C1"/>
              </a:buClr>
              <a:buFont typeface="Wingdings" panose="05000000000000000000" pitchFamily="2" charset="2"/>
              <a:buChar char="§"/>
              <a:defRPr sz="18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Clr>
                <a:srgbClr val="8086C1"/>
              </a:buClr>
              <a:buFont typeface="Arial Narrow" panose="020B0606020202030204" pitchFamily="34" charset="0"/>
              <a:buChar char="–"/>
              <a:defRPr sz="16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Clr>
                <a:srgbClr val="8086C1"/>
              </a:buClr>
              <a:buFont typeface="Arial Narrow" panose="020B0606020202030204" pitchFamily="34" charset="0"/>
              <a:buChar char="»"/>
              <a:defRPr sz="16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smtClean="0">
              <a:solidFill>
                <a:schemeClr val="bg1"/>
              </a:solidFill>
            </a:endParaRPr>
          </a:p>
          <a:p>
            <a:pPr marL="0" indent="0">
              <a:buNone/>
            </a:pPr>
            <a:endParaRPr lang="en-US" dirty="0">
              <a:solidFill>
                <a:schemeClr val="bg1"/>
              </a:solidFill>
            </a:endParaRPr>
          </a:p>
        </p:txBody>
      </p:sp>
      <p:pic>
        <p:nvPicPr>
          <p:cNvPr id="11" name="Picture 2" descr="https://upload.wikimedia.org/wikipedia/commons/5/56/Agarplate_redbloodcells_edit.jpg"/>
          <p:cNvPicPr>
            <a:picLocks noChangeAspect="1" noChangeArrowheads="1"/>
          </p:cNvPicPr>
          <p:nvPr/>
        </p:nvPicPr>
        <p:blipFill>
          <a:blip r:embed="rId4" cstate="print">
            <a:extLst>
              <a:ext uri="{28A0092B-C50C-407E-A947-70E740481C1C}">
                <a14:useLocalDpi xmlns:a14="http://schemas.microsoft.com/office/drawing/2010/main" val="0"/>
              </a:ext>
            </a:extLst>
          </a:blip>
          <a:srcRect l="21470" r="21470"/>
          <a:stretch>
            <a:fillRect/>
          </a:stretch>
        </p:blipFill>
        <p:spPr bwMode="auto">
          <a:xfrm>
            <a:off x="3471484" y="2881687"/>
            <a:ext cx="4483566" cy="340460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4598498"/>
      </p:ext>
    </p:extLst>
  </p:cSld>
  <p:clrMapOvr>
    <a:masterClrMapping/>
  </p:clrMapOvr>
  <p:transition advTm="26666">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par>
                                <p:cTn id="11" presetID="9" presetClass="emph" presetSubtype="0" grpId="1" nodeType="withEffect">
                                  <p:stCondLst>
                                    <p:cond delay="0"/>
                                  </p:stCondLst>
                                  <p:childTnLst>
                                    <p:set>
                                      <p:cBhvr rctx="PPT">
                                        <p:cTn id="12" dur="indefinite"/>
                                        <p:tgtEl>
                                          <p:spTgt spid="7"/>
                                        </p:tgtEl>
                                        <p:attrNameLst>
                                          <p:attrName>style.opacity</p:attrName>
                                        </p:attrNameLst>
                                      </p:cBhvr>
                                      <p:to>
                                        <p:strVal val="0.6"/>
                                      </p:to>
                                    </p:set>
                                    <p:animEffect filter="image" prLst="opacity: 0.6">
                                      <p:cBhvr rctx="IE">
                                        <p:cTn id="13" dur="indefinite"/>
                                        <p:tgtEl>
                                          <p:spTgt spid="7"/>
                                        </p:tgtEl>
                                      </p:cBhvr>
                                    </p:animEffect>
                                  </p:childTnLst>
                                </p:cTn>
                              </p:par>
                              <p:par>
                                <p:cTn id="14" presetID="10" presetClass="entr" presetSubtype="0" fill="hold" grpId="0" nodeType="withEffect" nodePh="1">
                                  <p:stCondLst>
                                    <p:cond delay="0"/>
                                  </p:stCondLst>
                                  <p:endCondLst>
                                    <p:cond evt="begin" delay="0">
                                      <p:tn val="14"/>
                                    </p:cond>
                                  </p:end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childTnLst>
                                </p:cTn>
                              </p:par>
                              <p:par>
                                <p:cTn id="17" presetID="9" presetClass="emph" presetSubtype="0" grpId="1" nodeType="withEffect" nodePh="1">
                                  <p:stCondLst>
                                    <p:cond delay="0"/>
                                  </p:stCondLst>
                                  <p:endCondLst>
                                    <p:cond evt="begin" delay="0">
                                      <p:tn val="17"/>
                                    </p:cond>
                                  </p:endCondLst>
                                  <p:childTnLst>
                                    <p:set>
                                      <p:cBhvr rctx="PPT">
                                        <p:cTn id="18" dur="indefinite"/>
                                        <p:tgtEl>
                                          <p:spTgt spid="15"/>
                                        </p:tgtEl>
                                        <p:attrNameLst>
                                          <p:attrName>style.opacity</p:attrName>
                                        </p:attrNameLst>
                                      </p:cBhvr>
                                      <p:to>
                                        <p:strVal val="0.6"/>
                                      </p:to>
                                    </p:set>
                                    <p:animEffect filter="image" prLst="opacity: 0.6">
                                      <p:cBhvr rctx="IE">
                                        <p:cTn id="19" dur="indefinite"/>
                                        <p:tgtEl>
                                          <p:spTgt spid="15"/>
                                        </p:tgtEl>
                                      </p:cBhvr>
                                    </p:animEffect>
                                  </p:childTnLst>
                                </p:cTn>
                              </p:par>
                              <p:par>
                                <p:cTn id="20" presetID="10" presetClass="entr" presetSubtype="0" fill="hold" grpId="0" nodeType="withEffect" nodePh="1">
                                  <p:stCondLst>
                                    <p:cond delay="0"/>
                                  </p:stCondLst>
                                  <p:endCondLst>
                                    <p:cond evt="begin" delay="0">
                                      <p:tn val="20"/>
                                    </p:cond>
                                  </p:end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childTnLst>
                                </p:cTn>
                              </p:par>
                              <p:par>
                                <p:cTn id="23" presetID="9" presetClass="emph" presetSubtype="0" grpId="1" nodeType="withEffect" nodePh="1">
                                  <p:stCondLst>
                                    <p:cond delay="0"/>
                                  </p:stCondLst>
                                  <p:endCondLst>
                                    <p:cond evt="begin" delay="0">
                                      <p:tn val="23"/>
                                    </p:cond>
                                  </p:endCondLst>
                                  <p:childTnLst>
                                    <p:set>
                                      <p:cBhvr rctx="PPT">
                                        <p:cTn id="24" dur="indefinite"/>
                                        <p:tgtEl>
                                          <p:spTgt spid="22"/>
                                        </p:tgtEl>
                                        <p:attrNameLst>
                                          <p:attrName>style.opacity</p:attrName>
                                        </p:attrNameLst>
                                      </p:cBhvr>
                                      <p:to>
                                        <p:strVal val="0.6"/>
                                      </p:to>
                                    </p:set>
                                    <p:animEffect filter="image" prLst="opacity: 0.6">
                                      <p:cBhvr rctx="IE">
                                        <p:cTn id="25" dur="indefinite"/>
                                        <p:tgtEl>
                                          <p:spTgt spid="22"/>
                                        </p:tgtEl>
                                      </p:cBhvr>
                                    </p:animEffect>
                                  </p:childTnLst>
                                </p:cTn>
                              </p:par>
                              <p:par>
                                <p:cTn id="26" presetID="9" presetClass="emph" presetSubtype="0" grpId="1" nodeType="withEffect" nodePh="1">
                                  <p:stCondLst>
                                    <p:cond delay="0"/>
                                  </p:stCondLst>
                                  <p:endCondLst>
                                    <p:cond evt="begin" delay="0">
                                      <p:tn val="26"/>
                                    </p:cond>
                                  </p:endCondLst>
                                  <p:childTnLst>
                                    <p:set>
                                      <p:cBhvr rctx="PPT">
                                        <p:cTn id="27" dur="indefinite"/>
                                        <p:tgtEl>
                                          <p:spTgt spid="25"/>
                                        </p:tgtEl>
                                        <p:attrNameLst>
                                          <p:attrName>style.opacity</p:attrName>
                                        </p:attrNameLst>
                                      </p:cBhvr>
                                      <p:to>
                                        <p:strVal val="0.6"/>
                                      </p:to>
                                    </p:set>
                                    <p:animEffect filter="image" prLst="opacity: 0.6">
                                      <p:cBhvr rctx="IE">
                                        <p:cTn id="28" dur="indefinite"/>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5" grpId="0"/>
      <p:bldP spid="15" grpId="1"/>
      <p:bldP spid="22" grpId="0"/>
      <p:bldP spid="22" grpId="1"/>
      <p:bldP spid="25" grpId="0"/>
      <p:bldP spid="2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Instructions for Use: BD </a:t>
            </a:r>
            <a:r>
              <a:rPr lang="en-US" dirty="0" err="1" smtClean="0"/>
              <a:t>GasPak</a:t>
            </a:r>
            <a:r>
              <a:rPr lang="en-US" dirty="0" smtClean="0"/>
              <a:t> System (</a:t>
            </a:r>
            <a:r>
              <a:rPr lang="en-US" dirty="0" err="1" smtClean="0"/>
              <a:t>AKA:Biobag</a:t>
            </a:r>
            <a:r>
              <a:rPr lang="en-US" dirty="0" smtClean="0"/>
              <a:t>)</a:t>
            </a:r>
            <a:endParaRPr lang="en-US" dirty="0"/>
          </a:p>
        </p:txBody>
      </p:sp>
      <p:sp>
        <p:nvSpPr>
          <p:cNvPr id="3" name="Content Placeholder 2"/>
          <p:cNvSpPr>
            <a:spLocks noGrp="1"/>
          </p:cNvSpPr>
          <p:nvPr>
            <p:ph idx="1"/>
          </p:nvPr>
        </p:nvSpPr>
        <p:spPr/>
        <p:txBody>
          <a:bodyPr>
            <a:normAutofit/>
          </a:bodyPr>
          <a:lstStyle/>
          <a:p>
            <a:r>
              <a:rPr lang="en-US" sz="3200" dirty="0" smtClean="0">
                <a:solidFill>
                  <a:schemeClr val="accent2">
                    <a:lumMod val="50000"/>
                  </a:schemeClr>
                </a:solidFill>
              </a:rPr>
              <a:t>Introduction</a:t>
            </a:r>
          </a:p>
          <a:p>
            <a:r>
              <a:rPr lang="en-US" sz="3200" dirty="0" smtClean="0">
                <a:solidFill>
                  <a:schemeClr val="accent2">
                    <a:lumMod val="50000"/>
                  </a:schemeClr>
                </a:solidFill>
              </a:rPr>
              <a:t>The Pathogens</a:t>
            </a:r>
          </a:p>
          <a:p>
            <a:r>
              <a:rPr lang="en-US" sz="3200" dirty="0" smtClean="0">
                <a:solidFill>
                  <a:schemeClr val="accent2">
                    <a:lumMod val="50000"/>
                  </a:schemeClr>
                </a:solidFill>
              </a:rPr>
              <a:t>BD </a:t>
            </a:r>
            <a:r>
              <a:rPr lang="en-US" sz="3200" dirty="0" err="1" smtClean="0">
                <a:solidFill>
                  <a:schemeClr val="accent2">
                    <a:lumMod val="50000"/>
                  </a:schemeClr>
                </a:solidFill>
              </a:rPr>
              <a:t>GasPak</a:t>
            </a:r>
            <a:r>
              <a:rPr lang="en-US" sz="3200" dirty="0" smtClean="0">
                <a:solidFill>
                  <a:schemeClr val="accent2">
                    <a:lumMod val="50000"/>
                  </a:schemeClr>
                </a:solidFill>
              </a:rPr>
              <a:t> System Packing</a:t>
            </a:r>
          </a:p>
          <a:p>
            <a:r>
              <a:rPr lang="en-US" sz="3200" dirty="0" smtClean="0">
                <a:solidFill>
                  <a:schemeClr val="accent2">
                    <a:lumMod val="50000"/>
                  </a:schemeClr>
                </a:solidFill>
              </a:rPr>
              <a:t>The </a:t>
            </a:r>
            <a:r>
              <a:rPr lang="en-US" sz="3200" dirty="0" err="1" smtClean="0">
                <a:solidFill>
                  <a:schemeClr val="accent2">
                    <a:lumMod val="50000"/>
                  </a:schemeClr>
                </a:solidFill>
              </a:rPr>
              <a:t>GasPak</a:t>
            </a:r>
            <a:r>
              <a:rPr lang="en-US" sz="3200" dirty="0" smtClean="0">
                <a:solidFill>
                  <a:schemeClr val="accent2">
                    <a:lumMod val="50000"/>
                  </a:schemeClr>
                </a:solidFill>
              </a:rPr>
              <a:t> System</a:t>
            </a:r>
          </a:p>
          <a:p>
            <a:r>
              <a:rPr lang="en-US" sz="3200" dirty="0" err="1" smtClean="0">
                <a:solidFill>
                  <a:schemeClr val="accent2">
                    <a:lumMod val="50000"/>
                  </a:schemeClr>
                </a:solidFill>
              </a:rPr>
              <a:t>GasPak</a:t>
            </a:r>
            <a:r>
              <a:rPr lang="en-US" sz="3200" dirty="0" smtClean="0">
                <a:solidFill>
                  <a:schemeClr val="accent2">
                    <a:lumMod val="50000"/>
                  </a:schemeClr>
                </a:solidFill>
              </a:rPr>
              <a:t> Paper Sachet</a:t>
            </a:r>
          </a:p>
          <a:p>
            <a:r>
              <a:rPr lang="en-US" sz="3200" dirty="0" smtClean="0">
                <a:solidFill>
                  <a:schemeClr val="accent2">
                    <a:lumMod val="50000"/>
                  </a:schemeClr>
                </a:solidFill>
              </a:rPr>
              <a:t>BD </a:t>
            </a:r>
            <a:r>
              <a:rPr lang="en-US" sz="3200" dirty="0" err="1" smtClean="0">
                <a:solidFill>
                  <a:schemeClr val="accent2">
                    <a:lumMod val="50000"/>
                  </a:schemeClr>
                </a:solidFill>
              </a:rPr>
              <a:t>GasPak</a:t>
            </a:r>
            <a:r>
              <a:rPr lang="en-US" sz="3200" dirty="0" smtClean="0">
                <a:solidFill>
                  <a:schemeClr val="accent2">
                    <a:lumMod val="50000"/>
                  </a:schemeClr>
                </a:solidFill>
              </a:rPr>
              <a:t> Procedure</a:t>
            </a:r>
          </a:p>
          <a:p>
            <a:r>
              <a:rPr lang="en-US" sz="3200" dirty="0" smtClean="0">
                <a:solidFill>
                  <a:schemeClr val="accent2">
                    <a:lumMod val="50000"/>
                  </a:schemeClr>
                </a:solidFill>
              </a:rPr>
              <a:t>Things to Keep in Mind</a:t>
            </a:r>
            <a:endParaRPr lang="en-US" sz="3200" dirty="0">
              <a:solidFill>
                <a:schemeClr val="accent2">
                  <a:lumMod val="50000"/>
                </a:schemeClr>
              </a:solidFill>
            </a:endParaRPr>
          </a:p>
        </p:txBody>
      </p:sp>
      <p:sp>
        <p:nvSpPr>
          <p:cNvPr id="4" name="Footer Placeholder 3"/>
          <p:cNvSpPr>
            <a:spLocks noGrp="1"/>
          </p:cNvSpPr>
          <p:nvPr>
            <p:ph type="ftr" sz="quarter" idx="3"/>
          </p:nvPr>
        </p:nvSpPr>
        <p:spPr/>
        <p:txBody>
          <a:bodyPr/>
          <a:lstStyle/>
          <a:p>
            <a:r>
              <a:rPr lang="en-US" altLang="en-US" smtClean="0"/>
              <a:t>|     © 2016 Kaiser Foundation Health Plan, Inc. For internal use only.</a:t>
            </a:r>
            <a:endParaRPr lang="en-US" altLang="en-US" dirty="0"/>
          </a:p>
        </p:txBody>
      </p:sp>
      <p:sp>
        <p:nvSpPr>
          <p:cNvPr id="5" name="Date Placeholder 4"/>
          <p:cNvSpPr>
            <a:spLocks noGrp="1"/>
          </p:cNvSpPr>
          <p:nvPr>
            <p:ph type="dt" sz="half" idx="2"/>
          </p:nvPr>
        </p:nvSpPr>
        <p:spPr/>
        <p:txBody>
          <a:bodyPr/>
          <a:lstStyle/>
          <a:p>
            <a:fld id="{CCAD4455-40BA-4776-8170-A87C9B999621}" type="datetime4">
              <a:rPr lang="en-US" smtClean="0"/>
              <a:t>September 23, 2016</a:t>
            </a:fld>
            <a:endParaRPr lang="en-US" dirty="0"/>
          </a:p>
        </p:txBody>
      </p:sp>
    </p:spTree>
    <p:extLst>
      <p:ext uri="{BB962C8B-B14F-4D97-AF65-F5344CB8AC3E}">
        <p14:creationId xmlns:p14="http://schemas.microsoft.com/office/powerpoint/2010/main" val="4240962541"/>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1104181"/>
            <a:ext cx="4322606" cy="632508"/>
          </a:xfrm>
        </p:spPr>
        <p:txBody>
          <a:bodyPr>
            <a:normAutofit/>
          </a:bodyPr>
          <a:lstStyle/>
          <a:p>
            <a:pPr algn="ctr"/>
            <a:r>
              <a:rPr lang="en-US" sz="2800" dirty="0"/>
              <a:t>I</a:t>
            </a:r>
            <a:r>
              <a:rPr lang="en-US" sz="2800" dirty="0" smtClean="0"/>
              <a:t>n Respiratory &amp; Sterile Sites</a:t>
            </a:r>
            <a:endParaRPr lang="en-US" sz="2800" dirty="0"/>
          </a:p>
        </p:txBody>
      </p:sp>
      <p:sp>
        <p:nvSpPr>
          <p:cNvPr id="3" name="Content Placeholder 2"/>
          <p:cNvSpPr>
            <a:spLocks noGrp="1"/>
          </p:cNvSpPr>
          <p:nvPr>
            <p:ph idx="1"/>
          </p:nvPr>
        </p:nvSpPr>
        <p:spPr>
          <a:xfrm>
            <a:off x="602682" y="2317423"/>
            <a:ext cx="5097905" cy="2909107"/>
          </a:xfrm>
        </p:spPr>
        <p:txBody>
          <a:bodyPr>
            <a:normAutofit/>
          </a:bodyPr>
          <a:lstStyle/>
          <a:p>
            <a:pPr marL="0" indent="0">
              <a:buNone/>
            </a:pPr>
            <a:r>
              <a:rPr lang="en-US" dirty="0" err="1" smtClean="0"/>
              <a:t>Haemophilus</a:t>
            </a:r>
            <a:r>
              <a:rPr lang="en-US" dirty="0" smtClean="0"/>
              <a:t> species </a:t>
            </a:r>
          </a:p>
          <a:p>
            <a:pPr marL="0" indent="0">
              <a:buNone/>
            </a:pPr>
            <a:r>
              <a:rPr lang="en-US" dirty="0" smtClean="0"/>
              <a:t>Neisseria species </a:t>
            </a:r>
          </a:p>
          <a:p>
            <a:pPr marL="0" indent="0">
              <a:buNone/>
            </a:pPr>
            <a:r>
              <a:rPr lang="en-US" dirty="0" smtClean="0"/>
              <a:t>Streptococcus pneumonia</a:t>
            </a:r>
          </a:p>
          <a:p>
            <a:pPr marL="0" indent="0">
              <a:buNone/>
            </a:pPr>
            <a:r>
              <a:rPr lang="en-US" dirty="0" smtClean="0"/>
              <a:t>Beta hemolytic streptococcus </a:t>
            </a:r>
            <a:endParaRPr lang="en-US" dirty="0"/>
          </a:p>
          <a:p>
            <a:pPr marL="0" indent="0">
              <a:buNone/>
            </a:pPr>
            <a:r>
              <a:rPr lang="en-US" dirty="0" err="1" smtClean="0"/>
              <a:t>Burkholderia</a:t>
            </a:r>
            <a:r>
              <a:rPr lang="en-US" dirty="0" smtClean="0"/>
              <a:t> </a:t>
            </a:r>
            <a:r>
              <a:rPr lang="en-US" dirty="0" err="1" smtClean="0"/>
              <a:t>cepacia</a:t>
            </a:r>
            <a:r>
              <a:rPr lang="en-US" dirty="0" smtClean="0"/>
              <a:t> complex</a:t>
            </a:r>
          </a:p>
          <a:p>
            <a:pPr marL="0" indent="0">
              <a:buNone/>
            </a:pPr>
            <a:r>
              <a:rPr lang="en-US" dirty="0" smtClean="0"/>
              <a:t>Pseudomonas </a:t>
            </a:r>
            <a:r>
              <a:rPr lang="en-US" dirty="0" err="1" smtClean="0"/>
              <a:t>aeruginosa</a:t>
            </a:r>
            <a:endParaRPr lang="en-US" dirty="0" smtClean="0"/>
          </a:p>
          <a:p>
            <a:pPr marL="0" indent="0">
              <a:buNone/>
            </a:pPr>
            <a:endParaRPr lang="en-US" dirty="0"/>
          </a:p>
          <a:p>
            <a:pPr marL="0" indent="0">
              <a:buNone/>
            </a:pP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9285" t="8001" r="11226" b="7900"/>
          <a:stretch/>
        </p:blipFill>
        <p:spPr>
          <a:xfrm>
            <a:off x="5700587" y="1869616"/>
            <a:ext cx="2585544" cy="219057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1068" y="2702050"/>
            <a:ext cx="3070823" cy="2524480"/>
          </a:xfrm>
          <a:prstGeom prst="rect">
            <a:avLst/>
          </a:prstGeom>
        </p:spPr>
      </p:pic>
      <p:sp>
        <p:nvSpPr>
          <p:cNvPr id="7" name="Rectangle 6"/>
          <p:cNvSpPr/>
          <p:nvPr/>
        </p:nvSpPr>
        <p:spPr>
          <a:xfrm>
            <a:off x="378494" y="467557"/>
            <a:ext cx="11313397" cy="636624"/>
          </a:xfrm>
          <a:prstGeom prst="rect">
            <a:avLst/>
          </a:prstGeom>
          <a:solidFill>
            <a:srgbClr val="8086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2682" y="524259"/>
            <a:ext cx="3391339" cy="523220"/>
          </a:xfrm>
          <a:prstGeom prst="rect">
            <a:avLst/>
          </a:prstGeom>
          <a:noFill/>
        </p:spPr>
        <p:txBody>
          <a:bodyPr wrap="square" rtlCol="0">
            <a:spAutoFit/>
          </a:bodyPr>
          <a:lstStyle/>
          <a:p>
            <a:r>
              <a:rPr lang="en-US" sz="2800" b="1" dirty="0" smtClean="0">
                <a:solidFill>
                  <a:schemeClr val="bg1"/>
                </a:solidFill>
                <a:latin typeface="Arial Narrow" panose="020B0606020202030204" pitchFamily="34" charset="0"/>
              </a:rPr>
              <a:t>Important Pathogens</a:t>
            </a:r>
            <a:endParaRPr lang="en-US" sz="28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85392213"/>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Rve7V2ups6OrJza0L9fvaZ-55WuOibUynE2A5nl4RNPH_cyp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3005" y="4253071"/>
            <a:ext cx="2877097" cy="2175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2.gstatic.com/images?q=tbn:ANd9GcRvKm3bFPHwDwNzbPjW0Gl8-eiZQlQtVUw5RwrPVxb694mziJS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505" y="4243743"/>
            <a:ext cx="2877097" cy="21847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upload.wikimedia.org/wikipedia/commons/5/56/Agarplate_redbloodcells_edit.jpg"/>
          <p:cNvPicPr>
            <a:picLocks noChangeAspect="1" noChangeArrowheads="1"/>
          </p:cNvPicPr>
          <p:nvPr/>
        </p:nvPicPr>
        <p:blipFill>
          <a:blip r:embed="rId4" cstate="print">
            <a:extLst>
              <a:ext uri="{28A0092B-C50C-407E-A947-70E740481C1C}">
                <a14:useLocalDpi xmlns:a14="http://schemas.microsoft.com/office/drawing/2010/main" val="0"/>
              </a:ext>
            </a:extLst>
          </a:blip>
          <a:srcRect l="21470" r="21470"/>
          <a:stretch>
            <a:fillRect/>
          </a:stretch>
        </p:blipFill>
        <p:spPr bwMode="auto">
          <a:xfrm>
            <a:off x="8590505" y="4253071"/>
            <a:ext cx="2877097" cy="218472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956871" y="355016"/>
            <a:ext cx="8669364" cy="3380173"/>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3200" b="1" kern="1200">
                <a:solidFill>
                  <a:srgbClr val="3A3A6E"/>
                </a:solidFill>
                <a:latin typeface="Arial Narrow" panose="020B0606020202030204" pitchFamily="34" charset="0"/>
                <a:ea typeface="+mj-ea"/>
                <a:cs typeface="+mj-cs"/>
              </a:defRPr>
            </a:lvl1pPr>
          </a:lstStyle>
          <a:p>
            <a:r>
              <a:rPr lang="en-US" sz="5400" dirty="0" smtClean="0"/>
              <a:t>        BD </a:t>
            </a:r>
            <a:r>
              <a:rPr lang="en-US" sz="5400" dirty="0" err="1" smtClean="0"/>
              <a:t>GasPak</a:t>
            </a:r>
            <a:r>
              <a:rPr lang="en-US" sz="5400" dirty="0" smtClean="0"/>
              <a:t> EZ CO2 Gas </a:t>
            </a:r>
          </a:p>
          <a:p>
            <a:r>
              <a:rPr lang="en-US" sz="5400" dirty="0" smtClean="0"/>
              <a:t>      Generating Pouch System</a:t>
            </a:r>
          </a:p>
          <a:p>
            <a:r>
              <a:rPr lang="en-US" sz="5400" dirty="0" smtClean="0"/>
              <a:t>                  </a:t>
            </a:r>
            <a:r>
              <a:rPr lang="en-US" sz="5400" b="0" dirty="0" smtClean="0"/>
              <a:t>(aka:  </a:t>
            </a:r>
            <a:r>
              <a:rPr lang="en-US" sz="5400" b="0" dirty="0" err="1" smtClean="0"/>
              <a:t>Biobag</a:t>
            </a:r>
            <a:r>
              <a:rPr lang="en-US" sz="5400" b="0" dirty="0" smtClean="0"/>
              <a:t>)</a:t>
            </a:r>
          </a:p>
          <a:p>
            <a:endParaRPr lang="en-US" sz="5400" dirty="0"/>
          </a:p>
          <a:p>
            <a:r>
              <a:rPr lang="en-US" sz="5400" dirty="0" smtClean="0"/>
              <a:t> </a:t>
            </a:r>
            <a:endParaRPr lang="en-US" sz="5400" dirty="0"/>
          </a:p>
        </p:txBody>
      </p:sp>
      <p:sp>
        <p:nvSpPr>
          <p:cNvPr id="7" name="Rectangle 6"/>
          <p:cNvSpPr/>
          <p:nvPr/>
        </p:nvSpPr>
        <p:spPr>
          <a:xfrm>
            <a:off x="1115505" y="3292361"/>
            <a:ext cx="10352097" cy="636624"/>
          </a:xfrm>
          <a:prstGeom prst="rect">
            <a:avLst/>
          </a:prstGeom>
          <a:solidFill>
            <a:srgbClr val="8086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689934" y="3276916"/>
            <a:ext cx="7767961" cy="707886"/>
          </a:xfrm>
          <a:prstGeom prst="rect">
            <a:avLst/>
          </a:prstGeom>
          <a:noFill/>
        </p:spPr>
        <p:txBody>
          <a:bodyPr wrap="square" rtlCol="0">
            <a:spAutoFit/>
          </a:bodyPr>
          <a:lstStyle/>
          <a:p>
            <a:r>
              <a:rPr lang="en-US" sz="4000" b="1" dirty="0" smtClean="0">
                <a:solidFill>
                  <a:schemeClr val="bg1"/>
                </a:solidFill>
                <a:latin typeface="Arial Narrow" panose="020B0606020202030204" pitchFamily="34" charset="0"/>
              </a:rPr>
              <a:t>Becton, Dickinson and Company</a:t>
            </a:r>
            <a:endParaRPr lang="en-US" sz="40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3481644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72286" y="603637"/>
            <a:ext cx="2252133" cy="1001089"/>
          </a:xfrm>
        </p:spPr>
        <p:txBody>
          <a:bodyPr>
            <a:normAutofit fontScale="90000"/>
          </a:bodyPr>
          <a:lstStyle/>
          <a:p>
            <a:pPr algn="l"/>
            <a:r>
              <a:rPr lang="en-US" dirty="0" smtClean="0">
                <a:solidFill>
                  <a:srgbClr val="00B0F0"/>
                </a:solidFill>
              </a:rPr>
              <a:t/>
            </a:r>
            <a:br>
              <a:rPr lang="en-US" dirty="0" smtClean="0">
                <a:solidFill>
                  <a:srgbClr val="00B0F0"/>
                </a:solidFill>
              </a:rPr>
            </a:br>
            <a:r>
              <a:rPr lang="en-US" dirty="0">
                <a:solidFill>
                  <a:srgbClr val="00B0F0"/>
                </a:solidFill>
              </a:rPr>
              <a:t/>
            </a:r>
            <a:br>
              <a:rPr lang="en-US" dirty="0">
                <a:solidFill>
                  <a:srgbClr val="00B0F0"/>
                </a:solidFill>
              </a:rPr>
            </a:br>
            <a:r>
              <a:rPr lang="en-US" dirty="0" smtClean="0">
                <a:solidFill>
                  <a:srgbClr val="00B0F0"/>
                </a:solidFill>
              </a:rPr>
              <a:t> </a:t>
            </a:r>
            <a:br>
              <a:rPr lang="en-US" dirty="0" smtClean="0">
                <a:solidFill>
                  <a:srgbClr val="00B0F0"/>
                </a:solidFill>
              </a:rPr>
            </a:br>
            <a:r>
              <a:rPr lang="en-US" dirty="0">
                <a:solidFill>
                  <a:srgbClr val="00B0F0"/>
                </a:solidFill>
              </a:rPr>
              <a:t/>
            </a:r>
            <a:br>
              <a:rPr lang="en-US" dirty="0">
                <a:solidFill>
                  <a:srgbClr val="00B0F0"/>
                </a:solidFill>
              </a:rPr>
            </a:br>
            <a:r>
              <a:rPr lang="en-US" dirty="0" smtClean="0">
                <a:solidFill>
                  <a:srgbClr val="00B0F0"/>
                </a:solidFill>
              </a:rPr>
              <a:t/>
            </a:r>
            <a:br>
              <a:rPr lang="en-US" dirty="0" smtClean="0">
                <a:solidFill>
                  <a:srgbClr val="00B0F0"/>
                </a:solidFill>
              </a:rPr>
            </a:br>
            <a:r>
              <a:rPr lang="en-US" dirty="0">
                <a:solidFill>
                  <a:srgbClr val="00B0F0"/>
                </a:solidFill>
              </a:rPr>
              <a:t> </a:t>
            </a:r>
          </a:p>
        </p:txBody>
      </p:sp>
      <p:sp>
        <p:nvSpPr>
          <p:cNvPr id="6" name="Text Placeholder 5"/>
          <p:cNvSpPr>
            <a:spLocks noGrp="1"/>
          </p:cNvSpPr>
          <p:nvPr>
            <p:ph type="body" sz="half" idx="2"/>
          </p:nvPr>
        </p:nvSpPr>
        <p:spPr>
          <a:xfrm>
            <a:off x="378494" y="1684104"/>
            <a:ext cx="5478395" cy="4558330"/>
          </a:xfrm>
        </p:spPr>
        <p:txBody>
          <a:bodyPr>
            <a:normAutofit/>
          </a:bodyPr>
          <a:lstStyle/>
          <a:p>
            <a:endParaRPr lang="en-US" sz="2800" dirty="0"/>
          </a:p>
          <a:p>
            <a:r>
              <a:rPr lang="en-US" sz="2800" dirty="0" smtClean="0"/>
              <a:t>BD </a:t>
            </a:r>
            <a:r>
              <a:rPr lang="en-US" sz="2800" dirty="0" err="1" smtClean="0"/>
              <a:t>GasPak</a:t>
            </a:r>
            <a:r>
              <a:rPr lang="en-US" sz="2800" dirty="0" smtClean="0"/>
              <a:t> </a:t>
            </a:r>
            <a:r>
              <a:rPr lang="en-US" sz="2800" dirty="0"/>
              <a:t>EZ CO₂ Gas </a:t>
            </a:r>
            <a:r>
              <a:rPr lang="en-US" sz="2800" dirty="0" smtClean="0"/>
              <a:t>Generating Pouch System Includes</a:t>
            </a:r>
          </a:p>
          <a:p>
            <a:pPr marL="1200150" lvl="2" indent="-285750">
              <a:buFont typeface="Arial" panose="020B0604020202020204" pitchFamily="34" charset="0"/>
              <a:buChar char="•"/>
            </a:pPr>
            <a:r>
              <a:rPr lang="en-US" sz="2600" dirty="0" smtClean="0"/>
              <a:t>20 disposable Paper Sachets </a:t>
            </a:r>
          </a:p>
          <a:p>
            <a:pPr marL="1200150" lvl="2" indent="-285750">
              <a:buFont typeface="Arial" panose="020B0604020202020204" pitchFamily="34" charset="0"/>
              <a:buChar char="•"/>
            </a:pPr>
            <a:r>
              <a:rPr lang="en-US" sz="2600" dirty="0" smtClean="0"/>
              <a:t>20 Incubation Pouches </a:t>
            </a:r>
          </a:p>
          <a:p>
            <a:pPr marL="1200150" lvl="2" indent="-285750">
              <a:buFont typeface="Arial" panose="020B0604020202020204" pitchFamily="34" charset="0"/>
              <a:buChar char="•"/>
            </a:pPr>
            <a:r>
              <a:rPr lang="en-US" sz="2600" dirty="0" smtClean="0"/>
              <a:t>Package </a:t>
            </a:r>
            <a:r>
              <a:rPr lang="en-US" sz="2600" dirty="0" smtClean="0"/>
              <a:t>Insert</a:t>
            </a:r>
          </a:p>
          <a:p>
            <a:pPr marL="1200150" lvl="2" indent="-285750">
              <a:buFont typeface="Arial" panose="020B0604020202020204" pitchFamily="34" charset="0"/>
              <a:buChar char="•"/>
            </a:pPr>
            <a:endParaRPr lang="en-US" sz="2600" dirty="0" smtClean="0"/>
          </a:p>
          <a:p>
            <a:pPr lvl="1"/>
            <a:r>
              <a:rPr lang="en-US" sz="2000" dirty="0" err="1" smtClean="0"/>
              <a:t>OneLink</a:t>
            </a:r>
            <a:r>
              <a:rPr lang="en-US" sz="2000" dirty="0" smtClean="0"/>
              <a:t> order number:</a:t>
            </a:r>
            <a:endParaRPr lang="en-US" sz="2000" dirty="0" smtClean="0"/>
          </a:p>
        </p:txBody>
      </p:sp>
      <p:sp>
        <p:nvSpPr>
          <p:cNvPr id="8" name="Rectangle 7"/>
          <p:cNvSpPr/>
          <p:nvPr/>
        </p:nvSpPr>
        <p:spPr>
          <a:xfrm>
            <a:off x="378494" y="467557"/>
            <a:ext cx="11313397" cy="636624"/>
          </a:xfrm>
          <a:prstGeom prst="rect">
            <a:avLst/>
          </a:prstGeom>
          <a:solidFill>
            <a:srgbClr val="8086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02682" y="524259"/>
            <a:ext cx="3391339" cy="523220"/>
          </a:xfrm>
          <a:prstGeom prst="rect">
            <a:avLst/>
          </a:prstGeom>
          <a:noFill/>
        </p:spPr>
        <p:txBody>
          <a:bodyPr wrap="square" rtlCol="0">
            <a:spAutoFit/>
          </a:bodyPr>
          <a:lstStyle/>
          <a:p>
            <a:r>
              <a:rPr lang="en-US" sz="2800" b="1" dirty="0" smtClean="0">
                <a:solidFill>
                  <a:schemeClr val="bg1"/>
                </a:solidFill>
                <a:latin typeface="Arial Narrow" panose="020B0606020202030204" pitchFamily="34" charset="0"/>
              </a:rPr>
              <a:t>The </a:t>
            </a:r>
            <a:r>
              <a:rPr lang="en-US" sz="2800" b="1" dirty="0" err="1" smtClean="0">
                <a:solidFill>
                  <a:schemeClr val="bg1"/>
                </a:solidFill>
                <a:latin typeface="Arial Narrow" panose="020B0606020202030204" pitchFamily="34" charset="0"/>
              </a:rPr>
              <a:t>GasPak</a:t>
            </a:r>
            <a:r>
              <a:rPr lang="en-US" sz="2800" b="1" dirty="0" smtClean="0">
                <a:solidFill>
                  <a:schemeClr val="bg1"/>
                </a:solidFill>
                <a:latin typeface="Arial Narrow" panose="020B0606020202030204" pitchFamily="34" charset="0"/>
              </a:rPr>
              <a:t> System</a:t>
            </a:r>
            <a:endParaRPr lang="en-US" sz="2800" b="1" dirty="0">
              <a:solidFill>
                <a:schemeClr val="bg1"/>
              </a:solidFill>
              <a:latin typeface="Arial Narrow" panose="020B060602020203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5192" y="1490472"/>
            <a:ext cx="5474208" cy="4105656"/>
          </a:xfrm>
          <a:prstGeom prst="rect">
            <a:avLst/>
          </a:prstGeom>
        </p:spPr>
      </p:pic>
      <p:pic>
        <p:nvPicPr>
          <p:cNvPr id="3" name="Picture 2"/>
          <p:cNvPicPr>
            <a:picLocks noChangeAspect="1"/>
          </p:cNvPicPr>
          <p:nvPr/>
        </p:nvPicPr>
        <p:blipFill>
          <a:blip r:embed="rId3"/>
          <a:stretch>
            <a:fillRect/>
          </a:stretch>
        </p:blipFill>
        <p:spPr>
          <a:xfrm>
            <a:off x="1172286" y="5033902"/>
            <a:ext cx="3452701" cy="952500"/>
          </a:xfrm>
          <a:prstGeom prst="rect">
            <a:avLst/>
          </a:prstGeom>
        </p:spPr>
      </p:pic>
    </p:spTree>
    <p:extLst>
      <p:ext uri="{BB962C8B-B14F-4D97-AF65-F5344CB8AC3E}">
        <p14:creationId xmlns:p14="http://schemas.microsoft.com/office/powerpoint/2010/main" val="3868775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 calcmode="lin" valueType="num">
                                      <p:cBhvr additive="base">
                                        <p:cTn id="2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16127" t="4499" r="17816"/>
          <a:stretch/>
        </p:blipFill>
        <p:spPr>
          <a:xfrm rot="10800000">
            <a:off x="5745346" y="2344589"/>
            <a:ext cx="5291097" cy="38993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 Placeholder 3"/>
          <p:cNvSpPr>
            <a:spLocks noGrp="1"/>
          </p:cNvSpPr>
          <p:nvPr>
            <p:ph type="body" sz="half" idx="2"/>
          </p:nvPr>
        </p:nvSpPr>
        <p:spPr>
          <a:xfrm>
            <a:off x="1233926" y="2344589"/>
            <a:ext cx="4305739" cy="2448130"/>
          </a:xfrm>
        </p:spPr>
        <p:txBody>
          <a:bodyPr/>
          <a:lstStyle/>
          <a:p>
            <a:pPr marL="457200" indent="-457200">
              <a:buFont typeface="Wingdings" panose="05000000000000000000" pitchFamily="2" charset="2"/>
              <a:buChar char="§"/>
            </a:pPr>
            <a:r>
              <a:rPr lang="en-US" sz="2800" dirty="0" smtClean="0"/>
              <a:t>Creates the atmosphere </a:t>
            </a:r>
          </a:p>
          <a:p>
            <a:pPr marL="457200" indent="-457200">
              <a:buFont typeface="Wingdings" panose="05000000000000000000" pitchFamily="2" charset="2"/>
              <a:buChar char="§"/>
            </a:pPr>
            <a:r>
              <a:rPr lang="en-US" sz="2800" dirty="0" smtClean="0"/>
              <a:t>↓O2 ↑CO2</a:t>
            </a:r>
          </a:p>
          <a:p>
            <a:pPr marL="457200" indent="-457200">
              <a:buFont typeface="Wingdings" panose="05000000000000000000" pitchFamily="2" charset="2"/>
              <a:buChar char="§"/>
            </a:pPr>
            <a:r>
              <a:rPr lang="en-US" sz="2800" dirty="0" smtClean="0"/>
              <a:t>Produce &gt; 3% CO2</a:t>
            </a:r>
          </a:p>
          <a:p>
            <a:pPr marL="457200" indent="-457200">
              <a:buFont typeface="Wingdings" panose="05000000000000000000" pitchFamily="2" charset="2"/>
              <a:buChar char="§"/>
            </a:pPr>
            <a:r>
              <a:rPr lang="en-US" sz="2800" dirty="0" smtClean="0"/>
              <a:t>Activated by air</a:t>
            </a:r>
          </a:p>
        </p:txBody>
      </p:sp>
      <p:sp>
        <p:nvSpPr>
          <p:cNvPr id="6" name="Rectangle 5"/>
          <p:cNvSpPr/>
          <p:nvPr/>
        </p:nvSpPr>
        <p:spPr>
          <a:xfrm>
            <a:off x="790706" y="666054"/>
            <a:ext cx="10548471" cy="636624"/>
          </a:xfrm>
          <a:prstGeom prst="rect">
            <a:avLst/>
          </a:prstGeom>
          <a:solidFill>
            <a:srgbClr val="8086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62905" y="722756"/>
            <a:ext cx="3781425" cy="523220"/>
          </a:xfrm>
          <a:prstGeom prst="rect">
            <a:avLst/>
          </a:prstGeom>
          <a:noFill/>
        </p:spPr>
        <p:txBody>
          <a:bodyPr wrap="square" rtlCol="0">
            <a:spAutoFit/>
          </a:bodyPr>
          <a:lstStyle/>
          <a:p>
            <a:r>
              <a:rPr lang="en-US" sz="2800" b="1" dirty="0" err="1" smtClean="0">
                <a:solidFill>
                  <a:schemeClr val="bg1"/>
                </a:solidFill>
                <a:latin typeface="Arial Narrow" panose="020B0606020202030204" pitchFamily="34" charset="0"/>
              </a:rPr>
              <a:t>GasPak</a:t>
            </a:r>
            <a:r>
              <a:rPr lang="en-US" sz="2800" b="1" dirty="0">
                <a:solidFill>
                  <a:schemeClr val="bg1"/>
                </a:solidFill>
                <a:latin typeface="Arial Narrow" panose="020B0606020202030204" pitchFamily="34" charset="0"/>
              </a:rPr>
              <a:t> </a:t>
            </a:r>
            <a:r>
              <a:rPr lang="en-US" sz="2800" b="1" dirty="0" smtClean="0">
                <a:solidFill>
                  <a:schemeClr val="bg1"/>
                </a:solidFill>
                <a:latin typeface="Arial Narrow" panose="020B0606020202030204" pitchFamily="34" charset="0"/>
              </a:rPr>
              <a:t>Paper Sachet</a:t>
            </a:r>
            <a:endParaRPr lang="en-US" sz="28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0478687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3234" y="1325923"/>
            <a:ext cx="5584054" cy="5532077"/>
          </a:xfrm>
        </p:spPr>
        <p:txBody>
          <a:bodyPr>
            <a:normAutofit/>
          </a:bodyPr>
          <a:lstStyle/>
          <a:p>
            <a:pPr marL="457200" indent="-457200">
              <a:buFont typeface="+mj-lt"/>
              <a:buAutoNum type="arabicPeriod"/>
            </a:pPr>
            <a:r>
              <a:rPr lang="en-US" sz="1800" b="1" dirty="0" smtClean="0"/>
              <a:t>Place </a:t>
            </a:r>
            <a:r>
              <a:rPr lang="en-US" sz="1800" b="1" dirty="0"/>
              <a:t>inoculated plates inside pouch </a:t>
            </a:r>
            <a:endParaRPr lang="en-US" sz="1800" b="1" dirty="0" smtClean="0"/>
          </a:p>
          <a:p>
            <a:pPr marL="457200" indent="-457200">
              <a:buFont typeface="+mj-lt"/>
              <a:buAutoNum type="arabicPeriod"/>
            </a:pPr>
            <a:endParaRPr lang="en-US" sz="2000" dirty="0"/>
          </a:p>
          <a:p>
            <a:pPr marL="0" indent="0">
              <a:buNone/>
            </a:pPr>
            <a:endParaRPr lang="en-US" sz="3600" dirty="0"/>
          </a:p>
          <a:p>
            <a:pPr marL="457200" indent="-457200">
              <a:buAutoNum type="arabicPeriod" startAt="2"/>
            </a:pPr>
            <a:endParaRPr lang="en-US" sz="2000" dirty="0"/>
          </a:p>
          <a:p>
            <a:pPr marL="0" indent="0">
              <a:buNone/>
            </a:pPr>
            <a:endParaRPr lang="en-US" sz="1800" dirty="0"/>
          </a:p>
          <a:p>
            <a:pPr marL="342900" indent="-342900">
              <a:buAutoNum type="arabicPeriod" startAt="3"/>
            </a:pPr>
            <a:endParaRPr lang="en-US" sz="3200" dirty="0" smtClean="0"/>
          </a:p>
          <a:p>
            <a:pPr marL="0" indent="0">
              <a:buNone/>
            </a:pPr>
            <a:r>
              <a:rPr lang="en-US" sz="1800" b="1" dirty="0" smtClean="0"/>
              <a:t>2.   </a:t>
            </a:r>
            <a:r>
              <a:rPr lang="en-US" sz="1800" b="1" dirty="0" smtClean="0"/>
              <a:t>Remove </a:t>
            </a:r>
            <a:r>
              <a:rPr lang="en-US" sz="1800" b="1" dirty="0"/>
              <a:t>the sachet</a:t>
            </a:r>
            <a:endParaRPr lang="en-US" sz="1800" b="1" dirty="0" smtClean="0"/>
          </a:p>
          <a:p>
            <a:pPr marL="342900" indent="-342900">
              <a:buAutoNum type="arabicPeriod" startAt="3"/>
            </a:pPr>
            <a:endParaRPr lang="en-US" sz="1800" dirty="0" smtClean="0"/>
          </a:p>
          <a:p>
            <a:pPr marL="457200" indent="-457200">
              <a:buFont typeface="+mj-lt"/>
              <a:buAutoNum type="arabicPeriod"/>
            </a:pP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5916" t="10747" r="9134"/>
          <a:stretch/>
        </p:blipFill>
        <p:spPr>
          <a:xfrm rot="10800000">
            <a:off x="1230296" y="2000046"/>
            <a:ext cx="1840801" cy="1087904"/>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2868" y="4625579"/>
            <a:ext cx="1808229" cy="1054638"/>
          </a:xfrm>
          <a:prstGeom prst="rect">
            <a:avLst/>
          </a:prstGeom>
        </p:spPr>
      </p:pic>
      <p:sp>
        <p:nvSpPr>
          <p:cNvPr id="25" name="Content Placeholder 2"/>
          <p:cNvSpPr txBox="1">
            <a:spLocks/>
          </p:cNvSpPr>
          <p:nvPr/>
        </p:nvSpPr>
        <p:spPr>
          <a:xfrm>
            <a:off x="6692927" y="1329073"/>
            <a:ext cx="4678531" cy="5532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ClrTx/>
              <a:buFont typeface="Arial Narrow" panose="020B0606020202030204" pitchFamily="34" charset="0"/>
              <a:buChar char="–"/>
              <a:defRPr sz="20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Clr>
                <a:srgbClr val="8086C1"/>
              </a:buClr>
              <a:buFont typeface="Wingdings" panose="05000000000000000000" pitchFamily="2" charset="2"/>
              <a:buChar char="§"/>
              <a:defRPr sz="18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Clr>
                <a:srgbClr val="8086C1"/>
              </a:buClr>
              <a:buFont typeface="Arial Narrow" panose="020B0606020202030204" pitchFamily="34" charset="0"/>
              <a:buChar char="–"/>
              <a:defRPr sz="16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Clr>
                <a:srgbClr val="8086C1"/>
              </a:buClr>
              <a:buFont typeface="Arial Narrow" panose="020B0606020202030204" pitchFamily="34" charset="0"/>
              <a:buChar char="»"/>
              <a:defRPr sz="16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3</a:t>
            </a:r>
            <a:r>
              <a:rPr lang="en-US" sz="1800" b="1" dirty="0" smtClean="0"/>
              <a:t>.     </a:t>
            </a:r>
            <a:r>
              <a:rPr lang="en-US" sz="1800" b="1" dirty="0" smtClean="0"/>
              <a:t>Place </a:t>
            </a:r>
            <a:r>
              <a:rPr lang="en-US" sz="1800" b="1" dirty="0"/>
              <a:t>activated sachet in pouch</a:t>
            </a:r>
            <a:endParaRPr lang="en-US" sz="1800" b="1" dirty="0" smtClean="0"/>
          </a:p>
          <a:p>
            <a:pPr marL="457200" indent="-457200">
              <a:buFont typeface="+mj-lt"/>
              <a:buAutoNum type="arabicPeriod"/>
            </a:pPr>
            <a:endParaRPr lang="en-US" sz="2000" dirty="0" smtClean="0"/>
          </a:p>
          <a:p>
            <a:pPr marL="0" indent="0">
              <a:buFont typeface="Wingdings" panose="05000000000000000000" pitchFamily="2" charset="2"/>
              <a:buNone/>
            </a:pPr>
            <a:endParaRPr lang="en-US" sz="4000" dirty="0" smtClean="0"/>
          </a:p>
          <a:p>
            <a:pPr marL="0" indent="0">
              <a:buNone/>
            </a:pPr>
            <a:endParaRPr lang="en-US" sz="1800" dirty="0" smtClean="0"/>
          </a:p>
          <a:p>
            <a:pPr marL="0" indent="0">
              <a:buNone/>
            </a:pPr>
            <a:endParaRPr lang="en-US" sz="1800" dirty="0" smtClean="0"/>
          </a:p>
          <a:p>
            <a:pPr marL="0" indent="0">
              <a:buNone/>
            </a:pPr>
            <a:endParaRPr lang="en-US" dirty="0" smtClean="0"/>
          </a:p>
          <a:p>
            <a:pPr marL="0" indent="0">
              <a:buNone/>
            </a:pPr>
            <a:r>
              <a:rPr lang="en-US" sz="1800" b="1" dirty="0"/>
              <a:t>4</a:t>
            </a:r>
            <a:r>
              <a:rPr lang="en-US" sz="1800" b="1" dirty="0" smtClean="0"/>
              <a:t>.    </a:t>
            </a:r>
            <a:r>
              <a:rPr lang="en-US" sz="1800" b="1" dirty="0" smtClean="0"/>
              <a:t>Incubate </a:t>
            </a:r>
            <a:r>
              <a:rPr lang="en-US" sz="1800" b="1" dirty="0"/>
              <a:t>in carrier</a:t>
            </a:r>
            <a:endParaRPr lang="en-US" sz="1800" b="1" dirty="0" smtClean="0"/>
          </a:p>
          <a:p>
            <a:pPr marL="457200" indent="-457200">
              <a:buFont typeface="+mj-lt"/>
              <a:buAutoNum type="arabicPeriod"/>
            </a:pPr>
            <a:endParaRPr lang="en-US" dirty="0"/>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9437" y="2000046"/>
            <a:ext cx="1934052" cy="1087904"/>
          </a:xfrm>
          <a:prstGeom prst="rect">
            <a:avLst/>
          </a:prstGeom>
        </p:spPr>
      </p:pic>
      <p:pic>
        <p:nvPicPr>
          <p:cNvPr id="29" name="Content Placeholder 6"/>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40469" y="4578356"/>
            <a:ext cx="1961868" cy="1149084"/>
          </a:xfrm>
          <a:prstGeom prst="rect">
            <a:avLst/>
          </a:prstGeom>
          <a:noFill/>
        </p:spPr>
      </p:pic>
      <p:sp>
        <p:nvSpPr>
          <p:cNvPr id="30" name="Rectangle 29"/>
          <p:cNvSpPr/>
          <p:nvPr/>
        </p:nvSpPr>
        <p:spPr>
          <a:xfrm>
            <a:off x="822987" y="361480"/>
            <a:ext cx="10548471" cy="636624"/>
          </a:xfrm>
          <a:prstGeom prst="rect">
            <a:avLst/>
          </a:prstGeom>
          <a:solidFill>
            <a:srgbClr val="8086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25759" y="385588"/>
            <a:ext cx="3781425" cy="523220"/>
          </a:xfrm>
          <a:prstGeom prst="rect">
            <a:avLst/>
          </a:prstGeom>
          <a:noFill/>
        </p:spPr>
        <p:txBody>
          <a:bodyPr wrap="square" rtlCol="0">
            <a:spAutoFit/>
          </a:bodyPr>
          <a:lstStyle/>
          <a:p>
            <a:r>
              <a:rPr lang="en-US" sz="2800" b="1" dirty="0" smtClean="0">
                <a:solidFill>
                  <a:schemeClr val="bg1"/>
                </a:solidFill>
                <a:latin typeface="Arial Narrow" panose="020B0606020202030204" pitchFamily="34" charset="0"/>
              </a:rPr>
              <a:t>BD </a:t>
            </a:r>
            <a:r>
              <a:rPr lang="en-US" sz="2800" b="1" dirty="0" err="1" smtClean="0">
                <a:solidFill>
                  <a:schemeClr val="bg1"/>
                </a:solidFill>
                <a:latin typeface="Arial Narrow" panose="020B0606020202030204" pitchFamily="34" charset="0"/>
              </a:rPr>
              <a:t>GasPak</a:t>
            </a:r>
            <a:r>
              <a:rPr lang="en-US" sz="2800" b="1" dirty="0" smtClean="0">
                <a:solidFill>
                  <a:schemeClr val="bg1"/>
                </a:solidFill>
                <a:latin typeface="Arial Narrow" panose="020B0606020202030204" pitchFamily="34" charset="0"/>
              </a:rPr>
              <a:t> Procedure</a:t>
            </a:r>
            <a:endParaRPr lang="en-US" sz="28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4197269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right)">
                                      <p:cBhvr>
                                        <p:cTn id="7" dur="500"/>
                                        <p:tgtEl>
                                          <p:spTgt spid="3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right)">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3.3|2.8|3.3|1.8|3.6|2.3|2.9"/>
</p:tagLst>
</file>

<file path=ppt/tags/tag2.xml><?xml version="1.0" encoding="utf-8"?>
<p:tagLst xmlns:a="http://schemas.openxmlformats.org/drawingml/2006/main" xmlns:r="http://schemas.openxmlformats.org/officeDocument/2006/relationships" xmlns:p="http://schemas.openxmlformats.org/presentationml/2006/main">
  <p:tag name="TIMING" val="|14"/>
</p:tagLst>
</file>

<file path=ppt/tags/tag3.xml><?xml version="1.0" encoding="utf-8"?>
<p:tagLst xmlns:a="http://schemas.openxmlformats.org/drawingml/2006/main" xmlns:r="http://schemas.openxmlformats.org/officeDocument/2006/relationships" xmlns:p="http://schemas.openxmlformats.org/presentationml/2006/main">
  <p:tag name="TIMING" val="|7.8"/>
</p:tagLst>
</file>

<file path=ppt/tags/tag4.xml><?xml version="1.0" encoding="utf-8"?>
<p:tagLst xmlns:a="http://schemas.openxmlformats.org/drawingml/2006/main" xmlns:r="http://schemas.openxmlformats.org/officeDocument/2006/relationships" xmlns:p="http://schemas.openxmlformats.org/presentationml/2006/main">
  <p:tag name="TIMING" val="|8|4.7|5.5"/>
</p:tagLst>
</file>

<file path=ppt/tags/tag5.xml><?xml version="1.0" encoding="utf-8"?>
<p:tagLst xmlns:a="http://schemas.openxmlformats.org/drawingml/2006/main" xmlns:r="http://schemas.openxmlformats.org/officeDocument/2006/relationships" xmlns:p="http://schemas.openxmlformats.org/presentationml/2006/main">
  <p:tag name="TIMING" val="|4.3|4.3|3.9"/>
</p:tagLst>
</file>

<file path=ppt/tags/tag6.xml><?xml version="1.0" encoding="utf-8"?>
<p:tagLst xmlns:a="http://schemas.openxmlformats.org/drawingml/2006/main" xmlns:r="http://schemas.openxmlformats.org/officeDocument/2006/relationships" xmlns:p="http://schemas.openxmlformats.org/presentationml/2006/main">
  <p:tag name="TIMING" val="|7.4|8.3"/>
</p:tagLst>
</file>

<file path=ppt/tags/tag7.xml><?xml version="1.0" encoding="utf-8"?>
<p:tagLst xmlns:a="http://schemas.openxmlformats.org/drawingml/2006/main" xmlns:r="http://schemas.openxmlformats.org/officeDocument/2006/relationships" xmlns:p="http://schemas.openxmlformats.org/presentationml/2006/main">
  <p:tag name="TIMING" val="|12.8|7.3|10.2"/>
</p:tagLst>
</file>

<file path=ppt/tags/tag8.xml><?xml version="1.0" encoding="utf-8"?>
<p:tagLst xmlns:a="http://schemas.openxmlformats.org/drawingml/2006/main" xmlns:r="http://schemas.openxmlformats.org/officeDocument/2006/relationships" xmlns:p="http://schemas.openxmlformats.org/presentationml/2006/main">
  <p:tag name="TIMING" val="|2.3"/>
</p:tagLst>
</file>

<file path=ppt/tags/tag9.xml><?xml version="1.0" encoding="utf-8"?>
<p:tagLst xmlns:a="http://schemas.openxmlformats.org/drawingml/2006/main" xmlns:r="http://schemas.openxmlformats.org/officeDocument/2006/relationships" xmlns:p="http://schemas.openxmlformats.org/presentationml/2006/main">
  <p:tag name="TIMING" val="|5.2|7|11.2"/>
</p:tagLst>
</file>

<file path=ppt/theme/theme1.xml><?xml version="1.0" encoding="utf-8"?>
<a:theme xmlns:a="http://schemas.openxmlformats.org/drawingml/2006/main" name="Office Theme">
  <a:themeElements>
    <a:clrScheme name="Kaiser Presentation">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fontScheme name="Kaiser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Kaiser Presentation">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fontScheme name="Kaiser Presentation">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2923</TotalTime>
  <Words>1976</Words>
  <Application>Microsoft Office PowerPoint</Application>
  <PresentationFormat>Widescreen</PresentationFormat>
  <Paragraphs>301</Paragraphs>
  <Slides>23</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Arial Narrow</vt:lpstr>
      <vt:lpstr>Calibri</vt:lpstr>
      <vt:lpstr>Wingdings</vt:lpstr>
      <vt:lpstr>Office Theme</vt:lpstr>
      <vt:lpstr>1_Office Theme</vt:lpstr>
      <vt:lpstr>Incubator Carrier Tote/ Biobag  Rollout</vt:lpstr>
      <vt:lpstr>       Sherman Way                                         Chino Hills                                  Regional Laboratories</vt:lpstr>
      <vt:lpstr>Agenda:</vt:lpstr>
      <vt:lpstr>Instructions for Use: BD GasPak System (AKA:Biobag)</vt:lpstr>
      <vt:lpstr>In Respiratory &amp; Sterile Sites</vt:lpstr>
      <vt:lpstr>PowerPoint Presentation</vt:lpstr>
      <vt:lpstr>       </vt:lpstr>
      <vt:lpstr>PowerPoint Presentation</vt:lpstr>
      <vt:lpstr>PowerPoint Presentation</vt:lpstr>
      <vt:lpstr>PowerPoint Presentation</vt:lpstr>
      <vt:lpstr>PowerPoint Presentation</vt:lpstr>
      <vt:lpstr>Instructions for Use: Incubator Carrier Tote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 you!</vt:lpstr>
    </vt:vector>
  </TitlesOfParts>
  <Company>Kaiser Permanente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Dwayne R. Agpalo</dc:creator>
  <cp:lastModifiedBy>Arnold C. Gacusan</cp:lastModifiedBy>
  <cp:revision>451</cp:revision>
  <cp:lastPrinted>2016-09-23T19:16:14Z</cp:lastPrinted>
  <dcterms:created xsi:type="dcterms:W3CDTF">2016-04-08T05:54:58Z</dcterms:created>
  <dcterms:modified xsi:type="dcterms:W3CDTF">2016-09-24T00:04:45Z</dcterms:modified>
</cp:coreProperties>
</file>