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notesMasterIdLst>
    <p:notesMasterId r:id="rId17"/>
  </p:notesMasterIdLst>
  <p:handoutMasterIdLst>
    <p:handoutMasterId r:id="rId18"/>
  </p:handoutMasterIdLst>
  <p:sldIdLst>
    <p:sldId id="479" r:id="rId2"/>
    <p:sldId id="458" r:id="rId3"/>
    <p:sldId id="470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90" r:id="rId13"/>
    <p:sldId id="489" r:id="rId14"/>
    <p:sldId id="491" r:id="rId15"/>
    <p:sldId id="492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">
          <p15:clr>
            <a:srgbClr val="A4A3A4"/>
          </p15:clr>
        </p15:guide>
        <p15:guide id="2" orient="horz" pos="3251">
          <p15:clr>
            <a:srgbClr val="A4A3A4"/>
          </p15:clr>
        </p15:guide>
        <p15:guide id="3" orient="horz" pos="1416" userDrawn="1">
          <p15:clr>
            <a:srgbClr val="A4A3A4"/>
          </p15:clr>
        </p15:guide>
        <p15:guide id="4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De La Cruz" initials="SDC" lastIdx="8" clrIdx="0"/>
  <p:cmAuthor id="1" name="Chris Hernandez" initials="CH" lastIdx="35" clrIdx="1"/>
  <p:cmAuthor id="2" name="Anca V. Mitu" initials="AVM" lastIdx="8" clrIdx="2"/>
  <p:cmAuthor id="3" name="Sara E. De La Cruz" initials="SEDLC" lastIdx="9" clrIdx="3"/>
  <p:cmAuthor id="4" name="Stacy M. Cole" initials="SMC" lastIdx="2" clrIdx="4"/>
  <p:cmAuthor id="5" name="Brianna M. Lane" initials="BML" lastIdx="24" clrIdx="5">
    <p:extLst>
      <p:ext uri="{19B8F6BF-5375-455C-9EA6-DF929625EA0E}">
        <p15:presenceInfo xmlns:p15="http://schemas.microsoft.com/office/powerpoint/2012/main" userId="S-1-5-21-1229272821-706699826-839522115-3164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4"/>
    <a:srgbClr val="CCC7C0"/>
    <a:srgbClr val="A9A39B"/>
    <a:srgbClr val="776F67"/>
    <a:srgbClr val="5F574F"/>
    <a:srgbClr val="938B82"/>
    <a:srgbClr val="B7B1A9"/>
    <a:srgbClr val="FFFFFF"/>
    <a:srgbClr val="000000"/>
    <a:srgbClr val="B37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87018" autoAdjust="0"/>
  </p:normalViewPr>
  <p:slideViewPr>
    <p:cSldViewPr snapToGrid="0">
      <p:cViewPr varScale="1">
        <p:scale>
          <a:sx n="119" d="100"/>
          <a:sy n="119" d="100"/>
        </p:scale>
        <p:origin x="636" y="108"/>
      </p:cViewPr>
      <p:guideLst>
        <p:guide orient="horz" pos="952"/>
        <p:guide orient="horz" pos="3251"/>
        <p:guide orient="horz" pos="1416"/>
        <p:guide pos="3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68"/>
    </p:cViewPr>
  </p:sorterViewPr>
  <p:notesViewPr>
    <p:cSldViewPr snapToGrid="0">
      <p:cViewPr>
        <p:scale>
          <a:sx n="66" d="100"/>
          <a:sy n="66" d="100"/>
        </p:scale>
        <p:origin x="3120" y="34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37840" cy="46522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9"/>
            <a:ext cx="3037840" cy="46522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079C34-27C5-49AD-9D3F-739264FB7161}" type="datetimeFigureOut">
              <a:rPr lang="en-US">
                <a:latin typeface="Arial Narrow" pitchFamily="34" charset="0"/>
              </a:rPr>
              <a:pPr>
                <a:defRPr/>
              </a:pPr>
              <a:t>11/21/2019</a:t>
            </a:fld>
            <a:endParaRPr lang="en-US" dirty="0"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83"/>
            <a:ext cx="3037840" cy="4652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583"/>
            <a:ext cx="3037840" cy="4652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C8CF8B-F068-4785-89E0-5EEC8D45B7C8}" type="slidenum">
              <a:rPr lang="en-US"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65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37840" cy="46522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9"/>
            <a:ext cx="3037840" cy="46522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5E5CFD-5B42-474D-A949-90D7109C2D54}" type="datetimeFigureOut">
              <a:rPr lang="en-US" smtClean="0"/>
              <a:pPr>
                <a:defRPr/>
              </a:pPr>
              <a:t>11/21/2019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5600" y="544513"/>
            <a:ext cx="3759200" cy="2819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13204" y="3622043"/>
            <a:ext cx="5608320" cy="5285560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83"/>
            <a:ext cx="3037840" cy="4652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583"/>
            <a:ext cx="3037840" cy="4652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7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68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0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09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9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2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4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7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4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0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1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71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79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86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544513"/>
            <a:ext cx="3759200" cy="2819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3204" y="3622043"/>
            <a:ext cx="5608320" cy="4182176"/>
          </a:xfrm>
        </p:spPr>
        <p:txBody>
          <a:bodyPr/>
          <a:lstStyle/>
          <a:p>
            <a:pPr marL="0" lvl="1" defTabSz="904699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E594B4-9AE4-4D5F-9DF1-8E799FD70B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6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: Overall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27303" y="1399032"/>
            <a:ext cx="8229600" cy="4297680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300"/>
              </a:spcAft>
              <a:defRPr/>
            </a:lvl3pPr>
            <a:lvl4pPr>
              <a:spcBef>
                <a:spcPts val="0"/>
              </a:spcBef>
              <a:spcAft>
                <a:spcPts val="3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3811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</p:spTree>
    <p:extLst>
      <p:ext uri="{BB962C8B-B14F-4D97-AF65-F5344CB8AC3E}">
        <p14:creationId xmlns:p14="http://schemas.microsoft.com/office/powerpoint/2010/main" val="222897438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/>
          <a:stretch/>
        </p:blipFill>
        <p:spPr>
          <a:xfrm>
            <a:off x="-9525" y="807329"/>
            <a:ext cx="9153525" cy="44488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88101421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 b="24531"/>
          <a:stretch/>
        </p:blipFill>
        <p:spPr>
          <a:xfrm>
            <a:off x="0" y="800099"/>
            <a:ext cx="9144000" cy="445770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97859295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 1: 2-deck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4986704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13473" y="5528895"/>
            <a:ext cx="8507905" cy="4016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subtitle to slide show click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3" b="9842"/>
          <a:stretch/>
        </p:blipFill>
        <p:spPr>
          <a:xfrm>
            <a:off x="0" y="800100"/>
            <a:ext cx="9144000" cy="401002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89972329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  <p15:guide id="4" orient="horz" pos="3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 1: 2-deck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4986704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13473" y="5528895"/>
            <a:ext cx="8507905" cy="4016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subtitle to slide show click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1687" r="174" b="32771"/>
          <a:stretch/>
        </p:blipFill>
        <p:spPr>
          <a:xfrm>
            <a:off x="0" y="801383"/>
            <a:ext cx="9144000" cy="400692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258730383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  <p15:guide id="4" orient="horz" pos="30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 1: 2-deck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4986704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13473" y="5528895"/>
            <a:ext cx="8507905" cy="4016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subtitle to slide show click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4826" r="1" b="4568"/>
          <a:stretch/>
        </p:blipFill>
        <p:spPr>
          <a:xfrm>
            <a:off x="-9525" y="801384"/>
            <a:ext cx="9153525" cy="400692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23093184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  <p15:guide id="4" orient="horz" pos="30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 1: 2-deck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4986704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13473" y="5528895"/>
            <a:ext cx="8507905" cy="4016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subtitle to slide show click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1" b="13606"/>
          <a:stretch/>
        </p:blipFill>
        <p:spPr>
          <a:xfrm>
            <a:off x="0" y="811658"/>
            <a:ext cx="9144000" cy="39863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080702807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  <p15:guide id="4" orient="horz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 1: 2-deck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4986704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13473" y="5528895"/>
            <a:ext cx="8507905" cy="4016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subtitle to slide show click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2" b="10560"/>
          <a:stretch/>
        </p:blipFill>
        <p:spPr>
          <a:xfrm>
            <a:off x="-14770" y="811658"/>
            <a:ext cx="9158769" cy="39863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318789351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  <p15:guide id="4" orient="horz" pos="30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Subject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800101"/>
            <a:ext cx="9144001" cy="4457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4909" y="4452666"/>
            <a:ext cx="8209965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</p:spTree>
    <p:extLst>
      <p:ext uri="{BB962C8B-B14F-4D97-AF65-F5344CB8AC3E}">
        <p14:creationId xmlns:p14="http://schemas.microsoft.com/office/powerpoint/2010/main" val="1382336571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3312" userDrawn="1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5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 1: M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553" r="118" b="26581"/>
          <a:stretch/>
        </p:blipFill>
        <p:spPr>
          <a:xfrm>
            <a:off x="-9146" y="807330"/>
            <a:ext cx="9153144" cy="444816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</p:spTree>
    <p:extLst>
      <p:ext uri="{BB962C8B-B14F-4D97-AF65-F5344CB8AC3E}">
        <p14:creationId xmlns:p14="http://schemas.microsoft.com/office/powerpoint/2010/main" val="1696606781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 1: M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779" r="-100" b="8386"/>
          <a:stretch/>
        </p:blipFill>
        <p:spPr>
          <a:xfrm>
            <a:off x="0" y="803564"/>
            <a:ext cx="9153144" cy="445192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84616743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 1: Mai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21894" r="312" b="5580"/>
          <a:stretch/>
        </p:blipFill>
        <p:spPr>
          <a:xfrm>
            <a:off x="0" y="800100"/>
            <a:ext cx="9144000" cy="44577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79866735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9" b="979"/>
          <a:stretch/>
        </p:blipFill>
        <p:spPr>
          <a:xfrm>
            <a:off x="0" y="794326"/>
            <a:ext cx="9144000" cy="446116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510277189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16232" r="617" b="11774"/>
          <a:stretch/>
        </p:blipFill>
        <p:spPr>
          <a:xfrm>
            <a:off x="0" y="800100"/>
            <a:ext cx="9144000" cy="444817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9698735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b="543"/>
          <a:stretch/>
        </p:blipFill>
        <p:spPr>
          <a:xfrm>
            <a:off x="-4574" y="800100"/>
            <a:ext cx="9144000" cy="44577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699426974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7" b="2338"/>
          <a:stretch/>
        </p:blipFill>
        <p:spPr>
          <a:xfrm>
            <a:off x="-4574" y="800100"/>
            <a:ext cx="9144000" cy="44577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82138175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20691"/>
            <a:ext cx="4756147" cy="637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13474" y="5401907"/>
            <a:ext cx="8507905" cy="5421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baseline="0">
                <a:solidFill>
                  <a:schemeClr val="tx2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 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474" y="5998557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accent4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3" b="2505"/>
          <a:stretch/>
        </p:blipFill>
        <p:spPr>
          <a:xfrm>
            <a:off x="0" y="800100"/>
            <a:ext cx="9144000" cy="44577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16055" y="6391883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3C71"/>
                </a:solidFill>
                <a:latin typeface="Arial"/>
                <a:cs typeface="Arial"/>
              </a:rPr>
              <a:t>kp.org/</a:t>
            </a:r>
            <a:r>
              <a:rPr lang="en-US" sz="1200" b="1" dirty="0" err="1">
                <a:solidFill>
                  <a:srgbClr val="003C71"/>
                </a:solidFill>
                <a:latin typeface="Arial"/>
                <a:cs typeface="Arial"/>
              </a:rPr>
              <a:t>choosebetter</a:t>
            </a:r>
            <a:endParaRPr lang="en-US" sz="1200" b="1" dirty="0">
              <a:solidFill>
                <a:srgbClr val="003C7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730240" y="338974"/>
            <a:ext cx="3006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539189" y="6436467"/>
            <a:ext cx="355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0303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©2017 Kaiser Foundation Health Plan,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831455565"/>
      </p:ext>
    </p:extLst>
  </p:cSld>
  <p:clrMapOvr>
    <a:masterClrMapping/>
  </p:clrMapOvr>
  <p:hf hdr="0"/>
  <p:extLst mod="1"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3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2630"/>
            <a:ext cx="8229600" cy="578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04" y="13990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669088" y="6400800"/>
            <a:ext cx="1989137" cy="223838"/>
            <a:chOff x="2205" y="2084"/>
            <a:chExt cx="1349" cy="152"/>
          </a:xfrm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2295" y="2127"/>
              <a:ext cx="20" cy="71"/>
            </a:xfrm>
            <a:custGeom>
              <a:avLst/>
              <a:gdLst>
                <a:gd name="T0" fmla="*/ 14409 w 9"/>
                <a:gd name="T1" fmla="*/ 4890 h 30"/>
                <a:gd name="T2" fmla="*/ 8242 w 9"/>
                <a:gd name="T3" fmla="*/ 0 h 30"/>
                <a:gd name="T4" fmla="*/ 0 w 9"/>
                <a:gd name="T5" fmla="*/ 165484 h 30"/>
                <a:gd name="T6" fmla="*/ 30331 w 9"/>
                <a:gd name="T7" fmla="*/ 49009 h 30"/>
                <a:gd name="T8" fmla="*/ 14409 w 9"/>
                <a:gd name="T9" fmla="*/ 489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276" y="2122"/>
              <a:ext cx="20" cy="77"/>
            </a:xfrm>
            <a:custGeom>
              <a:avLst/>
              <a:gdLst>
                <a:gd name="T0" fmla="*/ 0 w 9"/>
                <a:gd name="T1" fmla="*/ 5558 h 32"/>
                <a:gd name="T2" fmla="*/ 14409 w 9"/>
                <a:gd name="T3" fmla="*/ 195611 h 32"/>
                <a:gd name="T4" fmla="*/ 33660 w 9"/>
                <a:gd name="T5" fmla="*/ 5558 h 32"/>
                <a:gd name="T6" fmla="*/ 0 w 9"/>
                <a:gd name="T7" fmla="*/ 5558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2257" y="2127"/>
              <a:ext cx="22" cy="71"/>
            </a:xfrm>
            <a:custGeom>
              <a:avLst/>
              <a:gdLst>
                <a:gd name="T0" fmla="*/ 23208 w 9"/>
                <a:gd name="T1" fmla="*/ 4890 h 30"/>
                <a:gd name="T2" fmla="*/ 5683 w 9"/>
                <a:gd name="T3" fmla="*/ 49009 h 30"/>
                <a:gd name="T4" fmla="*/ 54203 w 9"/>
                <a:gd name="T5" fmla="*/ 165484 h 30"/>
                <a:gd name="T6" fmla="*/ 40913 w 9"/>
                <a:gd name="T7" fmla="*/ 0 h 30"/>
                <a:gd name="T8" fmla="*/ 23208 w 9"/>
                <a:gd name="T9" fmla="*/ 489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2231" y="2136"/>
              <a:ext cx="37" cy="65"/>
            </a:xfrm>
            <a:custGeom>
              <a:avLst/>
              <a:gdLst>
                <a:gd name="T0" fmla="*/ 0 w 15"/>
                <a:gd name="T1" fmla="*/ 0 h 27"/>
                <a:gd name="T2" fmla="*/ 108284 w 15"/>
                <a:gd name="T3" fmla="*/ 163506 h 27"/>
                <a:gd name="T4" fmla="*/ 66861 w 15"/>
                <a:gd name="T5" fmla="*/ 22813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30976 h 28"/>
                <a:gd name="T2" fmla="*/ 122800 w 21"/>
                <a:gd name="T3" fmla="*/ 171963 h 28"/>
                <a:gd name="T4" fmla="*/ 46429 w 21"/>
                <a:gd name="T5" fmla="*/ 0 h 28"/>
                <a:gd name="T6" fmla="*/ 0 w 21"/>
                <a:gd name="T7" fmla="*/ 30976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2304" y="2148"/>
              <a:ext cx="31" cy="53"/>
            </a:xfrm>
            <a:custGeom>
              <a:avLst/>
              <a:gdLst>
                <a:gd name="T0" fmla="*/ 18049 w 13"/>
                <a:gd name="T1" fmla="*/ 35305 h 22"/>
                <a:gd name="T2" fmla="*/ 0 w 13"/>
                <a:gd name="T3" fmla="*/ 131929 h 22"/>
                <a:gd name="T4" fmla="*/ 77250 w 13"/>
                <a:gd name="T5" fmla="*/ 0 h 22"/>
                <a:gd name="T6" fmla="*/ 18049 w 13"/>
                <a:gd name="T7" fmla="*/ 3530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47826 w 19"/>
                <a:gd name="T1" fmla="*/ 0 h 24"/>
                <a:gd name="T2" fmla="*/ 0 w 19"/>
                <a:gd name="T3" fmla="*/ 136779 h 24"/>
                <a:gd name="T4" fmla="*/ 84390 w 19"/>
                <a:gd name="T5" fmla="*/ 17081 h 24"/>
                <a:gd name="T6" fmla="*/ 47826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2205" y="2148"/>
              <a:ext cx="47" cy="63"/>
            </a:xfrm>
            <a:custGeom>
              <a:avLst/>
              <a:gdLst>
                <a:gd name="T0" fmla="*/ 0 w 20"/>
                <a:gd name="T1" fmla="*/ 64560 h 26"/>
                <a:gd name="T2" fmla="*/ 102563 w 20"/>
                <a:gd name="T3" fmla="*/ 167742 h 26"/>
                <a:gd name="T4" fmla="*/ 11094 w 20"/>
                <a:gd name="T5" fmla="*/ 0 h 26"/>
                <a:gd name="T6" fmla="*/ 0 w 20"/>
                <a:gd name="T7" fmla="*/ 6456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101127 w 19"/>
                <a:gd name="T1" fmla="*/ 11513 h 22"/>
                <a:gd name="T2" fmla="*/ 88989 w 19"/>
                <a:gd name="T3" fmla="*/ 0 h 22"/>
                <a:gd name="T4" fmla="*/ 0 w 19"/>
                <a:gd name="T5" fmla="*/ 119943 h 22"/>
                <a:gd name="T6" fmla="*/ 105755 w 19"/>
                <a:gd name="T7" fmla="*/ 39229 h 22"/>
                <a:gd name="T8" fmla="*/ 101127 w 19"/>
                <a:gd name="T9" fmla="*/ 1151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46012 h 17"/>
                <a:gd name="T2" fmla="*/ 88271 w 17"/>
                <a:gd name="T3" fmla="*/ 88271 h 17"/>
                <a:gd name="T4" fmla="*/ 0 w 17"/>
                <a:gd name="T5" fmla="*/ 0 h 17"/>
                <a:gd name="T6" fmla="*/ 0 w 17"/>
                <a:gd name="T7" fmla="*/ 46012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2326" y="2179"/>
              <a:ext cx="41" cy="38"/>
            </a:xfrm>
            <a:custGeom>
              <a:avLst/>
              <a:gdLst>
                <a:gd name="T0" fmla="*/ 99883 w 17"/>
                <a:gd name="T1" fmla="*/ 45560 h 16"/>
                <a:gd name="T2" fmla="*/ 99883 w 17"/>
                <a:gd name="T3" fmla="*/ 0 h 16"/>
                <a:gd name="T4" fmla="*/ 0 w 17"/>
                <a:gd name="T5" fmla="*/ 91214 h 16"/>
                <a:gd name="T6" fmla="*/ 99883 w 17"/>
                <a:gd name="T7" fmla="*/ 4556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44928 h 10"/>
                <a:gd name="T2" fmla="*/ 91214 w 16"/>
                <a:gd name="T3" fmla="*/ 63866 h 10"/>
                <a:gd name="T4" fmla="*/ 0 w 16"/>
                <a:gd name="T5" fmla="*/ 0 h 10"/>
                <a:gd name="T6" fmla="*/ 0 w 16"/>
                <a:gd name="T7" fmla="*/ 449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2330" y="2203"/>
              <a:ext cx="37" cy="22"/>
            </a:xfrm>
            <a:custGeom>
              <a:avLst/>
              <a:gdLst>
                <a:gd name="T0" fmla="*/ 108284 w 15"/>
                <a:gd name="T1" fmla="*/ 36664 h 9"/>
                <a:gd name="T2" fmla="*/ 108284 w 15"/>
                <a:gd name="T3" fmla="*/ 0 h 9"/>
                <a:gd name="T4" fmla="*/ 0 w 15"/>
                <a:gd name="T5" fmla="*/ 54203 h 9"/>
                <a:gd name="T6" fmla="*/ 108284 w 15"/>
                <a:gd name="T7" fmla="*/ 36664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black">
            <a:xfrm>
              <a:off x="2330" y="2219"/>
              <a:ext cx="37" cy="14"/>
            </a:xfrm>
            <a:custGeom>
              <a:avLst/>
              <a:gdLst>
                <a:gd name="T0" fmla="*/ 108284 w 15"/>
                <a:gd name="T1" fmla="*/ 29052 h 6"/>
                <a:gd name="T2" fmla="*/ 108284 w 15"/>
                <a:gd name="T3" fmla="*/ 0 h 6"/>
                <a:gd name="T4" fmla="*/ 0 w 15"/>
                <a:gd name="T5" fmla="*/ 29052 h 6"/>
                <a:gd name="T6" fmla="*/ 108284 w 15"/>
                <a:gd name="T7" fmla="*/ 2905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black">
            <a:xfrm>
              <a:off x="2321" y="2106"/>
              <a:ext cx="32" cy="42"/>
            </a:xfrm>
            <a:custGeom>
              <a:avLst/>
              <a:gdLst>
                <a:gd name="T0" fmla="*/ 59591 w 14"/>
                <a:gd name="T1" fmla="*/ 47460 h 18"/>
                <a:gd name="T2" fmla="*/ 0 w 14"/>
                <a:gd name="T3" fmla="*/ 42952 h 18"/>
                <a:gd name="T4" fmla="*/ 59591 w 14"/>
                <a:gd name="T5" fmla="*/ 4746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1024 h 1"/>
                <a:gd name="T2" fmla="*/ 1024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74429 w 14"/>
                <a:gd name="T1" fmla="*/ 56344 h 18"/>
                <a:gd name="T2" fmla="*/ 0 w 14"/>
                <a:gd name="T3" fmla="*/ 56344 h 18"/>
                <a:gd name="T4" fmla="*/ 74429 w 14"/>
                <a:gd name="T5" fmla="*/ 5634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black">
            <a:xfrm>
              <a:off x="2269" y="2084"/>
              <a:ext cx="36" cy="38"/>
            </a:xfrm>
            <a:custGeom>
              <a:avLst/>
              <a:gdLst>
                <a:gd name="T0" fmla="*/ 37354 w 15"/>
                <a:gd name="T1" fmla="*/ 91214 h 16"/>
                <a:gd name="T2" fmla="*/ 82874 w 15"/>
                <a:gd name="T3" fmla="*/ 45560 h 16"/>
                <a:gd name="T4" fmla="*/ 37354 w 15"/>
                <a:gd name="T5" fmla="*/ 0 h 16"/>
                <a:gd name="T6" fmla="*/ 0 w 15"/>
                <a:gd name="T7" fmla="*/ 45560 h 16"/>
                <a:gd name="T8" fmla="*/ 37354 w 15"/>
                <a:gd name="T9" fmla="*/ 912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black">
            <a:xfrm>
              <a:off x="2422" y="2148"/>
              <a:ext cx="126" cy="85"/>
            </a:xfrm>
            <a:custGeom>
              <a:avLst/>
              <a:gdLst>
                <a:gd name="T0" fmla="*/ 80 w 125"/>
                <a:gd name="T1" fmla="*/ 50 h 85"/>
                <a:gd name="T2" fmla="*/ 92 w 125"/>
                <a:gd name="T3" fmla="*/ 14 h 85"/>
                <a:gd name="T4" fmla="*/ 92 w 125"/>
                <a:gd name="T5" fmla="*/ 14 h 85"/>
                <a:gd name="T6" fmla="*/ 104 w 125"/>
                <a:gd name="T7" fmla="*/ 50 h 85"/>
                <a:gd name="T8" fmla="*/ 80 w 125"/>
                <a:gd name="T9" fmla="*/ 50 h 85"/>
                <a:gd name="T10" fmla="*/ 82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8 w 125"/>
                <a:gd name="T39" fmla="*/ 85 h 85"/>
                <a:gd name="T40" fmla="*/ 75 w 125"/>
                <a:gd name="T41" fmla="*/ 62 h 85"/>
                <a:gd name="T42" fmla="*/ 106 w 125"/>
                <a:gd name="T43" fmla="*/ 62 h 85"/>
                <a:gd name="T44" fmla="*/ 115 w 125"/>
                <a:gd name="T45" fmla="*/ 85 h 85"/>
                <a:gd name="T46" fmla="*/ 130 w 125"/>
                <a:gd name="T47" fmla="*/ 85 h 85"/>
                <a:gd name="T48" fmla="*/ 101 w 125"/>
                <a:gd name="T49" fmla="*/ 0 h 85"/>
                <a:gd name="T50" fmla="*/ 82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88271 w 34"/>
                <a:gd name="T1" fmla="*/ 139143 h 36"/>
                <a:gd name="T2" fmla="*/ 52784 w 34"/>
                <a:gd name="T3" fmla="*/ 0 h 36"/>
                <a:gd name="T4" fmla="*/ 0 w 34"/>
                <a:gd name="T5" fmla="*/ 0 h 36"/>
                <a:gd name="T6" fmla="*/ 0 w 34"/>
                <a:gd name="T7" fmla="*/ 194400 h 36"/>
                <a:gd name="T8" fmla="*/ 31235 w 34"/>
                <a:gd name="T9" fmla="*/ 194400 h 36"/>
                <a:gd name="T10" fmla="*/ 31235 w 34"/>
                <a:gd name="T11" fmla="*/ 27011 h 36"/>
                <a:gd name="T12" fmla="*/ 73494 w 34"/>
                <a:gd name="T13" fmla="*/ 194400 h 36"/>
                <a:gd name="T14" fmla="*/ 104216 w 34"/>
                <a:gd name="T15" fmla="*/ 194400 h 36"/>
                <a:gd name="T16" fmla="*/ 145744 w 34"/>
                <a:gd name="T17" fmla="*/ 27011 h 36"/>
                <a:gd name="T18" fmla="*/ 145744 w 34"/>
                <a:gd name="T19" fmla="*/ 194400 h 36"/>
                <a:gd name="T20" fmla="*/ 176487 w 34"/>
                <a:gd name="T21" fmla="*/ 194400 h 36"/>
                <a:gd name="T22" fmla="*/ 176487 w 34"/>
                <a:gd name="T23" fmla="*/ 0 h 36"/>
                <a:gd name="T24" fmla="*/ 119414 w 34"/>
                <a:gd name="T25" fmla="*/ 0 h 36"/>
                <a:gd name="T26" fmla="*/ 88271 w 34"/>
                <a:gd name="T27" fmla="*/ 139143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116172 w 29"/>
                <a:gd name="T1" fmla="*/ 150582 h 36"/>
                <a:gd name="T2" fmla="*/ 44866 w 29"/>
                <a:gd name="T3" fmla="*/ 0 h 36"/>
                <a:gd name="T4" fmla="*/ 0 w 29"/>
                <a:gd name="T5" fmla="*/ 0 h 36"/>
                <a:gd name="T6" fmla="*/ 0 w 29"/>
                <a:gd name="T7" fmla="*/ 194400 h 36"/>
                <a:gd name="T8" fmla="*/ 30054 w 29"/>
                <a:gd name="T9" fmla="*/ 194400 h 36"/>
                <a:gd name="T10" fmla="*/ 30054 w 29"/>
                <a:gd name="T11" fmla="*/ 48363 h 36"/>
                <a:gd name="T12" fmla="*/ 100574 w 29"/>
                <a:gd name="T13" fmla="*/ 194400 h 36"/>
                <a:gd name="T14" fmla="*/ 145466 w 29"/>
                <a:gd name="T15" fmla="*/ 194400 h 36"/>
                <a:gd name="T16" fmla="*/ 145466 w 29"/>
                <a:gd name="T17" fmla="*/ 0 h 36"/>
                <a:gd name="T18" fmla="*/ 116172 w 29"/>
                <a:gd name="T19" fmla="*/ 0 h 36"/>
                <a:gd name="T20" fmla="*/ 116172 w 29"/>
                <a:gd name="T21" fmla="*/ 15058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122800 w 21"/>
                <a:gd name="T1" fmla="*/ 166154 h 36"/>
                <a:gd name="T2" fmla="*/ 34286 w 21"/>
                <a:gd name="T3" fmla="*/ 166154 h 36"/>
                <a:gd name="T4" fmla="*/ 34286 w 21"/>
                <a:gd name="T5" fmla="*/ 114190 h 36"/>
                <a:gd name="T6" fmla="*/ 98017 w 21"/>
                <a:gd name="T7" fmla="*/ 114190 h 36"/>
                <a:gd name="T8" fmla="*/ 98017 w 21"/>
                <a:gd name="T9" fmla="*/ 80216 h 36"/>
                <a:gd name="T10" fmla="*/ 34286 w 21"/>
                <a:gd name="T11" fmla="*/ 80216 h 36"/>
                <a:gd name="T12" fmla="*/ 34286 w 21"/>
                <a:gd name="T13" fmla="*/ 27011 h 36"/>
                <a:gd name="T14" fmla="*/ 117524 w 21"/>
                <a:gd name="T15" fmla="*/ 27011 h 36"/>
                <a:gd name="T16" fmla="*/ 117524 w 21"/>
                <a:gd name="T17" fmla="*/ 0 h 36"/>
                <a:gd name="T18" fmla="*/ 0 w 21"/>
                <a:gd name="T19" fmla="*/ 0 h 36"/>
                <a:gd name="T20" fmla="*/ 0 w 21"/>
                <a:gd name="T21" fmla="*/ 194400 h 36"/>
                <a:gd name="T22" fmla="*/ 122800 w 21"/>
                <a:gd name="T23" fmla="*/ 194400 h 36"/>
                <a:gd name="T24" fmla="*/ 122800 w 21"/>
                <a:gd name="T25" fmla="*/ 166154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268832 w 82"/>
                <a:gd name="T1" fmla="*/ 0 h 36"/>
                <a:gd name="T2" fmla="*/ 268832 w 82"/>
                <a:gd name="T3" fmla="*/ 0 h 36"/>
                <a:gd name="T4" fmla="*/ 265136 w 82"/>
                <a:gd name="T5" fmla="*/ 0 h 36"/>
                <a:gd name="T6" fmla="*/ 265136 w 82"/>
                <a:gd name="T7" fmla="*/ 150582 h 36"/>
                <a:gd name="T8" fmla="*/ 185537 w 82"/>
                <a:gd name="T9" fmla="*/ 0 h 36"/>
                <a:gd name="T10" fmla="*/ 144303 w 82"/>
                <a:gd name="T11" fmla="*/ 0 h 36"/>
                <a:gd name="T12" fmla="*/ 144303 w 82"/>
                <a:gd name="T13" fmla="*/ 166154 h 36"/>
                <a:gd name="T14" fmla="*/ 39451 w 82"/>
                <a:gd name="T15" fmla="*/ 166154 h 36"/>
                <a:gd name="T16" fmla="*/ 39451 w 82"/>
                <a:gd name="T17" fmla="*/ 114190 h 36"/>
                <a:gd name="T18" fmla="*/ 100007 w 82"/>
                <a:gd name="T19" fmla="*/ 114190 h 36"/>
                <a:gd name="T20" fmla="*/ 100007 w 82"/>
                <a:gd name="T21" fmla="*/ 80216 h 36"/>
                <a:gd name="T22" fmla="*/ 39451 w 82"/>
                <a:gd name="T23" fmla="*/ 80216 h 36"/>
                <a:gd name="T24" fmla="*/ 39451 w 82"/>
                <a:gd name="T25" fmla="*/ 27011 h 36"/>
                <a:gd name="T26" fmla="*/ 109118 w 82"/>
                <a:gd name="T27" fmla="*/ 27011 h 36"/>
                <a:gd name="T28" fmla="*/ 109118 w 82"/>
                <a:gd name="T29" fmla="*/ 0 h 36"/>
                <a:gd name="T30" fmla="*/ 0 w 82"/>
                <a:gd name="T31" fmla="*/ 0 h 36"/>
                <a:gd name="T32" fmla="*/ 0 w 82"/>
                <a:gd name="T33" fmla="*/ 194400 h 36"/>
                <a:gd name="T34" fmla="*/ 169743 w 82"/>
                <a:gd name="T35" fmla="*/ 194400 h 36"/>
                <a:gd name="T36" fmla="*/ 169743 w 82"/>
                <a:gd name="T37" fmla="*/ 194400 h 36"/>
                <a:gd name="T38" fmla="*/ 169743 w 82"/>
                <a:gd name="T39" fmla="*/ 48363 h 36"/>
                <a:gd name="T40" fmla="*/ 253047 w 82"/>
                <a:gd name="T41" fmla="*/ 194400 h 36"/>
                <a:gd name="T42" fmla="*/ 297383 w 82"/>
                <a:gd name="T43" fmla="*/ 194400 h 36"/>
                <a:gd name="T44" fmla="*/ 297383 w 82"/>
                <a:gd name="T45" fmla="*/ 27011 h 36"/>
                <a:gd name="T46" fmla="*/ 357185 w 82"/>
                <a:gd name="T47" fmla="*/ 27011 h 36"/>
                <a:gd name="T48" fmla="*/ 357185 w 82"/>
                <a:gd name="T49" fmla="*/ 194400 h 36"/>
                <a:gd name="T50" fmla="*/ 389642 w 82"/>
                <a:gd name="T51" fmla="*/ 194400 h 36"/>
                <a:gd name="T52" fmla="*/ 389642 w 82"/>
                <a:gd name="T53" fmla="*/ 27011 h 36"/>
                <a:gd name="T54" fmla="*/ 450518 w 82"/>
                <a:gd name="T55" fmla="*/ 27011 h 36"/>
                <a:gd name="T56" fmla="*/ 450518 w 82"/>
                <a:gd name="T57" fmla="*/ 0 h 36"/>
                <a:gd name="T58" fmla="*/ 268832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black">
            <a:xfrm>
              <a:off x="2874" y="2148"/>
              <a:ext cx="121" cy="85"/>
            </a:xfrm>
            <a:custGeom>
              <a:avLst/>
              <a:gdLst>
                <a:gd name="T0" fmla="*/ 172309 w 51"/>
                <a:gd name="T1" fmla="*/ 80216 h 36"/>
                <a:gd name="T2" fmla="*/ 172309 w 51"/>
                <a:gd name="T3" fmla="*/ 80216 h 36"/>
                <a:gd name="T4" fmla="*/ 172309 w 51"/>
                <a:gd name="T5" fmla="*/ 27011 h 36"/>
                <a:gd name="T6" fmla="*/ 200566 w 51"/>
                <a:gd name="T7" fmla="*/ 27011 h 36"/>
                <a:gd name="T8" fmla="*/ 239670 w 51"/>
                <a:gd name="T9" fmla="*/ 55257 h 36"/>
                <a:gd name="T10" fmla="*/ 200566 w 51"/>
                <a:gd name="T11" fmla="*/ 80216 h 36"/>
                <a:gd name="T12" fmla="*/ 172309 w 51"/>
                <a:gd name="T13" fmla="*/ 80216 h 36"/>
                <a:gd name="T14" fmla="*/ 255602 w 51"/>
                <a:gd name="T15" fmla="*/ 98553 h 36"/>
                <a:gd name="T16" fmla="*/ 272217 w 51"/>
                <a:gd name="T17" fmla="*/ 55257 h 36"/>
                <a:gd name="T18" fmla="*/ 255602 w 51"/>
                <a:gd name="T19" fmla="*/ 16285 h 36"/>
                <a:gd name="T20" fmla="*/ 195973 w 51"/>
                <a:gd name="T21" fmla="*/ 0 h 36"/>
                <a:gd name="T22" fmla="*/ 141193 w 51"/>
                <a:gd name="T23" fmla="*/ 0 h 36"/>
                <a:gd name="T24" fmla="*/ 141193 w 51"/>
                <a:gd name="T25" fmla="*/ 80216 h 36"/>
                <a:gd name="T26" fmla="*/ 141193 w 51"/>
                <a:gd name="T27" fmla="*/ 80216 h 36"/>
                <a:gd name="T28" fmla="*/ 141193 w 51"/>
                <a:gd name="T29" fmla="*/ 166154 h 36"/>
                <a:gd name="T30" fmla="*/ 36983 w 51"/>
                <a:gd name="T31" fmla="*/ 166154 h 36"/>
                <a:gd name="T32" fmla="*/ 36983 w 51"/>
                <a:gd name="T33" fmla="*/ 114190 h 36"/>
                <a:gd name="T34" fmla="*/ 96893 w 51"/>
                <a:gd name="T35" fmla="*/ 114190 h 36"/>
                <a:gd name="T36" fmla="*/ 96893 w 51"/>
                <a:gd name="T37" fmla="*/ 80216 h 36"/>
                <a:gd name="T38" fmla="*/ 36983 w 51"/>
                <a:gd name="T39" fmla="*/ 80216 h 36"/>
                <a:gd name="T40" fmla="*/ 36983 w 51"/>
                <a:gd name="T41" fmla="*/ 27011 h 36"/>
                <a:gd name="T42" fmla="*/ 108618 w 51"/>
                <a:gd name="T43" fmla="*/ 27011 h 36"/>
                <a:gd name="T44" fmla="*/ 108618 w 51"/>
                <a:gd name="T45" fmla="*/ 0 h 36"/>
                <a:gd name="T46" fmla="*/ 0 w 51"/>
                <a:gd name="T47" fmla="*/ 0 h 36"/>
                <a:gd name="T48" fmla="*/ 0 w 51"/>
                <a:gd name="T49" fmla="*/ 194400 h 36"/>
                <a:gd name="T50" fmla="*/ 172309 w 51"/>
                <a:gd name="T51" fmla="*/ 194400 h 36"/>
                <a:gd name="T52" fmla="*/ 172309 w 51"/>
                <a:gd name="T53" fmla="*/ 114190 h 36"/>
                <a:gd name="T54" fmla="*/ 188909 w 51"/>
                <a:gd name="T55" fmla="*/ 114190 h 36"/>
                <a:gd name="T56" fmla="*/ 239670 w 51"/>
                <a:gd name="T57" fmla="*/ 194400 h 36"/>
                <a:gd name="T58" fmla="*/ 276264 w 51"/>
                <a:gd name="T59" fmla="*/ 194400 h 36"/>
                <a:gd name="T60" fmla="*/ 228014 w 51"/>
                <a:gd name="T61" fmla="*/ 107289 h 36"/>
                <a:gd name="T62" fmla="*/ 255602 w 51"/>
                <a:gd name="T63" fmla="*/ 9855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180639 w 51"/>
                <a:gd name="T1" fmla="*/ 80216 h 36"/>
                <a:gd name="T2" fmla="*/ 180639 w 51"/>
                <a:gd name="T3" fmla="*/ 80216 h 36"/>
                <a:gd name="T4" fmla="*/ 180639 w 51"/>
                <a:gd name="T5" fmla="*/ 27011 h 36"/>
                <a:gd name="T6" fmla="*/ 209888 w 51"/>
                <a:gd name="T7" fmla="*/ 27011 h 36"/>
                <a:gd name="T8" fmla="*/ 242902 w 51"/>
                <a:gd name="T9" fmla="*/ 55257 h 36"/>
                <a:gd name="T10" fmla="*/ 209888 w 51"/>
                <a:gd name="T11" fmla="*/ 80216 h 36"/>
                <a:gd name="T12" fmla="*/ 180639 w 51"/>
                <a:gd name="T13" fmla="*/ 80216 h 36"/>
                <a:gd name="T14" fmla="*/ 259891 w 51"/>
                <a:gd name="T15" fmla="*/ 98553 h 36"/>
                <a:gd name="T16" fmla="*/ 283047 w 51"/>
                <a:gd name="T17" fmla="*/ 55257 h 36"/>
                <a:gd name="T18" fmla="*/ 259891 w 51"/>
                <a:gd name="T19" fmla="*/ 16285 h 36"/>
                <a:gd name="T20" fmla="*/ 202599 w 51"/>
                <a:gd name="T21" fmla="*/ 0 h 36"/>
                <a:gd name="T22" fmla="*/ 140590 w 51"/>
                <a:gd name="T23" fmla="*/ 0 h 36"/>
                <a:gd name="T24" fmla="*/ 140590 w 51"/>
                <a:gd name="T25" fmla="*/ 80216 h 36"/>
                <a:gd name="T26" fmla="*/ 140590 w 51"/>
                <a:gd name="T27" fmla="*/ 80216 h 36"/>
                <a:gd name="T28" fmla="*/ 140590 w 51"/>
                <a:gd name="T29" fmla="*/ 166154 h 36"/>
                <a:gd name="T30" fmla="*/ 33014 w 51"/>
                <a:gd name="T31" fmla="*/ 166154 h 36"/>
                <a:gd name="T32" fmla="*/ 33014 w 51"/>
                <a:gd name="T33" fmla="*/ 114190 h 36"/>
                <a:gd name="T34" fmla="*/ 95248 w 51"/>
                <a:gd name="T35" fmla="*/ 114190 h 36"/>
                <a:gd name="T36" fmla="*/ 95248 w 51"/>
                <a:gd name="T37" fmla="*/ 80216 h 36"/>
                <a:gd name="T38" fmla="*/ 33014 w 51"/>
                <a:gd name="T39" fmla="*/ 80216 h 36"/>
                <a:gd name="T40" fmla="*/ 33014 w 51"/>
                <a:gd name="T41" fmla="*/ 27011 h 36"/>
                <a:gd name="T42" fmla="*/ 112539 w 51"/>
                <a:gd name="T43" fmla="*/ 27011 h 36"/>
                <a:gd name="T44" fmla="*/ 112539 w 51"/>
                <a:gd name="T45" fmla="*/ 0 h 36"/>
                <a:gd name="T46" fmla="*/ 0 w 51"/>
                <a:gd name="T47" fmla="*/ 0 h 36"/>
                <a:gd name="T48" fmla="*/ 0 w 51"/>
                <a:gd name="T49" fmla="*/ 194400 h 36"/>
                <a:gd name="T50" fmla="*/ 180639 w 51"/>
                <a:gd name="T51" fmla="*/ 194400 h 36"/>
                <a:gd name="T52" fmla="*/ 180639 w 51"/>
                <a:gd name="T53" fmla="*/ 114190 h 36"/>
                <a:gd name="T54" fmla="*/ 197629 w 51"/>
                <a:gd name="T55" fmla="*/ 114190 h 36"/>
                <a:gd name="T56" fmla="*/ 247934 w 51"/>
                <a:gd name="T57" fmla="*/ 194400 h 36"/>
                <a:gd name="T58" fmla="*/ 288215 w 51"/>
                <a:gd name="T59" fmla="*/ 194400 h 36"/>
                <a:gd name="T60" fmla="*/ 230923 w 51"/>
                <a:gd name="T61" fmla="*/ 107289 h 36"/>
                <a:gd name="T62" fmla="*/ 259891 w 51"/>
                <a:gd name="T63" fmla="*/ 9855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63526 w 25"/>
                <a:gd name="T1" fmla="*/ 87179 h 36"/>
                <a:gd name="T2" fmla="*/ 38369 w 25"/>
                <a:gd name="T3" fmla="*/ 87179 h 36"/>
                <a:gd name="T4" fmla="*/ 38369 w 25"/>
                <a:gd name="T5" fmla="*/ 27011 h 36"/>
                <a:gd name="T6" fmla="*/ 63526 w 25"/>
                <a:gd name="T7" fmla="*/ 27011 h 36"/>
                <a:gd name="T8" fmla="*/ 95391 w 25"/>
                <a:gd name="T9" fmla="*/ 58931 h 36"/>
                <a:gd name="T10" fmla="*/ 63526 w 25"/>
                <a:gd name="T11" fmla="*/ 87179 h 36"/>
                <a:gd name="T12" fmla="*/ 113320 w 25"/>
                <a:gd name="T13" fmla="*/ 16285 h 36"/>
                <a:gd name="T14" fmla="*/ 58714 w 25"/>
                <a:gd name="T15" fmla="*/ 0 h 36"/>
                <a:gd name="T16" fmla="*/ 0 w 25"/>
                <a:gd name="T17" fmla="*/ 0 h 36"/>
                <a:gd name="T18" fmla="*/ 0 w 25"/>
                <a:gd name="T19" fmla="*/ 114190 h 36"/>
                <a:gd name="T20" fmla="*/ 0 w 25"/>
                <a:gd name="T21" fmla="*/ 194400 h 36"/>
                <a:gd name="T22" fmla="*/ 38369 w 25"/>
                <a:gd name="T23" fmla="*/ 194400 h 36"/>
                <a:gd name="T24" fmla="*/ 38369 w 25"/>
                <a:gd name="T25" fmla="*/ 114190 h 36"/>
                <a:gd name="T26" fmla="*/ 58714 w 25"/>
                <a:gd name="T27" fmla="*/ 114190 h 36"/>
                <a:gd name="T28" fmla="*/ 113320 w 25"/>
                <a:gd name="T29" fmla="*/ 98553 h 36"/>
                <a:gd name="T30" fmla="*/ 133753 w 25"/>
                <a:gd name="T31" fmla="*/ 58931 h 36"/>
                <a:gd name="T32" fmla="*/ 113320 w 25"/>
                <a:gd name="T33" fmla="*/ 1628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black">
            <a:xfrm>
              <a:off x="2578" y="2147"/>
              <a:ext cx="56" cy="86"/>
            </a:xfrm>
            <a:custGeom>
              <a:avLst/>
              <a:gdLst>
                <a:gd name="T0" fmla="*/ 92490 w 23"/>
                <a:gd name="T1" fmla="*/ 78369 h 37"/>
                <a:gd name="T2" fmla="*/ 38698 w 23"/>
                <a:gd name="T3" fmla="*/ 49438 h 37"/>
                <a:gd name="T4" fmla="*/ 86586 w 23"/>
                <a:gd name="T5" fmla="*/ 24689 h 37"/>
                <a:gd name="T6" fmla="*/ 140326 w 23"/>
                <a:gd name="T7" fmla="*/ 33301 h 37"/>
                <a:gd name="T8" fmla="*/ 140326 w 23"/>
                <a:gd name="T9" fmla="*/ 10508 h 37"/>
                <a:gd name="T10" fmla="*/ 86586 w 23"/>
                <a:gd name="T11" fmla="*/ 0 h 37"/>
                <a:gd name="T12" fmla="*/ 0 w 23"/>
                <a:gd name="T13" fmla="*/ 53583 h 37"/>
                <a:gd name="T14" fmla="*/ 66496 w 23"/>
                <a:gd name="T15" fmla="*/ 101275 h 37"/>
                <a:gd name="T16" fmla="*/ 114561 w 23"/>
                <a:gd name="T17" fmla="*/ 130469 h 37"/>
                <a:gd name="T18" fmla="*/ 66496 w 23"/>
                <a:gd name="T19" fmla="*/ 155218 h 37"/>
                <a:gd name="T20" fmla="*/ 0 w 23"/>
                <a:gd name="T21" fmla="*/ 147423 h 37"/>
                <a:gd name="T22" fmla="*/ 0 w 23"/>
                <a:gd name="T23" fmla="*/ 170336 h 37"/>
                <a:gd name="T24" fmla="*/ 62211 w 23"/>
                <a:gd name="T25" fmla="*/ 180723 h 37"/>
                <a:gd name="T26" fmla="*/ 154701 w 23"/>
                <a:gd name="T27" fmla="*/ 130469 h 37"/>
                <a:gd name="T28" fmla="*/ 92490 w 23"/>
                <a:gd name="T29" fmla="*/ 78369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37658 w 15"/>
                <a:gd name="T1" fmla="*/ 44928 h 15"/>
                <a:gd name="T2" fmla="*/ 37658 w 15"/>
                <a:gd name="T3" fmla="*/ 32083 h 15"/>
                <a:gd name="T4" fmla="*/ 50498 w 15"/>
                <a:gd name="T5" fmla="*/ 32083 h 15"/>
                <a:gd name="T6" fmla="*/ 63866 w 15"/>
                <a:gd name="T7" fmla="*/ 37658 h 15"/>
                <a:gd name="T8" fmla="*/ 50498 w 15"/>
                <a:gd name="T9" fmla="*/ 44928 h 15"/>
                <a:gd name="T10" fmla="*/ 37658 w 15"/>
                <a:gd name="T11" fmla="*/ 44928 h 15"/>
                <a:gd name="T12" fmla="*/ 37658 w 15"/>
                <a:gd name="T13" fmla="*/ 50498 h 15"/>
                <a:gd name="T14" fmla="*/ 50498 w 15"/>
                <a:gd name="T15" fmla="*/ 50498 h 15"/>
                <a:gd name="T16" fmla="*/ 63866 w 15"/>
                <a:gd name="T17" fmla="*/ 76999 h 15"/>
                <a:gd name="T18" fmla="*/ 68417 w 15"/>
                <a:gd name="T19" fmla="*/ 76999 h 15"/>
                <a:gd name="T20" fmla="*/ 58296 w 15"/>
                <a:gd name="T21" fmla="*/ 50498 h 15"/>
                <a:gd name="T22" fmla="*/ 68417 w 15"/>
                <a:gd name="T23" fmla="*/ 37658 h 15"/>
                <a:gd name="T24" fmla="*/ 50498 w 15"/>
                <a:gd name="T25" fmla="*/ 26611 h 15"/>
                <a:gd name="T26" fmla="*/ 32083 w 15"/>
                <a:gd name="T27" fmla="*/ 26611 h 15"/>
                <a:gd name="T28" fmla="*/ 32083 w 15"/>
                <a:gd name="T29" fmla="*/ 76999 h 15"/>
                <a:gd name="T30" fmla="*/ 37658 w 15"/>
                <a:gd name="T31" fmla="*/ 76999 h 15"/>
                <a:gd name="T32" fmla="*/ 37658 w 15"/>
                <a:gd name="T33" fmla="*/ 50498 h 15"/>
                <a:gd name="T34" fmla="*/ 50498 w 15"/>
                <a:gd name="T35" fmla="*/ 94418 h 15"/>
                <a:gd name="T36" fmla="*/ 94418 w 15"/>
                <a:gd name="T37" fmla="*/ 50498 h 15"/>
                <a:gd name="T38" fmla="*/ 50498 w 15"/>
                <a:gd name="T39" fmla="*/ 0 h 15"/>
                <a:gd name="T40" fmla="*/ 0 w 15"/>
                <a:gd name="T41" fmla="*/ 50498 h 15"/>
                <a:gd name="T42" fmla="*/ 50498 w 15"/>
                <a:gd name="T43" fmla="*/ 94418 h 15"/>
                <a:gd name="T44" fmla="*/ 13368 w 15"/>
                <a:gd name="T45" fmla="*/ 50498 h 15"/>
                <a:gd name="T46" fmla="*/ 50498 w 15"/>
                <a:gd name="T47" fmla="*/ 13368 h 15"/>
                <a:gd name="T48" fmla="*/ 90379 w 15"/>
                <a:gd name="T49" fmla="*/ 50498 h 15"/>
                <a:gd name="T50" fmla="*/ 50498 w 15"/>
                <a:gd name="T51" fmla="*/ 90379 h 15"/>
                <a:gd name="T52" fmla="*/ 13368 w 15"/>
                <a:gd name="T53" fmla="*/ 50498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7000" y="6458292"/>
            <a:ext cx="342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FD6C60A-E71E-44FA-8094-AF2B9A772242}" type="slidenum">
              <a:rPr lang="en-US" sz="8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pPr algn="r"/>
              <a:t>‹#›</a:t>
            </a:fld>
            <a:endParaRPr lang="en-US" sz="8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4924" y="6461329"/>
            <a:ext cx="4394264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BCAE0-FCD2-4814-8971-CEDE1C3BF111}" type="datetime4">
              <a:rPr lang="en-US" sz="800" b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21, 2019</a:t>
            </a:fld>
            <a:r>
              <a:rPr lang="en-US" sz="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sz="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|   ©2017 Kaiser Foundation Health Plan, Inc. </a:t>
            </a:r>
          </a:p>
        </p:txBody>
      </p:sp>
    </p:spTree>
    <p:extLst>
      <p:ext uri="{BB962C8B-B14F-4D97-AF65-F5344CB8AC3E}">
        <p14:creationId xmlns:p14="http://schemas.microsoft.com/office/powerpoint/2010/main" val="4045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209" r:id="rId2"/>
    <p:sldLayoutId id="2147484210" r:id="rId3"/>
    <p:sldLayoutId id="2147484211" r:id="rId4"/>
    <p:sldLayoutId id="2147484212" r:id="rId5"/>
    <p:sldLayoutId id="2147484215" r:id="rId6"/>
    <p:sldLayoutId id="2147484216" r:id="rId7"/>
    <p:sldLayoutId id="2147484218" r:id="rId8"/>
    <p:sldLayoutId id="2147484219" r:id="rId9"/>
    <p:sldLayoutId id="2147484220" r:id="rId10"/>
    <p:sldLayoutId id="2147484217" r:id="rId11"/>
    <p:sldLayoutId id="2147484221" r:id="rId12"/>
    <p:sldLayoutId id="2147484223" r:id="rId13"/>
    <p:sldLayoutId id="2147484224" r:id="rId14"/>
    <p:sldLayoutId id="2147484225" r:id="rId15"/>
    <p:sldLayoutId id="2147484222" r:id="rId16"/>
    <p:sldLayoutId id="2147484213" r:id="rId17"/>
  </p:sldLayoutIdLst>
  <p:transition spd="slow">
    <p:wipe dir="r"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ts val="300"/>
        </a:spcBef>
        <a:spcAft>
          <a:spcPts val="900"/>
        </a:spcAft>
        <a:buClr>
          <a:schemeClr val="tx1">
            <a:lumMod val="25000"/>
            <a:lumOff val="75000"/>
          </a:schemeClr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502920" indent="-228600" algn="l" defTabSz="457200" rtl="0" eaLnBrk="1" latinLnBrk="0" hangingPunct="1">
        <a:spcBef>
          <a:spcPts val="0"/>
        </a:spcBef>
        <a:spcAft>
          <a:spcPts val="900"/>
        </a:spcAft>
        <a:buClr>
          <a:schemeClr val="tx1">
            <a:lumMod val="25000"/>
            <a:lumOff val="75000"/>
          </a:schemeClr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77724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25000"/>
            <a:lumOff val="75000"/>
          </a:schemeClr>
        </a:buClr>
        <a:buFont typeface="Wingdings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078992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25000"/>
            <a:lumOff val="75000"/>
          </a:schemeClr>
        </a:buClr>
        <a:buFont typeface="Wingdings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BB6F-DB80-46B7-9C7D-AAB933F6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98" y="4846773"/>
            <a:ext cx="8614610" cy="578085"/>
          </a:xfrm>
        </p:spPr>
        <p:txBody>
          <a:bodyPr/>
          <a:lstStyle/>
          <a:p>
            <a:r>
              <a:rPr lang="en-US" b="1" dirty="0">
                <a:solidFill>
                  <a:srgbClr val="003E74"/>
                </a:solidFill>
              </a:rPr>
              <a:t>Quest and ARUP Specimen Tracking Workflow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7303" y="5297064"/>
            <a:ext cx="8229600" cy="9511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How to track these specimens correctly to reduce delays in testing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303" y="6130736"/>
            <a:ext cx="4814718" cy="265412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Michael A. de la Guardia, CLS, BS MLS(ASCP)</a:t>
            </a:r>
            <a:r>
              <a:rPr lang="en-US" b="1" baseline="30000" dirty="0">
                <a:solidFill>
                  <a:schemeClr val="accent6">
                    <a:lumMod val="50000"/>
                  </a:schemeClr>
                </a:solidFill>
              </a:rPr>
              <a:t>CM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MSHM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9CB33-C97C-4698-AF80-D6369DA8A4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799"/>
            <a:ext cx="9144000" cy="42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5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Building the Transfer List in the Medical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7303" y="1399032"/>
            <a:ext cx="8229600" cy="4817284"/>
          </a:xfrm>
        </p:spPr>
        <p:txBody>
          <a:bodyPr/>
          <a:lstStyle/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Your Build Transfer List window should look like this:</a:t>
            </a: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Once your list is complete. Click Save</a:t>
            </a: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rgbClr val="003E74"/>
              </a:buClr>
              <a:buNone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8B807-BE93-43DC-AB25-34332A412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71" y="1868569"/>
            <a:ext cx="5254120" cy="37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Putting Specimens “In Transit” from RIV MC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44058F-265D-4B3E-8088-54C802433969}"/>
              </a:ext>
            </a:extLst>
          </p:cNvPr>
          <p:cNvSpPr txBox="1">
            <a:spLocks/>
          </p:cNvSpPr>
          <p:nvPr/>
        </p:nvSpPr>
        <p:spPr>
          <a:xfrm>
            <a:off x="499169" y="1360715"/>
            <a:ext cx="8229600" cy="4676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tx1">
                  <a:lumMod val="25000"/>
                  <a:lumOff val="75000"/>
                </a:schemeClr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292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25000"/>
                  <a:lumOff val="75000"/>
                </a:schemeClr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777240" indent="-2286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>
                  <a:lumMod val="25000"/>
                  <a:lumOff val="75000"/>
                </a:schemeClr>
              </a:buClr>
              <a:buFont typeface="Wingdings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78992" indent="-2286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>
                  <a:lumMod val="25000"/>
                  <a:lumOff val="75000"/>
                </a:schemeClr>
              </a:buClr>
              <a:buFont typeface="Wingdings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After specimens are packed and closing out transfer lists, make sure to select the correct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Input From/To locations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Input date</a:t>
            </a:r>
          </a:p>
          <a:p>
            <a:pPr fontAlgn="auto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Then click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Retrieve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 view your current transfer lists.</a:t>
            </a:r>
          </a:p>
          <a:p>
            <a:pPr fontAlgn="auto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Note down and Select the Transfer List # you need.</a:t>
            </a:r>
          </a:p>
          <a:p>
            <a:pPr fontAlgn="auto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Click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Transfer.</a:t>
            </a:r>
          </a:p>
          <a:p>
            <a:pPr marL="0" indent="0" fontAlgn="auto">
              <a:buFont typeface="Wingdings" charset="2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87F84-F001-4722-9598-3C8F659A9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03" y="3429000"/>
            <a:ext cx="4733733" cy="29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Linking ARUP/Quest Barcode to Transfer 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7380" y="1333788"/>
            <a:ext cx="8229600" cy="4676338"/>
          </a:xfrm>
        </p:spPr>
        <p:txBody>
          <a:bodyPr/>
          <a:lstStyle/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Go to the “Explorer Menu”</a:t>
            </a: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Under Main Menu, Open the Specimen Tracking File.</a:t>
            </a:r>
          </a:p>
          <a:p>
            <a:pPr lvl="1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Then Click “Transfer List to Outer Tub”</a:t>
            </a:r>
          </a:p>
          <a:p>
            <a:pPr lvl="1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After inputting your location and the date, select your transfer list.</a:t>
            </a:r>
          </a:p>
          <a:p>
            <a:pPr lvl="1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Click in the Tracking# box then Scan your barcode.</a:t>
            </a: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472A8-EAA4-44E6-9014-103C5FE3A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8025"/>
          <a:stretch/>
        </p:blipFill>
        <p:spPr>
          <a:xfrm>
            <a:off x="4420585" y="1360715"/>
            <a:ext cx="352425" cy="361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37DA2-3D7C-40BE-B7C4-4B86302A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535" y="3434013"/>
            <a:ext cx="4302949" cy="28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Linking ARUP/Quest Barcode to Transfer 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9169" y="1644821"/>
            <a:ext cx="8229600" cy="4676338"/>
          </a:xfrm>
        </p:spPr>
        <p:txBody>
          <a:bodyPr/>
          <a:lstStyle/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Each ARUP or Quest specimen transport bag should have a barcode to track the specimens sent in it.</a:t>
            </a:r>
          </a:p>
          <a:p>
            <a:pPr marL="0" indent="0">
              <a:buClr>
                <a:srgbClr val="003E74"/>
              </a:buClr>
              <a:buNone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If using a larger bag that does not have a barcode:</a:t>
            </a:r>
          </a:p>
          <a:p>
            <a:pPr marL="274320" lvl="1" indent="0">
              <a:buClr>
                <a:srgbClr val="003E74"/>
              </a:buClr>
              <a:buNone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2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Get a small bag that does have a barcode.</a:t>
            </a:r>
          </a:p>
          <a:p>
            <a:pPr marL="548640" lvl="2" indent="0">
              <a:buClr>
                <a:srgbClr val="003E74"/>
              </a:buClr>
              <a:buNone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2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Scan this as the barcode to link to the transfer list for the larger bag.</a:t>
            </a:r>
          </a:p>
          <a:p>
            <a:pPr marL="548640" lvl="2" indent="0">
              <a:buClr>
                <a:srgbClr val="003E74"/>
              </a:buClr>
              <a:buNone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2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Place small bag inside the larger along with those specimens.</a:t>
            </a: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31" y="631376"/>
            <a:ext cx="8540557" cy="149534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Receiving Quest /ARUP Specimens:</a:t>
            </a:r>
            <a:b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Crossing orders into the Reference Lab Systems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5231" y="1843547"/>
            <a:ext cx="8229600" cy="4676338"/>
          </a:xfrm>
        </p:spPr>
        <p:txBody>
          <a:bodyPr/>
          <a:lstStyle/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final and most crucial step.</a:t>
            </a: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Go Back to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Specimen Log-In</a:t>
            </a: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From the main screen select "List" on the top menu.</a:t>
            </a: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Using the correct "Transfer List" number for your Quest/ARUP specimens, select the correct "List date“</a:t>
            </a: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Click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Retrieve.</a:t>
            </a: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0A259-E323-4F88-B1D7-7D594D4A1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84" y="2359336"/>
            <a:ext cx="371475" cy="36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D291D-452D-4430-92E2-19B69C2C9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17" y="4057507"/>
            <a:ext cx="3203612" cy="23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31" y="631376"/>
            <a:ext cx="8540557" cy="1495349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Receiving Quest /ARUP Specimens:</a:t>
            </a:r>
            <a:b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Crossing orders into the Reference Lab Systems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5231" y="1622475"/>
            <a:ext cx="8229600" cy="4676338"/>
          </a:xfrm>
        </p:spPr>
        <p:txBody>
          <a:bodyPr/>
          <a:lstStyle/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Verify that all of the accessions are listed on the log-in Screen.</a:t>
            </a: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Verify that your Log-in “Location:” is one of the following depending on your transfer list: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QUEST: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RIV SO Quest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Sp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ARUP: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RIV SO ARUP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Sp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Click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Log In.</a:t>
            </a: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8D311-8A25-473C-AD33-ACFC175F44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94" y="2873323"/>
            <a:ext cx="3389637" cy="33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7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4909" y="4452666"/>
            <a:ext cx="8209965" cy="630046"/>
          </a:xfrm>
        </p:spPr>
        <p:txBody>
          <a:bodyPr/>
          <a:lstStyle/>
          <a:p>
            <a:r>
              <a:rPr lang="en-US" dirty="0"/>
              <a:t>Quest/ARUP Specimen Tracking Workflow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8BDBD-5338-461E-A755-4F4065ABF825}"/>
              </a:ext>
            </a:extLst>
          </p:cNvPr>
          <p:cNvSpPr txBox="1"/>
          <p:nvPr/>
        </p:nvSpPr>
        <p:spPr>
          <a:xfrm>
            <a:off x="441158" y="5277853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+mj-lt"/>
              </a:rPr>
              <a:t>Specimens Collected in any of the outside MOB Draw Stations</a:t>
            </a:r>
          </a:p>
        </p:txBody>
      </p:sp>
    </p:spTree>
    <p:extLst>
      <p:ext uri="{BB962C8B-B14F-4D97-AF65-F5344CB8AC3E}">
        <p14:creationId xmlns:p14="http://schemas.microsoft.com/office/powerpoint/2010/main" val="332803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Building the Transfer List in the Clinics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7303" y="1399032"/>
            <a:ext cx="8229600" cy="4676338"/>
          </a:xfrm>
        </p:spPr>
        <p:txBody>
          <a:bodyPr/>
          <a:lstStyle/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Specimens should be Logged in as Collected and Received immediately after receipt or after blood is drawn.</a:t>
            </a: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After spin-down and/or aliquoting, build your transfer list by:</a:t>
            </a:r>
          </a:p>
          <a:p>
            <a:pPr marL="73152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Click on Transfer Specimen icon</a:t>
            </a:r>
          </a:p>
          <a:p>
            <a:pPr marL="73152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Click the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New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button at the bottom of the screen</a:t>
            </a:r>
          </a:p>
          <a:p>
            <a:pPr marL="73152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“Location From” should be your default MOB Location</a:t>
            </a:r>
          </a:p>
          <a:p>
            <a:pPr marL="274320" lvl="1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	i.e. MMO MOB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SpecTrk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73152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For Quest or ARUP Specimens the “Location To” should </a:t>
            </a:r>
            <a:r>
              <a:rPr lang="en-US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always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be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RIV MC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SpecTrk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73152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Transfer Temp. MUST match what is on the label.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B4EAA-8900-4E02-908A-4D952DC20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13" y="3366897"/>
            <a:ext cx="3524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Building the Transfer List in the Clinics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7303" y="1399032"/>
            <a:ext cx="8229600" cy="4817284"/>
          </a:xfrm>
        </p:spPr>
        <p:txBody>
          <a:bodyPr/>
          <a:lstStyle/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Your Build Transfer List window should look like this:</a:t>
            </a: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Once your list is complete. Click Save</a:t>
            </a: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rgbClr val="003E74"/>
              </a:buClr>
              <a:buNone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07BB5-B615-4E5C-85C6-187DCA8B9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65" y="1850319"/>
            <a:ext cx="5246001" cy="37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Putting Specimens “In Transit” from Clinics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44058F-265D-4B3E-8088-54C802433969}"/>
              </a:ext>
            </a:extLst>
          </p:cNvPr>
          <p:cNvSpPr txBox="1">
            <a:spLocks/>
          </p:cNvSpPr>
          <p:nvPr/>
        </p:nvSpPr>
        <p:spPr>
          <a:xfrm>
            <a:off x="499169" y="1360715"/>
            <a:ext cx="8229600" cy="4676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tx1">
                  <a:lumMod val="25000"/>
                  <a:lumOff val="75000"/>
                </a:schemeClr>
              </a:buClr>
              <a:buFont typeface="Wingdings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292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25000"/>
                  <a:lumOff val="75000"/>
                </a:schemeClr>
              </a:buClr>
              <a:buFont typeface="Wingdings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777240" indent="-2286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>
                  <a:lumMod val="25000"/>
                  <a:lumOff val="75000"/>
                </a:schemeClr>
              </a:buClr>
              <a:buFont typeface="Wingdings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78992" indent="-2286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>
                  <a:lumMod val="25000"/>
                  <a:lumOff val="75000"/>
                </a:schemeClr>
              </a:buClr>
              <a:buFont typeface="Wingdings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When closing out transfer lists, make sure you select the correct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Input From/To locations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Input date</a:t>
            </a:r>
          </a:p>
          <a:p>
            <a:pPr fontAlgn="auto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Then click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Retrieve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 view your current transfer lists.</a:t>
            </a:r>
          </a:p>
          <a:p>
            <a:pPr fontAlgn="auto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Select the Transfer List # you need and then click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Transfer</a:t>
            </a:r>
          </a:p>
          <a:p>
            <a:pPr marL="0" indent="0" fontAlgn="auto">
              <a:buFont typeface="Wingdings" charset="2"/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140B8B-1725-43E6-AE9B-A28BE5975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05" y="3272589"/>
            <a:ext cx="4738389" cy="30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Linking the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PacTrak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Barcode to Transfer 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7380" y="1333788"/>
            <a:ext cx="8229600" cy="4676338"/>
          </a:xfrm>
        </p:spPr>
        <p:txBody>
          <a:bodyPr/>
          <a:lstStyle/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Go to the “Explorer Menu”</a:t>
            </a:r>
          </a:p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Under Main Menu, Open the Specimen Tracking File.</a:t>
            </a:r>
          </a:p>
          <a:p>
            <a:pPr lvl="1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Then Click “Transfer List to Outer Tub”</a:t>
            </a:r>
          </a:p>
          <a:p>
            <a:pPr lvl="1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After inputting your location and the date, select your transfer list.</a:t>
            </a:r>
          </a:p>
          <a:p>
            <a:pPr lvl="1"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Click in the Tracking# box then Scan your barcode.</a:t>
            </a:r>
          </a:p>
          <a:p>
            <a:pPr>
              <a:buClr>
                <a:srgbClr val="003E74"/>
              </a:buClr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472A8-EAA4-44E6-9014-103C5FE3A3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8025"/>
          <a:stretch/>
        </p:blipFill>
        <p:spPr>
          <a:xfrm>
            <a:off x="4420585" y="1360715"/>
            <a:ext cx="352425" cy="361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37DA2-3D7C-40BE-B7C4-4B86302A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563" y="3368842"/>
            <a:ext cx="4526873" cy="299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4909" y="4452666"/>
            <a:ext cx="8209965" cy="630046"/>
          </a:xfrm>
        </p:spPr>
        <p:txBody>
          <a:bodyPr/>
          <a:lstStyle/>
          <a:p>
            <a:r>
              <a:rPr lang="en-US" dirty="0"/>
              <a:t>Quest/ARUP Specimen Tracking Workflow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88BDBD-5338-461E-A755-4F4065ABF825}"/>
              </a:ext>
            </a:extLst>
          </p:cNvPr>
          <p:cNvSpPr txBox="1"/>
          <p:nvPr/>
        </p:nvSpPr>
        <p:spPr>
          <a:xfrm>
            <a:off x="441158" y="527785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+mj-lt"/>
              </a:rPr>
              <a:t>Specimens Received from the Clinics or </a:t>
            </a:r>
          </a:p>
          <a:p>
            <a:r>
              <a:rPr lang="en-US" b="1" dirty="0">
                <a:solidFill>
                  <a:schemeClr val="bg2"/>
                </a:solidFill>
                <a:latin typeface="+mj-lt"/>
              </a:rPr>
              <a:t>Collected and Received from the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12180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Receiving Specimens in the Medical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9169" y="1341809"/>
            <a:ext cx="8229600" cy="4676338"/>
          </a:xfrm>
        </p:spPr>
        <p:txBody>
          <a:bodyPr/>
          <a:lstStyle/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Whether we are receiving specimens from the clinic, collecting/receiving in LL Lab OP, or receiving specimens from the floors, the specimen log in “Location:” should be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RIV MC Login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284AF-D317-4A97-B056-7820F2E822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82" y="2911642"/>
            <a:ext cx="3930036" cy="34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Building the Transfer List in the Medical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7303" y="1399032"/>
            <a:ext cx="8229600" cy="4676338"/>
          </a:xfrm>
        </p:spPr>
        <p:txBody>
          <a:bodyPr/>
          <a:lstStyle/>
          <a:p>
            <a:pPr>
              <a:buClr>
                <a:srgbClr val="003E74"/>
              </a:buClr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After spin-down and/or aliquoting those that have not been processed and gathering specimens from the clinics, build your transfer list by:</a:t>
            </a:r>
          </a:p>
          <a:p>
            <a:pPr marL="73152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Click on Transfer Specimen icon</a:t>
            </a:r>
          </a:p>
          <a:p>
            <a:pPr marL="73152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Click the New button at the bottom of the screen</a:t>
            </a:r>
          </a:p>
          <a:p>
            <a:pPr marL="73152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“Location From” should be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RIV MC </a:t>
            </a:r>
            <a:r>
              <a:rPr lang="en-US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SpecTrk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73152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Use the following “Location To” for these specimens: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QUEST: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RIV SO Quest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Sp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ARUP: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RIV SO ARUP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Sp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73152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Transfer Temp. MUST match what is on the label.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Quest/ARUP Specimen Tracking Workflow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B4EAA-8900-4E02-908A-4D952DC20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429" y="2604897"/>
            <a:ext cx="3524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W 2016">
  <a:themeElements>
    <a:clrScheme name="Custom 13">
      <a:dk1>
        <a:srgbClr val="303030"/>
      </a:dk1>
      <a:lt1>
        <a:srgbClr val="FFFFFF"/>
      </a:lt1>
      <a:dk2>
        <a:srgbClr val="003C71"/>
      </a:dk2>
      <a:lt2>
        <a:srgbClr val="696158"/>
      </a:lt2>
      <a:accent1>
        <a:srgbClr val="008578"/>
      </a:accent1>
      <a:accent2>
        <a:srgbClr val="658D1B"/>
      </a:accent2>
      <a:accent3>
        <a:srgbClr val="7C2855"/>
      </a:accent3>
      <a:accent4>
        <a:srgbClr val="006BA6"/>
      </a:accent4>
      <a:accent5>
        <a:srgbClr val="EA7600"/>
      </a:accent5>
      <a:accent6>
        <a:srgbClr val="71C5E8"/>
      </a:accent6>
      <a:hlink>
        <a:srgbClr val="006BA6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E94431C-9102-4927-A2C4-2B66FBE01372}" vid="{80A17506-3E19-4483-B927-1E853E80A3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2017_B2B_PPT_template</Template>
  <TotalTime>246</TotalTime>
  <Words>812</Words>
  <Application>Microsoft Office PowerPoint</Application>
  <PresentationFormat>On-screen Show (4:3)</PresentationFormat>
  <Paragraphs>121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Wingdings</vt:lpstr>
      <vt:lpstr>BW 2016</vt:lpstr>
      <vt:lpstr>Quest and ARUP Specimen Tracking Workflow </vt:lpstr>
      <vt:lpstr>PowerPoint Presentation</vt:lpstr>
      <vt:lpstr>Building the Transfer List in the Clinics</vt:lpstr>
      <vt:lpstr>Building the Transfer List in the Clinics</vt:lpstr>
      <vt:lpstr>Putting Specimens “In Transit” from Clinics</vt:lpstr>
      <vt:lpstr>Linking the PacTrak Barcode to Transfer List</vt:lpstr>
      <vt:lpstr>PowerPoint Presentation</vt:lpstr>
      <vt:lpstr>Receiving Specimens in the Medical Center</vt:lpstr>
      <vt:lpstr>Building the Transfer List in the Medical Center</vt:lpstr>
      <vt:lpstr>Building the Transfer List in the Medical Center</vt:lpstr>
      <vt:lpstr>Putting Specimens “In Transit” from RIV MC</vt:lpstr>
      <vt:lpstr>Linking ARUP/Quest Barcode to Transfer List</vt:lpstr>
      <vt:lpstr>Linking ARUP/Quest Barcode to Transfer List</vt:lpstr>
      <vt:lpstr>Receiving Quest /ARUP Specimens: Crossing orders into the Reference Lab Systems </vt:lpstr>
      <vt:lpstr>Receiving Quest /ARUP Specimens: Crossing orders into the Reference Lab Systems </vt:lpstr>
    </vt:vector>
  </TitlesOfParts>
  <Company>Kaiser Permanente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 De La Guardia</dc:creator>
  <cp:lastModifiedBy>Michael A De La Guardia</cp:lastModifiedBy>
  <cp:revision>19</cp:revision>
  <cp:lastPrinted>2016-03-02T00:47:43Z</cp:lastPrinted>
  <dcterms:created xsi:type="dcterms:W3CDTF">2019-11-21T18:37:16Z</dcterms:created>
  <dcterms:modified xsi:type="dcterms:W3CDTF">2019-11-21T22:44:08Z</dcterms:modified>
</cp:coreProperties>
</file>