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 id="2147483741" r:id="rId2"/>
    <p:sldMasterId id="2147483738" r:id="rId3"/>
    <p:sldMasterId id="2147483719" r:id="rId4"/>
    <p:sldMasterId id="2147483687" r:id="rId5"/>
    <p:sldMasterId id="2147483694" r:id="rId6"/>
    <p:sldMasterId id="2147483680" r:id="rId7"/>
    <p:sldMasterId id="2147483861" r:id="rId8"/>
  </p:sldMasterIdLst>
  <p:notesMasterIdLst>
    <p:notesMasterId r:id="rId49"/>
  </p:notesMasterIdLst>
  <p:handoutMasterIdLst>
    <p:handoutMasterId r:id="rId50"/>
  </p:handoutMasterIdLst>
  <p:sldIdLst>
    <p:sldId id="329" r:id="rId9"/>
    <p:sldId id="465" r:id="rId10"/>
    <p:sldId id="495" r:id="rId11"/>
    <p:sldId id="496" r:id="rId12"/>
    <p:sldId id="523" r:id="rId13"/>
    <p:sldId id="466" r:id="rId14"/>
    <p:sldId id="482" r:id="rId15"/>
    <p:sldId id="492" r:id="rId16"/>
    <p:sldId id="493" r:id="rId17"/>
    <p:sldId id="491" r:id="rId18"/>
    <p:sldId id="467" r:id="rId19"/>
    <p:sldId id="486" r:id="rId20"/>
    <p:sldId id="515" r:id="rId21"/>
    <p:sldId id="504" r:id="rId22"/>
    <p:sldId id="506" r:id="rId23"/>
    <p:sldId id="516" r:id="rId24"/>
    <p:sldId id="517" r:id="rId25"/>
    <p:sldId id="518" r:id="rId26"/>
    <p:sldId id="468" r:id="rId27"/>
    <p:sldId id="469" r:id="rId28"/>
    <p:sldId id="472" r:id="rId29"/>
    <p:sldId id="470" r:id="rId30"/>
    <p:sldId id="471" r:id="rId31"/>
    <p:sldId id="473" r:id="rId32"/>
    <p:sldId id="519" r:id="rId33"/>
    <p:sldId id="520" r:id="rId34"/>
    <p:sldId id="521" r:id="rId35"/>
    <p:sldId id="525" r:id="rId36"/>
    <p:sldId id="524" r:id="rId37"/>
    <p:sldId id="474" r:id="rId38"/>
    <p:sldId id="522" r:id="rId39"/>
    <p:sldId id="477" r:id="rId40"/>
    <p:sldId id="478" r:id="rId41"/>
    <p:sldId id="479" r:id="rId42"/>
    <p:sldId id="480" r:id="rId43"/>
    <p:sldId id="481" r:id="rId44"/>
    <p:sldId id="526" r:id="rId45"/>
    <p:sldId id="507" r:id="rId46"/>
    <p:sldId id="513" r:id="rId47"/>
    <p:sldId id="476" r:id="rId48"/>
  </p:sldIdLst>
  <p:sldSz cx="24387175" cy="13716000"/>
  <p:notesSz cx="7010400" cy="92964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FFF"/>
    <a:srgbClr val="16727A"/>
    <a:srgbClr val="643B8C"/>
    <a:srgbClr val="16737A"/>
    <a:srgbClr val="A62952"/>
    <a:srgbClr val="D54E29"/>
    <a:srgbClr val="27763B"/>
    <a:srgbClr val="706259"/>
    <a:srgbClr val="9B9089"/>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00758-1D0B-4F5D-9CDB-49A289162329}" v="100" dt="2020-01-14T22:47:40.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94701"/>
  </p:normalViewPr>
  <p:slideViewPr>
    <p:cSldViewPr snapToGrid="0" snapToObjects="1">
      <p:cViewPr varScale="1">
        <p:scale>
          <a:sx n="55" d="100"/>
          <a:sy n="55" d="100"/>
        </p:scale>
        <p:origin x="360" y="78"/>
      </p:cViewPr>
      <p:guideLst>
        <p:guide orient="horz" pos="4296"/>
        <p:guide pos="7681"/>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9F98612-152E-4A20-AC4E-2BD053489F54}"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E87E35B4-0CEC-47FD-9AEE-B8D960E278B0}">
      <dgm:prSet/>
      <dgm:spPr/>
      <dgm:t>
        <a:bodyPr/>
        <a:lstStyle/>
        <a:p>
          <a:r>
            <a:rPr lang="en-US" b="1" dirty="0"/>
            <a:t>01</a:t>
          </a:r>
        </a:p>
      </dgm:t>
    </dgm:pt>
    <dgm:pt modelId="{6E4A1D12-B9E2-463D-923F-B04E2BF8B01B}" type="parTrans" cxnId="{A2E48EF8-99C2-43B4-8679-7B37D3C353D6}">
      <dgm:prSet/>
      <dgm:spPr/>
      <dgm:t>
        <a:bodyPr/>
        <a:lstStyle/>
        <a:p>
          <a:endParaRPr lang="en-US"/>
        </a:p>
      </dgm:t>
    </dgm:pt>
    <dgm:pt modelId="{7C200085-AD2E-4685-9020-F0EFDC5FBC62}" type="sibTrans" cxnId="{A2E48EF8-99C2-43B4-8679-7B37D3C353D6}">
      <dgm:prSet/>
      <dgm:spPr/>
      <dgm:t>
        <a:bodyPr/>
        <a:lstStyle/>
        <a:p>
          <a:endParaRPr lang="en-US"/>
        </a:p>
      </dgm:t>
    </dgm:pt>
    <dgm:pt modelId="{FCFA96B3-4213-4C74-A41A-261684071E10}">
      <dgm:prSet custT="1"/>
      <dgm:spPr/>
      <dgm:t>
        <a:bodyPr/>
        <a:lstStyle/>
        <a:p>
          <a:pPr algn="l"/>
          <a:r>
            <a:rPr lang="en-US" sz="3600" b="1" dirty="0"/>
            <a:t>Discuss the new process of sputum screening to determine the quality and acceptability of sputum for culture processing</a:t>
          </a:r>
        </a:p>
      </dgm:t>
    </dgm:pt>
    <dgm:pt modelId="{18B7A743-AAAA-4F6B-8215-ABC0AAE61DD9}" type="parTrans" cxnId="{B54B1BC8-ADB8-4878-BCDA-C292BBC32C96}">
      <dgm:prSet/>
      <dgm:spPr/>
      <dgm:t>
        <a:bodyPr/>
        <a:lstStyle/>
        <a:p>
          <a:endParaRPr lang="en-US"/>
        </a:p>
      </dgm:t>
    </dgm:pt>
    <dgm:pt modelId="{43CB3BF1-DFE9-4A1D-8D7D-28A2D410ED90}" type="sibTrans" cxnId="{B54B1BC8-ADB8-4878-BCDA-C292BBC32C96}">
      <dgm:prSet/>
      <dgm:spPr/>
      <dgm:t>
        <a:bodyPr/>
        <a:lstStyle/>
        <a:p>
          <a:endParaRPr lang="en-US"/>
        </a:p>
      </dgm:t>
    </dgm:pt>
    <dgm:pt modelId="{932D21D2-BD27-4CC9-9A6D-1FBC255C7AA7}">
      <dgm:prSet/>
      <dgm:spPr/>
      <dgm:t>
        <a:bodyPr/>
        <a:lstStyle/>
        <a:p>
          <a:r>
            <a:rPr lang="en-US" b="1" dirty="0"/>
            <a:t>02</a:t>
          </a:r>
        </a:p>
      </dgm:t>
    </dgm:pt>
    <dgm:pt modelId="{83AEB0C3-97C2-45AB-9330-829C1C46B9F6}" type="parTrans" cxnId="{444D96A4-E7F6-47CC-B6CA-3CBD46406F0D}">
      <dgm:prSet/>
      <dgm:spPr/>
      <dgm:t>
        <a:bodyPr/>
        <a:lstStyle/>
        <a:p>
          <a:endParaRPr lang="en-US"/>
        </a:p>
      </dgm:t>
    </dgm:pt>
    <dgm:pt modelId="{63E28141-BE25-4050-832C-186419EF0F91}" type="sibTrans" cxnId="{444D96A4-E7F6-47CC-B6CA-3CBD46406F0D}">
      <dgm:prSet/>
      <dgm:spPr/>
      <dgm:t>
        <a:bodyPr/>
        <a:lstStyle/>
        <a:p>
          <a:endParaRPr lang="en-US"/>
        </a:p>
      </dgm:t>
    </dgm:pt>
    <dgm:pt modelId="{01DE1813-1FE8-4666-95A5-F74C0ABAC624}">
      <dgm:prSet custT="1"/>
      <dgm:spPr/>
      <dgm:t>
        <a:bodyPr/>
        <a:lstStyle/>
        <a:p>
          <a:r>
            <a:rPr lang="en-US" sz="3600" b="1" dirty="0"/>
            <a:t>Review commonly found cells on a sputum smear</a:t>
          </a:r>
        </a:p>
      </dgm:t>
    </dgm:pt>
    <dgm:pt modelId="{29AE10CE-DCA9-4E1C-9BB6-BE0FB9B2F94F}" type="parTrans" cxnId="{5252006C-C0F3-4FEA-AAC6-4072E4882FAE}">
      <dgm:prSet/>
      <dgm:spPr/>
      <dgm:t>
        <a:bodyPr/>
        <a:lstStyle/>
        <a:p>
          <a:endParaRPr lang="en-US"/>
        </a:p>
      </dgm:t>
    </dgm:pt>
    <dgm:pt modelId="{AD81020D-C97C-4BB0-89E7-19AEA2A4DDA8}" type="sibTrans" cxnId="{5252006C-C0F3-4FEA-AAC6-4072E4882FAE}">
      <dgm:prSet/>
      <dgm:spPr/>
      <dgm:t>
        <a:bodyPr/>
        <a:lstStyle/>
        <a:p>
          <a:endParaRPr lang="en-US"/>
        </a:p>
      </dgm:t>
    </dgm:pt>
    <dgm:pt modelId="{6B909158-2BDE-4006-AC27-3B23E6BEB504}">
      <dgm:prSet/>
      <dgm:spPr/>
      <dgm:t>
        <a:bodyPr/>
        <a:lstStyle/>
        <a:p>
          <a:r>
            <a:rPr lang="en-US" b="1" dirty="0"/>
            <a:t>03</a:t>
          </a:r>
        </a:p>
      </dgm:t>
    </dgm:pt>
    <dgm:pt modelId="{247CE01D-85EB-448E-B8D3-75E6C2D27116}" type="parTrans" cxnId="{4C94B390-9CCB-4F69-A71E-E555853D83E1}">
      <dgm:prSet/>
      <dgm:spPr/>
      <dgm:t>
        <a:bodyPr/>
        <a:lstStyle/>
        <a:p>
          <a:endParaRPr lang="en-US"/>
        </a:p>
      </dgm:t>
    </dgm:pt>
    <dgm:pt modelId="{47CAB823-1182-40EB-899B-16A5BAF25136}" type="sibTrans" cxnId="{4C94B390-9CCB-4F69-A71E-E555853D83E1}">
      <dgm:prSet/>
      <dgm:spPr/>
      <dgm:t>
        <a:bodyPr/>
        <a:lstStyle/>
        <a:p>
          <a:endParaRPr lang="en-US"/>
        </a:p>
      </dgm:t>
    </dgm:pt>
    <dgm:pt modelId="{C5B04596-2A51-46AE-BF45-F69C3B0EB6F1}">
      <dgm:prSet custT="1"/>
      <dgm:spPr/>
      <dgm:t>
        <a:bodyPr/>
        <a:lstStyle/>
        <a:p>
          <a:r>
            <a:rPr lang="en-US" sz="3600" b="1" dirty="0"/>
            <a:t>Demonstrate Cerner reporting of unacceptable and acceptable sputum</a:t>
          </a:r>
        </a:p>
      </dgm:t>
    </dgm:pt>
    <dgm:pt modelId="{150C3398-9152-408D-A260-EACCDC1C4036}" type="parTrans" cxnId="{991C2D93-EDF3-4537-B1A5-56D4EB06C9DD}">
      <dgm:prSet/>
      <dgm:spPr/>
      <dgm:t>
        <a:bodyPr/>
        <a:lstStyle/>
        <a:p>
          <a:endParaRPr lang="en-US"/>
        </a:p>
      </dgm:t>
    </dgm:pt>
    <dgm:pt modelId="{ED8DBE6C-0FF4-43F5-BBD2-1935992CB898}" type="sibTrans" cxnId="{991C2D93-EDF3-4537-B1A5-56D4EB06C9DD}">
      <dgm:prSet/>
      <dgm:spPr/>
      <dgm:t>
        <a:bodyPr/>
        <a:lstStyle/>
        <a:p>
          <a:endParaRPr lang="en-US"/>
        </a:p>
      </dgm:t>
    </dgm:pt>
    <dgm:pt modelId="{686D729A-A45D-4002-9DE8-A704C6B9222D}">
      <dgm:prSet/>
      <dgm:spPr/>
      <dgm:t>
        <a:bodyPr/>
        <a:lstStyle/>
        <a:p>
          <a:r>
            <a:rPr lang="en-US" b="1" dirty="0"/>
            <a:t>04</a:t>
          </a:r>
        </a:p>
      </dgm:t>
    </dgm:pt>
    <dgm:pt modelId="{3F77505C-4F87-4C8D-8E2F-27CC69F3E162}" type="parTrans" cxnId="{44497286-FBF9-4B04-8C38-BB14531C343A}">
      <dgm:prSet/>
      <dgm:spPr/>
      <dgm:t>
        <a:bodyPr/>
        <a:lstStyle/>
        <a:p>
          <a:endParaRPr lang="en-US"/>
        </a:p>
      </dgm:t>
    </dgm:pt>
    <dgm:pt modelId="{510EB8BD-A4CA-43D8-82E1-94EF48A229B8}" type="sibTrans" cxnId="{44497286-FBF9-4B04-8C38-BB14531C343A}">
      <dgm:prSet/>
      <dgm:spPr/>
      <dgm:t>
        <a:bodyPr/>
        <a:lstStyle/>
        <a:p>
          <a:endParaRPr lang="en-US"/>
        </a:p>
      </dgm:t>
    </dgm:pt>
    <dgm:pt modelId="{78E91C7D-3903-452A-8B99-D6DE1A9E02EB}">
      <dgm:prSet custT="1"/>
      <dgm:spPr/>
      <dgm:t>
        <a:bodyPr/>
        <a:lstStyle/>
        <a:p>
          <a:r>
            <a:rPr lang="en-US" sz="3600" b="1" dirty="0"/>
            <a:t>Discuss some reminders on Sputum &amp; Quantitative Respiratory Culture sample processing</a:t>
          </a:r>
        </a:p>
      </dgm:t>
    </dgm:pt>
    <dgm:pt modelId="{384423F7-A733-4924-AB62-5748FAE60195}" type="parTrans" cxnId="{7B2305C7-A1D0-4A16-BBF2-74AAB4F66D74}">
      <dgm:prSet/>
      <dgm:spPr/>
      <dgm:t>
        <a:bodyPr/>
        <a:lstStyle/>
        <a:p>
          <a:endParaRPr lang="en-US"/>
        </a:p>
      </dgm:t>
    </dgm:pt>
    <dgm:pt modelId="{BE723F57-C33F-47E6-9DE4-05593C1DEAD5}" type="sibTrans" cxnId="{7B2305C7-A1D0-4A16-BBF2-74AAB4F66D74}">
      <dgm:prSet/>
      <dgm:spPr/>
      <dgm:t>
        <a:bodyPr/>
        <a:lstStyle/>
        <a:p>
          <a:endParaRPr lang="en-US"/>
        </a:p>
      </dgm:t>
    </dgm:pt>
    <dgm:pt modelId="{30A9F4CA-D9EC-4F0B-B9EA-937041F1609F}" type="pres">
      <dgm:prSet presAssocID="{49F98612-152E-4A20-AC4E-2BD053489F54}" presName="Name0" presStyleCnt="0">
        <dgm:presLayoutVars>
          <dgm:dir/>
          <dgm:animLvl val="lvl"/>
          <dgm:resizeHandles val="exact"/>
        </dgm:presLayoutVars>
      </dgm:prSet>
      <dgm:spPr/>
    </dgm:pt>
    <dgm:pt modelId="{FBF5FC2F-E3B6-4171-9972-9818F4C31290}" type="pres">
      <dgm:prSet presAssocID="{E87E35B4-0CEC-47FD-9AEE-B8D960E278B0}" presName="composite" presStyleCnt="0"/>
      <dgm:spPr/>
    </dgm:pt>
    <dgm:pt modelId="{5239D4A7-07DE-4B60-9FBC-FCE7D916AD16}" type="pres">
      <dgm:prSet presAssocID="{E87E35B4-0CEC-47FD-9AEE-B8D960E278B0}" presName="parTx" presStyleLbl="alignNode1" presStyleIdx="0" presStyleCnt="4" custLinFactNeighborX="2760" custLinFactNeighborY="1840">
        <dgm:presLayoutVars>
          <dgm:chMax val="0"/>
          <dgm:chPref val="0"/>
        </dgm:presLayoutVars>
      </dgm:prSet>
      <dgm:spPr/>
    </dgm:pt>
    <dgm:pt modelId="{60497A97-2667-453C-84BD-58E30C053EB7}" type="pres">
      <dgm:prSet presAssocID="{E87E35B4-0CEC-47FD-9AEE-B8D960E278B0}" presName="desTx" presStyleLbl="alignAccFollowNode1" presStyleIdx="0" presStyleCnt="4" custLinFactNeighborX="2760" custLinFactNeighborY="738">
        <dgm:presLayoutVars/>
      </dgm:prSet>
      <dgm:spPr/>
    </dgm:pt>
    <dgm:pt modelId="{A9CF0258-3BD2-4D02-8593-B3CBC4F7FE74}" type="pres">
      <dgm:prSet presAssocID="{7C200085-AD2E-4685-9020-F0EFDC5FBC62}" presName="space" presStyleCnt="0"/>
      <dgm:spPr/>
    </dgm:pt>
    <dgm:pt modelId="{36316EB1-B8E0-417C-89DB-D3588AEA0213}" type="pres">
      <dgm:prSet presAssocID="{932D21D2-BD27-4CC9-9A6D-1FBC255C7AA7}" presName="composite" presStyleCnt="0"/>
      <dgm:spPr/>
    </dgm:pt>
    <dgm:pt modelId="{3EACAF8B-38BF-4F4E-93A3-89D675DF39F6}" type="pres">
      <dgm:prSet presAssocID="{932D21D2-BD27-4CC9-9A6D-1FBC255C7AA7}" presName="parTx" presStyleLbl="alignNode1" presStyleIdx="1" presStyleCnt="4" custLinFactNeighborX="2760" custLinFactNeighborY="1840">
        <dgm:presLayoutVars>
          <dgm:chMax val="0"/>
          <dgm:chPref val="0"/>
        </dgm:presLayoutVars>
      </dgm:prSet>
      <dgm:spPr/>
    </dgm:pt>
    <dgm:pt modelId="{68B87A0C-6B82-4600-A3C0-D4DA6B3C50F9}" type="pres">
      <dgm:prSet presAssocID="{932D21D2-BD27-4CC9-9A6D-1FBC255C7AA7}" presName="desTx" presStyleLbl="alignAccFollowNode1" presStyleIdx="1" presStyleCnt="4" custLinFactNeighborX="2760" custLinFactNeighborY="738">
        <dgm:presLayoutVars/>
      </dgm:prSet>
      <dgm:spPr/>
    </dgm:pt>
    <dgm:pt modelId="{68EAC6E8-654D-43E5-9DEC-B6AC5555F98E}" type="pres">
      <dgm:prSet presAssocID="{63E28141-BE25-4050-832C-186419EF0F91}" presName="space" presStyleCnt="0"/>
      <dgm:spPr/>
    </dgm:pt>
    <dgm:pt modelId="{5897274E-57C3-452E-B29C-AFDC679FF578}" type="pres">
      <dgm:prSet presAssocID="{6B909158-2BDE-4006-AC27-3B23E6BEB504}" presName="composite" presStyleCnt="0"/>
      <dgm:spPr/>
    </dgm:pt>
    <dgm:pt modelId="{24F9F105-2766-4B72-A606-F2F168748DD9}" type="pres">
      <dgm:prSet presAssocID="{6B909158-2BDE-4006-AC27-3B23E6BEB504}" presName="parTx" presStyleLbl="alignNode1" presStyleIdx="2" presStyleCnt="4" custLinFactNeighborX="2760" custLinFactNeighborY="1840">
        <dgm:presLayoutVars>
          <dgm:chMax val="0"/>
          <dgm:chPref val="0"/>
        </dgm:presLayoutVars>
      </dgm:prSet>
      <dgm:spPr/>
    </dgm:pt>
    <dgm:pt modelId="{9B705B33-F539-4EA5-BF44-3D427A24F119}" type="pres">
      <dgm:prSet presAssocID="{6B909158-2BDE-4006-AC27-3B23E6BEB504}" presName="desTx" presStyleLbl="alignAccFollowNode1" presStyleIdx="2" presStyleCnt="4" custLinFactNeighborX="2760" custLinFactNeighborY="738">
        <dgm:presLayoutVars/>
      </dgm:prSet>
      <dgm:spPr/>
    </dgm:pt>
    <dgm:pt modelId="{39B1DADE-C822-4A32-8EBD-B71682D887B6}" type="pres">
      <dgm:prSet presAssocID="{47CAB823-1182-40EB-899B-16A5BAF25136}" presName="space" presStyleCnt="0"/>
      <dgm:spPr/>
    </dgm:pt>
    <dgm:pt modelId="{392EF7AF-45D5-464F-AE1E-74D255DB45B9}" type="pres">
      <dgm:prSet presAssocID="{686D729A-A45D-4002-9DE8-A704C6B9222D}" presName="composite" presStyleCnt="0"/>
      <dgm:spPr/>
    </dgm:pt>
    <dgm:pt modelId="{5DC197C2-9131-47A1-B27B-6CB39F7A94F0}" type="pres">
      <dgm:prSet presAssocID="{686D729A-A45D-4002-9DE8-A704C6B9222D}" presName="parTx" presStyleLbl="alignNode1" presStyleIdx="3" presStyleCnt="4">
        <dgm:presLayoutVars>
          <dgm:chMax val="0"/>
          <dgm:chPref val="0"/>
        </dgm:presLayoutVars>
      </dgm:prSet>
      <dgm:spPr/>
    </dgm:pt>
    <dgm:pt modelId="{FC9DDEA4-6512-43B3-A5E6-B946120C5EEA}" type="pres">
      <dgm:prSet presAssocID="{686D729A-A45D-4002-9DE8-A704C6B9222D}" presName="desTx" presStyleLbl="alignAccFollowNode1" presStyleIdx="3" presStyleCnt="4">
        <dgm:presLayoutVars/>
      </dgm:prSet>
      <dgm:spPr/>
    </dgm:pt>
  </dgm:ptLst>
  <dgm:cxnLst>
    <dgm:cxn modelId="{8A797521-F032-4EEF-BFE7-0F06196EC421}" type="presOf" srcId="{01DE1813-1FE8-4666-95A5-F74C0ABAC624}" destId="{68B87A0C-6B82-4600-A3C0-D4DA6B3C50F9}" srcOrd="0" destOrd="0" presId="urn:microsoft.com/office/officeart/2016/7/layout/HorizontalActionList"/>
    <dgm:cxn modelId="{08340437-1B4A-4BA8-9AD7-831B0625D938}" type="presOf" srcId="{FCFA96B3-4213-4C74-A41A-261684071E10}" destId="{60497A97-2667-453C-84BD-58E30C053EB7}" srcOrd="0" destOrd="0" presId="urn:microsoft.com/office/officeart/2016/7/layout/HorizontalActionList"/>
    <dgm:cxn modelId="{F4C22464-FD20-49F4-9DB4-BE09350B622A}" type="presOf" srcId="{78E91C7D-3903-452A-8B99-D6DE1A9E02EB}" destId="{FC9DDEA4-6512-43B3-A5E6-B946120C5EEA}" srcOrd="0" destOrd="0" presId="urn:microsoft.com/office/officeart/2016/7/layout/HorizontalActionList"/>
    <dgm:cxn modelId="{C0114E44-51A1-47A7-9162-74EF0A45AB3E}" type="presOf" srcId="{6B909158-2BDE-4006-AC27-3B23E6BEB504}" destId="{24F9F105-2766-4B72-A606-F2F168748DD9}" srcOrd="0" destOrd="0" presId="urn:microsoft.com/office/officeart/2016/7/layout/HorizontalActionList"/>
    <dgm:cxn modelId="{5252006C-C0F3-4FEA-AAC6-4072E4882FAE}" srcId="{932D21D2-BD27-4CC9-9A6D-1FBC255C7AA7}" destId="{01DE1813-1FE8-4666-95A5-F74C0ABAC624}" srcOrd="0" destOrd="0" parTransId="{29AE10CE-DCA9-4E1C-9BB6-BE0FB9B2F94F}" sibTransId="{AD81020D-C97C-4BB0-89E7-19AEA2A4DDA8}"/>
    <dgm:cxn modelId="{44497286-FBF9-4B04-8C38-BB14531C343A}" srcId="{49F98612-152E-4A20-AC4E-2BD053489F54}" destId="{686D729A-A45D-4002-9DE8-A704C6B9222D}" srcOrd="3" destOrd="0" parTransId="{3F77505C-4F87-4C8D-8E2F-27CC69F3E162}" sibTransId="{510EB8BD-A4CA-43D8-82E1-94EF48A229B8}"/>
    <dgm:cxn modelId="{4C94B390-9CCB-4F69-A71E-E555853D83E1}" srcId="{49F98612-152E-4A20-AC4E-2BD053489F54}" destId="{6B909158-2BDE-4006-AC27-3B23E6BEB504}" srcOrd="2" destOrd="0" parTransId="{247CE01D-85EB-448E-B8D3-75E6C2D27116}" sibTransId="{47CAB823-1182-40EB-899B-16A5BAF25136}"/>
    <dgm:cxn modelId="{C9819792-56EE-4DE0-9518-770D2F4594E3}" type="presOf" srcId="{686D729A-A45D-4002-9DE8-A704C6B9222D}" destId="{5DC197C2-9131-47A1-B27B-6CB39F7A94F0}" srcOrd="0" destOrd="0" presId="urn:microsoft.com/office/officeart/2016/7/layout/HorizontalActionList"/>
    <dgm:cxn modelId="{991C2D93-EDF3-4537-B1A5-56D4EB06C9DD}" srcId="{6B909158-2BDE-4006-AC27-3B23E6BEB504}" destId="{C5B04596-2A51-46AE-BF45-F69C3B0EB6F1}" srcOrd="0" destOrd="0" parTransId="{150C3398-9152-408D-A260-EACCDC1C4036}" sibTransId="{ED8DBE6C-0FF4-43F5-BBD2-1935992CB898}"/>
    <dgm:cxn modelId="{444D96A4-E7F6-47CC-B6CA-3CBD46406F0D}" srcId="{49F98612-152E-4A20-AC4E-2BD053489F54}" destId="{932D21D2-BD27-4CC9-9A6D-1FBC255C7AA7}" srcOrd="1" destOrd="0" parTransId="{83AEB0C3-97C2-45AB-9330-829C1C46B9F6}" sibTransId="{63E28141-BE25-4050-832C-186419EF0F91}"/>
    <dgm:cxn modelId="{9718A1B4-E12B-4CC4-831B-E0D7BBDFB636}" type="presOf" srcId="{E87E35B4-0CEC-47FD-9AEE-B8D960E278B0}" destId="{5239D4A7-07DE-4B60-9FBC-FCE7D916AD16}" srcOrd="0" destOrd="0" presId="urn:microsoft.com/office/officeart/2016/7/layout/HorizontalActionList"/>
    <dgm:cxn modelId="{55880FBF-8446-44F0-8348-6B0A8D20CEA1}" type="presOf" srcId="{932D21D2-BD27-4CC9-9A6D-1FBC255C7AA7}" destId="{3EACAF8B-38BF-4F4E-93A3-89D675DF39F6}" srcOrd="0" destOrd="0" presId="urn:microsoft.com/office/officeart/2016/7/layout/HorizontalActionList"/>
    <dgm:cxn modelId="{7B2305C7-A1D0-4A16-BBF2-74AAB4F66D74}" srcId="{686D729A-A45D-4002-9DE8-A704C6B9222D}" destId="{78E91C7D-3903-452A-8B99-D6DE1A9E02EB}" srcOrd="0" destOrd="0" parTransId="{384423F7-A733-4924-AB62-5748FAE60195}" sibTransId="{BE723F57-C33F-47E6-9DE4-05593C1DEAD5}"/>
    <dgm:cxn modelId="{B54B1BC8-ADB8-4878-BCDA-C292BBC32C96}" srcId="{E87E35B4-0CEC-47FD-9AEE-B8D960E278B0}" destId="{FCFA96B3-4213-4C74-A41A-261684071E10}" srcOrd="0" destOrd="0" parTransId="{18B7A743-AAAA-4F6B-8215-ABC0AAE61DD9}" sibTransId="{43CB3BF1-DFE9-4A1D-8D7D-28A2D410ED90}"/>
    <dgm:cxn modelId="{CCE9F0D9-C922-4EE8-96D8-9B323DF4DC99}" type="presOf" srcId="{49F98612-152E-4A20-AC4E-2BD053489F54}" destId="{30A9F4CA-D9EC-4F0B-B9EA-937041F1609F}" srcOrd="0" destOrd="0" presId="urn:microsoft.com/office/officeart/2016/7/layout/HorizontalActionList"/>
    <dgm:cxn modelId="{629A83F2-5723-42A6-8DA1-358A30AE9C2A}" type="presOf" srcId="{C5B04596-2A51-46AE-BF45-F69C3B0EB6F1}" destId="{9B705B33-F539-4EA5-BF44-3D427A24F119}" srcOrd="0" destOrd="0" presId="urn:microsoft.com/office/officeart/2016/7/layout/HorizontalActionList"/>
    <dgm:cxn modelId="{A2E48EF8-99C2-43B4-8679-7B37D3C353D6}" srcId="{49F98612-152E-4A20-AC4E-2BD053489F54}" destId="{E87E35B4-0CEC-47FD-9AEE-B8D960E278B0}" srcOrd="0" destOrd="0" parTransId="{6E4A1D12-B9E2-463D-923F-B04E2BF8B01B}" sibTransId="{7C200085-AD2E-4685-9020-F0EFDC5FBC62}"/>
    <dgm:cxn modelId="{04A3C393-2BF2-47FB-9521-98FDD9DF1382}" type="presParOf" srcId="{30A9F4CA-D9EC-4F0B-B9EA-937041F1609F}" destId="{FBF5FC2F-E3B6-4171-9972-9818F4C31290}" srcOrd="0" destOrd="0" presId="urn:microsoft.com/office/officeart/2016/7/layout/HorizontalActionList"/>
    <dgm:cxn modelId="{0AE496CF-5EDF-44D5-971A-6A365F5F341C}" type="presParOf" srcId="{FBF5FC2F-E3B6-4171-9972-9818F4C31290}" destId="{5239D4A7-07DE-4B60-9FBC-FCE7D916AD16}" srcOrd="0" destOrd="0" presId="urn:microsoft.com/office/officeart/2016/7/layout/HorizontalActionList"/>
    <dgm:cxn modelId="{696FA6B8-5C8D-4330-8FCE-8FBDAAC90B96}" type="presParOf" srcId="{FBF5FC2F-E3B6-4171-9972-9818F4C31290}" destId="{60497A97-2667-453C-84BD-58E30C053EB7}" srcOrd="1" destOrd="0" presId="urn:microsoft.com/office/officeart/2016/7/layout/HorizontalActionList"/>
    <dgm:cxn modelId="{44F83A9C-7EC6-4A7A-B757-B3F924931F4E}" type="presParOf" srcId="{30A9F4CA-D9EC-4F0B-B9EA-937041F1609F}" destId="{A9CF0258-3BD2-4D02-8593-B3CBC4F7FE74}" srcOrd="1" destOrd="0" presId="urn:microsoft.com/office/officeart/2016/7/layout/HorizontalActionList"/>
    <dgm:cxn modelId="{35166C9D-D147-47C5-AFDD-CFC8996973A3}" type="presParOf" srcId="{30A9F4CA-D9EC-4F0B-B9EA-937041F1609F}" destId="{36316EB1-B8E0-417C-89DB-D3588AEA0213}" srcOrd="2" destOrd="0" presId="urn:microsoft.com/office/officeart/2016/7/layout/HorizontalActionList"/>
    <dgm:cxn modelId="{880C5BD0-BEA6-454A-852E-C971CD74F6C0}" type="presParOf" srcId="{36316EB1-B8E0-417C-89DB-D3588AEA0213}" destId="{3EACAF8B-38BF-4F4E-93A3-89D675DF39F6}" srcOrd="0" destOrd="0" presId="urn:microsoft.com/office/officeart/2016/7/layout/HorizontalActionList"/>
    <dgm:cxn modelId="{1882DC1E-843E-4692-B3B2-22ED4B1619E4}" type="presParOf" srcId="{36316EB1-B8E0-417C-89DB-D3588AEA0213}" destId="{68B87A0C-6B82-4600-A3C0-D4DA6B3C50F9}" srcOrd="1" destOrd="0" presId="urn:microsoft.com/office/officeart/2016/7/layout/HorizontalActionList"/>
    <dgm:cxn modelId="{D141B2BB-D42F-48B9-ACA7-3CD60752B2A0}" type="presParOf" srcId="{30A9F4CA-D9EC-4F0B-B9EA-937041F1609F}" destId="{68EAC6E8-654D-43E5-9DEC-B6AC5555F98E}" srcOrd="3" destOrd="0" presId="urn:microsoft.com/office/officeart/2016/7/layout/HorizontalActionList"/>
    <dgm:cxn modelId="{271997C1-79DA-4D4D-BBE2-46A19FDC4B69}" type="presParOf" srcId="{30A9F4CA-D9EC-4F0B-B9EA-937041F1609F}" destId="{5897274E-57C3-452E-B29C-AFDC679FF578}" srcOrd="4" destOrd="0" presId="urn:microsoft.com/office/officeart/2016/7/layout/HorizontalActionList"/>
    <dgm:cxn modelId="{99CF6587-A02F-45EF-985E-5956004DA4F3}" type="presParOf" srcId="{5897274E-57C3-452E-B29C-AFDC679FF578}" destId="{24F9F105-2766-4B72-A606-F2F168748DD9}" srcOrd="0" destOrd="0" presId="urn:microsoft.com/office/officeart/2016/7/layout/HorizontalActionList"/>
    <dgm:cxn modelId="{381BDC84-A237-4541-9E20-0E976F2EDB6B}" type="presParOf" srcId="{5897274E-57C3-452E-B29C-AFDC679FF578}" destId="{9B705B33-F539-4EA5-BF44-3D427A24F119}" srcOrd="1" destOrd="0" presId="urn:microsoft.com/office/officeart/2016/7/layout/HorizontalActionList"/>
    <dgm:cxn modelId="{34407BA0-8FE8-44A0-91AB-9FD244F443A5}" type="presParOf" srcId="{30A9F4CA-D9EC-4F0B-B9EA-937041F1609F}" destId="{39B1DADE-C822-4A32-8EBD-B71682D887B6}" srcOrd="5" destOrd="0" presId="urn:microsoft.com/office/officeart/2016/7/layout/HorizontalActionList"/>
    <dgm:cxn modelId="{DB35FC0A-58A1-4F0A-A9D2-8D0835B25D70}" type="presParOf" srcId="{30A9F4CA-D9EC-4F0B-B9EA-937041F1609F}" destId="{392EF7AF-45D5-464F-AE1E-74D255DB45B9}" srcOrd="6" destOrd="0" presId="urn:microsoft.com/office/officeart/2016/7/layout/HorizontalActionList"/>
    <dgm:cxn modelId="{940C5FD7-E39D-4720-B6AF-2978633277B3}" type="presParOf" srcId="{392EF7AF-45D5-464F-AE1E-74D255DB45B9}" destId="{5DC197C2-9131-47A1-B27B-6CB39F7A94F0}" srcOrd="0" destOrd="0" presId="urn:microsoft.com/office/officeart/2016/7/layout/HorizontalActionList"/>
    <dgm:cxn modelId="{21C064AF-BEAB-4345-A81F-47908974E19C}" type="presParOf" srcId="{392EF7AF-45D5-464F-AE1E-74D255DB45B9}" destId="{FC9DDEA4-6512-43B3-A5E6-B946120C5EE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5B7D5-8386-4C78-AE6E-6C19649B77A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40F4A1A5-42D1-4560-9EBD-1819DA2286C9}">
      <dgm:prSet custT="1"/>
      <dgm:spPr/>
      <dgm:t>
        <a:bodyPr/>
        <a:lstStyle/>
        <a:p>
          <a:r>
            <a:rPr lang="en-US" sz="5400" b="1"/>
            <a:t>Scan </a:t>
          </a:r>
          <a:r>
            <a:rPr lang="en-US" sz="5400" b="1" u="sng">
              <a:solidFill>
                <a:srgbClr val="FFFF00"/>
              </a:solidFill>
            </a:rPr>
            <a:t>at least 10 low power fields</a:t>
          </a:r>
          <a:r>
            <a:rPr lang="en-US" sz="5400" b="1">
              <a:solidFill>
                <a:srgbClr val="FFFF00"/>
              </a:solidFill>
            </a:rPr>
            <a:t> </a:t>
          </a:r>
          <a:r>
            <a:rPr lang="en-US" sz="5400" b="1"/>
            <a:t>before making a determination </a:t>
          </a:r>
          <a:endParaRPr lang="en-US" sz="5400" dirty="0"/>
        </a:p>
      </dgm:t>
    </dgm:pt>
    <dgm:pt modelId="{30B41B83-F218-4797-B2F8-817B002AABCE}" type="parTrans" cxnId="{CFBFD07C-DFEE-4E80-B48C-D7AF5810EC67}">
      <dgm:prSet/>
      <dgm:spPr/>
      <dgm:t>
        <a:bodyPr/>
        <a:lstStyle/>
        <a:p>
          <a:endParaRPr lang="en-US"/>
        </a:p>
      </dgm:t>
    </dgm:pt>
    <dgm:pt modelId="{DEEC9028-8C61-41CC-9D35-6E8148C24990}" type="sibTrans" cxnId="{CFBFD07C-DFEE-4E80-B48C-D7AF5810EC67}">
      <dgm:prSet/>
      <dgm:spPr/>
      <dgm:t>
        <a:bodyPr/>
        <a:lstStyle/>
        <a:p>
          <a:endParaRPr lang="en-US"/>
        </a:p>
      </dgm:t>
    </dgm:pt>
    <dgm:pt modelId="{F74B6DFB-053F-44FC-BA53-DCF9E1BEEF25}">
      <dgm:prSet/>
      <dgm:spPr/>
      <dgm:t>
        <a:bodyPr/>
        <a:lstStyle/>
        <a:p>
          <a:r>
            <a:rPr lang="en-US" b="1" dirty="0"/>
            <a:t>After the sputum smear is prepared and Gram stained (follow local MC Lab protocol), examine the smear using the  </a:t>
          </a:r>
          <a:r>
            <a:rPr lang="en-US" b="1" u="sng" dirty="0">
              <a:solidFill>
                <a:srgbClr val="FFFF00"/>
              </a:solidFill>
            </a:rPr>
            <a:t>LOW-POWER FIELD (10X) OBJECTIVE</a:t>
          </a:r>
          <a:r>
            <a:rPr lang="en-US" b="1" u="none" dirty="0">
              <a:solidFill>
                <a:srgbClr val="FFFF00"/>
              </a:solidFill>
            </a:rPr>
            <a:t> </a:t>
          </a:r>
          <a:r>
            <a:rPr lang="en-US" b="1" u="none" dirty="0"/>
            <a:t>for</a:t>
          </a:r>
          <a:r>
            <a:rPr lang="en-US" b="1" dirty="0"/>
            <a:t> the presence of squamous epithelial cells</a:t>
          </a:r>
          <a:endParaRPr lang="en-US" dirty="0"/>
        </a:p>
      </dgm:t>
    </dgm:pt>
    <dgm:pt modelId="{E0C7A55D-00E4-4D9C-86C8-1EA23E5840A5}" type="sibTrans" cxnId="{BFEF31CC-EFA0-4062-9A30-236D039E890A}">
      <dgm:prSet/>
      <dgm:spPr/>
      <dgm:t>
        <a:bodyPr/>
        <a:lstStyle/>
        <a:p>
          <a:endParaRPr lang="en-US"/>
        </a:p>
      </dgm:t>
    </dgm:pt>
    <dgm:pt modelId="{B16BB6FB-991D-4D59-A9F0-8A485086D4DD}" type="parTrans" cxnId="{BFEF31CC-EFA0-4062-9A30-236D039E890A}">
      <dgm:prSet/>
      <dgm:spPr/>
      <dgm:t>
        <a:bodyPr/>
        <a:lstStyle/>
        <a:p>
          <a:endParaRPr lang="en-US"/>
        </a:p>
      </dgm:t>
    </dgm:pt>
    <dgm:pt modelId="{AD01FE8E-CA96-459E-A43F-6F19560CB74B}" type="pres">
      <dgm:prSet presAssocID="{52C5B7D5-8386-4C78-AE6E-6C19649B77AB}" presName="Name0" presStyleCnt="0">
        <dgm:presLayoutVars>
          <dgm:dir/>
          <dgm:resizeHandles val="exact"/>
        </dgm:presLayoutVars>
      </dgm:prSet>
      <dgm:spPr/>
    </dgm:pt>
    <dgm:pt modelId="{CFB5A005-C112-47B6-9FC9-90C166405CF5}" type="pres">
      <dgm:prSet presAssocID="{52C5B7D5-8386-4C78-AE6E-6C19649B77AB}" presName="node1" presStyleLbl="node1" presStyleIdx="0" presStyleCnt="2">
        <dgm:presLayoutVars>
          <dgm:bulletEnabled val="1"/>
        </dgm:presLayoutVars>
      </dgm:prSet>
      <dgm:spPr/>
    </dgm:pt>
    <dgm:pt modelId="{9411700A-50D2-496A-92DD-010A71193571}" type="pres">
      <dgm:prSet presAssocID="{52C5B7D5-8386-4C78-AE6E-6C19649B77AB}" presName="sibTrans" presStyleLbl="bgShp" presStyleIdx="0" presStyleCnt="1"/>
      <dgm:spPr/>
    </dgm:pt>
    <dgm:pt modelId="{721C2951-7208-48A6-9EAE-5EF782970F07}" type="pres">
      <dgm:prSet presAssocID="{52C5B7D5-8386-4C78-AE6E-6C19649B77AB}" presName="node2" presStyleLbl="node1" presStyleIdx="1" presStyleCnt="2">
        <dgm:presLayoutVars>
          <dgm:bulletEnabled val="1"/>
        </dgm:presLayoutVars>
      </dgm:prSet>
      <dgm:spPr/>
    </dgm:pt>
    <dgm:pt modelId="{D314FB5A-EF01-4BA9-96B7-EDF39EC949D3}" type="pres">
      <dgm:prSet presAssocID="{52C5B7D5-8386-4C78-AE6E-6C19649B77AB}" presName="sp1" presStyleCnt="0"/>
      <dgm:spPr/>
    </dgm:pt>
    <dgm:pt modelId="{C0B516EA-61C7-4A9C-9230-940DB268564F}" type="pres">
      <dgm:prSet presAssocID="{52C5B7D5-8386-4C78-AE6E-6C19649B77AB}" presName="sp2" presStyleCnt="0"/>
      <dgm:spPr/>
    </dgm:pt>
  </dgm:ptLst>
  <dgm:cxnLst>
    <dgm:cxn modelId="{414EFB23-882E-4F7C-B0CF-001B04C1BC0A}" type="presOf" srcId="{E0C7A55D-00E4-4D9C-86C8-1EA23E5840A5}" destId="{9411700A-50D2-496A-92DD-010A71193571}" srcOrd="0" destOrd="0" presId="urn:microsoft.com/office/officeart/2005/8/layout/cycle3"/>
    <dgm:cxn modelId="{FC776231-7CA1-4D86-B5AE-18CCFD15D3CE}" type="presOf" srcId="{F74B6DFB-053F-44FC-BA53-DCF9E1BEEF25}" destId="{CFB5A005-C112-47B6-9FC9-90C166405CF5}" srcOrd="0" destOrd="0" presId="urn:microsoft.com/office/officeart/2005/8/layout/cycle3"/>
    <dgm:cxn modelId="{E453E440-0ABA-4310-ADDE-7AB62386A634}" type="presOf" srcId="{40F4A1A5-42D1-4560-9EBD-1819DA2286C9}" destId="{721C2951-7208-48A6-9EAE-5EF782970F07}" srcOrd="0" destOrd="0" presId="urn:microsoft.com/office/officeart/2005/8/layout/cycle3"/>
    <dgm:cxn modelId="{CFBFD07C-DFEE-4E80-B48C-D7AF5810EC67}" srcId="{52C5B7D5-8386-4C78-AE6E-6C19649B77AB}" destId="{40F4A1A5-42D1-4560-9EBD-1819DA2286C9}" srcOrd="1" destOrd="0" parTransId="{30B41B83-F218-4797-B2F8-817B002AABCE}" sibTransId="{DEEC9028-8C61-41CC-9D35-6E8148C24990}"/>
    <dgm:cxn modelId="{8A3C1082-535B-4232-8DF0-1962328CAB3A}" type="presOf" srcId="{52C5B7D5-8386-4C78-AE6E-6C19649B77AB}" destId="{AD01FE8E-CA96-459E-A43F-6F19560CB74B}" srcOrd="0" destOrd="0" presId="urn:microsoft.com/office/officeart/2005/8/layout/cycle3"/>
    <dgm:cxn modelId="{BFEF31CC-EFA0-4062-9A30-236D039E890A}" srcId="{52C5B7D5-8386-4C78-AE6E-6C19649B77AB}" destId="{F74B6DFB-053F-44FC-BA53-DCF9E1BEEF25}" srcOrd="0" destOrd="0" parTransId="{B16BB6FB-991D-4D59-A9F0-8A485086D4DD}" sibTransId="{E0C7A55D-00E4-4D9C-86C8-1EA23E5840A5}"/>
    <dgm:cxn modelId="{6DF85D4E-1E85-431D-BE74-58FEF857FBC9}" type="presParOf" srcId="{AD01FE8E-CA96-459E-A43F-6F19560CB74B}" destId="{CFB5A005-C112-47B6-9FC9-90C166405CF5}" srcOrd="0" destOrd="0" presId="urn:microsoft.com/office/officeart/2005/8/layout/cycle3"/>
    <dgm:cxn modelId="{2C0C8260-F45D-4DAF-983E-014213C7036D}" type="presParOf" srcId="{AD01FE8E-CA96-459E-A43F-6F19560CB74B}" destId="{9411700A-50D2-496A-92DD-010A71193571}" srcOrd="1" destOrd="0" presId="urn:microsoft.com/office/officeart/2005/8/layout/cycle3"/>
    <dgm:cxn modelId="{D139ACDB-B5A6-4E70-B89A-FEF764E72130}" type="presParOf" srcId="{AD01FE8E-CA96-459E-A43F-6F19560CB74B}" destId="{721C2951-7208-48A6-9EAE-5EF782970F07}" srcOrd="2" destOrd="0" presId="urn:microsoft.com/office/officeart/2005/8/layout/cycle3"/>
    <dgm:cxn modelId="{6CC419F2-822B-4995-A766-7BFBE17492DA}" type="presParOf" srcId="{AD01FE8E-CA96-459E-A43F-6F19560CB74B}" destId="{D314FB5A-EF01-4BA9-96B7-EDF39EC949D3}" srcOrd="3" destOrd="0" presId="urn:microsoft.com/office/officeart/2005/8/layout/cycle3"/>
    <dgm:cxn modelId="{D850CC88-701B-4998-B4C3-0DBEA42FA0ED}" type="presParOf" srcId="{AD01FE8E-CA96-459E-A43F-6F19560CB74B}" destId="{C0B516EA-61C7-4A9C-9230-940DB268564F}"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AC7DA-905C-43C9-AFF1-7367BFA0BE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78D39DF-DA13-4BE9-8D79-5FE92A41AEC6}">
      <dgm:prSet custT="1"/>
      <dgm:spPr/>
      <dgm:t>
        <a:bodyPr/>
        <a:lstStyle/>
        <a:p>
          <a:pPr>
            <a:lnSpc>
              <a:spcPct val="100000"/>
            </a:lnSpc>
            <a:spcAft>
              <a:spcPts val="0"/>
            </a:spcAft>
          </a:pPr>
          <a:r>
            <a:rPr lang="en-US" sz="2400" b="1" dirty="0"/>
            <a:t>Medical Center Lab Procedure (</a:t>
          </a:r>
          <a:r>
            <a:rPr lang="en-US" sz="2400" b="1"/>
            <a:t>SCPMG-PPP-0367)</a:t>
          </a:r>
          <a:endParaRPr lang="en-US" sz="2400" b="1" dirty="0"/>
        </a:p>
      </dgm:t>
    </dgm:pt>
    <dgm:pt modelId="{06980A89-6B9B-4CAF-94A8-828EE9728FF7}" type="parTrans" cxnId="{73241745-F3F2-4FF1-B5D1-2717753A8083}">
      <dgm:prSet/>
      <dgm:spPr/>
      <dgm:t>
        <a:bodyPr/>
        <a:lstStyle/>
        <a:p>
          <a:endParaRPr lang="en-US"/>
        </a:p>
      </dgm:t>
    </dgm:pt>
    <dgm:pt modelId="{7DF21242-D41D-42B4-8BB6-0BF48C2C45D7}" type="sibTrans" cxnId="{73241745-F3F2-4FF1-B5D1-2717753A8083}">
      <dgm:prSet/>
      <dgm:spPr/>
      <dgm:t>
        <a:bodyPr/>
        <a:lstStyle/>
        <a:p>
          <a:endParaRPr lang="en-US"/>
        </a:p>
      </dgm:t>
    </dgm:pt>
    <dgm:pt modelId="{30254EF0-94D5-4CEB-8538-1FE267007001}">
      <dgm:prSet custT="1"/>
      <dgm:spPr/>
      <dgm:t>
        <a:bodyPr/>
        <a:lstStyle/>
        <a:p>
          <a:pPr>
            <a:lnSpc>
              <a:spcPct val="100000"/>
            </a:lnSpc>
          </a:pPr>
          <a:r>
            <a:rPr lang="en-US" sz="3200" b="1" dirty="0"/>
            <a:t>Training Checklist </a:t>
          </a:r>
          <a:endParaRPr lang="en-US" sz="3200" dirty="0"/>
        </a:p>
      </dgm:t>
    </dgm:pt>
    <dgm:pt modelId="{7BE6ABE6-35A1-487D-B3AA-F682010AD9B8}" type="parTrans" cxnId="{37625616-BE1A-420F-A3FE-11ED727D26BA}">
      <dgm:prSet/>
      <dgm:spPr/>
      <dgm:t>
        <a:bodyPr/>
        <a:lstStyle/>
        <a:p>
          <a:endParaRPr lang="en-US"/>
        </a:p>
      </dgm:t>
    </dgm:pt>
    <dgm:pt modelId="{5B45EE9F-C0EE-4F20-BC92-37CA451845EB}" type="sibTrans" cxnId="{37625616-BE1A-420F-A3FE-11ED727D26BA}">
      <dgm:prSet/>
      <dgm:spPr/>
      <dgm:t>
        <a:bodyPr/>
        <a:lstStyle/>
        <a:p>
          <a:endParaRPr lang="en-US"/>
        </a:p>
      </dgm:t>
    </dgm:pt>
    <dgm:pt modelId="{C393734C-84A2-40C0-950F-1CA1F294276C}">
      <dgm:prSet custT="1"/>
      <dgm:spPr/>
      <dgm:t>
        <a:bodyPr/>
        <a:lstStyle/>
        <a:p>
          <a:pPr>
            <a:lnSpc>
              <a:spcPct val="100000"/>
            </a:lnSpc>
          </a:pPr>
          <a:r>
            <a:rPr lang="en-US" sz="3200" b="1" dirty="0"/>
            <a:t>Competency Assessment Quiz (</a:t>
          </a:r>
          <a:r>
            <a:rPr lang="en-US" sz="3200" b="1" dirty="0" err="1"/>
            <a:t>Powerpoint</a:t>
          </a:r>
          <a:r>
            <a:rPr lang="en-US" sz="3200" b="1" dirty="0"/>
            <a:t> slides)</a:t>
          </a:r>
          <a:endParaRPr lang="en-US" sz="3200" dirty="0"/>
        </a:p>
      </dgm:t>
    </dgm:pt>
    <dgm:pt modelId="{4281259E-3582-4814-9B61-7B236A4B0649}" type="parTrans" cxnId="{219F1966-3BDC-462F-86A0-0E1C099C2D7C}">
      <dgm:prSet/>
      <dgm:spPr/>
      <dgm:t>
        <a:bodyPr/>
        <a:lstStyle/>
        <a:p>
          <a:endParaRPr lang="en-US"/>
        </a:p>
      </dgm:t>
    </dgm:pt>
    <dgm:pt modelId="{872DCFD3-FACE-4F91-B5DD-8757BBAD7A24}" type="sibTrans" cxnId="{219F1966-3BDC-462F-86A0-0E1C099C2D7C}">
      <dgm:prSet/>
      <dgm:spPr/>
      <dgm:t>
        <a:bodyPr/>
        <a:lstStyle/>
        <a:p>
          <a:endParaRPr lang="en-US"/>
        </a:p>
      </dgm:t>
    </dgm:pt>
    <dgm:pt modelId="{1CD47161-1671-45BD-B44E-87468CF5FE46}">
      <dgm:prSet custT="1"/>
      <dgm:spPr/>
      <dgm:t>
        <a:bodyPr/>
        <a:lstStyle/>
        <a:p>
          <a:pPr>
            <a:lnSpc>
              <a:spcPct val="100000"/>
            </a:lnSpc>
          </a:pPr>
          <a:r>
            <a:rPr lang="en-US" sz="3200" b="1" dirty="0"/>
            <a:t>Competency Assessment Answer Sheet</a:t>
          </a:r>
        </a:p>
        <a:p>
          <a:pPr>
            <a:lnSpc>
              <a:spcPct val="100000"/>
            </a:lnSpc>
          </a:pPr>
          <a:endParaRPr lang="en-US" sz="3200" b="1" dirty="0"/>
        </a:p>
        <a:p>
          <a:pPr>
            <a:lnSpc>
              <a:spcPct val="100000"/>
            </a:lnSpc>
          </a:pPr>
          <a:r>
            <a:rPr lang="en-US" sz="1900" b="1" dirty="0"/>
            <a:t> </a:t>
          </a:r>
          <a:endParaRPr lang="en-US" sz="1900" dirty="0"/>
        </a:p>
      </dgm:t>
    </dgm:pt>
    <dgm:pt modelId="{625F3565-E37F-462E-A75B-A10762AFDC9F}" type="parTrans" cxnId="{C9584EDD-8A9D-40CB-995A-090040916D0F}">
      <dgm:prSet/>
      <dgm:spPr/>
      <dgm:t>
        <a:bodyPr/>
        <a:lstStyle/>
        <a:p>
          <a:endParaRPr lang="en-US"/>
        </a:p>
      </dgm:t>
    </dgm:pt>
    <dgm:pt modelId="{79FD8678-6101-4971-A6C3-ED047EDF1C59}" type="sibTrans" cxnId="{C9584EDD-8A9D-40CB-995A-090040916D0F}">
      <dgm:prSet/>
      <dgm:spPr/>
      <dgm:t>
        <a:bodyPr/>
        <a:lstStyle/>
        <a:p>
          <a:endParaRPr lang="en-US"/>
        </a:p>
      </dgm:t>
    </dgm:pt>
    <dgm:pt modelId="{E2C6E53D-59CE-4EA7-975E-8EEA3DEB91E5}">
      <dgm:prSet custT="1"/>
      <dgm:spPr/>
      <dgm:t>
        <a:bodyPr/>
        <a:lstStyle/>
        <a:p>
          <a:pPr>
            <a:lnSpc>
              <a:spcPct val="100000"/>
            </a:lnSpc>
          </a:pPr>
          <a:r>
            <a:rPr lang="en-US" sz="3200" b="1" dirty="0" err="1"/>
            <a:t>LabNet</a:t>
          </a:r>
          <a:r>
            <a:rPr lang="en-US" sz="1900" b="1" dirty="0"/>
            <a:t> </a:t>
          </a:r>
        </a:p>
        <a:p>
          <a:pPr>
            <a:lnSpc>
              <a:spcPct val="100000"/>
            </a:lnSpc>
          </a:pPr>
          <a:r>
            <a:rPr lang="en-US" sz="1900" b="1" dirty="0"/>
            <a:t> </a:t>
          </a:r>
          <a:endParaRPr lang="en-US" sz="1900" dirty="0"/>
        </a:p>
      </dgm:t>
    </dgm:pt>
    <dgm:pt modelId="{B48037F8-762F-4340-A0DB-6DA021689215}" type="parTrans" cxnId="{AE3FF8CB-E9CA-41B2-8690-BCA4E9401DED}">
      <dgm:prSet/>
      <dgm:spPr/>
      <dgm:t>
        <a:bodyPr/>
        <a:lstStyle/>
        <a:p>
          <a:endParaRPr lang="en-US"/>
        </a:p>
      </dgm:t>
    </dgm:pt>
    <dgm:pt modelId="{45D59770-92F3-42A2-8E8A-CACFCDBE0D53}" type="sibTrans" cxnId="{AE3FF8CB-E9CA-41B2-8690-BCA4E9401DED}">
      <dgm:prSet/>
      <dgm:spPr/>
      <dgm:t>
        <a:bodyPr/>
        <a:lstStyle/>
        <a:p>
          <a:endParaRPr lang="en-US"/>
        </a:p>
      </dgm:t>
    </dgm:pt>
    <dgm:pt modelId="{39DC9CBF-DF60-498D-B164-E51E82E2D764}">
      <dgm:prSet custT="1"/>
      <dgm:spPr/>
      <dgm:t>
        <a:bodyPr/>
        <a:lstStyle/>
        <a:p>
          <a:pPr>
            <a:lnSpc>
              <a:spcPct val="100000"/>
            </a:lnSpc>
          </a:pPr>
          <a:r>
            <a:rPr lang="en-US" sz="3200" b="1" dirty="0"/>
            <a:t>Technical Bulletin</a:t>
          </a:r>
        </a:p>
        <a:p>
          <a:pPr>
            <a:lnSpc>
              <a:spcPct val="100000"/>
            </a:lnSpc>
          </a:pPr>
          <a:endParaRPr lang="en-US" sz="1900" b="1" dirty="0"/>
        </a:p>
        <a:p>
          <a:pPr>
            <a:lnSpc>
              <a:spcPct val="100000"/>
            </a:lnSpc>
          </a:pPr>
          <a:r>
            <a:rPr lang="en-US" sz="1900" b="1" dirty="0"/>
            <a:t> </a:t>
          </a:r>
          <a:endParaRPr lang="en-US" sz="1900" dirty="0"/>
        </a:p>
      </dgm:t>
    </dgm:pt>
    <dgm:pt modelId="{1E0409E3-8A7A-4060-BD4D-94E483AC14DD}" type="parTrans" cxnId="{CC7F6F5B-F004-4820-96C3-CE2C5FFD4B8C}">
      <dgm:prSet/>
      <dgm:spPr/>
      <dgm:t>
        <a:bodyPr/>
        <a:lstStyle/>
        <a:p>
          <a:endParaRPr lang="en-US"/>
        </a:p>
      </dgm:t>
    </dgm:pt>
    <dgm:pt modelId="{34DB4679-B7F2-451F-A14B-AFD9774D73FC}" type="sibTrans" cxnId="{CC7F6F5B-F004-4820-96C3-CE2C5FFD4B8C}">
      <dgm:prSet/>
      <dgm:spPr/>
      <dgm:t>
        <a:bodyPr/>
        <a:lstStyle/>
        <a:p>
          <a:endParaRPr lang="en-US"/>
        </a:p>
      </dgm:t>
    </dgm:pt>
    <dgm:pt modelId="{CE90772C-A86B-4BA8-A779-722559FDDE1E}" type="pres">
      <dgm:prSet presAssocID="{CA2AC7DA-905C-43C9-AFF1-7367BFA0BE8C}" presName="root" presStyleCnt="0">
        <dgm:presLayoutVars>
          <dgm:dir/>
          <dgm:resizeHandles val="exact"/>
        </dgm:presLayoutVars>
      </dgm:prSet>
      <dgm:spPr/>
    </dgm:pt>
    <dgm:pt modelId="{E97FF6FB-5BC1-490C-BB50-3891687E614A}" type="pres">
      <dgm:prSet presAssocID="{C78D39DF-DA13-4BE9-8D79-5FE92A41AEC6}" presName="compNode" presStyleCnt="0"/>
      <dgm:spPr/>
    </dgm:pt>
    <dgm:pt modelId="{DA05DC97-D5F8-4C97-8F7C-B010F7242516}" type="pres">
      <dgm:prSet presAssocID="{C78D39DF-DA13-4BE9-8D79-5FE92A41AEC6}" presName="bgRect" presStyleLbl="bgShp" presStyleIdx="0" presStyleCnt="6" custLinFactNeighborX="0" custLinFactNeighborY="-755"/>
      <dgm:spPr/>
    </dgm:pt>
    <dgm:pt modelId="{308054DB-FEC0-44F2-978D-64E35598BF0C}" type="pres">
      <dgm:prSet presAssocID="{C78D39DF-DA13-4BE9-8D79-5FE92A41AEC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5948A389-339F-4E0B-AAEE-084AB057FFB5}" type="pres">
      <dgm:prSet presAssocID="{C78D39DF-DA13-4BE9-8D79-5FE92A41AEC6}" presName="spaceRect" presStyleCnt="0"/>
      <dgm:spPr/>
    </dgm:pt>
    <dgm:pt modelId="{AF28A0D9-5DE1-4FFC-BCC4-31A8859A7357}" type="pres">
      <dgm:prSet presAssocID="{C78D39DF-DA13-4BE9-8D79-5FE92A41AEC6}" presName="parTx" presStyleLbl="revTx" presStyleIdx="0" presStyleCnt="6">
        <dgm:presLayoutVars>
          <dgm:chMax val="0"/>
          <dgm:chPref val="0"/>
        </dgm:presLayoutVars>
      </dgm:prSet>
      <dgm:spPr/>
    </dgm:pt>
    <dgm:pt modelId="{E0B09A03-99AE-4266-BEB2-7738672F57A8}" type="pres">
      <dgm:prSet presAssocID="{7DF21242-D41D-42B4-8BB6-0BF48C2C45D7}" presName="sibTrans" presStyleCnt="0"/>
      <dgm:spPr/>
    </dgm:pt>
    <dgm:pt modelId="{3DDD62BA-6D9F-485C-A334-8A2444947D62}" type="pres">
      <dgm:prSet presAssocID="{30254EF0-94D5-4CEB-8538-1FE267007001}" presName="compNode" presStyleCnt="0"/>
      <dgm:spPr/>
    </dgm:pt>
    <dgm:pt modelId="{68FB91D5-5870-4346-A559-E429723ED09D}" type="pres">
      <dgm:prSet presAssocID="{30254EF0-94D5-4CEB-8538-1FE267007001}" presName="bgRect" presStyleLbl="bgShp" presStyleIdx="1" presStyleCnt="6"/>
      <dgm:spPr/>
    </dgm:pt>
    <dgm:pt modelId="{9BB451F3-017C-44A9-B7A8-FA00F40E8EB7}" type="pres">
      <dgm:prSet presAssocID="{30254EF0-94D5-4CEB-8538-1FE26700700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E571078-58D1-4200-9DE9-F4C3F336A7C4}" type="pres">
      <dgm:prSet presAssocID="{30254EF0-94D5-4CEB-8538-1FE267007001}" presName="spaceRect" presStyleCnt="0"/>
      <dgm:spPr/>
    </dgm:pt>
    <dgm:pt modelId="{14DF21F6-5B96-4756-BDB5-E5C6CC63BD55}" type="pres">
      <dgm:prSet presAssocID="{30254EF0-94D5-4CEB-8538-1FE267007001}" presName="parTx" presStyleLbl="revTx" presStyleIdx="1" presStyleCnt="6">
        <dgm:presLayoutVars>
          <dgm:chMax val="0"/>
          <dgm:chPref val="0"/>
        </dgm:presLayoutVars>
      </dgm:prSet>
      <dgm:spPr/>
    </dgm:pt>
    <dgm:pt modelId="{0B164933-AA9C-4923-92C8-B4A4B2653770}" type="pres">
      <dgm:prSet presAssocID="{5B45EE9F-C0EE-4F20-BC92-37CA451845EB}" presName="sibTrans" presStyleCnt="0"/>
      <dgm:spPr/>
    </dgm:pt>
    <dgm:pt modelId="{6B308EDE-AB49-4A77-9D84-E38F38D1FA8C}" type="pres">
      <dgm:prSet presAssocID="{C393734C-84A2-40C0-950F-1CA1F294276C}" presName="compNode" presStyleCnt="0"/>
      <dgm:spPr/>
    </dgm:pt>
    <dgm:pt modelId="{A658F065-6D6C-40CB-B46F-E046F974B729}" type="pres">
      <dgm:prSet presAssocID="{C393734C-84A2-40C0-950F-1CA1F294276C}" presName="bgRect" presStyleLbl="bgShp" presStyleIdx="2" presStyleCnt="6"/>
      <dgm:spPr/>
    </dgm:pt>
    <dgm:pt modelId="{67D61C45-354C-4E07-8F47-9EDEFB717B18}" type="pres">
      <dgm:prSet presAssocID="{C393734C-84A2-40C0-950F-1CA1F294276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A1ECD28-C7D2-4A60-A5C7-512ABB908C40}" type="pres">
      <dgm:prSet presAssocID="{C393734C-84A2-40C0-950F-1CA1F294276C}" presName="spaceRect" presStyleCnt="0"/>
      <dgm:spPr/>
    </dgm:pt>
    <dgm:pt modelId="{30A4D49F-11B5-4452-A5EB-7D68E3ECEE17}" type="pres">
      <dgm:prSet presAssocID="{C393734C-84A2-40C0-950F-1CA1F294276C}" presName="parTx" presStyleLbl="revTx" presStyleIdx="2" presStyleCnt="6">
        <dgm:presLayoutVars>
          <dgm:chMax val="0"/>
          <dgm:chPref val="0"/>
        </dgm:presLayoutVars>
      </dgm:prSet>
      <dgm:spPr/>
    </dgm:pt>
    <dgm:pt modelId="{16E898E2-8E56-44B5-857F-A6F724D20FF5}" type="pres">
      <dgm:prSet presAssocID="{872DCFD3-FACE-4F91-B5DD-8757BBAD7A24}" presName="sibTrans" presStyleCnt="0"/>
      <dgm:spPr/>
    </dgm:pt>
    <dgm:pt modelId="{09821925-0F9C-4753-8361-D3A38C32F320}" type="pres">
      <dgm:prSet presAssocID="{1CD47161-1671-45BD-B44E-87468CF5FE46}" presName="compNode" presStyleCnt="0"/>
      <dgm:spPr/>
    </dgm:pt>
    <dgm:pt modelId="{5551157C-B23A-42D7-AC0D-9DF66D7AE8B7}" type="pres">
      <dgm:prSet presAssocID="{1CD47161-1671-45BD-B44E-87468CF5FE46}" presName="bgRect" presStyleLbl="bgShp" presStyleIdx="3" presStyleCnt="6"/>
      <dgm:spPr/>
    </dgm:pt>
    <dgm:pt modelId="{8FAA4CF0-C67F-496D-A1E2-7DA8290541A7}" type="pres">
      <dgm:prSet presAssocID="{1CD47161-1671-45BD-B44E-87468CF5FE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B01B23C-778B-4F3D-A0DE-C5076071126F}" type="pres">
      <dgm:prSet presAssocID="{1CD47161-1671-45BD-B44E-87468CF5FE46}" presName="spaceRect" presStyleCnt="0"/>
      <dgm:spPr/>
    </dgm:pt>
    <dgm:pt modelId="{41D5863B-A6A1-4F8D-A1D5-43C1398D8FD8}" type="pres">
      <dgm:prSet presAssocID="{1CD47161-1671-45BD-B44E-87468CF5FE46}" presName="parTx" presStyleLbl="revTx" presStyleIdx="3" presStyleCnt="6" custLinFactNeighborY="14589">
        <dgm:presLayoutVars>
          <dgm:chMax val="0"/>
          <dgm:chPref val="0"/>
        </dgm:presLayoutVars>
      </dgm:prSet>
      <dgm:spPr/>
    </dgm:pt>
    <dgm:pt modelId="{F2A66954-73E1-4C17-BCF0-BB95AB6924A1}" type="pres">
      <dgm:prSet presAssocID="{79FD8678-6101-4971-A6C3-ED047EDF1C59}" presName="sibTrans" presStyleCnt="0"/>
      <dgm:spPr/>
    </dgm:pt>
    <dgm:pt modelId="{992E67D2-F3EF-4CD9-B9BE-9585B2DE99A4}" type="pres">
      <dgm:prSet presAssocID="{E2C6E53D-59CE-4EA7-975E-8EEA3DEB91E5}" presName="compNode" presStyleCnt="0"/>
      <dgm:spPr/>
    </dgm:pt>
    <dgm:pt modelId="{DC3B035F-8C21-40F4-87DA-DD82C1E07B89}" type="pres">
      <dgm:prSet presAssocID="{E2C6E53D-59CE-4EA7-975E-8EEA3DEB91E5}" presName="bgRect" presStyleLbl="bgShp" presStyleIdx="4" presStyleCnt="6"/>
      <dgm:spPr/>
    </dgm:pt>
    <dgm:pt modelId="{4C20AA67-ABB0-4C2B-B1BD-78BE2A67421C}" type="pres">
      <dgm:prSet presAssocID="{E2C6E53D-59CE-4EA7-975E-8EEA3DEB91E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F5F6E3CC-D33E-4A57-B169-67968A38E6AB}" type="pres">
      <dgm:prSet presAssocID="{E2C6E53D-59CE-4EA7-975E-8EEA3DEB91E5}" presName="spaceRect" presStyleCnt="0"/>
      <dgm:spPr/>
    </dgm:pt>
    <dgm:pt modelId="{E77FEEA7-35D1-4FAC-AFBA-B1461A817C5B}" type="pres">
      <dgm:prSet presAssocID="{E2C6E53D-59CE-4EA7-975E-8EEA3DEB91E5}" presName="parTx" presStyleLbl="revTx" presStyleIdx="4" presStyleCnt="6">
        <dgm:presLayoutVars>
          <dgm:chMax val="0"/>
          <dgm:chPref val="0"/>
        </dgm:presLayoutVars>
      </dgm:prSet>
      <dgm:spPr/>
    </dgm:pt>
    <dgm:pt modelId="{576B17E5-CE6A-4608-A9AD-B822DEA2557F}" type="pres">
      <dgm:prSet presAssocID="{45D59770-92F3-42A2-8E8A-CACFCDBE0D53}" presName="sibTrans" presStyleCnt="0"/>
      <dgm:spPr/>
    </dgm:pt>
    <dgm:pt modelId="{3B9BE794-1211-41E1-8BAD-716D4A9F2ABA}" type="pres">
      <dgm:prSet presAssocID="{39DC9CBF-DF60-498D-B164-E51E82E2D764}" presName="compNode" presStyleCnt="0"/>
      <dgm:spPr/>
    </dgm:pt>
    <dgm:pt modelId="{E06B64FC-8391-4FE8-AE46-C5D24BBE2871}" type="pres">
      <dgm:prSet presAssocID="{39DC9CBF-DF60-498D-B164-E51E82E2D764}" presName="bgRect" presStyleLbl="bgShp" presStyleIdx="5" presStyleCnt="6"/>
      <dgm:spPr/>
    </dgm:pt>
    <dgm:pt modelId="{3BEB3A17-9B5B-4514-A199-1C622F60C32D}" type="pres">
      <dgm:prSet presAssocID="{39DC9CBF-DF60-498D-B164-E51E82E2D7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wspaper"/>
        </a:ext>
      </dgm:extLst>
    </dgm:pt>
    <dgm:pt modelId="{710AB22E-A1A2-417D-8152-C4FBCBD1C465}" type="pres">
      <dgm:prSet presAssocID="{39DC9CBF-DF60-498D-B164-E51E82E2D764}" presName="spaceRect" presStyleCnt="0"/>
      <dgm:spPr/>
    </dgm:pt>
    <dgm:pt modelId="{01DC0D21-224B-49AE-AB21-6CE5ED9AC1C3}" type="pres">
      <dgm:prSet presAssocID="{39DC9CBF-DF60-498D-B164-E51E82E2D764}" presName="parTx" presStyleLbl="revTx" presStyleIdx="5" presStyleCnt="6">
        <dgm:presLayoutVars>
          <dgm:chMax val="0"/>
          <dgm:chPref val="0"/>
        </dgm:presLayoutVars>
      </dgm:prSet>
      <dgm:spPr/>
    </dgm:pt>
  </dgm:ptLst>
  <dgm:cxnLst>
    <dgm:cxn modelId="{2024EE0B-1077-4D9D-89B8-B32F8F4C41DE}" type="presOf" srcId="{E2C6E53D-59CE-4EA7-975E-8EEA3DEB91E5}" destId="{E77FEEA7-35D1-4FAC-AFBA-B1461A817C5B}" srcOrd="0" destOrd="0" presId="urn:microsoft.com/office/officeart/2018/2/layout/IconVerticalSolidList"/>
    <dgm:cxn modelId="{37625616-BE1A-420F-A3FE-11ED727D26BA}" srcId="{CA2AC7DA-905C-43C9-AFF1-7367BFA0BE8C}" destId="{30254EF0-94D5-4CEB-8538-1FE267007001}" srcOrd="1" destOrd="0" parTransId="{7BE6ABE6-35A1-487D-B3AA-F682010AD9B8}" sibTransId="{5B45EE9F-C0EE-4F20-BC92-37CA451845EB}"/>
    <dgm:cxn modelId="{86E9182F-2047-45B6-ADB4-62BC9E653691}" type="presOf" srcId="{1CD47161-1671-45BD-B44E-87468CF5FE46}" destId="{41D5863B-A6A1-4F8D-A1D5-43C1398D8FD8}" srcOrd="0" destOrd="0" presId="urn:microsoft.com/office/officeart/2018/2/layout/IconVerticalSolidList"/>
    <dgm:cxn modelId="{E8C1D037-D0A3-42A5-96C1-7A382424533C}" type="presOf" srcId="{39DC9CBF-DF60-498D-B164-E51E82E2D764}" destId="{01DC0D21-224B-49AE-AB21-6CE5ED9AC1C3}" srcOrd="0" destOrd="0" presId="urn:microsoft.com/office/officeart/2018/2/layout/IconVerticalSolidList"/>
    <dgm:cxn modelId="{CC7F6F5B-F004-4820-96C3-CE2C5FFD4B8C}" srcId="{CA2AC7DA-905C-43C9-AFF1-7367BFA0BE8C}" destId="{39DC9CBF-DF60-498D-B164-E51E82E2D764}" srcOrd="5" destOrd="0" parTransId="{1E0409E3-8A7A-4060-BD4D-94E483AC14DD}" sibTransId="{34DB4679-B7F2-451F-A14B-AFD9774D73FC}"/>
    <dgm:cxn modelId="{DB631461-287C-4F31-A1C4-C90672C83AC2}" type="presOf" srcId="{30254EF0-94D5-4CEB-8538-1FE267007001}" destId="{14DF21F6-5B96-4756-BDB5-E5C6CC63BD55}" srcOrd="0" destOrd="0" presId="urn:microsoft.com/office/officeart/2018/2/layout/IconVerticalSolidList"/>
    <dgm:cxn modelId="{73241745-F3F2-4FF1-B5D1-2717753A8083}" srcId="{CA2AC7DA-905C-43C9-AFF1-7367BFA0BE8C}" destId="{C78D39DF-DA13-4BE9-8D79-5FE92A41AEC6}" srcOrd="0" destOrd="0" parTransId="{06980A89-6B9B-4CAF-94A8-828EE9728FF7}" sibTransId="{7DF21242-D41D-42B4-8BB6-0BF48C2C45D7}"/>
    <dgm:cxn modelId="{219F1966-3BDC-462F-86A0-0E1C099C2D7C}" srcId="{CA2AC7DA-905C-43C9-AFF1-7367BFA0BE8C}" destId="{C393734C-84A2-40C0-950F-1CA1F294276C}" srcOrd="2" destOrd="0" parTransId="{4281259E-3582-4814-9B61-7B236A4B0649}" sibTransId="{872DCFD3-FACE-4F91-B5DD-8757BBAD7A24}"/>
    <dgm:cxn modelId="{D5B2E7BE-257F-434C-8F1E-C1F39213FECA}" type="presOf" srcId="{C393734C-84A2-40C0-950F-1CA1F294276C}" destId="{30A4D49F-11B5-4452-A5EB-7D68E3ECEE17}" srcOrd="0" destOrd="0" presId="urn:microsoft.com/office/officeart/2018/2/layout/IconVerticalSolidList"/>
    <dgm:cxn modelId="{AE3FF8CB-E9CA-41B2-8690-BCA4E9401DED}" srcId="{CA2AC7DA-905C-43C9-AFF1-7367BFA0BE8C}" destId="{E2C6E53D-59CE-4EA7-975E-8EEA3DEB91E5}" srcOrd="4" destOrd="0" parTransId="{B48037F8-762F-4340-A0DB-6DA021689215}" sibTransId="{45D59770-92F3-42A2-8E8A-CACFCDBE0D53}"/>
    <dgm:cxn modelId="{A0CD66D1-2177-4B2F-A0CE-7F329940962D}" type="presOf" srcId="{C78D39DF-DA13-4BE9-8D79-5FE92A41AEC6}" destId="{AF28A0D9-5DE1-4FFC-BCC4-31A8859A7357}" srcOrd="0" destOrd="0" presId="urn:microsoft.com/office/officeart/2018/2/layout/IconVerticalSolidList"/>
    <dgm:cxn modelId="{B6E8F5D3-572C-465A-8338-A9B19A8C0F34}" type="presOf" srcId="{CA2AC7DA-905C-43C9-AFF1-7367BFA0BE8C}" destId="{CE90772C-A86B-4BA8-A779-722559FDDE1E}" srcOrd="0" destOrd="0" presId="urn:microsoft.com/office/officeart/2018/2/layout/IconVerticalSolidList"/>
    <dgm:cxn modelId="{C9584EDD-8A9D-40CB-995A-090040916D0F}" srcId="{CA2AC7DA-905C-43C9-AFF1-7367BFA0BE8C}" destId="{1CD47161-1671-45BD-B44E-87468CF5FE46}" srcOrd="3" destOrd="0" parTransId="{625F3565-E37F-462E-A75B-A10762AFDC9F}" sibTransId="{79FD8678-6101-4971-A6C3-ED047EDF1C59}"/>
    <dgm:cxn modelId="{05311680-914D-4DAA-B847-F0AC7DFB025D}" type="presParOf" srcId="{CE90772C-A86B-4BA8-A779-722559FDDE1E}" destId="{E97FF6FB-5BC1-490C-BB50-3891687E614A}" srcOrd="0" destOrd="0" presId="urn:microsoft.com/office/officeart/2018/2/layout/IconVerticalSolidList"/>
    <dgm:cxn modelId="{9E746E63-64FC-4768-A715-F0F18C024B0D}" type="presParOf" srcId="{E97FF6FB-5BC1-490C-BB50-3891687E614A}" destId="{DA05DC97-D5F8-4C97-8F7C-B010F7242516}" srcOrd="0" destOrd="0" presId="urn:microsoft.com/office/officeart/2018/2/layout/IconVerticalSolidList"/>
    <dgm:cxn modelId="{9BF313E5-E3A3-4E9D-B3E9-EF3FC0380282}" type="presParOf" srcId="{E97FF6FB-5BC1-490C-BB50-3891687E614A}" destId="{308054DB-FEC0-44F2-978D-64E35598BF0C}" srcOrd="1" destOrd="0" presId="urn:microsoft.com/office/officeart/2018/2/layout/IconVerticalSolidList"/>
    <dgm:cxn modelId="{4FA03908-D397-4610-BE03-28C5478768C7}" type="presParOf" srcId="{E97FF6FB-5BC1-490C-BB50-3891687E614A}" destId="{5948A389-339F-4E0B-AAEE-084AB057FFB5}" srcOrd="2" destOrd="0" presId="urn:microsoft.com/office/officeart/2018/2/layout/IconVerticalSolidList"/>
    <dgm:cxn modelId="{4AD49FAB-5512-42C5-98C4-50F7E6DE3186}" type="presParOf" srcId="{E97FF6FB-5BC1-490C-BB50-3891687E614A}" destId="{AF28A0D9-5DE1-4FFC-BCC4-31A8859A7357}" srcOrd="3" destOrd="0" presId="urn:microsoft.com/office/officeart/2018/2/layout/IconVerticalSolidList"/>
    <dgm:cxn modelId="{A2F3AE2B-6E1A-4E8C-BDB2-066CC59CA82C}" type="presParOf" srcId="{CE90772C-A86B-4BA8-A779-722559FDDE1E}" destId="{E0B09A03-99AE-4266-BEB2-7738672F57A8}" srcOrd="1" destOrd="0" presId="urn:microsoft.com/office/officeart/2018/2/layout/IconVerticalSolidList"/>
    <dgm:cxn modelId="{04E17B1F-BFF8-4EC6-AA79-5AB926A8FD2C}" type="presParOf" srcId="{CE90772C-A86B-4BA8-A779-722559FDDE1E}" destId="{3DDD62BA-6D9F-485C-A334-8A2444947D62}" srcOrd="2" destOrd="0" presId="urn:microsoft.com/office/officeart/2018/2/layout/IconVerticalSolidList"/>
    <dgm:cxn modelId="{E21F56C0-7715-45ED-9A3A-29DB704F3CA5}" type="presParOf" srcId="{3DDD62BA-6D9F-485C-A334-8A2444947D62}" destId="{68FB91D5-5870-4346-A559-E429723ED09D}" srcOrd="0" destOrd="0" presId="urn:microsoft.com/office/officeart/2018/2/layout/IconVerticalSolidList"/>
    <dgm:cxn modelId="{9EF0051F-A954-458C-8AEB-E3FBF7360184}" type="presParOf" srcId="{3DDD62BA-6D9F-485C-A334-8A2444947D62}" destId="{9BB451F3-017C-44A9-B7A8-FA00F40E8EB7}" srcOrd="1" destOrd="0" presId="urn:microsoft.com/office/officeart/2018/2/layout/IconVerticalSolidList"/>
    <dgm:cxn modelId="{E70E8C8B-6874-4637-AB7C-3689ECAD8386}" type="presParOf" srcId="{3DDD62BA-6D9F-485C-A334-8A2444947D62}" destId="{5E571078-58D1-4200-9DE9-F4C3F336A7C4}" srcOrd="2" destOrd="0" presId="urn:microsoft.com/office/officeart/2018/2/layout/IconVerticalSolidList"/>
    <dgm:cxn modelId="{E60AAE80-D5AA-4149-8CEC-322FC25F35D4}" type="presParOf" srcId="{3DDD62BA-6D9F-485C-A334-8A2444947D62}" destId="{14DF21F6-5B96-4756-BDB5-E5C6CC63BD55}" srcOrd="3" destOrd="0" presId="urn:microsoft.com/office/officeart/2018/2/layout/IconVerticalSolidList"/>
    <dgm:cxn modelId="{F6896A5E-2E75-40D2-A17A-EF8B24339CFD}" type="presParOf" srcId="{CE90772C-A86B-4BA8-A779-722559FDDE1E}" destId="{0B164933-AA9C-4923-92C8-B4A4B2653770}" srcOrd="3" destOrd="0" presId="urn:microsoft.com/office/officeart/2018/2/layout/IconVerticalSolidList"/>
    <dgm:cxn modelId="{DA01ADD4-944C-455D-8B80-306A0663A5D9}" type="presParOf" srcId="{CE90772C-A86B-4BA8-A779-722559FDDE1E}" destId="{6B308EDE-AB49-4A77-9D84-E38F38D1FA8C}" srcOrd="4" destOrd="0" presId="urn:microsoft.com/office/officeart/2018/2/layout/IconVerticalSolidList"/>
    <dgm:cxn modelId="{82EC13A1-FE8C-4E3B-9280-A2E72E3F1D70}" type="presParOf" srcId="{6B308EDE-AB49-4A77-9D84-E38F38D1FA8C}" destId="{A658F065-6D6C-40CB-B46F-E046F974B729}" srcOrd="0" destOrd="0" presId="urn:microsoft.com/office/officeart/2018/2/layout/IconVerticalSolidList"/>
    <dgm:cxn modelId="{C9BD5F5C-8C29-4F52-B83C-B081BD171E3B}" type="presParOf" srcId="{6B308EDE-AB49-4A77-9D84-E38F38D1FA8C}" destId="{67D61C45-354C-4E07-8F47-9EDEFB717B18}" srcOrd="1" destOrd="0" presId="urn:microsoft.com/office/officeart/2018/2/layout/IconVerticalSolidList"/>
    <dgm:cxn modelId="{A662A917-D18D-4BBD-9B24-6D4CA3A785AC}" type="presParOf" srcId="{6B308EDE-AB49-4A77-9D84-E38F38D1FA8C}" destId="{0A1ECD28-C7D2-4A60-A5C7-512ABB908C40}" srcOrd="2" destOrd="0" presId="urn:microsoft.com/office/officeart/2018/2/layout/IconVerticalSolidList"/>
    <dgm:cxn modelId="{C2849D11-2ED4-4CB7-A3BD-D87A8A8E4014}" type="presParOf" srcId="{6B308EDE-AB49-4A77-9D84-E38F38D1FA8C}" destId="{30A4D49F-11B5-4452-A5EB-7D68E3ECEE17}" srcOrd="3" destOrd="0" presId="urn:microsoft.com/office/officeart/2018/2/layout/IconVerticalSolidList"/>
    <dgm:cxn modelId="{C7E96909-4E48-40E7-A7BD-0706931DA00D}" type="presParOf" srcId="{CE90772C-A86B-4BA8-A779-722559FDDE1E}" destId="{16E898E2-8E56-44B5-857F-A6F724D20FF5}" srcOrd="5" destOrd="0" presId="urn:microsoft.com/office/officeart/2018/2/layout/IconVerticalSolidList"/>
    <dgm:cxn modelId="{274D772B-745F-4DBA-A465-1D0AE955871B}" type="presParOf" srcId="{CE90772C-A86B-4BA8-A779-722559FDDE1E}" destId="{09821925-0F9C-4753-8361-D3A38C32F320}" srcOrd="6" destOrd="0" presId="urn:microsoft.com/office/officeart/2018/2/layout/IconVerticalSolidList"/>
    <dgm:cxn modelId="{99B799D7-41FF-4835-8F34-4990ABF1D071}" type="presParOf" srcId="{09821925-0F9C-4753-8361-D3A38C32F320}" destId="{5551157C-B23A-42D7-AC0D-9DF66D7AE8B7}" srcOrd="0" destOrd="0" presId="urn:microsoft.com/office/officeart/2018/2/layout/IconVerticalSolidList"/>
    <dgm:cxn modelId="{CC3B38F7-8D0C-4D88-99A8-29E5E6961B5E}" type="presParOf" srcId="{09821925-0F9C-4753-8361-D3A38C32F320}" destId="{8FAA4CF0-C67F-496D-A1E2-7DA8290541A7}" srcOrd="1" destOrd="0" presId="urn:microsoft.com/office/officeart/2018/2/layout/IconVerticalSolidList"/>
    <dgm:cxn modelId="{29C2CEA5-AED0-4FBD-9734-B07C71F17FB2}" type="presParOf" srcId="{09821925-0F9C-4753-8361-D3A38C32F320}" destId="{AB01B23C-778B-4F3D-A0DE-C5076071126F}" srcOrd="2" destOrd="0" presId="urn:microsoft.com/office/officeart/2018/2/layout/IconVerticalSolidList"/>
    <dgm:cxn modelId="{C96470F7-C97E-43F0-B7CD-5C7E76C6EB40}" type="presParOf" srcId="{09821925-0F9C-4753-8361-D3A38C32F320}" destId="{41D5863B-A6A1-4F8D-A1D5-43C1398D8FD8}" srcOrd="3" destOrd="0" presId="urn:microsoft.com/office/officeart/2018/2/layout/IconVerticalSolidList"/>
    <dgm:cxn modelId="{8E182986-E768-432F-AEA2-22CFB254C3E6}" type="presParOf" srcId="{CE90772C-A86B-4BA8-A779-722559FDDE1E}" destId="{F2A66954-73E1-4C17-BCF0-BB95AB6924A1}" srcOrd="7" destOrd="0" presId="urn:microsoft.com/office/officeart/2018/2/layout/IconVerticalSolidList"/>
    <dgm:cxn modelId="{E8194008-2A05-46E8-868D-ABE5E3193797}" type="presParOf" srcId="{CE90772C-A86B-4BA8-A779-722559FDDE1E}" destId="{992E67D2-F3EF-4CD9-B9BE-9585B2DE99A4}" srcOrd="8" destOrd="0" presId="urn:microsoft.com/office/officeart/2018/2/layout/IconVerticalSolidList"/>
    <dgm:cxn modelId="{CDE1909E-AED2-4934-AD6A-09C19E0ED05B}" type="presParOf" srcId="{992E67D2-F3EF-4CD9-B9BE-9585B2DE99A4}" destId="{DC3B035F-8C21-40F4-87DA-DD82C1E07B89}" srcOrd="0" destOrd="0" presId="urn:microsoft.com/office/officeart/2018/2/layout/IconVerticalSolidList"/>
    <dgm:cxn modelId="{5D102CA4-7ECD-4710-BF19-44F1D0046D1E}" type="presParOf" srcId="{992E67D2-F3EF-4CD9-B9BE-9585B2DE99A4}" destId="{4C20AA67-ABB0-4C2B-B1BD-78BE2A67421C}" srcOrd="1" destOrd="0" presId="urn:microsoft.com/office/officeart/2018/2/layout/IconVerticalSolidList"/>
    <dgm:cxn modelId="{2A9A77CD-EB60-48A3-9C8E-FF93869B7F6E}" type="presParOf" srcId="{992E67D2-F3EF-4CD9-B9BE-9585B2DE99A4}" destId="{F5F6E3CC-D33E-4A57-B169-67968A38E6AB}" srcOrd="2" destOrd="0" presId="urn:microsoft.com/office/officeart/2018/2/layout/IconVerticalSolidList"/>
    <dgm:cxn modelId="{8D3AB364-81B5-49CC-BBA6-106BA451FCE3}" type="presParOf" srcId="{992E67D2-F3EF-4CD9-B9BE-9585B2DE99A4}" destId="{E77FEEA7-35D1-4FAC-AFBA-B1461A817C5B}" srcOrd="3" destOrd="0" presId="urn:microsoft.com/office/officeart/2018/2/layout/IconVerticalSolidList"/>
    <dgm:cxn modelId="{C3416638-1701-490D-85C9-C0F7BD0F38D0}" type="presParOf" srcId="{CE90772C-A86B-4BA8-A779-722559FDDE1E}" destId="{576B17E5-CE6A-4608-A9AD-B822DEA2557F}" srcOrd="9" destOrd="0" presId="urn:microsoft.com/office/officeart/2018/2/layout/IconVerticalSolidList"/>
    <dgm:cxn modelId="{DDBEF9D1-375A-4104-A9BA-CEF28D3A3A60}" type="presParOf" srcId="{CE90772C-A86B-4BA8-A779-722559FDDE1E}" destId="{3B9BE794-1211-41E1-8BAD-716D4A9F2ABA}" srcOrd="10" destOrd="0" presId="urn:microsoft.com/office/officeart/2018/2/layout/IconVerticalSolidList"/>
    <dgm:cxn modelId="{81418823-814F-44B6-979F-37FF19E4BDA5}" type="presParOf" srcId="{3B9BE794-1211-41E1-8BAD-716D4A9F2ABA}" destId="{E06B64FC-8391-4FE8-AE46-C5D24BBE2871}" srcOrd="0" destOrd="0" presId="urn:microsoft.com/office/officeart/2018/2/layout/IconVerticalSolidList"/>
    <dgm:cxn modelId="{57A3989E-0F09-42D7-BDF8-8A0571A0EE0E}" type="presParOf" srcId="{3B9BE794-1211-41E1-8BAD-716D4A9F2ABA}" destId="{3BEB3A17-9B5B-4514-A199-1C622F60C32D}" srcOrd="1" destOrd="0" presId="urn:microsoft.com/office/officeart/2018/2/layout/IconVerticalSolidList"/>
    <dgm:cxn modelId="{584ACA3A-52F2-428C-8857-E5D861EF3745}" type="presParOf" srcId="{3B9BE794-1211-41E1-8BAD-716D4A9F2ABA}" destId="{710AB22E-A1A2-417D-8152-C4FBCBD1C465}" srcOrd="2" destOrd="0" presId="urn:microsoft.com/office/officeart/2018/2/layout/IconVerticalSolidList"/>
    <dgm:cxn modelId="{9558ED53-7F28-4C5D-8377-5ADEFCAB0EA5}" type="presParOf" srcId="{3B9BE794-1211-41E1-8BAD-716D4A9F2ABA}" destId="{01DC0D21-224B-49AE-AB21-6CE5ED9AC1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9D4A7-07DE-4B60-9FBC-FCE7D916AD16}">
      <dsp:nvSpPr>
        <dsp:cNvPr id="0" name=""/>
        <dsp:cNvSpPr/>
      </dsp:nvSpPr>
      <dsp:spPr>
        <a:xfrm>
          <a:off x="171246" y="1439940"/>
          <a:ext cx="5615435" cy="1684630"/>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744" tIns="443744" rIns="443744" bIns="443744" numCol="1" spcCol="1270" anchor="ctr" anchorCtr="0">
          <a:noAutofit/>
        </a:bodyPr>
        <a:lstStyle/>
        <a:p>
          <a:pPr marL="0" lvl="0" indent="0" algn="ctr" defTabSz="2400300">
            <a:lnSpc>
              <a:spcPct val="90000"/>
            </a:lnSpc>
            <a:spcBef>
              <a:spcPct val="0"/>
            </a:spcBef>
            <a:spcAft>
              <a:spcPct val="35000"/>
            </a:spcAft>
            <a:buNone/>
          </a:pPr>
          <a:r>
            <a:rPr lang="en-US" sz="5400" b="1" kern="1200" dirty="0"/>
            <a:t>01</a:t>
          </a:r>
        </a:p>
      </dsp:txBody>
      <dsp:txXfrm>
        <a:off x="171246" y="1439940"/>
        <a:ext cx="5615435" cy="1684630"/>
      </dsp:txXfrm>
    </dsp:sp>
    <dsp:sp modelId="{60497A97-2667-453C-84BD-58E30C053EB7}">
      <dsp:nvSpPr>
        <dsp:cNvPr id="0" name=""/>
        <dsp:cNvSpPr/>
      </dsp:nvSpPr>
      <dsp:spPr>
        <a:xfrm>
          <a:off x="171246" y="3124571"/>
          <a:ext cx="5615435" cy="4200157"/>
        </a:xfrm>
        <a:prstGeom prst="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680" tIns="554680" rIns="554680" bIns="554680" numCol="1" spcCol="1270" anchor="t" anchorCtr="0">
          <a:noAutofit/>
        </a:bodyPr>
        <a:lstStyle/>
        <a:p>
          <a:pPr marL="0" lvl="0" indent="0" algn="l" defTabSz="1600200">
            <a:lnSpc>
              <a:spcPct val="90000"/>
            </a:lnSpc>
            <a:spcBef>
              <a:spcPct val="0"/>
            </a:spcBef>
            <a:spcAft>
              <a:spcPct val="35000"/>
            </a:spcAft>
            <a:buNone/>
          </a:pPr>
          <a:r>
            <a:rPr lang="en-US" sz="3600" b="1" kern="1200" dirty="0"/>
            <a:t>Discuss the new process of sputum screening to determine the quality and acceptability of sputum for culture processing</a:t>
          </a:r>
        </a:p>
      </dsp:txBody>
      <dsp:txXfrm>
        <a:off x="171246" y="3124571"/>
        <a:ext cx="5615435" cy="4200157"/>
      </dsp:txXfrm>
    </dsp:sp>
    <dsp:sp modelId="{3EACAF8B-38BF-4F4E-93A3-89D675DF39F6}">
      <dsp:nvSpPr>
        <dsp:cNvPr id="0" name=""/>
        <dsp:cNvSpPr/>
      </dsp:nvSpPr>
      <dsp:spPr>
        <a:xfrm>
          <a:off x="5894575" y="1439940"/>
          <a:ext cx="5615435" cy="1684630"/>
        </a:xfrm>
        <a:prstGeom prst="rect">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744" tIns="443744" rIns="443744" bIns="443744" numCol="1" spcCol="1270" anchor="ctr" anchorCtr="0">
          <a:noAutofit/>
        </a:bodyPr>
        <a:lstStyle/>
        <a:p>
          <a:pPr marL="0" lvl="0" indent="0" algn="ctr" defTabSz="2400300">
            <a:lnSpc>
              <a:spcPct val="90000"/>
            </a:lnSpc>
            <a:spcBef>
              <a:spcPct val="0"/>
            </a:spcBef>
            <a:spcAft>
              <a:spcPct val="35000"/>
            </a:spcAft>
            <a:buNone/>
          </a:pPr>
          <a:r>
            <a:rPr lang="en-US" sz="5400" b="1" kern="1200" dirty="0"/>
            <a:t>02</a:t>
          </a:r>
        </a:p>
      </dsp:txBody>
      <dsp:txXfrm>
        <a:off x="5894575" y="1439940"/>
        <a:ext cx="5615435" cy="1684630"/>
      </dsp:txXfrm>
    </dsp:sp>
    <dsp:sp modelId="{68B87A0C-6B82-4600-A3C0-D4DA6B3C50F9}">
      <dsp:nvSpPr>
        <dsp:cNvPr id="0" name=""/>
        <dsp:cNvSpPr/>
      </dsp:nvSpPr>
      <dsp:spPr>
        <a:xfrm>
          <a:off x="5894575" y="3124571"/>
          <a:ext cx="5615435" cy="4200157"/>
        </a:xfrm>
        <a:prstGeom prst="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680" tIns="554680" rIns="554680" bIns="554680" numCol="1" spcCol="1270" anchor="t" anchorCtr="0">
          <a:noAutofit/>
        </a:bodyPr>
        <a:lstStyle/>
        <a:p>
          <a:pPr marL="0" lvl="0" indent="0" algn="l" defTabSz="1600200">
            <a:lnSpc>
              <a:spcPct val="90000"/>
            </a:lnSpc>
            <a:spcBef>
              <a:spcPct val="0"/>
            </a:spcBef>
            <a:spcAft>
              <a:spcPct val="35000"/>
            </a:spcAft>
            <a:buNone/>
          </a:pPr>
          <a:r>
            <a:rPr lang="en-US" sz="3600" b="1" kern="1200" dirty="0"/>
            <a:t>Review commonly found cells on a sputum smear</a:t>
          </a:r>
        </a:p>
      </dsp:txBody>
      <dsp:txXfrm>
        <a:off x="5894575" y="3124571"/>
        <a:ext cx="5615435" cy="4200157"/>
      </dsp:txXfrm>
    </dsp:sp>
    <dsp:sp modelId="{24F9F105-2766-4B72-A606-F2F168748DD9}">
      <dsp:nvSpPr>
        <dsp:cNvPr id="0" name=""/>
        <dsp:cNvSpPr/>
      </dsp:nvSpPr>
      <dsp:spPr>
        <a:xfrm>
          <a:off x="11617905" y="1439940"/>
          <a:ext cx="5615435" cy="168463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744" tIns="443744" rIns="443744" bIns="443744" numCol="1" spcCol="1270" anchor="ctr" anchorCtr="0">
          <a:noAutofit/>
        </a:bodyPr>
        <a:lstStyle/>
        <a:p>
          <a:pPr marL="0" lvl="0" indent="0" algn="ctr" defTabSz="2400300">
            <a:lnSpc>
              <a:spcPct val="90000"/>
            </a:lnSpc>
            <a:spcBef>
              <a:spcPct val="0"/>
            </a:spcBef>
            <a:spcAft>
              <a:spcPct val="35000"/>
            </a:spcAft>
            <a:buNone/>
          </a:pPr>
          <a:r>
            <a:rPr lang="en-US" sz="5400" b="1" kern="1200" dirty="0"/>
            <a:t>03</a:t>
          </a:r>
        </a:p>
      </dsp:txBody>
      <dsp:txXfrm>
        <a:off x="11617905" y="1439940"/>
        <a:ext cx="5615435" cy="1684630"/>
      </dsp:txXfrm>
    </dsp:sp>
    <dsp:sp modelId="{9B705B33-F539-4EA5-BF44-3D427A24F119}">
      <dsp:nvSpPr>
        <dsp:cNvPr id="0" name=""/>
        <dsp:cNvSpPr/>
      </dsp:nvSpPr>
      <dsp:spPr>
        <a:xfrm>
          <a:off x="11617905" y="3124571"/>
          <a:ext cx="5615435" cy="4200157"/>
        </a:xfrm>
        <a:prstGeom prst="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680" tIns="554680" rIns="554680" bIns="554680" numCol="1" spcCol="1270" anchor="t" anchorCtr="0">
          <a:noAutofit/>
        </a:bodyPr>
        <a:lstStyle/>
        <a:p>
          <a:pPr marL="0" lvl="0" indent="0" algn="l" defTabSz="1600200">
            <a:lnSpc>
              <a:spcPct val="90000"/>
            </a:lnSpc>
            <a:spcBef>
              <a:spcPct val="0"/>
            </a:spcBef>
            <a:spcAft>
              <a:spcPct val="35000"/>
            </a:spcAft>
            <a:buNone/>
          </a:pPr>
          <a:r>
            <a:rPr lang="en-US" sz="3600" b="1" kern="1200" dirty="0"/>
            <a:t>Demonstrate Cerner reporting of unacceptable and acceptable sputum</a:t>
          </a:r>
        </a:p>
      </dsp:txBody>
      <dsp:txXfrm>
        <a:off x="11617905" y="3124571"/>
        <a:ext cx="5615435" cy="4200157"/>
      </dsp:txXfrm>
    </dsp:sp>
    <dsp:sp modelId="{5DC197C2-9131-47A1-B27B-6CB39F7A94F0}">
      <dsp:nvSpPr>
        <dsp:cNvPr id="0" name=""/>
        <dsp:cNvSpPr/>
      </dsp:nvSpPr>
      <dsp:spPr>
        <a:xfrm>
          <a:off x="17186249" y="1408943"/>
          <a:ext cx="5615435" cy="1684630"/>
        </a:xfrm>
        <a:prstGeom prst="rect">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744" tIns="443744" rIns="443744" bIns="443744" numCol="1" spcCol="1270" anchor="ctr" anchorCtr="0">
          <a:noAutofit/>
        </a:bodyPr>
        <a:lstStyle/>
        <a:p>
          <a:pPr marL="0" lvl="0" indent="0" algn="ctr" defTabSz="2400300">
            <a:lnSpc>
              <a:spcPct val="90000"/>
            </a:lnSpc>
            <a:spcBef>
              <a:spcPct val="0"/>
            </a:spcBef>
            <a:spcAft>
              <a:spcPct val="35000"/>
            </a:spcAft>
            <a:buNone/>
          </a:pPr>
          <a:r>
            <a:rPr lang="en-US" sz="5400" b="1" kern="1200" dirty="0"/>
            <a:t>04</a:t>
          </a:r>
        </a:p>
      </dsp:txBody>
      <dsp:txXfrm>
        <a:off x="17186249" y="1408943"/>
        <a:ext cx="5615435" cy="1684630"/>
      </dsp:txXfrm>
    </dsp:sp>
    <dsp:sp modelId="{FC9DDEA4-6512-43B3-A5E6-B946120C5EEA}">
      <dsp:nvSpPr>
        <dsp:cNvPr id="0" name=""/>
        <dsp:cNvSpPr/>
      </dsp:nvSpPr>
      <dsp:spPr>
        <a:xfrm>
          <a:off x="17186249" y="3093574"/>
          <a:ext cx="5615435" cy="4200157"/>
        </a:xfrm>
        <a:prstGeom prst="rect">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4680" tIns="554680" rIns="554680" bIns="554680" numCol="1" spcCol="1270" anchor="t" anchorCtr="0">
          <a:noAutofit/>
        </a:bodyPr>
        <a:lstStyle/>
        <a:p>
          <a:pPr marL="0" lvl="0" indent="0" algn="l" defTabSz="1600200">
            <a:lnSpc>
              <a:spcPct val="90000"/>
            </a:lnSpc>
            <a:spcBef>
              <a:spcPct val="0"/>
            </a:spcBef>
            <a:spcAft>
              <a:spcPct val="35000"/>
            </a:spcAft>
            <a:buNone/>
          </a:pPr>
          <a:r>
            <a:rPr lang="en-US" sz="3600" b="1" kern="1200" dirty="0"/>
            <a:t>Discuss some reminders on Sputum &amp; Quantitative Respiratory Culture sample processing</a:t>
          </a:r>
        </a:p>
      </dsp:txBody>
      <dsp:txXfrm>
        <a:off x="17186249" y="3093574"/>
        <a:ext cx="5615435" cy="420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700A-50D2-496A-92DD-010A71193571}">
      <dsp:nvSpPr>
        <dsp:cNvPr id="0" name=""/>
        <dsp:cNvSpPr/>
      </dsp:nvSpPr>
      <dsp:spPr>
        <a:xfrm>
          <a:off x="-1069788" y="-189165"/>
          <a:ext cx="12371890" cy="12371890"/>
        </a:xfrm>
        <a:prstGeom prst="circularArrow">
          <a:avLst>
            <a:gd name="adj1" fmla="val 5310"/>
            <a:gd name="adj2" fmla="val 343918"/>
            <a:gd name="adj3" fmla="val 12695751"/>
            <a:gd name="adj4" fmla="val 18075192"/>
            <a:gd name="adj5" fmla="val 6195"/>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5A005-C112-47B6-9FC9-90C166405CF5}">
      <dsp:nvSpPr>
        <dsp:cNvPr id="0" name=""/>
        <dsp:cNvSpPr/>
      </dsp:nvSpPr>
      <dsp:spPr>
        <a:xfrm>
          <a:off x="1023231" y="314964"/>
          <a:ext cx="8185851" cy="4092925"/>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After the sputum smear is prepared and Gram stained (follow local MC Lab protocol), examine the smear using the  </a:t>
          </a:r>
          <a:r>
            <a:rPr lang="en-US" sz="3900" b="1" u="sng" kern="1200" dirty="0">
              <a:solidFill>
                <a:srgbClr val="FFFF00"/>
              </a:solidFill>
            </a:rPr>
            <a:t>LOW-POWER FIELD (10X) OBJECTIVE</a:t>
          </a:r>
          <a:r>
            <a:rPr lang="en-US" sz="3900" b="1" u="none" kern="1200" dirty="0">
              <a:solidFill>
                <a:srgbClr val="FFFF00"/>
              </a:solidFill>
            </a:rPr>
            <a:t> </a:t>
          </a:r>
          <a:r>
            <a:rPr lang="en-US" sz="3900" b="1" u="none" kern="1200" dirty="0"/>
            <a:t>for</a:t>
          </a:r>
          <a:r>
            <a:rPr lang="en-US" sz="3900" b="1" kern="1200" dirty="0"/>
            <a:t> the presence of squamous epithelial cells</a:t>
          </a:r>
          <a:endParaRPr lang="en-US" sz="3900" kern="1200" dirty="0"/>
        </a:p>
      </dsp:txBody>
      <dsp:txXfrm>
        <a:off x="1223031" y="514764"/>
        <a:ext cx="7786251" cy="3693325"/>
      </dsp:txXfrm>
    </dsp:sp>
    <dsp:sp modelId="{721C2951-7208-48A6-9EAE-5EF782970F07}">
      <dsp:nvSpPr>
        <dsp:cNvPr id="0" name=""/>
        <dsp:cNvSpPr/>
      </dsp:nvSpPr>
      <dsp:spPr>
        <a:xfrm>
          <a:off x="1023231" y="7591276"/>
          <a:ext cx="8185851" cy="4092925"/>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a:t>Scan </a:t>
          </a:r>
          <a:r>
            <a:rPr lang="en-US" sz="5400" b="1" u="sng" kern="1200">
              <a:solidFill>
                <a:srgbClr val="FFFF00"/>
              </a:solidFill>
            </a:rPr>
            <a:t>at least 10 low power fields</a:t>
          </a:r>
          <a:r>
            <a:rPr lang="en-US" sz="5400" b="1" kern="1200">
              <a:solidFill>
                <a:srgbClr val="FFFF00"/>
              </a:solidFill>
            </a:rPr>
            <a:t> </a:t>
          </a:r>
          <a:r>
            <a:rPr lang="en-US" sz="5400" b="1" kern="1200"/>
            <a:t>before making a determination </a:t>
          </a:r>
          <a:endParaRPr lang="en-US" sz="5400" kern="1200" dirty="0"/>
        </a:p>
      </dsp:txBody>
      <dsp:txXfrm>
        <a:off x="1223031" y="7791076"/>
        <a:ext cx="7786251" cy="3693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5DC97-D5F8-4C97-8F7C-B010F7242516}">
      <dsp:nvSpPr>
        <dsp:cNvPr id="0" name=""/>
        <dsp:cNvSpPr/>
      </dsp:nvSpPr>
      <dsp:spPr>
        <a:xfrm>
          <a:off x="0" y="0"/>
          <a:ext cx="13028904" cy="12651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054DB-FEC0-44F2-978D-64E35598BF0C}">
      <dsp:nvSpPr>
        <dsp:cNvPr id="0" name=""/>
        <dsp:cNvSpPr/>
      </dsp:nvSpPr>
      <dsp:spPr>
        <a:xfrm>
          <a:off x="382697" y="294202"/>
          <a:ext cx="696494" cy="6958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F28A0D9-5DE1-4FFC-BCC4-31A8859A7357}">
      <dsp:nvSpPr>
        <dsp:cNvPr id="0" name=""/>
        <dsp:cNvSpPr/>
      </dsp:nvSpPr>
      <dsp:spPr>
        <a:xfrm>
          <a:off x="1461890" y="9551"/>
          <a:ext cx="11370376" cy="162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49" tIns="171549" rIns="171549" bIns="171549" numCol="1" spcCol="1270" anchor="ctr" anchorCtr="0">
          <a:noAutofit/>
        </a:bodyPr>
        <a:lstStyle/>
        <a:p>
          <a:pPr marL="0" lvl="0" indent="0" algn="l" defTabSz="1066800">
            <a:lnSpc>
              <a:spcPct val="100000"/>
            </a:lnSpc>
            <a:spcBef>
              <a:spcPct val="0"/>
            </a:spcBef>
            <a:spcAft>
              <a:spcPts val="0"/>
            </a:spcAft>
            <a:buNone/>
          </a:pPr>
          <a:r>
            <a:rPr lang="en-US" sz="2400" b="1" kern="1200" dirty="0"/>
            <a:t>Medical Center Lab Procedure (</a:t>
          </a:r>
          <a:r>
            <a:rPr lang="en-US" sz="2400" b="1" kern="1200"/>
            <a:t>SCPMG-PPP-0367)</a:t>
          </a:r>
          <a:endParaRPr lang="en-US" sz="2400" b="1" kern="1200" dirty="0"/>
        </a:p>
      </dsp:txBody>
      <dsp:txXfrm>
        <a:off x="1461890" y="9551"/>
        <a:ext cx="11370376" cy="1620930"/>
      </dsp:txXfrm>
    </dsp:sp>
    <dsp:sp modelId="{68FB91D5-5870-4346-A559-E429723ED09D}">
      <dsp:nvSpPr>
        <dsp:cNvPr id="0" name=""/>
        <dsp:cNvSpPr/>
      </dsp:nvSpPr>
      <dsp:spPr>
        <a:xfrm>
          <a:off x="0" y="2035715"/>
          <a:ext cx="13028904" cy="12651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451F3-017C-44A9-B7A8-FA00F40E8EB7}">
      <dsp:nvSpPr>
        <dsp:cNvPr id="0" name=""/>
        <dsp:cNvSpPr/>
      </dsp:nvSpPr>
      <dsp:spPr>
        <a:xfrm>
          <a:off x="382697" y="2320366"/>
          <a:ext cx="696494" cy="6958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4DF21F6-5B96-4756-BDB5-E5C6CC63BD55}">
      <dsp:nvSpPr>
        <dsp:cNvPr id="0" name=""/>
        <dsp:cNvSpPr/>
      </dsp:nvSpPr>
      <dsp:spPr>
        <a:xfrm>
          <a:off x="1461890" y="2035715"/>
          <a:ext cx="11370376" cy="162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49" tIns="171549" rIns="171549" bIns="171549" numCol="1" spcCol="1270" anchor="ctr" anchorCtr="0">
          <a:noAutofit/>
        </a:bodyPr>
        <a:lstStyle/>
        <a:p>
          <a:pPr marL="0" lvl="0" indent="0" algn="l" defTabSz="1422400">
            <a:lnSpc>
              <a:spcPct val="100000"/>
            </a:lnSpc>
            <a:spcBef>
              <a:spcPct val="0"/>
            </a:spcBef>
            <a:spcAft>
              <a:spcPct val="35000"/>
            </a:spcAft>
            <a:buNone/>
          </a:pPr>
          <a:r>
            <a:rPr lang="en-US" sz="3200" b="1" kern="1200" dirty="0"/>
            <a:t>Training Checklist </a:t>
          </a:r>
          <a:endParaRPr lang="en-US" sz="3200" kern="1200" dirty="0"/>
        </a:p>
      </dsp:txBody>
      <dsp:txXfrm>
        <a:off x="1461890" y="2035715"/>
        <a:ext cx="11370376" cy="1620930"/>
      </dsp:txXfrm>
    </dsp:sp>
    <dsp:sp modelId="{A658F065-6D6C-40CB-B46F-E046F974B729}">
      <dsp:nvSpPr>
        <dsp:cNvPr id="0" name=""/>
        <dsp:cNvSpPr/>
      </dsp:nvSpPr>
      <dsp:spPr>
        <a:xfrm>
          <a:off x="0" y="4061878"/>
          <a:ext cx="13028904" cy="12651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61C45-354C-4E07-8F47-9EDEFB717B18}">
      <dsp:nvSpPr>
        <dsp:cNvPr id="0" name=""/>
        <dsp:cNvSpPr/>
      </dsp:nvSpPr>
      <dsp:spPr>
        <a:xfrm>
          <a:off x="382697" y="4346530"/>
          <a:ext cx="696494" cy="6958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0A4D49F-11B5-4452-A5EB-7D68E3ECEE17}">
      <dsp:nvSpPr>
        <dsp:cNvPr id="0" name=""/>
        <dsp:cNvSpPr/>
      </dsp:nvSpPr>
      <dsp:spPr>
        <a:xfrm>
          <a:off x="1461890" y="4061878"/>
          <a:ext cx="11370376" cy="162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49" tIns="171549" rIns="171549" bIns="171549" numCol="1" spcCol="1270" anchor="ctr" anchorCtr="0">
          <a:noAutofit/>
        </a:bodyPr>
        <a:lstStyle/>
        <a:p>
          <a:pPr marL="0" lvl="0" indent="0" algn="l" defTabSz="1422400">
            <a:lnSpc>
              <a:spcPct val="100000"/>
            </a:lnSpc>
            <a:spcBef>
              <a:spcPct val="0"/>
            </a:spcBef>
            <a:spcAft>
              <a:spcPct val="35000"/>
            </a:spcAft>
            <a:buNone/>
          </a:pPr>
          <a:r>
            <a:rPr lang="en-US" sz="3200" b="1" kern="1200" dirty="0"/>
            <a:t>Competency Assessment Quiz (</a:t>
          </a:r>
          <a:r>
            <a:rPr lang="en-US" sz="3200" b="1" kern="1200" dirty="0" err="1"/>
            <a:t>Powerpoint</a:t>
          </a:r>
          <a:r>
            <a:rPr lang="en-US" sz="3200" b="1" kern="1200" dirty="0"/>
            <a:t> slides)</a:t>
          </a:r>
          <a:endParaRPr lang="en-US" sz="3200" kern="1200" dirty="0"/>
        </a:p>
      </dsp:txBody>
      <dsp:txXfrm>
        <a:off x="1461890" y="4061878"/>
        <a:ext cx="11370376" cy="1620930"/>
      </dsp:txXfrm>
    </dsp:sp>
    <dsp:sp modelId="{5551157C-B23A-42D7-AC0D-9DF66D7AE8B7}">
      <dsp:nvSpPr>
        <dsp:cNvPr id="0" name=""/>
        <dsp:cNvSpPr/>
      </dsp:nvSpPr>
      <dsp:spPr>
        <a:xfrm>
          <a:off x="0" y="6088042"/>
          <a:ext cx="13028904" cy="12651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A4CF0-C67F-496D-A1E2-7DA8290541A7}">
      <dsp:nvSpPr>
        <dsp:cNvPr id="0" name=""/>
        <dsp:cNvSpPr/>
      </dsp:nvSpPr>
      <dsp:spPr>
        <a:xfrm>
          <a:off x="382697" y="6372693"/>
          <a:ext cx="696494" cy="6958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1D5863B-A6A1-4F8D-A1D5-43C1398D8FD8}">
      <dsp:nvSpPr>
        <dsp:cNvPr id="0" name=""/>
        <dsp:cNvSpPr/>
      </dsp:nvSpPr>
      <dsp:spPr>
        <a:xfrm>
          <a:off x="1461890" y="6324519"/>
          <a:ext cx="11370376" cy="162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49" tIns="171549" rIns="171549" bIns="171549" numCol="1" spcCol="1270" anchor="ctr" anchorCtr="0">
          <a:noAutofit/>
        </a:bodyPr>
        <a:lstStyle/>
        <a:p>
          <a:pPr marL="0" lvl="0" indent="0" algn="l" defTabSz="1422400">
            <a:lnSpc>
              <a:spcPct val="100000"/>
            </a:lnSpc>
            <a:spcBef>
              <a:spcPct val="0"/>
            </a:spcBef>
            <a:spcAft>
              <a:spcPct val="35000"/>
            </a:spcAft>
            <a:buNone/>
          </a:pPr>
          <a:r>
            <a:rPr lang="en-US" sz="3200" b="1" kern="1200" dirty="0"/>
            <a:t>Competency Assessment Answer Sheet</a:t>
          </a:r>
        </a:p>
        <a:p>
          <a:pPr marL="0" lvl="0" indent="0" algn="l" defTabSz="1422400">
            <a:lnSpc>
              <a:spcPct val="100000"/>
            </a:lnSpc>
            <a:spcBef>
              <a:spcPct val="0"/>
            </a:spcBef>
            <a:spcAft>
              <a:spcPct val="35000"/>
            </a:spcAft>
            <a:buNone/>
          </a:pPr>
          <a:endParaRPr lang="en-US" sz="3200" b="1" kern="1200" dirty="0"/>
        </a:p>
        <a:p>
          <a:pPr marL="0" lvl="0" indent="0" algn="l" defTabSz="1422400">
            <a:lnSpc>
              <a:spcPct val="100000"/>
            </a:lnSpc>
            <a:spcBef>
              <a:spcPct val="0"/>
            </a:spcBef>
            <a:spcAft>
              <a:spcPct val="35000"/>
            </a:spcAft>
            <a:buNone/>
          </a:pPr>
          <a:r>
            <a:rPr lang="en-US" sz="1900" b="1" kern="1200" dirty="0"/>
            <a:t> </a:t>
          </a:r>
          <a:endParaRPr lang="en-US" sz="1900" kern="1200" dirty="0"/>
        </a:p>
      </dsp:txBody>
      <dsp:txXfrm>
        <a:off x="1461890" y="6324519"/>
        <a:ext cx="11370376" cy="1620930"/>
      </dsp:txXfrm>
    </dsp:sp>
    <dsp:sp modelId="{DC3B035F-8C21-40F4-87DA-DD82C1E07B89}">
      <dsp:nvSpPr>
        <dsp:cNvPr id="0" name=""/>
        <dsp:cNvSpPr/>
      </dsp:nvSpPr>
      <dsp:spPr>
        <a:xfrm>
          <a:off x="0" y="8114205"/>
          <a:ext cx="13028904" cy="126511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0AA67-ABB0-4C2B-B1BD-78BE2A67421C}">
      <dsp:nvSpPr>
        <dsp:cNvPr id="0" name=""/>
        <dsp:cNvSpPr/>
      </dsp:nvSpPr>
      <dsp:spPr>
        <a:xfrm>
          <a:off x="382697" y="8398857"/>
          <a:ext cx="696494" cy="6958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77FEEA7-35D1-4FAC-AFBA-B1461A817C5B}">
      <dsp:nvSpPr>
        <dsp:cNvPr id="0" name=""/>
        <dsp:cNvSpPr/>
      </dsp:nvSpPr>
      <dsp:spPr>
        <a:xfrm>
          <a:off x="1461890" y="8114205"/>
          <a:ext cx="11370376" cy="162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49" tIns="171549" rIns="171549" bIns="171549" numCol="1" spcCol="1270" anchor="ctr" anchorCtr="0">
          <a:noAutofit/>
        </a:bodyPr>
        <a:lstStyle/>
        <a:p>
          <a:pPr marL="0" lvl="0" indent="0" algn="l" defTabSz="1422400">
            <a:lnSpc>
              <a:spcPct val="100000"/>
            </a:lnSpc>
            <a:spcBef>
              <a:spcPct val="0"/>
            </a:spcBef>
            <a:spcAft>
              <a:spcPct val="35000"/>
            </a:spcAft>
            <a:buNone/>
          </a:pPr>
          <a:r>
            <a:rPr lang="en-US" sz="3200" b="1" kern="1200" dirty="0" err="1"/>
            <a:t>LabNet</a:t>
          </a:r>
          <a:r>
            <a:rPr lang="en-US" sz="1900" b="1" kern="1200" dirty="0"/>
            <a:t> </a:t>
          </a:r>
        </a:p>
        <a:p>
          <a:pPr marL="0" lvl="0" indent="0" algn="l" defTabSz="1422400">
            <a:lnSpc>
              <a:spcPct val="100000"/>
            </a:lnSpc>
            <a:spcBef>
              <a:spcPct val="0"/>
            </a:spcBef>
            <a:spcAft>
              <a:spcPct val="35000"/>
            </a:spcAft>
            <a:buNone/>
          </a:pPr>
          <a:r>
            <a:rPr lang="en-US" sz="1900" b="1" kern="1200" dirty="0"/>
            <a:t> </a:t>
          </a:r>
          <a:endParaRPr lang="en-US" sz="1900" kern="1200" dirty="0"/>
        </a:p>
      </dsp:txBody>
      <dsp:txXfrm>
        <a:off x="1461890" y="8114205"/>
        <a:ext cx="11370376" cy="1620930"/>
      </dsp:txXfrm>
    </dsp:sp>
    <dsp:sp modelId="{E06B64FC-8391-4FE8-AE46-C5D24BBE2871}">
      <dsp:nvSpPr>
        <dsp:cNvPr id="0" name=""/>
        <dsp:cNvSpPr/>
      </dsp:nvSpPr>
      <dsp:spPr>
        <a:xfrm>
          <a:off x="0" y="10140369"/>
          <a:ext cx="13028904" cy="12651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B3A17-9B5B-4514-A199-1C622F60C32D}">
      <dsp:nvSpPr>
        <dsp:cNvPr id="0" name=""/>
        <dsp:cNvSpPr/>
      </dsp:nvSpPr>
      <dsp:spPr>
        <a:xfrm>
          <a:off x="382697" y="10425020"/>
          <a:ext cx="696494" cy="6958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01DC0D21-224B-49AE-AB21-6CE5ED9AC1C3}">
      <dsp:nvSpPr>
        <dsp:cNvPr id="0" name=""/>
        <dsp:cNvSpPr/>
      </dsp:nvSpPr>
      <dsp:spPr>
        <a:xfrm>
          <a:off x="1461890" y="10140369"/>
          <a:ext cx="11370376" cy="162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49" tIns="171549" rIns="171549" bIns="171549" numCol="1" spcCol="1270" anchor="ctr" anchorCtr="0">
          <a:noAutofit/>
        </a:bodyPr>
        <a:lstStyle/>
        <a:p>
          <a:pPr marL="0" lvl="0" indent="0" algn="l" defTabSz="1422400">
            <a:lnSpc>
              <a:spcPct val="100000"/>
            </a:lnSpc>
            <a:spcBef>
              <a:spcPct val="0"/>
            </a:spcBef>
            <a:spcAft>
              <a:spcPct val="35000"/>
            </a:spcAft>
            <a:buNone/>
          </a:pPr>
          <a:r>
            <a:rPr lang="en-US" sz="3200" b="1" kern="1200" dirty="0"/>
            <a:t>Technical Bulletin</a:t>
          </a:r>
        </a:p>
        <a:p>
          <a:pPr marL="0" lvl="0" indent="0" algn="l" defTabSz="1422400">
            <a:lnSpc>
              <a:spcPct val="100000"/>
            </a:lnSpc>
            <a:spcBef>
              <a:spcPct val="0"/>
            </a:spcBef>
            <a:spcAft>
              <a:spcPct val="35000"/>
            </a:spcAft>
            <a:buNone/>
          </a:pPr>
          <a:endParaRPr lang="en-US" sz="1900" b="1" kern="1200" dirty="0"/>
        </a:p>
        <a:p>
          <a:pPr marL="0" lvl="0" indent="0" algn="l" defTabSz="1422400">
            <a:lnSpc>
              <a:spcPct val="100000"/>
            </a:lnSpc>
            <a:spcBef>
              <a:spcPct val="0"/>
            </a:spcBef>
            <a:spcAft>
              <a:spcPct val="35000"/>
            </a:spcAft>
            <a:buNone/>
          </a:pPr>
          <a:r>
            <a:rPr lang="en-US" sz="1900" b="1" kern="1200" dirty="0"/>
            <a:t> </a:t>
          </a:r>
          <a:endParaRPr lang="en-US" sz="1900" kern="1200" dirty="0"/>
        </a:p>
      </dsp:txBody>
      <dsp:txXfrm>
        <a:off x="1461890" y="10140369"/>
        <a:ext cx="11370376" cy="1620930"/>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9A86E90D-7D16-FB41-B605-6CB19C653476}" type="datetimeFigureOut">
              <a:rPr lang="en-US" smtClean="0"/>
              <a:t>1/30/2020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2C0121-D0B2-074B-BDD4-AB2024E7BAB1}" type="slidenum">
              <a:rPr lang="en-US" smtClean="0"/>
              <a:t>‹#›</a:t>
            </a:fld>
            <a:endParaRPr lang="en-US"/>
          </a:p>
        </p:txBody>
      </p:sp>
    </p:spTree>
    <p:extLst>
      <p:ext uri="{BB962C8B-B14F-4D97-AF65-F5344CB8AC3E}">
        <p14:creationId xmlns:p14="http://schemas.microsoft.com/office/powerpoint/2010/main" val="1695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7FDDC07-41FF-2B46-A6FE-7FF0BE66C187}" type="datetimeFigureOut">
              <a:rPr lang="en-US" smtClean="0"/>
              <a:t>1/30/2020</a:t>
            </a:fld>
            <a:endParaRPr lang="en-US"/>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C2AD96-5BFA-ED41-B2D6-EA2206C51099}" type="slidenum">
              <a:rPr lang="en-US" smtClean="0"/>
              <a:t>‹#›</a:t>
            </a:fld>
            <a:endParaRPr lang="en-US"/>
          </a:p>
        </p:txBody>
      </p:sp>
    </p:spTree>
    <p:extLst>
      <p:ext uri="{BB962C8B-B14F-4D97-AF65-F5344CB8AC3E}">
        <p14:creationId xmlns:p14="http://schemas.microsoft.com/office/powerpoint/2010/main" val="1439851831"/>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AD96-5BFA-ED41-B2D6-EA2206C51099}" type="slidenum">
              <a:rPr lang="en-US" smtClean="0"/>
              <a:t>1</a:t>
            </a:fld>
            <a:endParaRPr lang="en-US"/>
          </a:p>
        </p:txBody>
      </p:sp>
    </p:spTree>
    <p:extLst>
      <p:ext uri="{BB962C8B-B14F-4D97-AF65-F5344CB8AC3E}">
        <p14:creationId xmlns:p14="http://schemas.microsoft.com/office/powerpoint/2010/main" val="98816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A40DA3D-FE65-4832-BFB2-38BAA08556E2}"/>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7C358309-962B-4634-96BE-4ECBB616A65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8398B46-A1C1-4FDD-A700-2838366A4FE9}"/>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A441E32C-C65B-4090-9DEA-BA00751B37C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715B1B4-C1B3-44B0-83A8-6225EF4B76BD}"/>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22169A8-ED3C-4430-A25E-0B8B071A7C2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715B1B4-C1B3-44B0-83A8-6225EF4B76BD}"/>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22169A8-ED3C-4430-A25E-0B8B071A7C24}"/>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4690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715B1B4-C1B3-44B0-83A8-6225EF4B76BD}"/>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22169A8-ED3C-4430-A25E-0B8B071A7C24}"/>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1124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6840D51-3906-4546-8E16-B0E78EECA555}"/>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9F9BD870-F2B1-4CBD-B800-16D513DDECB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7155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6840D51-3906-4546-8E16-B0E78EECA555}"/>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9F9BD870-F2B1-4CBD-B800-16D513DDECB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59065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6840D51-3906-4546-8E16-B0E78EECA555}"/>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9F9BD870-F2B1-4CBD-B800-16D513DDECB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1713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6840D51-3906-4546-8E16-B0E78EECA555}"/>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9F9BD870-F2B1-4CBD-B800-16D513DDECB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53568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559F900-56C8-4C3B-91B1-938F6D15149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426AD87B-7A69-41CC-8E31-800DADC47D7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6E53A66-C30D-46C8-B877-28C267D91025}"/>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84F4F025-A40D-4170-B042-F95D03C8A5B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82F2436-6B69-4AC6-938E-ADC672E3789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1E231509-9DDB-4385-BBDE-96F07548DE07}"/>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4451156-3CA8-4E9D-94F9-9539AE6ECA7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098C4460-433C-4B16-963A-2060CDD2955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CD1682-A1D7-4911-A5F3-727890DD7038}"/>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3971D98-3C1E-4336-ADE3-4C3D6102FA7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6BF984A-BA73-44F4-A6AE-6D39E2C8E1E6}"/>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8EEEFA63-E73F-483F-98C6-D1D6C7D7D22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B90AAAB-A493-48B1-BE04-3A177CC498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8DB7842-9438-45AD-96C4-BB8EDF9269E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B90AAAB-A493-48B1-BE04-3A177CC498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8DB7842-9438-45AD-96C4-BB8EDF9269E0}"/>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2908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B90AAAB-A493-48B1-BE04-3A177CC498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8DB7842-9438-45AD-96C4-BB8EDF9269E0}"/>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52325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B90AAAB-A493-48B1-BE04-3A177CC498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8DB7842-9438-45AD-96C4-BB8EDF9269E0}"/>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21077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B90AAAB-A493-48B1-BE04-3A177CC498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8DB7842-9438-45AD-96C4-BB8EDF9269E0}"/>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842287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B90AAAB-A493-48B1-BE04-3A177CC498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8DB7842-9438-45AD-96C4-BB8EDF9269E0}"/>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045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2A3D9E5-6208-4A2C-9AF8-8BB566FF875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7D3F54D3-7394-4430-A46B-0E3678F71D5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A5AF98A-059B-4DD2-A648-206C2356DB0B}"/>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103B3F24-7F03-4414-B3B6-A3B704E2E9B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A5AF98A-059B-4DD2-A648-206C2356DB0B}"/>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103B3F24-7F03-4414-B3B6-A3B704E2E9B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3004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1ACEAD2-A873-4C61-A885-118EE6EA307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30D301A8-5502-4118-98BA-13F404558F7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A66E56-3491-4FBF-A56A-5A8F63772F67}"/>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16462570-2F28-4110-ACB2-951EFC4A72D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79AFB0A-7D45-4879-B250-394138EA6545}"/>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D746EC19-38B5-47C0-8620-291CB66ACBF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45F4D01-4624-42F0-9F54-FC8D96F4FA29}"/>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75799E41-5E8E-471C-9AE2-D4A8FEE3E0D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FE53145-2C22-452F-969F-A8ECB7133A42}"/>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B3A3FB0-D3F9-4DBB-9A22-4ADEAF22D49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0CC2E87-A477-45DC-8562-98BE956D4BD2}"/>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75BE652E-9224-44D7-97D7-0ABA91F3BC9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12390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0CC2E87-A477-45DC-8562-98BE956D4BD2}"/>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75BE652E-9224-44D7-97D7-0ABA91F3BC9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54727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0CC2E87-A477-45DC-8562-98BE956D4BD2}"/>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75BE652E-9224-44D7-97D7-0ABA91F3BC9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2791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2A3B0FB-680C-4EB6-9150-D196577A0BB0}"/>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18FB145E-DB61-48E4-9B75-08FBC02A9D3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601636F-F469-470F-9976-D80AD9DDC51F}"/>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375BA08C-394E-42BF-9EF1-DBCC3BD507C4}"/>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2A3B0FB-680C-4EB6-9150-D196577A0BB0}"/>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18FB145E-DB61-48E4-9B75-08FBC02A9D3B}"/>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6107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4F8822E-7911-49FC-B793-188FF1D36567}"/>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EEF37C6-E993-4D09-A7FF-30C9F00D3CC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D2D4E30-1CD4-4953-B233-D2720DB678F1}"/>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45DA960-D02D-4CB9-A8FF-DD218E0976A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2DD590D-4F3A-4F3D-BCD8-7FE4E622301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8B91A030-E334-4995-BD41-95EF10559D5D}"/>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1009519-D1C2-4035-A9EC-7150CB85115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2900D41D-76F5-4788-AAAC-21ED4BB589A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txBox="1">
            <a:spLocks/>
          </p:cNvSpPr>
          <p:nvPr userDrawn="1"/>
        </p:nvSpPr>
        <p:spPr>
          <a:xfrm>
            <a:off x="612824" y="13097716"/>
            <a:ext cx="15640998" cy="506315"/>
          </a:xfrm>
          <a:prstGeom prst="rect">
            <a:avLst/>
          </a:prstGeom>
        </p:spPr>
        <p:txBody>
          <a:bodyPr/>
          <a:lstStyle>
            <a:defPPr>
              <a:defRPr lang="en-US"/>
            </a:defPPr>
            <a:lvl1pPr marL="0" algn="l" defTabSz="1828891" rtl="0" eaLnBrk="1" latinLnBrk="0" hangingPunct="1">
              <a:defRPr sz="2000" kern="1200">
                <a:solidFill>
                  <a:schemeClr val="bg2">
                    <a:lumMod val="50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7E6E6">
                    <a:lumMod val="50000"/>
                  </a:srgbClr>
                </a:solidFill>
                <a:effectLst/>
                <a:uLnTx/>
                <a:uFillTx/>
                <a:latin typeface="Arial" panose="020B0604020202020204"/>
                <a:ea typeface=""/>
                <a:cs typeface=""/>
              </a:rPr>
              <a:t>‹#›   |   Copyright © 2017 Kaiser Foundation Health Plan, Inc. </a:t>
            </a:r>
          </a:p>
        </p:txBody>
      </p:sp>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rmAutofit/>
          </a:bodyPr>
          <a:lstStyle>
            <a:lvl1pPr>
              <a:lnSpc>
                <a:spcPct val="100000"/>
              </a:lnSpc>
              <a:defRPr sz="5200"/>
            </a:lvl1p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Bottom S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2193587" y="0"/>
            <a:ext cx="12193588" cy="12001500"/>
          </a:xfrm>
          <a:prstGeom prst="rect">
            <a:avLst/>
          </a:prstGeom>
          <a:solidFill>
            <a:schemeClr val="bg1">
              <a:lumMod val="95000"/>
            </a:schemeClr>
          </a:solidFill>
        </p:spPr>
        <p:txBody>
          <a:bodyPr/>
          <a:lstStyle/>
          <a:p>
            <a:endParaRPr lang="en-US"/>
          </a:p>
        </p:txBody>
      </p:sp>
      <p:sp>
        <p:nvSpPr>
          <p:cNvPr id="9" name="Rectangle 8"/>
          <p:cNvSpPr/>
          <p:nvPr userDrawn="1"/>
        </p:nvSpPr>
        <p:spPr>
          <a:xfrm>
            <a:off x="0" y="0"/>
            <a:ext cx="12193587" cy="12001500"/>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
        <p:nvSpPr>
          <p:cNvPr id="14" name="Title Placeholder 7"/>
          <p:cNvSpPr>
            <a:spLocks noGrp="1"/>
          </p:cNvSpPr>
          <p:nvPr>
            <p:ph type="title" hasCustomPrompt="1"/>
          </p:nvPr>
        </p:nvSpPr>
        <p:spPr>
          <a:xfrm>
            <a:off x="1676400" y="4222816"/>
            <a:ext cx="9574696" cy="4102237"/>
          </a:xfrm>
          <a:prstGeom prst="rect">
            <a:avLst/>
          </a:prstGeom>
        </p:spPr>
        <p:txBody>
          <a:bodyPr vert="horz" lIns="91440" tIns="45720" rIns="91440" bIns="45720" rtlCol="0" anchor="ctr">
            <a:noAutofit/>
          </a:bodyPr>
          <a:lstStyle>
            <a:lvl1pPr algn="l">
              <a:lnSpc>
                <a:spcPct val="100000"/>
              </a:lnSpc>
              <a:defRPr>
                <a:solidFill>
                  <a:schemeClr val="bg1"/>
                </a:solidFill>
              </a:defRPr>
            </a:lvl1pPr>
          </a:lstStyle>
          <a:p>
            <a:r>
              <a:rPr lang="en-US" dirty="0"/>
              <a:t>Title of presentation goes in this space and can go multiple lines</a:t>
            </a:r>
          </a:p>
        </p:txBody>
      </p:sp>
      <p:sp>
        <p:nvSpPr>
          <p:cNvPr id="15" name="Text Placeholder 15"/>
          <p:cNvSpPr>
            <a:spLocks noGrp="1"/>
          </p:cNvSpPr>
          <p:nvPr>
            <p:ph type="body" sz="quarter" idx="10" hasCustomPrompt="1"/>
          </p:nvPr>
        </p:nvSpPr>
        <p:spPr>
          <a:xfrm>
            <a:off x="1676400" y="9939130"/>
            <a:ext cx="9852991" cy="1885811"/>
          </a:xfrm>
          <a:prstGeom prst="rect">
            <a:avLst/>
          </a:prstGeom>
        </p:spPr>
        <p:txBody>
          <a:bodyPr anchor="b" anchorCtr="0"/>
          <a:lstStyle>
            <a:lvl1pPr marL="0" indent="0" algn="l">
              <a:buFontTx/>
              <a:buNone/>
              <a:defRPr sz="2800" baseline="0">
                <a:solidFill>
                  <a:schemeClr val="bg1"/>
                </a:solidFill>
              </a:defRPr>
            </a:lvl1pPr>
          </a:lstStyle>
          <a:p>
            <a:r>
              <a:rPr lang="en-US" sz="3000" dirty="0"/>
              <a:t>Presenter information</a:t>
            </a:r>
          </a:p>
        </p:txBody>
      </p:sp>
      <p:sp>
        <p:nvSpPr>
          <p:cNvPr id="7"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_1">
    <p:spTree>
      <p:nvGrpSpPr>
        <p:cNvPr id="1" name=""/>
        <p:cNvGrpSpPr/>
        <p:nvPr/>
      </p:nvGrpSpPr>
      <p:grpSpPr>
        <a:xfrm>
          <a:off x="0" y="0"/>
          <a:ext cx="0" cy="0"/>
          <a:chOff x="0" y="0"/>
          <a:chExt cx="0" cy="0"/>
        </a:xfrm>
      </p:grpSpPr>
      <p:sp>
        <p:nvSpPr>
          <p:cNvPr id="12" name="Title Placeholder 7"/>
          <p:cNvSpPr>
            <a:spLocks noGrp="1"/>
          </p:cNvSpPr>
          <p:nvPr>
            <p:ph type="title" hasCustomPrompt="1"/>
          </p:nvPr>
        </p:nvSpPr>
        <p:spPr>
          <a:xfrm>
            <a:off x="1676401" y="5560286"/>
            <a:ext cx="17366974" cy="1442488"/>
          </a:xfrm>
          <a:prstGeom prst="rect">
            <a:avLst/>
          </a:prstGeom>
        </p:spPr>
        <p:txBody>
          <a:bodyPr vert="horz" lIns="91440" tIns="45720" rIns="91440" bIns="45720" rtlCol="0" anchor="b" anchorCtr="0">
            <a:noAutofit/>
          </a:bodyPr>
          <a:lstStyle>
            <a:lvl1pPr algn="l">
              <a:lnSpc>
                <a:spcPct val="100000"/>
              </a:lnSpc>
              <a:defRPr b="1" baseline="0"/>
            </a:lvl1pPr>
          </a:lstStyle>
          <a:p>
            <a:r>
              <a:rPr lang="en-US" dirty="0"/>
              <a:t>A LARGE BOLD STATEMENT GOES HERE AND CAN GO UP TO TWO LINES AND COLOR FOR EMPHASIS</a:t>
            </a:r>
          </a:p>
        </p:txBody>
      </p:sp>
      <p:sp>
        <p:nvSpPr>
          <p:cNvPr id="2" name="Slide Number Placeholder 1"/>
          <p:cNvSpPr>
            <a:spLocks noGrp="1"/>
          </p:cNvSpPr>
          <p:nvPr>
            <p:ph type="sldNum" sz="quarter" idx="10"/>
          </p:nvPr>
        </p:nvSpPr>
        <p:spPr/>
        <p:txBody>
          <a:bodyPr/>
          <a:lstStyle/>
          <a:p>
            <a:fld id="{8C8B385D-DF67-E241-B0BF-76B80A8E743B}" type="slidenum">
              <a:rPr lang="en-US" smtClean="0"/>
              <a:pPr/>
              <a:t>‹#›</a:t>
            </a:fld>
            <a:r>
              <a:rPr lang="en-US"/>
              <a:t>  |   Copyright © 2017 Kaiser Foundation Health Plan, Inc.</a:t>
            </a:r>
          </a:p>
        </p:txBody>
      </p:sp>
      <p:sp>
        <p:nvSpPr>
          <p:cNvPr id="5" name="Rectangle 4"/>
          <p:cNvSpPr/>
          <p:nvPr userDrawn="1"/>
        </p:nvSpPr>
        <p:spPr>
          <a:xfrm>
            <a:off x="0" y="6858000"/>
            <a:ext cx="17988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_2">
    <p:spTree>
      <p:nvGrpSpPr>
        <p:cNvPr id="1" name=""/>
        <p:cNvGrpSpPr/>
        <p:nvPr/>
      </p:nvGrpSpPr>
      <p:grpSpPr>
        <a:xfrm>
          <a:off x="0" y="0"/>
          <a:ext cx="0" cy="0"/>
          <a:chOff x="0" y="0"/>
          <a:chExt cx="0" cy="0"/>
        </a:xfrm>
      </p:grpSpPr>
      <p:sp>
        <p:nvSpPr>
          <p:cNvPr id="3" name="Rectangle 2"/>
          <p:cNvSpPr/>
          <p:nvPr userDrawn="1"/>
        </p:nvSpPr>
        <p:spPr>
          <a:xfrm>
            <a:off x="-1" y="4313583"/>
            <a:ext cx="24387175" cy="453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itle Placeholder 7"/>
          <p:cNvSpPr>
            <a:spLocks noGrp="1"/>
          </p:cNvSpPr>
          <p:nvPr>
            <p:ph type="title" hasCustomPrompt="1"/>
          </p:nvPr>
        </p:nvSpPr>
        <p:spPr>
          <a:xfrm>
            <a:off x="1676401" y="5858460"/>
            <a:ext cx="17366974" cy="1442488"/>
          </a:xfrm>
          <a:prstGeom prst="rect">
            <a:avLst/>
          </a:prstGeom>
        </p:spPr>
        <p:txBody>
          <a:bodyPr vert="horz" lIns="91440" tIns="45720" rIns="91440" bIns="45720" rtlCol="0" anchor="ctr" anchorCtr="0">
            <a:noAutofit/>
          </a:bodyPr>
          <a:lstStyle>
            <a:lvl1pPr algn="l">
              <a:lnSpc>
                <a:spcPct val="100000"/>
              </a:lnSpc>
              <a:defRPr b="1" baseline="0">
                <a:solidFill>
                  <a:schemeClr val="bg1"/>
                </a:solidFill>
              </a:defRPr>
            </a:lvl1pPr>
          </a:lstStyle>
          <a:p>
            <a:r>
              <a:rPr lang="en-US" dirty="0"/>
              <a:t>A LARGE BOLD STATEMENT GOES HERE AND CAN GO UP TO TWO LINES AND COLOR FOR EMPHASIS</a:t>
            </a:r>
          </a:p>
        </p:txBody>
      </p:sp>
      <p:sp>
        <p:nvSpPr>
          <p:cNvPr id="2" name="Slide Number Placeholder 1"/>
          <p:cNvSpPr>
            <a:spLocks noGrp="1"/>
          </p:cNvSpPr>
          <p:nvPr>
            <p:ph type="sldNum" sz="quarter" idx="10"/>
          </p:nvPr>
        </p:nvSpPr>
        <p:spPr/>
        <p:txBody>
          <a:body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_3">
    <p:spTree>
      <p:nvGrpSpPr>
        <p:cNvPr id="1" name=""/>
        <p:cNvGrpSpPr/>
        <p:nvPr/>
      </p:nvGrpSpPr>
      <p:grpSpPr>
        <a:xfrm>
          <a:off x="0" y="0"/>
          <a:ext cx="0" cy="0"/>
          <a:chOff x="0" y="0"/>
          <a:chExt cx="0" cy="0"/>
        </a:xfrm>
      </p:grpSpPr>
      <p:sp>
        <p:nvSpPr>
          <p:cNvPr id="10" name="Rectangle 9"/>
          <p:cNvSpPr/>
          <p:nvPr userDrawn="1"/>
        </p:nvSpPr>
        <p:spPr>
          <a:xfrm>
            <a:off x="1" y="0"/>
            <a:ext cx="24387174"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7"/>
          <p:cNvSpPr>
            <a:spLocks noGrp="1"/>
          </p:cNvSpPr>
          <p:nvPr>
            <p:ph type="title" hasCustomPrompt="1"/>
          </p:nvPr>
        </p:nvSpPr>
        <p:spPr>
          <a:xfrm>
            <a:off x="1676401" y="5560286"/>
            <a:ext cx="17366974" cy="1442488"/>
          </a:xfrm>
          <a:prstGeom prst="rect">
            <a:avLst/>
          </a:prstGeom>
        </p:spPr>
        <p:txBody>
          <a:bodyPr vert="horz" lIns="91440" tIns="45720" rIns="91440" bIns="45720" rtlCol="0" anchor="b" anchorCtr="0">
            <a:noAutofit/>
          </a:bodyPr>
          <a:lstStyle>
            <a:lvl1pPr algn="l">
              <a:lnSpc>
                <a:spcPct val="100000"/>
              </a:lnSpc>
              <a:defRPr b="1" baseline="0">
                <a:solidFill>
                  <a:schemeClr val="accent1">
                    <a:lumMod val="20000"/>
                    <a:lumOff val="80000"/>
                  </a:schemeClr>
                </a:solidFill>
              </a:defRPr>
            </a:lvl1pPr>
          </a:lstStyle>
          <a:p>
            <a:r>
              <a:rPr lang="en-US" dirty="0"/>
              <a:t>A LARGE BOLD STATEMENT GOES HERE AND CAN GO UP TO TWO LINES AND COLOR FOR EMPHASIS</a:t>
            </a:r>
          </a:p>
        </p:txBody>
      </p:sp>
      <p:sp>
        <p:nvSpPr>
          <p:cNvPr id="5" name="Rectangle 4"/>
          <p:cNvSpPr/>
          <p:nvPr userDrawn="1"/>
        </p:nvSpPr>
        <p:spPr>
          <a:xfrm>
            <a:off x="0" y="6858000"/>
            <a:ext cx="17988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4">
    <p:spTree>
      <p:nvGrpSpPr>
        <p:cNvPr id="1" name=""/>
        <p:cNvGrpSpPr/>
        <p:nvPr/>
      </p:nvGrpSpPr>
      <p:grpSpPr>
        <a:xfrm>
          <a:off x="0" y="0"/>
          <a:ext cx="0" cy="0"/>
          <a:chOff x="0" y="0"/>
          <a:chExt cx="0" cy="0"/>
        </a:xfrm>
      </p:grpSpPr>
      <p:sp>
        <p:nvSpPr>
          <p:cNvPr id="5" name="Rectangle 4"/>
          <p:cNvSpPr/>
          <p:nvPr userDrawn="1"/>
        </p:nvSpPr>
        <p:spPr>
          <a:xfrm>
            <a:off x="1" y="3343734"/>
            <a:ext cx="24387174" cy="7076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7"/>
          <p:cNvSpPr>
            <a:spLocks noGrp="1"/>
          </p:cNvSpPr>
          <p:nvPr>
            <p:ph type="title" hasCustomPrompt="1"/>
          </p:nvPr>
        </p:nvSpPr>
        <p:spPr>
          <a:xfrm>
            <a:off x="3773419" y="5840025"/>
            <a:ext cx="16840338" cy="1956438"/>
          </a:xfrm>
          <a:prstGeom prst="rect">
            <a:avLst/>
          </a:prstGeom>
        </p:spPr>
        <p:txBody>
          <a:bodyPr vert="horz" lIns="91440" tIns="45720" rIns="91440" bIns="45720" rtlCol="0" anchor="ctr" anchorCtr="0">
            <a:noAutofit/>
          </a:bodyPr>
          <a:lstStyle>
            <a:lvl1pPr algn="ctr">
              <a:lnSpc>
                <a:spcPct val="100000"/>
              </a:lnSpc>
              <a:defRPr b="0" baseline="0">
                <a:solidFill>
                  <a:schemeClr val="bg1"/>
                </a:solidFill>
              </a:defRPr>
            </a:lvl1pPr>
          </a:lstStyle>
          <a:p>
            <a:r>
              <a:rPr lang="en-US" dirty="0"/>
              <a:t>“A slide for quotes or message that can be centered within the frame here. ”</a:t>
            </a:r>
          </a:p>
        </p:txBody>
      </p:sp>
      <p:sp>
        <p:nvSpPr>
          <p:cNvPr id="7" name="Text Placeholder 6"/>
          <p:cNvSpPr>
            <a:spLocks noGrp="1"/>
          </p:cNvSpPr>
          <p:nvPr>
            <p:ph type="body" sz="quarter" idx="10" hasCustomPrompt="1"/>
          </p:nvPr>
        </p:nvSpPr>
        <p:spPr>
          <a:xfrm>
            <a:off x="10924674" y="7796463"/>
            <a:ext cx="9689014" cy="770021"/>
          </a:xfrm>
          <a:prstGeom prst="rect">
            <a:avLst/>
          </a:prstGeom>
        </p:spPr>
        <p:txBody>
          <a:bodyPr anchor="ctr" anchorCtr="0"/>
          <a:lstStyle>
            <a:lvl1pPr marL="0" indent="0" algn="r">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3600" dirty="0">
                <a:solidFill>
                  <a:schemeClr val="accent1">
                    <a:lumMod val="20000"/>
                    <a:lumOff val="80000"/>
                  </a:schemeClr>
                </a:solidFill>
              </a:rPr>
              <a:t>- Use author name if quoting</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5">
    <p:spTree>
      <p:nvGrpSpPr>
        <p:cNvPr id="1" name=""/>
        <p:cNvGrpSpPr/>
        <p:nvPr/>
      </p:nvGrpSpPr>
      <p:grpSpPr>
        <a:xfrm>
          <a:off x="0" y="0"/>
          <a:ext cx="0" cy="0"/>
          <a:chOff x="0" y="0"/>
          <a:chExt cx="0" cy="0"/>
        </a:xfrm>
      </p:grpSpPr>
      <p:sp>
        <p:nvSpPr>
          <p:cNvPr id="10" name="Rectangle 9"/>
          <p:cNvSpPr/>
          <p:nvPr userDrawn="1"/>
        </p:nvSpPr>
        <p:spPr>
          <a:xfrm>
            <a:off x="1" y="9105900"/>
            <a:ext cx="24387174" cy="4610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7"/>
          <p:cNvSpPr>
            <a:spLocks noGrp="1"/>
          </p:cNvSpPr>
          <p:nvPr>
            <p:ph type="title" hasCustomPrompt="1"/>
          </p:nvPr>
        </p:nvSpPr>
        <p:spPr>
          <a:xfrm>
            <a:off x="1676401" y="10420833"/>
            <a:ext cx="17366974" cy="1442488"/>
          </a:xfrm>
          <a:prstGeom prst="rect">
            <a:avLst/>
          </a:prstGeom>
        </p:spPr>
        <p:txBody>
          <a:bodyPr vert="horz" lIns="91440" tIns="45720" rIns="91440" bIns="45720" rtlCol="0" anchor="b" anchorCtr="0">
            <a:noAutofit/>
          </a:bodyPr>
          <a:lstStyle>
            <a:lvl1pPr algn="l">
              <a:lnSpc>
                <a:spcPct val="100000"/>
              </a:lnSpc>
              <a:defRPr b="1" baseline="0">
                <a:solidFill>
                  <a:schemeClr val="accent1">
                    <a:lumMod val="20000"/>
                    <a:lumOff val="80000"/>
                  </a:schemeClr>
                </a:solidFill>
              </a:defRPr>
            </a:lvl1pPr>
          </a:lstStyle>
          <a:p>
            <a:r>
              <a:rPr lang="en-US" dirty="0"/>
              <a:t>A LARGE BOLD STATEMENT GOES HERE AND CAN GO UP TO TWO LINES AND COLOR FOR EMPHASIS</a:t>
            </a:r>
          </a:p>
        </p:txBody>
      </p:sp>
      <p:sp>
        <p:nvSpPr>
          <p:cNvPr id="7" name="Rectangle 6"/>
          <p:cNvSpPr/>
          <p:nvPr userDrawn="1"/>
        </p:nvSpPr>
        <p:spPr>
          <a:xfrm>
            <a:off x="1" y="10420833"/>
            <a:ext cx="612823" cy="1442488"/>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0"/>
            <a:ext cx="24387175" cy="9105900"/>
          </a:xfrm>
          <a:prstGeom prst="rect">
            <a:avLst/>
          </a:prstGeom>
          <a:solidFill>
            <a:schemeClr val="bg1">
              <a:lumMod val="95000"/>
            </a:schemeClr>
          </a:solidFill>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129445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99E4-4B47-4954-8BAE-6933CF781A0E}"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385137066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9FC4C-2ABA-48A2-A853-882DB38BC5ED}"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4191897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1"/>
            <a:ext cx="24387175" cy="12180498"/>
          </a:xfrm>
          <a:prstGeom prst="rect">
            <a:avLst/>
          </a:prstGeom>
          <a:gradFill flip="none" rotWithShape="1">
            <a:gsLst>
              <a:gs pos="100000">
                <a:schemeClr val="accent1">
                  <a:lumMod val="17000"/>
                  <a:lumOff val="83000"/>
                  <a:alpha val="32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txBox="1">
            <a:spLocks/>
          </p:cNvSpPr>
          <p:nvPr userDrawn="1"/>
        </p:nvSpPr>
        <p:spPr>
          <a:xfrm>
            <a:off x="612824" y="13097716"/>
            <a:ext cx="15640998" cy="506315"/>
          </a:xfrm>
          <a:prstGeom prst="rect">
            <a:avLst/>
          </a:prstGeom>
        </p:spPr>
        <p:txBody>
          <a:bodyPr/>
          <a:lstStyle>
            <a:defPPr>
              <a:defRPr lang="en-US"/>
            </a:defPPr>
            <a:lvl1pPr marL="0" algn="l" defTabSz="1828891" rtl="0" eaLnBrk="1" latinLnBrk="0" hangingPunct="1">
              <a:defRPr sz="2000" kern="1200">
                <a:solidFill>
                  <a:schemeClr val="bg2">
                    <a:lumMod val="50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7E6E6">
                    <a:lumMod val="50000"/>
                  </a:srgbClr>
                </a:solidFill>
                <a:effectLst/>
                <a:uLnTx/>
                <a:uFillTx/>
                <a:latin typeface="Arial" panose="020B0604020202020204"/>
                <a:ea typeface=""/>
                <a:cs typeface=""/>
              </a:rPr>
              <a:t>‹#›   |   Copyright © 2017 Kaiser Foundation Health Plan, Inc. </a:t>
            </a:r>
          </a:p>
        </p:txBody>
      </p:sp>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rmAutofit/>
          </a:bodyPr>
          <a:lstStyle>
            <a:lvl1pPr>
              <a:lnSpc>
                <a:spcPct val="100000"/>
              </a:lnSpc>
              <a:defRPr sz="5200">
                <a:solidFill>
                  <a:schemeClr val="tx2"/>
                </a:solidFill>
              </a:defRPr>
            </a:lvl1p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tx2"/>
                </a:solidFill>
              </a:defRPr>
            </a:lvl1pPr>
          </a:lstStyle>
          <a:p>
            <a:r>
              <a:rPr lang="en-US" sz="3000" dirty="0"/>
              <a:t>Presenter information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Line grap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4384000" cy="12268200"/>
          </a:xfrm>
          <a:prstGeom prst="rect">
            <a:avLst/>
          </a:prstGeom>
        </p:spPr>
      </p:pic>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7"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nected Circl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7"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Family symbol + Identifier">
    <p:spTree>
      <p:nvGrpSpPr>
        <p:cNvPr id="1" name=""/>
        <p:cNvGrpSpPr/>
        <p:nvPr/>
      </p:nvGrpSpPr>
      <p:grpSpPr>
        <a:xfrm>
          <a:off x="0" y="0"/>
          <a:ext cx="0" cy="0"/>
          <a:chOff x="0" y="0"/>
          <a:chExt cx="0" cy="0"/>
        </a:xfrm>
      </p:grpSpPr>
      <p:sp>
        <p:nvSpPr>
          <p:cNvPr id="17" name="Rectangle 16"/>
          <p:cNvSpPr/>
          <p:nvPr userDrawn="1"/>
        </p:nvSpPr>
        <p:spPr>
          <a:xfrm>
            <a:off x="0" y="4390471"/>
            <a:ext cx="24387175" cy="9325529"/>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174435"/>
            <a:ext cx="24384000" cy="13716000"/>
          </a:xfrm>
          <a:prstGeom prst="rect">
            <a:avLst/>
          </a:prstGeom>
        </p:spPr>
      </p:pic>
      <p:sp>
        <p:nvSpPr>
          <p:cNvPr id="19" name="Title Placeholder 7"/>
          <p:cNvSpPr>
            <a:spLocks noGrp="1"/>
          </p:cNvSpPr>
          <p:nvPr>
            <p:ph type="title"/>
          </p:nvPr>
        </p:nvSpPr>
        <p:spPr>
          <a:xfrm>
            <a:off x="1676400" y="2019388"/>
            <a:ext cx="16512209" cy="1442488"/>
          </a:xfrm>
          <a:prstGeom prst="rect">
            <a:avLst/>
          </a:prstGeom>
        </p:spPr>
        <p:txBody>
          <a:bodyPr vert="horz" lIns="91440" tIns="45720" rIns="91440" bIns="45720" rtlCol="0" anchor="ctr" anchorCtr="0">
            <a:noAutofit/>
          </a:bodyPr>
          <a:lstStyle>
            <a:lvl1pPr algn="l">
              <a:defRPr>
                <a:solidFill>
                  <a:schemeClr val="tx2"/>
                </a:solidFill>
              </a:defRPr>
            </a:lvl1pPr>
          </a:lstStyle>
          <a:p>
            <a:r>
              <a:rPr lang="en-US" dirty="0"/>
              <a:t>Title of presentation goes in this space</a:t>
            </a:r>
          </a:p>
        </p:txBody>
      </p:sp>
      <p:sp>
        <p:nvSpPr>
          <p:cNvPr id="20" name="Text Placeholder 15"/>
          <p:cNvSpPr>
            <a:spLocks noGrp="1"/>
          </p:cNvSpPr>
          <p:nvPr>
            <p:ph type="body" sz="quarter" idx="10" hasCustomPrompt="1"/>
          </p:nvPr>
        </p:nvSpPr>
        <p:spPr>
          <a:xfrm>
            <a:off x="1676400" y="3836933"/>
            <a:ext cx="21034375" cy="553538"/>
          </a:xfrm>
          <a:prstGeom prst="rect">
            <a:avLst/>
          </a:prstGeom>
        </p:spPr>
        <p:txBody>
          <a:bodyPr anchor="b" anchorCtr="0"/>
          <a:lstStyle>
            <a:lvl1pPr marL="0" indent="0" algn="l">
              <a:buFontTx/>
              <a:buNone/>
              <a:defRPr sz="2800" baseline="0">
                <a:solidFill>
                  <a:schemeClr val="tx2"/>
                </a:solidFill>
              </a:defRPr>
            </a:lvl1pPr>
          </a:lstStyle>
          <a:p>
            <a:r>
              <a:rPr lang="en-US" sz="3000" dirty="0"/>
              <a:t>Presenter information</a:t>
            </a:r>
          </a:p>
        </p:txBody>
      </p:sp>
      <p:sp>
        <p:nvSpPr>
          <p:cNvPr id="22" name="Rectangle 21"/>
          <p:cNvSpPr/>
          <p:nvPr userDrawn="1"/>
        </p:nvSpPr>
        <p:spPr>
          <a:xfrm>
            <a:off x="24092451" y="687109"/>
            <a:ext cx="294723" cy="75538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5"/>
          <p:cNvSpPr>
            <a:spLocks noGrp="1"/>
          </p:cNvSpPr>
          <p:nvPr>
            <p:ph type="body" sz="quarter" idx="11" hasCustomPrompt="1"/>
          </p:nvPr>
        </p:nvSpPr>
        <p:spPr>
          <a:xfrm>
            <a:off x="13517217" y="687109"/>
            <a:ext cx="10306740" cy="755380"/>
          </a:xfrm>
          <a:prstGeom prst="rect">
            <a:avLst/>
          </a:prstGeom>
        </p:spPr>
        <p:txBody>
          <a:bodyPr anchor="ctr" anchorCtr="0"/>
          <a:lstStyle>
            <a:lvl1pPr marL="0" indent="0" algn="r">
              <a:buFontTx/>
              <a:buNone/>
              <a:defRPr sz="2800" baseline="0">
                <a:solidFill>
                  <a:schemeClr val="tx2"/>
                </a:solidFill>
              </a:defRPr>
            </a:lvl1pPr>
          </a:lstStyle>
          <a:p>
            <a:r>
              <a:rPr lang="en-US" sz="3000" dirty="0"/>
              <a:t>Identifier (optional)</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746" y="720905"/>
            <a:ext cx="4591054" cy="519742"/>
          </a:xfrm>
          <a:prstGeom prst="rect">
            <a:avLst/>
          </a:prstGeom>
        </p:spPr>
      </p:pic>
      <p:sp>
        <p:nvSpPr>
          <p:cNvPr id="10" name="Slide Number Placeholder 1"/>
          <p:cNvSpPr>
            <a:spLocks noGrp="1"/>
          </p:cNvSpPr>
          <p:nvPr>
            <p:ph type="sldNum" sz="quarter" idx="12"/>
          </p:nvPr>
        </p:nvSpPr>
        <p:spPr>
          <a:xfrm>
            <a:off x="655983" y="12762948"/>
            <a:ext cx="16240538" cy="730250"/>
          </a:xfrm>
        </p:spPr>
        <p:txBody>
          <a:bodyPr/>
          <a:lstStyle>
            <a:lvl1pPr>
              <a:defRPr>
                <a:solidFill>
                  <a:schemeClr val="bg1"/>
                </a:solidFill>
              </a:defRPr>
            </a:lvl1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99E4-4B47-4954-8BAE-6933CF781A0E}"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264598230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9FC4C-2ABA-48A2-A853-882DB38BC5ED}"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112300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rm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7"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Mid Blue">
    <p:spTree>
      <p:nvGrpSpPr>
        <p:cNvPr id="1" name=""/>
        <p:cNvGrpSpPr/>
        <p:nvPr/>
      </p:nvGrpSpPr>
      <p:grpSpPr>
        <a:xfrm>
          <a:off x="0" y="0"/>
          <a:ext cx="0" cy="0"/>
          <a:chOff x="0" y="0"/>
          <a:chExt cx="0" cy="0"/>
        </a:xfrm>
      </p:grpSpPr>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4"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Dark Tea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solidFill>
            <a:srgbClr val="167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4" y="405177"/>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2" y="405177"/>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1754188" y="1411358"/>
            <a:ext cx="17678400" cy="2009774"/>
          </a:xfrm>
        </p:spPr>
        <p:txBody>
          <a:bodyPr/>
          <a:lstStyle>
            <a:lvl1pPr>
              <a:defRPr baseline="0"/>
            </a:lvl1pPr>
          </a:lstStyle>
          <a:p>
            <a:r>
              <a:rPr lang="en-US" dirty="0"/>
              <a:t>Basic 1 Column Slide To Start. Max size Arial Bold 52pt. Title can go to Two lines.</a:t>
            </a:r>
          </a:p>
        </p:txBody>
      </p:sp>
      <p:sp>
        <p:nvSpPr>
          <p:cNvPr id="6" name="Content Placeholder 5"/>
          <p:cNvSpPr>
            <a:spLocks noGrp="1"/>
          </p:cNvSpPr>
          <p:nvPr>
            <p:ph sz="quarter" idx="19"/>
          </p:nvPr>
        </p:nvSpPr>
        <p:spPr>
          <a:xfrm>
            <a:off x="1754188" y="3523992"/>
            <a:ext cx="17678399" cy="830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913" userDrawn="1">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77" userDrawn="1">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4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15971012" y="405177"/>
            <a:ext cx="7614701" cy="389301"/>
          </a:xfrm>
        </p:spPr>
        <p:txBody>
          <a:bodyPr wrap="none">
            <a:noAutofit/>
          </a:bodyPr>
          <a:lstStyle>
            <a:lvl1pPr marL="0" indent="0" algn="r">
              <a:buNone/>
              <a:defRPr sz="2400" baseline="0">
                <a:solidFill>
                  <a:schemeClr val="tx1">
                    <a:lumMod val="75000"/>
                    <a:lumOff val="25000"/>
                  </a:schemeClr>
                </a:solidFill>
              </a:defRPr>
            </a:lvl1pPr>
          </a:lstStyle>
          <a:p>
            <a:pPr lvl="0"/>
            <a:r>
              <a:rPr lang="en-US" dirty="0"/>
              <a:t>DEPARTMENT NAME</a:t>
            </a:r>
          </a:p>
        </p:txBody>
      </p:sp>
      <p:sp>
        <p:nvSpPr>
          <p:cNvPr id="7" name="Text Placeholder 10"/>
          <p:cNvSpPr>
            <a:spLocks noGrp="1"/>
          </p:cNvSpPr>
          <p:nvPr>
            <p:ph type="body" sz="quarter" idx="14" hasCustomPrompt="1"/>
          </p:nvPr>
        </p:nvSpPr>
        <p:spPr>
          <a:xfrm>
            <a:off x="612824" y="405177"/>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22" name="Picture Placeholder 21"/>
          <p:cNvSpPr>
            <a:spLocks noGrp="1"/>
          </p:cNvSpPr>
          <p:nvPr>
            <p:ph type="pic" sz="quarter" idx="18"/>
          </p:nvPr>
        </p:nvSpPr>
        <p:spPr>
          <a:xfrm>
            <a:off x="15889288" y="0"/>
            <a:ext cx="8497887" cy="13716000"/>
          </a:xfrm>
          <a:solidFill>
            <a:schemeClr val="bg1">
              <a:lumMod val="95000"/>
            </a:schemeClr>
          </a:solidFill>
        </p:spPr>
        <p:txBody>
          <a:bodyPr anchor="ctr" anchorCtr="1">
            <a:noAutofit/>
          </a:bodyPr>
          <a:lstStyle/>
          <a:p>
            <a:endParaRPr lang="en-US"/>
          </a:p>
        </p:txBody>
      </p:sp>
      <p:sp>
        <p:nvSpPr>
          <p:cNvPr id="10" name="Text Placeholder 2"/>
          <p:cNvSpPr>
            <a:spLocks noGrp="1"/>
          </p:cNvSpPr>
          <p:nvPr>
            <p:ph type="body" sz="quarter" idx="17" hasCustomPrompt="1"/>
          </p:nvPr>
        </p:nvSpPr>
        <p:spPr>
          <a:xfrm>
            <a:off x="1776414" y="3523992"/>
            <a:ext cx="13172038" cy="8030748"/>
          </a:xfrm>
        </p:spPr>
        <p:txBody>
          <a:bodyPr>
            <a:noAutofit/>
          </a:bodyPr>
          <a:lstStyle>
            <a:lvl1pPr marL="0" indent="0">
              <a:lnSpc>
                <a:spcPct val="120000"/>
              </a:lnSpc>
              <a:buFontTx/>
              <a:buNone/>
              <a:defRPr baseline="0">
                <a:solidFill>
                  <a:schemeClr val="tx1">
                    <a:lumMod val="85000"/>
                    <a:lumOff val="15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dirty="0"/>
              <a:t>Drag and drop your photo into photo in layout.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3" name="Title 1"/>
          <p:cNvSpPr>
            <a:spLocks noGrp="1"/>
          </p:cNvSpPr>
          <p:nvPr>
            <p:ph type="title" hasCustomPrompt="1"/>
          </p:nvPr>
        </p:nvSpPr>
        <p:spPr>
          <a:xfrm>
            <a:off x="1776413" y="1411358"/>
            <a:ext cx="13172039" cy="2009774"/>
          </a:xfrm>
        </p:spPr>
        <p:txBody>
          <a:bodyPr/>
          <a:lstStyle>
            <a:lvl1pPr>
              <a:defRPr baseline="0"/>
            </a:lvl1pPr>
          </a:lstStyle>
          <a:p>
            <a:r>
              <a:rPr lang="en-US" dirty="0"/>
              <a:t>1 column with photo on right side of slide</a:t>
            </a:r>
          </a:p>
        </p:txBody>
      </p:sp>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986447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15971012" y="405177"/>
            <a:ext cx="7614701" cy="389301"/>
          </a:xfrm>
        </p:spPr>
        <p:txBody>
          <a:bodyPr wrap="none">
            <a:noAutofit/>
          </a:bodyPr>
          <a:lstStyle>
            <a:lvl1pPr marL="0" indent="0" algn="r">
              <a:buNone/>
              <a:defRPr sz="2400" baseline="0">
                <a:solidFill>
                  <a:schemeClr val="tx1">
                    <a:lumMod val="75000"/>
                    <a:lumOff val="25000"/>
                  </a:schemeClr>
                </a:solidFill>
              </a:defRPr>
            </a:lvl1pPr>
          </a:lstStyle>
          <a:p>
            <a:pPr lvl="0"/>
            <a:r>
              <a:rPr lang="en-US" dirty="0"/>
              <a:t>DEPARTMENT NAME</a:t>
            </a:r>
          </a:p>
        </p:txBody>
      </p:sp>
      <p:sp>
        <p:nvSpPr>
          <p:cNvPr id="22" name="Picture Placeholder 21"/>
          <p:cNvSpPr>
            <a:spLocks noGrp="1"/>
          </p:cNvSpPr>
          <p:nvPr>
            <p:ph type="pic" sz="quarter" idx="18"/>
          </p:nvPr>
        </p:nvSpPr>
        <p:spPr>
          <a:xfrm>
            <a:off x="19394488" y="0"/>
            <a:ext cx="4992687" cy="13716000"/>
          </a:xfrm>
          <a:solidFill>
            <a:schemeClr val="bg1">
              <a:lumMod val="95000"/>
            </a:schemeClr>
          </a:solidFill>
        </p:spPr>
        <p:txBody>
          <a:bodyPr anchor="ctr" anchorCtr="1">
            <a:noAutofit/>
          </a:bodyPr>
          <a:lstStyle/>
          <a:p>
            <a:endParaRPr lang="en-US" dirty="0"/>
          </a:p>
        </p:txBody>
      </p:sp>
      <p:sp>
        <p:nvSpPr>
          <p:cNvPr id="3" name="Picture Placeholder 2"/>
          <p:cNvSpPr>
            <a:spLocks noGrp="1"/>
          </p:cNvSpPr>
          <p:nvPr>
            <p:ph type="pic" sz="quarter" idx="19"/>
          </p:nvPr>
        </p:nvSpPr>
        <p:spPr>
          <a:xfrm>
            <a:off x="12447052" y="1"/>
            <a:ext cx="6642636" cy="6706894"/>
          </a:xfrm>
          <a:solidFill>
            <a:schemeClr val="bg1">
              <a:lumMod val="95000"/>
            </a:schemeClr>
          </a:solidFill>
        </p:spPr>
        <p:txBody>
          <a:bodyPr anchor="ctr" anchorCtr="1">
            <a:noAutofit/>
          </a:bodyPr>
          <a:lstStyle/>
          <a:p>
            <a:endParaRPr lang="en-US"/>
          </a:p>
        </p:txBody>
      </p:sp>
      <p:sp>
        <p:nvSpPr>
          <p:cNvPr id="10" name="Picture Placeholder 2"/>
          <p:cNvSpPr>
            <a:spLocks noGrp="1"/>
          </p:cNvSpPr>
          <p:nvPr>
            <p:ph type="pic" sz="quarter" idx="20"/>
          </p:nvPr>
        </p:nvSpPr>
        <p:spPr>
          <a:xfrm>
            <a:off x="12447052" y="7112071"/>
            <a:ext cx="6642634" cy="6603929"/>
          </a:xfrm>
          <a:solidFill>
            <a:schemeClr val="bg1">
              <a:lumMod val="95000"/>
            </a:schemeClr>
          </a:solidFill>
        </p:spPr>
        <p:txBody>
          <a:bodyPr anchor="ctr" anchorCtr="1"/>
          <a:lstStyle/>
          <a:p>
            <a:endParaRPr lang="en-US" dirty="0"/>
          </a:p>
        </p:txBody>
      </p:sp>
      <p:sp>
        <p:nvSpPr>
          <p:cNvPr id="13" name="Text Placeholder 10"/>
          <p:cNvSpPr>
            <a:spLocks noGrp="1"/>
          </p:cNvSpPr>
          <p:nvPr>
            <p:ph type="body" sz="quarter" idx="14" hasCustomPrompt="1"/>
          </p:nvPr>
        </p:nvSpPr>
        <p:spPr>
          <a:xfrm>
            <a:off x="612824" y="405177"/>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14" name="Text Placeholder 2"/>
          <p:cNvSpPr>
            <a:spLocks noGrp="1"/>
          </p:cNvSpPr>
          <p:nvPr>
            <p:ph type="body" sz="quarter" idx="17" hasCustomPrompt="1"/>
          </p:nvPr>
        </p:nvSpPr>
        <p:spPr>
          <a:xfrm>
            <a:off x="1776414" y="3421132"/>
            <a:ext cx="9613830" cy="8030748"/>
          </a:xfrm>
        </p:spPr>
        <p:txBody>
          <a:bodyPr>
            <a:noAutofit/>
          </a:bodyPr>
          <a:lstStyle>
            <a:lvl1pPr marL="0" indent="0">
              <a:lnSpc>
                <a:spcPct val="120000"/>
              </a:lnSpc>
              <a:buFontTx/>
              <a:buNone/>
              <a:defRPr baseline="0">
                <a:solidFill>
                  <a:schemeClr val="tx1">
                    <a:lumMod val="85000"/>
                    <a:lumOff val="15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dirty="0"/>
              <a:t>Drag and drop photos into desired position.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5" name="Title 1"/>
          <p:cNvSpPr>
            <a:spLocks noGrp="1"/>
          </p:cNvSpPr>
          <p:nvPr>
            <p:ph type="title" hasCustomPrompt="1"/>
          </p:nvPr>
        </p:nvSpPr>
        <p:spPr>
          <a:xfrm>
            <a:off x="1776413" y="1411358"/>
            <a:ext cx="9613831" cy="2009774"/>
          </a:xfrm>
        </p:spPr>
        <p:txBody>
          <a:bodyPr/>
          <a:lstStyle>
            <a:lvl1pPr>
              <a:defRPr baseline="0"/>
            </a:lvl1pPr>
          </a:lstStyle>
          <a:p>
            <a:r>
              <a:rPr lang="en-US" dirty="0" err="1"/>
              <a:t>Mulitiple</a:t>
            </a:r>
            <a:r>
              <a:rPr lang="en-US" dirty="0"/>
              <a:t> photos on right side</a:t>
            </a:r>
          </a:p>
        </p:txBody>
      </p:sp>
      <p:sp>
        <p:nvSpPr>
          <p:cNvPr id="11" name="Slide Number Placeholder 8"/>
          <p:cNvSpPr>
            <a:spLocks noGrp="1"/>
          </p:cNvSpPr>
          <p:nvPr>
            <p:ph type="sldNum" sz="quarter" idx="4"/>
          </p:nvPr>
        </p:nvSpPr>
        <p:spPr>
          <a:xfrm>
            <a:off x="655983" y="12762948"/>
            <a:ext cx="11486267"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25">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ext Placeholder 10"/>
          <p:cNvSpPr>
            <a:spLocks noGrp="1"/>
          </p:cNvSpPr>
          <p:nvPr>
            <p:ph type="body" sz="quarter" idx="14" hasCustomPrompt="1"/>
          </p:nvPr>
        </p:nvSpPr>
        <p:spPr>
          <a:xfrm>
            <a:off x="612824" y="405177"/>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13" name="Text Placeholder 10"/>
          <p:cNvSpPr>
            <a:spLocks noGrp="1"/>
          </p:cNvSpPr>
          <p:nvPr>
            <p:ph type="body" sz="quarter" idx="15" hasCustomPrompt="1"/>
          </p:nvPr>
        </p:nvSpPr>
        <p:spPr>
          <a:xfrm>
            <a:off x="15971012" y="405177"/>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14" name="Title 1"/>
          <p:cNvSpPr>
            <a:spLocks noGrp="1"/>
          </p:cNvSpPr>
          <p:nvPr>
            <p:ph type="title" hasCustomPrompt="1"/>
          </p:nvPr>
        </p:nvSpPr>
        <p:spPr>
          <a:xfrm>
            <a:off x="1776413" y="1411358"/>
            <a:ext cx="17313275" cy="2009774"/>
          </a:xfrm>
        </p:spPr>
        <p:txBody>
          <a:bodyPr/>
          <a:lstStyle>
            <a:lvl1pPr>
              <a:defRPr baseline="0"/>
            </a:lvl1pPr>
          </a:lstStyle>
          <a:p>
            <a:r>
              <a:rPr lang="en-US" dirty="0"/>
              <a:t>2 column layout.</a:t>
            </a:r>
          </a:p>
        </p:txBody>
      </p:sp>
      <p:sp>
        <p:nvSpPr>
          <p:cNvPr id="4" name="Content Placeholder 3"/>
          <p:cNvSpPr>
            <a:spLocks noGrp="1"/>
          </p:cNvSpPr>
          <p:nvPr>
            <p:ph sz="quarter" idx="20"/>
          </p:nvPr>
        </p:nvSpPr>
        <p:spPr>
          <a:xfrm>
            <a:off x="13030200" y="3523992"/>
            <a:ext cx="10555288" cy="8030748"/>
          </a:xfrm>
        </p:spPr>
        <p:txBody>
          <a:bodyPr/>
          <a:lstStyle>
            <a:lvl1pPr marL="571500" indent="-571500">
              <a:lnSpc>
                <a:spcPct val="100000"/>
              </a:lnSpc>
              <a:buFont typeface="Arial" charset="0"/>
              <a:buChar char="•"/>
              <a:defRPr/>
            </a:lvl1pPr>
          </a:lstStyle>
          <a:p>
            <a:pPr lvl="0"/>
            <a:r>
              <a:rPr lang="en-US" dirty="0"/>
              <a:t>Click to edit Master text styles</a:t>
            </a:r>
          </a:p>
        </p:txBody>
      </p:sp>
      <p:sp>
        <p:nvSpPr>
          <p:cNvPr id="6" name="Content Placeholder 5"/>
          <p:cNvSpPr>
            <a:spLocks noGrp="1"/>
          </p:cNvSpPr>
          <p:nvPr>
            <p:ph sz="quarter" idx="21"/>
          </p:nvPr>
        </p:nvSpPr>
        <p:spPr>
          <a:xfrm>
            <a:off x="1754189" y="3523992"/>
            <a:ext cx="9636056" cy="8030748"/>
          </a:xfrm>
        </p:spPr>
        <p:txBody>
          <a:bodyPr/>
          <a:lstStyle>
            <a:lvl1pPr marL="457200" indent="-457200">
              <a:lnSpc>
                <a:spcPct val="100000"/>
              </a:lnSpc>
              <a:buFont typeface="Arial" charset="0"/>
              <a:buChar char="•"/>
              <a:defRPr/>
            </a:lvl1pPr>
            <a:lvl2pPr marL="1371600" indent="-457200">
              <a:lnSpc>
                <a:spcPct val="100000"/>
              </a:lnSpc>
              <a:buFont typeface="Arial" charset="0"/>
              <a:buChar char="•"/>
              <a:defRPr/>
            </a:lvl2pPr>
            <a:lvl3pPr marL="2286000" indent="-457200">
              <a:lnSpc>
                <a:spcPct val="100000"/>
              </a:lnSpc>
              <a:buFont typeface="Arial" charset="0"/>
              <a:buChar char="•"/>
              <a:defRPr/>
            </a:lvl3pPr>
            <a:lvl4pPr marL="3200400" indent="-457200">
              <a:lnSpc>
                <a:spcPct val="100000"/>
              </a:lnSpc>
              <a:buFont typeface="Arial" charset="0"/>
              <a:buChar char="•"/>
              <a:defRPr/>
            </a:lvl4pPr>
            <a:lvl5pPr marL="4114800" indent="-457200">
              <a:lnSpc>
                <a:spcPct val="100000"/>
              </a:lnSpc>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userDrawn="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4" y="405177"/>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2" y="405177"/>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16" name="Title 1"/>
          <p:cNvSpPr>
            <a:spLocks noGrp="1"/>
          </p:cNvSpPr>
          <p:nvPr>
            <p:ph type="title" hasCustomPrompt="1"/>
          </p:nvPr>
        </p:nvSpPr>
        <p:spPr>
          <a:xfrm>
            <a:off x="1776009" y="1663307"/>
            <a:ext cx="20818879" cy="1445427"/>
          </a:xfrm>
        </p:spPr>
        <p:txBody>
          <a:bodyPr>
            <a:noAutofit/>
          </a:bodyPr>
          <a:lstStyle>
            <a:lvl1pPr algn="ctr">
              <a:defRPr baseline="0"/>
            </a:lvl1pPr>
          </a:lstStyle>
          <a:p>
            <a:r>
              <a:rPr lang="en-US" dirty="0"/>
              <a:t>Three Column Key Points</a:t>
            </a:r>
          </a:p>
        </p:txBody>
      </p:sp>
      <p:sp>
        <p:nvSpPr>
          <p:cNvPr id="4" name="Picture Placeholder 3"/>
          <p:cNvSpPr>
            <a:spLocks noGrp="1"/>
          </p:cNvSpPr>
          <p:nvPr>
            <p:ph type="pic" sz="quarter" idx="20"/>
          </p:nvPr>
        </p:nvSpPr>
        <p:spPr>
          <a:xfrm>
            <a:off x="2438219" y="5227936"/>
            <a:ext cx="5275263" cy="4025386"/>
          </a:xfrm>
          <a:solidFill>
            <a:schemeClr val="bg1">
              <a:lumMod val="95000"/>
            </a:schemeClr>
          </a:solidFill>
        </p:spPr>
        <p:txBody>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a:p>
        </p:txBody>
      </p:sp>
      <p:sp>
        <p:nvSpPr>
          <p:cNvPr id="17" name="Picture Placeholder 3"/>
          <p:cNvSpPr>
            <a:spLocks noGrp="1"/>
          </p:cNvSpPr>
          <p:nvPr>
            <p:ph type="pic" sz="quarter" idx="21"/>
          </p:nvPr>
        </p:nvSpPr>
        <p:spPr>
          <a:xfrm>
            <a:off x="9536907" y="5227936"/>
            <a:ext cx="5275263" cy="4025386"/>
          </a:xfrm>
          <a:solidFill>
            <a:schemeClr val="bg1">
              <a:lumMod val="95000"/>
            </a:schemeClr>
          </a:solidFill>
        </p:spPr>
        <p:txBody>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a:p>
        </p:txBody>
      </p:sp>
      <p:sp>
        <p:nvSpPr>
          <p:cNvPr id="18" name="Picture Placeholder 3"/>
          <p:cNvSpPr>
            <a:spLocks noGrp="1"/>
          </p:cNvSpPr>
          <p:nvPr>
            <p:ph type="pic" sz="quarter" idx="22"/>
          </p:nvPr>
        </p:nvSpPr>
        <p:spPr>
          <a:xfrm>
            <a:off x="16700202" y="5227936"/>
            <a:ext cx="5275263" cy="4025386"/>
          </a:xfrm>
          <a:solidFill>
            <a:schemeClr val="bg1">
              <a:lumMod val="95000"/>
            </a:schemeClr>
          </a:solidFill>
        </p:spPr>
        <p:txBody>
          <a:bodyPr>
            <a:noAutofit/>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a:p>
        </p:txBody>
      </p:sp>
      <p:sp>
        <p:nvSpPr>
          <p:cNvPr id="12" name="Text Placeholder 11"/>
          <p:cNvSpPr>
            <a:spLocks noGrp="1"/>
          </p:cNvSpPr>
          <p:nvPr>
            <p:ph type="body" sz="quarter" idx="23" hasCustomPrompt="1"/>
          </p:nvPr>
        </p:nvSpPr>
        <p:spPr>
          <a:xfrm>
            <a:off x="5297488" y="3541805"/>
            <a:ext cx="13792200" cy="1402576"/>
          </a:xfrm>
        </p:spPr>
        <p:txBody>
          <a:bodyPr>
            <a:noAutofit/>
          </a:bodyPr>
          <a:lstStyle>
            <a:lvl1pPr marL="0" marR="0" indent="0" algn="ctr" defTabSz="1828800" rtl="0" eaLnBrk="1" fontAlgn="auto" latinLnBrk="0" hangingPunct="1">
              <a:lnSpc>
                <a:spcPts val="4800"/>
              </a:lnSpc>
              <a:spcBef>
                <a:spcPts val="2000"/>
              </a:spcBef>
              <a:spcAft>
                <a:spcPts val="0"/>
              </a:spcAft>
              <a:buClrTx/>
              <a:buSzTx/>
              <a:buFontTx/>
              <a:buNone/>
              <a:tabLst/>
              <a:defRPr sz="3200" baseline="0">
                <a:solidFill>
                  <a:schemeClr val="tx1">
                    <a:lumMod val="85000"/>
                    <a:lumOff val="15000"/>
                  </a:schemeClr>
                </a:solidFill>
              </a:defRPr>
            </a:lvl1pPr>
          </a:lstStyle>
          <a:p>
            <a:r>
              <a:rPr lang="en-US" dirty="0">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2438219" y="9533953"/>
            <a:ext cx="5275263" cy="2094830"/>
          </a:xfrm>
        </p:spPr>
        <p:txBody>
          <a:bodyPr wrap="square">
            <a:noAutofit/>
          </a:bodyPr>
          <a:lstStyle>
            <a:lvl1pPr marL="0" marR="0" indent="0" algn="ctr" defTabSz="1828800" rtl="0" eaLnBrk="1" fontAlgn="auto" latinLnBrk="0" hangingPunct="1">
              <a:lnSpc>
                <a:spcPts val="4800"/>
              </a:lnSpc>
              <a:spcBef>
                <a:spcPts val="2000"/>
              </a:spcBef>
              <a:spcAft>
                <a:spcPts val="0"/>
              </a:spcAft>
              <a:buClrTx/>
              <a:buSzTx/>
              <a:buFontTx/>
              <a:buNone/>
              <a:tabLst/>
              <a:defRPr sz="3200" baseline="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9536906" y="9533953"/>
            <a:ext cx="5275263" cy="2094830"/>
          </a:xfrm>
        </p:spPr>
        <p:txBody>
          <a:bodyPr>
            <a:noAutofit/>
          </a:bodyPr>
          <a:lstStyle>
            <a:lvl1pPr marL="0" marR="0" indent="0" algn="ctr" defTabSz="1828800" rtl="0" eaLnBrk="1" fontAlgn="auto" latinLnBrk="0" hangingPunct="1">
              <a:lnSpc>
                <a:spcPts val="4800"/>
              </a:lnSpc>
              <a:spcBef>
                <a:spcPts val="2000"/>
              </a:spcBef>
              <a:spcAft>
                <a:spcPts val="0"/>
              </a:spcAft>
              <a:buClrTx/>
              <a:buSzTx/>
              <a:buFontTx/>
              <a:buNone/>
              <a:tabLst/>
              <a:defRPr sz="32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16700201" y="9533953"/>
            <a:ext cx="5275263" cy="2094830"/>
          </a:xfrm>
        </p:spPr>
        <p:txBody>
          <a:bodyPr>
            <a:noAutofit/>
          </a:bodyPr>
          <a:lstStyle>
            <a:lvl1pPr marL="0" marR="0" indent="0" algn="ctr" defTabSz="1828800" rtl="0" eaLnBrk="1" fontAlgn="auto" latinLnBrk="0" hangingPunct="1">
              <a:lnSpc>
                <a:spcPts val="4800"/>
              </a:lnSpc>
              <a:spcBef>
                <a:spcPts val="2000"/>
              </a:spcBef>
              <a:spcAft>
                <a:spcPts val="0"/>
              </a:spcAft>
              <a:buClrTx/>
              <a:buSzTx/>
              <a:buFontTx/>
              <a:buNone/>
              <a:tabLst/>
              <a:defRPr sz="32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913" userDrawn="1">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85" userDrawn="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09" userDrawn="1">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612824" y="405177"/>
            <a:ext cx="7614701" cy="389301"/>
          </a:xfrm>
        </p:spPr>
        <p:txBody>
          <a:bodyPr wrap="none">
            <a:noAutofit/>
          </a:bodyPr>
          <a:lstStyle>
            <a:lvl1pPr marL="0" indent="0" algn="l">
              <a:buNone/>
              <a:defRPr sz="2200"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15971012" y="405177"/>
            <a:ext cx="7614701" cy="389301"/>
          </a:xfrm>
        </p:spPr>
        <p:txBody>
          <a:bodyPr wrap="none">
            <a:noAutofit/>
          </a:bodyPr>
          <a:lstStyle>
            <a:lvl1pPr marL="0" indent="0" algn="r">
              <a:buNone/>
              <a:defRPr sz="2200" baseline="0">
                <a:solidFill>
                  <a:schemeClr val="tx1">
                    <a:lumMod val="75000"/>
                    <a:lumOff val="25000"/>
                  </a:schemeClr>
                </a:solidFill>
              </a:defRPr>
            </a:lvl1pPr>
          </a:lstStyle>
          <a:p>
            <a:pPr lvl="0"/>
            <a:r>
              <a:rPr lang="en-US" dirty="0"/>
              <a:t>DEPARTMENT NAME (optional)</a:t>
            </a:r>
          </a:p>
        </p:txBody>
      </p:sp>
      <p:sp>
        <p:nvSpPr>
          <p:cNvPr id="5"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937">
          <p15:clr>
            <a:srgbClr val="FBAE40"/>
          </p15:clr>
        </p15:guide>
        <p15:guide id="2" pos="1081">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29">
          <p15:clr>
            <a:srgbClr val="FBAE40"/>
          </p15:clr>
        </p15:guide>
        <p15:guide id="10" pos="5569">
          <p15:clr>
            <a:srgbClr val="FBAE40"/>
          </p15:clr>
        </p15:guide>
        <p15:guide id="11" pos="6433">
          <p15:clr>
            <a:srgbClr val="FBAE40"/>
          </p15:clr>
        </p15:guide>
        <p15:guide id="12" pos="6649">
          <p15:clr>
            <a:srgbClr val="FBAE40"/>
          </p15:clr>
        </p15:guide>
        <p15:guide id="13" pos="7561">
          <p15:clr>
            <a:srgbClr val="FBAE40"/>
          </p15:clr>
        </p15:guide>
        <p15:guide id="14" pos="7801">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13">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ue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8B385D-DF67-E241-B0BF-76B80A8E743B}"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152590073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9FC4C-2ABA-48A2-A853-882DB38BC5ED}"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263064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54033656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177321127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41844866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99E4-4B47-4954-8BAE-6933CF781A0E}"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321840251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17087827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348356019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7361873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397287655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0778999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36293690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24387175" cy="12180498"/>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2"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1676400" y="9368287"/>
            <a:ext cx="14851811" cy="2311880"/>
          </a:xfrm>
          <a:prstGeom prst="rect">
            <a:avLst/>
          </a:prstGeom>
        </p:spPr>
        <p:txBody>
          <a:bodyPr anchor="b" anchorCtr="0"/>
          <a:lstStyle>
            <a:lvl1pPr marL="0" indent="0">
              <a:buFontTx/>
              <a:buNone/>
              <a:defRPr sz="2800" baseline="0">
                <a:solidFill>
                  <a:schemeClr val="bg1"/>
                </a:solidFill>
              </a:defRPr>
            </a:lvl1pPr>
          </a:lstStyle>
          <a:p>
            <a:r>
              <a:rPr lang="en-US" sz="3000" dirty="0"/>
              <a:t>Presenter information</a:t>
            </a:r>
          </a:p>
        </p:txBody>
      </p:sp>
      <p:sp>
        <p:nvSpPr>
          <p:cNvPr id="6" name="Slide Number Placeholder 1"/>
          <p:cNvSpPr>
            <a:spLocks noGrp="1"/>
          </p:cNvSpPr>
          <p:nvPr>
            <p:ph type="sldNum" sz="quarter" idx="11"/>
          </p:nvPr>
        </p:nvSpPr>
        <p:spPr>
          <a:xfrm>
            <a:off x="655983" y="12762948"/>
            <a:ext cx="16240538" cy="730250"/>
          </a:xfrm>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352170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9FC4C-2ABA-48A2-A853-882DB38BC5ED}" type="datetime4">
              <a:rPr lang="en-US" smtClean="0"/>
              <a:t>January 30, 2020</a:t>
            </a:fld>
            <a:endParaRPr lang="en-US"/>
          </a:p>
        </p:txBody>
      </p:sp>
      <p:sp>
        <p:nvSpPr>
          <p:cNvPr id="5" name="Footer Placeholder 4"/>
          <p:cNvSpPr>
            <a:spLocks noGrp="1"/>
          </p:cNvSpPr>
          <p:nvPr>
            <p:ph type="ftr" sz="quarter" idx="11"/>
          </p:nvPr>
        </p:nvSpPr>
        <p:spPr/>
        <p:txBody>
          <a:bodyPr/>
          <a:lstStyle/>
          <a:p>
            <a:r>
              <a:rPr lang="en-US"/>
              <a:t>KAISER PERMANENTE</a:t>
            </a:r>
          </a:p>
        </p:txBody>
      </p:sp>
      <p:sp>
        <p:nvSpPr>
          <p:cNvPr id="6" name="Slide Number Placeholder 5"/>
          <p:cNvSpPr>
            <a:spLocks noGrp="1"/>
          </p:cNvSpPr>
          <p:nvPr>
            <p:ph type="sldNum" sz="quarter" idx="12"/>
          </p:nvPr>
        </p:nvSpPr>
        <p:spPr/>
        <p:txBody>
          <a:bodyPr/>
          <a:lstStyle/>
          <a:p>
            <a:fld id="{79CD01BA-A0DD-4D89-8C26-D878C0A54EC2}" type="slidenum">
              <a:rPr lang="en-US" smtClean="0"/>
              <a:t>‹#›</a:t>
            </a:fld>
            <a:endParaRPr lang="en-US"/>
          </a:p>
        </p:txBody>
      </p:sp>
    </p:spTree>
    <p:extLst>
      <p:ext uri="{BB962C8B-B14F-4D97-AF65-F5344CB8AC3E}">
        <p14:creationId xmlns:p14="http://schemas.microsoft.com/office/powerpoint/2010/main" val="99087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_Photo Top">
    <p:spTree>
      <p:nvGrpSpPr>
        <p:cNvPr id="1" name=""/>
        <p:cNvGrpSpPr/>
        <p:nvPr/>
      </p:nvGrpSpPr>
      <p:grpSpPr>
        <a:xfrm>
          <a:off x="0" y="0"/>
          <a:ext cx="0" cy="0"/>
          <a:chOff x="0" y="0"/>
          <a:chExt cx="0" cy="0"/>
        </a:xfrm>
      </p:grpSpPr>
      <p:sp>
        <p:nvSpPr>
          <p:cNvPr id="12" name="Title Placeholder 7"/>
          <p:cNvSpPr>
            <a:spLocks noGrp="1"/>
          </p:cNvSpPr>
          <p:nvPr>
            <p:ph type="title"/>
          </p:nvPr>
        </p:nvSpPr>
        <p:spPr>
          <a:xfrm>
            <a:off x="1676400" y="8647043"/>
            <a:ext cx="21034375" cy="1442488"/>
          </a:xfrm>
          <a:prstGeom prst="rect">
            <a:avLst/>
          </a:prstGeom>
        </p:spPr>
        <p:txBody>
          <a:bodyPr vert="horz" lIns="91440" tIns="45720" rIns="91440" bIns="45720" rtlCol="0" anchor="ctr">
            <a:normAutofit/>
          </a:bodyPr>
          <a:lstStyle>
            <a:lvl1pPr>
              <a:lnSpc>
                <a:spcPct val="100000"/>
              </a:lnSpc>
              <a:defRPr/>
            </a:lvl1pPr>
          </a:lstStyle>
          <a:p>
            <a:r>
              <a:rPr lang="en-US" dirty="0"/>
              <a:t>Title of presentation goes in this space</a:t>
            </a:r>
          </a:p>
        </p:txBody>
      </p:sp>
      <p:sp>
        <p:nvSpPr>
          <p:cNvPr id="16" name="Text Placeholder 15"/>
          <p:cNvSpPr>
            <a:spLocks noGrp="1"/>
          </p:cNvSpPr>
          <p:nvPr>
            <p:ph type="body" sz="quarter" idx="10" hasCustomPrompt="1"/>
          </p:nvPr>
        </p:nvSpPr>
        <p:spPr>
          <a:xfrm>
            <a:off x="1676400" y="10694504"/>
            <a:ext cx="21034375" cy="1130437"/>
          </a:xfrm>
          <a:prstGeom prst="rect">
            <a:avLst/>
          </a:prstGeom>
        </p:spPr>
        <p:txBody>
          <a:bodyPr anchor="b" anchorCtr="0"/>
          <a:lstStyle>
            <a:lvl1pPr marL="0" indent="0" algn="ctr">
              <a:buFontTx/>
              <a:buNone/>
              <a:defRPr sz="2800" baseline="0">
                <a:solidFill>
                  <a:schemeClr val="tx2"/>
                </a:solidFill>
              </a:defRPr>
            </a:lvl1pPr>
          </a:lstStyle>
          <a:p>
            <a:r>
              <a:rPr lang="en-US" sz="3000" dirty="0"/>
              <a:t>Presenter information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
        <p:nvSpPr>
          <p:cNvPr id="3" name="Picture Placeholder 2"/>
          <p:cNvSpPr>
            <a:spLocks noGrp="1"/>
          </p:cNvSpPr>
          <p:nvPr>
            <p:ph type="pic" sz="quarter" idx="11"/>
          </p:nvPr>
        </p:nvSpPr>
        <p:spPr>
          <a:xfrm>
            <a:off x="0" y="0"/>
            <a:ext cx="24385588" cy="7653338"/>
          </a:xfrm>
          <a:prstGeom prst="rect">
            <a:avLst/>
          </a:prstGeom>
          <a:blipFill>
            <a:blip r:embed="rId3"/>
            <a:stretch>
              <a:fillRect/>
            </a:stretch>
          </a:blipFill>
        </p:spPr>
        <p:txBody>
          <a:bodyPr/>
          <a:lstStyle/>
          <a:p>
            <a:endParaRPr lang="en-US"/>
          </a:p>
        </p:txBody>
      </p:sp>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3 Phot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
        <p:nvSpPr>
          <p:cNvPr id="14" name="Title Placeholder 7"/>
          <p:cNvSpPr>
            <a:spLocks noGrp="1"/>
          </p:cNvSpPr>
          <p:nvPr>
            <p:ph type="title"/>
          </p:nvPr>
        </p:nvSpPr>
        <p:spPr>
          <a:xfrm>
            <a:off x="1676400" y="8647043"/>
            <a:ext cx="21034375" cy="1442488"/>
          </a:xfrm>
          <a:prstGeom prst="rect">
            <a:avLst/>
          </a:prstGeom>
        </p:spPr>
        <p:txBody>
          <a:bodyPr vert="horz" lIns="91440" tIns="45720" rIns="91440" bIns="45720" rtlCol="0" anchor="ctr">
            <a:normAutofit/>
          </a:bodyPr>
          <a:lstStyle>
            <a:lvl1pPr>
              <a:lnSpc>
                <a:spcPct val="100000"/>
              </a:lnSpc>
              <a:defRPr/>
            </a:lvl1pPr>
          </a:lstStyle>
          <a:p>
            <a:r>
              <a:rPr lang="en-US" dirty="0"/>
              <a:t>Title of presentation goes in this space</a:t>
            </a:r>
          </a:p>
        </p:txBody>
      </p:sp>
      <p:sp>
        <p:nvSpPr>
          <p:cNvPr id="15" name="Text Placeholder 15"/>
          <p:cNvSpPr>
            <a:spLocks noGrp="1"/>
          </p:cNvSpPr>
          <p:nvPr>
            <p:ph type="body" sz="quarter" idx="10" hasCustomPrompt="1"/>
          </p:nvPr>
        </p:nvSpPr>
        <p:spPr>
          <a:xfrm>
            <a:off x="1676400" y="10694504"/>
            <a:ext cx="21034375" cy="1130437"/>
          </a:xfrm>
          <a:prstGeom prst="rect">
            <a:avLst/>
          </a:prstGeom>
        </p:spPr>
        <p:txBody>
          <a:bodyPr anchor="b" anchorCtr="0"/>
          <a:lstStyle>
            <a:lvl1pPr marL="0" indent="0" algn="ctr">
              <a:buFontTx/>
              <a:buNone/>
              <a:defRPr sz="2800" baseline="0">
                <a:solidFill>
                  <a:schemeClr val="tx2"/>
                </a:solidFill>
              </a:defRPr>
            </a:lvl1pPr>
          </a:lstStyle>
          <a:p>
            <a:r>
              <a:rPr lang="en-US" sz="3000" dirty="0"/>
              <a:t>Presenter information</a:t>
            </a:r>
          </a:p>
        </p:txBody>
      </p:sp>
      <p:sp>
        <p:nvSpPr>
          <p:cNvPr id="3" name="Picture Placeholder 2"/>
          <p:cNvSpPr>
            <a:spLocks noGrp="1"/>
          </p:cNvSpPr>
          <p:nvPr>
            <p:ph type="pic" sz="quarter" idx="11"/>
          </p:nvPr>
        </p:nvSpPr>
        <p:spPr>
          <a:xfrm>
            <a:off x="0" y="0"/>
            <a:ext cx="8142288" cy="6731000"/>
          </a:xfrm>
          <a:prstGeom prst="rect">
            <a:avLst/>
          </a:prstGeom>
          <a:solidFill>
            <a:schemeClr val="bg1">
              <a:lumMod val="95000"/>
            </a:schemeClr>
          </a:solidFill>
        </p:spPr>
        <p:txBody>
          <a:bodyPr/>
          <a:lstStyle/>
          <a:p>
            <a:endParaRPr lang="en-US"/>
          </a:p>
        </p:txBody>
      </p:sp>
      <p:sp>
        <p:nvSpPr>
          <p:cNvPr id="5" name="Picture Placeholder 4"/>
          <p:cNvSpPr>
            <a:spLocks noGrp="1"/>
          </p:cNvSpPr>
          <p:nvPr>
            <p:ph type="pic" sz="quarter" idx="12"/>
          </p:nvPr>
        </p:nvSpPr>
        <p:spPr>
          <a:xfrm>
            <a:off x="8142288" y="0"/>
            <a:ext cx="8142287" cy="6731000"/>
          </a:xfrm>
          <a:prstGeom prst="rect">
            <a:avLst/>
          </a:prstGeom>
          <a:solidFill>
            <a:schemeClr val="bg1">
              <a:lumMod val="95000"/>
            </a:schemeClr>
          </a:solidFill>
        </p:spPr>
        <p:txBody>
          <a:bodyPr/>
          <a:lstStyle/>
          <a:p>
            <a:endParaRPr lang="en-US"/>
          </a:p>
        </p:txBody>
      </p:sp>
      <p:sp>
        <p:nvSpPr>
          <p:cNvPr id="12" name="Picture Placeholder 11"/>
          <p:cNvSpPr>
            <a:spLocks noGrp="1"/>
          </p:cNvSpPr>
          <p:nvPr>
            <p:ph type="pic" sz="quarter" idx="13"/>
          </p:nvPr>
        </p:nvSpPr>
        <p:spPr>
          <a:xfrm>
            <a:off x="16284575" y="0"/>
            <a:ext cx="8101013" cy="6731000"/>
          </a:xfrm>
          <a:prstGeom prst="rect">
            <a:avLst/>
          </a:prstGeom>
          <a:solidFill>
            <a:schemeClr val="bg1">
              <a:lumMod val="95000"/>
            </a:schemeClr>
          </a:solidFill>
        </p:spPr>
        <p:txBody>
          <a:bodyPr/>
          <a:lstStyle/>
          <a:p>
            <a:endParaRPr lang="en-US"/>
          </a:p>
        </p:txBody>
      </p:sp>
      <p:sp>
        <p:nvSpPr>
          <p:cNvPr id="10"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Photo Bottom 1">
    <p:spTree>
      <p:nvGrpSpPr>
        <p:cNvPr id="1" name=""/>
        <p:cNvGrpSpPr/>
        <p:nvPr/>
      </p:nvGrpSpPr>
      <p:grpSpPr>
        <a:xfrm>
          <a:off x="0" y="0"/>
          <a:ext cx="0" cy="0"/>
          <a:chOff x="0" y="0"/>
          <a:chExt cx="0" cy="0"/>
        </a:xfrm>
      </p:grpSpPr>
      <p:sp>
        <p:nvSpPr>
          <p:cNvPr id="9" name="Title Placeholder 7"/>
          <p:cNvSpPr>
            <a:spLocks noGrp="1"/>
          </p:cNvSpPr>
          <p:nvPr>
            <p:ph type="title"/>
          </p:nvPr>
        </p:nvSpPr>
        <p:spPr>
          <a:xfrm>
            <a:off x="1676400" y="2121579"/>
            <a:ext cx="21034375" cy="1442488"/>
          </a:xfrm>
          <a:prstGeom prst="rect">
            <a:avLst/>
          </a:prstGeom>
        </p:spPr>
        <p:txBody>
          <a:bodyPr vert="horz" lIns="91440" tIns="45720" rIns="91440" bIns="45720" rtlCol="0" anchor="ctr" anchorCtr="0">
            <a:normAutofit/>
          </a:bodyPr>
          <a:lstStyle>
            <a:lvl1pPr algn="l">
              <a:lnSpc>
                <a:spcPct val="100000"/>
              </a:lnSpc>
              <a:defRPr sz="5200"/>
            </a:lvl1pPr>
          </a:lstStyle>
          <a:p>
            <a:r>
              <a:rPr lang="en-US" dirty="0"/>
              <a:t>Title of presentation goes in this space</a:t>
            </a:r>
          </a:p>
        </p:txBody>
      </p:sp>
      <p:sp>
        <p:nvSpPr>
          <p:cNvPr id="10" name="Text Placeholder 15"/>
          <p:cNvSpPr>
            <a:spLocks noGrp="1"/>
          </p:cNvSpPr>
          <p:nvPr>
            <p:ph type="body" sz="quarter" idx="10" hasCustomPrompt="1"/>
          </p:nvPr>
        </p:nvSpPr>
        <p:spPr>
          <a:xfrm>
            <a:off x="1676400" y="3564067"/>
            <a:ext cx="21034375" cy="826404"/>
          </a:xfrm>
          <a:prstGeom prst="rect">
            <a:avLst/>
          </a:prstGeom>
        </p:spPr>
        <p:txBody>
          <a:bodyPr anchor="b" anchorCtr="0"/>
          <a:lstStyle>
            <a:lvl1pPr marL="0" indent="0" algn="l">
              <a:buFontTx/>
              <a:buNone/>
              <a:defRPr sz="2800" baseline="0">
                <a:solidFill>
                  <a:schemeClr val="tx2"/>
                </a:solidFill>
              </a:defRPr>
            </a:lvl1pPr>
          </a:lstStyle>
          <a:p>
            <a:r>
              <a:rPr lang="en-US" sz="3000" dirty="0"/>
              <a:t>Presenter information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746" y="720905"/>
            <a:ext cx="4591054" cy="519742"/>
          </a:xfrm>
          <a:prstGeom prst="rect">
            <a:avLst/>
          </a:prstGeom>
        </p:spPr>
      </p:pic>
      <p:sp>
        <p:nvSpPr>
          <p:cNvPr id="3" name="Picture Placeholder 2"/>
          <p:cNvSpPr>
            <a:spLocks noGrp="1"/>
          </p:cNvSpPr>
          <p:nvPr>
            <p:ph type="pic" sz="quarter" idx="11"/>
          </p:nvPr>
        </p:nvSpPr>
        <p:spPr>
          <a:xfrm>
            <a:off x="19878" y="4610100"/>
            <a:ext cx="24385587" cy="9158794"/>
          </a:xfrm>
          <a:prstGeom prst="rect">
            <a:avLst/>
          </a:prstGeom>
          <a:solidFill>
            <a:schemeClr val="bg1">
              <a:lumMod val="95000"/>
            </a:schemeClr>
          </a:solidFill>
        </p:spPr>
        <p:txBody>
          <a:bodyPr wrap="square">
            <a:noAutofit/>
          </a:bodyPr>
          <a:lstStyle/>
          <a:p>
            <a:endParaRPr lang="en-US"/>
          </a:p>
        </p:txBody>
      </p:sp>
      <p:sp>
        <p:nvSpPr>
          <p:cNvPr id="7"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Bottom 2">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12824" y="13178255"/>
            <a:ext cx="11834228" cy="537745"/>
          </a:xfrm>
          <a:prstGeom prst="rect">
            <a:avLst/>
          </a:prstGeom>
        </p:spPr>
        <p:txBody>
          <a:bodyPr vert="horz" lIns="91440" tIns="45720" rIns="91440" bIns="45720" rtlCol="0" anchor="ctr"/>
          <a:lstStyle>
            <a:lvl1pPr algn="l">
              <a:defRPr sz="2000">
                <a:solidFill>
                  <a:schemeClr val="tx1">
                    <a:tint val="75000"/>
                  </a:schemeClr>
                </a:solidFill>
              </a:defRPr>
            </a:lvl1pPr>
          </a:lstStyle>
          <a:p>
            <a:fld id="{37856311-FCBD-DE47-A7A5-5FEB27551E75}" type="slidenum">
              <a:rPr lang="en-US" smtClean="0"/>
              <a:pPr/>
              <a:t>‹#›</a:t>
            </a:fld>
            <a:r>
              <a:rPr lang="en-US"/>
              <a:t>   |   Copyright © 2017 Kaiser Foundation Health Plan, Inc. </a:t>
            </a:r>
          </a:p>
          <a:p>
            <a:pPr fontAlgn="t"/>
            <a:endParaRPr lang="en-US"/>
          </a:p>
        </p:txBody>
      </p:sp>
      <p:sp>
        <p:nvSpPr>
          <p:cNvPr id="16" name="Rectangle 15"/>
          <p:cNvSpPr/>
          <p:nvPr userDrawn="1"/>
        </p:nvSpPr>
        <p:spPr>
          <a:xfrm>
            <a:off x="24092451" y="687109"/>
            <a:ext cx="294723" cy="75538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5"/>
          <p:cNvSpPr>
            <a:spLocks noGrp="1"/>
          </p:cNvSpPr>
          <p:nvPr>
            <p:ph type="body" sz="quarter" idx="11" hasCustomPrompt="1"/>
          </p:nvPr>
        </p:nvSpPr>
        <p:spPr>
          <a:xfrm>
            <a:off x="13517217" y="687109"/>
            <a:ext cx="10306740" cy="755380"/>
          </a:xfrm>
          <a:prstGeom prst="rect">
            <a:avLst/>
          </a:prstGeom>
        </p:spPr>
        <p:txBody>
          <a:bodyPr anchor="ctr" anchorCtr="0"/>
          <a:lstStyle>
            <a:lvl1pPr marL="0" indent="0" algn="r">
              <a:buFontTx/>
              <a:buNone/>
              <a:defRPr sz="2800" baseline="0">
                <a:solidFill>
                  <a:schemeClr val="tx2"/>
                </a:solidFill>
              </a:defRPr>
            </a:lvl1pPr>
          </a:lstStyle>
          <a:p>
            <a:r>
              <a:rPr lang="en-US" sz="3000" dirty="0"/>
              <a:t>Identifier</a:t>
            </a: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746" y="720905"/>
            <a:ext cx="4591054" cy="519742"/>
          </a:xfrm>
          <a:prstGeom prst="rect">
            <a:avLst/>
          </a:prstGeom>
        </p:spPr>
      </p:pic>
      <p:sp>
        <p:nvSpPr>
          <p:cNvPr id="19" name="Picture Placeholder 2"/>
          <p:cNvSpPr>
            <a:spLocks noGrp="1"/>
          </p:cNvSpPr>
          <p:nvPr>
            <p:ph type="pic" sz="quarter" idx="12"/>
          </p:nvPr>
        </p:nvSpPr>
        <p:spPr>
          <a:xfrm>
            <a:off x="19878" y="4610100"/>
            <a:ext cx="24385587" cy="9158794"/>
          </a:xfrm>
          <a:prstGeom prst="rect">
            <a:avLst/>
          </a:prstGeom>
          <a:solidFill>
            <a:schemeClr val="bg1">
              <a:lumMod val="95000"/>
            </a:schemeClr>
          </a:solidFill>
        </p:spPr>
        <p:txBody>
          <a:bodyPr wrap="square">
            <a:noAutofit/>
          </a:bodyPr>
          <a:lstStyle/>
          <a:p>
            <a:endParaRPr lang="en-US"/>
          </a:p>
        </p:txBody>
      </p:sp>
      <p:sp>
        <p:nvSpPr>
          <p:cNvPr id="22" name="Title Placeholder 7"/>
          <p:cNvSpPr>
            <a:spLocks noGrp="1"/>
          </p:cNvSpPr>
          <p:nvPr>
            <p:ph type="title"/>
          </p:nvPr>
        </p:nvSpPr>
        <p:spPr>
          <a:xfrm>
            <a:off x="1676400" y="2121579"/>
            <a:ext cx="21034375" cy="1442488"/>
          </a:xfrm>
          <a:prstGeom prst="rect">
            <a:avLst/>
          </a:prstGeom>
        </p:spPr>
        <p:txBody>
          <a:bodyPr vert="horz" lIns="91440" tIns="45720" rIns="91440" bIns="45720" rtlCol="0" anchor="ctr" anchorCtr="0">
            <a:normAutofit/>
          </a:bodyPr>
          <a:lstStyle>
            <a:lvl1pPr algn="l">
              <a:lnSpc>
                <a:spcPct val="100000"/>
              </a:lnSpc>
              <a:defRPr sz="5200"/>
            </a:lvl1pPr>
          </a:lstStyle>
          <a:p>
            <a:r>
              <a:rPr lang="en-US" dirty="0"/>
              <a:t>Title of presentation goes in this space</a:t>
            </a:r>
          </a:p>
        </p:txBody>
      </p:sp>
      <p:sp>
        <p:nvSpPr>
          <p:cNvPr id="23" name="Text Placeholder 15"/>
          <p:cNvSpPr>
            <a:spLocks noGrp="1"/>
          </p:cNvSpPr>
          <p:nvPr>
            <p:ph type="body" sz="quarter" idx="10" hasCustomPrompt="1"/>
          </p:nvPr>
        </p:nvSpPr>
        <p:spPr>
          <a:xfrm>
            <a:off x="1676400" y="3564067"/>
            <a:ext cx="21034375" cy="826404"/>
          </a:xfrm>
          <a:prstGeom prst="rect">
            <a:avLst/>
          </a:prstGeom>
        </p:spPr>
        <p:txBody>
          <a:bodyPr anchor="b" anchorCtr="0"/>
          <a:lstStyle>
            <a:lvl1pPr marL="0" indent="0" algn="l">
              <a:buFontTx/>
              <a:buNone/>
              <a:defRPr sz="2800" baseline="0">
                <a:solidFill>
                  <a:schemeClr val="tx2"/>
                </a:solidFill>
              </a:defRPr>
            </a:lvl1pPr>
          </a:lstStyle>
          <a:p>
            <a:r>
              <a:rPr lang="en-US" sz="3000" dirty="0"/>
              <a:t>Presenter information</a:t>
            </a:r>
          </a:p>
        </p:txBody>
      </p:sp>
      <p:sp>
        <p:nvSpPr>
          <p:cNvPr id="9" name="Slide Number Placeholder 8"/>
          <p:cNvSpPr txBox="1">
            <a:spLocks/>
          </p:cNvSpPr>
          <p:nvPr userDrawn="1"/>
        </p:nvSpPr>
        <p:spPr>
          <a:xfrm>
            <a:off x="655983" y="12762948"/>
            <a:ext cx="16240538" cy="730250"/>
          </a:xfrm>
          <a:prstGeom prst="rect">
            <a:avLst/>
          </a:prstGeom>
        </p:spPr>
        <p:txBody>
          <a:bodyPr vert="horz" lIns="91440" tIns="45720" rIns="91440" bIns="45720" rtlCol="0" anchor="b" anchorCtr="0"/>
          <a:lstStyle>
            <a:defPPr>
              <a:defRPr lang="en-US"/>
            </a:defPPr>
            <a:lvl1pPr marL="0" algn="l" defTabSz="1828891" rtl="0" eaLnBrk="1" latinLnBrk="0" hangingPunct="1">
              <a:defRPr sz="2000" kern="1200">
                <a:solidFill>
                  <a:schemeClr val="tx1">
                    <a:tint val="75000"/>
                  </a:schemeClr>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fld id="{8C8B385D-DF67-E241-B0BF-76B80A8E743B}" type="slidenum">
              <a:rPr lang="en-US" smtClean="0"/>
              <a:pPr/>
              <a:t>‹#›</a:t>
            </a:fld>
            <a:r>
              <a:rPr lang="en-US"/>
              <a:t>  |   Copyright © 2017 Kaiser Foundation Health Plan, Inc.</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rmAutofit/>
          </a:bodyPr>
          <a:lstStyle/>
          <a:p>
            <a:r>
              <a:rPr lang="en-US" dirty="0"/>
              <a:t>Title of presentation goes in this space</a:t>
            </a:r>
          </a:p>
        </p:txBody>
      </p:sp>
      <p:sp>
        <p:nvSpPr>
          <p:cNvPr id="4"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pic>
        <p:nvPicPr>
          <p:cNvPr id="5" name="Picture 4"/>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Tree>
    <p:extLst>
      <p:ext uri="{BB962C8B-B14F-4D97-AF65-F5344CB8AC3E}">
        <p14:creationId xmlns:p14="http://schemas.microsoft.com/office/powerpoint/2010/main" val="87740086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855" r:id="rId3"/>
    <p:sldLayoutId id="2147483856" r:id="rId4"/>
    <p:sldLayoutId id="2147483857" r:id="rId5"/>
  </p:sldLayoutIdLst>
  <p:hf hdr="0" ftr="0" dt="0"/>
  <p:txStyles>
    <p:titleStyle>
      <a:lvl1pPr algn="l" defTabSz="914400" rtl="0" eaLnBrk="1" latinLnBrk="0" hangingPunct="1">
        <a:lnSpc>
          <a:spcPct val="90000"/>
        </a:lnSpc>
        <a:spcBef>
          <a:spcPct val="0"/>
        </a:spcBef>
        <a:buNone/>
        <a:defRPr sz="52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16603536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0" r:id="rId3"/>
    <p:sldLayoutId id="2147483797" r:id="rId4"/>
    <p:sldLayoutId id="2147483783" r:id="rId5"/>
  </p:sldLayoutIdLst>
  <p:hf hdr="0" ftr="0" dt="0"/>
  <p:txStyles>
    <p:titleStyle>
      <a:lvl1pPr algn="ctr" defTabSz="914400" rtl="0" eaLnBrk="1" latinLnBrk="0" hangingPunct="1">
        <a:lnSpc>
          <a:spcPct val="90000"/>
        </a:lnSpc>
        <a:spcBef>
          <a:spcPct val="0"/>
        </a:spcBef>
        <a:buNone/>
        <a:defRPr sz="480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050440382"/>
      </p:ext>
    </p:extLst>
  </p:cSld>
  <p:clrMap bg1="lt1" tx1="dk1" bg2="lt2" tx2="dk2" accent1="accent1" accent2="accent2" accent3="accent3" accent4="accent4" accent5="accent5" accent6="accent6" hlink="hlink" folHlink="folHlink"/>
  <p:sldLayoutIdLst>
    <p:sldLayoutId id="2147483739" r:id="rId1"/>
    <p:sldLayoutId id="2147483800" r:id="rId2"/>
    <p:sldLayoutId id="2147483748" r:id="rId3"/>
    <p:sldLayoutId id="2147483750" r:id="rId4"/>
    <p:sldLayoutId id="2147483788" r:id="rId5"/>
    <p:sldLayoutId id="2147483858" r:id="rId6"/>
    <p:sldLayoutId id="2147483859" r:id="rId7"/>
    <p:sldLayoutId id="2147483860" r:id="rId8"/>
  </p:sldLayoutIdLst>
  <p:hf hdr="0" ftr="0" dt="0"/>
  <p:txStyles>
    <p:titleStyle>
      <a:lvl1pPr algn="ctr" defTabSz="914400" rtl="0" eaLnBrk="1" latinLnBrk="0" hangingPunct="1">
        <a:lnSpc>
          <a:spcPct val="90000"/>
        </a:lnSpc>
        <a:spcBef>
          <a:spcPct val="0"/>
        </a:spcBef>
        <a:buNone/>
        <a:defRPr sz="480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sp>
        <p:nvSpPr>
          <p:cNvPr id="10"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pic>
        <p:nvPicPr>
          <p:cNvPr id="6" name="Picture 5"/>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Tree>
    <p:extLst>
      <p:ext uri="{BB962C8B-B14F-4D97-AF65-F5344CB8AC3E}">
        <p14:creationId xmlns:p14="http://schemas.microsoft.com/office/powerpoint/2010/main" val="1329930431"/>
      </p:ext>
    </p:extLst>
  </p:cSld>
  <p:clrMap bg1="lt1" tx1="dk1" bg2="lt2" tx2="dk2" accent1="accent1" accent2="accent2" accent3="accent3" accent4="accent4" accent5="accent5" accent6="accent6" hlink="hlink" folHlink="folHlink"/>
  <p:sldLayoutIdLst>
    <p:sldLayoutId id="2147483784" r:id="rId1"/>
    <p:sldLayoutId id="2147483786" r:id="rId2"/>
    <p:sldLayoutId id="2147483799" r:id="rId3"/>
    <p:sldLayoutId id="2147483796" r:id="rId4"/>
    <p:sldLayoutId id="2147483801" r:id="rId5"/>
    <p:sldLayoutId id="2147483802" r:id="rId6"/>
  </p:sldLayoutIdLst>
  <p:hf hdr="0" ftr="0" dt="0"/>
  <p:txStyles>
    <p:titleStyle>
      <a:lvl1pPr algn="l" defTabSz="914400" rtl="0" eaLnBrk="1" latinLnBrk="0" hangingPunct="1">
        <a:lnSpc>
          <a:spcPct val="100000"/>
        </a:lnSpc>
        <a:spcBef>
          <a:spcPct val="0"/>
        </a:spcBef>
        <a:buNone/>
        <a:defRPr sz="52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24387175" cy="121804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p:cNvSpPr>
            <a:spLocks noGrp="1"/>
          </p:cNvSpPr>
          <p:nvPr>
            <p:ph type="title"/>
          </p:nvPr>
        </p:nvSpPr>
        <p:spPr>
          <a:xfrm>
            <a:off x="1676400" y="4399474"/>
            <a:ext cx="21034375" cy="3381552"/>
          </a:xfrm>
          <a:prstGeom prst="rect">
            <a:avLst/>
          </a:prstGeom>
        </p:spPr>
        <p:txBody>
          <a:bodyPr vert="horz" lIns="91440" tIns="45720" rIns="91440" bIns="45720" rtlCol="0" anchor="ctr">
            <a:noAutofit/>
          </a:bodyPr>
          <a:lstStyle/>
          <a:p>
            <a:r>
              <a:rPr lang="en-US" dirty="0"/>
              <a:t>Title of presentation goes in this space</a:t>
            </a:r>
          </a:p>
        </p:txBody>
      </p:sp>
      <p:pic>
        <p:nvPicPr>
          <p:cNvPr id="5" name="Picture 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
        <p:nvSpPr>
          <p:cNvPr id="9"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1029794923"/>
      </p:ext>
    </p:extLst>
  </p:cSld>
  <p:clrMap bg1="lt1" tx1="dk1" bg2="lt2" tx2="dk2" accent1="accent1" accent2="accent2" accent3="accent3" accent4="accent4" accent5="accent5" accent6="accent6" hlink="hlink" folHlink="folHlink"/>
  <p:sldLayoutIdLst>
    <p:sldLayoutId id="2147483688" r:id="rId1"/>
    <p:sldLayoutId id="2147483772" r:id="rId2"/>
    <p:sldLayoutId id="2147483775" r:id="rId3"/>
  </p:sldLayoutIdLst>
  <p:hf hdr="0" ftr="0" dt="0"/>
  <p:txStyles>
    <p:titleStyle>
      <a:lvl1pPr algn="l" defTabSz="914400" rtl="0" eaLnBrk="1" latinLnBrk="0" hangingPunct="1">
        <a:lnSpc>
          <a:spcPct val="100000"/>
        </a:lnSpc>
        <a:spcBef>
          <a:spcPct val="0"/>
        </a:spcBef>
        <a:buNone/>
        <a:defRPr sz="52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1447801"/>
            <a:ext cx="21033938" cy="1821914"/>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676619" y="3535325"/>
            <a:ext cx="21033938" cy="870267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858000"/>
            <a:ext cx="17988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79882" cy="6858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p:cNvSpPr>
            <a:spLocks noGrp="1"/>
          </p:cNvSpPr>
          <p:nvPr>
            <p:ph type="sldNum" sz="quarter" idx="4"/>
          </p:nvPr>
        </p:nvSpPr>
        <p:spPr>
          <a:xfrm>
            <a:off x="655983" y="12762948"/>
            <a:ext cx="16240538"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423530926"/>
      </p:ext>
    </p:extLst>
  </p:cSld>
  <p:clrMap bg1="lt1" tx1="dk1" bg2="lt2" tx2="dk2" accent1="accent1" accent2="accent2" accent3="accent3" accent4="accent4" accent5="accent5" accent6="accent6" hlink="hlink" folHlink="folHlink"/>
  <p:sldLayoutIdLst>
    <p:sldLayoutId id="2147483700" r:id="rId1"/>
    <p:sldLayoutId id="2147483794" r:id="rId2"/>
    <p:sldLayoutId id="2147483793" r:id="rId3"/>
    <p:sldLayoutId id="2147483712" r:id="rId4"/>
    <p:sldLayoutId id="2147483703" r:id="rId5"/>
    <p:sldLayoutId id="2147483733" r:id="rId6"/>
  </p:sldLayoutIdLst>
  <p:hf hdr="0" ftr="0" dt="0"/>
  <p:txStyles>
    <p:titleStyle>
      <a:lvl1pPr algn="l" defTabSz="1828800" rtl="0" eaLnBrk="1" latinLnBrk="0" hangingPunct="1">
        <a:lnSpc>
          <a:spcPct val="100000"/>
        </a:lnSpc>
        <a:spcBef>
          <a:spcPct val="0"/>
        </a:spcBef>
        <a:buNone/>
        <a:defRPr sz="5200" b="0" kern="1200">
          <a:solidFill>
            <a:schemeClr val="tx2"/>
          </a:solidFill>
          <a:latin typeface="+mj-lt"/>
          <a:ea typeface="+mj-ea"/>
          <a:cs typeface="+mj-cs"/>
        </a:defRPr>
      </a:lvl1pPr>
    </p:titleStyle>
    <p:bodyStyle>
      <a:lvl1pPr marL="457200" indent="-457200" algn="l" defTabSz="1828800"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1pPr>
      <a:lvl2pPr marL="1371600" indent="-457200" algn="l" defTabSz="1828800" rtl="0" eaLnBrk="1" latinLnBrk="0" hangingPunct="1">
        <a:lnSpc>
          <a:spcPct val="100000"/>
        </a:lnSpc>
        <a:spcBef>
          <a:spcPts val="600"/>
        </a:spcBef>
        <a:spcAft>
          <a:spcPts val="600"/>
        </a:spcAft>
        <a:buSzPct val="80000"/>
        <a:buFont typeface="Wingdings" charset="2"/>
        <a:buChar char="§"/>
        <a:defRPr sz="3600" kern="1200">
          <a:solidFill>
            <a:schemeClr val="tx1">
              <a:lumMod val="85000"/>
              <a:lumOff val="15000"/>
            </a:schemeClr>
          </a:solidFill>
          <a:latin typeface="+mn-lt"/>
          <a:ea typeface="+mn-ea"/>
          <a:cs typeface="+mn-cs"/>
        </a:defRPr>
      </a:lvl2pPr>
      <a:lvl3pPr marL="2286000" indent="-457200" algn="l" defTabSz="1828800"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3pPr>
      <a:lvl4pPr marL="3200400" indent="-457200" algn="l" defTabSz="1828800" rtl="0" eaLnBrk="1" latinLnBrk="0" hangingPunct="1">
        <a:lnSpc>
          <a:spcPct val="100000"/>
        </a:lnSpc>
        <a:spcBef>
          <a:spcPts val="600"/>
        </a:spcBef>
        <a:spcAft>
          <a:spcPts val="600"/>
        </a:spcAft>
        <a:buSzPct val="80000"/>
        <a:buFont typeface="Wingdings" charset="2"/>
        <a:buChar char="§"/>
        <a:defRPr sz="3600" kern="1200">
          <a:solidFill>
            <a:schemeClr val="tx1">
              <a:lumMod val="85000"/>
              <a:lumOff val="15000"/>
            </a:schemeClr>
          </a:solidFill>
          <a:latin typeface="+mn-lt"/>
          <a:ea typeface="+mn-ea"/>
          <a:cs typeface="+mn-cs"/>
        </a:defRPr>
      </a:lvl4pPr>
      <a:lvl5pPr marL="4114800" indent="-457200" algn="l" defTabSz="1828800"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8"/>
          <p:cNvSpPr>
            <a:spLocks noGrp="1"/>
          </p:cNvSpPr>
          <p:nvPr>
            <p:ph type="sldNum" sz="quarter" idx="4"/>
          </p:nvPr>
        </p:nvSpPr>
        <p:spPr>
          <a:xfrm>
            <a:off x="655983" y="12762948"/>
            <a:ext cx="15117417" cy="730250"/>
          </a:xfrm>
          <a:prstGeom prst="rect">
            <a:avLst/>
          </a:prstGeom>
        </p:spPr>
        <p:txBody>
          <a:bodyPr vert="horz" lIns="91440" tIns="45720" rIns="91440" bIns="45720" rtlCol="0" anchor="b" anchorCtr="0"/>
          <a:lstStyle>
            <a:lvl1pPr algn="l">
              <a:defRPr sz="200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1840135151"/>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914400" rtl="0" eaLnBrk="1" latinLnBrk="0" hangingPunct="1">
        <a:lnSpc>
          <a:spcPct val="90000"/>
        </a:lnSpc>
        <a:spcBef>
          <a:spcPct val="0"/>
        </a:spcBef>
        <a:buNone/>
        <a:defRPr sz="48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1/30/2020</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pic>
        <p:nvPicPr>
          <p:cNvPr id="7" name="Picture 6">
            <a:extLst>
              <a:ext uri="{FF2B5EF4-FFF2-40B4-BE49-F238E27FC236}">
                <a16:creationId xmlns:a16="http://schemas.microsoft.com/office/drawing/2014/main" id="{6C6DB3EC-C058-4935-8756-C7223CDA805A}"/>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9146624" y="12646324"/>
            <a:ext cx="4591054" cy="519742"/>
          </a:xfrm>
          <a:prstGeom prst="rect">
            <a:avLst/>
          </a:prstGeom>
        </p:spPr>
      </p:pic>
    </p:spTree>
    <p:extLst>
      <p:ext uri="{BB962C8B-B14F-4D97-AF65-F5344CB8AC3E}">
        <p14:creationId xmlns:p14="http://schemas.microsoft.com/office/powerpoint/2010/main" val="32134313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6.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36.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image" Target="../media/image5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1676400" y="2585545"/>
            <a:ext cx="21034375" cy="6073290"/>
          </a:xfrm>
        </p:spPr>
        <p:txBody>
          <a:bodyPr/>
          <a:lstStyle/>
          <a:p>
            <a:r>
              <a:rPr lang="en-US" sz="16600" b="1" dirty="0">
                <a:solidFill>
                  <a:schemeClr val="bg1"/>
                </a:solidFill>
                <a:latin typeface="+mn-lt"/>
              </a:rPr>
              <a:t>MODIFIED Q SCORE </a:t>
            </a:r>
            <a:r>
              <a:rPr lang="en-US" sz="11500" b="1" dirty="0">
                <a:solidFill>
                  <a:schemeClr val="bg1"/>
                </a:solidFill>
                <a:latin typeface="+mn-lt"/>
              </a:rPr>
              <a:t>WITH REFLEX TO SPUTUM CULTURE TRAINING</a:t>
            </a:r>
            <a:endParaRPr lang="en-US" sz="11500" dirty="0">
              <a:solidFill>
                <a:schemeClr val="bg1"/>
              </a:solidFill>
              <a:latin typeface="+mn-lt"/>
            </a:endParaRPr>
          </a:p>
        </p:txBody>
      </p:sp>
      <p:sp>
        <p:nvSpPr>
          <p:cNvPr id="8" name="Text Placeholder 7"/>
          <p:cNvSpPr>
            <a:spLocks noGrp="1"/>
          </p:cNvSpPr>
          <p:nvPr>
            <p:ph type="body" sz="quarter" idx="10"/>
          </p:nvPr>
        </p:nvSpPr>
        <p:spPr>
          <a:xfrm>
            <a:off x="1676400" y="8298614"/>
            <a:ext cx="14851811" cy="2831841"/>
          </a:xfrm>
        </p:spPr>
        <p:txBody>
          <a:bodyPr>
            <a:noAutofit/>
          </a:bodyPr>
          <a:lstStyle/>
          <a:p>
            <a:pPr>
              <a:lnSpc>
                <a:spcPct val="100000"/>
              </a:lnSpc>
              <a:spcBef>
                <a:spcPts val="0"/>
              </a:spcBef>
            </a:pPr>
            <a:r>
              <a:rPr lang="en-US" b="1" dirty="0"/>
              <a:t>SCPMG Regional Reference Laboratories Sherman Way –  Bacteriology Department </a:t>
            </a:r>
          </a:p>
        </p:txBody>
      </p:sp>
      <p:sp>
        <p:nvSpPr>
          <p:cNvPr id="3" name="Slide Number Placeholder 2"/>
          <p:cNvSpPr>
            <a:spLocks noGrp="1"/>
          </p:cNvSpPr>
          <p:nvPr>
            <p:ph type="sldNum" sz="quarter" idx="11"/>
          </p:nvPr>
        </p:nvSpPr>
        <p:spPr>
          <a:xfrm>
            <a:off x="655983" y="12762948"/>
            <a:ext cx="16240538" cy="730250"/>
          </a:xfrm>
        </p:spPr>
        <p:txBody>
          <a:bodyPr/>
          <a:lstStyle/>
          <a:p>
            <a:pPr algn="l"/>
            <a:fld id="{8C8B385D-DF67-E241-B0BF-76B80A8E743B}" type="slidenum">
              <a:rPr lang="en-US" smtClean="0"/>
              <a:pPr algn="l"/>
              <a:t>1</a:t>
            </a:fld>
            <a:r>
              <a:rPr lang="en-US" dirty="0"/>
              <a:t>  |   Copyright © 2017 Kaiser Foundation Health Plan, Inc.</a:t>
            </a:r>
          </a:p>
        </p:txBody>
      </p:sp>
    </p:spTree>
    <p:extLst>
      <p:ext uri="{BB962C8B-B14F-4D97-AF65-F5344CB8AC3E}">
        <p14:creationId xmlns:p14="http://schemas.microsoft.com/office/powerpoint/2010/main" val="8081392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963614" y="7505699"/>
            <a:ext cx="6581774" cy="4905374"/>
          </a:xfrm>
        </p:spPr>
        <p:txBody>
          <a:bodyPr rtlCol="0" anchor="ctr">
            <a:normAutofit/>
          </a:bodyPr>
          <a:lstStyle/>
          <a:p>
            <a:pPr algn="ctr">
              <a:defRPr/>
            </a:pPr>
            <a:r>
              <a:rPr lang="en-US" altLang="en-US" sz="7200" b="1" dirty="0"/>
              <a:t>Alveolar Macrophages</a:t>
            </a:r>
          </a:p>
        </p:txBody>
      </p:sp>
      <p:sp>
        <p:nvSpPr>
          <p:cNvPr id="38917" name="Content Placeholder 4">
            <a:extLst>
              <a:ext uri="{FF2B5EF4-FFF2-40B4-BE49-F238E27FC236}">
                <a16:creationId xmlns:a16="http://schemas.microsoft.com/office/drawing/2014/main" id="{24D6D76F-C960-4C5F-A07C-862441B88156}"/>
              </a:ext>
            </a:extLst>
          </p:cNvPr>
          <p:cNvSpPr>
            <a:spLocks noGrp="1" noChangeArrowheads="1"/>
          </p:cNvSpPr>
          <p:nvPr>
            <p:ph idx="1"/>
          </p:nvPr>
        </p:nvSpPr>
        <p:spPr>
          <a:xfrm>
            <a:off x="8449552" y="9448801"/>
            <a:ext cx="14970826" cy="2962274"/>
          </a:xfrm>
        </p:spPr>
        <p:txBody>
          <a:bodyPr anchor="ctr">
            <a:noAutofit/>
          </a:bodyPr>
          <a:lstStyle/>
          <a:p>
            <a:r>
              <a:rPr lang="en-US" altLang="en-US" sz="3600" b="1" dirty="0"/>
              <a:t>Mobile cells which can be found in many body tissues, derived mainly from monocytes </a:t>
            </a:r>
          </a:p>
          <a:p>
            <a:r>
              <a:rPr lang="en-US" altLang="en-US" sz="3600" b="1" dirty="0"/>
              <a:t>Dense frothy or “bubbly” cytoplasm with nucleus located to one side of the cell – often obscured by the cytoplasm. The cells are very densely staining.</a:t>
            </a:r>
          </a:p>
          <a:p>
            <a:r>
              <a:rPr lang="en-US" altLang="en-US" sz="3600" b="1" dirty="0"/>
              <a:t>Their presence indicates that the specimen originated from the lower respiratory tract</a:t>
            </a:r>
          </a:p>
        </p:txBody>
      </p:sp>
      <p:pic>
        <p:nvPicPr>
          <p:cNvPr id="38918" name="Picture 2">
            <a:extLst>
              <a:ext uri="{FF2B5EF4-FFF2-40B4-BE49-F238E27FC236}">
                <a16:creationId xmlns:a16="http://schemas.microsoft.com/office/drawing/2014/main" id="{AD9D2878-1AD2-4C7E-A212-A75E2E2CE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07" b="19236"/>
          <a:stretch/>
        </p:blipFill>
        <p:spPr bwMode="auto">
          <a:xfrm>
            <a:off x="1627" y="-1"/>
            <a:ext cx="24383960" cy="9224210"/>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7638" cy="13716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111359" y="4114800"/>
            <a:ext cx="5681327" cy="5486400"/>
          </a:xfrm>
          <a:prstGeom prst="ellipse">
            <a:avLst/>
          </a:prstGeom>
          <a:solidFill>
            <a:srgbClr val="262626"/>
          </a:solidFill>
          <a:ln w="174625" cmpd="thinThick">
            <a:solidFill>
              <a:srgbClr val="262626"/>
            </a:solidFill>
          </a:ln>
        </p:spPr>
        <p:txBody>
          <a:bodyPr rtlCol="0">
            <a:normAutofit/>
          </a:bodyPr>
          <a:lstStyle/>
          <a:p>
            <a:pPr algn="ctr">
              <a:defRPr/>
            </a:pPr>
            <a:r>
              <a:rPr lang="en-US" altLang="en-US" sz="5400" b="1" dirty="0">
                <a:solidFill>
                  <a:srgbClr val="FFFFFF"/>
                </a:solidFill>
              </a:rPr>
              <a:t>Interpretation</a:t>
            </a:r>
            <a:endParaRPr lang="en-US" altLang="en-US" sz="5200" b="1" dirty="0">
              <a:solidFill>
                <a:srgbClr val="FFFFFF"/>
              </a:solidFill>
            </a:endParaRPr>
          </a:p>
        </p:txBody>
      </p:sp>
      <p:pic>
        <p:nvPicPr>
          <p:cNvPr id="4" name="Picture 3">
            <a:extLst>
              <a:ext uri="{FF2B5EF4-FFF2-40B4-BE49-F238E27FC236}">
                <a16:creationId xmlns:a16="http://schemas.microsoft.com/office/drawing/2014/main" id="{253F2828-7C58-4CD6-8274-183E432E9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625" y="3556115"/>
            <a:ext cx="2518964" cy="2518964"/>
          </a:xfrm>
          <a:prstGeom prst="rect">
            <a:avLst/>
          </a:prstGeom>
        </p:spPr>
      </p:pic>
      <p:pic>
        <p:nvPicPr>
          <p:cNvPr id="6" name="Picture 5">
            <a:extLst>
              <a:ext uri="{FF2B5EF4-FFF2-40B4-BE49-F238E27FC236}">
                <a16:creationId xmlns:a16="http://schemas.microsoft.com/office/drawing/2014/main" id="{AF805484-6450-418B-85CB-2F6B1DCA0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8613" y="3556115"/>
            <a:ext cx="2518964" cy="2518964"/>
          </a:xfrm>
          <a:prstGeom prst="rect">
            <a:avLst/>
          </a:prstGeom>
        </p:spPr>
      </p:pic>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7468383" y="6362374"/>
            <a:ext cx="6977818" cy="4197139"/>
          </a:xfrm>
        </p:spPr>
        <p:txBody>
          <a:bodyPr rtlCol="0">
            <a:normAutofit lnSpcReduction="10000"/>
          </a:bodyPr>
          <a:lstStyle/>
          <a:p>
            <a:pPr marL="0" indent="0" algn="ctr">
              <a:buNone/>
              <a:defRPr/>
            </a:pPr>
            <a:r>
              <a:rPr lang="en-US" sz="5400" b="1" dirty="0"/>
              <a:t>UNACCEPTABLE SPECIMEN</a:t>
            </a:r>
          </a:p>
          <a:p>
            <a:pPr marL="0" indent="0" algn="ctr">
              <a:buNone/>
              <a:defRPr/>
            </a:pPr>
            <a:r>
              <a:rPr lang="en-US" sz="5400" b="1" dirty="0"/>
              <a:t>≥10 squamous epithelial cells per </a:t>
            </a:r>
          </a:p>
          <a:p>
            <a:pPr marL="0" indent="0" algn="ctr">
              <a:buNone/>
              <a:defRPr/>
            </a:pPr>
            <a:r>
              <a:rPr lang="en-US" sz="5400" b="1" dirty="0"/>
              <a:t>low-power field (LPF)</a:t>
            </a:r>
          </a:p>
          <a:p>
            <a:pPr marL="0" indent="0">
              <a:buNone/>
              <a:defRPr/>
            </a:pPr>
            <a:endParaRPr lang="en-US" sz="4300" b="1" dirty="0"/>
          </a:p>
          <a:p>
            <a:pPr marL="0" indent="0">
              <a:buNone/>
              <a:defRPr/>
            </a:pPr>
            <a:endParaRPr lang="en-US" sz="2000" b="1" dirty="0"/>
          </a:p>
        </p:txBody>
      </p:sp>
      <p:sp>
        <p:nvSpPr>
          <p:cNvPr id="13" name="Content Placeholder 2">
            <a:extLst>
              <a:ext uri="{FF2B5EF4-FFF2-40B4-BE49-F238E27FC236}">
                <a16:creationId xmlns:a16="http://schemas.microsoft.com/office/drawing/2014/main" id="{8716ED8B-0D1F-4CF7-B865-5F6DCE50E06D}"/>
              </a:ext>
            </a:extLst>
          </p:cNvPr>
          <p:cNvSpPr txBox="1">
            <a:spLocks/>
          </p:cNvSpPr>
          <p:nvPr/>
        </p:nvSpPr>
        <p:spPr>
          <a:xfrm>
            <a:off x="16096594" y="6374627"/>
            <a:ext cx="6775258" cy="4465153"/>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b="1" dirty="0"/>
              <a:t>ACCEPTABLE SPECIMEN</a:t>
            </a:r>
          </a:p>
          <a:p>
            <a:pPr marL="0" indent="0" algn="ctr">
              <a:buFont typeface="Arial" panose="020B0604020202020204" pitchFamily="34" charset="0"/>
              <a:buNone/>
              <a:defRPr/>
            </a:pPr>
            <a:r>
              <a:rPr lang="en-US" sz="5400" b="1" dirty="0"/>
              <a:t>&lt;10 squamous epithelial cells per low-power field (LPF)</a:t>
            </a:r>
          </a:p>
          <a:p>
            <a:pPr marL="0" indent="0">
              <a:buFont typeface="Arial" panose="020B0604020202020204" pitchFamily="34" charset="0"/>
              <a:buNone/>
              <a:defRPr/>
            </a:pP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3" name="Rectangle 7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73855" y="622898"/>
            <a:ext cx="8665742" cy="1235910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486093" y="1485902"/>
            <a:ext cx="7153410" cy="9925048"/>
          </a:xfrm>
          <a:prstGeom prst="ellipse">
            <a:avLst/>
          </a:prstGeom>
        </p:spPr>
        <p:txBody>
          <a:bodyPr vert="horz" lIns="91440" tIns="45720" rIns="91440" bIns="45720" rtlCol="0" anchor="ctr">
            <a:normAutofit/>
          </a:bodyPr>
          <a:lstStyle/>
          <a:p>
            <a:pPr algn="ctr" defTabSz="914400">
              <a:defRPr/>
            </a:pPr>
            <a:r>
              <a:rPr lang="en-US" sz="6600" b="1" kern="1200" dirty="0">
                <a:solidFill>
                  <a:srgbClr val="FFFFFF"/>
                </a:solidFill>
                <a:latin typeface="+mj-lt"/>
                <a:ea typeface="+mj-ea"/>
                <a:cs typeface="+mj-cs"/>
              </a:rPr>
              <a:t>≥10 Epis/LPF present</a:t>
            </a:r>
            <a:br>
              <a:rPr lang="en-US" sz="6600" b="1" kern="1200" dirty="0">
                <a:solidFill>
                  <a:srgbClr val="FFFFFF"/>
                </a:solidFill>
                <a:latin typeface="+mj-lt"/>
                <a:ea typeface="+mj-ea"/>
                <a:cs typeface="+mj-cs"/>
              </a:rPr>
            </a:br>
            <a:br>
              <a:rPr lang="en-US" sz="6600" b="1" kern="1200" dirty="0">
                <a:solidFill>
                  <a:srgbClr val="FFFFFF"/>
                </a:solidFill>
                <a:latin typeface="+mj-lt"/>
                <a:ea typeface="+mj-ea"/>
                <a:cs typeface="+mj-cs"/>
              </a:rPr>
            </a:br>
            <a:r>
              <a:rPr lang="en-US" sz="6600" b="1" kern="1200" dirty="0">
                <a:solidFill>
                  <a:srgbClr val="FFFFFF"/>
                </a:solidFill>
                <a:latin typeface="+mj-lt"/>
                <a:ea typeface="+mj-ea"/>
                <a:cs typeface="+mj-cs"/>
              </a:rPr>
              <a:t>Interpretation: </a:t>
            </a:r>
            <a:r>
              <a:rPr lang="en-US" altLang="en-US" sz="6600" b="1" kern="1200" dirty="0">
                <a:solidFill>
                  <a:srgbClr val="FFFFFF"/>
                </a:solidFill>
                <a:latin typeface="+mj-lt"/>
                <a:ea typeface="+mj-ea"/>
                <a:cs typeface="+mj-cs"/>
              </a:rPr>
              <a:t>Unacceptable</a:t>
            </a:r>
            <a:br>
              <a:rPr lang="en-US" altLang="en-US" sz="6000" b="1" kern="1200" dirty="0">
                <a:solidFill>
                  <a:srgbClr val="FFFFFF"/>
                </a:solidFill>
                <a:latin typeface="+mj-lt"/>
                <a:ea typeface="+mj-ea"/>
                <a:cs typeface="+mj-cs"/>
              </a:rPr>
            </a:br>
            <a:endParaRPr lang="en-US" altLang="en-US" sz="6000" b="1" kern="1200" dirty="0">
              <a:solidFill>
                <a:srgbClr val="FFFFFF"/>
              </a:solidFill>
              <a:latin typeface="+mj-lt"/>
              <a:ea typeface="+mj-ea"/>
              <a:cs typeface="+mj-cs"/>
            </a:endParaRPr>
          </a:p>
        </p:txBody>
      </p:sp>
      <p:pic>
        <p:nvPicPr>
          <p:cNvPr id="47109" name="Content Placeholder 3">
            <a:extLst>
              <a:ext uri="{FF2B5EF4-FFF2-40B4-BE49-F238E27FC236}">
                <a16:creationId xmlns:a16="http://schemas.microsoft.com/office/drawing/2014/main" id="{23225D89-92D0-4DD9-B326-B16654B32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08986" y="930166"/>
            <a:ext cx="13108796" cy="11603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3" name="Rectangle 7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73855" y="622898"/>
            <a:ext cx="8665742" cy="1235910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486093" y="1485902"/>
            <a:ext cx="6954155" cy="9925048"/>
          </a:xfrm>
          <a:prstGeom prst="ellipse">
            <a:avLst/>
          </a:prstGeom>
        </p:spPr>
        <p:txBody>
          <a:bodyPr vert="horz" lIns="91440" tIns="45720" rIns="91440" bIns="45720" rtlCol="0" anchor="ctr">
            <a:normAutofit/>
          </a:bodyPr>
          <a:lstStyle/>
          <a:p>
            <a:pPr algn="ctr" defTabSz="914400">
              <a:defRPr/>
            </a:pPr>
            <a:r>
              <a:rPr lang="en-US" sz="6000" b="1" kern="1200" dirty="0">
                <a:solidFill>
                  <a:srgbClr val="FFFFFF"/>
                </a:solidFill>
                <a:latin typeface="+mj-lt"/>
                <a:ea typeface="+mj-ea"/>
                <a:cs typeface="+mj-cs"/>
              </a:rPr>
              <a:t>≥10 Epis/LPF present</a:t>
            </a:r>
            <a:br>
              <a:rPr lang="en-US" sz="6000" b="1" kern="1200" dirty="0">
                <a:solidFill>
                  <a:srgbClr val="FFFFFF"/>
                </a:solidFill>
                <a:latin typeface="+mj-lt"/>
                <a:ea typeface="+mj-ea"/>
                <a:cs typeface="+mj-cs"/>
              </a:rPr>
            </a:br>
            <a:br>
              <a:rPr lang="en-US" sz="6000" b="1" kern="1200" dirty="0">
                <a:solidFill>
                  <a:srgbClr val="FFFFFF"/>
                </a:solidFill>
                <a:latin typeface="+mj-lt"/>
                <a:ea typeface="+mj-ea"/>
                <a:cs typeface="+mj-cs"/>
              </a:rPr>
            </a:br>
            <a:r>
              <a:rPr lang="en-US" sz="6000" b="1" kern="1200" dirty="0">
                <a:solidFill>
                  <a:srgbClr val="FFFFFF"/>
                </a:solidFill>
                <a:latin typeface="+mj-lt"/>
                <a:ea typeface="+mj-ea"/>
                <a:cs typeface="+mj-cs"/>
              </a:rPr>
              <a:t>Interpretation: </a:t>
            </a:r>
            <a:r>
              <a:rPr lang="en-US" altLang="en-US" sz="6000" b="1" kern="1200" dirty="0">
                <a:solidFill>
                  <a:srgbClr val="FFFFFF"/>
                </a:solidFill>
                <a:latin typeface="+mj-lt"/>
                <a:ea typeface="+mj-ea"/>
                <a:cs typeface="+mj-cs"/>
              </a:rPr>
              <a:t>Unacceptable</a:t>
            </a:r>
            <a:br>
              <a:rPr lang="en-US" altLang="en-US" sz="6000" b="1" kern="1200" dirty="0">
                <a:solidFill>
                  <a:srgbClr val="FFFFFF"/>
                </a:solidFill>
                <a:latin typeface="+mj-lt"/>
                <a:ea typeface="+mj-ea"/>
                <a:cs typeface="+mj-cs"/>
              </a:rPr>
            </a:br>
            <a:endParaRPr lang="en-US" altLang="en-US" sz="6000" b="1"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CE02E3E2-F217-4056-ABAA-A9E3DAF1DD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383940" y="835572"/>
            <a:ext cx="13012087" cy="11603421"/>
          </a:xfrm>
        </p:spPr>
      </p:pic>
    </p:spTree>
    <p:extLst>
      <p:ext uri="{BB962C8B-B14F-4D97-AF65-F5344CB8AC3E}">
        <p14:creationId xmlns:p14="http://schemas.microsoft.com/office/powerpoint/2010/main" val="398929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73855" y="622898"/>
            <a:ext cx="8665742" cy="1235910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673855" y="1485902"/>
            <a:ext cx="8665742" cy="9925048"/>
          </a:xfrm>
          <a:prstGeom prst="ellipse">
            <a:avLst/>
          </a:prstGeom>
        </p:spPr>
        <p:txBody>
          <a:bodyPr vert="horz" lIns="91440" tIns="45720" rIns="91440" bIns="45720" rtlCol="0" anchor="ctr">
            <a:normAutofit/>
          </a:bodyPr>
          <a:lstStyle/>
          <a:p>
            <a:pPr algn="ctr" defTabSz="914400">
              <a:defRPr/>
            </a:pPr>
            <a:r>
              <a:rPr lang="en-US" altLang="en-US" sz="6000" b="1" kern="1200" dirty="0">
                <a:solidFill>
                  <a:srgbClr val="FFFFFF"/>
                </a:solidFill>
                <a:latin typeface="+mj-lt"/>
                <a:ea typeface="+mj-ea"/>
                <a:cs typeface="+mj-cs"/>
              </a:rPr>
              <a:t> WBCs present </a:t>
            </a:r>
            <a:br>
              <a:rPr lang="en-US" altLang="en-US" sz="6000" b="1" kern="1200" dirty="0">
                <a:solidFill>
                  <a:srgbClr val="FFFFFF"/>
                </a:solidFill>
                <a:latin typeface="+mj-lt"/>
                <a:ea typeface="+mj-ea"/>
                <a:cs typeface="+mj-cs"/>
              </a:rPr>
            </a:br>
            <a:r>
              <a:rPr lang="en-US" altLang="en-US" sz="6000" b="1" kern="1200" dirty="0">
                <a:solidFill>
                  <a:srgbClr val="FFFFFF"/>
                </a:solidFill>
                <a:latin typeface="+mj-lt"/>
                <a:ea typeface="+mj-ea"/>
                <a:cs typeface="+mj-cs"/>
              </a:rPr>
              <a:t>but </a:t>
            </a:r>
            <a:r>
              <a:rPr lang="en-US" sz="6000" b="1" kern="1200" dirty="0">
                <a:solidFill>
                  <a:srgbClr val="FFFFFF"/>
                </a:solidFill>
                <a:latin typeface="+mj-lt"/>
                <a:ea typeface="+mj-ea"/>
                <a:cs typeface="+mj-cs"/>
              </a:rPr>
              <a:t>≥10 </a:t>
            </a:r>
            <a:r>
              <a:rPr lang="en-US" sz="6000" b="1" dirty="0">
                <a:solidFill>
                  <a:srgbClr val="FFFFFF"/>
                </a:solidFill>
              </a:rPr>
              <a:t>E</a:t>
            </a:r>
            <a:r>
              <a:rPr lang="en-US" sz="6000" b="1" kern="1200" dirty="0">
                <a:solidFill>
                  <a:srgbClr val="FFFFFF"/>
                </a:solidFill>
                <a:latin typeface="+mj-lt"/>
                <a:ea typeface="+mj-ea"/>
                <a:cs typeface="+mj-cs"/>
              </a:rPr>
              <a:t>pis/LPF</a:t>
            </a:r>
            <a:r>
              <a:rPr lang="en-US" altLang="en-US" sz="6000" b="1" kern="1200" dirty="0">
                <a:solidFill>
                  <a:srgbClr val="FFFFFF"/>
                </a:solidFill>
                <a:latin typeface="+mj-lt"/>
                <a:ea typeface="+mj-ea"/>
                <a:cs typeface="+mj-cs"/>
              </a:rPr>
              <a:t> </a:t>
            </a:r>
            <a:br>
              <a:rPr lang="en-US" altLang="en-US" sz="6000" b="1" kern="1200" dirty="0">
                <a:solidFill>
                  <a:srgbClr val="FFFFFF"/>
                </a:solidFill>
                <a:latin typeface="+mj-lt"/>
                <a:ea typeface="+mj-ea"/>
                <a:cs typeface="+mj-cs"/>
              </a:rPr>
            </a:br>
            <a:br>
              <a:rPr lang="en-US" altLang="en-US" sz="6000" b="1" kern="1200" dirty="0">
                <a:solidFill>
                  <a:srgbClr val="FFFFFF"/>
                </a:solidFill>
                <a:latin typeface="+mj-lt"/>
                <a:ea typeface="+mj-ea"/>
                <a:cs typeface="+mj-cs"/>
              </a:rPr>
            </a:br>
            <a:r>
              <a:rPr lang="en-US" altLang="en-US" sz="6000" b="1" kern="1200" dirty="0">
                <a:solidFill>
                  <a:srgbClr val="FFFFFF"/>
                </a:solidFill>
                <a:latin typeface="+mj-lt"/>
                <a:ea typeface="+mj-ea"/>
                <a:cs typeface="+mj-cs"/>
              </a:rPr>
              <a:t>Interpretation:</a:t>
            </a:r>
            <a:br>
              <a:rPr lang="en-US" altLang="en-US" sz="6000" b="1" kern="1200" dirty="0">
                <a:solidFill>
                  <a:srgbClr val="FFFFFF"/>
                </a:solidFill>
                <a:latin typeface="+mj-lt"/>
                <a:ea typeface="+mj-ea"/>
                <a:cs typeface="+mj-cs"/>
              </a:rPr>
            </a:br>
            <a:r>
              <a:rPr lang="en-US" altLang="en-US" sz="6000" b="1" kern="1200" dirty="0">
                <a:solidFill>
                  <a:srgbClr val="FFFFFF"/>
                </a:solidFill>
                <a:latin typeface="+mj-lt"/>
                <a:ea typeface="+mj-ea"/>
                <a:cs typeface="+mj-cs"/>
              </a:rPr>
              <a:t>Unacceptable</a:t>
            </a:r>
            <a:br>
              <a:rPr lang="en-US" altLang="en-US" sz="6000" b="1" kern="1200" dirty="0">
                <a:solidFill>
                  <a:srgbClr val="FFFFFF"/>
                </a:solidFill>
                <a:latin typeface="+mj-lt"/>
                <a:ea typeface="+mj-ea"/>
                <a:cs typeface="+mj-cs"/>
              </a:rPr>
            </a:br>
            <a:endParaRPr lang="en-US" altLang="en-US" sz="6000" b="1" kern="1200" dirty="0">
              <a:solidFill>
                <a:srgbClr val="FFFFFF"/>
              </a:solidFill>
              <a:latin typeface="+mj-lt"/>
              <a:ea typeface="+mj-ea"/>
              <a:cs typeface="+mj-cs"/>
            </a:endParaRPr>
          </a:p>
        </p:txBody>
      </p:sp>
      <p:pic>
        <p:nvPicPr>
          <p:cNvPr id="10" name="Picture 2">
            <a:extLst>
              <a:ext uri="{FF2B5EF4-FFF2-40B4-BE49-F238E27FC236}">
                <a16:creationId xmlns:a16="http://schemas.microsoft.com/office/drawing/2014/main" id="{3C395838-1362-4C25-80A0-1E46C4FF1E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08986" y="819807"/>
            <a:ext cx="13404334" cy="11650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944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38520" cy="13716000"/>
          </a:xfrm>
          <a:prstGeom prst="rect">
            <a:avLst/>
          </a:prstGeom>
          <a:solidFill>
            <a:srgbClr val="9B7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293656" y="1280160"/>
            <a:ext cx="8348897" cy="11155636"/>
          </a:xfrm>
          <a:prstGeom prst="ellipse">
            <a:avLst/>
          </a:prstGeom>
        </p:spPr>
        <p:txBody>
          <a:bodyPr vert="horz" lIns="91440" tIns="45720" rIns="91440" bIns="45720" rtlCol="0" anchor="ctr">
            <a:normAutofit/>
          </a:bodyPr>
          <a:lstStyle/>
          <a:p>
            <a:pPr algn="r" defTabSz="914400">
              <a:defRPr/>
            </a:pPr>
            <a:r>
              <a:rPr lang="en-US" altLang="en-US" sz="7600" b="1" kern="1200" dirty="0">
                <a:solidFill>
                  <a:srgbClr val="FFFFFF"/>
                </a:solidFill>
                <a:latin typeface="+mj-lt"/>
                <a:ea typeface="+mj-ea"/>
                <a:cs typeface="+mj-cs"/>
              </a:rPr>
              <a:t>&lt;</a:t>
            </a:r>
            <a:r>
              <a:rPr lang="en-US" sz="7600" b="1" kern="1200" dirty="0">
                <a:solidFill>
                  <a:srgbClr val="FFFFFF"/>
                </a:solidFill>
                <a:latin typeface="+mj-lt"/>
                <a:ea typeface="+mj-ea"/>
                <a:cs typeface="+mj-cs"/>
              </a:rPr>
              <a:t>10 Epis/LPF Many WBCs </a:t>
            </a:r>
            <a:br>
              <a:rPr lang="en-US" sz="7600" b="1" kern="1200" dirty="0">
                <a:solidFill>
                  <a:srgbClr val="FFFFFF"/>
                </a:solidFill>
                <a:latin typeface="+mj-lt"/>
                <a:ea typeface="+mj-ea"/>
                <a:cs typeface="+mj-cs"/>
              </a:rPr>
            </a:br>
            <a:br>
              <a:rPr lang="en-US" sz="7600" b="1" kern="1200" dirty="0">
                <a:solidFill>
                  <a:srgbClr val="FFFFFF"/>
                </a:solidFill>
                <a:latin typeface="+mj-lt"/>
                <a:ea typeface="+mj-ea"/>
                <a:cs typeface="+mj-cs"/>
              </a:rPr>
            </a:br>
            <a:r>
              <a:rPr lang="en-US" sz="7600" b="1" kern="1200" dirty="0">
                <a:solidFill>
                  <a:srgbClr val="FFFFFF"/>
                </a:solidFill>
                <a:latin typeface="+mj-lt"/>
                <a:ea typeface="+mj-ea"/>
                <a:cs typeface="+mj-cs"/>
              </a:rPr>
              <a:t>Interpretation:</a:t>
            </a:r>
            <a:br>
              <a:rPr lang="en-US" sz="7600" b="1" kern="1200" dirty="0">
                <a:solidFill>
                  <a:srgbClr val="FFFFFF"/>
                </a:solidFill>
                <a:latin typeface="+mj-lt"/>
                <a:ea typeface="+mj-ea"/>
                <a:cs typeface="+mj-cs"/>
              </a:rPr>
            </a:br>
            <a:r>
              <a:rPr lang="en-US" altLang="en-US" sz="7600" b="1" kern="1200" dirty="0">
                <a:solidFill>
                  <a:srgbClr val="FFFFFF"/>
                </a:solidFill>
                <a:latin typeface="+mj-lt"/>
                <a:ea typeface="+mj-ea"/>
                <a:cs typeface="+mj-cs"/>
              </a:rPr>
              <a:t>Acceptable</a:t>
            </a:r>
            <a:br>
              <a:rPr lang="en-US" altLang="en-US" sz="7600" b="1" kern="1200" dirty="0">
                <a:solidFill>
                  <a:srgbClr val="FFFFFF"/>
                </a:solidFill>
                <a:latin typeface="+mj-lt"/>
                <a:ea typeface="+mj-ea"/>
                <a:cs typeface="+mj-cs"/>
              </a:rPr>
            </a:br>
            <a:endParaRPr lang="en-US" altLang="en-US" sz="76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69286" y="4846298"/>
            <a:ext cx="0" cy="402336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07FA655F-8701-400B-90BC-DC117B53BA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0668" y="559837"/>
            <a:ext cx="12465699" cy="11973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95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38520" cy="13716000"/>
          </a:xfrm>
          <a:prstGeom prst="rect">
            <a:avLst/>
          </a:prstGeom>
          <a:solidFill>
            <a:srgbClr val="9B7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607023" y="1280160"/>
            <a:ext cx="8348897" cy="11155636"/>
          </a:xfrm>
          <a:prstGeom prst="ellipse">
            <a:avLst/>
          </a:prstGeom>
        </p:spPr>
        <p:txBody>
          <a:bodyPr vert="horz" lIns="91440" tIns="45720" rIns="91440" bIns="45720" rtlCol="0" anchor="ctr">
            <a:normAutofit/>
          </a:bodyPr>
          <a:lstStyle/>
          <a:p>
            <a:pPr algn="r" defTabSz="914400">
              <a:defRPr/>
            </a:pPr>
            <a:r>
              <a:rPr lang="en-US" altLang="en-US" sz="7600" b="1" kern="1200" dirty="0">
                <a:solidFill>
                  <a:srgbClr val="FFFFFF"/>
                </a:solidFill>
                <a:latin typeface="+mj-lt"/>
                <a:ea typeface="+mj-ea"/>
                <a:cs typeface="+mj-cs"/>
              </a:rPr>
              <a:t>&lt;</a:t>
            </a:r>
            <a:r>
              <a:rPr lang="en-US" sz="7600" b="1" kern="1200" dirty="0">
                <a:solidFill>
                  <a:srgbClr val="FFFFFF"/>
                </a:solidFill>
                <a:latin typeface="+mj-lt"/>
                <a:ea typeface="+mj-ea"/>
                <a:cs typeface="+mj-cs"/>
              </a:rPr>
              <a:t>10 Epis/LPF Many WBCs</a:t>
            </a:r>
            <a:br>
              <a:rPr lang="en-US" sz="7600" b="1" kern="1200" dirty="0">
                <a:solidFill>
                  <a:srgbClr val="FFFFFF"/>
                </a:solidFill>
                <a:latin typeface="+mj-lt"/>
                <a:ea typeface="+mj-ea"/>
                <a:cs typeface="+mj-cs"/>
              </a:rPr>
            </a:br>
            <a:br>
              <a:rPr lang="en-US" sz="7600" b="1" kern="1200" dirty="0">
                <a:solidFill>
                  <a:srgbClr val="FFFFFF"/>
                </a:solidFill>
                <a:latin typeface="+mj-lt"/>
                <a:ea typeface="+mj-ea"/>
                <a:cs typeface="+mj-cs"/>
              </a:rPr>
            </a:br>
            <a:r>
              <a:rPr lang="en-US" sz="7600" b="1" kern="1200" dirty="0">
                <a:solidFill>
                  <a:srgbClr val="FFFFFF"/>
                </a:solidFill>
                <a:latin typeface="+mj-lt"/>
                <a:ea typeface="+mj-ea"/>
                <a:cs typeface="+mj-cs"/>
              </a:rPr>
              <a:t>Interpretation:</a:t>
            </a:r>
            <a:br>
              <a:rPr lang="en-US" sz="7600" b="1" kern="1200" dirty="0">
                <a:solidFill>
                  <a:srgbClr val="FFFFFF"/>
                </a:solidFill>
                <a:latin typeface="+mj-lt"/>
                <a:ea typeface="+mj-ea"/>
                <a:cs typeface="+mj-cs"/>
              </a:rPr>
            </a:br>
            <a:r>
              <a:rPr lang="en-US" altLang="en-US" sz="7600" b="1" kern="1200" dirty="0">
                <a:solidFill>
                  <a:srgbClr val="FFFFFF"/>
                </a:solidFill>
                <a:latin typeface="+mj-lt"/>
                <a:ea typeface="+mj-ea"/>
                <a:cs typeface="+mj-cs"/>
              </a:rPr>
              <a:t>Acceptable</a:t>
            </a:r>
            <a:br>
              <a:rPr lang="en-US" altLang="en-US" sz="7600" b="1" kern="1200" dirty="0">
                <a:solidFill>
                  <a:srgbClr val="FFFFFF"/>
                </a:solidFill>
                <a:latin typeface="+mj-lt"/>
                <a:ea typeface="+mj-ea"/>
                <a:cs typeface="+mj-cs"/>
              </a:rPr>
            </a:br>
            <a:endParaRPr lang="en-US" altLang="en-US" sz="76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69286" y="4846298"/>
            <a:ext cx="0" cy="402336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C70ED1E-764A-4B62-9A70-4E8481A3E8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65252" y="466531"/>
            <a:ext cx="12190487" cy="119692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06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38520" cy="13716000"/>
          </a:xfrm>
          <a:prstGeom prst="rect">
            <a:avLst/>
          </a:prstGeom>
          <a:solidFill>
            <a:srgbClr val="9B7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293656" y="1280160"/>
            <a:ext cx="8348897" cy="11155636"/>
          </a:xfrm>
          <a:prstGeom prst="ellipse">
            <a:avLst/>
          </a:prstGeom>
        </p:spPr>
        <p:txBody>
          <a:bodyPr vert="horz" lIns="91440" tIns="45720" rIns="91440" bIns="45720" rtlCol="0" anchor="ctr">
            <a:normAutofit/>
          </a:bodyPr>
          <a:lstStyle/>
          <a:p>
            <a:pPr algn="r" defTabSz="914400">
              <a:defRPr/>
            </a:pPr>
            <a:r>
              <a:rPr lang="en-US" altLang="en-US" sz="7600" b="1" kern="1200" dirty="0">
                <a:solidFill>
                  <a:srgbClr val="FFFFFF"/>
                </a:solidFill>
                <a:latin typeface="+mj-lt"/>
                <a:ea typeface="+mj-ea"/>
                <a:cs typeface="+mj-cs"/>
              </a:rPr>
              <a:t>&lt;</a:t>
            </a:r>
            <a:r>
              <a:rPr lang="en-US" sz="7600" b="1" kern="1200" dirty="0">
                <a:solidFill>
                  <a:srgbClr val="FFFFFF"/>
                </a:solidFill>
                <a:latin typeface="+mj-lt"/>
                <a:ea typeface="+mj-ea"/>
                <a:cs typeface="+mj-cs"/>
              </a:rPr>
              <a:t>10 Epis/LPF Many WBCs</a:t>
            </a:r>
            <a:br>
              <a:rPr lang="en-US" sz="7600" b="1" kern="1200" dirty="0">
                <a:solidFill>
                  <a:srgbClr val="FFFFFF"/>
                </a:solidFill>
                <a:latin typeface="+mj-lt"/>
                <a:ea typeface="+mj-ea"/>
                <a:cs typeface="+mj-cs"/>
              </a:rPr>
            </a:br>
            <a:br>
              <a:rPr lang="en-US" sz="7600" b="1" kern="1200" dirty="0">
                <a:solidFill>
                  <a:srgbClr val="FFFFFF"/>
                </a:solidFill>
                <a:latin typeface="+mj-lt"/>
                <a:ea typeface="+mj-ea"/>
                <a:cs typeface="+mj-cs"/>
              </a:rPr>
            </a:br>
            <a:r>
              <a:rPr lang="en-US" sz="7600" b="1" kern="1200" dirty="0">
                <a:solidFill>
                  <a:srgbClr val="FFFFFF"/>
                </a:solidFill>
                <a:latin typeface="+mj-lt"/>
                <a:ea typeface="+mj-ea"/>
                <a:cs typeface="+mj-cs"/>
              </a:rPr>
              <a:t>Interpretation:</a:t>
            </a:r>
            <a:br>
              <a:rPr lang="en-US" sz="7600" b="1" kern="1200" dirty="0">
                <a:solidFill>
                  <a:srgbClr val="FFFFFF"/>
                </a:solidFill>
                <a:latin typeface="+mj-lt"/>
                <a:ea typeface="+mj-ea"/>
                <a:cs typeface="+mj-cs"/>
              </a:rPr>
            </a:br>
            <a:r>
              <a:rPr lang="en-US" altLang="en-US" sz="7600" b="1" kern="1200" dirty="0">
                <a:solidFill>
                  <a:srgbClr val="FFFFFF"/>
                </a:solidFill>
                <a:latin typeface="+mj-lt"/>
                <a:ea typeface="+mj-ea"/>
                <a:cs typeface="+mj-cs"/>
              </a:rPr>
              <a:t>Acceptable</a:t>
            </a:r>
            <a:br>
              <a:rPr lang="en-US" altLang="en-US" sz="7600" b="1" kern="1200" dirty="0">
                <a:solidFill>
                  <a:srgbClr val="FFFFFF"/>
                </a:solidFill>
                <a:latin typeface="+mj-lt"/>
                <a:ea typeface="+mj-ea"/>
                <a:cs typeface="+mj-cs"/>
              </a:rPr>
            </a:br>
            <a:endParaRPr lang="en-US" altLang="en-US" sz="76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69286" y="4846298"/>
            <a:ext cx="0" cy="402336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a16="http://schemas.microsoft.com/office/drawing/2014/main" id="{9FC6BA5C-3EC8-4499-8FC5-7058C399D9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65253" y="541176"/>
            <a:ext cx="12227808" cy="118946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52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38520" cy="13716000"/>
          </a:xfrm>
          <a:prstGeom prst="rect">
            <a:avLst/>
          </a:prstGeom>
          <a:solidFill>
            <a:srgbClr val="9B7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0" y="1280160"/>
            <a:ext cx="10938520" cy="11155636"/>
          </a:xfrm>
          <a:prstGeom prst="ellipse">
            <a:avLst/>
          </a:prstGeom>
        </p:spPr>
        <p:txBody>
          <a:bodyPr vert="horz" lIns="91440" tIns="45720" rIns="91440" bIns="45720" rtlCol="0" anchor="ctr">
            <a:normAutofit/>
          </a:bodyPr>
          <a:lstStyle/>
          <a:p>
            <a:pPr algn="ctr" defTabSz="914400">
              <a:defRPr/>
            </a:pPr>
            <a:r>
              <a:rPr lang="en-US" altLang="en-US" sz="5400" b="1" dirty="0">
                <a:solidFill>
                  <a:srgbClr val="FFFFFF"/>
                </a:solidFill>
              </a:rPr>
              <a:t>No Epithelial cells (&lt;</a:t>
            </a:r>
            <a:r>
              <a:rPr lang="en-US" sz="5400" b="1" dirty="0">
                <a:solidFill>
                  <a:srgbClr val="FFFFFF"/>
                </a:solidFill>
              </a:rPr>
              <a:t>10/LPF) </a:t>
            </a:r>
            <a:r>
              <a:rPr lang="en-US" altLang="en-US" sz="5400" b="1" kern="1200" dirty="0">
                <a:solidFill>
                  <a:srgbClr val="FFFFFF"/>
                </a:solidFill>
                <a:latin typeface="+mj-lt"/>
                <a:ea typeface="+mj-ea"/>
                <a:cs typeface="+mj-cs"/>
              </a:rPr>
              <a:t>No WBCs</a:t>
            </a:r>
            <a:br>
              <a:rPr lang="en-US" altLang="en-US" sz="5400" b="1" kern="1200" dirty="0">
                <a:solidFill>
                  <a:srgbClr val="FFFFFF"/>
                </a:solidFill>
                <a:latin typeface="+mj-lt"/>
                <a:ea typeface="+mj-ea"/>
                <a:cs typeface="+mj-cs"/>
              </a:rPr>
            </a:br>
            <a:r>
              <a:rPr lang="en-US" sz="5400" b="1" kern="1200" dirty="0">
                <a:solidFill>
                  <a:srgbClr val="FFFFFF"/>
                </a:solidFill>
                <a:latin typeface="+mj-lt"/>
                <a:ea typeface="+mj-ea"/>
                <a:cs typeface="+mj-cs"/>
              </a:rPr>
              <a:t>Many GNR present</a:t>
            </a:r>
            <a:br>
              <a:rPr lang="en-US" sz="7600" b="1" kern="1200" dirty="0">
                <a:solidFill>
                  <a:srgbClr val="FFFFFF"/>
                </a:solidFill>
                <a:latin typeface="+mj-lt"/>
                <a:ea typeface="+mj-ea"/>
                <a:cs typeface="+mj-cs"/>
              </a:rPr>
            </a:br>
            <a:br>
              <a:rPr lang="en-US" sz="7600" b="1" kern="1200" dirty="0">
                <a:solidFill>
                  <a:srgbClr val="FFFFFF"/>
                </a:solidFill>
                <a:latin typeface="+mj-lt"/>
                <a:ea typeface="+mj-ea"/>
                <a:cs typeface="+mj-cs"/>
              </a:rPr>
            </a:br>
            <a:br>
              <a:rPr lang="en-US" sz="7600" b="1" kern="1200" dirty="0">
                <a:solidFill>
                  <a:srgbClr val="FFFFFF"/>
                </a:solidFill>
                <a:latin typeface="+mj-lt"/>
                <a:ea typeface="+mj-ea"/>
                <a:cs typeface="+mj-cs"/>
              </a:rPr>
            </a:br>
            <a:r>
              <a:rPr lang="en-US" sz="7600" b="1" kern="1200" dirty="0">
                <a:solidFill>
                  <a:srgbClr val="FFFFFF"/>
                </a:solidFill>
                <a:latin typeface="+mj-lt"/>
                <a:ea typeface="+mj-ea"/>
                <a:cs typeface="+mj-cs"/>
              </a:rPr>
              <a:t>Interpretation:</a:t>
            </a:r>
            <a:br>
              <a:rPr lang="en-US" sz="7600" b="1" kern="1200" dirty="0">
                <a:solidFill>
                  <a:srgbClr val="FFFFFF"/>
                </a:solidFill>
                <a:latin typeface="+mj-lt"/>
                <a:ea typeface="+mj-ea"/>
                <a:cs typeface="+mj-cs"/>
              </a:rPr>
            </a:br>
            <a:r>
              <a:rPr lang="en-US" altLang="en-US" sz="7600" b="1" kern="1200" dirty="0">
                <a:solidFill>
                  <a:srgbClr val="FFFFFF"/>
                </a:solidFill>
                <a:latin typeface="+mj-lt"/>
                <a:ea typeface="+mj-ea"/>
                <a:cs typeface="+mj-cs"/>
              </a:rPr>
              <a:t>Acceptable</a:t>
            </a:r>
            <a:br>
              <a:rPr lang="en-US" altLang="en-US" sz="7600" b="1" kern="1200" dirty="0">
                <a:solidFill>
                  <a:srgbClr val="FFFFFF"/>
                </a:solidFill>
                <a:latin typeface="+mj-lt"/>
                <a:ea typeface="+mj-ea"/>
                <a:cs typeface="+mj-cs"/>
              </a:rPr>
            </a:br>
            <a:endParaRPr lang="en-US" altLang="en-US" sz="7600" b="1"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69286" y="4846298"/>
            <a:ext cx="0" cy="402336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B2A72C-5447-4E03-8D67-55E3F8DE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252" y="653143"/>
            <a:ext cx="12227809" cy="11786507"/>
          </a:xfrm>
          <a:prstGeom prst="rect">
            <a:avLst/>
          </a:prstGeom>
        </p:spPr>
      </p:pic>
    </p:spTree>
    <p:extLst>
      <p:ext uri="{BB962C8B-B14F-4D97-AF65-F5344CB8AC3E}">
        <p14:creationId xmlns:p14="http://schemas.microsoft.com/office/powerpoint/2010/main" val="1447979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2087062" y="465306"/>
            <a:ext cx="21255790" cy="3144168"/>
          </a:xfrm>
        </p:spPr>
        <p:txBody>
          <a:bodyPr rtlCol="0">
            <a:normAutofit/>
          </a:bodyPr>
          <a:lstStyle/>
          <a:p>
            <a:pPr algn="ctr">
              <a:defRPr/>
            </a:pPr>
            <a:r>
              <a:rPr lang="en-US" altLang="en-US" b="1" dirty="0"/>
              <a:t>CERNER REPORTING</a:t>
            </a:r>
            <a:br>
              <a:rPr lang="en-US" altLang="en-US" b="1" dirty="0"/>
            </a:br>
            <a:r>
              <a:rPr lang="en-US" altLang="en-US" b="1" dirty="0">
                <a:solidFill>
                  <a:srgbClr val="FF0000"/>
                </a:solidFill>
                <a:latin typeface="+mn-lt"/>
              </a:rPr>
              <a:t>Unacceptable Specimen</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510725" y="4177558"/>
            <a:ext cx="9199151" cy="9474818"/>
          </a:xfrm>
        </p:spPr>
        <p:txBody>
          <a:bodyPr rtlCol="0">
            <a:normAutofit/>
          </a:bodyPr>
          <a:lstStyle/>
          <a:p>
            <a:pPr marL="0" indent="0">
              <a:buNone/>
              <a:defRPr/>
            </a:pPr>
            <a:r>
              <a:rPr lang="en-US" sz="4800" b="1" dirty="0"/>
              <a:t>1. Log on to CERNER, then on CERNER Apps, click on </a:t>
            </a:r>
            <a:r>
              <a:rPr lang="en-US" sz="4800" b="1" u="sng" dirty="0">
                <a:solidFill>
                  <a:srgbClr val="FF0000"/>
                </a:solidFill>
              </a:rPr>
              <a:t>Result Entry </a:t>
            </a:r>
            <a:r>
              <a:rPr lang="en-US" sz="4800" b="1" dirty="0"/>
              <a:t>icon</a:t>
            </a:r>
            <a:r>
              <a:rPr lang="en-US" sz="4800" b="1" dirty="0">
                <a:solidFill>
                  <a:srgbClr val="FF0000"/>
                </a:solidFill>
              </a:rPr>
              <a:t> </a:t>
            </a:r>
            <a:r>
              <a:rPr lang="en-US" sz="4800" b="1" dirty="0"/>
              <a:t>for Microbiology</a:t>
            </a:r>
          </a:p>
          <a:p>
            <a:pPr eaLnBrk="1" hangingPunct="1">
              <a:defRPr/>
            </a:pPr>
            <a:endParaRPr lang="en-US" sz="4800" b="1" dirty="0"/>
          </a:p>
          <a:p>
            <a:pPr eaLnBrk="1" hangingPunct="1">
              <a:defRPr/>
            </a:pPr>
            <a:endParaRPr lang="en-US" sz="4800" b="1" dirty="0"/>
          </a:p>
          <a:p>
            <a:pPr marL="0" indent="0">
              <a:buNone/>
              <a:defRPr/>
            </a:pPr>
            <a:r>
              <a:rPr lang="en-US" sz="4800" b="1" dirty="0"/>
              <a:t>2. At the </a:t>
            </a:r>
            <a:r>
              <a:rPr lang="en-US" sz="4800" b="1" u="sng" dirty="0">
                <a:solidFill>
                  <a:srgbClr val="FF0000"/>
                </a:solidFill>
              </a:rPr>
              <a:t>Result Entry</a:t>
            </a:r>
            <a:r>
              <a:rPr lang="en-US" sz="4800" b="1" dirty="0"/>
              <a:t>, enter the accession number on the </a:t>
            </a:r>
            <a:r>
              <a:rPr lang="en-US" sz="4800" b="1" u="sng" dirty="0">
                <a:solidFill>
                  <a:srgbClr val="FF0000"/>
                </a:solidFill>
              </a:rPr>
              <a:t>Accession</a:t>
            </a:r>
            <a:r>
              <a:rPr lang="en-US" sz="4800" b="1" dirty="0"/>
              <a:t> field and press </a:t>
            </a:r>
            <a:r>
              <a:rPr lang="en-US" sz="4800" b="1" u="sng" dirty="0">
                <a:solidFill>
                  <a:srgbClr val="FF0000"/>
                </a:solidFill>
              </a:rPr>
              <a:t>Enter</a:t>
            </a:r>
          </a:p>
        </p:txBody>
      </p:sp>
      <p:pic>
        <p:nvPicPr>
          <p:cNvPr id="57350" name="Picture 5">
            <a:extLst>
              <a:ext uri="{FF2B5EF4-FFF2-40B4-BE49-F238E27FC236}">
                <a16:creationId xmlns:a16="http://schemas.microsoft.com/office/drawing/2014/main" id="{F746482A-8184-41AD-AB38-952AFE146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3788" y="4177558"/>
            <a:ext cx="1443157" cy="139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a:extLst>
              <a:ext uri="{FF2B5EF4-FFF2-40B4-BE49-F238E27FC236}">
                <a16:creationId xmlns:a16="http://schemas.microsoft.com/office/drawing/2014/main" id="{0A7DC01A-4953-4F64-BB91-5BFD5AE4C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3788" y="8147827"/>
            <a:ext cx="10785476"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9F570BC-39C5-448B-8311-6A4B75D8D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925" y="1799434"/>
            <a:ext cx="1810040" cy="1810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02" name="Rectangle 221">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782"/>
            <a:ext cx="24387175" cy="388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782857" y="641350"/>
            <a:ext cx="22817945" cy="2651126"/>
          </a:xfrm>
        </p:spPr>
        <p:txBody>
          <a:bodyPr rtlCol="0">
            <a:normAutofit/>
          </a:bodyPr>
          <a:lstStyle/>
          <a:p>
            <a:pPr>
              <a:defRPr/>
            </a:pPr>
            <a:r>
              <a:rPr lang="en-US" altLang="en-US" sz="10800" b="1" dirty="0">
                <a:solidFill>
                  <a:schemeClr val="bg1"/>
                </a:solidFill>
              </a:rPr>
              <a:t>Objectives</a:t>
            </a:r>
          </a:p>
        </p:txBody>
      </p:sp>
      <p:graphicFrame>
        <p:nvGraphicFramePr>
          <p:cNvPr id="24601" name="Content Placeholder 2">
            <a:extLst>
              <a:ext uri="{FF2B5EF4-FFF2-40B4-BE49-F238E27FC236}">
                <a16:creationId xmlns:a16="http://schemas.microsoft.com/office/drawing/2014/main" id="{8A96E474-6DD3-46E7-B164-9751E4453DDA}"/>
              </a:ext>
            </a:extLst>
          </p:cNvPr>
          <p:cNvGraphicFramePr/>
          <p:nvPr>
            <p:extLst>
              <p:ext uri="{D42A27DB-BD31-4B8C-83A1-F6EECF244321}">
                <p14:modId xmlns:p14="http://schemas.microsoft.com/office/powerpoint/2010/main" val="4160480638"/>
              </p:ext>
            </p:extLst>
          </p:nvPr>
        </p:nvGraphicFramePr>
        <p:xfrm>
          <a:off x="782859" y="3952586"/>
          <a:ext cx="22817945" cy="870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A4898E-794F-4D0F-8451-146748A08E69}"/>
              </a:ext>
            </a:extLst>
          </p:cNvPr>
          <p:cNvSpPr>
            <a:spLocks noGrp="1"/>
          </p:cNvSpPr>
          <p:nvPr>
            <p:ph type="title"/>
          </p:nvPr>
        </p:nvSpPr>
        <p:spPr>
          <a:xfrm>
            <a:off x="249237" y="669930"/>
            <a:ext cx="21031200" cy="1063624"/>
          </a:xfrm>
        </p:spPr>
        <p:txBody>
          <a:bodyPr>
            <a:normAutofit/>
          </a:bodyPr>
          <a:lstStyle/>
          <a:p>
            <a:r>
              <a:rPr lang="en-US" sz="4800" i="1" dirty="0">
                <a:latin typeface="+mn-lt"/>
              </a:rPr>
              <a:t>Cerner Reporting – </a:t>
            </a:r>
            <a:r>
              <a:rPr lang="en-US" sz="4800" i="1" dirty="0">
                <a:solidFill>
                  <a:srgbClr val="FF0000"/>
                </a:solidFill>
                <a:latin typeface="+mn-lt"/>
              </a:rPr>
              <a:t>Unacceptable Specimen</a:t>
            </a:r>
            <a:r>
              <a:rPr lang="en-US" sz="4800" i="1" dirty="0">
                <a:latin typeface="+mn-lt"/>
              </a:rPr>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67487" y="2432053"/>
            <a:ext cx="8936310" cy="10323052"/>
          </a:xfrm>
        </p:spPr>
        <p:txBody>
          <a:bodyPr rtlCol="0">
            <a:normAutofit/>
          </a:bodyPr>
          <a:lstStyle/>
          <a:p>
            <a:pPr marL="0" indent="0">
              <a:buNone/>
              <a:defRPr/>
            </a:pPr>
            <a:r>
              <a:rPr lang="en-US" sz="4800" b="1" dirty="0"/>
              <a:t>3. At the </a:t>
            </a:r>
            <a:r>
              <a:rPr lang="en-US" sz="4800" b="1" u="sng" dirty="0">
                <a:solidFill>
                  <a:srgbClr val="FF0000"/>
                </a:solidFill>
              </a:rPr>
              <a:t>Result Entry</a:t>
            </a:r>
            <a:r>
              <a:rPr lang="en-US" sz="4800" b="1" dirty="0"/>
              <a:t>, under </a:t>
            </a:r>
            <a:r>
              <a:rPr lang="en-US" sz="4800" b="1" u="sng" dirty="0">
                <a:solidFill>
                  <a:srgbClr val="FF0000"/>
                </a:solidFill>
              </a:rPr>
              <a:t>Entry</a:t>
            </a:r>
            <a:r>
              <a:rPr lang="en-US" sz="4800" b="1" dirty="0"/>
              <a:t> field, type </a:t>
            </a:r>
            <a:r>
              <a:rPr lang="en-US" sz="4800" b="1" u="sng" dirty="0">
                <a:solidFill>
                  <a:srgbClr val="FF0000"/>
                </a:solidFill>
              </a:rPr>
              <a:t>EPI</a:t>
            </a:r>
            <a:r>
              <a:rPr lang="en-US" sz="4800" b="1" dirty="0"/>
              <a:t> and press </a:t>
            </a:r>
            <a:r>
              <a:rPr lang="en-US" sz="4800" b="1" u="sng" dirty="0">
                <a:solidFill>
                  <a:srgbClr val="FF0000"/>
                </a:solidFill>
              </a:rPr>
              <a:t>Enter</a:t>
            </a:r>
            <a:r>
              <a:rPr lang="en-US" sz="4800" b="1" dirty="0"/>
              <a:t> </a:t>
            </a:r>
          </a:p>
          <a:p>
            <a:pPr eaLnBrk="1" hangingPunct="1">
              <a:defRPr/>
            </a:pPr>
            <a:endParaRPr lang="en-US" b="1" dirty="0"/>
          </a:p>
          <a:p>
            <a:pPr eaLnBrk="1" hangingPunct="1">
              <a:defRPr/>
            </a:pPr>
            <a:endParaRPr lang="en-US" b="1" dirty="0"/>
          </a:p>
          <a:p>
            <a:pPr eaLnBrk="1" hangingPunct="1">
              <a:defRPr/>
            </a:pPr>
            <a:endParaRPr lang="en-US" b="1" dirty="0"/>
          </a:p>
          <a:p>
            <a:pPr marL="0" indent="0" eaLnBrk="1" hangingPunct="1">
              <a:buNone/>
              <a:defRPr/>
            </a:pPr>
            <a:endParaRPr lang="en-US" sz="4800" b="1" dirty="0"/>
          </a:p>
          <a:p>
            <a:pPr marL="0" indent="0">
              <a:buNone/>
              <a:defRPr/>
            </a:pPr>
            <a:r>
              <a:rPr lang="en-US" sz="4800" b="1" dirty="0"/>
              <a:t>4. The</a:t>
            </a:r>
            <a:r>
              <a:rPr lang="en-US" sz="4800" b="1" dirty="0">
                <a:solidFill>
                  <a:srgbClr val="FF0000"/>
                </a:solidFill>
              </a:rPr>
              <a:t> </a:t>
            </a:r>
            <a:r>
              <a:rPr lang="en-US" sz="4800" b="1" u="sng" dirty="0">
                <a:solidFill>
                  <a:srgbClr val="FF0000"/>
                </a:solidFill>
              </a:rPr>
              <a:t>Add Biochemical – EPI</a:t>
            </a:r>
            <a:r>
              <a:rPr lang="en-US" sz="4800" b="1" dirty="0">
                <a:solidFill>
                  <a:srgbClr val="FF0000"/>
                </a:solidFill>
              </a:rPr>
              <a:t> </a:t>
            </a:r>
            <a:r>
              <a:rPr lang="en-US" sz="4800" b="1" dirty="0"/>
              <a:t>window will appear, then use the down arrow to select the result.</a:t>
            </a:r>
          </a:p>
          <a:p>
            <a:pPr eaLnBrk="1" hangingPunct="1">
              <a:defRPr/>
            </a:pPr>
            <a:endParaRPr lang="en-US" dirty="0"/>
          </a:p>
          <a:p>
            <a:pPr marL="0" indent="0">
              <a:buNone/>
              <a:defRPr/>
            </a:pPr>
            <a:endParaRPr lang="en-US" sz="6400" b="1" dirty="0">
              <a:solidFill>
                <a:schemeClr val="tx1">
                  <a:lumMod val="75000"/>
                  <a:lumOff val="25000"/>
                </a:schemeClr>
              </a:solidFill>
            </a:endParaRPr>
          </a:p>
        </p:txBody>
      </p:sp>
      <p:pic>
        <p:nvPicPr>
          <p:cNvPr id="59398" name="Picture 7">
            <a:extLst>
              <a:ext uri="{FF2B5EF4-FFF2-40B4-BE49-F238E27FC236}">
                <a16:creationId xmlns:a16="http://schemas.microsoft.com/office/drawing/2014/main" id="{6D8A8C96-E90E-495D-8AB1-91F8C7C26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3164" y="2432053"/>
            <a:ext cx="10506076" cy="46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a:extLst>
              <a:ext uri="{FF2B5EF4-FFF2-40B4-BE49-F238E27FC236}">
                <a16:creationId xmlns:a16="http://schemas.microsoft.com/office/drawing/2014/main" id="{9F810BFF-FCB2-44D2-AACB-C7AE137CF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3164" y="8768245"/>
            <a:ext cx="10506076" cy="270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36CA662-157C-447B-8B59-64260AF52F38}"/>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78304" y="2305053"/>
            <a:ext cx="9545426" cy="11410950"/>
          </a:xfrm>
        </p:spPr>
        <p:txBody>
          <a:bodyPr rtlCol="0">
            <a:normAutofit/>
          </a:bodyPr>
          <a:lstStyle/>
          <a:p>
            <a:pPr marL="0" indent="0">
              <a:buNone/>
              <a:defRPr/>
            </a:pPr>
            <a:r>
              <a:rPr lang="en-US" sz="4800" b="1" dirty="0"/>
              <a:t>5. At the </a:t>
            </a:r>
            <a:r>
              <a:rPr lang="en-US" sz="4800" b="1" u="sng" dirty="0">
                <a:solidFill>
                  <a:srgbClr val="FF0000"/>
                </a:solidFill>
              </a:rPr>
              <a:t>Add Biochemical – EPI</a:t>
            </a:r>
            <a:r>
              <a:rPr lang="en-US" sz="4800" b="1" dirty="0">
                <a:solidFill>
                  <a:srgbClr val="FF0000"/>
                </a:solidFill>
              </a:rPr>
              <a:t> </a:t>
            </a:r>
            <a:r>
              <a:rPr lang="en-US" sz="4800" b="1" dirty="0"/>
              <a:t>window, select </a:t>
            </a:r>
            <a:r>
              <a:rPr lang="en-US" sz="4800" b="1" u="sng" dirty="0">
                <a:solidFill>
                  <a:srgbClr val="FF0000"/>
                </a:solidFill>
              </a:rPr>
              <a:t>&gt;=10</a:t>
            </a:r>
            <a:r>
              <a:rPr lang="en-US" sz="4800" b="1" dirty="0">
                <a:solidFill>
                  <a:srgbClr val="FF0000"/>
                </a:solidFill>
              </a:rPr>
              <a:t> </a:t>
            </a:r>
            <a:r>
              <a:rPr lang="en-US" sz="4800" b="1" dirty="0"/>
              <a:t>from the drop-down list if the smear has &gt;=10 squamous epithelial cells per LPF then click </a:t>
            </a:r>
            <a:r>
              <a:rPr lang="en-US" sz="4800" b="1" u="sng" dirty="0">
                <a:solidFill>
                  <a:srgbClr val="FF0000"/>
                </a:solidFill>
              </a:rPr>
              <a:t>Verify</a:t>
            </a:r>
          </a:p>
          <a:p>
            <a:pPr eaLnBrk="1" hangingPunct="1">
              <a:defRPr/>
            </a:pPr>
            <a:endParaRPr lang="en-US" b="1" dirty="0"/>
          </a:p>
          <a:p>
            <a:pPr marL="0" indent="0" algn="ctr">
              <a:buNone/>
              <a:defRPr/>
            </a:pPr>
            <a:endParaRPr lang="en-US" sz="4800" b="1" dirty="0"/>
          </a:p>
          <a:p>
            <a:pPr marL="0" indent="0">
              <a:buNone/>
              <a:defRPr/>
            </a:pPr>
            <a:r>
              <a:rPr lang="en-US" sz="4800" b="1" dirty="0"/>
              <a:t>The result is now documented on the work card</a:t>
            </a:r>
          </a:p>
          <a:p>
            <a:pPr marL="0" indent="0">
              <a:buNone/>
              <a:defRPr/>
            </a:pPr>
            <a:endParaRPr lang="en-US" sz="6400" b="1" dirty="0">
              <a:solidFill>
                <a:schemeClr val="tx1">
                  <a:lumMod val="75000"/>
                  <a:lumOff val="25000"/>
                </a:schemeClr>
              </a:solidFill>
            </a:endParaRPr>
          </a:p>
        </p:txBody>
      </p:sp>
      <p:pic>
        <p:nvPicPr>
          <p:cNvPr id="61446" name="Picture 12">
            <a:extLst>
              <a:ext uri="{FF2B5EF4-FFF2-40B4-BE49-F238E27FC236}">
                <a16:creationId xmlns:a16="http://schemas.microsoft.com/office/drawing/2014/main" id="{DFE37CF4-2528-4CC8-B3FD-27AE22242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3730" y="2305053"/>
            <a:ext cx="10039350" cy="299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3">
            <a:extLst>
              <a:ext uri="{FF2B5EF4-FFF2-40B4-BE49-F238E27FC236}">
                <a16:creationId xmlns:a16="http://schemas.microsoft.com/office/drawing/2014/main" id="{C6764250-01D6-4432-8567-643995AB3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3730" y="7915271"/>
            <a:ext cx="10039350" cy="349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88692" y="2519267"/>
            <a:ext cx="8341667" cy="9891372"/>
          </a:xfrm>
        </p:spPr>
        <p:txBody>
          <a:bodyPr rtlCol="0">
            <a:normAutofit/>
          </a:bodyPr>
          <a:lstStyle/>
          <a:p>
            <a:pPr marL="0" indent="0">
              <a:buNone/>
              <a:defRPr/>
            </a:pPr>
            <a:r>
              <a:rPr lang="en-US" sz="4800" b="1" dirty="0"/>
              <a:t>6. At the </a:t>
            </a:r>
            <a:r>
              <a:rPr lang="en-US" sz="4800" b="1" u="sng" dirty="0">
                <a:solidFill>
                  <a:srgbClr val="FF0000"/>
                </a:solidFill>
              </a:rPr>
              <a:t>Result Entry</a:t>
            </a:r>
            <a:r>
              <a:rPr lang="en-US" sz="4800" b="1" dirty="0">
                <a:solidFill>
                  <a:srgbClr val="FF0000"/>
                </a:solidFill>
              </a:rPr>
              <a:t> </a:t>
            </a:r>
            <a:r>
              <a:rPr lang="en-US" sz="4800" b="1" dirty="0"/>
              <a:t>window, under </a:t>
            </a:r>
            <a:r>
              <a:rPr lang="en-US" sz="4800" b="1" u="sng" dirty="0">
                <a:solidFill>
                  <a:srgbClr val="FF0000"/>
                </a:solidFill>
              </a:rPr>
              <a:t>Entry</a:t>
            </a:r>
            <a:r>
              <a:rPr lang="en-US" sz="4800" b="1" dirty="0"/>
              <a:t> field, type </a:t>
            </a:r>
            <a:r>
              <a:rPr lang="en-US" sz="4800" b="1" u="sng" dirty="0">
                <a:solidFill>
                  <a:srgbClr val="FF0000"/>
                </a:solidFill>
              </a:rPr>
              <a:t>FIN</a:t>
            </a:r>
            <a:r>
              <a:rPr lang="en-US" sz="4800" b="1" dirty="0"/>
              <a:t> and press </a:t>
            </a:r>
            <a:r>
              <a:rPr lang="en-US" sz="4800" b="1" u="sng" dirty="0">
                <a:solidFill>
                  <a:srgbClr val="FF0000"/>
                </a:solidFill>
              </a:rPr>
              <a:t>Enter</a:t>
            </a:r>
            <a:endParaRPr lang="en-US" sz="4800" b="1" dirty="0"/>
          </a:p>
          <a:p>
            <a:pPr marL="0" indent="0">
              <a:buNone/>
              <a:defRPr/>
            </a:pPr>
            <a:endParaRPr lang="en-US" sz="6400" b="1" dirty="0">
              <a:solidFill>
                <a:schemeClr val="tx1">
                  <a:lumMod val="75000"/>
                  <a:lumOff val="25000"/>
                </a:schemeClr>
              </a:solidFill>
            </a:endParaRPr>
          </a:p>
        </p:txBody>
      </p:sp>
      <p:pic>
        <p:nvPicPr>
          <p:cNvPr id="63494" name="Picture 15">
            <a:extLst>
              <a:ext uri="{FF2B5EF4-FFF2-40B4-BE49-F238E27FC236}">
                <a16:creationId xmlns:a16="http://schemas.microsoft.com/office/drawing/2014/main" id="{767A0186-9EC1-4838-917D-CD2293C62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064" y="2519267"/>
            <a:ext cx="10077450" cy="551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a:extLst>
              <a:ext uri="{FF2B5EF4-FFF2-40B4-BE49-F238E27FC236}">
                <a16:creationId xmlns:a16="http://schemas.microsoft.com/office/drawing/2014/main" id="{A9C356E3-D2FD-41CE-897A-525F732A2E21}"/>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45776" y="2247900"/>
            <a:ext cx="8493071" cy="10963276"/>
          </a:xfrm>
        </p:spPr>
        <p:txBody>
          <a:bodyPr rtlCol="0">
            <a:normAutofit/>
          </a:bodyPr>
          <a:lstStyle/>
          <a:p>
            <a:pPr marL="0" indent="0">
              <a:buNone/>
              <a:defRPr/>
            </a:pPr>
            <a:r>
              <a:rPr lang="en-US" sz="4800" b="1" dirty="0"/>
              <a:t>7. The </a:t>
            </a:r>
            <a:r>
              <a:rPr lang="en-US" sz="4800" b="1" u="sng" dirty="0">
                <a:solidFill>
                  <a:srgbClr val="FF0000"/>
                </a:solidFill>
              </a:rPr>
              <a:t>Final Report</a:t>
            </a:r>
            <a:r>
              <a:rPr lang="en-US" sz="4800" b="1" dirty="0">
                <a:solidFill>
                  <a:srgbClr val="FF0000"/>
                </a:solidFill>
              </a:rPr>
              <a:t> </a:t>
            </a:r>
            <a:r>
              <a:rPr lang="en-US" sz="4800" b="1" dirty="0"/>
              <a:t>window will appear then type </a:t>
            </a:r>
            <a:r>
              <a:rPr lang="en-US" sz="4800" b="1" u="sng" dirty="0">
                <a:solidFill>
                  <a:srgbClr val="FF0000"/>
                </a:solidFill>
              </a:rPr>
              <a:t>EPIU</a:t>
            </a:r>
            <a:r>
              <a:rPr lang="en-US" sz="4800" b="1" dirty="0"/>
              <a:t> on the first response cell</a:t>
            </a:r>
          </a:p>
          <a:p>
            <a:pPr eaLnBrk="1" hangingPunct="1">
              <a:defRPr/>
            </a:pPr>
            <a:endParaRPr lang="en-US" dirty="0"/>
          </a:p>
          <a:p>
            <a:pPr eaLnBrk="1" hangingPunct="1">
              <a:defRPr/>
            </a:pPr>
            <a:endParaRPr lang="en-US" dirty="0"/>
          </a:p>
          <a:p>
            <a:pPr eaLnBrk="1" hangingPunct="1">
              <a:defRPr/>
            </a:pPr>
            <a:endParaRPr lang="en-US" dirty="0"/>
          </a:p>
          <a:p>
            <a:pPr marL="0" indent="0">
              <a:buNone/>
              <a:defRPr/>
            </a:pPr>
            <a:r>
              <a:rPr lang="en-US" sz="4800" b="1" dirty="0"/>
              <a:t>8. The result will then display at the </a:t>
            </a:r>
            <a:r>
              <a:rPr lang="en-US" sz="4800" b="1" u="sng" dirty="0">
                <a:solidFill>
                  <a:srgbClr val="FF0000"/>
                </a:solidFill>
              </a:rPr>
              <a:t>Chart View</a:t>
            </a:r>
            <a:r>
              <a:rPr lang="en-US" sz="4800" b="1" dirty="0">
                <a:solidFill>
                  <a:srgbClr val="FF0000"/>
                </a:solidFill>
              </a:rPr>
              <a:t> </a:t>
            </a:r>
            <a:r>
              <a:rPr lang="en-US" sz="4800" b="1" dirty="0"/>
              <a:t>area, then click </a:t>
            </a:r>
            <a:r>
              <a:rPr lang="en-US" sz="4800" b="1" u="sng" dirty="0">
                <a:solidFill>
                  <a:srgbClr val="FF0000"/>
                </a:solidFill>
              </a:rPr>
              <a:t>Verify</a:t>
            </a:r>
            <a:r>
              <a:rPr lang="en-US" sz="4800" b="1" dirty="0"/>
              <a:t> to release the Final Report.</a:t>
            </a:r>
          </a:p>
          <a:p>
            <a:pPr eaLnBrk="1" hangingPunct="1">
              <a:defRPr/>
            </a:pPr>
            <a:endParaRPr lang="en-US" dirty="0"/>
          </a:p>
          <a:p>
            <a:pPr marL="0" indent="0">
              <a:buNone/>
              <a:defRPr/>
            </a:pPr>
            <a:endParaRPr lang="en-US" sz="6400" b="1" dirty="0">
              <a:solidFill>
                <a:schemeClr val="tx1">
                  <a:lumMod val="75000"/>
                  <a:lumOff val="25000"/>
                </a:schemeClr>
              </a:solidFill>
            </a:endParaRPr>
          </a:p>
        </p:txBody>
      </p:sp>
      <p:pic>
        <p:nvPicPr>
          <p:cNvPr id="65542" name="Picture 7">
            <a:extLst>
              <a:ext uri="{FF2B5EF4-FFF2-40B4-BE49-F238E27FC236}">
                <a16:creationId xmlns:a16="http://schemas.microsoft.com/office/drawing/2014/main" id="{0B6139A9-8C4B-491F-8F5E-4D9C52B10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990" y="3856982"/>
            <a:ext cx="10471150" cy="370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8" descr="C:\Users\K060558\AppData\Local\Temp\SNAGHTML411e2a.PNG">
            <a:extLst>
              <a:ext uri="{FF2B5EF4-FFF2-40B4-BE49-F238E27FC236}">
                <a16:creationId xmlns:a16="http://schemas.microsoft.com/office/drawing/2014/main" id="{575D0146-3D8D-4217-81D5-084DCD14A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990" y="7562206"/>
            <a:ext cx="104711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a:extLst>
              <a:ext uri="{FF2B5EF4-FFF2-40B4-BE49-F238E27FC236}">
                <a16:creationId xmlns:a16="http://schemas.microsoft.com/office/drawing/2014/main" id="{F7B4DE00-D37A-41F0-9CC2-7B1A538A846D}"/>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5FB5139-BD5D-4306-AB4D-6994586976F7}"/>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921791" y="2752729"/>
            <a:ext cx="8198602" cy="10963274"/>
          </a:xfrm>
        </p:spPr>
        <p:txBody>
          <a:bodyPr rtlCol="0">
            <a:normAutofit/>
          </a:bodyPr>
          <a:lstStyle/>
          <a:p>
            <a:pPr marL="0" indent="0">
              <a:buNone/>
              <a:defRPr/>
            </a:pPr>
            <a:r>
              <a:rPr lang="en-US" sz="4800" b="1" dirty="0"/>
              <a:t>9. At the </a:t>
            </a:r>
            <a:r>
              <a:rPr lang="en-US" sz="4800" b="1" u="sng" dirty="0">
                <a:solidFill>
                  <a:srgbClr val="FF0000"/>
                </a:solidFill>
              </a:rPr>
              <a:t>Result Entry</a:t>
            </a:r>
            <a:r>
              <a:rPr lang="en-US" sz="4800" b="1" dirty="0">
                <a:solidFill>
                  <a:srgbClr val="FF0000"/>
                </a:solidFill>
              </a:rPr>
              <a:t> </a:t>
            </a:r>
            <a:r>
              <a:rPr lang="en-US" sz="4800" b="1" dirty="0"/>
              <a:t>window, the Final Report is displayed and status is Complete.</a:t>
            </a:r>
          </a:p>
          <a:p>
            <a:pPr marL="0" indent="0">
              <a:buNone/>
              <a:defRPr/>
            </a:pPr>
            <a:endParaRPr lang="en-US" sz="6400" b="1" dirty="0">
              <a:solidFill>
                <a:schemeClr val="tx1">
                  <a:lumMod val="75000"/>
                  <a:lumOff val="25000"/>
                </a:schemeClr>
              </a:solidFill>
            </a:endParaRPr>
          </a:p>
        </p:txBody>
      </p:sp>
      <p:pic>
        <p:nvPicPr>
          <p:cNvPr id="67590" name="Picture 7" descr="C:\Users\K060558\AppData\Local\Temp\SNAGHTML6def8e.PNG">
            <a:extLst>
              <a:ext uri="{FF2B5EF4-FFF2-40B4-BE49-F238E27FC236}">
                <a16:creationId xmlns:a16="http://schemas.microsoft.com/office/drawing/2014/main" id="{A6FA006B-E4AB-4315-A61C-1A004DA6A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344" y="2752729"/>
            <a:ext cx="12307729" cy="669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5FB5139-BD5D-4306-AB4D-6994586976F7}"/>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107769" y="2082797"/>
            <a:ext cx="9190495" cy="10963274"/>
          </a:xfrm>
        </p:spPr>
        <p:txBody>
          <a:bodyPr rtlCol="0">
            <a:normAutofit/>
          </a:bodyPr>
          <a:lstStyle/>
          <a:p>
            <a:pPr marL="0" indent="0">
              <a:buNone/>
              <a:defRPr/>
            </a:pPr>
            <a:r>
              <a:rPr lang="en-US" sz="4800" b="1" dirty="0"/>
              <a:t>10a. </a:t>
            </a:r>
            <a:r>
              <a:rPr lang="en-US" b="1" dirty="0"/>
              <a:t>If applicable, refer to the local Medical Center Laboratory for call notification and documentation protocol. </a:t>
            </a:r>
          </a:p>
          <a:p>
            <a:pPr marL="0" indent="0">
              <a:buNone/>
              <a:defRPr/>
            </a:pPr>
            <a:endParaRPr lang="en-US" b="1" dirty="0"/>
          </a:p>
          <a:p>
            <a:pPr marL="0" indent="0">
              <a:buNone/>
              <a:defRPr/>
            </a:pPr>
            <a:endParaRPr lang="en-US" b="1" dirty="0"/>
          </a:p>
          <a:p>
            <a:pPr marL="0" indent="0">
              <a:buNone/>
              <a:defRPr/>
            </a:pPr>
            <a:r>
              <a:rPr lang="en-US" b="1" dirty="0"/>
              <a:t>Call notification may be documented under Comments. </a:t>
            </a:r>
          </a:p>
          <a:p>
            <a:pPr marL="0" indent="0">
              <a:buNone/>
              <a:defRPr/>
            </a:pPr>
            <a:r>
              <a:rPr lang="en-US" b="1" dirty="0"/>
              <a:t>Click the </a:t>
            </a:r>
            <a:r>
              <a:rPr lang="en-US" b="1" u="sng" dirty="0">
                <a:solidFill>
                  <a:srgbClr val="FF0000"/>
                </a:solidFill>
              </a:rPr>
              <a:t>Comments</a:t>
            </a:r>
            <a:r>
              <a:rPr lang="en-US" b="1" dirty="0"/>
              <a:t> icon to document. </a:t>
            </a:r>
            <a:endParaRPr lang="en-US" sz="6400" b="1" dirty="0">
              <a:solidFill>
                <a:schemeClr val="tx1">
                  <a:lumMod val="75000"/>
                  <a:lumOff val="25000"/>
                </a:schemeClr>
              </a:solidFill>
            </a:endParaRPr>
          </a:p>
        </p:txBody>
      </p:sp>
      <p:pic>
        <p:nvPicPr>
          <p:cNvPr id="5" name="Picture 4">
            <a:extLst>
              <a:ext uri="{FF2B5EF4-FFF2-40B4-BE49-F238E27FC236}">
                <a16:creationId xmlns:a16="http://schemas.microsoft.com/office/drawing/2014/main" id="{0F3D8692-00B6-448B-9620-D61FBD0531CC}"/>
              </a:ext>
            </a:extLst>
          </p:cNvPr>
          <p:cNvPicPr>
            <a:picLocks noChangeAspect="1"/>
          </p:cNvPicPr>
          <p:nvPr/>
        </p:nvPicPr>
        <p:blipFill>
          <a:blip r:embed="rId3"/>
          <a:stretch>
            <a:fillRect/>
          </a:stretch>
        </p:blipFill>
        <p:spPr>
          <a:xfrm>
            <a:off x="12193587" y="2082797"/>
            <a:ext cx="9086850" cy="3706584"/>
          </a:xfrm>
          <a:prstGeom prst="rect">
            <a:avLst/>
          </a:prstGeom>
        </p:spPr>
      </p:pic>
      <p:pic>
        <p:nvPicPr>
          <p:cNvPr id="7" name="Picture 6">
            <a:extLst>
              <a:ext uri="{FF2B5EF4-FFF2-40B4-BE49-F238E27FC236}">
                <a16:creationId xmlns:a16="http://schemas.microsoft.com/office/drawing/2014/main" id="{8D5834F5-ACED-4175-882F-5D1ADEF43107}"/>
              </a:ext>
            </a:extLst>
          </p:cNvPr>
          <p:cNvPicPr>
            <a:picLocks noChangeAspect="1"/>
          </p:cNvPicPr>
          <p:nvPr/>
        </p:nvPicPr>
        <p:blipFill>
          <a:blip r:embed="rId4"/>
          <a:stretch>
            <a:fillRect/>
          </a:stretch>
        </p:blipFill>
        <p:spPr>
          <a:xfrm>
            <a:off x="12193586" y="6476724"/>
            <a:ext cx="6246813" cy="6569347"/>
          </a:xfrm>
          <a:prstGeom prst="rect">
            <a:avLst/>
          </a:prstGeom>
        </p:spPr>
      </p:pic>
    </p:spTree>
    <p:extLst>
      <p:ext uri="{BB962C8B-B14F-4D97-AF65-F5344CB8AC3E}">
        <p14:creationId xmlns:p14="http://schemas.microsoft.com/office/powerpoint/2010/main" val="2507927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5FB5139-BD5D-4306-AB4D-6994586976F7}"/>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659466" y="2082797"/>
            <a:ext cx="11080141" cy="10963274"/>
          </a:xfrm>
        </p:spPr>
        <p:txBody>
          <a:bodyPr rtlCol="0">
            <a:normAutofit/>
          </a:bodyPr>
          <a:lstStyle/>
          <a:p>
            <a:pPr marL="0" indent="0">
              <a:buNone/>
              <a:defRPr/>
            </a:pPr>
            <a:r>
              <a:rPr lang="en-US" sz="4800" b="1" dirty="0"/>
              <a:t>10b. </a:t>
            </a:r>
            <a:r>
              <a:rPr lang="en-US" b="1" dirty="0"/>
              <a:t>Click </a:t>
            </a:r>
            <a:r>
              <a:rPr lang="en-US" b="1" u="sng" dirty="0">
                <a:solidFill>
                  <a:srgbClr val="FF0000"/>
                </a:solidFill>
              </a:rPr>
              <a:t>Edit</a:t>
            </a:r>
            <a:r>
              <a:rPr lang="en-US" b="1" dirty="0"/>
              <a:t> under </a:t>
            </a:r>
            <a:r>
              <a:rPr lang="en-US" b="1" u="sng" dirty="0">
                <a:solidFill>
                  <a:srgbClr val="FF0000"/>
                </a:solidFill>
              </a:rPr>
              <a:t>Order Comment</a:t>
            </a:r>
            <a:r>
              <a:rPr lang="en-US" b="1" dirty="0">
                <a:solidFill>
                  <a:srgbClr val="FF0000"/>
                </a:solidFill>
              </a:rPr>
              <a:t> </a:t>
            </a:r>
            <a:r>
              <a:rPr lang="en-US" b="1" dirty="0"/>
              <a:t>tab and </a:t>
            </a:r>
            <a:r>
              <a:rPr lang="en-US" b="1" u="sng" dirty="0">
                <a:solidFill>
                  <a:srgbClr val="FF0000"/>
                </a:solidFill>
              </a:rPr>
              <a:t>Edit Comment</a:t>
            </a:r>
            <a:r>
              <a:rPr lang="en-US" b="1" dirty="0">
                <a:solidFill>
                  <a:srgbClr val="FF0000"/>
                </a:solidFill>
              </a:rPr>
              <a:t> </a:t>
            </a:r>
            <a:r>
              <a:rPr lang="en-US" b="1" dirty="0"/>
              <a:t>window will appear.  Press F2 to generate the </a:t>
            </a:r>
            <a:r>
              <a:rPr lang="en-US" b="1" u="sng" dirty="0">
                <a:solidFill>
                  <a:srgbClr val="FF0000"/>
                </a:solidFill>
              </a:rPr>
              <a:t>Template</a:t>
            </a:r>
            <a:r>
              <a:rPr lang="en-US" b="1" dirty="0"/>
              <a:t> window.</a:t>
            </a:r>
            <a:endParaRPr lang="en-US" sz="6400" b="1" dirty="0">
              <a:solidFill>
                <a:schemeClr val="tx1">
                  <a:lumMod val="75000"/>
                  <a:lumOff val="25000"/>
                </a:schemeClr>
              </a:solidFill>
            </a:endParaRPr>
          </a:p>
        </p:txBody>
      </p:sp>
      <p:pic>
        <p:nvPicPr>
          <p:cNvPr id="5" name="Picture 4">
            <a:extLst>
              <a:ext uri="{FF2B5EF4-FFF2-40B4-BE49-F238E27FC236}">
                <a16:creationId xmlns:a16="http://schemas.microsoft.com/office/drawing/2014/main" id="{C75689CE-CE3C-49B6-9858-61A33A4FA1A9}"/>
              </a:ext>
            </a:extLst>
          </p:cNvPr>
          <p:cNvPicPr>
            <a:picLocks noChangeAspect="1"/>
          </p:cNvPicPr>
          <p:nvPr/>
        </p:nvPicPr>
        <p:blipFill>
          <a:blip r:embed="rId3"/>
          <a:stretch>
            <a:fillRect/>
          </a:stretch>
        </p:blipFill>
        <p:spPr>
          <a:xfrm>
            <a:off x="13217153" y="1733554"/>
            <a:ext cx="6003041" cy="5604936"/>
          </a:xfrm>
          <a:prstGeom prst="rect">
            <a:avLst/>
          </a:prstGeom>
        </p:spPr>
      </p:pic>
      <p:pic>
        <p:nvPicPr>
          <p:cNvPr id="2" name="Picture 1">
            <a:extLst>
              <a:ext uri="{FF2B5EF4-FFF2-40B4-BE49-F238E27FC236}">
                <a16:creationId xmlns:a16="http://schemas.microsoft.com/office/drawing/2014/main" id="{3CB7F133-5099-4E1F-A6E0-EA91BE130325}"/>
              </a:ext>
            </a:extLst>
          </p:cNvPr>
          <p:cNvPicPr>
            <a:picLocks noChangeAspect="1"/>
          </p:cNvPicPr>
          <p:nvPr/>
        </p:nvPicPr>
        <p:blipFill>
          <a:blip r:embed="rId4"/>
          <a:stretch>
            <a:fillRect/>
          </a:stretch>
        </p:blipFill>
        <p:spPr>
          <a:xfrm>
            <a:off x="13276183" y="7734972"/>
            <a:ext cx="5884980" cy="5078625"/>
          </a:xfrm>
          <a:prstGeom prst="rect">
            <a:avLst/>
          </a:prstGeom>
        </p:spPr>
      </p:pic>
    </p:spTree>
    <p:extLst>
      <p:ext uri="{BB962C8B-B14F-4D97-AF65-F5344CB8AC3E}">
        <p14:creationId xmlns:p14="http://schemas.microsoft.com/office/powerpoint/2010/main" val="2435100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5FB5139-BD5D-4306-AB4D-6994586976F7}"/>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11029" y="2082793"/>
            <a:ext cx="8775504" cy="10963274"/>
          </a:xfrm>
        </p:spPr>
        <p:txBody>
          <a:bodyPr rtlCol="0">
            <a:normAutofit/>
          </a:bodyPr>
          <a:lstStyle/>
          <a:p>
            <a:pPr marL="0" indent="0">
              <a:buNone/>
              <a:defRPr/>
            </a:pPr>
            <a:r>
              <a:rPr lang="en-US" sz="4800" b="1" dirty="0"/>
              <a:t>10c. </a:t>
            </a:r>
            <a:r>
              <a:rPr lang="en-US" b="1" dirty="0"/>
              <a:t>At the </a:t>
            </a:r>
            <a:r>
              <a:rPr lang="en-US" b="1" u="sng" dirty="0">
                <a:solidFill>
                  <a:srgbClr val="FF0000"/>
                </a:solidFill>
              </a:rPr>
              <a:t>Template</a:t>
            </a:r>
            <a:r>
              <a:rPr lang="en-US" b="1" dirty="0"/>
              <a:t> window, type </a:t>
            </a:r>
            <a:r>
              <a:rPr lang="en-US" b="1" u="sng" dirty="0">
                <a:solidFill>
                  <a:srgbClr val="FF0000"/>
                </a:solidFill>
              </a:rPr>
              <a:t>CALL</a:t>
            </a:r>
            <a:r>
              <a:rPr lang="en-US" b="1" dirty="0"/>
              <a:t> under Name and click </a:t>
            </a:r>
            <a:r>
              <a:rPr lang="en-US" b="1" u="sng" dirty="0">
                <a:solidFill>
                  <a:srgbClr val="FF0000"/>
                </a:solidFill>
              </a:rPr>
              <a:t>OK</a:t>
            </a:r>
            <a:r>
              <a:rPr lang="en-US" b="1" dirty="0"/>
              <a:t>. </a:t>
            </a:r>
            <a:endParaRPr lang="en-US" sz="6400" b="1" dirty="0">
              <a:solidFill>
                <a:schemeClr val="tx1">
                  <a:lumMod val="75000"/>
                  <a:lumOff val="25000"/>
                </a:schemeClr>
              </a:solidFill>
            </a:endParaRPr>
          </a:p>
        </p:txBody>
      </p:sp>
      <p:pic>
        <p:nvPicPr>
          <p:cNvPr id="4" name="Picture 3">
            <a:extLst>
              <a:ext uri="{FF2B5EF4-FFF2-40B4-BE49-F238E27FC236}">
                <a16:creationId xmlns:a16="http://schemas.microsoft.com/office/drawing/2014/main" id="{23DF2FFB-21A0-44A5-B93F-C4E54054C374}"/>
              </a:ext>
            </a:extLst>
          </p:cNvPr>
          <p:cNvPicPr>
            <a:picLocks noChangeAspect="1"/>
          </p:cNvPicPr>
          <p:nvPr/>
        </p:nvPicPr>
        <p:blipFill>
          <a:blip r:embed="rId3"/>
          <a:stretch>
            <a:fillRect/>
          </a:stretch>
        </p:blipFill>
        <p:spPr>
          <a:xfrm>
            <a:off x="12193587" y="2302926"/>
            <a:ext cx="9430280" cy="3224271"/>
          </a:xfrm>
          <a:prstGeom prst="rect">
            <a:avLst/>
          </a:prstGeom>
        </p:spPr>
      </p:pic>
      <p:pic>
        <p:nvPicPr>
          <p:cNvPr id="5" name="Picture 4">
            <a:extLst>
              <a:ext uri="{FF2B5EF4-FFF2-40B4-BE49-F238E27FC236}">
                <a16:creationId xmlns:a16="http://schemas.microsoft.com/office/drawing/2014/main" id="{561C6F22-03F0-4E88-9250-CE3B87C488EC}"/>
              </a:ext>
            </a:extLst>
          </p:cNvPr>
          <p:cNvPicPr>
            <a:picLocks noChangeAspect="1"/>
          </p:cNvPicPr>
          <p:nvPr/>
        </p:nvPicPr>
        <p:blipFill>
          <a:blip r:embed="rId4"/>
          <a:stretch>
            <a:fillRect/>
          </a:stretch>
        </p:blipFill>
        <p:spPr>
          <a:xfrm>
            <a:off x="12193587" y="5825636"/>
            <a:ext cx="9430280" cy="6648276"/>
          </a:xfrm>
          <a:prstGeom prst="rect">
            <a:avLst/>
          </a:prstGeom>
        </p:spPr>
      </p:pic>
    </p:spTree>
    <p:extLst>
      <p:ext uri="{BB962C8B-B14F-4D97-AF65-F5344CB8AC3E}">
        <p14:creationId xmlns:p14="http://schemas.microsoft.com/office/powerpoint/2010/main" val="82765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5FB5139-BD5D-4306-AB4D-6994586976F7}"/>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11029" y="2082793"/>
            <a:ext cx="9597202" cy="10963274"/>
          </a:xfrm>
        </p:spPr>
        <p:txBody>
          <a:bodyPr rtlCol="0">
            <a:normAutofit/>
          </a:bodyPr>
          <a:lstStyle/>
          <a:p>
            <a:pPr marL="0" indent="0">
              <a:buNone/>
              <a:defRPr/>
            </a:pPr>
            <a:r>
              <a:rPr lang="en-US" sz="4800" b="1" dirty="0"/>
              <a:t>10d. Fill up the name of the person called to, date, time and NUID. Press F5 to auto-populate the date and time. Click </a:t>
            </a:r>
            <a:r>
              <a:rPr lang="en-US" sz="4800" b="1" u="sng" dirty="0">
                <a:solidFill>
                  <a:srgbClr val="FF0000"/>
                </a:solidFill>
              </a:rPr>
              <a:t>OK</a:t>
            </a:r>
            <a:r>
              <a:rPr lang="en-US" sz="4800" b="1" dirty="0"/>
              <a:t>. </a:t>
            </a:r>
          </a:p>
          <a:p>
            <a:pPr marL="0" indent="0">
              <a:buNone/>
              <a:defRPr/>
            </a:pPr>
            <a:endParaRPr lang="en-US" sz="4800" b="1" dirty="0"/>
          </a:p>
        </p:txBody>
      </p:sp>
      <p:pic>
        <p:nvPicPr>
          <p:cNvPr id="2" name="Picture 1">
            <a:extLst>
              <a:ext uri="{FF2B5EF4-FFF2-40B4-BE49-F238E27FC236}">
                <a16:creationId xmlns:a16="http://schemas.microsoft.com/office/drawing/2014/main" id="{1DE89FC2-9396-4C42-84C3-BB0227EF8FB6}"/>
              </a:ext>
            </a:extLst>
          </p:cNvPr>
          <p:cNvPicPr>
            <a:picLocks noChangeAspect="1"/>
          </p:cNvPicPr>
          <p:nvPr/>
        </p:nvPicPr>
        <p:blipFill>
          <a:blip r:embed="rId3"/>
          <a:stretch>
            <a:fillRect/>
          </a:stretch>
        </p:blipFill>
        <p:spPr>
          <a:xfrm>
            <a:off x="12566119" y="2242256"/>
            <a:ext cx="8056429" cy="6952544"/>
          </a:xfrm>
          <a:prstGeom prst="rect">
            <a:avLst/>
          </a:prstGeom>
        </p:spPr>
      </p:pic>
    </p:spTree>
    <p:extLst>
      <p:ext uri="{BB962C8B-B14F-4D97-AF65-F5344CB8AC3E}">
        <p14:creationId xmlns:p14="http://schemas.microsoft.com/office/powerpoint/2010/main" val="526632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5FB5139-BD5D-4306-AB4D-6994586976F7}"/>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FF0000"/>
                </a:solidFill>
              </a:rPr>
              <a:t>Unacceptable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11029" y="2082793"/>
            <a:ext cx="8775504" cy="10963274"/>
          </a:xfrm>
        </p:spPr>
        <p:txBody>
          <a:bodyPr rtlCol="0">
            <a:normAutofit/>
          </a:bodyPr>
          <a:lstStyle/>
          <a:p>
            <a:pPr marL="0" indent="0">
              <a:buNone/>
              <a:defRPr/>
            </a:pPr>
            <a:r>
              <a:rPr lang="en-US" sz="4800" b="1" dirty="0"/>
              <a:t>10d. </a:t>
            </a:r>
            <a:r>
              <a:rPr lang="en-US" b="1" dirty="0"/>
              <a:t>The call documentation is now displayed under the </a:t>
            </a:r>
            <a:r>
              <a:rPr lang="en-US" b="1" u="sng" dirty="0">
                <a:solidFill>
                  <a:srgbClr val="FF0000"/>
                </a:solidFill>
              </a:rPr>
              <a:t>Order Comment</a:t>
            </a:r>
            <a:r>
              <a:rPr lang="en-US" b="1" dirty="0"/>
              <a:t> tab. Click </a:t>
            </a:r>
            <a:r>
              <a:rPr lang="en-US" b="1" u="sng" dirty="0">
                <a:solidFill>
                  <a:srgbClr val="FF0000"/>
                </a:solidFill>
              </a:rPr>
              <a:t>Close</a:t>
            </a:r>
            <a:r>
              <a:rPr lang="en-US" b="1" dirty="0"/>
              <a:t> to close the window. </a:t>
            </a:r>
            <a:endParaRPr lang="en-US" sz="6400" b="1" dirty="0">
              <a:solidFill>
                <a:schemeClr val="tx1">
                  <a:lumMod val="75000"/>
                  <a:lumOff val="25000"/>
                </a:schemeClr>
              </a:solidFill>
            </a:endParaRPr>
          </a:p>
        </p:txBody>
      </p:sp>
      <p:pic>
        <p:nvPicPr>
          <p:cNvPr id="2" name="Picture 1">
            <a:extLst>
              <a:ext uri="{FF2B5EF4-FFF2-40B4-BE49-F238E27FC236}">
                <a16:creationId xmlns:a16="http://schemas.microsoft.com/office/drawing/2014/main" id="{AE4118F6-3F0D-46DB-9D31-83E8ADA31725}"/>
              </a:ext>
            </a:extLst>
          </p:cNvPr>
          <p:cNvPicPr>
            <a:picLocks noChangeAspect="1"/>
          </p:cNvPicPr>
          <p:nvPr/>
        </p:nvPicPr>
        <p:blipFill>
          <a:blip r:embed="rId3"/>
          <a:stretch>
            <a:fillRect/>
          </a:stretch>
        </p:blipFill>
        <p:spPr>
          <a:xfrm>
            <a:off x="11494258" y="2202525"/>
            <a:ext cx="9435342" cy="8912916"/>
          </a:xfrm>
          <a:prstGeom prst="rect">
            <a:avLst/>
          </a:prstGeom>
        </p:spPr>
      </p:pic>
    </p:spTree>
    <p:extLst>
      <p:ext uri="{BB962C8B-B14F-4D97-AF65-F5344CB8AC3E}">
        <p14:creationId xmlns:p14="http://schemas.microsoft.com/office/powerpoint/2010/main" val="2544482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2220"/>
            <a:ext cx="13541719" cy="11811522"/>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971515" y="3090438"/>
            <a:ext cx="8449196" cy="6236384"/>
          </a:xfrm>
        </p:spPr>
        <p:txBody>
          <a:bodyPr vert="horz" lIns="91440" tIns="45720" rIns="91440" bIns="45720" rtlCol="0" anchor="b">
            <a:normAutofit/>
          </a:bodyPr>
          <a:lstStyle/>
          <a:p>
            <a:pPr defTabSz="914400">
              <a:defRPr/>
            </a:pPr>
            <a:r>
              <a:rPr lang="en-US" altLang="en-US" sz="9600" b="1" kern="1200" dirty="0">
                <a:solidFill>
                  <a:schemeClr val="bg1"/>
                </a:solidFill>
                <a:latin typeface="+mj-lt"/>
                <a:ea typeface="+mj-ea"/>
                <a:cs typeface="+mj-cs"/>
              </a:rPr>
              <a:t>Current </a:t>
            </a:r>
            <a:br>
              <a:rPr lang="en-US" altLang="en-US" sz="9600" b="1" kern="1200" dirty="0">
                <a:solidFill>
                  <a:schemeClr val="bg1"/>
                </a:solidFill>
                <a:latin typeface="+mj-lt"/>
                <a:ea typeface="+mj-ea"/>
                <a:cs typeface="+mj-cs"/>
              </a:rPr>
            </a:br>
            <a:r>
              <a:rPr lang="en-US" altLang="en-US" sz="9600" b="1" kern="1200" dirty="0">
                <a:solidFill>
                  <a:schemeClr val="bg1"/>
                </a:solidFill>
                <a:latin typeface="+mj-lt"/>
                <a:ea typeface="+mj-ea"/>
                <a:cs typeface="+mj-cs"/>
              </a:rPr>
              <a:t>Order Label</a:t>
            </a:r>
            <a:br>
              <a:rPr lang="en-US" altLang="en-US" sz="9600" b="1" kern="1200" dirty="0">
                <a:solidFill>
                  <a:srgbClr val="FFFFFF"/>
                </a:solidFill>
                <a:latin typeface="+mj-lt"/>
                <a:ea typeface="+mj-ea"/>
                <a:cs typeface="+mj-cs"/>
              </a:rPr>
            </a:br>
            <a:br>
              <a:rPr lang="en-US" altLang="en-US" sz="9600" b="1" kern="1200" dirty="0">
                <a:solidFill>
                  <a:srgbClr val="FFFFFF"/>
                </a:solidFill>
                <a:latin typeface="+mj-lt"/>
                <a:ea typeface="+mj-ea"/>
                <a:cs typeface="+mj-cs"/>
              </a:rPr>
            </a:br>
            <a:r>
              <a:rPr lang="en-US" altLang="en-US" sz="9600" b="1" kern="1200" dirty="0">
                <a:solidFill>
                  <a:srgbClr val="FFFFFF"/>
                </a:solidFill>
                <a:latin typeface="+mj-lt"/>
                <a:ea typeface="+mj-ea"/>
                <a:cs typeface="+mj-cs"/>
              </a:rPr>
              <a:t>“Q SCORE”</a:t>
            </a:r>
          </a:p>
        </p:txBody>
      </p:sp>
      <p:pic>
        <p:nvPicPr>
          <p:cNvPr id="26629" name="Picture 2">
            <a:extLst>
              <a:ext uri="{FF2B5EF4-FFF2-40B4-BE49-F238E27FC236}">
                <a16:creationId xmlns:a16="http://schemas.microsoft.com/office/drawing/2014/main" id="{1626C40D-8FB3-473D-A23B-6DA0A0DF7B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79449" y="4198875"/>
            <a:ext cx="10936211" cy="68077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5481637" y="231779"/>
            <a:ext cx="15506700" cy="2073274"/>
          </a:xfrm>
        </p:spPr>
        <p:txBody>
          <a:bodyPr rtlCol="0">
            <a:normAutofit fontScale="90000"/>
          </a:bodyPr>
          <a:lstStyle/>
          <a:p>
            <a:pPr algn="ctr">
              <a:defRPr/>
            </a:pPr>
            <a:r>
              <a:rPr lang="en-US" altLang="en-US" b="1" dirty="0"/>
              <a:t>CERNER REPORTING</a:t>
            </a:r>
            <a:br>
              <a:rPr lang="en-US" altLang="en-US" b="1" dirty="0"/>
            </a:br>
            <a:r>
              <a:rPr lang="en-US" altLang="en-US" b="1" dirty="0">
                <a:solidFill>
                  <a:srgbClr val="00B050"/>
                </a:solidFill>
              </a:rPr>
              <a:t>Acceptable Specimen</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844298" y="2900681"/>
            <a:ext cx="8646544" cy="9593731"/>
          </a:xfrm>
        </p:spPr>
        <p:txBody>
          <a:bodyPr rtlCol="0">
            <a:normAutofit/>
          </a:bodyPr>
          <a:lstStyle/>
          <a:p>
            <a:pPr marL="1143000" indent="-1143000">
              <a:buAutoNum type="arabicPeriod"/>
              <a:defRPr/>
            </a:pPr>
            <a:r>
              <a:rPr lang="en-US" sz="4800" b="1" dirty="0"/>
              <a:t>At the </a:t>
            </a:r>
            <a:r>
              <a:rPr lang="en-US" sz="4800" b="1" u="sng" dirty="0">
                <a:solidFill>
                  <a:srgbClr val="FF0000"/>
                </a:solidFill>
              </a:rPr>
              <a:t>Result Entry</a:t>
            </a:r>
            <a:r>
              <a:rPr lang="en-US" sz="4800" b="1" dirty="0"/>
              <a:t>, enter the accession number on the </a:t>
            </a:r>
            <a:r>
              <a:rPr lang="en-US" sz="4800" b="1" u="sng" dirty="0">
                <a:solidFill>
                  <a:srgbClr val="FF0000"/>
                </a:solidFill>
              </a:rPr>
              <a:t>Accession</a:t>
            </a:r>
            <a:r>
              <a:rPr lang="en-US" sz="4800" b="1" dirty="0"/>
              <a:t> field and press </a:t>
            </a:r>
            <a:r>
              <a:rPr lang="en-US" sz="4800" b="1" u="sng" dirty="0">
                <a:solidFill>
                  <a:srgbClr val="FF0000"/>
                </a:solidFill>
              </a:rPr>
              <a:t>Enter</a:t>
            </a:r>
            <a:endParaRPr lang="en-US" sz="4800" b="1" dirty="0"/>
          </a:p>
          <a:p>
            <a:pPr marL="1143000" indent="-1143000">
              <a:buAutoNum type="arabicPeriod"/>
              <a:defRPr/>
            </a:pPr>
            <a:endParaRPr lang="en-US" sz="4800" b="1" dirty="0"/>
          </a:p>
          <a:p>
            <a:pPr marL="1143000" indent="-1143000">
              <a:buAutoNum type="arabicPeriod"/>
              <a:defRPr/>
            </a:pPr>
            <a:endParaRPr lang="en-US" sz="4800" b="1" dirty="0"/>
          </a:p>
          <a:p>
            <a:pPr marL="1143000" indent="-1143000">
              <a:buAutoNum type="arabicPeriod"/>
              <a:defRPr/>
            </a:pPr>
            <a:endParaRPr lang="en-US" sz="4800" b="1" dirty="0"/>
          </a:p>
          <a:p>
            <a:pPr marL="1143000" indent="-1143000">
              <a:buAutoNum type="arabicPeriod"/>
              <a:defRPr/>
            </a:pPr>
            <a:r>
              <a:rPr lang="en-US" sz="4800" b="1" dirty="0"/>
              <a:t>Under the </a:t>
            </a:r>
            <a:r>
              <a:rPr lang="en-US" sz="4800" b="1" u="sng" dirty="0">
                <a:solidFill>
                  <a:srgbClr val="FF0000"/>
                </a:solidFill>
              </a:rPr>
              <a:t>Entry</a:t>
            </a:r>
            <a:r>
              <a:rPr lang="en-US" sz="4800" b="1" dirty="0"/>
              <a:t> field, type </a:t>
            </a:r>
            <a:r>
              <a:rPr lang="en-US" sz="4800" b="1" u="sng" dirty="0">
                <a:solidFill>
                  <a:srgbClr val="FF0000"/>
                </a:solidFill>
              </a:rPr>
              <a:t>EPI</a:t>
            </a:r>
            <a:r>
              <a:rPr lang="en-US" sz="4800" b="1" dirty="0"/>
              <a:t> and press </a:t>
            </a:r>
            <a:r>
              <a:rPr lang="en-US" sz="4800" b="1" u="sng" dirty="0">
                <a:solidFill>
                  <a:srgbClr val="FF0000"/>
                </a:solidFill>
              </a:rPr>
              <a:t>Enter.</a:t>
            </a:r>
          </a:p>
          <a:p>
            <a:pPr marL="0" indent="0">
              <a:buNone/>
              <a:defRPr/>
            </a:pPr>
            <a:endParaRPr lang="en-US" sz="6600" b="1" u="sng" dirty="0">
              <a:solidFill>
                <a:srgbClr val="FF0000"/>
              </a:solidFill>
            </a:endParaRPr>
          </a:p>
          <a:p>
            <a:pPr marL="1143000" indent="-1143000">
              <a:buAutoNum type="arabicPeriod"/>
              <a:defRPr/>
            </a:pPr>
            <a:endParaRPr lang="en-US" sz="6600" b="1" u="sng" dirty="0">
              <a:solidFill>
                <a:srgbClr val="FF0000"/>
              </a:solidFill>
            </a:endParaRPr>
          </a:p>
          <a:p>
            <a:pPr marL="1143000" indent="-1143000">
              <a:buAutoNum type="arabicPeriod"/>
              <a:defRPr/>
            </a:pPr>
            <a:endParaRPr lang="en-US" sz="6600" b="1" u="sng" dirty="0">
              <a:solidFill>
                <a:srgbClr val="FF0000"/>
              </a:solidFill>
            </a:endParaRPr>
          </a:p>
          <a:p>
            <a:pPr marL="1143000" indent="-1143000">
              <a:buAutoNum type="arabicPeriod"/>
              <a:defRPr/>
            </a:pPr>
            <a:endParaRPr lang="en-US" sz="6600" b="1" u="sng" dirty="0">
              <a:solidFill>
                <a:srgbClr val="FF0000"/>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p:txBody>
      </p:sp>
      <p:pic>
        <p:nvPicPr>
          <p:cNvPr id="6" name="Picture 5">
            <a:extLst>
              <a:ext uri="{FF2B5EF4-FFF2-40B4-BE49-F238E27FC236}">
                <a16:creationId xmlns:a16="http://schemas.microsoft.com/office/drawing/2014/main" id="{EA168D9D-EB60-4FFC-8B04-91EAE6B4D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983" y="771384"/>
            <a:ext cx="1810040" cy="1810040"/>
          </a:xfrm>
          <a:prstGeom prst="rect">
            <a:avLst/>
          </a:prstGeom>
        </p:spPr>
      </p:pic>
      <p:pic>
        <p:nvPicPr>
          <p:cNvPr id="7" name="Picture 6">
            <a:extLst>
              <a:ext uri="{FF2B5EF4-FFF2-40B4-BE49-F238E27FC236}">
                <a16:creationId xmlns:a16="http://schemas.microsoft.com/office/drawing/2014/main" id="{2E1D8217-D2FC-4124-BF89-79EF01916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7401" y="2900682"/>
            <a:ext cx="10785476"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D4D7640-53A2-4FEF-9445-F11822672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7101" y="8081011"/>
            <a:ext cx="10506076" cy="441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14781" y="2566749"/>
            <a:ext cx="7749152" cy="9599420"/>
          </a:xfrm>
        </p:spPr>
        <p:txBody>
          <a:bodyPr rtlCol="0">
            <a:normAutofit/>
          </a:bodyPr>
          <a:lstStyle/>
          <a:p>
            <a:pPr marL="0" indent="0">
              <a:buNone/>
              <a:defRPr/>
            </a:pPr>
            <a:r>
              <a:rPr lang="en-US" sz="4800" b="1" dirty="0"/>
              <a:t>3. The </a:t>
            </a:r>
            <a:r>
              <a:rPr lang="en-US" sz="4800" b="1" u="sng" dirty="0">
                <a:solidFill>
                  <a:srgbClr val="FF0000"/>
                </a:solidFill>
              </a:rPr>
              <a:t>Add Biochemical – EPI </a:t>
            </a:r>
            <a:r>
              <a:rPr lang="en-US" sz="4800" b="1" dirty="0"/>
              <a:t>window will appear, then select </a:t>
            </a:r>
            <a:r>
              <a:rPr lang="en-US" sz="4800" b="1" u="sng" dirty="0">
                <a:solidFill>
                  <a:srgbClr val="FF0000"/>
                </a:solidFill>
              </a:rPr>
              <a:t>&lt;10</a:t>
            </a:r>
            <a:r>
              <a:rPr lang="en-US" sz="4800" b="1" dirty="0">
                <a:solidFill>
                  <a:srgbClr val="FF0000"/>
                </a:solidFill>
              </a:rPr>
              <a:t> </a:t>
            </a:r>
            <a:r>
              <a:rPr lang="en-US" sz="4800" b="1" dirty="0"/>
              <a:t>from the drop-down list, and click </a:t>
            </a:r>
            <a:r>
              <a:rPr lang="en-US" sz="4800" b="1" u="sng" dirty="0">
                <a:solidFill>
                  <a:srgbClr val="FF0000"/>
                </a:solidFill>
              </a:rPr>
              <a:t>Verify</a:t>
            </a:r>
          </a:p>
          <a:p>
            <a:pPr marL="0" indent="0">
              <a:buNone/>
              <a:defRPr/>
            </a:pPr>
            <a:endParaRPr lang="en-US" sz="6400" b="1" dirty="0">
              <a:solidFill>
                <a:schemeClr val="tx1">
                  <a:lumMod val="75000"/>
                  <a:lumOff val="25000"/>
                </a:schemeClr>
              </a:solidFill>
            </a:endParaRPr>
          </a:p>
          <a:p>
            <a:pPr marL="0" indent="0" algn="ctr">
              <a:buNone/>
              <a:defRPr/>
            </a:pPr>
            <a:endParaRPr lang="en-US" sz="6400" b="1" dirty="0">
              <a:solidFill>
                <a:schemeClr val="tx1">
                  <a:lumMod val="75000"/>
                  <a:lumOff val="25000"/>
                </a:schemeClr>
              </a:solidFill>
            </a:endParaRPr>
          </a:p>
          <a:p>
            <a:pPr marL="0" indent="0">
              <a:buNone/>
              <a:defRPr/>
            </a:pPr>
            <a:r>
              <a:rPr lang="en-US" sz="4800" b="1" dirty="0"/>
              <a:t>The result is documented on the work card</a:t>
            </a:r>
          </a:p>
          <a:p>
            <a:pPr marL="0" indent="0">
              <a:buNone/>
              <a:defRPr/>
            </a:pPr>
            <a:endParaRPr lang="en-US" sz="6400" b="1" dirty="0">
              <a:solidFill>
                <a:schemeClr val="tx1">
                  <a:lumMod val="75000"/>
                  <a:lumOff val="25000"/>
                </a:schemeClr>
              </a:solidFill>
            </a:endParaRPr>
          </a:p>
        </p:txBody>
      </p:sp>
      <p:pic>
        <p:nvPicPr>
          <p:cNvPr id="69638" name="Picture 7">
            <a:extLst>
              <a:ext uri="{FF2B5EF4-FFF2-40B4-BE49-F238E27FC236}">
                <a16:creationId xmlns:a16="http://schemas.microsoft.com/office/drawing/2014/main" id="{46F9D6B4-0A84-4646-886D-405A14810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251" y="2588870"/>
            <a:ext cx="10455274"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8">
            <a:extLst>
              <a:ext uri="{FF2B5EF4-FFF2-40B4-BE49-F238E27FC236}">
                <a16:creationId xmlns:a16="http://schemas.microsoft.com/office/drawing/2014/main" id="{CEC81408-CF40-4DDF-9591-400CD8658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2528" y="7499797"/>
            <a:ext cx="10455274" cy="284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a:extLst>
              <a:ext uri="{FF2B5EF4-FFF2-40B4-BE49-F238E27FC236}">
                <a16:creationId xmlns:a16="http://schemas.microsoft.com/office/drawing/2014/main" id="{A03E259F-5F86-431C-845E-9252630C07CB}"/>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00B050"/>
                </a:solidFill>
              </a:rPr>
              <a:t>Acceptable Specimen</a:t>
            </a:r>
            <a:r>
              <a:rPr lang="en-US" sz="4800" b="1" i="1" dirty="0"/>
              <a:t>, continued</a:t>
            </a:r>
          </a:p>
        </p:txBody>
      </p:sp>
    </p:spTree>
    <p:extLst>
      <p:ext uri="{BB962C8B-B14F-4D97-AF65-F5344CB8AC3E}">
        <p14:creationId xmlns:p14="http://schemas.microsoft.com/office/powerpoint/2010/main" val="3125547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ABBA9EB-B19F-4F97-ACA4-2BF930EF6F13}"/>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00B050"/>
                </a:solidFill>
              </a:rPr>
              <a:t>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076773" y="2975187"/>
            <a:ext cx="8415580" cy="10963274"/>
          </a:xfrm>
        </p:spPr>
        <p:txBody>
          <a:bodyPr rtlCol="0">
            <a:normAutofit/>
          </a:bodyPr>
          <a:lstStyle/>
          <a:p>
            <a:pPr marL="0" indent="0">
              <a:buNone/>
              <a:defRPr/>
            </a:pPr>
            <a:r>
              <a:rPr lang="en-US" sz="4800" b="1" dirty="0"/>
              <a:t>4. At the </a:t>
            </a:r>
            <a:r>
              <a:rPr lang="en-US" sz="4800" b="1" u="sng" dirty="0">
                <a:solidFill>
                  <a:srgbClr val="FF0000"/>
                </a:solidFill>
              </a:rPr>
              <a:t>Result Entry</a:t>
            </a:r>
            <a:r>
              <a:rPr lang="en-US" sz="4800" b="1" dirty="0">
                <a:solidFill>
                  <a:srgbClr val="FF0000"/>
                </a:solidFill>
              </a:rPr>
              <a:t> </a:t>
            </a:r>
            <a:r>
              <a:rPr lang="en-US" sz="4800" b="1" dirty="0"/>
              <a:t>window, under </a:t>
            </a:r>
            <a:r>
              <a:rPr lang="en-US" sz="4800" b="1" u="sng" dirty="0">
                <a:solidFill>
                  <a:srgbClr val="FF0000"/>
                </a:solidFill>
              </a:rPr>
              <a:t>Entry</a:t>
            </a:r>
            <a:r>
              <a:rPr lang="en-US" sz="4800" b="1" dirty="0"/>
              <a:t> field, type </a:t>
            </a:r>
            <a:r>
              <a:rPr lang="en-US" sz="4800" b="1" u="sng" dirty="0">
                <a:solidFill>
                  <a:srgbClr val="FF0000"/>
                </a:solidFill>
              </a:rPr>
              <a:t>FIN</a:t>
            </a:r>
            <a:r>
              <a:rPr lang="en-US" sz="4800" b="1" dirty="0"/>
              <a:t> and press </a:t>
            </a:r>
            <a:r>
              <a:rPr lang="en-US" sz="4800" b="1" u="sng" dirty="0">
                <a:solidFill>
                  <a:srgbClr val="FF0000"/>
                </a:solidFill>
              </a:rPr>
              <a:t>Enter</a:t>
            </a:r>
            <a:r>
              <a:rPr lang="en-US" sz="4800" b="1" dirty="0"/>
              <a:t>, then the </a:t>
            </a:r>
            <a:r>
              <a:rPr lang="en-US" sz="4800" b="1" u="sng" dirty="0">
                <a:solidFill>
                  <a:srgbClr val="FF0000"/>
                </a:solidFill>
              </a:rPr>
              <a:t>Final Report</a:t>
            </a:r>
            <a:r>
              <a:rPr lang="en-US" sz="4800" b="1" dirty="0">
                <a:solidFill>
                  <a:srgbClr val="FF0000"/>
                </a:solidFill>
              </a:rPr>
              <a:t> </a:t>
            </a:r>
            <a:r>
              <a:rPr lang="en-US" sz="4800" b="1" dirty="0"/>
              <a:t>window will appear</a:t>
            </a: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p:txBody>
      </p:sp>
      <p:pic>
        <p:nvPicPr>
          <p:cNvPr id="71686" name="Picture 9">
            <a:extLst>
              <a:ext uri="{FF2B5EF4-FFF2-40B4-BE49-F238E27FC236}">
                <a16:creationId xmlns:a16="http://schemas.microsoft.com/office/drawing/2014/main" id="{B0255546-1CBB-442E-9C20-293C0597E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9553" y="2975187"/>
            <a:ext cx="10467974"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18154CE-BBD9-4CB3-8D5B-95283EB2EA66}"/>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00B050"/>
                </a:solidFill>
              </a:rPr>
              <a:t>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192444" y="2473759"/>
            <a:ext cx="9197976" cy="10963274"/>
          </a:xfrm>
        </p:spPr>
        <p:txBody>
          <a:bodyPr rtlCol="0">
            <a:normAutofit/>
          </a:bodyPr>
          <a:lstStyle/>
          <a:p>
            <a:pPr marL="0" indent="0">
              <a:buNone/>
              <a:defRPr/>
            </a:pPr>
            <a:r>
              <a:rPr lang="en-US" sz="4800" b="1" dirty="0"/>
              <a:t>5. At the </a:t>
            </a:r>
            <a:r>
              <a:rPr lang="en-US" sz="4800" b="1" u="sng" dirty="0">
                <a:solidFill>
                  <a:srgbClr val="FF0000"/>
                </a:solidFill>
              </a:rPr>
              <a:t>Final Report</a:t>
            </a:r>
            <a:r>
              <a:rPr lang="en-US" sz="4800" b="1" dirty="0">
                <a:solidFill>
                  <a:srgbClr val="FF0000"/>
                </a:solidFill>
              </a:rPr>
              <a:t> </a:t>
            </a:r>
            <a:r>
              <a:rPr lang="en-US" sz="4800" b="1" dirty="0"/>
              <a:t>window:</a:t>
            </a:r>
          </a:p>
          <a:p>
            <a:pPr>
              <a:defRPr/>
            </a:pPr>
            <a:r>
              <a:rPr lang="en-US" sz="4800" b="1" dirty="0"/>
              <a:t>Type </a:t>
            </a:r>
            <a:r>
              <a:rPr lang="en-US" sz="4800" b="1" u="sng" dirty="0">
                <a:solidFill>
                  <a:srgbClr val="FF0000"/>
                </a:solidFill>
              </a:rPr>
              <a:t>EPIA</a:t>
            </a:r>
            <a:r>
              <a:rPr lang="en-US" sz="4800" b="1" dirty="0"/>
              <a:t> on the first response cell</a:t>
            </a:r>
          </a:p>
          <a:p>
            <a:pPr>
              <a:defRPr/>
            </a:pPr>
            <a:r>
              <a:rPr lang="en-US" sz="4800" b="1" dirty="0"/>
              <a:t>Then type </a:t>
            </a:r>
            <a:r>
              <a:rPr lang="en-US" sz="4800" b="1" u="sng" dirty="0">
                <a:solidFill>
                  <a:srgbClr val="FF0000"/>
                </a:solidFill>
              </a:rPr>
              <a:t>GS</a:t>
            </a:r>
            <a:r>
              <a:rPr lang="en-US" sz="4800" b="1" dirty="0"/>
              <a:t> on the second response cell</a:t>
            </a:r>
          </a:p>
          <a:p>
            <a:pPr>
              <a:defRPr/>
            </a:pPr>
            <a:r>
              <a:rPr lang="en-US" sz="4800" b="1" dirty="0"/>
              <a:t>Enumerate and type the appropriate response value for the Gram stain results on the succeeding cells</a:t>
            </a:r>
          </a:p>
          <a:p>
            <a:pPr>
              <a:defRPr/>
            </a:pPr>
            <a:r>
              <a:rPr lang="en-US" sz="4800" b="1" dirty="0"/>
              <a:t>The result will display under the </a:t>
            </a:r>
            <a:r>
              <a:rPr lang="en-US" sz="4800" b="1" u="sng" dirty="0">
                <a:solidFill>
                  <a:srgbClr val="FF0000"/>
                </a:solidFill>
              </a:rPr>
              <a:t>Chart View</a:t>
            </a:r>
            <a:r>
              <a:rPr lang="en-US" sz="4800" b="1" dirty="0">
                <a:solidFill>
                  <a:srgbClr val="FF0000"/>
                </a:solidFill>
              </a:rPr>
              <a:t> </a:t>
            </a:r>
            <a:r>
              <a:rPr lang="en-US" sz="4800" b="1" dirty="0"/>
              <a:t>area, then click </a:t>
            </a:r>
            <a:r>
              <a:rPr lang="en-US" sz="4800" b="1" u="sng" dirty="0">
                <a:solidFill>
                  <a:srgbClr val="FF0000"/>
                </a:solidFill>
              </a:rPr>
              <a:t>Verify</a:t>
            </a:r>
            <a:r>
              <a:rPr lang="en-US" sz="4800" b="1" dirty="0"/>
              <a:t> to release Final Report results</a:t>
            </a: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p:txBody>
      </p:sp>
      <p:pic>
        <p:nvPicPr>
          <p:cNvPr id="73734" name="Picture 6">
            <a:extLst>
              <a:ext uri="{FF2B5EF4-FFF2-40B4-BE49-F238E27FC236}">
                <a16:creationId xmlns:a16="http://schemas.microsoft.com/office/drawing/2014/main" id="{5E4C2E8D-139A-4104-897F-46DCE60E7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1583" y="2586012"/>
            <a:ext cx="9474200" cy="980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6CCA9CC-8A1D-46D5-8C58-5D905C3F143F}"/>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00B050"/>
                </a:solidFill>
              </a:rPr>
              <a:t>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2107770" y="2752729"/>
            <a:ext cx="8074616" cy="10963274"/>
          </a:xfrm>
        </p:spPr>
        <p:txBody>
          <a:bodyPr rtlCol="0">
            <a:normAutofit/>
          </a:bodyPr>
          <a:lstStyle/>
          <a:p>
            <a:pPr marL="0" indent="0">
              <a:buNone/>
              <a:defRPr/>
            </a:pPr>
            <a:r>
              <a:rPr lang="en-US" sz="4800" b="1" dirty="0"/>
              <a:t>6. At the </a:t>
            </a:r>
            <a:r>
              <a:rPr lang="en-US" sz="4800" b="1" u="sng" dirty="0">
                <a:solidFill>
                  <a:srgbClr val="FF0000"/>
                </a:solidFill>
              </a:rPr>
              <a:t>Result Entry</a:t>
            </a:r>
            <a:r>
              <a:rPr lang="en-US" sz="4800" b="1" dirty="0"/>
              <a:t>, the Final Report is then displayed and the status is complete.</a:t>
            </a: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a:p>
            <a:pPr marL="0" indent="0">
              <a:buNone/>
              <a:defRPr/>
            </a:pPr>
            <a:endParaRPr lang="en-US" sz="6400" b="1" dirty="0">
              <a:solidFill>
                <a:schemeClr val="tx1">
                  <a:lumMod val="75000"/>
                  <a:lumOff val="25000"/>
                </a:schemeClr>
              </a:solidFill>
            </a:endParaRPr>
          </a:p>
        </p:txBody>
      </p:sp>
      <p:pic>
        <p:nvPicPr>
          <p:cNvPr id="75782" name="Picture 7">
            <a:extLst>
              <a:ext uri="{FF2B5EF4-FFF2-40B4-BE49-F238E27FC236}">
                <a16:creationId xmlns:a16="http://schemas.microsoft.com/office/drawing/2014/main" id="{092E6058-A10C-4123-953D-0602E1082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672" y="2822470"/>
            <a:ext cx="12760782" cy="81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614ED79-D407-4705-BF1E-EBDFDD599BDD}"/>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00B050"/>
                </a:solidFill>
              </a:rPr>
              <a:t>Acceptable Specimen</a:t>
            </a:r>
            <a:r>
              <a:rPr lang="en-US" sz="4800" b="1" i="1" dirty="0"/>
              <a:t>, continued</a:t>
            </a:r>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844298" y="1980353"/>
            <a:ext cx="9808313" cy="10914238"/>
          </a:xfrm>
        </p:spPr>
        <p:txBody>
          <a:bodyPr rtlCol="0">
            <a:normAutofit fontScale="85000" lnSpcReduction="20000"/>
          </a:bodyPr>
          <a:lstStyle/>
          <a:p>
            <a:pPr marL="0" indent="0">
              <a:lnSpc>
                <a:spcPct val="120000"/>
              </a:lnSpc>
              <a:spcBef>
                <a:spcPts val="0"/>
              </a:spcBef>
              <a:buNone/>
              <a:defRPr/>
            </a:pPr>
            <a:r>
              <a:rPr lang="en-US" sz="4800" b="1" dirty="0"/>
              <a:t>7. At the </a:t>
            </a:r>
            <a:r>
              <a:rPr lang="en-US" sz="4800" b="1" u="sng" dirty="0">
                <a:solidFill>
                  <a:srgbClr val="FF0000"/>
                </a:solidFill>
              </a:rPr>
              <a:t>Order Result Viewer</a:t>
            </a:r>
            <a:r>
              <a:rPr lang="en-US" sz="4800" b="1" dirty="0"/>
              <a:t>, the </a:t>
            </a:r>
            <a:r>
              <a:rPr lang="en-US" sz="4800" b="1" u="sng" dirty="0">
                <a:solidFill>
                  <a:srgbClr val="FF0000"/>
                </a:solidFill>
              </a:rPr>
              <a:t>Sputum Culture (C Sputum) </a:t>
            </a:r>
            <a:r>
              <a:rPr lang="en-US" sz="4800" b="1" dirty="0"/>
              <a:t>is reflexed after the Modified Q Score is final/complete. </a:t>
            </a:r>
          </a:p>
          <a:p>
            <a:pPr marL="0" indent="0">
              <a:lnSpc>
                <a:spcPct val="120000"/>
              </a:lnSpc>
              <a:spcBef>
                <a:spcPts val="0"/>
              </a:spcBef>
              <a:buNone/>
              <a:defRPr/>
            </a:pPr>
            <a:endParaRPr lang="en-US" sz="4800" b="1" dirty="0"/>
          </a:p>
          <a:p>
            <a:pPr marL="0" indent="0">
              <a:lnSpc>
                <a:spcPct val="120000"/>
              </a:lnSpc>
              <a:spcBef>
                <a:spcPts val="0"/>
              </a:spcBef>
              <a:buNone/>
              <a:defRPr/>
            </a:pPr>
            <a:endParaRPr lang="en-US" sz="4800" b="1" dirty="0"/>
          </a:p>
          <a:p>
            <a:pPr marL="0" indent="0">
              <a:lnSpc>
                <a:spcPct val="120000"/>
              </a:lnSpc>
              <a:spcBef>
                <a:spcPts val="0"/>
              </a:spcBef>
              <a:buNone/>
              <a:defRPr/>
            </a:pPr>
            <a:endParaRPr lang="en-US" sz="4800" b="1" dirty="0"/>
          </a:p>
          <a:p>
            <a:pPr marL="0" indent="0">
              <a:lnSpc>
                <a:spcPct val="120000"/>
              </a:lnSpc>
              <a:spcBef>
                <a:spcPts val="0"/>
              </a:spcBef>
              <a:buNone/>
              <a:defRPr/>
            </a:pPr>
            <a:endParaRPr lang="en-US" sz="4800" b="1" dirty="0"/>
          </a:p>
          <a:p>
            <a:pPr marL="0" indent="0">
              <a:lnSpc>
                <a:spcPct val="120000"/>
              </a:lnSpc>
              <a:spcBef>
                <a:spcPts val="0"/>
              </a:spcBef>
              <a:buNone/>
              <a:defRPr/>
            </a:pPr>
            <a:r>
              <a:rPr lang="en-US" sz="4800" b="1" dirty="0"/>
              <a:t>The </a:t>
            </a:r>
            <a:r>
              <a:rPr lang="en-US" sz="4800" b="1" u="sng" dirty="0">
                <a:solidFill>
                  <a:srgbClr val="FF0000"/>
                </a:solidFill>
              </a:rPr>
              <a:t>C Sputum</a:t>
            </a:r>
            <a:r>
              <a:rPr lang="en-US" sz="4800" b="1" dirty="0">
                <a:solidFill>
                  <a:srgbClr val="FF0000"/>
                </a:solidFill>
              </a:rPr>
              <a:t> </a:t>
            </a:r>
            <a:r>
              <a:rPr lang="en-US" sz="4800" b="1" dirty="0"/>
              <a:t>will reflect on the barcode label with the same accession number. </a:t>
            </a:r>
          </a:p>
          <a:p>
            <a:pPr marL="0" indent="0">
              <a:lnSpc>
                <a:spcPct val="120000"/>
              </a:lnSpc>
              <a:spcBef>
                <a:spcPts val="0"/>
              </a:spcBef>
              <a:buNone/>
              <a:defRPr/>
            </a:pPr>
            <a:endParaRPr lang="en-US" sz="4800" b="1" dirty="0"/>
          </a:p>
          <a:p>
            <a:pPr marL="0" indent="0">
              <a:lnSpc>
                <a:spcPct val="120000"/>
              </a:lnSpc>
              <a:spcBef>
                <a:spcPts val="0"/>
              </a:spcBef>
              <a:buNone/>
              <a:defRPr/>
            </a:pPr>
            <a:endParaRPr lang="en-US" sz="4800" b="1" dirty="0"/>
          </a:p>
          <a:p>
            <a:pPr marL="0" indent="0">
              <a:lnSpc>
                <a:spcPct val="120000"/>
              </a:lnSpc>
              <a:spcBef>
                <a:spcPts val="0"/>
              </a:spcBef>
              <a:buNone/>
              <a:defRPr/>
            </a:pPr>
            <a:endParaRPr lang="en-US" sz="4800" b="1" dirty="0"/>
          </a:p>
          <a:p>
            <a:pPr marL="0" indent="0">
              <a:lnSpc>
                <a:spcPct val="120000"/>
              </a:lnSpc>
              <a:spcBef>
                <a:spcPts val="0"/>
              </a:spcBef>
              <a:buNone/>
              <a:defRPr/>
            </a:pPr>
            <a:r>
              <a:rPr lang="en-US" sz="4800" b="1" dirty="0"/>
              <a:t>8. Micro Login the Sputum Culture order and print the media barcode labels. Inoculate sputum sample onto BAP, CHOC &amp; MAC agar.</a:t>
            </a:r>
          </a:p>
          <a:p>
            <a:pPr marL="0" indent="0">
              <a:buNone/>
              <a:defRPr/>
            </a:pPr>
            <a:endParaRPr lang="en-US" sz="6400" b="1" dirty="0">
              <a:solidFill>
                <a:schemeClr val="tx1">
                  <a:lumMod val="75000"/>
                  <a:lumOff val="25000"/>
                </a:schemeClr>
              </a:solidFill>
            </a:endParaRPr>
          </a:p>
        </p:txBody>
      </p:sp>
      <p:pic>
        <p:nvPicPr>
          <p:cNvPr id="77830" name="Picture 8" descr="C:\Users\K060558\AppData\Local\Temp\SNAGHTMLc595c9.PNG">
            <a:extLst>
              <a:ext uri="{FF2B5EF4-FFF2-40B4-BE49-F238E27FC236}">
                <a16:creationId xmlns:a16="http://schemas.microsoft.com/office/drawing/2014/main" id="{9D3D63C0-8130-45BE-AD26-005F32550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8621" y="1865380"/>
            <a:ext cx="9978821" cy="460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656442E-C349-4303-9722-BAD8A1AF869E}"/>
              </a:ext>
            </a:extLst>
          </p:cNvPr>
          <p:cNvPicPr>
            <a:picLocks noChangeAspect="1"/>
          </p:cNvPicPr>
          <p:nvPr/>
        </p:nvPicPr>
        <p:blipFill>
          <a:blip r:embed="rId4"/>
          <a:stretch>
            <a:fillRect/>
          </a:stretch>
        </p:blipFill>
        <p:spPr>
          <a:xfrm>
            <a:off x="12308621" y="7005862"/>
            <a:ext cx="5196975" cy="31852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FB4B9-E536-456D-9313-F29D08A92003}"/>
              </a:ext>
            </a:extLst>
          </p:cNvPr>
          <p:cNvGrpSpPr/>
          <p:nvPr/>
        </p:nvGrpSpPr>
        <p:grpSpPr>
          <a:xfrm>
            <a:off x="249238" y="2510274"/>
            <a:ext cx="22091206" cy="8695452"/>
            <a:chOff x="222472" y="1255136"/>
            <a:chExt cx="11045603" cy="4347726"/>
          </a:xfrm>
        </p:grpSpPr>
        <p:sp>
          <p:nvSpPr>
            <p:cNvPr id="6" name="Rectangle: Rounded Corners 5">
              <a:extLst>
                <a:ext uri="{FF2B5EF4-FFF2-40B4-BE49-F238E27FC236}">
                  <a16:creationId xmlns:a16="http://schemas.microsoft.com/office/drawing/2014/main" id="{F48AE3AB-DB53-413A-B3D2-E2DCADD780B0}"/>
                </a:ext>
              </a:extLst>
            </p:cNvPr>
            <p:cNvSpPr/>
            <p:nvPr/>
          </p:nvSpPr>
          <p:spPr>
            <a:xfrm>
              <a:off x="752474" y="1282462"/>
              <a:ext cx="10515600" cy="915310"/>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Glue">
              <a:extLst>
                <a:ext uri="{FF2B5EF4-FFF2-40B4-BE49-F238E27FC236}">
                  <a16:creationId xmlns:a16="http://schemas.microsoft.com/office/drawing/2014/main" id="{232CEC87-DA38-4297-9981-A23CD7D9837E}"/>
                </a:ext>
              </a:extLst>
            </p:cNvPr>
            <p:cNvSpPr/>
            <p:nvPr/>
          </p:nvSpPr>
          <p:spPr>
            <a:xfrm>
              <a:off x="1029356" y="1461081"/>
              <a:ext cx="503420" cy="5034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2ECF76BB-E072-4ACA-925F-7618BC62C47E}"/>
                </a:ext>
              </a:extLst>
            </p:cNvPr>
            <p:cNvSpPr/>
            <p:nvPr/>
          </p:nvSpPr>
          <p:spPr>
            <a:xfrm>
              <a:off x="222472" y="1255136"/>
              <a:ext cx="9394288" cy="915310"/>
            </a:xfrm>
            <a:custGeom>
              <a:avLst/>
              <a:gdLst>
                <a:gd name="connsiteX0" fmla="*/ 0 w 9394288"/>
                <a:gd name="connsiteY0" fmla="*/ 0 h 915310"/>
                <a:gd name="connsiteX1" fmla="*/ 9394288 w 9394288"/>
                <a:gd name="connsiteY1" fmla="*/ 0 h 915310"/>
                <a:gd name="connsiteX2" fmla="*/ 9394288 w 9394288"/>
                <a:gd name="connsiteY2" fmla="*/ 915310 h 915310"/>
                <a:gd name="connsiteX3" fmla="*/ 0 w 9394288"/>
                <a:gd name="connsiteY3" fmla="*/ 915310 h 915310"/>
                <a:gd name="connsiteX4" fmla="*/ 0 w 9394288"/>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288" h="915310">
                  <a:moveTo>
                    <a:pt x="0" y="0"/>
                  </a:moveTo>
                  <a:lnTo>
                    <a:pt x="9394288" y="0"/>
                  </a:lnTo>
                  <a:lnTo>
                    <a:pt x="9394288"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93740" tIns="193740" rIns="193740" bIns="193740" numCol="1" spcCol="1270" anchor="ctr" anchorCtr="0">
              <a:noAutofit/>
            </a:bodyPr>
            <a:lstStyle/>
            <a:p>
              <a:pPr algn="ctr" defTabSz="1689100">
                <a:spcBef>
                  <a:spcPct val="0"/>
                </a:spcBef>
                <a:spcAft>
                  <a:spcPct val="35000"/>
                </a:spcAft>
              </a:pPr>
              <a:r>
                <a:rPr lang="en-US" sz="6400" b="1" dirty="0">
                  <a:solidFill>
                    <a:schemeClr val="tx1"/>
                  </a:solidFill>
                </a:rPr>
                <a:t>REMEMBER TO DO THE FOLLOWING!</a:t>
              </a:r>
              <a:endParaRPr lang="en-US" sz="6400" dirty="0">
                <a:solidFill>
                  <a:schemeClr val="tx1"/>
                </a:solidFill>
              </a:endParaRPr>
            </a:p>
          </p:txBody>
        </p:sp>
        <p:sp>
          <p:nvSpPr>
            <p:cNvPr id="10" name="Rectangle: Rounded Corners 9">
              <a:extLst>
                <a:ext uri="{FF2B5EF4-FFF2-40B4-BE49-F238E27FC236}">
                  <a16:creationId xmlns:a16="http://schemas.microsoft.com/office/drawing/2014/main" id="{5EE5C5E7-692A-45B2-A721-94B0A96311AE}"/>
                </a:ext>
              </a:extLst>
            </p:cNvPr>
            <p:cNvSpPr/>
            <p:nvPr/>
          </p:nvSpPr>
          <p:spPr>
            <a:xfrm>
              <a:off x="752475" y="2399275"/>
              <a:ext cx="10515600" cy="915310"/>
            </a:xfrm>
            <a:prstGeom prst="roundRect">
              <a:avLst>
                <a:gd name="adj" fmla="val 10000"/>
              </a:avLst>
            </a:prstGeom>
          </p:spPr>
          <p:style>
            <a:lnRef idx="0">
              <a:schemeClr val="lt1">
                <a:alpha val="0"/>
                <a:hueOff val="0"/>
                <a:satOff val="0"/>
                <a:lumOff val="0"/>
                <a:alphaOff val="0"/>
              </a:schemeClr>
            </a:lnRef>
            <a:fillRef idx="1">
              <a:schemeClr val="accent2">
                <a:hueOff val="1080030"/>
                <a:satOff val="150"/>
                <a:lumOff val="131"/>
                <a:alphaOff val="0"/>
              </a:schemeClr>
            </a:fillRef>
            <a:effectRef idx="0">
              <a:schemeClr val="accent2">
                <a:hueOff val="1080030"/>
                <a:satOff val="150"/>
                <a:lumOff val="131"/>
                <a:alphaOff val="0"/>
              </a:schemeClr>
            </a:effectRef>
            <a:fontRef idx="minor"/>
          </p:style>
        </p:sp>
        <p:sp>
          <p:nvSpPr>
            <p:cNvPr id="11" name="Rectangle 10" descr="Skeleton">
              <a:extLst>
                <a:ext uri="{FF2B5EF4-FFF2-40B4-BE49-F238E27FC236}">
                  <a16:creationId xmlns:a16="http://schemas.microsoft.com/office/drawing/2014/main" id="{46936CDF-5477-4840-960F-22AFFD26FAF3}"/>
                </a:ext>
              </a:extLst>
            </p:cNvPr>
            <p:cNvSpPr/>
            <p:nvPr/>
          </p:nvSpPr>
          <p:spPr>
            <a:xfrm>
              <a:off x="1029356" y="2605220"/>
              <a:ext cx="503420" cy="5034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1E6F1FFA-C60A-4F2C-8B70-B682646921C3}"/>
                </a:ext>
              </a:extLst>
            </p:cNvPr>
            <p:cNvSpPr/>
            <p:nvPr/>
          </p:nvSpPr>
          <p:spPr>
            <a:xfrm>
              <a:off x="1809658" y="2399275"/>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93740" tIns="193740" rIns="193740" bIns="193740" numCol="1" spcCol="1270" anchor="ctr" anchorCtr="0">
              <a:noAutofit/>
            </a:bodyPr>
            <a:lstStyle/>
            <a:p>
              <a:pPr defTabSz="1689100">
                <a:spcBef>
                  <a:spcPct val="0"/>
                </a:spcBef>
                <a:spcAft>
                  <a:spcPct val="35000"/>
                </a:spcAft>
              </a:pPr>
              <a:r>
                <a:rPr lang="en-US" sz="3800" b="1" dirty="0"/>
                <a:t>1. Quantitate white blood cells under </a:t>
              </a:r>
              <a:r>
                <a:rPr lang="en-US" sz="3800" b="1" u="sng" dirty="0">
                  <a:solidFill>
                    <a:schemeClr val="bg1"/>
                  </a:solidFill>
                </a:rPr>
                <a:t>low-power field (LPF)</a:t>
              </a:r>
              <a:endParaRPr lang="en-US" sz="3800" u="sng" dirty="0">
                <a:solidFill>
                  <a:schemeClr val="bg1"/>
                </a:solidFill>
              </a:endParaRPr>
            </a:p>
          </p:txBody>
        </p:sp>
        <p:sp>
          <p:nvSpPr>
            <p:cNvPr id="13" name="Rectangle: Rounded Corners 12">
              <a:extLst>
                <a:ext uri="{FF2B5EF4-FFF2-40B4-BE49-F238E27FC236}">
                  <a16:creationId xmlns:a16="http://schemas.microsoft.com/office/drawing/2014/main" id="{2A58E516-80EC-454C-81A9-80DC4CD2633C}"/>
                </a:ext>
              </a:extLst>
            </p:cNvPr>
            <p:cNvSpPr/>
            <p:nvPr/>
          </p:nvSpPr>
          <p:spPr>
            <a:xfrm>
              <a:off x="752475" y="3543413"/>
              <a:ext cx="10515600" cy="915310"/>
            </a:xfrm>
            <a:prstGeom prst="roundRect">
              <a:avLst>
                <a:gd name="adj" fmla="val 10000"/>
              </a:avLst>
            </a:prstGeom>
          </p:spPr>
          <p:style>
            <a:lnRef idx="0">
              <a:schemeClr val="lt1">
                <a:alpha val="0"/>
                <a:hueOff val="0"/>
                <a:satOff val="0"/>
                <a:lumOff val="0"/>
                <a:alphaOff val="0"/>
              </a:schemeClr>
            </a:lnRef>
            <a:fillRef idx="1">
              <a:schemeClr val="accent2">
                <a:hueOff val="2160060"/>
                <a:satOff val="301"/>
                <a:lumOff val="261"/>
                <a:alphaOff val="0"/>
              </a:schemeClr>
            </a:fillRef>
            <a:effectRef idx="0">
              <a:schemeClr val="accent2">
                <a:hueOff val="2160060"/>
                <a:satOff val="301"/>
                <a:lumOff val="261"/>
                <a:alphaOff val="0"/>
              </a:schemeClr>
            </a:effectRef>
            <a:fontRef idx="minor"/>
          </p:style>
        </p:sp>
        <p:sp>
          <p:nvSpPr>
            <p:cNvPr id="14" name="Rectangle 13" descr="Microscope">
              <a:extLst>
                <a:ext uri="{FF2B5EF4-FFF2-40B4-BE49-F238E27FC236}">
                  <a16:creationId xmlns:a16="http://schemas.microsoft.com/office/drawing/2014/main" id="{D929632C-EDC3-4861-98E6-DA0CDFF15F08}"/>
                </a:ext>
              </a:extLst>
            </p:cNvPr>
            <p:cNvSpPr/>
            <p:nvPr/>
          </p:nvSpPr>
          <p:spPr>
            <a:xfrm>
              <a:off x="1029356" y="3749358"/>
              <a:ext cx="503420" cy="5034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66450411-5C4C-44EF-9C13-2634BA242CF9}"/>
                </a:ext>
              </a:extLst>
            </p:cNvPr>
            <p:cNvSpPr/>
            <p:nvPr/>
          </p:nvSpPr>
          <p:spPr>
            <a:xfrm>
              <a:off x="1809658" y="3543413"/>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93740" tIns="193740" rIns="193740" bIns="193740" numCol="1" spcCol="1270" anchor="ctr" anchorCtr="0">
              <a:noAutofit/>
            </a:bodyPr>
            <a:lstStyle/>
            <a:p>
              <a:pPr defTabSz="1689100">
                <a:spcBef>
                  <a:spcPct val="0"/>
                </a:spcBef>
                <a:spcAft>
                  <a:spcPct val="35000"/>
                </a:spcAft>
              </a:pPr>
              <a:r>
                <a:rPr lang="en-US" sz="3800" b="1" dirty="0"/>
                <a:t>2. Report the Gram stain. Quantitate and enumerate morphology of bacteria and yeast under </a:t>
              </a:r>
              <a:r>
                <a:rPr lang="en-US" sz="3800" b="1" u="sng" dirty="0"/>
                <a:t>oil immersion field (OIF)</a:t>
              </a:r>
              <a:r>
                <a:rPr lang="en-US" sz="3800" b="1" dirty="0"/>
                <a:t>. See table on the procedure for the appropriate quantitation.</a:t>
              </a:r>
              <a:endParaRPr lang="en-US" sz="3800" dirty="0"/>
            </a:p>
          </p:txBody>
        </p:sp>
        <p:sp>
          <p:nvSpPr>
            <p:cNvPr id="16" name="Rectangle: Rounded Corners 15">
              <a:extLst>
                <a:ext uri="{FF2B5EF4-FFF2-40B4-BE49-F238E27FC236}">
                  <a16:creationId xmlns:a16="http://schemas.microsoft.com/office/drawing/2014/main" id="{E62DDA5D-91C2-48DC-8FC3-76973EE42500}"/>
                </a:ext>
              </a:extLst>
            </p:cNvPr>
            <p:cNvSpPr/>
            <p:nvPr/>
          </p:nvSpPr>
          <p:spPr>
            <a:xfrm>
              <a:off x="752475" y="4687552"/>
              <a:ext cx="10515600" cy="915310"/>
            </a:xfrm>
            <a:prstGeom prst="roundRect">
              <a:avLst>
                <a:gd name="adj" fmla="val 10000"/>
              </a:avLst>
            </a:prstGeom>
          </p:spPr>
          <p:style>
            <a:lnRef idx="0">
              <a:schemeClr val="lt1">
                <a:alpha val="0"/>
                <a:hueOff val="0"/>
                <a:satOff val="0"/>
                <a:lumOff val="0"/>
                <a:alphaOff val="0"/>
              </a:schemeClr>
            </a:lnRef>
            <a:fillRef idx="1">
              <a:schemeClr val="accent2">
                <a:hueOff val="3240090"/>
                <a:satOff val="451"/>
                <a:lumOff val="392"/>
                <a:alphaOff val="0"/>
              </a:schemeClr>
            </a:fillRef>
            <a:effectRef idx="0">
              <a:schemeClr val="accent2">
                <a:hueOff val="3240090"/>
                <a:satOff val="451"/>
                <a:lumOff val="392"/>
                <a:alphaOff val="0"/>
              </a:schemeClr>
            </a:effectRef>
            <a:fontRef idx="minor"/>
          </p:style>
          <p:txBody>
            <a:bodyPr/>
            <a:lstStyle/>
            <a:p>
              <a:endParaRPr lang="en-US" sz="7200" dirty="0"/>
            </a:p>
          </p:txBody>
        </p:sp>
        <p:sp>
          <p:nvSpPr>
            <p:cNvPr id="17" name="Rectangle 16" descr="Presentation with Checklist">
              <a:extLst>
                <a:ext uri="{FF2B5EF4-FFF2-40B4-BE49-F238E27FC236}">
                  <a16:creationId xmlns:a16="http://schemas.microsoft.com/office/drawing/2014/main" id="{89760D6E-60F7-4D1B-902B-DE85BBC6D5B3}"/>
                </a:ext>
              </a:extLst>
            </p:cNvPr>
            <p:cNvSpPr/>
            <p:nvPr/>
          </p:nvSpPr>
          <p:spPr>
            <a:xfrm>
              <a:off x="1029356" y="4893497"/>
              <a:ext cx="503420" cy="50342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03D7E0C3-4341-409B-9BC4-3A6E91548501}"/>
                </a:ext>
              </a:extLst>
            </p:cNvPr>
            <p:cNvSpPr/>
            <p:nvPr/>
          </p:nvSpPr>
          <p:spPr>
            <a:xfrm>
              <a:off x="1809658" y="4687552"/>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93740" tIns="193740" rIns="193740" bIns="193740" numCol="1" spcCol="1270" anchor="ctr" anchorCtr="0">
              <a:noAutofit/>
            </a:bodyPr>
            <a:lstStyle/>
            <a:p>
              <a:pPr defTabSz="1689100">
                <a:spcBef>
                  <a:spcPct val="0"/>
                </a:spcBef>
                <a:spcAft>
                  <a:spcPct val="35000"/>
                </a:spcAft>
              </a:pPr>
              <a:r>
                <a:rPr lang="en-US" sz="3800" b="1" dirty="0"/>
                <a:t>3. Finalize/Complete the report to reflex the Sputum Culture order. </a:t>
              </a:r>
              <a:endParaRPr lang="en-US" sz="3800" dirty="0"/>
            </a:p>
          </p:txBody>
        </p:sp>
      </p:grpSp>
      <p:sp>
        <p:nvSpPr>
          <p:cNvPr id="8" name="Title 4">
            <a:extLst>
              <a:ext uri="{FF2B5EF4-FFF2-40B4-BE49-F238E27FC236}">
                <a16:creationId xmlns:a16="http://schemas.microsoft.com/office/drawing/2014/main" id="{E5C0FEEC-C8BA-49B0-AC55-84269A0096F8}"/>
              </a:ext>
            </a:extLst>
          </p:cNvPr>
          <p:cNvSpPr>
            <a:spLocks noGrp="1"/>
          </p:cNvSpPr>
          <p:nvPr>
            <p:ph type="title"/>
          </p:nvPr>
        </p:nvSpPr>
        <p:spPr>
          <a:xfrm>
            <a:off x="249237" y="669930"/>
            <a:ext cx="21031200" cy="1063624"/>
          </a:xfrm>
        </p:spPr>
        <p:txBody>
          <a:bodyPr>
            <a:normAutofit/>
          </a:bodyPr>
          <a:lstStyle/>
          <a:p>
            <a:r>
              <a:rPr lang="en-US" sz="4800" b="1" i="1" dirty="0"/>
              <a:t>Cerner Reporting – </a:t>
            </a:r>
            <a:r>
              <a:rPr lang="en-US" sz="4800" b="1" i="1" dirty="0">
                <a:solidFill>
                  <a:srgbClr val="00B050"/>
                </a:solidFill>
              </a:rPr>
              <a:t>Acceptable Specimen</a:t>
            </a:r>
            <a:r>
              <a:rPr lang="en-US" sz="4800" b="1" i="1" dirty="0"/>
              <a:t>, continued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2807" y="896110"/>
            <a:ext cx="14405757" cy="3017520"/>
          </a:xfrm>
          <a:prstGeom prst="rect">
            <a:avLst/>
          </a:prstGeom>
          <a:solidFill>
            <a:srgbClr val="5C414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932806" y="906538"/>
            <a:ext cx="14435021" cy="3017520"/>
          </a:xfrm>
        </p:spPr>
        <p:txBody>
          <a:bodyPr rtlCol="0">
            <a:normAutofit fontScale="90000"/>
          </a:bodyPr>
          <a:lstStyle/>
          <a:p>
            <a:pPr>
              <a:defRPr/>
            </a:pPr>
            <a:br>
              <a:rPr lang="en-US" sz="9600" b="1">
                <a:solidFill>
                  <a:srgbClr val="FFFFFF"/>
                </a:solidFill>
              </a:rPr>
            </a:br>
            <a:r>
              <a:rPr lang="en-US" sz="9600" b="1">
                <a:solidFill>
                  <a:srgbClr val="FFFFFF"/>
                </a:solidFill>
              </a:rPr>
              <a:t>Sputum Culture</a:t>
            </a:r>
            <a:br>
              <a:rPr lang="en-US" sz="7100" b="1">
                <a:solidFill>
                  <a:srgbClr val="FFFFFF"/>
                </a:solidFill>
              </a:rPr>
            </a:br>
            <a:endParaRPr lang="en-US" altLang="en-US" sz="7100" b="1" dirty="0">
              <a:solidFill>
                <a:srgbClr val="FFFFFF"/>
              </a:solidFill>
            </a:endParaRPr>
          </a:p>
        </p:txBody>
      </p:sp>
      <p:sp>
        <p:nvSpPr>
          <p:cNvPr id="73" name="Rectangle 7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3553" y="900444"/>
            <a:ext cx="3723920" cy="3013188"/>
          </a:xfrm>
          <a:prstGeom prst="rect">
            <a:avLst/>
          </a:prstGeom>
          <a:solidFill>
            <a:srgbClr val="F4F38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43198" y="906538"/>
            <a:ext cx="3726015" cy="301046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3553" y="4255360"/>
            <a:ext cx="7775660" cy="854623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5693553" y="4258728"/>
            <a:ext cx="7775660" cy="8550734"/>
          </a:xfrm>
        </p:spPr>
        <p:txBody>
          <a:bodyPr rtlCol="0" anchor="ctr">
            <a:normAutofit lnSpcReduction="10000"/>
          </a:bodyPr>
          <a:lstStyle/>
          <a:p>
            <a:pPr marL="0" indent="0">
              <a:buNone/>
              <a:defRPr/>
            </a:pPr>
            <a:endParaRPr lang="en-US" sz="2800" b="1" i="1" dirty="0"/>
          </a:p>
          <a:p>
            <a:pPr marL="0" indent="0">
              <a:buNone/>
              <a:defRPr/>
            </a:pPr>
            <a:endParaRPr lang="en-US" sz="2800" b="1" dirty="0"/>
          </a:p>
          <a:p>
            <a:pPr marL="0" indent="0">
              <a:buNone/>
              <a:defRPr/>
            </a:pPr>
            <a:endParaRPr lang="en-US" sz="2800" b="1" dirty="0"/>
          </a:p>
          <a:p>
            <a:pPr marL="0" indent="0">
              <a:buNone/>
              <a:defRPr/>
            </a:pPr>
            <a:endParaRPr lang="en-US" sz="4000" b="1" dirty="0"/>
          </a:p>
          <a:p>
            <a:pPr marL="0" indent="0">
              <a:buNone/>
              <a:defRPr/>
            </a:pPr>
            <a:r>
              <a:rPr lang="en-US" sz="4000" b="1" dirty="0"/>
              <a:t>Orderable: C Sputum</a:t>
            </a:r>
          </a:p>
          <a:p>
            <a:pPr marL="0" indent="0">
              <a:buNone/>
              <a:defRPr/>
            </a:pPr>
            <a:r>
              <a:rPr lang="en-US" sz="4000" b="1" dirty="0"/>
              <a:t>Source: Expectorated Sputum </a:t>
            </a:r>
          </a:p>
          <a:p>
            <a:pPr marL="0" indent="0">
              <a:buNone/>
              <a:defRPr/>
            </a:pPr>
            <a:r>
              <a:rPr lang="en-US" sz="4000" b="1" dirty="0"/>
              <a:t>Plate Inoculation:</a:t>
            </a:r>
          </a:p>
          <a:p>
            <a:pPr>
              <a:defRPr/>
            </a:pPr>
            <a:r>
              <a:rPr lang="en-US" sz="4000" b="1" dirty="0"/>
              <a:t>Blood Agar </a:t>
            </a:r>
          </a:p>
          <a:p>
            <a:pPr>
              <a:defRPr/>
            </a:pPr>
            <a:r>
              <a:rPr lang="en-US" sz="4000" b="1" dirty="0"/>
              <a:t>Chocolate Agar</a:t>
            </a:r>
          </a:p>
          <a:p>
            <a:pPr>
              <a:defRPr/>
            </a:pPr>
            <a:r>
              <a:rPr lang="en-US" sz="4000" b="1" dirty="0"/>
              <a:t>MacConkey Agar</a:t>
            </a:r>
          </a:p>
          <a:p>
            <a:pPr marL="0" indent="0">
              <a:buNone/>
              <a:defRPr/>
            </a:pPr>
            <a:r>
              <a:rPr lang="en-US" sz="4000" b="1" dirty="0"/>
              <a:t>Four Quadrant Streaking Method – Use 10ul loop for streaking</a:t>
            </a:r>
          </a:p>
          <a:p>
            <a:pPr>
              <a:defRPr/>
            </a:pPr>
            <a:endParaRPr lang="en-US" sz="2800" b="1" dirty="0"/>
          </a:p>
          <a:p>
            <a:pPr marL="0" indent="0">
              <a:buNone/>
              <a:defRPr/>
            </a:pPr>
            <a:endParaRPr lang="en-US" sz="2800" b="1" dirty="0"/>
          </a:p>
          <a:p>
            <a:pPr marL="0" indent="0">
              <a:buNone/>
              <a:defRPr/>
            </a:pPr>
            <a:endParaRPr lang="en-US" sz="2800" b="1" dirty="0"/>
          </a:p>
          <a:p>
            <a:pPr marL="0" indent="0">
              <a:buNone/>
              <a:defRPr/>
            </a:pPr>
            <a:endParaRPr lang="en-US" sz="2800" b="1" dirty="0"/>
          </a:p>
          <a:p>
            <a:pPr marL="0" indent="0">
              <a:buNone/>
              <a:defRPr/>
            </a:pPr>
            <a:endParaRPr lang="en-US" sz="2800" b="1" dirty="0"/>
          </a:p>
          <a:p>
            <a:pPr marL="0" indent="0">
              <a:buNone/>
              <a:defRPr/>
            </a:pPr>
            <a:endParaRPr lang="en-US" sz="2800" b="1" dirty="0"/>
          </a:p>
          <a:p>
            <a:pPr marL="0" indent="0">
              <a:buNone/>
              <a:defRPr/>
            </a:pPr>
            <a:endParaRPr lang="en-US" sz="2800" b="1" dirty="0"/>
          </a:p>
        </p:txBody>
      </p:sp>
      <p:pic>
        <p:nvPicPr>
          <p:cNvPr id="10" name="Picture 5">
            <a:extLst>
              <a:ext uri="{FF2B5EF4-FFF2-40B4-BE49-F238E27FC236}">
                <a16:creationId xmlns:a16="http://schemas.microsoft.com/office/drawing/2014/main" id="{9A9390AC-C4A8-412B-A7B9-4C33D2E220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2808" y="4839212"/>
            <a:ext cx="8231596" cy="7486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DD838F2-9D5F-41D8-A69C-46B1730660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9392" y="4839212"/>
            <a:ext cx="5819172" cy="74301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904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2807" y="896110"/>
            <a:ext cx="14405757" cy="3017520"/>
          </a:xfrm>
          <a:prstGeom prst="rect">
            <a:avLst/>
          </a:prstGeom>
          <a:solidFill>
            <a:srgbClr val="6255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917962" y="914401"/>
            <a:ext cx="14420602" cy="2980094"/>
          </a:xfrm>
        </p:spPr>
        <p:txBody>
          <a:bodyPr rtlCol="0">
            <a:normAutofit/>
          </a:bodyPr>
          <a:lstStyle/>
          <a:p>
            <a:pPr>
              <a:defRPr/>
            </a:pPr>
            <a:r>
              <a:rPr lang="en-US" altLang="en-US" sz="7800" b="1" dirty="0">
                <a:solidFill>
                  <a:srgbClr val="FFFFFF"/>
                </a:solidFill>
              </a:rPr>
              <a:t>Quantitative Respiratory Culture</a:t>
            </a:r>
          </a:p>
        </p:txBody>
      </p:sp>
      <p:sp>
        <p:nvSpPr>
          <p:cNvPr id="193" name="Rectangle 19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3553" y="900444"/>
            <a:ext cx="3723920" cy="3013188"/>
          </a:xfrm>
          <a:prstGeom prst="rect">
            <a:avLst/>
          </a:prstGeom>
          <a:solidFill>
            <a:srgbClr val="B7BD5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4" name="Rectangle 19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43198" y="906538"/>
            <a:ext cx="3726015" cy="301046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5" name="Rectangle 19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2809" y="4261104"/>
            <a:ext cx="14412820" cy="8540496"/>
          </a:xfrm>
          <a:prstGeom prst="rect">
            <a:avLst/>
          </a:prstGeom>
          <a:solidFill>
            <a:srgbClr val="B7BD5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1">
            <a:extLst>
              <a:ext uri="{FF2B5EF4-FFF2-40B4-BE49-F238E27FC236}">
                <a16:creationId xmlns:a16="http://schemas.microsoft.com/office/drawing/2014/main" id="{1A788DBD-A3AD-48C2-A188-BB6EAB48E7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 r="-1" b="-1"/>
          <a:stretch/>
        </p:blipFill>
        <p:spPr bwMode="auto">
          <a:xfrm>
            <a:off x="1473389" y="4705931"/>
            <a:ext cx="13371951" cy="7729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Rectangle 19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3553" y="4255360"/>
            <a:ext cx="7775660" cy="854623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5678707" y="4705931"/>
            <a:ext cx="7790506" cy="8546240"/>
          </a:xfrm>
        </p:spPr>
        <p:txBody>
          <a:bodyPr rtlCol="0" anchor="ctr">
            <a:normAutofit fontScale="25000" lnSpcReduction="20000"/>
          </a:bodyPr>
          <a:lstStyle/>
          <a:p>
            <a:pPr marL="0" indent="0">
              <a:buNone/>
              <a:defRPr/>
            </a:pPr>
            <a:endParaRPr lang="en-US" sz="2500" b="1" dirty="0"/>
          </a:p>
          <a:p>
            <a:pPr marL="0" indent="0">
              <a:buNone/>
              <a:defRPr/>
            </a:pPr>
            <a:endParaRPr lang="en-US" sz="2500" b="1" dirty="0"/>
          </a:p>
          <a:p>
            <a:pPr marL="0" indent="0">
              <a:buNone/>
              <a:defRPr/>
            </a:pPr>
            <a:r>
              <a:rPr lang="en-US" sz="12800" b="1" dirty="0"/>
              <a:t>Orderable: C RESP QN</a:t>
            </a:r>
          </a:p>
          <a:p>
            <a:pPr marL="0" indent="0">
              <a:buNone/>
              <a:defRPr/>
            </a:pPr>
            <a:endParaRPr lang="en-US" sz="12800" b="1" dirty="0"/>
          </a:p>
          <a:p>
            <a:pPr marL="0" indent="0">
              <a:buNone/>
              <a:defRPr/>
            </a:pPr>
            <a:r>
              <a:rPr lang="en-US" sz="12800" b="1" dirty="0"/>
              <a:t>Sources: Bronchoalveolar Lavage (BAL), Bronchial Washing, Protected Brush</a:t>
            </a:r>
            <a:endParaRPr lang="en-US" sz="12800" dirty="0"/>
          </a:p>
          <a:p>
            <a:pPr marL="0" indent="0">
              <a:buNone/>
              <a:defRPr/>
            </a:pPr>
            <a:endParaRPr lang="en-US" sz="12800" b="1" dirty="0"/>
          </a:p>
          <a:p>
            <a:pPr marL="0" indent="0">
              <a:buNone/>
              <a:defRPr/>
            </a:pPr>
            <a:r>
              <a:rPr lang="en-US" sz="12800" b="1" dirty="0"/>
              <a:t>Plate Inoculation:</a:t>
            </a:r>
          </a:p>
          <a:p>
            <a:pPr>
              <a:defRPr/>
            </a:pPr>
            <a:r>
              <a:rPr lang="en-US" sz="12800" b="1" dirty="0"/>
              <a:t>Blood Agar </a:t>
            </a:r>
          </a:p>
          <a:p>
            <a:pPr>
              <a:defRPr/>
            </a:pPr>
            <a:r>
              <a:rPr lang="en-US" sz="12800" b="1" dirty="0"/>
              <a:t>Chocolate Agar</a:t>
            </a:r>
          </a:p>
          <a:p>
            <a:pPr>
              <a:defRPr/>
            </a:pPr>
            <a:r>
              <a:rPr lang="en-US" sz="12800" b="1" dirty="0"/>
              <a:t>MacConkey Agar</a:t>
            </a:r>
          </a:p>
          <a:p>
            <a:pPr marL="0" indent="0">
              <a:buNone/>
              <a:defRPr/>
            </a:pPr>
            <a:endParaRPr lang="en-US" sz="12800" b="1" dirty="0"/>
          </a:p>
          <a:p>
            <a:pPr marL="0" indent="0">
              <a:buNone/>
              <a:defRPr/>
            </a:pPr>
            <a:r>
              <a:rPr lang="en-US" sz="12800" b="1" dirty="0"/>
              <a:t>Reported as colony forming units (CFU/ml)</a:t>
            </a:r>
          </a:p>
          <a:p>
            <a:pPr marL="0" indent="0">
              <a:buNone/>
              <a:defRPr/>
            </a:pPr>
            <a:endParaRPr lang="en-US" sz="12800" b="1" dirty="0"/>
          </a:p>
          <a:p>
            <a:pPr marL="0" indent="0">
              <a:buNone/>
              <a:defRPr/>
            </a:pPr>
            <a:r>
              <a:rPr lang="en-US" sz="12800" b="1" dirty="0"/>
              <a:t>Semiquantitative Streaking Method - use 10ul loop for streaking</a:t>
            </a:r>
          </a:p>
          <a:p>
            <a:pPr marL="0" indent="0">
              <a:buNone/>
              <a:defRPr/>
            </a:pPr>
            <a:endParaRPr lang="en-US" sz="2500" b="1" dirty="0"/>
          </a:p>
          <a:p>
            <a:pPr marL="0" indent="0">
              <a:buNone/>
              <a:defRPr/>
            </a:pPr>
            <a:endParaRPr lang="en-US" sz="2500" b="1" dirty="0"/>
          </a:p>
          <a:p>
            <a:pPr marL="0" indent="0">
              <a:buNone/>
              <a:defRPr/>
            </a:pPr>
            <a:endParaRPr lang="en-US" sz="2500" b="1" dirty="0"/>
          </a:p>
          <a:p>
            <a:pPr marL="0" indent="0">
              <a:buNone/>
              <a:defRPr/>
            </a:pPr>
            <a:endParaRPr lang="en-US" sz="2500" b="1" dirty="0"/>
          </a:p>
          <a:p>
            <a:pPr marL="0" indent="0">
              <a:buNone/>
              <a:defRPr/>
            </a:pPr>
            <a:endParaRPr lang="en-US" sz="2500" b="1" dirty="0"/>
          </a:p>
        </p:txBody>
      </p:sp>
    </p:spTree>
    <p:extLst>
      <p:ext uri="{BB962C8B-B14F-4D97-AF65-F5344CB8AC3E}">
        <p14:creationId xmlns:p14="http://schemas.microsoft.com/office/powerpoint/2010/main" val="2873932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0430515" y="1258532"/>
            <a:ext cx="12847371" cy="3353206"/>
          </a:xfrm>
        </p:spPr>
        <p:txBody>
          <a:bodyPr rtlCol="0">
            <a:normAutofit/>
          </a:bodyPr>
          <a:lstStyle/>
          <a:p>
            <a:pPr>
              <a:defRPr/>
            </a:pPr>
            <a:r>
              <a:rPr lang="en-US" altLang="en-US" b="1" dirty="0">
                <a:solidFill>
                  <a:srgbClr val="FF0000"/>
                </a:solidFill>
                <a:latin typeface="+mn-lt"/>
              </a:rPr>
              <a:t>GO-LIVE!</a:t>
            </a:r>
            <a:r>
              <a:rPr lang="en-US" b="1" dirty="0">
                <a:solidFill>
                  <a:srgbClr val="FF0000"/>
                </a:solidFill>
                <a:latin typeface="+mn-lt"/>
                <a:ea typeface="Times New Roman" panose="02020603050405020304" pitchFamily="18" charset="0"/>
              </a:rPr>
              <a:t> </a:t>
            </a:r>
            <a:r>
              <a:rPr lang="en-US" b="1" dirty="0">
                <a:latin typeface="Calibri" panose="020F0502020204030204" pitchFamily="34" charset="0"/>
                <a:ea typeface="Times New Roman" panose="02020603050405020304" pitchFamily="18" charset="0"/>
              </a:rPr>
              <a:t>MARCH 18, 2020</a:t>
            </a:r>
            <a:br>
              <a:rPr lang="en-US" b="1" dirty="0">
                <a:latin typeface="Calibri" panose="020F0502020204030204" pitchFamily="34" charset="0"/>
                <a:ea typeface="Times New Roman" panose="02020603050405020304" pitchFamily="18" charset="0"/>
              </a:rPr>
            </a:br>
            <a:endParaRPr lang="en-US" altLang="en-US" b="1" dirty="0"/>
          </a:p>
        </p:txBody>
      </p:sp>
      <p:sp>
        <p:nvSpPr>
          <p:cNvPr id="199" name="Rectangle 19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3223" cy="13716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9390" y="1118814"/>
            <a:ext cx="7334443" cy="1147837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7" name="Graphic 136" descr="Scientist">
            <a:extLst>
              <a:ext uri="{FF2B5EF4-FFF2-40B4-BE49-F238E27FC236}">
                <a16:creationId xmlns:a16="http://schemas.microsoft.com/office/drawing/2014/main" id="{BC58DEC3-AF63-4D04-8996-089B3DDF9D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2926" y="3744314"/>
            <a:ext cx="6227371" cy="6227371"/>
          </a:xfrm>
          <a:prstGeom prst="rect">
            <a:avLst/>
          </a:prstGeom>
          <a:effectLst/>
        </p:spPr>
      </p:pic>
      <p:sp>
        <p:nvSpPr>
          <p:cNvPr id="3" name="Content Placeholder 2">
            <a:extLst>
              <a:ext uri="{FF2B5EF4-FFF2-40B4-BE49-F238E27FC236}">
                <a16:creationId xmlns:a16="http://schemas.microsoft.com/office/drawing/2014/main" id="{7C359B32-A5EA-4F92-B0EA-66E701A4C2C2}"/>
              </a:ext>
            </a:extLst>
          </p:cNvPr>
          <p:cNvSpPr>
            <a:spLocks noGrp="1"/>
          </p:cNvSpPr>
          <p:nvPr>
            <p:ph idx="1"/>
          </p:nvPr>
        </p:nvSpPr>
        <p:spPr>
          <a:xfrm>
            <a:off x="10430519" y="4876800"/>
            <a:ext cx="12847369" cy="7570838"/>
          </a:xfrm>
        </p:spPr>
        <p:txBody>
          <a:bodyPr rtlCol="0">
            <a:normAutofit/>
          </a:bodyPr>
          <a:lstStyle/>
          <a:p>
            <a:pPr marL="0" indent="0">
              <a:buNone/>
              <a:defRPr/>
            </a:pPr>
            <a:endParaRPr lang="en-US" sz="4000" b="1"/>
          </a:p>
          <a:p>
            <a:pPr marL="0" indent="0">
              <a:buNone/>
              <a:defRPr/>
            </a:pPr>
            <a:endParaRPr lang="en-US" sz="4000" b="1"/>
          </a:p>
          <a:p>
            <a:pPr marL="0" indent="0">
              <a:buNone/>
              <a:defRPr/>
            </a:pPr>
            <a:endParaRPr lang="en-US" sz="4000" b="1"/>
          </a:p>
          <a:p>
            <a:pPr marL="0" indent="0">
              <a:buNone/>
              <a:defRPr/>
            </a:pPr>
            <a:endParaRPr lang="en-US" sz="4000" b="1"/>
          </a:p>
          <a:p>
            <a:pPr marL="0" indent="0">
              <a:buNone/>
              <a:defRPr/>
            </a:pPr>
            <a:endParaRPr lang="en-US" sz="4000" b="1"/>
          </a:p>
          <a:p>
            <a:pPr marL="0" indent="0">
              <a:buNone/>
              <a:defRPr/>
            </a:pPr>
            <a:endParaRPr lang="en-US" sz="4000" b="1"/>
          </a:p>
          <a:p>
            <a:pPr marL="0" indent="0">
              <a:buNone/>
              <a:defRPr/>
            </a:pPr>
            <a:endParaRPr lang="en-US" sz="4000" b="1"/>
          </a:p>
          <a:p>
            <a:pPr marL="0" indent="0">
              <a:buNone/>
              <a:defRPr/>
            </a:pPr>
            <a:endParaRPr lang="en-US" sz="4000" b="1"/>
          </a:p>
        </p:txBody>
      </p:sp>
      <p:sp>
        <p:nvSpPr>
          <p:cNvPr id="2" name="Rectangle 1">
            <a:extLst>
              <a:ext uri="{FF2B5EF4-FFF2-40B4-BE49-F238E27FC236}">
                <a16:creationId xmlns:a16="http://schemas.microsoft.com/office/drawing/2014/main" id="{6E50D9D4-AE98-4CB6-B138-FD0C30A4FB36}"/>
              </a:ext>
            </a:extLst>
          </p:cNvPr>
          <p:cNvSpPr/>
          <p:nvPr/>
        </p:nvSpPr>
        <p:spPr>
          <a:xfrm>
            <a:off x="11532698" y="2608362"/>
            <a:ext cx="12040374" cy="9725739"/>
          </a:xfrm>
          <a:prstGeom prst="rect">
            <a:avLst/>
          </a:prstGeom>
        </p:spPr>
        <p:txBody>
          <a:bodyPr wrap="square">
            <a:spAutoFit/>
          </a:bodyPr>
          <a:lstStyle/>
          <a:p>
            <a:pPr>
              <a:spcAft>
                <a:spcPts val="1200"/>
              </a:spcAft>
            </a:pPr>
            <a:endParaRPr lang="en-US" sz="4800" b="1" dirty="0">
              <a:latin typeface="Calibri" panose="020F0502020204030204" pitchFamily="34" charset="0"/>
              <a:ea typeface="Times New Roman" panose="02020603050405020304" pitchFamily="18" charset="0"/>
            </a:endParaRPr>
          </a:p>
          <a:p>
            <a:pPr marL="685800" indent="-685800">
              <a:spcAft>
                <a:spcPts val="1200"/>
              </a:spcAft>
              <a:buFont typeface="Symbol" panose="05050102010706020507" pitchFamily="18" charset="2"/>
              <a:buChar char=""/>
            </a:pPr>
            <a:r>
              <a:rPr lang="en-US" sz="4800" b="1" dirty="0">
                <a:latin typeface="Calibri" panose="020F0502020204030204" pitchFamily="34" charset="0"/>
                <a:ea typeface="Times New Roman" panose="02020603050405020304" pitchFamily="18" charset="0"/>
              </a:rPr>
              <a:t>Replacement of the existing Q SCORE [87205ZV] in KPHC with the new order Q SCORE W REFLEX TO SPUTUM CULTURE [87205ZX]</a:t>
            </a:r>
          </a:p>
          <a:p>
            <a:pPr marL="685800" indent="-685800">
              <a:spcAft>
                <a:spcPts val="1200"/>
              </a:spcAft>
              <a:buFont typeface="Symbol" panose="05050102010706020507" pitchFamily="18" charset="2"/>
              <a:buChar char=""/>
            </a:pPr>
            <a:endParaRPr lang="en-US" sz="4800" b="1" dirty="0">
              <a:latin typeface="Calibri" panose="020F0502020204030204" pitchFamily="34" charset="0"/>
              <a:ea typeface="Calibri" panose="020F0502020204030204" pitchFamily="34" charset="0"/>
            </a:endParaRPr>
          </a:p>
          <a:p>
            <a:pPr marL="685800" indent="-685800">
              <a:spcAft>
                <a:spcPts val="1200"/>
              </a:spcAft>
              <a:buFont typeface="Symbol" panose="05050102010706020507" pitchFamily="18" charset="2"/>
              <a:buChar char=""/>
            </a:pPr>
            <a:r>
              <a:rPr lang="en-US" sz="4800" b="1" dirty="0">
                <a:latin typeface="Calibri" panose="020F0502020204030204" pitchFamily="34" charset="0"/>
                <a:ea typeface="Times New Roman" panose="02020603050405020304" pitchFamily="18" charset="0"/>
              </a:rPr>
              <a:t>Removal of SPUTUM CULTURE [87070J] from all of the KPHC Preference Lists because ordering will be by reflex only</a:t>
            </a:r>
          </a:p>
          <a:p>
            <a:pPr>
              <a:spcAft>
                <a:spcPts val="1200"/>
              </a:spcAft>
            </a:pPr>
            <a:endParaRPr lang="en-US" sz="4800" b="1" dirty="0">
              <a:latin typeface="Calibri" panose="020F0502020204030204" pitchFamily="34" charset="0"/>
              <a:ea typeface="Calibri" panose="020F0502020204030204" pitchFamily="34" charset="0"/>
            </a:endParaRPr>
          </a:p>
          <a:p>
            <a:pPr marL="685800" indent="-685800">
              <a:spcAft>
                <a:spcPts val="1200"/>
              </a:spcAft>
              <a:buFont typeface="Symbol" panose="05050102010706020507" pitchFamily="18" charset="2"/>
              <a:buChar char=""/>
            </a:pPr>
            <a:r>
              <a:rPr lang="en-US" sz="4800" b="1" dirty="0">
                <a:latin typeface="Calibri" panose="020F0502020204030204" pitchFamily="34" charset="0"/>
                <a:ea typeface="Times New Roman" panose="02020603050405020304" pitchFamily="18" charset="0"/>
              </a:rPr>
              <a:t>Inactivation of SPUTUM CULTURE, NEUTROPENIC PATIENT [87070ZZAD].</a:t>
            </a:r>
            <a:endParaRPr lang="en-US" sz="48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7257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2220"/>
            <a:ext cx="13541719" cy="11811522"/>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988448" y="2971905"/>
            <a:ext cx="8449196" cy="6205961"/>
          </a:xfrm>
        </p:spPr>
        <p:txBody>
          <a:bodyPr vert="horz" lIns="91440" tIns="45720" rIns="91440" bIns="45720" rtlCol="0" anchor="b">
            <a:normAutofit/>
          </a:bodyPr>
          <a:lstStyle/>
          <a:p>
            <a:pPr defTabSz="914400">
              <a:defRPr/>
            </a:pPr>
            <a:r>
              <a:rPr lang="en-US" altLang="en-US" sz="9600" b="1" kern="1200" dirty="0">
                <a:solidFill>
                  <a:srgbClr val="FFFFFF"/>
                </a:solidFill>
                <a:latin typeface="+mj-lt"/>
                <a:ea typeface="+mj-ea"/>
                <a:cs typeface="+mj-cs"/>
              </a:rPr>
              <a:t>New </a:t>
            </a:r>
            <a:br>
              <a:rPr lang="en-US" altLang="en-US" sz="9600" b="1" kern="1200" dirty="0">
                <a:solidFill>
                  <a:srgbClr val="FFFFFF"/>
                </a:solidFill>
                <a:latin typeface="+mj-lt"/>
                <a:ea typeface="+mj-ea"/>
                <a:cs typeface="+mj-cs"/>
              </a:rPr>
            </a:br>
            <a:r>
              <a:rPr lang="en-US" altLang="en-US" sz="9600" b="1" kern="1200" dirty="0">
                <a:solidFill>
                  <a:srgbClr val="FFFFFF"/>
                </a:solidFill>
                <a:latin typeface="+mj-lt"/>
                <a:ea typeface="+mj-ea"/>
                <a:cs typeface="+mj-cs"/>
              </a:rPr>
              <a:t>Order Label</a:t>
            </a:r>
            <a:br>
              <a:rPr lang="en-US" altLang="en-US" sz="9600" b="1" kern="1200" dirty="0">
                <a:solidFill>
                  <a:srgbClr val="FFFFFF"/>
                </a:solidFill>
                <a:latin typeface="+mj-lt"/>
                <a:ea typeface="+mj-ea"/>
                <a:cs typeface="+mj-cs"/>
              </a:rPr>
            </a:br>
            <a:br>
              <a:rPr lang="en-US" altLang="en-US" sz="9600" b="1" kern="1200" dirty="0">
                <a:solidFill>
                  <a:srgbClr val="FFFFFF"/>
                </a:solidFill>
                <a:latin typeface="+mj-lt"/>
                <a:ea typeface="+mj-ea"/>
                <a:cs typeface="+mj-cs"/>
              </a:rPr>
            </a:br>
            <a:r>
              <a:rPr lang="en-US" altLang="en-US" sz="9600" b="1" kern="1200" dirty="0">
                <a:solidFill>
                  <a:srgbClr val="FFFFFF"/>
                </a:solidFill>
                <a:latin typeface="+mj-lt"/>
                <a:ea typeface="+mj-ea"/>
                <a:cs typeface="+mj-cs"/>
              </a:rPr>
              <a:t>“MOD QSCORE”</a:t>
            </a:r>
          </a:p>
        </p:txBody>
      </p:sp>
      <p:pic>
        <p:nvPicPr>
          <p:cNvPr id="2" name="Picture 1">
            <a:extLst>
              <a:ext uri="{FF2B5EF4-FFF2-40B4-BE49-F238E27FC236}">
                <a16:creationId xmlns:a16="http://schemas.microsoft.com/office/drawing/2014/main" id="{6F9997D3-EE56-4451-BD70-48220146DC65}"/>
              </a:ext>
            </a:extLst>
          </p:cNvPr>
          <p:cNvPicPr>
            <a:picLocks noChangeAspect="1"/>
          </p:cNvPicPr>
          <p:nvPr/>
        </p:nvPicPr>
        <p:blipFill>
          <a:blip r:embed="rId3"/>
          <a:stretch>
            <a:fillRect/>
          </a:stretch>
        </p:blipFill>
        <p:spPr>
          <a:xfrm>
            <a:off x="12849797" y="4224398"/>
            <a:ext cx="10548930" cy="6600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Freeform: Shape 13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318" y="941850"/>
            <a:ext cx="8763158" cy="1178420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727645" y="2024008"/>
            <a:ext cx="6832316" cy="9590816"/>
          </a:xfrm>
        </p:spPr>
        <p:txBody>
          <a:bodyPr rtlCol="0">
            <a:normAutofit/>
          </a:bodyPr>
          <a:lstStyle/>
          <a:p>
            <a:pPr>
              <a:defRPr/>
            </a:pPr>
            <a:r>
              <a:rPr lang="en-US" altLang="en-US" b="1">
                <a:solidFill>
                  <a:srgbClr val="FFFFFF"/>
                </a:solidFill>
              </a:rPr>
              <a:t>Additional Resources</a:t>
            </a:r>
            <a:br>
              <a:rPr lang="en-US" altLang="en-US" b="1">
                <a:solidFill>
                  <a:srgbClr val="FFFFFF"/>
                </a:solidFill>
              </a:rPr>
            </a:br>
            <a:endParaRPr lang="en-US" altLang="en-US" b="1">
              <a:solidFill>
                <a:srgbClr val="FFFFFF"/>
              </a:solidFill>
            </a:endParaRPr>
          </a:p>
        </p:txBody>
      </p:sp>
      <p:graphicFrame>
        <p:nvGraphicFramePr>
          <p:cNvPr id="92167" name="Content Placeholder 2">
            <a:extLst>
              <a:ext uri="{FF2B5EF4-FFF2-40B4-BE49-F238E27FC236}">
                <a16:creationId xmlns:a16="http://schemas.microsoft.com/office/drawing/2014/main" id="{53982F69-2881-4939-BD65-E54B5836CE0B}"/>
              </a:ext>
            </a:extLst>
          </p:cNvPr>
          <p:cNvGraphicFramePr>
            <a:graphicFrameLocks noGrp="1"/>
          </p:cNvGraphicFramePr>
          <p:nvPr>
            <p:ph idx="1"/>
            <p:extLst>
              <p:ext uri="{D42A27DB-BD31-4B8C-83A1-F6EECF244321}">
                <p14:modId xmlns:p14="http://schemas.microsoft.com/office/powerpoint/2010/main" val="297435527"/>
              </p:ext>
            </p:extLst>
          </p:nvPr>
        </p:nvGraphicFramePr>
        <p:xfrm>
          <a:off x="10389952" y="972574"/>
          <a:ext cx="13028904" cy="11770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2220"/>
            <a:ext cx="13541719" cy="11811522"/>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988447" y="2971905"/>
            <a:ext cx="9103819" cy="6951028"/>
          </a:xfrm>
        </p:spPr>
        <p:txBody>
          <a:bodyPr vert="horz" lIns="91440" tIns="45720" rIns="91440" bIns="45720" rtlCol="0" anchor="b">
            <a:normAutofit/>
          </a:bodyPr>
          <a:lstStyle/>
          <a:p>
            <a:pPr defTabSz="914400">
              <a:defRPr/>
            </a:pPr>
            <a:r>
              <a:rPr lang="en-US" altLang="en-US" sz="9600" b="1" dirty="0">
                <a:solidFill>
                  <a:srgbClr val="FFFFFF"/>
                </a:solidFill>
              </a:rPr>
              <a:t>Reflex </a:t>
            </a:r>
            <a:r>
              <a:rPr lang="en-US" altLang="en-US" sz="9600" b="1" kern="1200" dirty="0">
                <a:solidFill>
                  <a:srgbClr val="FFFFFF"/>
                </a:solidFill>
                <a:latin typeface="+mj-lt"/>
                <a:ea typeface="+mj-ea"/>
                <a:cs typeface="+mj-cs"/>
              </a:rPr>
              <a:t> </a:t>
            </a:r>
            <a:br>
              <a:rPr lang="en-US" altLang="en-US" sz="9600" b="1" kern="1200" dirty="0">
                <a:solidFill>
                  <a:srgbClr val="FFFFFF"/>
                </a:solidFill>
                <a:latin typeface="+mj-lt"/>
                <a:ea typeface="+mj-ea"/>
                <a:cs typeface="+mj-cs"/>
              </a:rPr>
            </a:br>
            <a:r>
              <a:rPr lang="en-US" altLang="en-US" sz="9600" b="1" kern="1200" dirty="0">
                <a:solidFill>
                  <a:srgbClr val="FFFFFF"/>
                </a:solidFill>
                <a:latin typeface="+mj-lt"/>
                <a:ea typeface="+mj-ea"/>
                <a:cs typeface="+mj-cs"/>
              </a:rPr>
              <a:t>Order Label</a:t>
            </a:r>
            <a:br>
              <a:rPr lang="en-US" altLang="en-US" sz="9600" b="1" kern="1200" dirty="0">
                <a:solidFill>
                  <a:srgbClr val="FFFFFF"/>
                </a:solidFill>
                <a:latin typeface="+mj-lt"/>
                <a:ea typeface="+mj-ea"/>
                <a:cs typeface="+mj-cs"/>
              </a:rPr>
            </a:br>
            <a:br>
              <a:rPr lang="en-US" altLang="en-US" sz="9600" b="1" kern="1200" dirty="0">
                <a:solidFill>
                  <a:srgbClr val="FFFFFF"/>
                </a:solidFill>
                <a:latin typeface="+mj-lt"/>
                <a:ea typeface="+mj-ea"/>
                <a:cs typeface="+mj-cs"/>
              </a:rPr>
            </a:br>
            <a:r>
              <a:rPr lang="en-US" altLang="en-US" sz="9600" b="1" kern="1200" dirty="0">
                <a:solidFill>
                  <a:srgbClr val="FFFFFF"/>
                </a:solidFill>
                <a:latin typeface="+mj-lt"/>
                <a:ea typeface="+mj-ea"/>
                <a:cs typeface="+mj-cs"/>
              </a:rPr>
              <a:t>“MOD QSCORE </a:t>
            </a:r>
            <a:br>
              <a:rPr lang="en-US" altLang="en-US" sz="9600" b="1" kern="1200" dirty="0">
                <a:solidFill>
                  <a:srgbClr val="FFFFFF"/>
                </a:solidFill>
                <a:latin typeface="+mj-lt"/>
                <a:ea typeface="+mj-ea"/>
                <a:cs typeface="+mj-cs"/>
              </a:rPr>
            </a:br>
            <a:r>
              <a:rPr lang="en-US" altLang="en-US" sz="9600" b="1" kern="1200" dirty="0">
                <a:solidFill>
                  <a:srgbClr val="FFFFFF"/>
                </a:solidFill>
                <a:latin typeface="+mj-lt"/>
                <a:ea typeface="+mj-ea"/>
                <a:cs typeface="+mj-cs"/>
              </a:rPr>
              <a:t>C SPUTUM”</a:t>
            </a:r>
          </a:p>
        </p:txBody>
      </p:sp>
      <p:pic>
        <p:nvPicPr>
          <p:cNvPr id="3" name="Picture 2">
            <a:extLst>
              <a:ext uri="{FF2B5EF4-FFF2-40B4-BE49-F238E27FC236}">
                <a16:creationId xmlns:a16="http://schemas.microsoft.com/office/drawing/2014/main" id="{BE3F2785-0161-4298-AFF6-F0618E362DAE}"/>
              </a:ext>
            </a:extLst>
          </p:cNvPr>
          <p:cNvPicPr>
            <a:picLocks noChangeAspect="1"/>
          </p:cNvPicPr>
          <p:nvPr/>
        </p:nvPicPr>
        <p:blipFill>
          <a:blip r:embed="rId3"/>
          <a:stretch>
            <a:fillRect/>
          </a:stretch>
        </p:blipFill>
        <p:spPr>
          <a:xfrm>
            <a:off x="12578863" y="4144350"/>
            <a:ext cx="10540870" cy="6460535"/>
          </a:xfrm>
          <a:prstGeom prst="rect">
            <a:avLst/>
          </a:prstGeom>
        </p:spPr>
      </p:pic>
    </p:spTree>
    <p:extLst>
      <p:ext uri="{BB962C8B-B14F-4D97-AF65-F5344CB8AC3E}">
        <p14:creationId xmlns:p14="http://schemas.microsoft.com/office/powerpoint/2010/main" val="2672618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9" name="Rectangle 13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895258" cy="13716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0" name="Picture 14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24387175" cy="13716000"/>
          </a:xfrm>
          <a:prstGeom prst="rect">
            <a:avLst/>
          </a:prstGeom>
        </p:spPr>
      </p:pic>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280324" y="4046472"/>
            <a:ext cx="7320507" cy="5641816"/>
          </a:xfrm>
        </p:spPr>
        <p:txBody>
          <a:bodyPr rtlCol="0">
            <a:normAutofit/>
          </a:bodyPr>
          <a:lstStyle/>
          <a:p>
            <a:pPr>
              <a:defRPr/>
            </a:pPr>
            <a:r>
              <a:rPr lang="en-US" altLang="en-US" sz="8000" b="1">
                <a:solidFill>
                  <a:srgbClr val="FFFFFF"/>
                </a:solidFill>
              </a:rPr>
              <a:t>Sputum Smear Examination</a:t>
            </a:r>
          </a:p>
        </p:txBody>
      </p:sp>
      <p:graphicFrame>
        <p:nvGraphicFramePr>
          <p:cNvPr id="30727" name="Content Placeholder 2">
            <a:extLst>
              <a:ext uri="{FF2B5EF4-FFF2-40B4-BE49-F238E27FC236}">
                <a16:creationId xmlns:a16="http://schemas.microsoft.com/office/drawing/2014/main" id="{C1D58610-BF87-4B3D-AD04-4BAA34EEF015}"/>
              </a:ext>
            </a:extLst>
          </p:cNvPr>
          <p:cNvGraphicFramePr>
            <a:graphicFrameLocks noGrp="1"/>
          </p:cNvGraphicFramePr>
          <p:nvPr>
            <p:ph idx="1"/>
            <p:extLst>
              <p:ext uri="{D42A27DB-BD31-4B8C-83A1-F6EECF244321}">
                <p14:modId xmlns:p14="http://schemas.microsoft.com/office/powerpoint/2010/main" val="3150055210"/>
              </p:ext>
            </p:extLst>
          </p:nvPr>
        </p:nvGraphicFramePr>
        <p:xfrm>
          <a:off x="12184062" y="1082350"/>
          <a:ext cx="10232314" cy="11999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3" name="Content Placeholder 4">
            <a:extLst>
              <a:ext uri="{FF2B5EF4-FFF2-40B4-BE49-F238E27FC236}">
                <a16:creationId xmlns:a16="http://schemas.microsoft.com/office/drawing/2014/main" id="{6BFA9471-97E5-455F-9741-9962510318D6}"/>
              </a:ext>
            </a:extLst>
          </p:cNvPr>
          <p:cNvPicPr>
            <a:picLocks noChangeAspect="1"/>
          </p:cNvPicPr>
          <p:nvPr/>
        </p:nvPicPr>
        <p:blipFill rotWithShape="1">
          <a:blip r:embed="rId3">
            <a:extLst>
              <a:ext uri="{28A0092B-C50C-407E-A947-70E740481C1C}">
                <a14:useLocalDpi xmlns:a14="http://schemas.microsoft.com/office/drawing/2010/main" val="0"/>
              </a:ext>
            </a:extLst>
          </a:blip>
          <a:srcRect t="15457" b="2437"/>
          <a:stretch/>
        </p:blipFill>
        <p:spPr bwMode="auto">
          <a:xfrm>
            <a:off x="0" y="10"/>
            <a:ext cx="24387174" cy="13715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996350"/>
            <a:ext cx="12035910" cy="11719650"/>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419080" y="3827900"/>
            <a:ext cx="8409369" cy="2685508"/>
          </a:xfrm>
        </p:spPr>
        <p:txBody>
          <a:bodyPr rtlCol="0">
            <a:normAutofit/>
          </a:bodyPr>
          <a:lstStyle/>
          <a:p>
            <a:pPr algn="ctr">
              <a:defRPr/>
            </a:pPr>
            <a:r>
              <a:rPr lang="en-US" altLang="en-US" sz="7200" b="1"/>
              <a:t>Squamous Epithelial Cells</a:t>
            </a:r>
          </a:p>
        </p:txBody>
      </p:sp>
      <p:cxnSp>
        <p:nvCxnSpPr>
          <p:cNvPr id="79" name="Straight Connector 7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4697" y="6674278"/>
            <a:ext cx="1871084"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2774" name="Content Placeholder 4">
            <a:extLst>
              <a:ext uri="{FF2B5EF4-FFF2-40B4-BE49-F238E27FC236}">
                <a16:creationId xmlns:a16="http://schemas.microsoft.com/office/drawing/2014/main" id="{830C944B-57D2-437D-8582-18570DCA7B5A}"/>
              </a:ext>
            </a:extLst>
          </p:cNvPr>
          <p:cNvSpPr>
            <a:spLocks noGrp="1" noChangeArrowheads="1"/>
          </p:cNvSpPr>
          <p:nvPr>
            <p:ph idx="1"/>
          </p:nvPr>
        </p:nvSpPr>
        <p:spPr>
          <a:xfrm>
            <a:off x="1051168" y="6835146"/>
            <a:ext cx="9187238" cy="5239678"/>
          </a:xfrm>
        </p:spPr>
        <p:txBody>
          <a:bodyPr anchor="ctr">
            <a:normAutofit/>
          </a:bodyPr>
          <a:lstStyle/>
          <a:p>
            <a:r>
              <a:rPr lang="en-US" altLang="en-US" sz="3300" b="1" dirty="0"/>
              <a:t>Lining cells of the oropharynx </a:t>
            </a:r>
          </a:p>
          <a:p>
            <a:r>
              <a:rPr lang="en-US" altLang="en-US" sz="3300" b="1" dirty="0"/>
              <a:t>Appear as large, flat, plate-like cells with clear or ground glass cytoplasm. The nucleus are small, dense and eccentrically located. The cytoplasm may appear folded.</a:t>
            </a:r>
          </a:p>
          <a:p>
            <a:r>
              <a:rPr lang="en-US" altLang="en-US" sz="3300" b="1" dirty="0"/>
              <a:t>Easily seen and recognized under low power field (LPF)</a:t>
            </a:r>
          </a:p>
          <a:p>
            <a:r>
              <a:rPr lang="en-US" altLang="en-US" sz="3300" b="1" dirty="0"/>
              <a:t>The presence in a sputum smear usually indicates contamination with saliva.</a:t>
            </a:r>
          </a:p>
          <a:p>
            <a:endParaRPr lang="en-US" altLang="en-US" sz="33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22" name="Picture 2">
            <a:extLst>
              <a:ext uri="{FF2B5EF4-FFF2-40B4-BE49-F238E27FC236}">
                <a16:creationId xmlns:a16="http://schemas.microsoft.com/office/drawing/2014/main" id="{12226189-F5B6-462E-AEC1-9C508D5C43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80" b="8488"/>
          <a:stretch/>
        </p:blipFill>
        <p:spPr bwMode="auto">
          <a:xfrm rot="10800000">
            <a:off x="-2" y="10"/>
            <a:ext cx="24387174" cy="13715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996350"/>
            <a:ext cx="12035910" cy="11719650"/>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420484" y="3827900"/>
            <a:ext cx="8408274" cy="2685508"/>
          </a:xfrm>
        </p:spPr>
        <p:txBody>
          <a:bodyPr rtlCol="0">
            <a:normAutofit/>
          </a:bodyPr>
          <a:lstStyle/>
          <a:p>
            <a:pPr algn="ctr">
              <a:defRPr/>
            </a:pPr>
            <a:r>
              <a:rPr lang="en-US" altLang="en-US" sz="7200" b="1"/>
              <a:t>Polymorphonuclear WBCs</a:t>
            </a:r>
          </a:p>
        </p:txBody>
      </p:sp>
      <p:cxnSp>
        <p:nvCxnSpPr>
          <p:cNvPr id="141" name="Straight Connector 14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4697" y="6674278"/>
            <a:ext cx="1871084"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4821" name="Content Placeholder 4">
            <a:extLst>
              <a:ext uri="{FF2B5EF4-FFF2-40B4-BE49-F238E27FC236}">
                <a16:creationId xmlns:a16="http://schemas.microsoft.com/office/drawing/2014/main" id="{EE8D0D6E-66F3-460C-AC1F-3FD3E676E4FA}"/>
              </a:ext>
            </a:extLst>
          </p:cNvPr>
          <p:cNvSpPr>
            <a:spLocks noGrp="1" noChangeArrowheads="1"/>
          </p:cNvSpPr>
          <p:nvPr>
            <p:ph idx="1"/>
          </p:nvPr>
        </p:nvSpPr>
        <p:spPr>
          <a:xfrm>
            <a:off x="1052620" y="6835147"/>
            <a:ext cx="9186042" cy="5239678"/>
          </a:xfrm>
        </p:spPr>
        <p:txBody>
          <a:bodyPr anchor="ctr">
            <a:normAutofit/>
          </a:bodyPr>
          <a:lstStyle/>
          <a:p>
            <a:r>
              <a:rPr lang="en-US" altLang="en-US" sz="3600" b="1" dirty="0"/>
              <a:t>Appear as multi-lobed nuclei with granular cytoplasm</a:t>
            </a:r>
          </a:p>
          <a:p>
            <a:r>
              <a:rPr lang="en-US" altLang="en-US" sz="3600" b="1" dirty="0"/>
              <a:t>Cytoplasm sometimes contains phagocytosed bacteria</a:t>
            </a:r>
          </a:p>
          <a:p>
            <a:r>
              <a:rPr lang="en-US" altLang="en-US" sz="3600" b="1" dirty="0"/>
              <a:t>Large numbers are present during an acute inflammatory reaction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78083E10-A016-45FB-90D9-17E40FE0F3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41"/>
          <a:stretch/>
        </p:blipFill>
        <p:spPr bwMode="auto">
          <a:xfrm rot="10800000">
            <a:off x="-2" y="10"/>
            <a:ext cx="24387174" cy="13715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996350"/>
            <a:ext cx="12035910" cy="11719650"/>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9218" name="Title 1">
            <a:extLst>
              <a:ext uri="{FF2B5EF4-FFF2-40B4-BE49-F238E27FC236}">
                <a16:creationId xmlns:a16="http://schemas.microsoft.com/office/drawing/2014/main" id="{B7689B4B-F409-4515-8048-58FC82AE40A7}"/>
              </a:ext>
            </a:extLst>
          </p:cNvPr>
          <p:cNvSpPr>
            <a:spLocks noGrp="1" noChangeArrowheads="1"/>
          </p:cNvSpPr>
          <p:nvPr>
            <p:ph type="title"/>
          </p:nvPr>
        </p:nvSpPr>
        <p:spPr>
          <a:xfrm>
            <a:off x="1419080" y="3827900"/>
            <a:ext cx="8409369" cy="2685508"/>
          </a:xfrm>
        </p:spPr>
        <p:txBody>
          <a:bodyPr rtlCol="0">
            <a:normAutofit/>
          </a:bodyPr>
          <a:lstStyle/>
          <a:p>
            <a:pPr algn="ctr">
              <a:defRPr/>
            </a:pPr>
            <a:r>
              <a:rPr lang="en-US" altLang="en-US" sz="7200" b="1" dirty="0"/>
              <a:t>Mononuclear WBCs</a:t>
            </a:r>
          </a:p>
        </p:txBody>
      </p:sp>
      <p:cxnSp>
        <p:nvCxnSpPr>
          <p:cNvPr id="141" name="Straight Connector 14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4697" y="6674278"/>
            <a:ext cx="1871084"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6869" name="Content Placeholder 4">
            <a:extLst>
              <a:ext uri="{FF2B5EF4-FFF2-40B4-BE49-F238E27FC236}">
                <a16:creationId xmlns:a16="http://schemas.microsoft.com/office/drawing/2014/main" id="{35E24138-DF76-4B0C-92EF-17119C9D03A9}"/>
              </a:ext>
            </a:extLst>
          </p:cNvPr>
          <p:cNvSpPr>
            <a:spLocks noGrp="1" noChangeArrowheads="1"/>
          </p:cNvSpPr>
          <p:nvPr>
            <p:ph idx="1"/>
          </p:nvPr>
        </p:nvSpPr>
        <p:spPr>
          <a:xfrm>
            <a:off x="1051168" y="6835146"/>
            <a:ext cx="9187238" cy="5239678"/>
          </a:xfrm>
        </p:spPr>
        <p:txBody>
          <a:bodyPr anchor="ctr">
            <a:normAutofit/>
          </a:bodyPr>
          <a:lstStyle/>
          <a:p>
            <a:r>
              <a:rPr lang="en-US" altLang="en-US" sz="3600" b="1" dirty="0"/>
              <a:t>A variety of small cells with single lobed nuclei may be present in sputum specimens</a:t>
            </a:r>
          </a:p>
          <a:p>
            <a:r>
              <a:rPr lang="en-US" altLang="en-US" sz="3600" b="1" dirty="0"/>
              <a:t>Lymphocytes are the most common</a:t>
            </a:r>
          </a:p>
          <a:p>
            <a:endParaRPr lang="en-US" altLang="en-US" sz="3600"/>
          </a:p>
        </p:txBody>
      </p:sp>
      <p:sp>
        <p:nvSpPr>
          <p:cNvPr id="2" name="Arrow: Right 1">
            <a:extLst>
              <a:ext uri="{FF2B5EF4-FFF2-40B4-BE49-F238E27FC236}">
                <a16:creationId xmlns:a16="http://schemas.microsoft.com/office/drawing/2014/main" id="{97480233-44F3-4A36-A736-4FDC7B4562DF}"/>
              </a:ext>
            </a:extLst>
          </p:cNvPr>
          <p:cNvSpPr/>
          <p:nvPr/>
        </p:nvSpPr>
        <p:spPr>
          <a:xfrm>
            <a:off x="12786102" y="9732936"/>
            <a:ext cx="2978831" cy="4609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46AF8A36-13F7-4FCE-812E-9056CED31E6E}"/>
              </a:ext>
            </a:extLst>
          </p:cNvPr>
          <p:cNvSpPr/>
          <p:nvPr/>
        </p:nvSpPr>
        <p:spPr>
          <a:xfrm>
            <a:off x="12035910" y="12361332"/>
            <a:ext cx="2780471" cy="4609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itle - Basic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Photo">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 Texture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Basic Solid">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ull Blank Slide">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1253</Words>
  <Application>Microsoft Office PowerPoint</Application>
  <PresentationFormat>Custom</PresentationFormat>
  <Paragraphs>197</Paragraphs>
  <Slides>40</Slides>
  <Notes>40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40</vt:i4>
      </vt:variant>
    </vt:vector>
  </HeadingPairs>
  <TitlesOfParts>
    <vt:vector size="53" baseType="lpstr">
      <vt:lpstr>Arial</vt:lpstr>
      <vt:lpstr>Calibri</vt:lpstr>
      <vt:lpstr>Calibri Light</vt:lpstr>
      <vt:lpstr>Symbol</vt:lpstr>
      <vt:lpstr>Wingdings</vt:lpstr>
      <vt:lpstr>Title - Basic Gradient</vt:lpstr>
      <vt:lpstr>Title - Photo</vt:lpstr>
      <vt:lpstr>Transition</vt:lpstr>
      <vt:lpstr>Title - Texture Gradient</vt:lpstr>
      <vt:lpstr>Title - Basic Solid</vt:lpstr>
      <vt:lpstr>Content</vt:lpstr>
      <vt:lpstr>Full Blank Slide</vt:lpstr>
      <vt:lpstr>Office Theme</vt:lpstr>
      <vt:lpstr>MODIFIED Q SCORE WITH REFLEX TO SPUTUM CULTURE TRAINING</vt:lpstr>
      <vt:lpstr>Objectives</vt:lpstr>
      <vt:lpstr>Current  Order Label  “Q SCORE”</vt:lpstr>
      <vt:lpstr>New  Order Label  “MOD QSCORE”</vt:lpstr>
      <vt:lpstr>Reflex   Order Label  “MOD QSCORE  C SPUTUM”</vt:lpstr>
      <vt:lpstr>Sputum Smear Examination</vt:lpstr>
      <vt:lpstr>Squamous Epithelial Cells</vt:lpstr>
      <vt:lpstr>Polymorphonuclear WBCs</vt:lpstr>
      <vt:lpstr>Mononuclear WBCs</vt:lpstr>
      <vt:lpstr>Alveolar Macrophages</vt:lpstr>
      <vt:lpstr>Interpretation</vt:lpstr>
      <vt:lpstr>≥10 Epis/LPF present  Interpretation: Unacceptable </vt:lpstr>
      <vt:lpstr>≥10 Epis/LPF present  Interpretation: Unacceptable </vt:lpstr>
      <vt:lpstr> WBCs present  but ≥10 Epis/LPF   Interpretation: Unacceptable </vt:lpstr>
      <vt:lpstr>&lt;10 Epis/LPF Many WBCs   Interpretation: Acceptable </vt:lpstr>
      <vt:lpstr>&lt;10 Epis/LPF Many WBCs  Interpretation: Acceptable </vt:lpstr>
      <vt:lpstr>&lt;10 Epis/LPF Many WBCs  Interpretation: Acceptable </vt:lpstr>
      <vt:lpstr>No Epithelial cells (&lt;10/LPF) No WBCs Many GNR present   Interpretation: Acceptable </vt:lpstr>
      <vt:lpstr>CERNER REPORTING Unacceptable Specimen</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 Unacceptable Specimen, continued</vt:lpstr>
      <vt:lpstr>CERNER REPORTING Acceptable Specimen</vt:lpstr>
      <vt:lpstr>Cerner Reporting – Acceptable Specimen, continued</vt:lpstr>
      <vt:lpstr>Cerner Reporting – Acceptable Specimen, continued</vt:lpstr>
      <vt:lpstr>Cerner Reporting – Acceptable Specimen, continued</vt:lpstr>
      <vt:lpstr>Cerner Reporting – Acceptable Specimen, continued</vt:lpstr>
      <vt:lpstr>Cerner Reporting – Acceptable Specimen, continued</vt:lpstr>
      <vt:lpstr>Cerner Reporting – Acceptable Specimen, continued</vt:lpstr>
      <vt:lpstr> Sputum Culture </vt:lpstr>
      <vt:lpstr>Quantitative Respiratory Culture</vt:lpstr>
      <vt:lpstr>GO-LIVE! MARCH 18, 2020 </vt:lpstr>
      <vt:lpstr>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MODIFIED Q SCORE WITH REFLEX TO SPUTUM CULTURE TRAINING</dc:title>
  <dc:creator>Jaecer-Jeffrey L. Elago</dc:creator>
  <cp:lastModifiedBy>Mahmood Gharibgard</cp:lastModifiedBy>
  <cp:revision>25</cp:revision>
  <cp:lastPrinted>2020-01-16T21:56:33Z</cp:lastPrinted>
  <dcterms:created xsi:type="dcterms:W3CDTF">2020-01-16T21:54:33Z</dcterms:created>
  <dcterms:modified xsi:type="dcterms:W3CDTF">2020-01-31T01:31:17Z</dcterms:modified>
</cp:coreProperties>
</file>