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p:sldMasterIdLst>
    <p:sldMasterId id="2147483648" r:id="rId1"/>
    <p:sldMasterId id="2147483692" r:id="rId2"/>
  </p:sldMasterIdLst>
  <p:notesMasterIdLst>
    <p:notesMasterId r:id="rId23"/>
  </p:notesMasterIdLst>
  <p:sldIdLst>
    <p:sldId id="279" r:id="rId3"/>
    <p:sldId id="257" r:id="rId4"/>
    <p:sldId id="280" r:id="rId5"/>
    <p:sldId id="288" r:id="rId6"/>
    <p:sldId id="261" r:id="rId7"/>
    <p:sldId id="262" r:id="rId8"/>
    <p:sldId id="264" r:id="rId9"/>
    <p:sldId id="281" r:id="rId10"/>
    <p:sldId id="282" r:id="rId11"/>
    <p:sldId id="267" r:id="rId12"/>
    <p:sldId id="269" r:id="rId13"/>
    <p:sldId id="270" r:id="rId14"/>
    <p:sldId id="271" r:id="rId15"/>
    <p:sldId id="272" r:id="rId16"/>
    <p:sldId id="273" r:id="rId17"/>
    <p:sldId id="290" r:id="rId18"/>
    <p:sldId id="291" r:id="rId19"/>
    <p:sldId id="283" r:id="rId20"/>
    <p:sldId id="285" r:id="rId21"/>
    <p:sldId id="286" r:id="rId22"/>
  </p:sldIdLst>
  <p:sldSz cx="7772400" cy="10058400"/>
  <p:notesSz cx="7102475" cy="9388475"/>
  <p:defaultTextStyle/>
  <p:extLst>
    <p:ext uri="{521415D9-36F7-43E2-AB2F-B90AF26B5E84}">
      <p14:sectionLst xmlns:p14="http://schemas.microsoft.com/office/powerpoint/2010/main">
        <p14:section name="Default Section" id="{1F1FD124-4D80-41CD-85BA-E512AA4E5193}">
          <p14:sldIdLst>
            <p14:sldId id="279"/>
            <p14:sldId id="257"/>
          </p14:sldIdLst>
        </p14:section>
        <p14:section name="Untitled Section" id="{71799A0F-FED8-4CE2-A88F-01F85059C999}">
          <p14:sldIdLst>
            <p14:sldId id="280"/>
            <p14:sldId id="288"/>
            <p14:sldId id="261"/>
            <p14:sldId id="262"/>
            <p14:sldId id="264"/>
            <p14:sldId id="281"/>
            <p14:sldId id="282"/>
            <p14:sldId id="267"/>
            <p14:sldId id="269"/>
            <p14:sldId id="270"/>
            <p14:sldId id="271"/>
            <p14:sldId id="272"/>
            <p14:sldId id="273"/>
            <p14:sldId id="290"/>
            <p14:sldId id="291"/>
            <p14:sldId id="283"/>
            <p14:sldId id="285"/>
            <p14:sldId id="28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78" d="100"/>
          <a:sy n="78" d="100"/>
        </p:scale>
        <p:origin x="291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87478D57-8D41-4190-876D-A462D149F2EA}" type="datetimeFigureOut">
              <a:rPr lang="en-US" smtClean="0"/>
              <a:t>11/4/2020</a:t>
            </a:fld>
            <a:endParaRPr lang="en-US"/>
          </a:p>
        </p:txBody>
      </p:sp>
      <p:sp>
        <p:nvSpPr>
          <p:cNvPr id="4" name="Slide Image Placeholder 3"/>
          <p:cNvSpPr>
            <a:spLocks noGrp="1" noRot="1" noChangeAspect="1"/>
          </p:cNvSpPr>
          <p:nvPr>
            <p:ph type="sldImg" idx="2"/>
          </p:nvPr>
        </p:nvSpPr>
        <p:spPr>
          <a:xfrm>
            <a:off x="2327275" y="1173163"/>
            <a:ext cx="2447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B3E26D3-0CB1-48CF-8E5C-0669B1AFC87C}" type="slidenum">
              <a:rPr lang="en-US" smtClean="0"/>
              <a:t>‹#›</a:t>
            </a:fld>
            <a:endParaRPr lang="en-US"/>
          </a:p>
        </p:txBody>
      </p:sp>
    </p:spTree>
    <p:extLst>
      <p:ext uri="{BB962C8B-B14F-4D97-AF65-F5344CB8AC3E}">
        <p14:creationId xmlns:p14="http://schemas.microsoft.com/office/powerpoint/2010/main" val="2051536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7275" y="1173163"/>
            <a:ext cx="2447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26D3-0CB1-48CF-8E5C-0669B1AFC87C}" type="slidenum">
              <a:rPr lang="en-US" smtClean="0"/>
              <a:t>1</a:t>
            </a:fld>
            <a:endParaRPr lang="en-US"/>
          </a:p>
        </p:txBody>
      </p:sp>
    </p:spTree>
    <p:extLst>
      <p:ext uri="{BB962C8B-B14F-4D97-AF65-F5344CB8AC3E}">
        <p14:creationId xmlns:p14="http://schemas.microsoft.com/office/powerpoint/2010/main" val="2120567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layout 2">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368425" y="1143000"/>
            <a:ext cx="4826000" cy="4394200"/>
          </a:xfrm>
          <a:prstGeom prst="rect">
            <a:avLst/>
          </a:prstGeom>
          <a:noFill/>
          <a:ln w="0" cmpd="sng">
            <a:noFill/>
            <a:prstDash val="solid"/>
          </a:ln>
        </p:spPr>
        <p:txBody>
          <a:bodyPr vert="horz" lIns="0" tIns="0" rIns="0" bIns="0" anchor="t"/>
          <a:lstStyle>
            <a:lvl1pPr marL="0" marR="0" indent="132474" algn="l">
              <a:lnSpc>
                <a:spcPts val="985"/>
              </a:lnSpc>
              <a:spcBef>
                <a:spcPts val="2576"/>
              </a:spcBef>
              <a:spcAft>
                <a:spcPts val="3"/>
              </a:spcAft>
              <a:buFont typeface="Symbol"/>
              <a:buChar char="·"/>
              <a:defRPr/>
            </a:lvl1pPr>
          </a:lstStyle>
          <a:p>
            <a:pPr marL="0" marR="0" indent="0" algn="ctr">
              <a:lnSpc>
                <a:spcPts val="2000"/>
              </a:lnSpc>
              <a:spcAft>
                <a:spcPts val="0"/>
              </a:spcAft>
            </a:pPr>
            <a:r>
              <a:rPr lang="en-US" sz="1650" b="1" spc="25">
                <a:solidFill>
                  <a:srgbClr val="161616"/>
                </a:solidFill>
                <a:latin typeface="Times New Roman" panose="02020603050405020304" pitchFamily="1"/>
              </a:rPr>
              <a:t>2018 </a:t>
            </a:r>
          </a:p>
          <a:p>
            <a:pPr marL="0" marR="0" indent="0" algn="ctr">
              <a:lnSpc>
                <a:spcPts val="2000"/>
              </a:lnSpc>
              <a:spcBef>
                <a:spcPts val="110"/>
              </a:spcBef>
              <a:spcAft>
                <a:spcPts val="0"/>
              </a:spcAft>
            </a:pPr>
            <a:r>
              <a:rPr lang="en-US" sz="1650" b="1" spc="70">
                <a:solidFill>
                  <a:srgbClr val="161616"/>
                </a:solidFill>
                <a:latin typeface="Times New Roman" panose="02020603050405020304" pitchFamily="1"/>
              </a:rPr>
              <a:t>Annual Chemical Hygiene and EH&amp;S Training </a:t>
            </a:r>
          </a:p>
          <a:p>
            <a:pPr marL="0" marR="0" indent="228600" algn="l">
              <a:lnSpc>
                <a:spcPts val="1500"/>
              </a:lnSpc>
              <a:spcBef>
                <a:spcPts val="3940"/>
              </a:spcBef>
              <a:spcAft>
                <a:spcPts val="0"/>
              </a:spcAft>
              <a:buFont typeface="Wingdings"/>
              <a:buChar char="m"/>
            </a:pPr>
            <a:r>
              <a:rPr lang="en-US" sz="1400" spc="0">
                <a:solidFill>
                  <a:srgbClr val="161616"/>
                </a:solidFill>
                <a:latin typeface="Times New Roman" panose="02020603050405020304" pitchFamily="1"/>
              </a:rPr>
              <a:t>OSHA Standard 29 CFR </a:t>
            </a:r>
          </a:p>
          <a:p>
            <a:pPr marL="0" marR="0" indent="228600" algn="l">
              <a:lnSpc>
                <a:spcPts val="1500"/>
              </a:lnSpc>
              <a:spcBef>
                <a:spcPts val="205"/>
              </a:spcBef>
              <a:spcAft>
                <a:spcPts val="0"/>
              </a:spcAft>
              <a:buFont typeface="Wingdings"/>
              <a:buChar char="m"/>
            </a:pPr>
            <a:r>
              <a:rPr lang="en-US" sz="1400" spc="0">
                <a:solidFill>
                  <a:srgbClr val="161616"/>
                </a:solidFill>
                <a:latin typeface="Times New Roman" panose="02020603050405020304" pitchFamily="1"/>
              </a:rPr>
              <a:t>Chemical Hygiene Plan (CHP) </a:t>
            </a:r>
          </a:p>
          <a:p>
            <a:pPr marL="0" marR="0" indent="228600" algn="l">
              <a:lnSpc>
                <a:spcPts val="1700"/>
              </a:lnSpc>
              <a:spcBef>
                <a:spcPts val="0"/>
              </a:spcBef>
              <a:spcAft>
                <a:spcPts val="0"/>
              </a:spcAft>
              <a:buFont typeface="Symbol"/>
              <a:buChar char="·"/>
            </a:pPr>
            <a:r>
              <a:rPr lang="en-US" sz="1400" spc="0">
                <a:solidFill>
                  <a:srgbClr val="161616"/>
                </a:solidFill>
                <a:latin typeface="Times New Roman" panose="02020603050405020304" pitchFamily="1"/>
              </a:rPr>
              <a:t>Chemical Hygiene and Safety for Vendors and Non-lab Staff </a:t>
            </a:r>
          </a:p>
          <a:p>
            <a:pPr marL="0" marR="0" indent="228600" algn="l">
              <a:lnSpc>
                <a:spcPts val="1700"/>
              </a:lnSpc>
              <a:spcBef>
                <a:spcPts val="20"/>
              </a:spcBef>
              <a:spcAft>
                <a:spcPts val="0"/>
              </a:spcAft>
              <a:buFont typeface="Symbol"/>
              <a:buChar char="·"/>
            </a:pPr>
            <a:r>
              <a:rPr lang="en-US" sz="1400" spc="0">
                <a:solidFill>
                  <a:srgbClr val="161616"/>
                </a:solidFill>
                <a:latin typeface="Times New Roman" panose="02020603050405020304" pitchFamily="1"/>
              </a:rPr>
              <a:t>Formaldehyde Control of Exposure </a:t>
            </a:r>
          </a:p>
          <a:p>
            <a:pPr marL="0" marR="0" indent="228600" algn="l">
              <a:lnSpc>
                <a:spcPts val="1700"/>
              </a:lnSpc>
              <a:spcBef>
                <a:spcPts val="0"/>
              </a:spcBef>
              <a:spcAft>
                <a:spcPts val="0"/>
              </a:spcAft>
              <a:buFont typeface="Symbol"/>
              <a:buChar char="·"/>
            </a:pPr>
            <a:r>
              <a:rPr lang="en-US" sz="1400" spc="0">
                <a:solidFill>
                  <a:srgbClr val="161616"/>
                </a:solidFill>
                <a:latin typeface="Times New Roman" panose="02020603050405020304" pitchFamily="1"/>
              </a:rPr>
              <a:t>Protecting Yourself/Work Practice Controls </a:t>
            </a:r>
          </a:p>
          <a:p>
            <a:pPr marL="0" marR="0" indent="228600" algn="l">
              <a:lnSpc>
                <a:spcPts val="1700"/>
              </a:lnSpc>
              <a:spcBef>
                <a:spcPts val="0"/>
              </a:spcBef>
              <a:spcAft>
                <a:spcPts val="0"/>
              </a:spcAft>
              <a:buFont typeface="Symbol"/>
              <a:buChar char="·"/>
            </a:pPr>
            <a:r>
              <a:rPr lang="en-US" sz="1400" spc="0">
                <a:solidFill>
                  <a:srgbClr val="161616"/>
                </a:solidFill>
                <a:latin typeface="Times New Roman" panose="02020603050405020304" pitchFamily="1"/>
              </a:rPr>
              <a:t>Spills and Spill Response </a:t>
            </a:r>
          </a:p>
          <a:p>
            <a:pPr marL="0" marR="0" indent="228600" algn="l">
              <a:lnSpc>
                <a:spcPts val="1700"/>
              </a:lnSpc>
              <a:spcBef>
                <a:spcPts val="10"/>
              </a:spcBef>
              <a:spcAft>
                <a:spcPts val="0"/>
              </a:spcAft>
              <a:buFont typeface="Symbol"/>
              <a:buChar char="·"/>
            </a:pPr>
            <a:r>
              <a:rPr lang="en-US" sz="1400" spc="0">
                <a:solidFill>
                  <a:srgbClr val="161616"/>
                </a:solidFill>
                <a:latin typeface="Times New Roman" panose="02020603050405020304" pitchFamily="1"/>
              </a:rPr>
              <a:t>Labeling Systems/Secondary Containers </a:t>
            </a:r>
          </a:p>
          <a:p>
            <a:pPr marL="0" marR="0" indent="228600" algn="l">
              <a:lnSpc>
                <a:spcPts val="1500"/>
              </a:lnSpc>
              <a:spcBef>
                <a:spcPts val="240"/>
              </a:spcBef>
              <a:spcAft>
                <a:spcPts val="0"/>
              </a:spcAft>
              <a:buFont typeface="Wingdings"/>
              <a:buChar char="m"/>
            </a:pPr>
            <a:r>
              <a:rPr lang="en-US" sz="1400" spc="0">
                <a:solidFill>
                  <a:srgbClr val="161616"/>
                </a:solidFill>
                <a:latin typeface="Times New Roman" panose="02020603050405020304" pitchFamily="1"/>
              </a:rPr>
              <a:t>Pictograms and Hazards </a:t>
            </a:r>
          </a:p>
          <a:p>
            <a:pPr marL="0" marR="0" indent="228600" algn="l">
              <a:lnSpc>
                <a:spcPts val="1500"/>
              </a:lnSpc>
              <a:spcBef>
                <a:spcPts val="195"/>
              </a:spcBef>
              <a:spcAft>
                <a:spcPts val="0"/>
              </a:spcAft>
              <a:buFont typeface="Wingdings"/>
              <a:buChar char="m"/>
            </a:pPr>
            <a:r>
              <a:rPr lang="en-US" sz="1400" spc="0">
                <a:solidFill>
                  <a:srgbClr val="161616"/>
                </a:solidFill>
                <a:latin typeface="Times New Roman" panose="02020603050405020304" pitchFamily="1"/>
              </a:rPr>
              <a:t>Safety Data Sheets (SDS) / MSDS </a:t>
            </a:r>
          </a:p>
          <a:p>
            <a:pPr marL="0" marR="0" indent="228600" algn="l">
              <a:lnSpc>
                <a:spcPts val="1500"/>
              </a:lnSpc>
              <a:spcBef>
                <a:spcPts val="205"/>
              </a:spcBef>
              <a:spcAft>
                <a:spcPts val="0"/>
              </a:spcAft>
              <a:buFont typeface="Wingdings"/>
              <a:buChar char="m"/>
            </a:pPr>
            <a:r>
              <a:rPr lang="en-US" sz="1400" spc="0">
                <a:solidFill>
                  <a:srgbClr val="161616"/>
                </a:solidFill>
                <a:latin typeface="Times New Roman" panose="02020603050405020304" pitchFamily="1"/>
              </a:rPr>
              <a:t>Spill Response </a:t>
            </a:r>
          </a:p>
          <a:p>
            <a:pPr marL="0" marR="0" indent="228600" algn="l">
              <a:lnSpc>
                <a:spcPts val="1500"/>
              </a:lnSpc>
              <a:spcBef>
                <a:spcPts val="205"/>
              </a:spcBef>
              <a:spcAft>
                <a:spcPts val="0"/>
              </a:spcAft>
              <a:buFont typeface="Wingdings"/>
              <a:buChar char="m"/>
            </a:pPr>
            <a:r>
              <a:rPr lang="en-US" sz="1400" spc="0">
                <a:solidFill>
                  <a:srgbClr val="161616"/>
                </a:solidFill>
                <a:latin typeface="Times New Roman" panose="02020603050405020304" pitchFamily="1"/>
              </a:rPr>
              <a:t>Waste Management Streams </a:t>
            </a:r>
          </a:p>
          <a:p>
            <a:pPr marL="0" marR="0" indent="228600" algn="l">
              <a:lnSpc>
                <a:spcPts val="1700"/>
              </a:lnSpc>
              <a:spcBef>
                <a:spcPts val="5"/>
              </a:spcBef>
              <a:spcAft>
                <a:spcPts val="0"/>
              </a:spcAft>
              <a:buFont typeface="Symbol"/>
              <a:buChar char="·"/>
            </a:pPr>
            <a:r>
              <a:rPr lang="en-US" sz="1400" spc="-60">
                <a:solidFill>
                  <a:srgbClr val="161616"/>
                </a:solidFill>
                <a:latin typeface="Times New Roman" panose="02020603050405020304" pitchFamily="1"/>
              </a:rPr>
              <a:t>Fire Safety (RACE, PASS, evacuation) </a:t>
            </a:r>
          </a:p>
          <a:p>
            <a:pPr marL="0" marR="0" indent="228600" algn="l">
              <a:lnSpc>
                <a:spcPts val="1700"/>
              </a:lnSpc>
              <a:spcBef>
                <a:spcPts val="4445"/>
              </a:spcBef>
              <a:spcAft>
                <a:spcPts val="5"/>
              </a:spcAft>
              <a:buFont typeface="Symbol"/>
              <a:buChar char="·"/>
            </a:pPr>
            <a:r>
              <a:rPr lang="en-US" sz="1400" spc="15">
                <a:solidFill>
                  <a:srgbClr val="161616"/>
                </a:solidFill>
                <a:latin typeface="Times New Roman" panose="02020603050405020304" pitchFamily="1"/>
              </a:rPr>
              <a:t>Quiz — 33 points (must pass with 80% correct ..... 27 of 33)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layout 1">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04545" y="698500"/>
            <a:ext cx="6527800" cy="2803525"/>
          </a:xfrm>
          <a:prstGeom prst="rect">
            <a:avLst/>
          </a:prstGeom>
          <a:noFill/>
          <a:ln w="0" cmpd="sng">
            <a:noFill/>
            <a:prstDash val="solid"/>
          </a:ln>
        </p:spPr>
        <p:txBody>
          <a:bodyPr vert="horz" lIns="0" tIns="7620" rIns="0" bIns="0" anchor="t"/>
          <a:lstStyle/>
          <a:p>
            <a:pPr marL="0" marR="0" indent="0" algn="l">
              <a:lnSpc>
                <a:spcPts val="1500"/>
              </a:lnSpc>
              <a:spcAft>
                <a:spcPts val="0"/>
              </a:spcAft>
            </a:pPr>
            <a:r>
              <a:rPr lang="en-US" sz="1350" spc="15">
                <a:solidFill>
                  <a:srgbClr val="000000"/>
                </a:solidFill>
                <a:latin typeface="Times New Roman" panose="02020603050405020304" pitchFamily="1"/>
              </a:rPr>
              <a:t>October, 2018 </a:t>
            </a:r>
          </a:p>
          <a:p>
            <a:pPr marL="0" marR="0" indent="0" algn="l">
              <a:lnSpc>
                <a:spcPts val="1800"/>
              </a:lnSpc>
              <a:spcBef>
                <a:spcPts val="2160"/>
              </a:spcBef>
              <a:spcAft>
                <a:spcPts val="0"/>
              </a:spcAft>
            </a:pPr>
            <a:r>
              <a:rPr lang="en-US" sz="1550" i="1" spc="25">
                <a:solidFill>
                  <a:srgbClr val="000000"/>
                </a:solidFill>
                <a:latin typeface="Times New Roman" panose="02020603050405020304" pitchFamily="1"/>
              </a:rPr>
              <a:t>To: All Lab and Pathology Staff </a:t>
            </a:r>
          </a:p>
          <a:p>
            <a:pPr marL="0" marR="137160" indent="0" algn="l">
              <a:lnSpc>
                <a:spcPts val="1800"/>
              </a:lnSpc>
              <a:spcBef>
                <a:spcPts val="1905"/>
              </a:spcBef>
              <a:spcAft>
                <a:spcPts val="0"/>
              </a:spcAft>
            </a:pPr>
            <a:r>
              <a:rPr lang="en-US" sz="1550" spc="0">
                <a:solidFill>
                  <a:srgbClr val="000000"/>
                </a:solidFill>
                <a:latin typeface="Times New Roman" panose="02020603050405020304" pitchFamily="1"/>
              </a:rPr>
              <a:t>Here is our local area annual EH&amp;S and Chemical Hygiene education/training packet and quiz which is being sent to you electronically this year. Annual training and education is required for all laboratory personnel by Federal and Cal-OSHA, therefore is </a:t>
            </a:r>
            <a:r>
              <a:rPr lang="en-US" sz="1550" b="1" spc="0">
                <a:solidFill>
                  <a:srgbClr val="000000"/>
                </a:solidFill>
                <a:latin typeface="Times New Roman" panose="02020603050405020304" pitchFamily="1"/>
              </a:rPr>
              <a:t>mandatory for all staff. </a:t>
            </a:r>
          </a:p>
          <a:p>
            <a:pPr marL="457200" marR="182880" indent="0" algn="l">
              <a:lnSpc>
                <a:spcPts val="1800"/>
              </a:lnSpc>
              <a:spcBef>
                <a:spcPts val="1890"/>
              </a:spcBef>
              <a:spcAft>
                <a:spcPts val="1715"/>
              </a:spcAft>
            </a:pPr>
            <a:r>
              <a:rPr lang="en-US" sz="1550" spc="0">
                <a:solidFill>
                  <a:srgbClr val="000000"/>
                </a:solidFill>
                <a:latin typeface="Times New Roman" panose="02020603050405020304" pitchFamily="1"/>
              </a:rPr>
              <a:t>1. Every employee is required to complete the</a:t>
            </a:r>
            <a:r>
              <a:rPr lang="en-US" sz="1550" spc="0">
                <a:solidFill>
                  <a:srgbClr val="D94C56"/>
                </a:solidFill>
                <a:latin typeface="Times New Roman" panose="02020603050405020304" pitchFamily="1"/>
              </a:rPr>
              <a:t> KP Learn course</a:t>
            </a:r>
            <a:r>
              <a:rPr lang="en-US" sz="1550" spc="0">
                <a:solidFill>
                  <a:srgbClr val="000000"/>
                </a:solidFill>
                <a:latin typeface="Times New Roman" panose="02020603050405020304" pitchFamily="1"/>
              </a:rPr>
              <a:t> below and submit your Certificate of Completion to Berta. </a:t>
            </a:r>
          </a:p>
        </p:txBody>
      </p:sp>
      <p:sp>
        <p:nvSpPr>
          <p:cNvPr id="3" name="Text Placeholder 2"/>
          <p:cNvSpPr>
            <a:spLocks noGrp="1"/>
          </p:cNvSpPr>
          <p:nvPr>
            <p:ph type="body" idx="10"/>
          </p:nvPr>
        </p:nvSpPr>
        <p:spPr>
          <a:xfrm>
            <a:off x="1268095" y="3502025"/>
            <a:ext cx="6064250" cy="926465"/>
          </a:xfrm>
          <a:prstGeom prst="rect">
            <a:avLst/>
          </a:prstGeom>
          <a:noFill/>
          <a:ln w="12065" cmpd="sng">
            <a:solidFill>
              <a:srgbClr val="060606"/>
            </a:solidFill>
            <a:prstDash val="solid"/>
          </a:ln>
        </p:spPr>
        <p:txBody>
          <a:bodyPr vert="horz" lIns="0" tIns="59055" rIns="0" bIns="0" anchor="t"/>
          <a:lstStyle/>
          <a:p>
            <a:pPr marL="502920" marR="0" indent="0" algn="l">
              <a:lnSpc>
                <a:spcPts val="1700"/>
              </a:lnSpc>
              <a:spcAft>
                <a:spcPts val="0"/>
              </a:spcAft>
            </a:pPr>
            <a:r>
              <a:rPr lang="en-US" sz="1450" spc="20">
                <a:solidFill>
                  <a:srgbClr val="000000"/>
                </a:solidFill>
                <a:latin typeface="Arial" panose="02020603050405020304" pitchFamily="2"/>
              </a:rPr>
              <a:t>Chemical Hygiene Training for Lab Employees 2018 </a:t>
            </a:r>
          </a:p>
          <a:p>
            <a:pPr marL="502920" marR="0" indent="0" algn="l">
              <a:lnSpc>
                <a:spcPts val="1100"/>
              </a:lnSpc>
              <a:spcBef>
                <a:spcPts val="0"/>
              </a:spcBef>
              <a:spcAft>
                <a:spcPts val="0"/>
              </a:spcAft>
              <a:tabLst>
                <a:tab pos="3200400" algn="l"/>
              </a:tabLst>
            </a:pPr>
            <a:r>
              <a:rPr lang="en-US" sz="900" spc="0">
                <a:solidFill>
                  <a:srgbClr val="000000"/>
                </a:solidFill>
                <a:latin typeface="Arial" panose="02020603050405020304" pitchFamily="2"/>
              </a:rPr>
              <a:t>(ID:</a:t>
            </a:r>
            <a:r>
              <a:rPr lang="en-US" sz="900" spc="0">
                <a:solidFill>
                  <a:srgbClr val="1B4A8C"/>
                </a:solidFill>
                <a:latin typeface="Arial" panose="02020603050405020304" pitchFamily="2"/>
              </a:rPr>
              <a:t> SAF:NEHS 18 11208)</a:t>
            </a:r>
            <a:r>
              <a:rPr lang="en-US" sz="900" spc="0">
                <a:solidFill>
                  <a:srgbClr val="000000"/>
                </a:solidFill>
                <a:latin typeface="Arial" panose="02020603050405020304" pitchFamily="2"/>
              </a:rPr>
              <a:t> Class ID : 00768280 approximate duration: 20 min </a:t>
            </a:r>
          </a:p>
          <a:p>
            <a:pPr marL="502920" marR="91440" indent="0" algn="l">
              <a:lnSpc>
                <a:spcPts val="1100"/>
              </a:lnSpc>
              <a:spcBef>
                <a:spcPts val="1275"/>
              </a:spcBef>
              <a:spcAft>
                <a:spcPts val="500"/>
              </a:spcAft>
            </a:pPr>
            <a:r>
              <a:rPr lang="en-US" sz="900" b="1" spc="0">
                <a:solidFill>
                  <a:srgbClr val="000000"/>
                </a:solidFill>
                <a:latin typeface="Arial" panose="02020603050405020304" pitchFamily="2"/>
              </a:rPr>
              <a:t>Course description: </a:t>
            </a:r>
            <a:r>
              <a:rPr lang="en-US" sz="900" spc="0">
                <a:solidFill>
                  <a:srgbClr val="000000"/>
                </a:solidFill>
                <a:latin typeface="Arial" panose="02020603050405020304" pitchFamily="2"/>
              </a:rPr>
              <a:t>Training on Chemical Hygiene for KP employees working in a Laboratory setting, where formaldehyde exposures DO NOT exceed 0.1 ppm as an 8-hour TWA. </a:t>
            </a:r>
          </a:p>
        </p:txBody>
      </p:sp>
      <p:sp>
        <p:nvSpPr>
          <p:cNvPr id="4" name="Text Placeholder 3"/>
          <p:cNvSpPr>
            <a:spLocks noGrp="1"/>
          </p:cNvSpPr>
          <p:nvPr>
            <p:ph type="body" idx="10"/>
          </p:nvPr>
        </p:nvSpPr>
        <p:spPr>
          <a:xfrm>
            <a:off x="804545" y="4678045"/>
            <a:ext cx="6527800" cy="4656455"/>
          </a:xfrm>
          <a:prstGeom prst="rect">
            <a:avLst/>
          </a:prstGeom>
          <a:noFill/>
          <a:ln w="0" cmpd="sng">
            <a:noFill/>
            <a:prstDash val="solid"/>
          </a:ln>
        </p:spPr>
        <p:txBody>
          <a:bodyPr vert="horz" lIns="0" tIns="0" rIns="0" bIns="0" anchor="t"/>
          <a:lstStyle/>
          <a:p>
            <a:pPr marL="457200" marR="228600" indent="228600" algn="l">
              <a:lnSpc>
                <a:spcPts val="1800"/>
              </a:lnSpc>
              <a:spcAft>
                <a:spcPts val="0"/>
              </a:spcAft>
              <a:buFont typeface="Times New Roman"/>
              <a:buAutoNum type="arabicPeriod" startAt="2"/>
            </a:pPr>
            <a:r>
              <a:rPr lang="en-US" sz="1550" spc="0">
                <a:solidFill>
                  <a:srgbClr val="000000"/>
                </a:solidFill>
                <a:latin typeface="Times New Roman" panose="02020603050405020304" pitchFamily="1"/>
              </a:rPr>
              <a:t>Additional information will be reviewed at the Oct. 17 lab in-service or reviewed here. </a:t>
            </a:r>
          </a:p>
          <a:p>
            <a:pPr marL="457200" marR="0" indent="228600" algn="l">
              <a:lnSpc>
                <a:spcPts val="1800"/>
              </a:lnSpc>
              <a:spcBef>
                <a:spcPts val="1910"/>
              </a:spcBef>
              <a:spcAft>
                <a:spcPts val="0"/>
              </a:spcAft>
              <a:buFont typeface="Times New Roman"/>
              <a:buAutoNum type="arabicPeriod"/>
            </a:pPr>
            <a:r>
              <a:rPr lang="en-US" sz="1550" u="sng" spc="20">
                <a:solidFill>
                  <a:srgbClr val="000000"/>
                </a:solidFill>
                <a:latin typeface="Times New Roman" panose="02020603050405020304" pitchFamily="1"/>
              </a:rPr>
              <a:t>Complete the written quiz - </a:t>
            </a:r>
            <a:r>
              <a:rPr lang="en-US" sz="1550" b="1" u="sng" spc="20">
                <a:solidFill>
                  <a:srgbClr val="000000"/>
                </a:solidFill>
                <a:latin typeface="Times New Roman" panose="02020603050405020304" pitchFamily="1"/>
              </a:rPr>
              <a:t>Last Page of this Packet.</a:t>
            </a:r>
          </a:p>
          <a:p>
            <a:pPr marL="1737360" marR="914400" indent="137160" algn="l">
              <a:lnSpc>
                <a:spcPts val="2000"/>
              </a:lnSpc>
              <a:spcBef>
                <a:spcPts val="1600"/>
              </a:spcBef>
              <a:spcAft>
                <a:spcPts val="0"/>
              </a:spcAft>
              <a:buFont typeface="Wingdings"/>
              <a:buChar char="v"/>
            </a:pPr>
            <a:r>
              <a:rPr lang="en-US" sz="1550" spc="0">
                <a:solidFill>
                  <a:srgbClr val="D94C56"/>
                </a:solidFill>
                <a:latin typeface="Times New Roman" panose="02020603050405020304" pitchFamily="1"/>
              </a:rPr>
              <a:t>Everyone must print and return the completed quiz to Berta by </a:t>
            </a:r>
            <a:r>
              <a:rPr lang="en-US" sz="1550" b="1" spc="0">
                <a:solidFill>
                  <a:srgbClr val="4067A5"/>
                </a:solidFill>
                <a:latin typeface="Times New Roman" panose="02020603050405020304" pitchFamily="1"/>
              </a:rPr>
              <a:t>Friday November 30, 2018. </a:t>
            </a:r>
          </a:p>
          <a:p>
            <a:pPr marL="457200" marR="182880" indent="0" algn="l">
              <a:lnSpc>
                <a:spcPts val="1800"/>
              </a:lnSpc>
              <a:spcBef>
                <a:spcPts val="1960"/>
              </a:spcBef>
              <a:spcAft>
                <a:spcPts val="0"/>
              </a:spcAft>
            </a:pPr>
            <a:r>
              <a:rPr lang="en-US" sz="1550" spc="0">
                <a:solidFill>
                  <a:srgbClr val="000000"/>
                </a:solidFill>
                <a:latin typeface="Times New Roman" panose="02020603050405020304" pitchFamily="1"/>
              </a:rPr>
              <a:t>(There is a folder outside the supervisor office or if you are off-site, you can return to me via interoffice envelope). </a:t>
            </a:r>
          </a:p>
          <a:p>
            <a:pPr marL="0" marR="45720" indent="0" algn="just">
              <a:lnSpc>
                <a:spcPts val="1800"/>
              </a:lnSpc>
              <a:spcBef>
                <a:spcPts val="3365"/>
              </a:spcBef>
              <a:spcAft>
                <a:spcPts val="0"/>
              </a:spcAft>
            </a:pPr>
            <a:r>
              <a:rPr lang="en-US" sz="1550" b="1" spc="0">
                <a:solidFill>
                  <a:srgbClr val="000000"/>
                </a:solidFill>
                <a:latin typeface="Times New Roman" panose="02020603050405020304" pitchFamily="1"/>
              </a:rPr>
              <a:t>***Please remember to PRINT your name at the top of the quiz so you get credit. </a:t>
            </a:r>
          </a:p>
          <a:p>
            <a:pPr marL="457200" marR="0" indent="228600" algn="l">
              <a:lnSpc>
                <a:spcPts val="1700"/>
              </a:lnSpc>
              <a:spcBef>
                <a:spcPts val="3865"/>
              </a:spcBef>
              <a:spcAft>
                <a:spcPts val="0"/>
              </a:spcAft>
              <a:buFont typeface="Wingdings"/>
              <a:buChar char="v"/>
            </a:pPr>
            <a:r>
              <a:rPr lang="en-US" sz="1550" spc="15">
                <a:solidFill>
                  <a:srgbClr val="000000"/>
                </a:solidFill>
                <a:latin typeface="Times New Roman" panose="02020603050405020304" pitchFamily="1"/>
              </a:rPr>
              <a:t>Keep this education packet for your reference. </a:t>
            </a:r>
          </a:p>
          <a:p>
            <a:pPr marL="457200" marR="1005840" indent="228600" algn="l">
              <a:lnSpc>
                <a:spcPts val="1800"/>
              </a:lnSpc>
              <a:spcBef>
                <a:spcPts val="2010"/>
              </a:spcBef>
              <a:spcAft>
                <a:spcPts val="0"/>
              </a:spcAft>
              <a:buFont typeface="Wingdings"/>
              <a:buChar char="v"/>
            </a:pPr>
            <a:r>
              <a:rPr lang="en-US" sz="1550" spc="0">
                <a:solidFill>
                  <a:srgbClr val="000000"/>
                </a:solidFill>
                <a:latin typeface="Times New Roman" panose="02020603050405020304" pitchFamily="1"/>
              </a:rPr>
              <a:t>Please let Berta know if you have questions or need additional information/training. </a:t>
            </a:r>
          </a:p>
        </p:txBody>
      </p:sp>
    </p:spTree>
    <p:extLst>
      <p:ext uri="{BB962C8B-B14F-4D97-AF65-F5344CB8AC3E}">
        <p14:creationId xmlns:p14="http://schemas.microsoft.com/office/powerpoint/2010/main" val="2766177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layout 2">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368425" y="1143000"/>
            <a:ext cx="4826000" cy="4394200"/>
          </a:xfrm>
          <a:prstGeom prst="rect">
            <a:avLst/>
          </a:prstGeom>
          <a:noFill/>
          <a:ln w="0" cmpd="sng">
            <a:noFill/>
            <a:prstDash val="solid"/>
          </a:ln>
        </p:spPr>
        <p:txBody>
          <a:bodyPr vert="horz" lIns="0" tIns="0" rIns="0" bIns="0" anchor="t"/>
          <a:lstStyle/>
          <a:p>
            <a:pPr marL="0" marR="0" indent="0" algn="ctr">
              <a:lnSpc>
                <a:spcPts val="2000"/>
              </a:lnSpc>
              <a:spcAft>
                <a:spcPts val="0"/>
              </a:spcAft>
            </a:pPr>
            <a:r>
              <a:rPr lang="en-US" sz="1650" b="1" spc="25">
                <a:solidFill>
                  <a:srgbClr val="161616"/>
                </a:solidFill>
                <a:latin typeface="Times New Roman" panose="02020603050405020304" pitchFamily="1"/>
              </a:rPr>
              <a:t>2018 </a:t>
            </a:r>
          </a:p>
          <a:p>
            <a:pPr marL="0" marR="0" indent="0" algn="ctr">
              <a:lnSpc>
                <a:spcPts val="2000"/>
              </a:lnSpc>
              <a:spcBef>
                <a:spcPts val="110"/>
              </a:spcBef>
              <a:spcAft>
                <a:spcPts val="0"/>
              </a:spcAft>
            </a:pPr>
            <a:r>
              <a:rPr lang="en-US" sz="1650" b="1" spc="70">
                <a:solidFill>
                  <a:srgbClr val="161616"/>
                </a:solidFill>
                <a:latin typeface="Times New Roman" panose="02020603050405020304" pitchFamily="1"/>
              </a:rPr>
              <a:t>Annual Chemical Hygiene and EH&amp;S Training </a:t>
            </a:r>
          </a:p>
          <a:p>
            <a:pPr marL="0" marR="0" indent="228600" algn="l">
              <a:lnSpc>
                <a:spcPts val="1500"/>
              </a:lnSpc>
              <a:spcBef>
                <a:spcPts val="3940"/>
              </a:spcBef>
              <a:spcAft>
                <a:spcPts val="0"/>
              </a:spcAft>
              <a:buFont typeface="Wingdings"/>
              <a:buChar char="m"/>
            </a:pPr>
            <a:r>
              <a:rPr lang="en-US" sz="1400" spc="0">
                <a:solidFill>
                  <a:srgbClr val="161616"/>
                </a:solidFill>
                <a:latin typeface="Times New Roman" panose="02020603050405020304" pitchFamily="1"/>
              </a:rPr>
              <a:t>OSHA Standard 29 CFR </a:t>
            </a:r>
          </a:p>
          <a:p>
            <a:pPr marL="0" marR="0" indent="228600" algn="l">
              <a:lnSpc>
                <a:spcPts val="1500"/>
              </a:lnSpc>
              <a:spcBef>
                <a:spcPts val="205"/>
              </a:spcBef>
              <a:spcAft>
                <a:spcPts val="0"/>
              </a:spcAft>
              <a:buFont typeface="Wingdings"/>
              <a:buChar char="m"/>
            </a:pPr>
            <a:r>
              <a:rPr lang="en-US" sz="1400" spc="0">
                <a:solidFill>
                  <a:srgbClr val="161616"/>
                </a:solidFill>
                <a:latin typeface="Times New Roman" panose="02020603050405020304" pitchFamily="1"/>
              </a:rPr>
              <a:t>Chemical Hygiene Plan (CHP) </a:t>
            </a:r>
          </a:p>
          <a:p>
            <a:pPr marL="0" marR="0" indent="228600" algn="l">
              <a:lnSpc>
                <a:spcPts val="1700"/>
              </a:lnSpc>
              <a:spcBef>
                <a:spcPts val="0"/>
              </a:spcBef>
              <a:spcAft>
                <a:spcPts val="0"/>
              </a:spcAft>
              <a:buFont typeface="Symbol"/>
              <a:buChar char="·"/>
            </a:pPr>
            <a:r>
              <a:rPr lang="en-US" sz="1400" spc="0">
                <a:solidFill>
                  <a:srgbClr val="161616"/>
                </a:solidFill>
                <a:latin typeface="Times New Roman" panose="02020603050405020304" pitchFamily="1"/>
              </a:rPr>
              <a:t>Chemical Hygiene and Safety for Vendors and Non-lab Staff </a:t>
            </a:r>
          </a:p>
          <a:p>
            <a:pPr marL="0" marR="0" indent="228600" algn="l">
              <a:lnSpc>
                <a:spcPts val="1700"/>
              </a:lnSpc>
              <a:spcBef>
                <a:spcPts val="20"/>
              </a:spcBef>
              <a:spcAft>
                <a:spcPts val="0"/>
              </a:spcAft>
              <a:buFont typeface="Symbol"/>
              <a:buChar char="·"/>
            </a:pPr>
            <a:r>
              <a:rPr lang="en-US" sz="1400" spc="0">
                <a:solidFill>
                  <a:srgbClr val="161616"/>
                </a:solidFill>
                <a:latin typeface="Times New Roman" panose="02020603050405020304" pitchFamily="1"/>
              </a:rPr>
              <a:t>Formaldehyde Control of Exposure </a:t>
            </a:r>
          </a:p>
          <a:p>
            <a:pPr marL="0" marR="0" indent="228600" algn="l">
              <a:lnSpc>
                <a:spcPts val="1700"/>
              </a:lnSpc>
              <a:spcBef>
                <a:spcPts val="0"/>
              </a:spcBef>
              <a:spcAft>
                <a:spcPts val="0"/>
              </a:spcAft>
              <a:buFont typeface="Symbol"/>
              <a:buChar char="·"/>
            </a:pPr>
            <a:r>
              <a:rPr lang="en-US" sz="1400" spc="0">
                <a:solidFill>
                  <a:srgbClr val="161616"/>
                </a:solidFill>
                <a:latin typeface="Times New Roman" panose="02020603050405020304" pitchFamily="1"/>
              </a:rPr>
              <a:t>Protecting Yourself/Work Practice Controls </a:t>
            </a:r>
          </a:p>
          <a:p>
            <a:pPr marL="0" marR="0" indent="228600" algn="l">
              <a:lnSpc>
                <a:spcPts val="1700"/>
              </a:lnSpc>
              <a:spcBef>
                <a:spcPts val="0"/>
              </a:spcBef>
              <a:spcAft>
                <a:spcPts val="0"/>
              </a:spcAft>
              <a:buFont typeface="Symbol"/>
              <a:buChar char="·"/>
            </a:pPr>
            <a:r>
              <a:rPr lang="en-US" sz="1400" spc="0">
                <a:solidFill>
                  <a:srgbClr val="161616"/>
                </a:solidFill>
                <a:latin typeface="Times New Roman" panose="02020603050405020304" pitchFamily="1"/>
              </a:rPr>
              <a:t>Spills and Spill Response </a:t>
            </a:r>
          </a:p>
          <a:p>
            <a:pPr marL="0" marR="0" indent="228600" algn="l">
              <a:lnSpc>
                <a:spcPts val="1700"/>
              </a:lnSpc>
              <a:spcBef>
                <a:spcPts val="10"/>
              </a:spcBef>
              <a:spcAft>
                <a:spcPts val="0"/>
              </a:spcAft>
              <a:buFont typeface="Symbol"/>
              <a:buChar char="·"/>
            </a:pPr>
            <a:r>
              <a:rPr lang="en-US" sz="1400" spc="0">
                <a:solidFill>
                  <a:srgbClr val="161616"/>
                </a:solidFill>
                <a:latin typeface="Times New Roman" panose="02020603050405020304" pitchFamily="1"/>
              </a:rPr>
              <a:t>Labeling Systems/Secondary Containers </a:t>
            </a:r>
          </a:p>
          <a:p>
            <a:pPr marL="0" marR="0" indent="228600" algn="l">
              <a:lnSpc>
                <a:spcPts val="1500"/>
              </a:lnSpc>
              <a:spcBef>
                <a:spcPts val="240"/>
              </a:spcBef>
              <a:spcAft>
                <a:spcPts val="0"/>
              </a:spcAft>
              <a:buFont typeface="Wingdings"/>
              <a:buChar char="m"/>
            </a:pPr>
            <a:r>
              <a:rPr lang="en-US" sz="1400" spc="0">
                <a:solidFill>
                  <a:srgbClr val="161616"/>
                </a:solidFill>
                <a:latin typeface="Times New Roman" panose="02020603050405020304" pitchFamily="1"/>
              </a:rPr>
              <a:t>Pictograms and Hazards </a:t>
            </a:r>
          </a:p>
          <a:p>
            <a:pPr marL="0" marR="0" indent="228600" algn="l">
              <a:lnSpc>
                <a:spcPts val="1500"/>
              </a:lnSpc>
              <a:spcBef>
                <a:spcPts val="195"/>
              </a:spcBef>
              <a:spcAft>
                <a:spcPts val="0"/>
              </a:spcAft>
              <a:buFont typeface="Wingdings"/>
              <a:buChar char="m"/>
            </a:pPr>
            <a:r>
              <a:rPr lang="en-US" sz="1400" spc="0">
                <a:solidFill>
                  <a:srgbClr val="161616"/>
                </a:solidFill>
                <a:latin typeface="Times New Roman" panose="02020603050405020304" pitchFamily="1"/>
              </a:rPr>
              <a:t>Safety Data Sheets (SDS) / MSDS </a:t>
            </a:r>
          </a:p>
          <a:p>
            <a:pPr marL="0" marR="0" indent="228600" algn="l">
              <a:lnSpc>
                <a:spcPts val="1500"/>
              </a:lnSpc>
              <a:spcBef>
                <a:spcPts val="205"/>
              </a:spcBef>
              <a:spcAft>
                <a:spcPts val="0"/>
              </a:spcAft>
              <a:buFont typeface="Wingdings"/>
              <a:buChar char="m"/>
            </a:pPr>
            <a:r>
              <a:rPr lang="en-US" sz="1400" spc="0">
                <a:solidFill>
                  <a:srgbClr val="161616"/>
                </a:solidFill>
                <a:latin typeface="Times New Roman" panose="02020603050405020304" pitchFamily="1"/>
              </a:rPr>
              <a:t>Spill Response </a:t>
            </a:r>
          </a:p>
          <a:p>
            <a:pPr marL="0" marR="0" indent="228600" algn="l">
              <a:lnSpc>
                <a:spcPts val="1500"/>
              </a:lnSpc>
              <a:spcBef>
                <a:spcPts val="205"/>
              </a:spcBef>
              <a:spcAft>
                <a:spcPts val="0"/>
              </a:spcAft>
              <a:buFont typeface="Wingdings"/>
              <a:buChar char="m"/>
            </a:pPr>
            <a:r>
              <a:rPr lang="en-US" sz="1400" spc="0">
                <a:solidFill>
                  <a:srgbClr val="161616"/>
                </a:solidFill>
                <a:latin typeface="Times New Roman" panose="02020603050405020304" pitchFamily="1"/>
              </a:rPr>
              <a:t>Waste Management Streams </a:t>
            </a:r>
          </a:p>
          <a:p>
            <a:pPr marL="0" marR="0" indent="228600" algn="l">
              <a:lnSpc>
                <a:spcPts val="1700"/>
              </a:lnSpc>
              <a:spcBef>
                <a:spcPts val="5"/>
              </a:spcBef>
              <a:spcAft>
                <a:spcPts val="0"/>
              </a:spcAft>
              <a:buFont typeface="Symbol"/>
              <a:buChar char="·"/>
            </a:pPr>
            <a:r>
              <a:rPr lang="en-US" sz="1400" spc="-60">
                <a:solidFill>
                  <a:srgbClr val="161616"/>
                </a:solidFill>
                <a:latin typeface="Times New Roman" panose="02020603050405020304" pitchFamily="1"/>
              </a:rPr>
              <a:t>Fire Safety (RACE, PASS, evacuation) </a:t>
            </a:r>
          </a:p>
          <a:p>
            <a:pPr marL="0" marR="0" indent="228600" algn="l">
              <a:lnSpc>
                <a:spcPts val="1700"/>
              </a:lnSpc>
              <a:spcBef>
                <a:spcPts val="4445"/>
              </a:spcBef>
              <a:spcAft>
                <a:spcPts val="5"/>
              </a:spcAft>
              <a:buFont typeface="Symbol"/>
              <a:buChar char="·"/>
            </a:pPr>
            <a:r>
              <a:rPr lang="en-US" sz="1400" spc="15">
                <a:solidFill>
                  <a:srgbClr val="161616"/>
                </a:solidFill>
                <a:latin typeface="Times New Roman" panose="02020603050405020304" pitchFamily="1"/>
              </a:rPr>
              <a:t>Quiz — 33 points (must pass with 80% correct ..... 27 of 33) </a:t>
            </a:r>
          </a:p>
        </p:txBody>
      </p:sp>
    </p:spTree>
    <p:extLst>
      <p:ext uri="{BB962C8B-B14F-4D97-AF65-F5344CB8AC3E}">
        <p14:creationId xmlns:p14="http://schemas.microsoft.com/office/powerpoint/2010/main" val="3892169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ayout 3">
    <p:bg>
      <p:bgPr>
        <a:solidFill>
          <a:schemeClr val="bg1">
            <a:alpha val="10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201295" y="713105"/>
            <a:ext cx="9399905" cy="6520815"/>
          </a:xfrm>
          <a:prstGeom prst="rect">
            <a:avLst/>
          </a:prstGeom>
          <a:noFill/>
          <a:ln w="0" cmpd="sng">
            <a:noFill/>
            <a:prstDash val="solid"/>
          </a:ln>
        </p:spPr>
        <p:txBody>
          <a:bodyPr vert="horz" lIns="0" tIns="0" rIns="0" bIns="0" anchor="t">
            <a:normAutofit fontScale="95000"/>
          </a:bodyPr>
          <a:lstStyle/>
          <a:p>
            <a:pPr marL="8092440" marR="0" indent="0" algn="l">
              <a:lnSpc>
                <a:spcPts val="800"/>
              </a:lnSpc>
              <a:spcAft>
                <a:spcPts val="0"/>
              </a:spcAft>
            </a:pPr>
            <a:r>
              <a:rPr lang="en-US" sz="800" spc="15">
                <a:solidFill>
                  <a:srgbClr val="000000"/>
                </a:solidFill>
                <a:latin typeface="Arial" panose="02020603050405020304" pitchFamily="2"/>
              </a:rPr>
              <a:t>Ver. 2015.001 </a:t>
            </a:r>
          </a:p>
          <a:p>
            <a:pPr marL="182880" marR="0" indent="0" algn="l">
              <a:lnSpc>
                <a:spcPts val="4400"/>
              </a:lnSpc>
              <a:spcBef>
                <a:spcPts val="4310"/>
              </a:spcBef>
              <a:spcAft>
                <a:spcPts val="0"/>
              </a:spcAft>
            </a:pPr>
            <a:r>
              <a:rPr lang="en-US" sz="3750" b="1" spc="120">
                <a:solidFill>
                  <a:srgbClr val="000000"/>
                </a:solidFill>
                <a:latin typeface="Arial" panose="02020603050405020304" pitchFamily="2"/>
              </a:rPr>
              <a:t>Chemical Hygiene for Laboratories </a:t>
            </a:r>
          </a:p>
          <a:p>
            <a:pPr marL="182880" marR="365760" indent="0" algn="l">
              <a:lnSpc>
                <a:spcPts val="1400"/>
              </a:lnSpc>
              <a:spcBef>
                <a:spcPts val="1490"/>
              </a:spcBef>
              <a:spcAft>
                <a:spcPts val="0"/>
              </a:spcAft>
            </a:pPr>
            <a:r>
              <a:rPr lang="en-US" sz="1250" b="1" spc="0">
                <a:solidFill>
                  <a:srgbClr val="000000"/>
                </a:solidFill>
                <a:latin typeface="Arial" panose="02020603050405020304" pitchFamily="2"/>
              </a:rPr>
              <a:t>When completed in conjunction with orientation to site-specific processes and procedures this training complies with Federal requirements with regard to Chemical Hygiene in Laboratories under Federal Laboratory Standard, 29 CFR 1910.1450. </a:t>
            </a:r>
          </a:p>
          <a:p>
            <a:pPr marL="2834640" marR="0" indent="0" algn="l">
              <a:lnSpc>
                <a:spcPts val="2200"/>
              </a:lnSpc>
              <a:spcBef>
                <a:spcPts val="1565"/>
              </a:spcBef>
              <a:spcAft>
                <a:spcPts val="0"/>
              </a:spcAft>
              <a:tabLst>
                <a:tab pos="4846320" algn="l"/>
                <a:tab pos="6766560" algn="l"/>
              </a:tabLst>
            </a:pPr>
            <a:r>
              <a:rPr lang="en-US" sz="1450" i="1" spc="-55">
                <a:solidFill>
                  <a:srgbClr val="000000"/>
                </a:solidFill>
                <a:latin typeface="Arial" panose="02020603050405020304" pitchFamily="2"/>
              </a:rPr>
              <a:t>--ta-rn io:SAF 112_o(6 </a:t>
            </a:r>
          </a:p>
          <a:p>
            <a:pPr marL="4800600" marR="0" indent="0" algn="l">
              <a:lnSpc>
                <a:spcPts val="1800"/>
              </a:lnSpc>
              <a:spcBef>
                <a:spcPts val="370"/>
              </a:spcBef>
              <a:spcAft>
                <a:spcPts val="0"/>
              </a:spcAft>
              <a:tabLst>
                <a:tab pos="5897880" algn="l"/>
              </a:tabLst>
            </a:pPr>
            <a:r>
              <a:rPr lang="en-US" sz="1250" i="1" spc="75">
                <a:solidFill>
                  <a:srgbClr val="000000"/>
                </a:solidFill>
                <a:latin typeface="Arial" panose="02020603050405020304" pitchFamily="2"/>
              </a:rPr>
              <a:t>Class 00</a:t>
            </a:r>
            <a:r>
              <a:rPr lang="en-US" sz="1250" i="1" spc="75" baseline="30000">
                <a:solidFill>
                  <a:srgbClr val="000000"/>
                </a:solidFill>
                <a:latin typeface="Arial" panose="02020603050405020304" pitchFamily="2"/>
              </a:rPr>
              <a:t>-</a:t>
            </a:r>
            <a:r>
              <a:rPr lang="en-US" sz="1250" i="1" spc="75">
                <a:solidFill>
                  <a:srgbClr val="000000"/>
                </a:solidFill>
                <a:latin typeface="Arial" panose="02020603050405020304" pitchFamily="2"/>
              </a:rPr>
              <a:t>1tecg;IY</a:t>
            </a:r>
            <a:r>
              <a:rPr lang="en-US" sz="1250" i="1" spc="75" baseline="30000">
                <a:solidFill>
                  <a:srgbClr val="000000"/>
                </a:solidFill>
                <a:latin typeface="Arial" panose="02020603050405020304" pitchFamily="2"/>
              </a:rPr>
              <a:t>0</a:t>
            </a:r>
            <a:r>
              <a:rPr lang="en-US" sz="100" i="1" spc="75">
                <a:solidFill>
                  <a:srgbClr val="000000"/>
                </a:solidFill>
                <a:latin typeface="Arial" panose="02020603050405020304" pitchFamily="2"/>
              </a:rPr>
              <a:t> </a:t>
            </a:r>
          </a:p>
          <a:p>
            <a:pPr marL="182880" marR="0" indent="0" algn="l">
              <a:lnSpc>
                <a:spcPts val="1400"/>
              </a:lnSpc>
              <a:spcBef>
                <a:spcPts val="6100"/>
              </a:spcBef>
              <a:spcAft>
                <a:spcPts val="0"/>
              </a:spcAft>
            </a:pPr>
            <a:r>
              <a:rPr lang="en-US" sz="1250" b="1" spc="10">
                <a:solidFill>
                  <a:srgbClr val="000000"/>
                </a:solidFill>
                <a:latin typeface="Arial" panose="02020603050405020304" pitchFamily="2"/>
              </a:rPr>
              <a:t>REGULATORY INFORMATION </a:t>
            </a:r>
          </a:p>
          <a:p>
            <a:pPr marL="182880" marR="0" indent="0" algn="l">
              <a:lnSpc>
                <a:spcPts val="1200"/>
              </a:lnSpc>
              <a:spcBef>
                <a:spcPts val="1875"/>
              </a:spcBef>
              <a:spcAft>
                <a:spcPts val="0"/>
              </a:spcAft>
            </a:pPr>
            <a:r>
              <a:rPr lang="en-US" sz="1050" b="1" spc="0">
                <a:solidFill>
                  <a:srgbClr val="000000"/>
                </a:solidFill>
                <a:latin typeface="Arial" panose="02020603050405020304" pitchFamily="2"/>
              </a:rPr>
              <a:t>Training Requirements: </a:t>
            </a:r>
          </a:p>
          <a:p>
            <a:pPr marL="182880" marR="0" indent="0" algn="l">
              <a:lnSpc>
                <a:spcPts val="1200"/>
              </a:lnSpc>
              <a:spcBef>
                <a:spcPts val="195"/>
              </a:spcBef>
              <a:spcAft>
                <a:spcPts val="0"/>
              </a:spcAft>
            </a:pPr>
            <a:r>
              <a:rPr lang="en-US" sz="1050" spc="0">
                <a:solidFill>
                  <a:srgbClr val="000000"/>
                </a:solidFill>
                <a:latin typeface="Arial" panose="02020603050405020304" pitchFamily="2"/>
              </a:rPr>
              <a:t>1910.1450(f)(1) </a:t>
            </a:r>
          </a:p>
          <a:p>
            <a:pPr marL="182880" marR="320040" indent="0" algn="l">
              <a:lnSpc>
                <a:spcPts val="1200"/>
              </a:lnSpc>
              <a:spcBef>
                <a:spcPts val="265"/>
              </a:spcBef>
              <a:spcAft>
                <a:spcPts val="0"/>
              </a:spcAft>
            </a:pPr>
            <a:r>
              <a:rPr lang="en-US" sz="1050" spc="0">
                <a:solidFill>
                  <a:srgbClr val="000000"/>
                </a:solidFill>
                <a:latin typeface="Arial" panose="02020603050405020304" pitchFamily="2"/>
              </a:rPr>
              <a:t>The employer shall provide employees with information and training to ensure that they are apprised of the hazards of chemicals present in their work area. </a:t>
            </a:r>
          </a:p>
          <a:p>
            <a:pPr marL="182880" marR="0" indent="0" algn="l">
              <a:lnSpc>
                <a:spcPts val="1200"/>
              </a:lnSpc>
              <a:spcBef>
                <a:spcPts val="220"/>
              </a:spcBef>
              <a:spcAft>
                <a:spcPts val="0"/>
              </a:spcAft>
            </a:pPr>
            <a:r>
              <a:rPr lang="en-US" sz="1050" spc="0">
                <a:solidFill>
                  <a:srgbClr val="000000"/>
                </a:solidFill>
                <a:latin typeface="Arial" panose="02020603050405020304" pitchFamily="2"/>
              </a:rPr>
              <a:t>1910.1450(a)(1) </a:t>
            </a:r>
          </a:p>
          <a:p>
            <a:pPr marL="182880" marR="365760" indent="0" algn="l">
              <a:lnSpc>
                <a:spcPts val="1100"/>
              </a:lnSpc>
              <a:spcBef>
                <a:spcPts val="280"/>
              </a:spcBef>
              <a:spcAft>
                <a:spcPts val="0"/>
              </a:spcAft>
            </a:pPr>
            <a:r>
              <a:rPr lang="en-US" sz="1050" spc="0">
                <a:solidFill>
                  <a:srgbClr val="000000"/>
                </a:solidFill>
                <a:latin typeface="Arial" panose="02020603050405020304" pitchFamily="2"/>
              </a:rPr>
              <a:t>This section shall apply to all employers engaged in the laboratory use of hazardous chemicals as defined. </a:t>
            </a:r>
            <a:r>
              <a:rPr lang="en-US" sz="1050" i="1" spc="0">
                <a:solidFill>
                  <a:srgbClr val="000000"/>
                </a:solidFill>
                <a:latin typeface="Arial" panose="02020603050405020304" pitchFamily="2"/>
              </a:rPr>
              <a:t>(Essentially the requirement applies to all staff working with chemically hazardous materials in a laboratory setting) </a:t>
            </a:r>
          </a:p>
          <a:p>
            <a:pPr marL="182880" marR="0" indent="0" algn="l">
              <a:lnSpc>
                <a:spcPts val="1200"/>
              </a:lnSpc>
              <a:spcBef>
                <a:spcPts val="1635"/>
              </a:spcBef>
              <a:spcAft>
                <a:spcPts val="0"/>
              </a:spcAft>
            </a:pPr>
            <a:r>
              <a:rPr lang="en-US" sz="1050" b="1" spc="0">
                <a:solidFill>
                  <a:srgbClr val="000000"/>
                </a:solidFill>
                <a:latin typeface="Arial" panose="02020603050405020304" pitchFamily="2"/>
              </a:rPr>
              <a:t>Frequency Requirements: </a:t>
            </a:r>
          </a:p>
          <a:p>
            <a:pPr marL="182880" marR="0" indent="0" algn="l">
              <a:lnSpc>
                <a:spcPts val="1200"/>
              </a:lnSpc>
              <a:spcBef>
                <a:spcPts val="240"/>
              </a:spcBef>
              <a:spcAft>
                <a:spcPts val="0"/>
              </a:spcAft>
            </a:pPr>
            <a:r>
              <a:rPr lang="en-US" sz="1050" spc="0">
                <a:solidFill>
                  <a:srgbClr val="000000"/>
                </a:solidFill>
                <a:latin typeface="Arial" panose="02020603050405020304" pitchFamily="2"/>
              </a:rPr>
              <a:t>1910.1450(f)(2) </a:t>
            </a:r>
          </a:p>
          <a:p>
            <a:pPr marL="182880" marR="320040" indent="0" algn="l">
              <a:lnSpc>
                <a:spcPts val="1200"/>
              </a:lnSpc>
              <a:spcBef>
                <a:spcPts val="265"/>
              </a:spcBef>
              <a:spcAft>
                <a:spcPts val="0"/>
              </a:spcAft>
            </a:pPr>
            <a:r>
              <a:rPr lang="en-US" sz="1050" spc="0">
                <a:solidFill>
                  <a:srgbClr val="000000"/>
                </a:solidFill>
                <a:latin typeface="Arial" panose="02020603050405020304" pitchFamily="2"/>
              </a:rPr>
              <a:t>Such information shall be provided at the time of an employee's initial assignment to a work area where hazardous chemicals are present and prior to assignments involving new exposure situations. The frequency of refresher information and training shall be determined by the employer. </a:t>
            </a:r>
          </a:p>
          <a:p>
            <a:pPr marL="3200400" marR="0" indent="0" algn="l">
              <a:lnSpc>
                <a:spcPts val="1400"/>
              </a:lnSpc>
              <a:spcBef>
                <a:spcPts val="2870"/>
              </a:spcBef>
              <a:spcAft>
                <a:spcPts val="770"/>
              </a:spcAft>
              <a:tabLst>
                <a:tab pos="9006840" algn="l"/>
              </a:tabLst>
            </a:pPr>
            <a:r>
              <a:rPr lang="en-US" sz="1250" b="1" spc="0">
                <a:solidFill>
                  <a:srgbClr val="000000"/>
                </a:solidFill>
                <a:latin typeface="Arial" panose="02020603050405020304" pitchFamily="2"/>
              </a:rPr>
              <a:t>© Kaiser Foundation Health Plan, Inc. 1 </a:t>
            </a:r>
          </a:p>
        </p:txBody>
      </p:sp>
    </p:spTree>
    <p:extLst>
      <p:ext uri="{BB962C8B-B14F-4D97-AF65-F5344CB8AC3E}">
        <p14:creationId xmlns:p14="http://schemas.microsoft.com/office/powerpoint/2010/main" val="1553590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layout 4">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905510" y="890905"/>
            <a:ext cx="5969000" cy="8824595"/>
          </a:xfrm>
          <a:prstGeom prst="rect">
            <a:avLst/>
          </a:prstGeom>
          <a:noFill/>
          <a:ln w="0" cmpd="sng">
            <a:noFill/>
            <a:prstDash val="solid"/>
          </a:ln>
        </p:spPr>
        <p:txBody>
          <a:bodyPr vert="horz" lIns="0" tIns="151130" rIns="0" bIns="0" anchor="t"/>
          <a:lstStyle/>
          <a:p>
            <a:pPr marL="0" marR="0" indent="0" algn="just">
              <a:lnSpc>
                <a:spcPts val="1200"/>
              </a:lnSpc>
              <a:spcAft>
                <a:spcPts val="0"/>
              </a:spcAft>
              <a:tabLst>
                <a:tab pos="5989320" algn="r"/>
              </a:tabLst>
            </a:pPr>
            <a:r>
              <a:rPr lang="en-US" sz="1000" spc="0">
                <a:solidFill>
                  <a:srgbClr val="0C0C0C"/>
                </a:solidFill>
                <a:latin typeface="Arial" panose="02020603050405020304" pitchFamily="2"/>
              </a:rPr>
              <a:t>FORMAL POLICY STATEMENT 2 </a:t>
            </a:r>
          </a:p>
          <a:p>
            <a:pPr marL="0" marR="0" indent="0" algn="just">
              <a:lnSpc>
                <a:spcPts val="1200"/>
              </a:lnSpc>
              <a:spcBef>
                <a:spcPts val="1190"/>
              </a:spcBef>
              <a:spcAft>
                <a:spcPts val="0"/>
              </a:spcAft>
              <a:tabLst>
                <a:tab pos="5989320" algn="r"/>
              </a:tabLst>
            </a:pPr>
            <a:r>
              <a:rPr lang="en-US" sz="1000" spc="0">
                <a:solidFill>
                  <a:srgbClr val="0C0C0C"/>
                </a:solidFill>
                <a:latin typeface="Arial" panose="02020603050405020304" pitchFamily="2"/>
              </a:rPr>
              <a:t>PURPOSE  3 </a:t>
            </a:r>
          </a:p>
          <a:p>
            <a:pPr marL="0" marR="0" indent="0" algn="just">
              <a:lnSpc>
                <a:spcPts val="1200"/>
              </a:lnSpc>
              <a:spcBef>
                <a:spcPts val="1185"/>
              </a:spcBef>
              <a:spcAft>
                <a:spcPts val="0"/>
              </a:spcAft>
              <a:tabLst>
                <a:tab pos="5989320" algn="r"/>
              </a:tabLst>
            </a:pPr>
            <a:r>
              <a:rPr lang="en-US" sz="1000" spc="0">
                <a:solidFill>
                  <a:srgbClr val="0C0C0C"/>
                </a:solidFill>
                <a:latin typeface="Arial" panose="02020603050405020304" pitchFamily="2"/>
              </a:rPr>
              <a:t>SCOPE 3 </a:t>
            </a:r>
          </a:p>
          <a:p>
            <a:pPr marL="0" marR="0" indent="0" algn="just">
              <a:lnSpc>
                <a:spcPts val="1200"/>
              </a:lnSpc>
              <a:spcBef>
                <a:spcPts val="1165"/>
              </a:spcBef>
              <a:spcAft>
                <a:spcPts val="0"/>
              </a:spcAft>
              <a:tabLst>
                <a:tab pos="5989320" algn="r"/>
              </a:tabLst>
            </a:pPr>
            <a:r>
              <a:rPr lang="en-US" sz="1000" spc="0">
                <a:solidFill>
                  <a:srgbClr val="0C0C0C"/>
                </a:solidFill>
                <a:latin typeface="Arial" panose="02020603050405020304" pitchFamily="2"/>
              </a:rPr>
              <a:t>AVAILABILITY 3 </a:t>
            </a:r>
          </a:p>
          <a:p>
            <a:pPr marL="0" marR="0" indent="0" algn="just">
              <a:lnSpc>
                <a:spcPts val="1200"/>
              </a:lnSpc>
              <a:spcBef>
                <a:spcPts val="1180"/>
              </a:spcBef>
              <a:spcAft>
                <a:spcPts val="0"/>
              </a:spcAft>
              <a:tabLst>
                <a:tab pos="5989320" algn="r"/>
              </a:tabLst>
            </a:pPr>
            <a:r>
              <a:rPr lang="en-US" sz="1000" spc="0">
                <a:solidFill>
                  <a:srgbClr val="0C0C0C"/>
                </a:solidFill>
                <a:latin typeface="Arial" panose="02020603050405020304" pitchFamily="2"/>
              </a:rPr>
              <a:t>RESPONSIBILITIES 3 </a:t>
            </a:r>
          </a:p>
          <a:p>
            <a:pPr marL="0" marR="0" indent="0" algn="just">
              <a:lnSpc>
                <a:spcPts val="1200"/>
              </a:lnSpc>
              <a:spcBef>
                <a:spcPts val="1210"/>
              </a:spcBef>
              <a:spcAft>
                <a:spcPts val="0"/>
              </a:spcAft>
              <a:tabLst>
                <a:tab pos="5989320" algn="r"/>
              </a:tabLst>
            </a:pPr>
            <a:r>
              <a:rPr lang="en-US" sz="1000" spc="0">
                <a:solidFill>
                  <a:srgbClr val="0C0C0C"/>
                </a:solidFill>
                <a:latin typeface="Arial" panose="02020603050405020304" pitchFamily="2"/>
              </a:rPr>
              <a:t>EMERGENCY CONTACTS 5 </a:t>
            </a:r>
          </a:p>
          <a:p>
            <a:pPr marL="0" marR="0" indent="0" algn="just">
              <a:lnSpc>
                <a:spcPts val="1200"/>
              </a:lnSpc>
              <a:spcBef>
                <a:spcPts val="1180"/>
              </a:spcBef>
              <a:spcAft>
                <a:spcPts val="0"/>
              </a:spcAft>
              <a:tabLst>
                <a:tab pos="5989320" algn="r"/>
              </a:tabLst>
            </a:pPr>
            <a:r>
              <a:rPr lang="en-US" sz="1000" spc="0">
                <a:solidFill>
                  <a:srgbClr val="0C0C0C"/>
                </a:solidFill>
                <a:latin typeface="Arial" panose="02020603050405020304" pitchFamily="2"/>
              </a:rPr>
              <a:t>GENERAL LAB SAFETY OPERATING PROCEDURES 5 </a:t>
            </a:r>
          </a:p>
          <a:p>
            <a:pPr marL="0" marR="0" indent="0" algn="just">
              <a:lnSpc>
                <a:spcPts val="1200"/>
              </a:lnSpc>
              <a:spcBef>
                <a:spcPts val="1155"/>
              </a:spcBef>
              <a:spcAft>
                <a:spcPts val="0"/>
              </a:spcAft>
              <a:tabLst>
                <a:tab pos="5989320" algn="r"/>
              </a:tabLst>
            </a:pPr>
            <a:r>
              <a:rPr lang="en-US" sz="1000" spc="0">
                <a:solidFill>
                  <a:srgbClr val="0C0C0C"/>
                </a:solidFill>
                <a:latin typeface="Arial" panose="02020603050405020304" pitchFamily="2"/>
              </a:rPr>
              <a:t>GENERAL CHEMICAL SAFETY 7 </a:t>
            </a:r>
          </a:p>
          <a:p>
            <a:pPr marL="0" marR="0" indent="0" algn="just">
              <a:lnSpc>
                <a:spcPts val="1200"/>
              </a:lnSpc>
              <a:spcBef>
                <a:spcPts val="1205"/>
              </a:spcBef>
              <a:spcAft>
                <a:spcPts val="0"/>
              </a:spcAft>
              <a:tabLst>
                <a:tab pos="5989320" algn="r"/>
              </a:tabLst>
            </a:pPr>
            <a:r>
              <a:rPr lang="en-US" sz="1000" spc="0">
                <a:solidFill>
                  <a:srgbClr val="0C0C0C"/>
                </a:solidFill>
                <a:latin typeface="Arial" panose="02020603050405020304" pitchFamily="2"/>
              </a:rPr>
              <a:t>Hazardous Material Classification  7 </a:t>
            </a:r>
          </a:p>
          <a:p>
            <a:pPr marL="0" marR="0" indent="0" algn="just">
              <a:lnSpc>
                <a:spcPts val="1200"/>
              </a:lnSpc>
              <a:spcBef>
                <a:spcPts val="1260"/>
              </a:spcBef>
              <a:spcAft>
                <a:spcPts val="0"/>
              </a:spcAft>
              <a:tabLst>
                <a:tab pos="5989320" algn="r"/>
              </a:tabLst>
            </a:pPr>
            <a:r>
              <a:rPr lang="en-US" sz="1000" spc="0">
                <a:solidFill>
                  <a:srgbClr val="0C0C0C"/>
                </a:solidFill>
                <a:latin typeface="Arial" panose="02020603050405020304" pitchFamily="2"/>
              </a:rPr>
              <a:t>Chemical exposure monitoring  11 </a:t>
            </a:r>
          </a:p>
          <a:p>
            <a:pPr marL="0" marR="0" indent="0" algn="just">
              <a:lnSpc>
                <a:spcPts val="1200"/>
              </a:lnSpc>
              <a:spcBef>
                <a:spcPts val="1285"/>
              </a:spcBef>
              <a:spcAft>
                <a:spcPts val="0"/>
              </a:spcAft>
              <a:tabLst>
                <a:tab pos="5989320" algn="r"/>
              </a:tabLst>
            </a:pPr>
            <a:r>
              <a:rPr lang="en-US" sz="1000" spc="0">
                <a:solidFill>
                  <a:srgbClr val="0C0C0C"/>
                </a:solidFill>
                <a:latin typeface="Arial" panose="02020603050405020304" pitchFamily="2"/>
              </a:rPr>
              <a:t>Chemical Exposure Controls and Emergency Safety Equipment  12 </a:t>
            </a:r>
          </a:p>
          <a:p>
            <a:pPr marL="0" marR="0" indent="0" algn="just">
              <a:lnSpc>
                <a:spcPts val="1200"/>
              </a:lnSpc>
              <a:spcBef>
                <a:spcPts val="1270"/>
              </a:spcBef>
              <a:spcAft>
                <a:spcPts val="0"/>
              </a:spcAft>
              <a:tabLst>
                <a:tab pos="5989320" algn="r"/>
              </a:tabLst>
            </a:pPr>
            <a:r>
              <a:rPr lang="en-US" sz="1000" spc="0">
                <a:solidFill>
                  <a:srgbClr val="0C0C0C"/>
                </a:solidFill>
                <a:latin typeface="Arial" panose="02020603050405020304" pitchFamily="2"/>
              </a:rPr>
              <a:t>Chemical Storage </a:t>
            </a:r>
            <a:r>
              <a:rPr lang="en-US" sz="850" spc="0">
                <a:solidFill>
                  <a:srgbClr val="0C0C0C"/>
                </a:solidFill>
                <a:latin typeface="Verdana" panose="02020603050405020304" pitchFamily="2"/>
              </a:rPr>
              <a:t>14 </a:t>
            </a:r>
          </a:p>
          <a:p>
            <a:pPr marL="0" marR="0" indent="0" algn="just">
              <a:lnSpc>
                <a:spcPts val="1200"/>
              </a:lnSpc>
              <a:spcBef>
                <a:spcPts val="1265"/>
              </a:spcBef>
              <a:spcAft>
                <a:spcPts val="0"/>
              </a:spcAft>
              <a:tabLst>
                <a:tab pos="5989320" algn="r"/>
              </a:tabLst>
            </a:pPr>
            <a:r>
              <a:rPr lang="en-US" sz="1000" spc="0">
                <a:solidFill>
                  <a:srgbClr val="0C0C0C"/>
                </a:solidFill>
                <a:latin typeface="Arial" panose="02020603050405020304" pitchFamily="2"/>
              </a:rPr>
              <a:t>Chemical Waste Disposal  15 </a:t>
            </a:r>
          </a:p>
          <a:p>
            <a:pPr marL="0" marR="0" indent="0" algn="just">
              <a:lnSpc>
                <a:spcPts val="1200"/>
              </a:lnSpc>
              <a:spcBef>
                <a:spcPts val="1225"/>
              </a:spcBef>
              <a:spcAft>
                <a:spcPts val="0"/>
              </a:spcAft>
              <a:tabLst>
                <a:tab pos="5989320" algn="r"/>
              </a:tabLst>
            </a:pPr>
            <a:r>
              <a:rPr lang="en-US" sz="1000" spc="0">
                <a:solidFill>
                  <a:srgbClr val="0C0C0C"/>
                </a:solidFill>
                <a:latin typeface="Arial" panose="02020603050405020304" pitchFamily="2"/>
              </a:rPr>
              <a:t>PRIOR APPROVAL FOR NON-ROUTINE LABORATORY PROCEDURES 16 </a:t>
            </a:r>
          </a:p>
          <a:p>
            <a:pPr marL="0" marR="0" indent="0" algn="just">
              <a:lnSpc>
                <a:spcPts val="1200"/>
              </a:lnSpc>
              <a:spcBef>
                <a:spcPts val="1195"/>
              </a:spcBef>
              <a:spcAft>
                <a:spcPts val="0"/>
              </a:spcAft>
              <a:tabLst>
                <a:tab pos="5989320" algn="r"/>
              </a:tabLst>
            </a:pPr>
            <a:r>
              <a:rPr lang="en-US" sz="1000" spc="0">
                <a:solidFill>
                  <a:srgbClr val="0C0C0C"/>
                </a:solidFill>
                <a:latin typeface="Arial" panose="02020603050405020304" pitchFamily="2"/>
              </a:rPr>
              <a:t>HIGH-HAZARD CHEMICAL OPERATIONS 16 </a:t>
            </a:r>
          </a:p>
          <a:p>
            <a:pPr marL="0" marR="0" indent="0" algn="just">
              <a:lnSpc>
                <a:spcPts val="1200"/>
              </a:lnSpc>
              <a:spcBef>
                <a:spcPts val="1170"/>
              </a:spcBef>
              <a:spcAft>
                <a:spcPts val="0"/>
              </a:spcAft>
              <a:tabLst>
                <a:tab pos="5989320" algn="r"/>
              </a:tabLst>
            </a:pPr>
            <a:r>
              <a:rPr lang="en-US" sz="1000" spc="0">
                <a:solidFill>
                  <a:srgbClr val="0C0C0C"/>
                </a:solidFill>
                <a:latin typeface="Arial" panose="02020603050405020304" pitchFamily="2"/>
              </a:rPr>
              <a:t>FORMALDEHYDE HAZARDS 17 </a:t>
            </a:r>
          </a:p>
          <a:p>
            <a:pPr marL="0" marR="0" indent="0" algn="just">
              <a:lnSpc>
                <a:spcPts val="1200"/>
              </a:lnSpc>
              <a:spcBef>
                <a:spcPts val="1190"/>
              </a:spcBef>
              <a:spcAft>
                <a:spcPts val="0"/>
              </a:spcAft>
              <a:tabLst>
                <a:tab pos="5989320" algn="r"/>
              </a:tabLst>
            </a:pPr>
            <a:r>
              <a:rPr lang="en-US" sz="1000" spc="0">
                <a:solidFill>
                  <a:srgbClr val="0C0C0C"/>
                </a:solidFill>
                <a:latin typeface="Arial" panose="02020603050405020304" pitchFamily="2"/>
              </a:rPr>
              <a:t>SPILLS AND ACCIDENTS 18 </a:t>
            </a:r>
          </a:p>
          <a:p>
            <a:pPr marL="0" marR="0" indent="0" algn="just">
              <a:lnSpc>
                <a:spcPts val="1200"/>
              </a:lnSpc>
              <a:spcBef>
                <a:spcPts val="1180"/>
              </a:spcBef>
              <a:spcAft>
                <a:spcPts val="0"/>
              </a:spcAft>
              <a:tabLst>
                <a:tab pos="5989320" algn="r"/>
              </a:tabLst>
            </a:pPr>
            <a:r>
              <a:rPr lang="en-US" sz="1000" spc="0">
                <a:solidFill>
                  <a:srgbClr val="0C0C0C"/>
                </a:solidFill>
                <a:latin typeface="Arial" panose="02020603050405020304" pitchFamily="2"/>
              </a:rPr>
              <a:t>RESPIRATORY PROTECTION 22 </a:t>
            </a:r>
          </a:p>
          <a:p>
            <a:pPr marL="0" marR="0" indent="0" algn="just">
              <a:lnSpc>
                <a:spcPts val="1200"/>
              </a:lnSpc>
              <a:spcBef>
                <a:spcPts val="1205"/>
              </a:spcBef>
              <a:spcAft>
                <a:spcPts val="0"/>
              </a:spcAft>
              <a:tabLst>
                <a:tab pos="5989320" algn="r"/>
              </a:tabLst>
            </a:pPr>
            <a:r>
              <a:rPr lang="en-US" sz="1000" spc="0">
                <a:solidFill>
                  <a:srgbClr val="0C0C0C"/>
                </a:solidFill>
                <a:latin typeface="Arial" panose="02020603050405020304" pitchFamily="2"/>
              </a:rPr>
              <a:t>MEDICAL CONSULTATION AND EXAMINATION 23 </a:t>
            </a:r>
          </a:p>
          <a:p>
            <a:pPr marL="0" marR="0" indent="0" algn="just">
              <a:lnSpc>
                <a:spcPts val="1200"/>
              </a:lnSpc>
              <a:spcBef>
                <a:spcPts val="1165"/>
              </a:spcBef>
              <a:spcAft>
                <a:spcPts val="0"/>
              </a:spcAft>
              <a:tabLst>
                <a:tab pos="5989320" algn="r"/>
              </a:tabLst>
            </a:pPr>
            <a:r>
              <a:rPr lang="en-US" sz="1000" spc="0">
                <a:solidFill>
                  <a:srgbClr val="0C0C0C"/>
                </a:solidFill>
                <a:latin typeface="Arial" panose="02020603050405020304" pitchFamily="2"/>
              </a:rPr>
              <a:t>TRAINING 24 </a:t>
            </a:r>
          </a:p>
          <a:p>
            <a:pPr marL="0" marR="0" indent="0" algn="just">
              <a:lnSpc>
                <a:spcPts val="1200"/>
              </a:lnSpc>
              <a:spcBef>
                <a:spcPts val="1175"/>
              </a:spcBef>
              <a:spcAft>
                <a:spcPts val="0"/>
              </a:spcAft>
              <a:tabLst>
                <a:tab pos="5989320" algn="r"/>
              </a:tabLst>
            </a:pPr>
            <a:r>
              <a:rPr lang="en-US" sz="1000" spc="0">
                <a:solidFill>
                  <a:srgbClr val="0C0C0C"/>
                </a:solidFill>
                <a:latin typeface="Arial" panose="02020603050405020304" pitchFamily="2"/>
              </a:rPr>
              <a:t>HOUSEKEEPING 25 </a:t>
            </a:r>
          </a:p>
          <a:p>
            <a:pPr marL="0" marR="0" indent="0" algn="just">
              <a:lnSpc>
                <a:spcPts val="1200"/>
              </a:lnSpc>
              <a:spcBef>
                <a:spcPts val="1175"/>
              </a:spcBef>
              <a:spcAft>
                <a:spcPts val="0"/>
              </a:spcAft>
              <a:tabLst>
                <a:tab pos="5989320" algn="r"/>
              </a:tabLst>
            </a:pPr>
            <a:r>
              <a:rPr lang="en-US" sz="1000" spc="0">
                <a:solidFill>
                  <a:srgbClr val="0C0C0C"/>
                </a:solidFill>
                <a:latin typeface="Arial" panose="02020603050405020304" pitchFamily="2"/>
              </a:rPr>
              <a:t>RECORD KEEPING 26 </a:t>
            </a:r>
          </a:p>
          <a:p>
            <a:pPr marL="0" marR="0" indent="0" algn="just">
              <a:lnSpc>
                <a:spcPts val="1200"/>
              </a:lnSpc>
              <a:spcBef>
                <a:spcPts val="1200"/>
              </a:spcBef>
              <a:spcAft>
                <a:spcPts val="0"/>
              </a:spcAft>
              <a:tabLst>
                <a:tab pos="5989320" algn="r"/>
              </a:tabLst>
            </a:pPr>
            <a:r>
              <a:rPr lang="en-US" sz="1000" spc="0">
                <a:solidFill>
                  <a:srgbClr val="0C0C0C"/>
                </a:solidFill>
                <a:latin typeface="Arial" panose="02020603050405020304" pitchFamily="2"/>
              </a:rPr>
              <a:t>REFERENCES 28 </a:t>
            </a:r>
          </a:p>
          <a:p>
            <a:pPr marL="0" marR="0" indent="0" algn="just">
              <a:lnSpc>
                <a:spcPts val="1200"/>
              </a:lnSpc>
              <a:spcBef>
                <a:spcPts val="1190"/>
              </a:spcBef>
              <a:spcAft>
                <a:spcPts val="0"/>
              </a:spcAft>
              <a:tabLst>
                <a:tab pos="5989320" algn="r"/>
              </a:tabLst>
            </a:pPr>
            <a:r>
              <a:rPr lang="en-US" sz="1000" spc="0">
                <a:solidFill>
                  <a:srgbClr val="0C0C0C"/>
                </a:solidFill>
                <a:latin typeface="Arial" panose="02020603050405020304" pitchFamily="2"/>
              </a:rPr>
              <a:t>APPENDIX A: Formaldehyde Requirements Matrix 29 </a:t>
            </a:r>
          </a:p>
          <a:p>
            <a:pPr marL="0" marR="0" indent="0" algn="just">
              <a:lnSpc>
                <a:spcPts val="1200"/>
              </a:lnSpc>
              <a:spcBef>
                <a:spcPts val="1200"/>
              </a:spcBef>
              <a:spcAft>
                <a:spcPts val="0"/>
              </a:spcAft>
              <a:tabLst>
                <a:tab pos="5989320" algn="r"/>
              </a:tabLst>
            </a:pPr>
            <a:r>
              <a:rPr lang="en-US" sz="1000" spc="0">
                <a:solidFill>
                  <a:srgbClr val="0C0C0C"/>
                </a:solidFill>
                <a:latin typeface="Arial" panose="02020603050405020304" pitchFamily="2"/>
              </a:rPr>
              <a:t>APPENDIX B: DOT Classification List  31 </a:t>
            </a:r>
          </a:p>
          <a:p>
            <a:pPr marL="0" marR="0" indent="0" algn="just">
              <a:lnSpc>
                <a:spcPts val="1200"/>
              </a:lnSpc>
              <a:spcBef>
                <a:spcPts val="1175"/>
              </a:spcBef>
              <a:spcAft>
                <a:spcPts val="0"/>
              </a:spcAft>
              <a:tabLst>
                <a:tab pos="5989320" algn="r"/>
              </a:tabLst>
            </a:pPr>
            <a:r>
              <a:rPr lang="en-US" sz="1000" spc="0">
                <a:solidFill>
                  <a:srgbClr val="0C0C0C"/>
                </a:solidFill>
                <a:latin typeface="Arial" panose="02020603050405020304" pitchFamily="2"/>
              </a:rPr>
              <a:t>APPENDIX C: EPA Hazard Classification List  32 </a:t>
            </a:r>
          </a:p>
          <a:p>
            <a:pPr marL="0" marR="0" indent="0" algn="just">
              <a:lnSpc>
                <a:spcPts val="1200"/>
              </a:lnSpc>
              <a:spcBef>
                <a:spcPts val="1150"/>
              </a:spcBef>
              <a:spcAft>
                <a:spcPts val="0"/>
              </a:spcAft>
              <a:tabLst>
                <a:tab pos="5989320" algn="r"/>
              </a:tabLst>
            </a:pPr>
            <a:r>
              <a:rPr lang="en-US" sz="1000" spc="0">
                <a:solidFill>
                  <a:srgbClr val="0C0C0C"/>
                </a:solidFill>
                <a:latin typeface="Arial" panose="02020603050405020304" pitchFamily="2"/>
              </a:rPr>
              <a:t>APPENDIX D: Target Organ List 33 </a:t>
            </a:r>
          </a:p>
          <a:p>
            <a:pPr marL="0" marR="0" indent="0" algn="just">
              <a:lnSpc>
                <a:spcPts val="1200"/>
              </a:lnSpc>
              <a:spcBef>
                <a:spcPts val="1185"/>
              </a:spcBef>
              <a:spcAft>
                <a:spcPts val="0"/>
              </a:spcAft>
              <a:tabLst>
                <a:tab pos="5989320" algn="r"/>
              </a:tabLst>
            </a:pPr>
            <a:r>
              <a:rPr lang="en-US" sz="1000" spc="0">
                <a:solidFill>
                  <a:srgbClr val="0C0C0C"/>
                </a:solidFill>
                <a:latin typeface="Arial" panose="02020603050405020304" pitchFamily="2"/>
              </a:rPr>
              <a:t>APPENDIX E: Target Organ Effects 34 </a:t>
            </a:r>
          </a:p>
          <a:p>
            <a:pPr marL="0" marR="0" indent="0" algn="just">
              <a:lnSpc>
                <a:spcPts val="1200"/>
              </a:lnSpc>
              <a:spcBef>
                <a:spcPts val="1205"/>
              </a:spcBef>
              <a:spcAft>
                <a:spcPts val="0"/>
              </a:spcAft>
              <a:tabLst>
                <a:tab pos="5989320" algn="r"/>
              </a:tabLst>
            </a:pPr>
            <a:r>
              <a:rPr lang="en-US" sz="1000" spc="0">
                <a:solidFill>
                  <a:srgbClr val="0C0C0C"/>
                </a:solidFill>
                <a:latin typeface="Arial" panose="02020603050405020304" pitchFamily="2"/>
              </a:rPr>
              <a:t>APPENDIX F: Incompatible Storage List 35 </a:t>
            </a:r>
          </a:p>
          <a:p>
            <a:pPr marL="5897880" marR="0" indent="0" algn="just">
              <a:lnSpc>
                <a:spcPts val="1200"/>
              </a:lnSpc>
              <a:spcBef>
                <a:spcPts val="70"/>
              </a:spcBef>
              <a:spcAft>
                <a:spcPts val="0"/>
              </a:spcAft>
            </a:pPr>
            <a:r>
              <a:rPr lang="en-US" sz="1000" spc="0">
                <a:solidFill>
                  <a:srgbClr val="0C0C0C"/>
                </a:solidFill>
                <a:latin typeface="Arial" panose="02020603050405020304" pitchFamily="2"/>
              </a:rPr>
              <a:t>1 </a:t>
            </a:r>
          </a:p>
        </p:txBody>
      </p:sp>
    </p:spTree>
    <p:extLst>
      <p:ext uri="{BB962C8B-B14F-4D97-AF65-F5344CB8AC3E}">
        <p14:creationId xmlns:p14="http://schemas.microsoft.com/office/powerpoint/2010/main" val="3292825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layout 5">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118870" y="546100"/>
            <a:ext cx="6108700" cy="9063990"/>
          </a:xfrm>
          <a:prstGeom prst="rect">
            <a:avLst/>
          </a:prstGeom>
          <a:noFill/>
          <a:ln w="0" cmpd="sng">
            <a:noFill/>
            <a:prstDash val="solid"/>
          </a:ln>
        </p:spPr>
        <p:txBody>
          <a:bodyPr vert="horz" lIns="0" tIns="9525" rIns="0" bIns="0" anchor="t"/>
          <a:lstStyle/>
          <a:p>
            <a:pPr marL="0" marR="0" indent="0" algn="ctr">
              <a:lnSpc>
                <a:spcPts val="1400"/>
              </a:lnSpc>
              <a:spcAft>
                <a:spcPts val="0"/>
              </a:spcAft>
            </a:pPr>
            <a:r>
              <a:rPr lang="en-US" sz="1200" spc="0">
                <a:solidFill>
                  <a:srgbClr val="000000"/>
                </a:solidFill>
                <a:latin typeface="Times New Roman" panose="02020603050405020304" pitchFamily="1"/>
              </a:rPr>
              <a:t>Kaiser Permanente Hospital - Lower Level Laboratory </a:t>
            </a:r>
          </a:p>
          <a:p>
            <a:pPr marL="0" marR="0" indent="0" algn="ctr">
              <a:lnSpc>
                <a:spcPts val="1400"/>
              </a:lnSpc>
              <a:spcBef>
                <a:spcPts val="5"/>
              </a:spcBef>
              <a:spcAft>
                <a:spcPts val="0"/>
              </a:spcAft>
            </a:pPr>
            <a:r>
              <a:rPr lang="en-US" sz="1200" spc="-10">
                <a:solidFill>
                  <a:srgbClr val="000000"/>
                </a:solidFill>
                <a:latin typeface="Times New Roman" panose="02020603050405020304" pitchFamily="1"/>
              </a:rPr>
              <a:t>10800 Magnolia Avenue </a:t>
            </a:r>
          </a:p>
          <a:p>
            <a:pPr marL="0" marR="0" indent="0" algn="ctr">
              <a:lnSpc>
                <a:spcPts val="1400"/>
              </a:lnSpc>
              <a:spcBef>
                <a:spcPts val="0"/>
              </a:spcBef>
              <a:spcAft>
                <a:spcPts val="0"/>
              </a:spcAft>
            </a:pPr>
            <a:r>
              <a:rPr lang="en-US" sz="1200" spc="-5">
                <a:solidFill>
                  <a:srgbClr val="000000"/>
                </a:solidFill>
                <a:latin typeface="Times New Roman" panose="02020603050405020304" pitchFamily="1"/>
              </a:rPr>
              <a:t>Riverside, CA 92505 </a:t>
            </a:r>
          </a:p>
          <a:p>
            <a:pPr marL="0" marR="0" indent="0" algn="l">
              <a:lnSpc>
                <a:spcPts val="1900"/>
              </a:lnSpc>
              <a:spcBef>
                <a:spcPts val="1875"/>
              </a:spcBef>
              <a:spcAft>
                <a:spcPts val="0"/>
              </a:spcAft>
            </a:pPr>
            <a:r>
              <a:rPr lang="en-US" sz="1600" u="sng" spc="-5">
                <a:solidFill>
                  <a:srgbClr val="000000"/>
                </a:solidFill>
                <a:latin typeface="Times New Roman" panose="02020603050405020304" pitchFamily="1"/>
              </a:rPr>
              <a:t>Chemical Hygiene and Safety Information for Vendors and Non-Lab Staff </a:t>
            </a:r>
          </a:p>
          <a:p>
            <a:pPr marL="228600" marR="45720" indent="228600" algn="l">
              <a:lnSpc>
                <a:spcPts val="1400"/>
              </a:lnSpc>
              <a:spcBef>
                <a:spcPts val="1670"/>
              </a:spcBef>
              <a:spcAft>
                <a:spcPts val="0"/>
              </a:spcAft>
              <a:buFont typeface="Symbol"/>
              <a:buChar char="·"/>
            </a:pPr>
            <a:r>
              <a:rPr lang="en-US" sz="1200" spc="0">
                <a:solidFill>
                  <a:srgbClr val="000000"/>
                </a:solidFill>
                <a:latin typeface="Times New Roman" panose="02020603050405020304" pitchFamily="1"/>
              </a:rPr>
              <a:t>SDS / MSDS are located in the green binders located on the bookshelves in chemistry. The contents are separated by department and alphabetically. Pathology binders are in the tissue lab cabinet next to accessioner desk. </a:t>
            </a:r>
          </a:p>
          <a:p>
            <a:pPr marL="228600" marR="137160" indent="228600" algn="l">
              <a:lnSpc>
                <a:spcPts val="1400"/>
              </a:lnSpc>
              <a:spcBef>
                <a:spcPts val="1030"/>
              </a:spcBef>
              <a:spcAft>
                <a:spcPts val="0"/>
              </a:spcAft>
              <a:buFont typeface="Symbol"/>
              <a:buChar char="·"/>
            </a:pPr>
            <a:r>
              <a:rPr lang="en-US" sz="1200" spc="0">
                <a:solidFill>
                  <a:srgbClr val="000000"/>
                </a:solidFill>
                <a:latin typeface="Times New Roman" panose="02020603050405020304" pitchFamily="1"/>
              </a:rPr>
              <a:t>Eyewashes are located at the chemistry sink, at the rear of the lab next to the fume hood, in bacteriology, and in the pathology tissue lab. They are operated by pushing on the hand panel. For any exposure of chemicals to the eye, a 15 minutes flush should de done. </a:t>
            </a:r>
          </a:p>
          <a:p>
            <a:pPr marL="228600" marR="45720" indent="228600" algn="just">
              <a:lnSpc>
                <a:spcPts val="1400"/>
              </a:lnSpc>
              <a:spcBef>
                <a:spcPts val="1000"/>
              </a:spcBef>
              <a:spcAft>
                <a:spcPts val="0"/>
              </a:spcAft>
              <a:buFont typeface="Symbol"/>
              <a:buChar char="·"/>
            </a:pPr>
            <a:r>
              <a:rPr lang="en-US" sz="1200" spc="0">
                <a:solidFill>
                  <a:srgbClr val="000000"/>
                </a:solidFill>
                <a:latin typeface="Times New Roman" panose="02020603050405020304" pitchFamily="1"/>
              </a:rPr>
              <a:t>A shower is located at the rear of the lab next to the fume hood and in the pathology tissue lab. Pull down the handle to initiate the water flow. </a:t>
            </a:r>
          </a:p>
          <a:p>
            <a:pPr marL="228600" marR="0" indent="228600" algn="just">
              <a:lnSpc>
                <a:spcPts val="1400"/>
              </a:lnSpc>
              <a:spcBef>
                <a:spcPts val="1005"/>
              </a:spcBef>
              <a:spcAft>
                <a:spcPts val="0"/>
              </a:spcAft>
              <a:buFont typeface="Symbol"/>
              <a:buChar char="·"/>
            </a:pPr>
            <a:r>
              <a:rPr lang="en-US" sz="1200" b="1" spc="0">
                <a:solidFill>
                  <a:srgbClr val="000000"/>
                </a:solidFill>
                <a:latin typeface="Times New Roman" panose="02020603050405020304" pitchFamily="1"/>
              </a:rPr>
              <a:t>Personal protective equipment (PPE) </a:t>
            </a:r>
            <a:r>
              <a:rPr lang="en-US" sz="1200" spc="0">
                <a:solidFill>
                  <a:srgbClr val="000000"/>
                </a:solidFill>
                <a:latin typeface="Times New Roman" panose="02020603050405020304" pitchFamily="1"/>
              </a:rPr>
              <a:t>is located through out the lab: </a:t>
            </a:r>
          </a:p>
          <a:p>
            <a:pPr marL="411480" marR="0" indent="0" algn="l">
              <a:lnSpc>
                <a:spcPts val="1400"/>
              </a:lnSpc>
              <a:spcBef>
                <a:spcPts val="10"/>
              </a:spcBef>
              <a:spcAft>
                <a:spcPts val="0"/>
              </a:spcAft>
            </a:pPr>
            <a:r>
              <a:rPr lang="en-US" sz="1200" u="sng" spc="0">
                <a:solidFill>
                  <a:srgbClr val="000000"/>
                </a:solidFill>
                <a:latin typeface="Times New Roman" panose="02020603050405020304" pitchFamily="1"/>
              </a:rPr>
              <a:t>Gloves:</a:t>
            </a:r>
            <a:r>
              <a:rPr lang="en-US" sz="1200" spc="0">
                <a:solidFill>
                  <a:srgbClr val="000000"/>
                </a:solidFill>
                <a:latin typeface="Times New Roman" panose="02020603050405020304" pitchFamily="1"/>
              </a:rPr>
              <a:t> at work stations and in the storeroom. </a:t>
            </a:r>
          </a:p>
          <a:p>
            <a:pPr marL="411480" marR="0" indent="0" algn="l">
              <a:lnSpc>
                <a:spcPts val="1400"/>
              </a:lnSpc>
              <a:spcBef>
                <a:spcPts val="0"/>
              </a:spcBef>
              <a:spcAft>
                <a:spcPts val="0"/>
              </a:spcAft>
            </a:pPr>
            <a:r>
              <a:rPr lang="en-US" sz="1200" u="sng" spc="0">
                <a:solidFill>
                  <a:srgbClr val="000000"/>
                </a:solidFill>
                <a:latin typeface="Times New Roman" panose="02020603050405020304" pitchFamily="1"/>
              </a:rPr>
              <a:t>Disposable Lab coats:</a:t>
            </a:r>
            <a:r>
              <a:rPr lang="en-US" sz="1200" spc="0">
                <a:solidFill>
                  <a:srgbClr val="000000"/>
                </a:solidFill>
                <a:latin typeface="Times New Roman" panose="02020603050405020304" pitchFamily="1"/>
              </a:rPr>
              <a:t> main lab hallway coat cabinets. Ask a staff member for assistance. </a:t>
            </a:r>
          </a:p>
          <a:p>
            <a:pPr marL="411480" marR="0" indent="0" algn="l">
              <a:lnSpc>
                <a:spcPts val="1400"/>
              </a:lnSpc>
              <a:spcBef>
                <a:spcPts val="0"/>
              </a:spcBef>
              <a:spcAft>
                <a:spcPts val="0"/>
              </a:spcAft>
            </a:pPr>
            <a:r>
              <a:rPr lang="en-US" sz="1200" u="sng" spc="0">
                <a:solidFill>
                  <a:srgbClr val="000000"/>
                </a:solidFill>
                <a:latin typeface="Times New Roman" panose="02020603050405020304" pitchFamily="1"/>
              </a:rPr>
              <a:t>Goggles:</a:t>
            </a:r>
            <a:r>
              <a:rPr lang="en-US" sz="1200" spc="0">
                <a:solidFill>
                  <a:srgbClr val="000000"/>
                </a:solidFill>
                <a:latin typeface="Times New Roman" panose="02020603050405020304" pitchFamily="1"/>
              </a:rPr>
              <a:t> in the tissue lab, storeroom, and under the fume hood. Ask a staff member for </a:t>
            </a:r>
          </a:p>
          <a:p>
            <a:pPr marL="411480" marR="0" indent="0" algn="l">
              <a:lnSpc>
                <a:spcPts val="1400"/>
              </a:lnSpc>
              <a:spcBef>
                <a:spcPts val="0"/>
              </a:spcBef>
              <a:spcAft>
                <a:spcPts val="0"/>
              </a:spcAft>
            </a:pPr>
            <a:r>
              <a:rPr lang="en-US" sz="1200" spc="0">
                <a:solidFill>
                  <a:srgbClr val="000000"/>
                </a:solidFill>
                <a:latin typeface="Times New Roman" panose="02020603050405020304" pitchFamily="1"/>
              </a:rPr>
              <a:t>assistance. </a:t>
            </a:r>
          </a:p>
          <a:p>
            <a:pPr marL="0" marR="0" indent="0" algn="ctr">
              <a:lnSpc>
                <a:spcPts val="1400"/>
              </a:lnSpc>
              <a:spcBef>
                <a:spcPts val="0"/>
              </a:spcBef>
              <a:spcAft>
                <a:spcPts val="0"/>
              </a:spcAft>
            </a:pPr>
            <a:r>
              <a:rPr lang="en-US" sz="1200" u="sng" spc="0">
                <a:solidFill>
                  <a:srgbClr val="000000"/>
                </a:solidFill>
                <a:latin typeface="Times New Roman" panose="02020603050405020304" pitchFamily="1"/>
              </a:rPr>
              <a:t>Plastic aprons:</a:t>
            </a:r>
            <a:r>
              <a:rPr lang="en-US" sz="1200" spc="0">
                <a:solidFill>
                  <a:srgbClr val="000000"/>
                </a:solidFill>
                <a:latin typeface="Times New Roman" panose="02020603050405020304" pitchFamily="1"/>
              </a:rPr>
              <a:t> in the tissue lab. Ask a pathology staff member for assistance. </a:t>
            </a:r>
          </a:p>
          <a:p>
            <a:pPr marL="228600" marR="182880" indent="228600" algn="just">
              <a:lnSpc>
                <a:spcPts val="1400"/>
              </a:lnSpc>
              <a:spcBef>
                <a:spcPts val="1015"/>
              </a:spcBef>
              <a:spcAft>
                <a:spcPts val="0"/>
              </a:spcAft>
              <a:buFont typeface="Symbol"/>
              <a:buChar char="·"/>
            </a:pPr>
            <a:r>
              <a:rPr lang="en-US" sz="1200" b="1" spc="-5">
                <a:solidFill>
                  <a:srgbClr val="000000"/>
                </a:solidFill>
                <a:latin typeface="Times New Roman" panose="02020603050405020304" pitchFamily="1"/>
              </a:rPr>
              <a:t>Fire extinguishers </a:t>
            </a:r>
            <a:r>
              <a:rPr lang="en-US" sz="1200" spc="-5">
                <a:solidFill>
                  <a:srgbClr val="000000"/>
                </a:solidFill>
                <a:latin typeface="Times New Roman" panose="02020603050405020304" pitchFamily="1"/>
              </a:rPr>
              <a:t>are located in the main lab next to the blood draw room, in the pathology office, in the manager offices, and in the hallway outside the lab main entrance door. </a:t>
            </a:r>
          </a:p>
          <a:p>
            <a:pPr marL="228600" marR="365760" indent="228600" algn="l">
              <a:lnSpc>
                <a:spcPts val="1400"/>
              </a:lnSpc>
              <a:spcBef>
                <a:spcPts val="1015"/>
              </a:spcBef>
              <a:spcAft>
                <a:spcPts val="0"/>
              </a:spcAft>
              <a:buFont typeface="Symbol"/>
              <a:buChar char="·"/>
            </a:pPr>
            <a:r>
              <a:rPr lang="en-US" sz="1200" b="1" spc="0">
                <a:solidFill>
                  <a:srgbClr val="000000"/>
                </a:solidFill>
                <a:latin typeface="Times New Roman" panose="02020603050405020304" pitchFamily="1"/>
              </a:rPr>
              <a:t>Fire pull stations </a:t>
            </a:r>
            <a:r>
              <a:rPr lang="en-US" sz="1200" spc="0">
                <a:solidFill>
                  <a:srgbClr val="000000"/>
                </a:solidFill>
                <a:latin typeface="Times New Roman" panose="02020603050405020304" pitchFamily="1"/>
              </a:rPr>
              <a:t>are located at the back stairwell exit and at the stairwell exit next to the elevators outside the Urinalysis door. </a:t>
            </a:r>
          </a:p>
          <a:p>
            <a:pPr marL="228600" marR="45720" indent="228600" algn="l">
              <a:lnSpc>
                <a:spcPts val="1400"/>
              </a:lnSpc>
              <a:spcBef>
                <a:spcPts val="1010"/>
              </a:spcBef>
              <a:spcAft>
                <a:spcPts val="0"/>
              </a:spcAft>
              <a:buFont typeface="Symbol"/>
              <a:buChar char="·"/>
            </a:pPr>
            <a:r>
              <a:rPr lang="en-US" sz="1200" b="1" spc="0">
                <a:solidFill>
                  <a:srgbClr val="000000"/>
                </a:solidFill>
                <a:latin typeface="Times New Roman" panose="02020603050405020304" pitchFamily="1"/>
              </a:rPr>
              <a:t>Spill kits </a:t>
            </a:r>
            <a:r>
              <a:rPr lang="en-US" sz="1200" spc="0">
                <a:solidFill>
                  <a:srgbClr val="000000"/>
                </a:solidFill>
                <a:latin typeface="Times New Roman" panose="02020603050405020304" pitchFamily="1"/>
              </a:rPr>
              <a:t>are located on the bookshelf above the Access/ISED counter. Formaldehyde spill kits are located in the fume hood in the back of the lab, in the lab storeroom, and in the pathology tissue lab. Written instructions are posted. </a:t>
            </a:r>
          </a:p>
          <a:p>
            <a:pPr marL="228600" marR="182880" indent="228600" algn="l">
              <a:lnSpc>
                <a:spcPts val="1400"/>
              </a:lnSpc>
              <a:spcBef>
                <a:spcPts val="1000"/>
              </a:spcBef>
              <a:spcAft>
                <a:spcPts val="0"/>
              </a:spcAft>
              <a:buFont typeface="Symbol"/>
              <a:buChar char="·"/>
            </a:pPr>
            <a:r>
              <a:rPr lang="en-US" sz="1200" b="1" spc="0">
                <a:solidFill>
                  <a:srgbClr val="000000"/>
                </a:solidFill>
                <a:latin typeface="Times New Roman" panose="02020603050405020304" pitchFamily="1"/>
              </a:rPr>
              <a:t>Evacuation routes </a:t>
            </a:r>
            <a:r>
              <a:rPr lang="en-US" sz="1200" spc="0">
                <a:solidFill>
                  <a:srgbClr val="000000"/>
                </a:solidFill>
                <a:latin typeface="Times New Roman" panose="02020603050405020304" pitchFamily="1"/>
              </a:rPr>
              <a:t>are posted in the glass case in the main lab hallway: Primary: up the back stairwell outside the back hallway door and meet in the breezeway area. Secondary: out the main lab door next to the manager offices and down the hallway to the loading dock area. Everyone is to leave together and stay in one location. </a:t>
            </a:r>
          </a:p>
          <a:p>
            <a:pPr marL="228600" marR="137160" indent="228600" algn="l">
              <a:lnSpc>
                <a:spcPts val="1400"/>
              </a:lnSpc>
              <a:spcBef>
                <a:spcPts val="985"/>
              </a:spcBef>
              <a:spcAft>
                <a:spcPts val="0"/>
              </a:spcAft>
              <a:buFont typeface="Symbol"/>
              <a:buChar char="·"/>
            </a:pPr>
            <a:r>
              <a:rPr lang="en-US" sz="1200" b="1" spc="0">
                <a:solidFill>
                  <a:srgbClr val="000000"/>
                </a:solidFill>
                <a:latin typeface="Times New Roman" panose="02020603050405020304" pitchFamily="1"/>
              </a:rPr>
              <a:t>Emergency </a:t>
            </a:r>
            <a:r>
              <a:rPr lang="en-US" sz="1200" spc="0">
                <a:solidFill>
                  <a:srgbClr val="000000"/>
                </a:solidFill>
                <a:latin typeface="Times New Roman" panose="02020603050405020304" pitchFamily="1"/>
              </a:rPr>
              <a:t>phone number is 7777. This is for all emergencies including fire, code blue or a large chemical spill. </a:t>
            </a:r>
          </a:p>
          <a:p>
            <a:pPr marL="0" marR="0" indent="0" algn="l">
              <a:lnSpc>
                <a:spcPts val="1400"/>
              </a:lnSpc>
              <a:spcBef>
                <a:spcPts val="2760"/>
              </a:spcBef>
              <a:spcAft>
                <a:spcPts val="0"/>
              </a:spcAft>
            </a:pPr>
            <a:r>
              <a:rPr lang="en-US" sz="1200" spc="15">
                <a:solidFill>
                  <a:srgbClr val="000000"/>
                </a:solidFill>
                <a:latin typeface="Times New Roman" panose="02020603050405020304" pitchFamily="1"/>
              </a:rPr>
              <a:t>THE </a:t>
            </a:r>
            <a:r>
              <a:rPr lang="en-US" sz="1200" b="1" spc="15">
                <a:solidFill>
                  <a:srgbClr val="000000"/>
                </a:solidFill>
                <a:latin typeface="Times New Roman" panose="02020603050405020304" pitchFamily="1"/>
              </a:rPr>
              <a:t>LAB </a:t>
            </a:r>
            <a:r>
              <a:rPr lang="en-US" sz="1200" spc="15">
                <a:solidFill>
                  <a:srgbClr val="000000"/>
                </a:solidFill>
                <a:latin typeface="Times New Roman" panose="02020603050405020304" pitchFamily="1"/>
              </a:rPr>
              <a:t>IS STAFFED 24 HOURS A DAY, 7 DAYS A WEEK. </a:t>
            </a:r>
          </a:p>
          <a:p>
            <a:pPr marL="0" marR="0" indent="0" algn="l">
              <a:lnSpc>
                <a:spcPts val="1400"/>
              </a:lnSpc>
              <a:spcBef>
                <a:spcPts val="2820"/>
              </a:spcBef>
              <a:spcAft>
                <a:spcPts val="0"/>
              </a:spcAft>
            </a:pPr>
            <a:r>
              <a:rPr lang="en-US" sz="1200" spc="5">
                <a:solidFill>
                  <a:srgbClr val="000000"/>
                </a:solidFill>
                <a:latin typeface="Times New Roman" panose="02020603050405020304" pitchFamily="1"/>
              </a:rPr>
              <a:t>A MANAGER </a:t>
            </a:r>
            <a:r>
              <a:rPr lang="en-US" sz="1200" b="1" spc="5">
                <a:solidFill>
                  <a:srgbClr val="000000"/>
                </a:solidFill>
                <a:latin typeface="Times New Roman" panose="02020603050405020304" pitchFamily="1"/>
              </a:rPr>
              <a:t>IS ON SITE OR AVAILABLE BY PAGER AT ALL </a:t>
            </a:r>
            <a:r>
              <a:rPr lang="en-US" sz="1200" spc="5">
                <a:solidFill>
                  <a:srgbClr val="000000"/>
                </a:solidFill>
                <a:latin typeface="Times New Roman" panose="02020603050405020304" pitchFamily="1"/>
              </a:rPr>
              <a:t>TIMES. </a:t>
            </a:r>
          </a:p>
          <a:p>
            <a:pPr marL="0" marR="365760" indent="0" algn="l">
              <a:lnSpc>
                <a:spcPts val="1400"/>
              </a:lnSpc>
              <a:spcBef>
                <a:spcPts val="1430"/>
              </a:spcBef>
              <a:spcAft>
                <a:spcPts val="3575"/>
              </a:spcAft>
            </a:pPr>
            <a:r>
              <a:rPr lang="en-US" sz="1200" b="1" spc="0">
                <a:solidFill>
                  <a:srgbClr val="000000"/>
                </a:solidFill>
                <a:latin typeface="Times New Roman" panose="02020603050405020304" pitchFamily="1"/>
              </a:rPr>
              <a:t>PLEASE ASK A LAB EMPLOYEE OR MANAGER FOR ANY INFORMATION YOU NEED OR TO HAVE QUESTIONS ANSWERED. </a:t>
            </a:r>
          </a:p>
        </p:txBody>
      </p:sp>
      <p:sp>
        <p:nvSpPr>
          <p:cNvPr id="3" name="Text Placeholder 2"/>
          <p:cNvSpPr>
            <a:spLocks noGrp="1"/>
          </p:cNvSpPr>
          <p:nvPr>
            <p:ph type="body" idx="10"/>
          </p:nvPr>
        </p:nvSpPr>
        <p:spPr>
          <a:xfrm>
            <a:off x="905510" y="9610090"/>
            <a:ext cx="685800" cy="156210"/>
          </a:xfrm>
          <a:prstGeom prst="rect">
            <a:avLst/>
          </a:prstGeom>
          <a:noFill/>
          <a:ln w="0" cmpd="sng">
            <a:noFill/>
            <a:prstDash val="solid"/>
          </a:ln>
        </p:spPr>
        <p:txBody>
          <a:bodyPr vert="horz" lIns="0" tIns="0" rIns="0" bIns="0" anchor="t"/>
          <a:lstStyle/>
          <a:p>
            <a:pPr marL="0" marR="0" indent="0" algn="l">
              <a:lnSpc>
                <a:spcPts val="1100"/>
              </a:lnSpc>
              <a:spcAft>
                <a:spcPts val="80"/>
              </a:spcAft>
            </a:pPr>
            <a:r>
              <a:rPr lang="en-US" sz="1000" spc="-40">
                <a:solidFill>
                  <a:srgbClr val="000000"/>
                </a:solidFill>
                <a:latin typeface="Times New Roman" panose="02020603050405020304" pitchFamily="1"/>
              </a:rPr>
              <a:t>10/2018.. baf </a:t>
            </a:r>
          </a:p>
        </p:txBody>
      </p:sp>
    </p:spTree>
    <p:extLst>
      <p:ext uri="{BB962C8B-B14F-4D97-AF65-F5344CB8AC3E}">
        <p14:creationId xmlns:p14="http://schemas.microsoft.com/office/powerpoint/2010/main" val="3518751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layout 6">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389890" y="2604770"/>
            <a:ext cx="3432175" cy="4451350"/>
          </a:xfrm>
          <a:prstGeom prst="rect">
            <a:avLst/>
          </a:prstGeom>
          <a:noFill/>
          <a:ln w="0" cmpd="sng">
            <a:noFill/>
            <a:prstDash val="solid"/>
          </a:ln>
        </p:spPr>
        <p:txBody>
          <a:bodyPr vert="horz" lIns="0" tIns="0" rIns="0" bIns="0" anchor="t"/>
          <a:lstStyle/>
          <a:p>
            <a:pPr marL="91440" marR="0" indent="0" algn="l">
              <a:lnSpc>
                <a:spcPts val="1500"/>
              </a:lnSpc>
              <a:spcAft>
                <a:spcPts val="0"/>
              </a:spcAft>
            </a:pPr>
            <a:r>
              <a:rPr lang="en-US" sz="1400" b="1" spc="60">
                <a:solidFill>
                  <a:srgbClr val="000000"/>
                </a:solidFill>
                <a:latin typeface="Arial" panose="02020603050405020304" pitchFamily="2"/>
              </a:rPr>
              <a:t>What is Formaldehyde? </a:t>
            </a:r>
          </a:p>
          <a:p>
            <a:pPr marL="91440" marR="0" indent="0" algn="l">
              <a:lnSpc>
                <a:spcPts val="1100"/>
              </a:lnSpc>
              <a:spcBef>
                <a:spcPts val="700"/>
              </a:spcBef>
              <a:spcAft>
                <a:spcPts val="0"/>
              </a:spcAft>
            </a:pPr>
            <a:r>
              <a:rPr lang="en-US" sz="900" spc="30">
                <a:solidFill>
                  <a:srgbClr val="000000"/>
                </a:solidFill>
                <a:latin typeface="Arial" panose="02020603050405020304" pitchFamily="2"/>
              </a:rPr>
              <a:t>Formaldehyde is most commonly found in 10 percent neutral buffered formalin fixative (containing 3.7%), alcoholic formalin (4%), concentrated formalin (37%), or in Bouin's solution (24%) in anatomic pathology labs, operating rooms, and procedure rooms. </a:t>
            </a:r>
          </a:p>
          <a:p>
            <a:pPr marL="91440" marR="0" indent="0" algn="l">
              <a:lnSpc>
                <a:spcPts val="1600"/>
              </a:lnSpc>
              <a:spcBef>
                <a:spcPts val="285"/>
              </a:spcBef>
              <a:spcAft>
                <a:spcPts val="0"/>
              </a:spcAft>
            </a:pPr>
            <a:r>
              <a:rPr lang="en-US" sz="1400" b="1" spc="60">
                <a:solidFill>
                  <a:srgbClr val="000000"/>
                </a:solidFill>
                <a:latin typeface="Arial" panose="02020603050405020304" pitchFamily="2"/>
              </a:rPr>
              <a:t>What are the </a:t>
            </a:r>
            <a:r>
              <a:rPr lang="en-US" sz="1400" spc="60">
                <a:solidFill>
                  <a:srgbClr val="000000"/>
                </a:solidFill>
                <a:latin typeface="Arial" panose="02020603050405020304" pitchFamily="2"/>
              </a:rPr>
              <a:t>Hazarrds? </a:t>
            </a:r>
          </a:p>
          <a:p>
            <a:pPr marL="91440" marR="45720" indent="0" algn="l">
              <a:lnSpc>
                <a:spcPts val="1100"/>
              </a:lnSpc>
              <a:spcBef>
                <a:spcPts val="690"/>
              </a:spcBef>
              <a:spcAft>
                <a:spcPts val="0"/>
              </a:spcAft>
            </a:pPr>
            <a:r>
              <a:rPr lang="en-US" sz="900" spc="0">
                <a:solidFill>
                  <a:srgbClr val="000000"/>
                </a:solidFill>
                <a:latin typeface="Arial" panose="02020603050405020304" pitchFamily="2"/>
              </a:rPr>
              <a:t>Overexposure to formaldehyde irritates the eyes, nose and throat. It has the potential to sensitize exposed individuals, which may result in asthma symptoms and skin reactions. Formaldehyde has been designated as a human carcinogen. </a:t>
            </a:r>
          </a:p>
          <a:p>
            <a:pPr marL="91440" marR="0" indent="0" algn="l">
              <a:lnSpc>
                <a:spcPts val="1900"/>
              </a:lnSpc>
              <a:spcBef>
                <a:spcPts val="475"/>
              </a:spcBef>
              <a:spcAft>
                <a:spcPts val="0"/>
              </a:spcAft>
            </a:pPr>
            <a:r>
              <a:rPr lang="en-US" sz="1400" b="1" spc="55">
                <a:solidFill>
                  <a:srgbClr val="000000"/>
                </a:solidFill>
                <a:latin typeface="Arial" panose="02020603050405020304" pitchFamily="2"/>
              </a:rPr>
              <a:t>What can </a:t>
            </a:r>
            <a:r>
              <a:rPr lang="en-US" sz="1400" spc="55">
                <a:solidFill>
                  <a:srgbClr val="000000"/>
                </a:solidFill>
                <a:latin typeface="Arial" panose="02020603050405020304" pitchFamily="2"/>
              </a:rPr>
              <a:t>be </a:t>
            </a:r>
            <a:r>
              <a:rPr lang="en-US" sz="1400" b="1" spc="55">
                <a:solidFill>
                  <a:srgbClr val="000000"/>
                </a:solidFill>
                <a:latin typeface="Arial" panose="02020603050405020304" pitchFamily="2"/>
              </a:rPr>
              <a:t>done to </a:t>
            </a:r>
            <a:r>
              <a:rPr lang="en-US" sz="1400" spc="55">
                <a:solidFill>
                  <a:srgbClr val="000000"/>
                </a:solidFill>
                <a:latin typeface="Arial" panose="02020603050405020304" pitchFamily="2"/>
              </a:rPr>
              <a:t>Reduce the </a:t>
            </a:r>
            <a:r>
              <a:rPr lang="en-US" sz="1400" b="1" spc="55">
                <a:solidFill>
                  <a:srgbClr val="000000"/>
                </a:solidFill>
                <a:latin typeface="Arial" panose="02020603050405020304" pitchFamily="2"/>
              </a:rPr>
              <a:t>Risk of Exposure? </a:t>
            </a:r>
          </a:p>
          <a:p>
            <a:pPr marL="91440" marR="0" indent="0" algn="l">
              <a:lnSpc>
                <a:spcPts val="1100"/>
              </a:lnSpc>
              <a:spcBef>
                <a:spcPts val="900"/>
              </a:spcBef>
              <a:spcAft>
                <a:spcPts val="0"/>
              </a:spcAft>
            </a:pPr>
            <a:r>
              <a:rPr lang="en-US" sz="900" b="1" spc="85">
                <a:solidFill>
                  <a:srgbClr val="000000"/>
                </a:solidFill>
                <a:latin typeface="Arial" panose="02020603050405020304" pitchFamily="2"/>
              </a:rPr>
              <a:t>REMOVE: Consolidation / Substitution </a:t>
            </a:r>
          </a:p>
          <a:p>
            <a:pPr marL="228600" marR="45720" indent="137160" algn="l">
              <a:lnSpc>
                <a:spcPts val="1100"/>
              </a:lnSpc>
              <a:spcBef>
                <a:spcPts val="745"/>
              </a:spcBef>
              <a:spcAft>
                <a:spcPts val="0"/>
              </a:spcAft>
              <a:buFont typeface="Courier New"/>
              <a:buChar char="o"/>
            </a:pPr>
            <a:r>
              <a:rPr lang="en-US" sz="900" spc="0">
                <a:solidFill>
                  <a:srgbClr val="000000"/>
                </a:solidFill>
                <a:latin typeface="Arial" panose="02020603050405020304" pitchFamily="2"/>
              </a:rPr>
              <a:t>Use formaldehyde-based fixatives with the lowest effective concentration, such as formalin instead of Bouin's solution. </a:t>
            </a:r>
          </a:p>
          <a:p>
            <a:pPr marL="228600" marR="228600" indent="137160" algn="l">
              <a:lnSpc>
                <a:spcPts val="1100"/>
              </a:lnSpc>
              <a:spcBef>
                <a:spcPts val="660"/>
              </a:spcBef>
              <a:spcAft>
                <a:spcPts val="0"/>
              </a:spcAft>
              <a:buFont typeface="Courier New"/>
              <a:buChar char="o"/>
            </a:pPr>
            <a:r>
              <a:rPr lang="en-US" sz="900" spc="0">
                <a:solidFill>
                  <a:srgbClr val="000000"/>
                </a:solidFill>
                <a:latin typeface="Arial" panose="02020603050405020304" pitchFamily="2"/>
              </a:rPr>
              <a:t>Limit the quantity of formaldehyde in the department to what is immediately needed. </a:t>
            </a:r>
          </a:p>
          <a:p>
            <a:pPr marL="91440" marR="0" indent="0" algn="l">
              <a:lnSpc>
                <a:spcPts val="1100"/>
              </a:lnSpc>
              <a:spcBef>
                <a:spcPts val="825"/>
              </a:spcBef>
              <a:spcAft>
                <a:spcPts val="0"/>
              </a:spcAft>
            </a:pPr>
            <a:r>
              <a:rPr lang="en-US" sz="900" b="1" spc="100">
                <a:solidFill>
                  <a:srgbClr val="000000"/>
                </a:solidFill>
                <a:latin typeface="Arial" panose="02020603050405020304" pitchFamily="2"/>
              </a:rPr>
              <a:t>IMPROVE: Requirements and Best Practices </a:t>
            </a:r>
          </a:p>
          <a:p>
            <a:pPr marL="91440" marR="0" indent="0" algn="l">
              <a:lnSpc>
                <a:spcPts val="1200"/>
              </a:lnSpc>
              <a:spcBef>
                <a:spcPts val="680"/>
              </a:spcBef>
              <a:spcAft>
                <a:spcPts val="0"/>
              </a:spcAft>
            </a:pPr>
            <a:r>
              <a:rPr lang="en-US" sz="900" b="1" spc="0">
                <a:solidFill>
                  <a:srgbClr val="000000"/>
                </a:solidFill>
                <a:latin typeface="Arial" panose="02020603050405020304" pitchFamily="2"/>
              </a:rPr>
              <a:t>Engineering Controls </a:t>
            </a:r>
            <a:br/>
            <a:r>
              <a:rPr lang="en-US" sz="900" i="1" spc="0">
                <a:solidFill>
                  <a:srgbClr val="000000"/>
                </a:solidFill>
                <a:latin typeface="Arial" panose="02020603050405020304" pitchFamily="2"/>
              </a:rPr>
              <a:t>Small Volume Use Areas </a:t>
            </a:r>
          </a:p>
          <a:p>
            <a:pPr marL="228600" marR="411480" indent="137160" algn="l">
              <a:lnSpc>
                <a:spcPts val="1100"/>
              </a:lnSpc>
              <a:spcBef>
                <a:spcPts val="685"/>
              </a:spcBef>
              <a:spcAft>
                <a:spcPts val="610"/>
              </a:spcAft>
              <a:buFont typeface="Courier New"/>
              <a:buChar char="o"/>
            </a:pPr>
            <a:r>
              <a:rPr lang="en-US" sz="900" spc="0">
                <a:solidFill>
                  <a:srgbClr val="000000"/>
                </a:solidFill>
                <a:latin typeface="Arial" panose="02020603050405020304" pitchFamily="2"/>
              </a:rPr>
              <a:t>Good general room air dilution is adequate for clinic departments using pre-filled specimen containers. </a:t>
            </a:r>
          </a:p>
        </p:txBody>
      </p:sp>
      <p:sp>
        <p:nvSpPr>
          <p:cNvPr id="5" name="Text Placeholder 4"/>
          <p:cNvSpPr>
            <a:spLocks noGrp="1"/>
          </p:cNvSpPr>
          <p:nvPr>
            <p:ph type="body" idx="10"/>
          </p:nvPr>
        </p:nvSpPr>
        <p:spPr>
          <a:xfrm>
            <a:off x="389890" y="7056120"/>
            <a:ext cx="1536700" cy="121920"/>
          </a:xfrm>
          <a:prstGeom prst="rect">
            <a:avLst/>
          </a:prstGeom>
          <a:solidFill>
            <a:srgbClr val="FBFCB6"/>
          </a:solidFill>
          <a:ln w="0" cmpd="sng">
            <a:noFill/>
            <a:prstDash val="solid"/>
          </a:ln>
        </p:spPr>
        <p:txBody>
          <a:bodyPr vert="horz" lIns="0" tIns="0" rIns="0" bIns="0" anchor="t"/>
          <a:lstStyle/>
          <a:p>
            <a:pPr marL="91440" marR="0" indent="0" algn="l">
              <a:lnSpc>
                <a:spcPts val="1000"/>
              </a:lnSpc>
              <a:spcAft>
                <a:spcPts val="0"/>
              </a:spcAft>
            </a:pPr>
            <a:r>
              <a:rPr lang="en-US" sz="900" i="1" spc="25">
                <a:solidFill>
                  <a:srgbClr val="000000"/>
                </a:solidFill>
                <a:latin typeface="Arial" panose="02020603050405020304" pitchFamily="2"/>
              </a:rPr>
              <a:t>Large Volume Use Areas </a:t>
            </a:r>
          </a:p>
        </p:txBody>
      </p:sp>
      <p:sp>
        <p:nvSpPr>
          <p:cNvPr id="6" name="Text Placeholder 5"/>
          <p:cNvSpPr>
            <a:spLocks noGrp="1"/>
          </p:cNvSpPr>
          <p:nvPr>
            <p:ph type="body" idx="10"/>
          </p:nvPr>
        </p:nvSpPr>
        <p:spPr>
          <a:xfrm>
            <a:off x="389890" y="7277100"/>
            <a:ext cx="3432175" cy="2427605"/>
          </a:xfrm>
          <a:prstGeom prst="rect">
            <a:avLst/>
          </a:prstGeom>
          <a:noFill/>
          <a:ln w="0" cmpd="sng">
            <a:noFill/>
            <a:prstDash val="solid"/>
          </a:ln>
        </p:spPr>
        <p:txBody>
          <a:bodyPr vert="horz" lIns="0" tIns="0" rIns="0" bIns="0" anchor="t">
            <a:normAutofit fontScale="95000"/>
          </a:bodyPr>
          <a:lstStyle/>
          <a:p>
            <a:pPr marL="228600" marR="0" indent="137160" algn="l">
              <a:lnSpc>
                <a:spcPts val="1100"/>
              </a:lnSpc>
              <a:spcAft>
                <a:spcPts val="0"/>
              </a:spcAft>
              <a:buFont typeface="Courier New"/>
              <a:buChar char="o"/>
            </a:pPr>
            <a:r>
              <a:rPr lang="en-US" sz="900" spc="20">
                <a:solidFill>
                  <a:srgbClr val="000000"/>
                </a:solidFill>
                <a:latin typeface="Arial" panose="02020603050405020304" pitchFamily="2"/>
              </a:rPr>
              <a:t>When pouring from containers, use local exhaust ventilation (slot exhaust, grossing stations, fume hoods, etc.) as close as possible to the vapor source. The direction of contaminant air flow must always be away from the user and toward the exhaust capture system. </a:t>
            </a:r>
          </a:p>
          <a:p>
            <a:pPr marL="228600" marR="91440" indent="137160" algn="l">
              <a:lnSpc>
                <a:spcPts val="1100"/>
              </a:lnSpc>
              <a:spcBef>
                <a:spcPts val="650"/>
              </a:spcBef>
              <a:spcAft>
                <a:spcPts val="0"/>
              </a:spcAft>
              <a:buFont typeface="Courier New"/>
              <a:buChar char="o"/>
            </a:pPr>
            <a:r>
              <a:rPr lang="en-US" sz="900" spc="0">
                <a:solidFill>
                  <a:srgbClr val="000000"/>
                </a:solidFill>
                <a:latin typeface="Arial" panose="02020603050405020304" pitchFamily="2"/>
              </a:rPr>
              <a:t>Keep slots and baffles free from obstructions to maximize effectiveness. </a:t>
            </a:r>
          </a:p>
          <a:p>
            <a:pPr marL="228600" marR="0" indent="137160" algn="l">
              <a:lnSpc>
                <a:spcPts val="1100"/>
              </a:lnSpc>
              <a:spcBef>
                <a:spcPts val="695"/>
              </a:spcBef>
              <a:spcAft>
                <a:spcPts val="0"/>
              </a:spcAft>
              <a:buFont typeface="Courier New"/>
              <a:buChar char="o"/>
            </a:pPr>
            <a:r>
              <a:rPr lang="en-US" sz="900" spc="0">
                <a:solidFill>
                  <a:srgbClr val="000000"/>
                </a:solidFill>
                <a:latin typeface="Arial" panose="02020603050405020304" pitchFamily="2"/>
              </a:rPr>
              <a:t>If using a fume hood, the sash height should be at or below the arrow marked on the hood at the time of certification to ensure a face velocity of at least 100 linear feet per minute. </a:t>
            </a:r>
          </a:p>
          <a:p>
            <a:pPr marL="365760" marR="0" indent="0" algn="l">
              <a:lnSpc>
                <a:spcPts val="2100"/>
              </a:lnSpc>
              <a:spcBef>
                <a:spcPts val="3320"/>
              </a:spcBef>
              <a:spcAft>
                <a:spcPts val="0"/>
              </a:spcAft>
            </a:pPr>
            <a:r>
              <a:rPr lang="en-US" sz="1950" spc="75">
                <a:solidFill>
                  <a:srgbClr val="000000"/>
                </a:solidFill>
                <a:latin typeface="Arial" panose="02020603050405020304" pitchFamily="2"/>
              </a:rPr>
              <a:t>NEH&amp;S </a:t>
            </a:r>
          </a:p>
          <a:p>
            <a:pPr marL="365760" marR="0" indent="0" algn="l">
              <a:lnSpc>
                <a:spcPts val="700"/>
              </a:lnSpc>
              <a:spcBef>
                <a:spcPts val="0"/>
              </a:spcBef>
              <a:spcAft>
                <a:spcPts val="100"/>
              </a:spcAft>
            </a:pPr>
            <a:r>
              <a:rPr lang="en-US" sz="750" spc="0">
                <a:solidFill>
                  <a:srgbClr val="000000"/>
                </a:solidFill>
                <a:latin typeface="Arial" panose="02020603050405020304" pitchFamily="2"/>
              </a:rPr>
              <a:t>National Environmental. </a:t>
            </a:r>
            <a:br/>
            <a:r>
              <a:rPr lang="en-US" sz="750" spc="0">
                <a:solidFill>
                  <a:srgbClr val="000000"/>
                </a:solidFill>
                <a:latin typeface="Arial" panose="02020603050405020304" pitchFamily="2"/>
              </a:rPr>
              <a:t>Health and Safety </a:t>
            </a:r>
          </a:p>
        </p:txBody>
      </p:sp>
      <p:sp>
        <p:nvSpPr>
          <p:cNvPr id="7" name="Text Placeholder 6"/>
          <p:cNvSpPr>
            <a:spLocks noGrp="1"/>
          </p:cNvSpPr>
          <p:nvPr>
            <p:ph type="body" idx="10"/>
          </p:nvPr>
        </p:nvSpPr>
        <p:spPr>
          <a:xfrm>
            <a:off x="4081145" y="2604770"/>
            <a:ext cx="3432175" cy="5271770"/>
          </a:xfrm>
          <a:prstGeom prst="rect">
            <a:avLst/>
          </a:prstGeom>
          <a:noFill/>
          <a:ln w="0" cmpd="sng">
            <a:noFill/>
            <a:prstDash val="solid"/>
          </a:ln>
        </p:spPr>
        <p:txBody>
          <a:bodyPr vert="horz" lIns="0" tIns="0" rIns="0" bIns="0" anchor="t"/>
          <a:lstStyle/>
          <a:p>
            <a:pPr marL="45720" marR="0" indent="0" algn="l">
              <a:lnSpc>
                <a:spcPts val="1000"/>
              </a:lnSpc>
              <a:spcAft>
                <a:spcPts val="0"/>
              </a:spcAft>
            </a:pPr>
            <a:r>
              <a:rPr lang="en-US" sz="900" b="1" spc="90">
                <a:solidFill>
                  <a:srgbClr val="000000"/>
                </a:solidFill>
                <a:latin typeface="Arial" panose="02020603050405020304" pitchFamily="2"/>
              </a:rPr>
              <a:t>Handling Specimens </a:t>
            </a:r>
          </a:p>
          <a:p>
            <a:pPr marL="182880" marR="45720" indent="137160" algn="l">
              <a:lnSpc>
                <a:spcPts val="1100"/>
              </a:lnSpc>
              <a:spcBef>
                <a:spcPts val="175"/>
              </a:spcBef>
              <a:spcAft>
                <a:spcPts val="0"/>
              </a:spcAft>
              <a:buFont typeface="Courier New"/>
              <a:buChar char="o"/>
            </a:pPr>
            <a:r>
              <a:rPr lang="en-US" sz="900" spc="0">
                <a:solidFill>
                  <a:srgbClr val="000000"/>
                </a:solidFill>
                <a:latin typeface="Arial" panose="02020603050405020304" pitchFamily="2"/>
              </a:rPr>
              <a:t>Place formaldehyde containers including cassette baths and waste jugs near exhaust ventilation during grossing, in order to capture all the vapors from these containers. </a:t>
            </a:r>
          </a:p>
          <a:p>
            <a:pPr marL="182880" marR="0" indent="137160" algn="l">
              <a:lnSpc>
                <a:spcPts val="1000"/>
              </a:lnSpc>
              <a:spcBef>
                <a:spcPts val="700"/>
              </a:spcBef>
              <a:spcAft>
                <a:spcPts val="0"/>
              </a:spcAft>
              <a:buFont typeface="Courier New"/>
              <a:buChar char="o"/>
            </a:pPr>
            <a:r>
              <a:rPr lang="en-US" sz="900" spc="25">
                <a:solidFill>
                  <a:srgbClr val="000000"/>
                </a:solidFill>
                <a:latin typeface="Arial" panose="02020603050405020304" pitchFamily="2"/>
              </a:rPr>
              <a:t>Keep containers closed until ready for use. </a:t>
            </a:r>
          </a:p>
          <a:p>
            <a:pPr marL="182880" marR="274320" indent="137160" algn="l">
              <a:lnSpc>
                <a:spcPts val="1100"/>
              </a:lnSpc>
              <a:spcBef>
                <a:spcPts val="645"/>
              </a:spcBef>
              <a:spcAft>
                <a:spcPts val="0"/>
              </a:spcAft>
              <a:buFont typeface="Courier New"/>
              <a:buChar char="o"/>
            </a:pPr>
            <a:r>
              <a:rPr lang="en-US" sz="900" spc="0">
                <a:solidFill>
                  <a:srgbClr val="000000"/>
                </a:solidFill>
                <a:latin typeface="Arial" panose="02020603050405020304" pitchFamily="2"/>
              </a:rPr>
              <a:t>Recap containers after specimens are placed inside or when emptied for disposal. </a:t>
            </a:r>
          </a:p>
          <a:p>
            <a:pPr marL="182880" marR="137160" indent="137160" algn="l">
              <a:lnSpc>
                <a:spcPts val="1100"/>
              </a:lnSpc>
              <a:spcBef>
                <a:spcPts val="680"/>
              </a:spcBef>
              <a:spcAft>
                <a:spcPts val="0"/>
              </a:spcAft>
              <a:buFont typeface="Courier New"/>
              <a:buChar char="o"/>
            </a:pPr>
            <a:r>
              <a:rPr lang="en-US" sz="900" spc="0">
                <a:solidFill>
                  <a:srgbClr val="000000"/>
                </a:solidFill>
                <a:latin typeface="Arial" panose="02020603050405020304" pitchFamily="2"/>
              </a:rPr>
              <a:t>Rinse large specimens under water before grossing. Use formaldehyde neutralization pads or sheets where small spills or drips may occur on work surfaces. </a:t>
            </a:r>
          </a:p>
          <a:p>
            <a:pPr marL="45720" marR="0" indent="0" algn="l">
              <a:lnSpc>
                <a:spcPts val="1100"/>
              </a:lnSpc>
              <a:spcBef>
                <a:spcPts val="770"/>
              </a:spcBef>
              <a:spcAft>
                <a:spcPts val="0"/>
              </a:spcAft>
            </a:pPr>
            <a:r>
              <a:rPr lang="en-US" sz="900" b="1" spc="70">
                <a:solidFill>
                  <a:srgbClr val="000000"/>
                </a:solidFill>
                <a:latin typeface="Arial" panose="02020603050405020304" pitchFamily="2"/>
              </a:rPr>
              <a:t>Dispensing </a:t>
            </a:r>
          </a:p>
          <a:p>
            <a:pPr marL="182880" marR="182880" indent="137160" algn="l">
              <a:lnSpc>
                <a:spcPts val="1100"/>
              </a:lnSpc>
              <a:spcBef>
                <a:spcPts val="185"/>
              </a:spcBef>
              <a:spcAft>
                <a:spcPts val="0"/>
              </a:spcAft>
              <a:buFont typeface="Courier New"/>
              <a:buChar char="o"/>
            </a:pPr>
            <a:r>
              <a:rPr lang="en-US" sz="900" spc="0">
                <a:solidFill>
                  <a:srgbClr val="000000"/>
                </a:solidFill>
                <a:latin typeface="Arial" panose="02020603050405020304" pitchFamily="2"/>
              </a:rPr>
              <a:t>Purchase pre-filled containers of formalin or incorporate automatic dispensing systems to replace manual formaldehyde handling procedures. </a:t>
            </a:r>
          </a:p>
          <a:p>
            <a:pPr marL="182880" marR="182880" indent="137160" algn="just">
              <a:lnSpc>
                <a:spcPts val="1100"/>
              </a:lnSpc>
              <a:spcBef>
                <a:spcPts val="680"/>
              </a:spcBef>
              <a:spcAft>
                <a:spcPts val="0"/>
              </a:spcAft>
              <a:buFont typeface="Courier New"/>
              <a:buChar char="o"/>
            </a:pPr>
            <a:r>
              <a:rPr lang="en-US" sz="900" spc="0">
                <a:solidFill>
                  <a:srgbClr val="000000"/>
                </a:solidFill>
                <a:latin typeface="Arial" panose="02020603050405020304" pitchFamily="2"/>
              </a:rPr>
              <a:t>Dispense large quantities under local exhaust ventilation systems. </a:t>
            </a:r>
          </a:p>
          <a:p>
            <a:pPr marL="45720" marR="0" indent="0" algn="l">
              <a:lnSpc>
                <a:spcPts val="1100"/>
              </a:lnSpc>
              <a:spcBef>
                <a:spcPts val="785"/>
              </a:spcBef>
              <a:spcAft>
                <a:spcPts val="0"/>
              </a:spcAft>
            </a:pPr>
            <a:r>
              <a:rPr lang="en-US" sz="900" b="1" spc="80">
                <a:solidFill>
                  <a:srgbClr val="000000"/>
                </a:solidFill>
                <a:latin typeface="Arial" panose="02020603050405020304" pitchFamily="2"/>
              </a:rPr>
              <a:t>Spills or Leaks </a:t>
            </a:r>
          </a:p>
          <a:p>
            <a:pPr marL="182880" marR="365760" indent="137160" algn="l">
              <a:lnSpc>
                <a:spcPts val="1100"/>
              </a:lnSpc>
              <a:spcBef>
                <a:spcPts val="185"/>
              </a:spcBef>
              <a:spcAft>
                <a:spcPts val="0"/>
              </a:spcAft>
              <a:buFont typeface="Courier New"/>
              <a:buChar char="o"/>
            </a:pPr>
            <a:r>
              <a:rPr lang="en-US" sz="900" spc="0">
                <a:solidFill>
                  <a:srgbClr val="000000"/>
                </a:solidFill>
                <a:latin typeface="Arial" panose="02020603050405020304" pitchFamily="2"/>
              </a:rPr>
              <a:t>Ensure compatible spill materials' are available in sufficient quantities to clean up a spill from the single largest container. </a:t>
            </a:r>
          </a:p>
          <a:p>
            <a:pPr marL="182880" marR="0" indent="137160" algn="l">
              <a:lnSpc>
                <a:spcPts val="1100"/>
              </a:lnSpc>
              <a:spcBef>
                <a:spcPts val="725"/>
              </a:spcBef>
              <a:spcAft>
                <a:spcPts val="0"/>
              </a:spcAft>
              <a:buFont typeface="Courier New"/>
              <a:buChar char="o"/>
            </a:pPr>
            <a:r>
              <a:rPr lang="en-US" sz="900" spc="25">
                <a:solidFill>
                  <a:srgbClr val="000000"/>
                </a:solidFill>
                <a:latin typeface="Arial" panose="02020603050405020304" pitchFamily="2"/>
              </a:rPr>
              <a:t>Inspect equipment for leaks periodically. </a:t>
            </a:r>
          </a:p>
          <a:p>
            <a:pPr marL="182880" marR="0" indent="137160" algn="l">
              <a:lnSpc>
                <a:spcPts val="1000"/>
              </a:lnSpc>
              <a:spcBef>
                <a:spcPts val="745"/>
              </a:spcBef>
              <a:spcAft>
                <a:spcPts val="0"/>
              </a:spcAft>
              <a:buFont typeface="Wingdings"/>
              <a:buChar char="m"/>
            </a:pPr>
            <a:r>
              <a:rPr lang="en-US" sz="900" spc="25">
                <a:solidFill>
                  <a:srgbClr val="000000"/>
                </a:solidFill>
                <a:latin typeface="Arial" panose="02020603050405020304" pitchFamily="2"/>
              </a:rPr>
              <a:t>Clean up spills within 10 minutes. </a:t>
            </a:r>
          </a:p>
          <a:p>
            <a:pPr marL="182880" marR="45720" indent="137160" algn="l">
              <a:lnSpc>
                <a:spcPts val="1100"/>
              </a:lnSpc>
              <a:spcBef>
                <a:spcPts val="685"/>
              </a:spcBef>
              <a:spcAft>
                <a:spcPts val="840"/>
              </a:spcAft>
              <a:buFont typeface="Wingdings"/>
              <a:buChar char="m"/>
            </a:pPr>
            <a:r>
              <a:rPr lang="en-US" sz="900" spc="30">
                <a:solidFill>
                  <a:srgbClr val="000000"/>
                </a:solidFill>
                <a:latin typeface="Arial" panose="02020603050405020304" pitchFamily="2"/>
              </a:rPr>
              <a:t>Due to the differences among room sizes, air supply and exhaust rates, and quantities handled, the following guidelines outline what quantities can be cleaned up without respiratory protective equipment (RPE), with full-facepiece respirators (FFR) or powered air-purifying respirators (PAPR) equipped with formaldehyde cartridges, and which should be treated as emergency spills requiring hazardous waste operations emergency response (HazW0pER). </a:t>
            </a:r>
          </a:p>
        </p:txBody>
      </p:sp>
      <p:sp>
        <p:nvSpPr>
          <p:cNvPr id="10" name="Text Placeholder 9"/>
          <p:cNvSpPr>
            <a:spLocks noGrp="1"/>
          </p:cNvSpPr>
          <p:nvPr>
            <p:ph type="body" idx="10"/>
          </p:nvPr>
        </p:nvSpPr>
        <p:spPr>
          <a:xfrm>
            <a:off x="4081145" y="8794115"/>
            <a:ext cx="3432175" cy="910590"/>
          </a:xfrm>
          <a:prstGeom prst="rect">
            <a:avLst/>
          </a:prstGeom>
          <a:noFill/>
          <a:ln w="0" cmpd="sng">
            <a:noFill/>
            <a:prstDash val="solid"/>
          </a:ln>
        </p:spPr>
        <p:txBody>
          <a:bodyPr vert="horz" lIns="0" tIns="0" rIns="0" bIns="0" anchor="t"/>
          <a:lstStyle/>
          <a:p>
            <a:pPr marL="182880" marR="457200" indent="137160" algn="just">
              <a:lnSpc>
                <a:spcPts val="1000"/>
              </a:lnSpc>
              <a:spcAft>
                <a:spcPts val="0"/>
              </a:spcAft>
              <a:buFont typeface="Wingdings"/>
              <a:buChar char="m"/>
            </a:pPr>
            <a:r>
              <a:rPr lang="en-US" sz="900" spc="0">
                <a:solidFill>
                  <a:srgbClr val="000000"/>
                </a:solidFill>
                <a:latin typeface="Arial" panose="02020603050405020304" pitchFamily="2"/>
              </a:rPr>
              <a:t>Dispose of all spill clean-up materials as hazardous waste. </a:t>
            </a:r>
          </a:p>
          <a:p>
            <a:pPr marL="45720" marR="0" indent="0" algn="l">
              <a:lnSpc>
                <a:spcPts val="1300"/>
              </a:lnSpc>
              <a:spcBef>
                <a:spcPts val="0"/>
              </a:spcBef>
              <a:spcAft>
                <a:spcPts val="0"/>
              </a:spcAft>
              <a:tabLst>
                <a:tab pos="914400" algn="l"/>
                <a:tab pos="1371600" algn="l"/>
              </a:tabLst>
            </a:pPr>
            <a:r>
              <a:rPr lang="en-US" sz="650" u="sng" spc="-35" baseline="30000">
                <a:solidFill>
                  <a:srgbClr val="000000"/>
                </a:solidFill>
                <a:latin typeface="Arial" panose="02020603050405020304" pitchFamily="2"/>
              </a:rPr>
              <a:t>'1</a:t>
            </a:r>
            <a:r>
              <a:rPr lang="en-US" sz="1050" u="sng" spc="-35">
                <a:solidFill>
                  <a:srgbClr val="000000"/>
                </a:solidFill>
                <a:latin typeface="Arial" panose="02020603050405020304" pitchFamily="2"/>
              </a:rPr>
              <a:t> "3 </a:t>
            </a:r>
            <a:r>
              <a:rPr lang="en-US" sz="1050" u="sng" spc="-35">
                <a:solidFill>
                  <a:srgbClr val="000000"/>
                </a:solidFill>
                <a:latin typeface="Bookman Old Style" panose="02020603050405020304" pitchFamily="1"/>
              </a:rPr>
              <a:t>E </a:t>
            </a:r>
            <a:r>
              <a:rPr lang="en-US" sz="750" spc="-35">
                <a:solidFill>
                  <a:srgbClr val="000000"/>
                </a:solidFill>
                <a:latin typeface="Arial" panose="02020603050405020304" pitchFamily="2"/>
              </a:rPr>
              <a:t>4 </a:t>
            </a:r>
            <a:r>
              <a:rPr lang="en-US" sz="750" spc="-35" baseline="30000">
                <a:solidFill>
                  <a:srgbClr val="000000"/>
                </a:solidFill>
                <a:latin typeface="Arial" panose="02020603050405020304" pitchFamily="2"/>
              </a:rPr>
              <a:t>6</a:t>
            </a:r>
            <a:r>
              <a:rPr lang="en-US" sz="750" spc="-35">
                <a:solidFill>
                  <a:srgbClr val="000000"/>
                </a:solidFill>
                <a:latin typeface="Arial" panose="02020603050405020304" pitchFamily="2"/>
              </a:rPr>
              <a:t> \L- Pk.0 </a:t>
            </a:r>
            <a:r>
              <a:rPr lang="en-US" sz="750" spc="-35" baseline="-25000">
                <a:solidFill>
                  <a:srgbClr val="000000"/>
                </a:solidFill>
                <a:latin typeface="Arial" panose="02020603050405020304" pitchFamily="2"/>
              </a:rPr>
              <a:t>12</a:t>
            </a:r>
            <a:r>
              <a:rPr lang="en-US" sz="750" spc="-35">
                <a:solidFill>
                  <a:srgbClr val="000000"/>
                </a:solidFill>
                <a:latin typeface="Arial" panose="02020603050405020304" pitchFamily="2"/>
              </a:rPr>
              <a:t>A 1 Nieutraf</a:t>
            </a:r>
            <a:r>
              <a:rPr lang="en-US" sz="750" spc="-35" baseline="-25000">
                <a:solidFill>
                  <a:srgbClr val="000000"/>
                </a:solidFill>
                <a:latin typeface="Arial" panose="02020603050405020304" pitchFamily="2"/>
              </a:rPr>
              <a:t>$i</a:t>
            </a:r>
            <a:r>
              <a:rPr lang="en-US" sz="750" spc="-35">
                <a:solidFill>
                  <a:srgbClr val="000000"/>
                </a:solidFill>
                <a:latin typeface="Arial" panose="02020603050405020304" pitchFamily="2"/>
              </a:rPr>
              <a:t>ortn by Sakura (800-725-8723) #TN4304 1.</a:t>
            </a:r>
            <a:r>
              <a:rPr lang="en-US" sz="750" spc="-35">
                <a:solidFill>
                  <a:srgbClr val="416B87"/>
                </a:solidFill>
                <a:latin typeface="Arial" panose="02020603050405020304" pitchFamily="2"/>
              </a:rPr>
              <a:t>   </a:t>
            </a:r>
          </a:p>
          <a:p>
            <a:pPr marL="1508760" marR="0" indent="0" algn="l">
              <a:lnSpc>
                <a:spcPts val="1300"/>
              </a:lnSpc>
              <a:spcBef>
                <a:spcPts val="990"/>
              </a:spcBef>
              <a:spcAft>
                <a:spcPts val="0"/>
              </a:spcAft>
            </a:pPr>
            <a:r>
              <a:rPr lang="en-US" sz="1050" spc="-30">
                <a:solidFill>
                  <a:srgbClr val="416B87"/>
                </a:solidFill>
                <a:latin typeface="Arial" panose="02020603050405020304" pitchFamily="2"/>
              </a:rPr>
              <a:t>KAISER PERIVIANENTE </a:t>
            </a:r>
          </a:p>
          <a:p>
            <a:pPr marL="2011680" marR="0" indent="0" algn="l">
              <a:lnSpc>
                <a:spcPts val="800"/>
              </a:lnSpc>
              <a:spcBef>
                <a:spcPts val="790"/>
              </a:spcBef>
              <a:spcAft>
                <a:spcPts val="0"/>
              </a:spcAft>
            </a:pPr>
            <a:r>
              <a:rPr lang="en-US" sz="750" spc="10">
                <a:solidFill>
                  <a:srgbClr val="000000"/>
                </a:solidFill>
                <a:latin typeface="Arial" panose="02020603050405020304" pitchFamily="2"/>
              </a:rPr>
              <a:t>Updated 03/23/2018 </a:t>
            </a:r>
          </a:p>
        </p:txBody>
      </p:sp>
    </p:spTree>
    <p:extLst>
      <p:ext uri="{BB962C8B-B14F-4D97-AF65-F5344CB8AC3E}">
        <p14:creationId xmlns:p14="http://schemas.microsoft.com/office/powerpoint/2010/main" val="473747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layout 7">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25120" y="457200"/>
            <a:ext cx="7147560" cy="561975"/>
          </a:xfrm>
          <a:prstGeom prst="rect">
            <a:avLst/>
          </a:prstGeom>
          <a:noFill/>
          <a:ln w="0" cmpd="sng">
            <a:noFill/>
            <a:prstDash val="solid"/>
          </a:ln>
        </p:spPr>
        <p:txBody>
          <a:bodyPr vert="horz" lIns="0" tIns="6985" rIns="0" bIns="0" anchor="t">
            <a:normAutofit fontScale="95000"/>
          </a:bodyPr>
          <a:lstStyle/>
          <a:p>
            <a:pPr marL="0" marR="0" indent="0" algn="ctr">
              <a:lnSpc>
                <a:spcPts val="3200"/>
              </a:lnSpc>
              <a:spcAft>
                <a:spcPts val="1125"/>
              </a:spcAft>
            </a:pPr>
            <a:r>
              <a:rPr lang="en-US" sz="2800" spc="95">
                <a:solidFill>
                  <a:srgbClr val="0B1629"/>
                </a:solidFill>
                <a:latin typeface="Arial" panose="02020603050405020304" pitchFamily="2"/>
              </a:rPr>
              <a:t>Formaldehyde: Control of Exposure </a:t>
            </a:r>
          </a:p>
        </p:txBody>
      </p:sp>
      <p:sp>
        <p:nvSpPr>
          <p:cNvPr id="3" name="Text Placeholder 2"/>
          <p:cNvSpPr>
            <a:spLocks noGrp="1"/>
          </p:cNvSpPr>
          <p:nvPr>
            <p:ph type="body" idx="10"/>
          </p:nvPr>
        </p:nvSpPr>
        <p:spPr>
          <a:xfrm>
            <a:off x="252730" y="1019175"/>
            <a:ext cx="3432175" cy="8097520"/>
          </a:xfrm>
          <a:prstGeom prst="rect">
            <a:avLst/>
          </a:prstGeom>
          <a:noFill/>
          <a:ln w="0" cmpd="sng">
            <a:noFill/>
            <a:prstDash val="solid"/>
          </a:ln>
        </p:spPr>
        <p:txBody>
          <a:bodyPr vert="horz" lIns="0" tIns="4445" rIns="0" bIns="0" anchor="t"/>
          <a:lstStyle/>
          <a:p>
            <a:pPr marL="228600" marR="0" indent="0" algn="l">
              <a:lnSpc>
                <a:spcPts val="1100"/>
              </a:lnSpc>
              <a:spcAft>
                <a:spcPts val="0"/>
              </a:spcAft>
            </a:pPr>
            <a:r>
              <a:rPr lang="en-US" sz="900" b="1" spc="10">
                <a:solidFill>
                  <a:srgbClr val="0B1629"/>
                </a:solidFill>
                <a:latin typeface="Verdana" panose="02020603050405020304" pitchFamily="2"/>
              </a:rPr>
              <a:t>Storage </a:t>
            </a:r>
          </a:p>
          <a:p>
            <a:pPr marL="320040" marR="0" indent="91440" algn="l">
              <a:lnSpc>
                <a:spcPts val="1100"/>
              </a:lnSpc>
              <a:spcBef>
                <a:spcPts val="190"/>
              </a:spcBef>
              <a:spcAft>
                <a:spcPts val="0"/>
              </a:spcAft>
              <a:buFont typeface="Courier New"/>
              <a:buChar char="o"/>
            </a:pPr>
            <a:r>
              <a:rPr lang="en-US" sz="900" spc="25">
                <a:solidFill>
                  <a:srgbClr val="000000"/>
                </a:solidFill>
                <a:latin typeface="Arial" panose="02020603050405020304" pitchFamily="2"/>
              </a:rPr>
              <a:t>Keep containers tightly closed. </a:t>
            </a:r>
          </a:p>
          <a:p>
            <a:pPr marL="320040" marR="182880" indent="91440" algn="l">
              <a:lnSpc>
                <a:spcPts val="1100"/>
              </a:lnSpc>
              <a:spcBef>
                <a:spcPts val="685"/>
              </a:spcBef>
              <a:spcAft>
                <a:spcPts val="0"/>
              </a:spcAft>
              <a:buFont typeface="Courier New"/>
              <a:buChar char="o"/>
            </a:pPr>
            <a:r>
              <a:rPr lang="en-US" sz="900" spc="0">
                <a:solidFill>
                  <a:srgbClr val="000000"/>
                </a:solidFill>
                <a:latin typeface="Arial" panose="02020603050405020304" pitchFamily="2"/>
              </a:rPr>
              <a:t>Store formaldehyde in labeled, secure-top containers, away from strong oxidizing agents, acids, bases, phenols, heat and flame. </a:t>
            </a:r>
          </a:p>
          <a:p>
            <a:pPr marL="320040" marR="137160" indent="91440" algn="l">
              <a:lnSpc>
                <a:spcPts val="1100"/>
              </a:lnSpc>
              <a:spcBef>
                <a:spcPts val="635"/>
              </a:spcBef>
              <a:spcAft>
                <a:spcPts val="0"/>
              </a:spcAft>
              <a:buFont typeface="Wingdings"/>
              <a:buChar char="m"/>
            </a:pPr>
            <a:r>
              <a:rPr lang="en-US" sz="900" spc="0">
                <a:solidFill>
                  <a:srgbClr val="000000"/>
                </a:solidFill>
                <a:latin typeface="Arial" panose="02020603050405020304" pitchFamily="2"/>
              </a:rPr>
              <a:t>Do not store formaldehyde bottles above shoulder level and in any area where a leak would flow to drain. </a:t>
            </a:r>
          </a:p>
          <a:p>
            <a:pPr marL="228600" marR="0" indent="0" algn="l">
              <a:lnSpc>
                <a:spcPts val="1100"/>
              </a:lnSpc>
              <a:spcBef>
                <a:spcPts val="745"/>
              </a:spcBef>
              <a:spcAft>
                <a:spcPts val="0"/>
              </a:spcAft>
            </a:pPr>
            <a:r>
              <a:rPr lang="en-US" sz="900" b="1" spc="10">
                <a:solidFill>
                  <a:srgbClr val="000000"/>
                </a:solidFill>
                <a:latin typeface="Verdana" panose="02020603050405020304" pitchFamily="2"/>
              </a:rPr>
              <a:t>Transport </a:t>
            </a:r>
          </a:p>
          <a:p>
            <a:pPr marL="320040" marR="137160" indent="91440" algn="l">
              <a:lnSpc>
                <a:spcPts val="1100"/>
              </a:lnSpc>
              <a:spcBef>
                <a:spcPts val="205"/>
              </a:spcBef>
              <a:spcAft>
                <a:spcPts val="0"/>
              </a:spcAft>
              <a:buFont typeface="Courier New"/>
              <a:buChar char="o"/>
            </a:pPr>
            <a:r>
              <a:rPr lang="en-US" sz="900" spc="25">
                <a:solidFill>
                  <a:srgbClr val="000000"/>
                </a:solidFill>
                <a:latin typeface="Arial" panose="02020603050405020304" pitchFamily="2"/>
              </a:rPr>
              <a:t>When preparing specimen containers for transportation off-site, place in zip lock plastic bags and then in a rupture- and leak-proof securely covered container. Additional absorbent spill materials should line the inside of the transport container. </a:t>
            </a:r>
          </a:p>
          <a:p>
            <a:pPr marL="320040" marR="228600" indent="91440" algn="l">
              <a:lnSpc>
                <a:spcPts val="1100"/>
              </a:lnSpc>
              <a:spcBef>
                <a:spcPts val="635"/>
              </a:spcBef>
              <a:spcAft>
                <a:spcPts val="0"/>
              </a:spcAft>
              <a:buFont typeface="Symbol"/>
              <a:buChar char="·"/>
            </a:pPr>
            <a:r>
              <a:rPr lang="en-US" sz="900" spc="0">
                <a:solidFill>
                  <a:srgbClr val="000000"/>
                </a:solidFill>
                <a:latin typeface="Arial" panose="02020603050405020304" pitchFamily="2"/>
              </a:rPr>
              <a:t>When transporting specimens in formalin within the medical center, place specimen containers within zip lock plastic bags or leak-proof covered containers. </a:t>
            </a:r>
          </a:p>
          <a:p>
            <a:pPr marL="228600" marR="0" indent="0" algn="l">
              <a:lnSpc>
                <a:spcPts val="1100"/>
              </a:lnSpc>
              <a:spcBef>
                <a:spcPts val="750"/>
              </a:spcBef>
              <a:spcAft>
                <a:spcPts val="0"/>
              </a:spcAft>
            </a:pPr>
            <a:r>
              <a:rPr lang="en-US" sz="900" b="1" spc="0">
                <a:solidFill>
                  <a:srgbClr val="000000"/>
                </a:solidFill>
                <a:latin typeface="Verdana" panose="02020603050405020304" pitchFamily="2"/>
              </a:rPr>
              <a:t>Disposal </a:t>
            </a:r>
          </a:p>
          <a:p>
            <a:pPr marL="320040" marR="228600" indent="91440" algn="l">
              <a:lnSpc>
                <a:spcPts val="1100"/>
              </a:lnSpc>
              <a:spcBef>
                <a:spcPts val="230"/>
              </a:spcBef>
              <a:spcAft>
                <a:spcPts val="0"/>
              </a:spcAft>
              <a:buFont typeface="Wingdings"/>
              <a:buChar char="m"/>
            </a:pPr>
            <a:r>
              <a:rPr lang="en-US" sz="900" spc="0">
                <a:solidFill>
                  <a:srgbClr val="000000"/>
                </a:solidFill>
                <a:latin typeface="Arial" panose="02020603050405020304" pitchFamily="2"/>
              </a:rPr>
              <a:t>All unused or expired formalin products and used alcoholic formalin products must be managed as RCRA hazardous waste for disposal by a hazardous waste vendor. </a:t>
            </a:r>
          </a:p>
          <a:p>
            <a:pPr marL="320040" marR="228600" indent="91440" algn="l">
              <a:lnSpc>
                <a:spcPts val="1100"/>
              </a:lnSpc>
              <a:spcBef>
                <a:spcPts val="470"/>
              </a:spcBef>
              <a:spcAft>
                <a:spcPts val="0"/>
              </a:spcAft>
              <a:buFont typeface="Wingdings"/>
              <a:buChar char="m"/>
            </a:pPr>
            <a:r>
              <a:rPr lang="en-US" sz="900" spc="0">
                <a:solidFill>
                  <a:srgbClr val="000000"/>
                </a:solidFill>
                <a:latin typeface="Arial" panose="02020603050405020304" pitchFamily="2"/>
              </a:rPr>
              <a:t>All non-alcoholic formalin products may be managed using one of the following options: </a:t>
            </a:r>
          </a:p>
          <a:p>
            <a:pPr marL="320040" marR="0" indent="0" algn="l">
              <a:lnSpc>
                <a:spcPts val="1000"/>
              </a:lnSpc>
              <a:spcBef>
                <a:spcPts val="435"/>
              </a:spcBef>
              <a:spcAft>
                <a:spcPts val="0"/>
              </a:spcAft>
            </a:pPr>
            <a:r>
              <a:rPr lang="en-US" sz="900" i="1" spc="0">
                <a:solidFill>
                  <a:srgbClr val="000000"/>
                </a:solidFill>
                <a:latin typeface="Arial" panose="02020603050405020304" pitchFamily="2"/>
              </a:rPr>
              <a:t>Option 1 </a:t>
            </a:r>
          </a:p>
          <a:p>
            <a:pPr marL="320040" marR="182880" indent="0" algn="l">
              <a:lnSpc>
                <a:spcPts val="1100"/>
              </a:lnSpc>
              <a:spcBef>
                <a:spcPts val="400"/>
              </a:spcBef>
              <a:spcAft>
                <a:spcPts val="0"/>
              </a:spcAft>
            </a:pPr>
            <a:r>
              <a:rPr lang="en-US" sz="900" spc="20">
                <a:solidFill>
                  <a:srgbClr val="000000"/>
                </a:solidFill>
                <a:latin typeface="Arial" panose="02020603050405020304" pitchFamily="2"/>
              </a:rPr>
              <a:t>Pathology specimens in liquid formalin may be collected as hazardous waste without segregating the specimen from the liquid formalin. Use a certified hazardous waste vendor for disposal as hazardous waste. </a:t>
            </a:r>
          </a:p>
          <a:p>
            <a:pPr marL="320040" marR="0" indent="0" algn="l">
              <a:lnSpc>
                <a:spcPts val="1000"/>
              </a:lnSpc>
              <a:spcBef>
                <a:spcPts val="455"/>
              </a:spcBef>
              <a:spcAft>
                <a:spcPts val="0"/>
              </a:spcAft>
            </a:pPr>
            <a:r>
              <a:rPr lang="en-US" sz="900" i="1" spc="10">
                <a:solidFill>
                  <a:srgbClr val="000000"/>
                </a:solidFill>
                <a:latin typeface="Arial" panose="02020603050405020304" pitchFamily="2"/>
              </a:rPr>
              <a:t>Option 2 </a:t>
            </a:r>
          </a:p>
          <a:p>
            <a:pPr marL="320040" marR="182880" indent="0" algn="l">
              <a:lnSpc>
                <a:spcPts val="1100"/>
              </a:lnSpc>
              <a:spcBef>
                <a:spcPts val="430"/>
              </a:spcBef>
              <a:spcAft>
                <a:spcPts val="0"/>
              </a:spcAft>
            </a:pPr>
            <a:r>
              <a:rPr lang="en-US" sz="900" spc="0">
                <a:solidFill>
                  <a:srgbClr val="000000"/>
                </a:solidFill>
                <a:latin typeface="Arial" panose="02020603050405020304" pitchFamily="2"/>
              </a:rPr>
              <a:t>Segregate pathology specimens from liquid formalin. Pathology waste must be collected for disposal by a certified waste handler; manage the spent formalin on-site via drain disposal as detailed below, or collect and dispose of as hazardous waste. </a:t>
            </a:r>
          </a:p>
          <a:p>
            <a:pPr marL="320040" marR="182880" indent="0" algn="l">
              <a:lnSpc>
                <a:spcPts val="1100"/>
              </a:lnSpc>
              <a:spcBef>
                <a:spcPts val="415"/>
              </a:spcBef>
              <a:spcAft>
                <a:spcPts val="0"/>
              </a:spcAft>
            </a:pPr>
            <a:r>
              <a:rPr lang="en-US" sz="900" spc="30">
                <a:solidFill>
                  <a:srgbClr val="000000"/>
                </a:solidFill>
                <a:latin typeface="Arial" panose="02020603050405020304" pitchFamily="2"/>
              </a:rPr>
              <a:t>Contact your EH&amp;S professional or Safety Operations Leader to determine whether the waste liquid formalin can be disposed of directly to drain or whether it must first be neutralized. If neutralizing', please see the </a:t>
            </a:r>
            <a:r>
              <a:rPr lang="en-US" sz="900" i="1" spc="30">
                <a:solidFill>
                  <a:srgbClr val="000000"/>
                </a:solidFill>
                <a:latin typeface="Arial" panose="02020603050405020304" pitchFamily="2"/>
              </a:rPr>
              <a:t>Formalin Neutralization Fact Sheet </a:t>
            </a:r>
            <a:r>
              <a:rPr lang="en-US" sz="900" spc="30">
                <a:solidFill>
                  <a:srgbClr val="000000"/>
                </a:solidFill>
                <a:latin typeface="Arial" panose="02020603050405020304" pitchFamily="2"/>
              </a:rPr>
              <a:t>for additional process requirements and details. If drain disposal is allowed for untreated used formalin, keep a copy of the current letter of permission to discharge from the POTW on file. </a:t>
            </a:r>
          </a:p>
          <a:p>
            <a:pPr marL="228600" marR="0" indent="0" algn="l">
              <a:lnSpc>
                <a:spcPts val="1100"/>
              </a:lnSpc>
              <a:spcBef>
                <a:spcPts val="550"/>
              </a:spcBef>
              <a:spcAft>
                <a:spcPts val="0"/>
              </a:spcAft>
            </a:pPr>
            <a:r>
              <a:rPr lang="en-US" sz="900" b="1" spc="15">
                <a:solidFill>
                  <a:srgbClr val="000000"/>
                </a:solidFill>
                <a:latin typeface="Verdana" panose="02020603050405020304" pitchFamily="2"/>
              </a:rPr>
              <a:t>Emergency Eye/Face Wash and Shower </a:t>
            </a:r>
          </a:p>
          <a:p>
            <a:pPr marL="320040" marR="182880" indent="91440" algn="l">
              <a:lnSpc>
                <a:spcPts val="1100"/>
              </a:lnSpc>
              <a:spcBef>
                <a:spcPts val="575"/>
              </a:spcBef>
              <a:spcAft>
                <a:spcPts val="0"/>
              </a:spcAft>
              <a:buFont typeface="Courier New"/>
              <a:buChar char="o"/>
            </a:pPr>
            <a:r>
              <a:rPr lang="en-US" sz="900" spc="0">
                <a:solidFill>
                  <a:srgbClr val="000000"/>
                </a:solidFill>
                <a:latin typeface="Arial" panose="02020603050405020304" pitchFamily="2"/>
              </a:rPr>
              <a:t>Ensure an eye/face wash is available in the immediate work area. • </a:t>
            </a:r>
          </a:p>
          <a:p>
            <a:pPr marL="320040" marR="457200" indent="91440" algn="l">
              <a:lnSpc>
                <a:spcPts val="1100"/>
              </a:lnSpc>
              <a:spcBef>
                <a:spcPts val="635"/>
              </a:spcBef>
              <a:spcAft>
                <a:spcPts val="460"/>
              </a:spcAft>
              <a:buFont typeface="Courier New"/>
              <a:buChar char="o"/>
            </a:pPr>
            <a:r>
              <a:rPr lang="en-US" sz="900" spc="0">
                <a:solidFill>
                  <a:srgbClr val="000000"/>
                </a:solidFill>
                <a:latin typeface="Arial" panose="02020603050405020304" pitchFamily="2"/>
              </a:rPr>
              <a:t>If pouring from containers, regardless of amount, ensure a quick drench deluge shower is also available. </a:t>
            </a:r>
          </a:p>
        </p:txBody>
      </p:sp>
      <p:sp>
        <p:nvSpPr>
          <p:cNvPr id="4" name="Text Placeholder 3"/>
          <p:cNvSpPr>
            <a:spLocks noGrp="1"/>
          </p:cNvSpPr>
          <p:nvPr>
            <p:ph type="body" idx="10"/>
          </p:nvPr>
        </p:nvSpPr>
        <p:spPr>
          <a:xfrm>
            <a:off x="3943985" y="1019175"/>
            <a:ext cx="3432175" cy="8097520"/>
          </a:xfrm>
          <a:prstGeom prst="rect">
            <a:avLst/>
          </a:prstGeom>
          <a:noFill/>
          <a:ln w="0" cmpd="sng">
            <a:noFill/>
            <a:prstDash val="solid"/>
          </a:ln>
        </p:spPr>
        <p:txBody>
          <a:bodyPr vert="horz" lIns="0" tIns="0" rIns="0" bIns="0" anchor="t"/>
          <a:lstStyle/>
          <a:p>
            <a:pPr marL="274320" marR="228600" indent="137160" algn="l">
              <a:lnSpc>
                <a:spcPts val="1100"/>
              </a:lnSpc>
              <a:spcAft>
                <a:spcPts val="0"/>
              </a:spcAft>
              <a:buFont typeface="Courier New"/>
              <a:buChar char="o"/>
            </a:pPr>
            <a:r>
              <a:rPr lang="en-US" sz="900" spc="0">
                <a:solidFill>
                  <a:srgbClr val="000000"/>
                </a:solidFill>
                <a:latin typeface="Arial" panose="02020603050405020304" pitchFamily="2"/>
              </a:rPr>
              <a:t>If a splash occurs, flush eyes/skin for a minimum of 15 minutes, then seek medical attention. </a:t>
            </a:r>
          </a:p>
          <a:p>
            <a:pPr marL="137160" marR="0" indent="0" algn="l">
              <a:lnSpc>
                <a:spcPts val="1100"/>
              </a:lnSpc>
              <a:spcBef>
                <a:spcPts val="1260"/>
              </a:spcBef>
              <a:spcAft>
                <a:spcPts val="0"/>
              </a:spcAft>
            </a:pPr>
            <a:r>
              <a:rPr lang="en-US" sz="900" b="1" spc="25">
                <a:solidFill>
                  <a:srgbClr val="0B1629"/>
                </a:solidFill>
                <a:latin typeface="Verdana" panose="02020603050405020304" pitchFamily="2"/>
              </a:rPr>
              <a:t>BEHOOVE:</a:t>
            </a:r>
            <a:r>
              <a:rPr lang="en-US" sz="900" b="1" spc="25">
                <a:solidFill>
                  <a:srgbClr val="000000"/>
                </a:solidFill>
                <a:latin typeface="Verdana" panose="02020603050405020304" pitchFamily="2"/>
              </a:rPr>
              <a:t> Personal Protective Equipment </a:t>
            </a:r>
          </a:p>
          <a:p>
            <a:pPr marL="137160" marR="0" indent="0" algn="l">
              <a:lnSpc>
                <a:spcPts val="1100"/>
              </a:lnSpc>
              <a:spcBef>
                <a:spcPts val="820"/>
              </a:spcBef>
              <a:spcAft>
                <a:spcPts val="0"/>
              </a:spcAft>
            </a:pPr>
            <a:r>
              <a:rPr lang="en-US" sz="900" b="1" spc="0">
                <a:solidFill>
                  <a:srgbClr val="000000"/>
                </a:solidFill>
                <a:latin typeface="Verdana" panose="02020603050405020304" pitchFamily="2"/>
              </a:rPr>
              <a:t>Eye </a:t>
            </a:r>
          </a:p>
          <a:p>
            <a:pPr marL="274320" marR="228600" indent="137160" algn="l">
              <a:lnSpc>
                <a:spcPts val="1100"/>
              </a:lnSpc>
              <a:spcBef>
                <a:spcPts val="135"/>
              </a:spcBef>
              <a:spcAft>
                <a:spcPts val="0"/>
              </a:spcAft>
              <a:buFont typeface="Symbol"/>
              <a:buChar char="·"/>
            </a:pPr>
            <a:r>
              <a:rPr lang="en-US" sz="900" spc="0">
                <a:solidFill>
                  <a:srgbClr val="000000"/>
                </a:solidFill>
                <a:latin typeface="Arial" panose="02020603050405020304" pitchFamily="2"/>
              </a:rPr>
              <a:t>Chemical safety goggles</a:t>
            </a:r>
            <a:r>
              <a:rPr lang="en-US" sz="900" spc="0" baseline="30000">
                <a:solidFill>
                  <a:srgbClr val="000000"/>
                </a:solidFill>
                <a:latin typeface="Arial" panose="02020603050405020304" pitchFamily="2"/>
              </a:rPr>
              <a:t>2</a:t>
            </a:r>
            <a:r>
              <a:rPr lang="en-US" sz="900" spc="0">
                <a:solidFill>
                  <a:srgbClr val="000000"/>
                </a:solidFill>
                <a:latin typeface="Arial" panose="02020603050405020304" pitchFamily="2"/>
              </a:rPr>
              <a:t> with indirect vents should be used. </a:t>
            </a:r>
          </a:p>
          <a:p>
            <a:pPr marL="274320" marR="228600" indent="137160" algn="l">
              <a:lnSpc>
                <a:spcPts val="1100"/>
              </a:lnSpc>
              <a:spcBef>
                <a:spcPts val="620"/>
              </a:spcBef>
              <a:spcAft>
                <a:spcPts val="0"/>
              </a:spcAft>
              <a:buFont typeface="Courier New"/>
              <a:buChar char="o"/>
            </a:pPr>
            <a:r>
              <a:rPr lang="en-US" sz="900" spc="0">
                <a:solidFill>
                  <a:srgbClr val="000000"/>
                </a:solidFill>
                <a:latin typeface="Arial" panose="02020603050405020304" pitchFamily="2"/>
              </a:rPr>
              <a:t>Face shields with chemical goggles should be worn when handling large volumes to protect the entire face from splashes. </a:t>
            </a:r>
          </a:p>
          <a:p>
            <a:pPr marL="137160" marR="0" indent="0" algn="l">
              <a:lnSpc>
                <a:spcPts val="1100"/>
              </a:lnSpc>
              <a:spcBef>
                <a:spcPts val="725"/>
              </a:spcBef>
              <a:spcAft>
                <a:spcPts val="0"/>
              </a:spcAft>
            </a:pPr>
            <a:r>
              <a:rPr lang="en-US" sz="900" b="1" spc="0">
                <a:solidFill>
                  <a:srgbClr val="000000"/>
                </a:solidFill>
                <a:latin typeface="Verdana" panose="02020603050405020304" pitchFamily="2"/>
              </a:rPr>
              <a:t>Skin </a:t>
            </a:r>
          </a:p>
          <a:p>
            <a:pPr marL="274320" marR="228600" indent="137160" algn="l">
              <a:lnSpc>
                <a:spcPts val="1100"/>
              </a:lnSpc>
              <a:spcBef>
                <a:spcPts val="180"/>
              </a:spcBef>
              <a:spcAft>
                <a:spcPts val="0"/>
              </a:spcAft>
              <a:buFont typeface="Courier New"/>
              <a:buChar char="o"/>
            </a:pPr>
            <a:r>
              <a:rPr lang="en-US" sz="900" spc="0">
                <a:solidFill>
                  <a:srgbClr val="000000"/>
                </a:solidFill>
                <a:latin typeface="Arial" panose="02020603050405020304" pitchFamily="2"/>
              </a:rPr>
              <a:t>Wear nitrile gloves. Latex may not protect skin for very long and can cause allergic skin reactions. </a:t>
            </a:r>
          </a:p>
          <a:p>
            <a:pPr marL="274320" marR="0" indent="137160" algn="l">
              <a:lnSpc>
                <a:spcPts val="1100"/>
              </a:lnSpc>
              <a:spcBef>
                <a:spcPts val="650"/>
              </a:spcBef>
              <a:spcAft>
                <a:spcPts val="0"/>
              </a:spcAft>
              <a:buFont typeface="Courier New"/>
              <a:buChar char="o"/>
            </a:pPr>
            <a:r>
              <a:rPr lang="en-US" sz="900" spc="25">
                <a:solidFill>
                  <a:srgbClr val="000000"/>
                </a:solidFill>
                <a:latin typeface="Arial" panose="02020603050405020304" pitchFamily="2"/>
              </a:rPr>
              <a:t>Aprons should be worn to protect the body. </a:t>
            </a:r>
          </a:p>
          <a:p>
            <a:pPr marL="274320" marR="502920" indent="137160" algn="l">
              <a:lnSpc>
                <a:spcPts val="1100"/>
              </a:lnSpc>
              <a:spcBef>
                <a:spcPts val="655"/>
              </a:spcBef>
              <a:spcAft>
                <a:spcPts val="0"/>
              </a:spcAft>
              <a:buFont typeface="Courier New"/>
              <a:buChar char="o"/>
            </a:pPr>
            <a:r>
              <a:rPr lang="en-US" sz="900" spc="0">
                <a:solidFill>
                  <a:srgbClr val="000000"/>
                </a:solidFill>
                <a:latin typeface="Arial" panose="02020603050405020304" pitchFamily="2"/>
              </a:rPr>
              <a:t>Impermeable long-sleeve gowns should be worn when decanting and grossing. </a:t>
            </a:r>
          </a:p>
          <a:p>
            <a:pPr marL="137160" marR="0" indent="0" algn="l">
              <a:lnSpc>
                <a:spcPts val="1100"/>
              </a:lnSpc>
              <a:spcBef>
                <a:spcPts val="720"/>
              </a:spcBef>
              <a:spcAft>
                <a:spcPts val="0"/>
              </a:spcAft>
            </a:pPr>
            <a:r>
              <a:rPr lang="en-US" sz="900" b="1" spc="15">
                <a:solidFill>
                  <a:srgbClr val="000000"/>
                </a:solidFill>
                <a:latin typeface="Verdana" panose="02020603050405020304" pitchFamily="2"/>
              </a:rPr>
              <a:t>Respiratory Protection </a:t>
            </a:r>
          </a:p>
          <a:p>
            <a:pPr marL="274320" marR="365760" indent="137160" algn="l">
              <a:lnSpc>
                <a:spcPts val="1100"/>
              </a:lnSpc>
              <a:spcBef>
                <a:spcPts val="225"/>
              </a:spcBef>
              <a:spcAft>
                <a:spcPts val="0"/>
              </a:spcAft>
              <a:buFont typeface="Courier New"/>
              <a:buChar char="o"/>
            </a:pPr>
            <a:r>
              <a:rPr lang="en-US" sz="900" spc="0">
                <a:solidFill>
                  <a:srgbClr val="000000"/>
                </a:solidFill>
                <a:latin typeface="Arial" panose="02020603050405020304" pitchFamily="2"/>
              </a:rPr>
              <a:t>Neither surgical masks nor N95 respirators offer respiratory protection against formaldehyde vapors. </a:t>
            </a:r>
          </a:p>
          <a:p>
            <a:pPr marL="274320" marR="228600" indent="137160" algn="l">
              <a:lnSpc>
                <a:spcPts val="1100"/>
              </a:lnSpc>
              <a:spcBef>
                <a:spcPts val="655"/>
              </a:spcBef>
              <a:spcAft>
                <a:spcPts val="0"/>
              </a:spcAft>
              <a:buFont typeface="Courier New"/>
              <a:buChar char="o"/>
            </a:pPr>
            <a:r>
              <a:rPr lang="en-US" sz="900" spc="20">
                <a:solidFill>
                  <a:srgbClr val="000000"/>
                </a:solidFill>
                <a:latin typeface="Arial" panose="02020603050405020304" pitchFamily="2"/>
              </a:rPr>
              <a:t>Contact your EH&amp;S professional or Safety Operations Leader if you have respiratory concerns or would like to participate in a voluntary respiratory protection program. </a:t>
            </a:r>
          </a:p>
          <a:p>
            <a:pPr marL="137160" marR="0" indent="0" algn="l">
              <a:lnSpc>
                <a:spcPts val="1200"/>
              </a:lnSpc>
              <a:spcBef>
                <a:spcPts val="1125"/>
              </a:spcBef>
              <a:spcAft>
                <a:spcPts val="0"/>
              </a:spcAft>
            </a:pPr>
            <a:r>
              <a:rPr lang="en-US" sz="900" b="1" spc="0">
                <a:solidFill>
                  <a:srgbClr val="0B1629"/>
                </a:solidFill>
                <a:latin typeface="Verdana" panose="02020603050405020304" pitchFamily="2"/>
              </a:rPr>
              <a:t>Formalin Neutralization</a:t>
            </a:r>
            <a:r>
              <a:rPr lang="en-US" sz="900" b="1" spc="0">
                <a:solidFill>
                  <a:srgbClr val="000000"/>
                </a:solidFill>
                <a:latin typeface="Verdana" panose="02020603050405020304" pitchFamily="2"/>
              </a:rPr>
              <a:t> Fact Sheet </a:t>
            </a:r>
            <a:br/>
            <a:r>
              <a:rPr lang="en-US" sz="900" u="sng" spc="0">
                <a:solidFill>
                  <a:srgbClr val="031E62"/>
                </a:solidFill>
                <a:latin typeface="Arial" panose="02020603050405020304" pitchFamily="2"/>
              </a:rPr>
              <a:t>formalin neutralization</a:t>
            </a:r>
            <a:r>
              <a:rPr lang="en-US" sz="900" u="sng" spc="0">
                <a:solidFill>
                  <a:srgbClr val="0B1629"/>
                </a:solidFill>
                <a:latin typeface="Arial" panose="02020603050405020304" pitchFamily="2"/>
              </a:rPr>
              <a:t>  </a:t>
            </a:r>
          </a:p>
          <a:p>
            <a:pPr marL="137160" marR="0" indent="0" algn="l">
              <a:lnSpc>
                <a:spcPts val="1100"/>
              </a:lnSpc>
              <a:spcBef>
                <a:spcPts val="765"/>
              </a:spcBef>
              <a:spcAft>
                <a:spcPts val="0"/>
              </a:spcAft>
            </a:pPr>
            <a:r>
              <a:rPr lang="en-US" sz="900" b="1" spc="25">
                <a:solidFill>
                  <a:srgbClr val="0B1629"/>
                </a:solidFill>
                <a:latin typeface="Verdana" panose="02020603050405020304" pitchFamily="2"/>
              </a:rPr>
              <a:t>EH&amp;S SafetyNet </a:t>
            </a:r>
          </a:p>
          <a:p>
            <a:pPr marL="137160" marR="0" indent="0" algn="l">
              <a:lnSpc>
                <a:spcPts val="1000"/>
              </a:lnSpc>
              <a:spcBef>
                <a:spcPts val="740"/>
              </a:spcBef>
              <a:spcAft>
                <a:spcPts val="0"/>
              </a:spcAft>
            </a:pPr>
            <a:r>
              <a:rPr lang="en-US" sz="900" u="sng" spc="40">
                <a:solidFill>
                  <a:srgbClr val="235281"/>
                </a:solidFill>
                <a:latin typeface="Arial" panose="02020603050405020304" pitchFamily="2"/>
              </a:rPr>
              <a:t>formaldehyde</a:t>
            </a:r>
            <a:r>
              <a:rPr lang="en-US" sz="900" u="sng" spc="40">
                <a:solidFill>
                  <a:srgbClr val="031E62"/>
                </a:solidFill>
                <a:latin typeface="Arial" panose="02020603050405020304" pitchFamily="2"/>
              </a:rPr>
              <a:t> page</a:t>
            </a:r>
            <a:r>
              <a:rPr lang="en-US" sz="900" u="sng" spc="40">
                <a:solidFill>
                  <a:srgbClr val="000000"/>
                </a:solidFill>
                <a:latin typeface="Arial" panose="02020603050405020304" pitchFamily="2"/>
              </a:rPr>
              <a:t>  </a:t>
            </a:r>
          </a:p>
          <a:p>
            <a:pPr marL="137160" marR="0" indent="0" algn="l">
              <a:lnSpc>
                <a:spcPts val="1100"/>
              </a:lnSpc>
              <a:spcBef>
                <a:spcPts val="220"/>
              </a:spcBef>
              <a:spcAft>
                <a:spcPts val="0"/>
              </a:spcAft>
            </a:pPr>
            <a:r>
              <a:rPr lang="en-US" sz="900" b="1" spc="25">
                <a:solidFill>
                  <a:srgbClr val="000000"/>
                </a:solidFill>
                <a:latin typeface="Verdana" panose="02020603050405020304" pitchFamily="2"/>
              </a:rPr>
              <a:t>Occupational Safety and Health </a:t>
            </a:r>
          </a:p>
          <a:p>
            <a:pPr marL="137160" marR="0" indent="0" algn="l">
              <a:lnSpc>
                <a:spcPts val="1100"/>
              </a:lnSpc>
              <a:spcBef>
                <a:spcPts val="270"/>
              </a:spcBef>
              <a:spcAft>
                <a:spcPts val="0"/>
              </a:spcAft>
            </a:pPr>
            <a:r>
              <a:rPr lang="en-US" sz="900" b="1" spc="5">
                <a:solidFill>
                  <a:srgbClr val="000000"/>
                </a:solidFill>
                <a:latin typeface="Verdana" panose="02020603050405020304" pitchFamily="2"/>
              </a:rPr>
              <a:t>Administration</a:t>
            </a:r>
            <a:r>
              <a:rPr lang="en-US" sz="900" b="1" spc="5">
                <a:solidFill>
                  <a:srgbClr val="0B1629"/>
                </a:solidFill>
                <a:latin typeface="Verdana" panose="02020603050405020304" pitchFamily="2"/>
              </a:rPr>
              <a:t> (OSHA) </a:t>
            </a:r>
          </a:p>
          <a:p>
            <a:pPr marL="137160" marR="0" indent="0" algn="l">
              <a:lnSpc>
                <a:spcPts val="1000"/>
              </a:lnSpc>
              <a:spcBef>
                <a:spcPts val="715"/>
              </a:spcBef>
              <a:spcAft>
                <a:spcPts val="0"/>
              </a:spcAft>
            </a:pPr>
            <a:r>
              <a:rPr lang="en-US" sz="900" u="sng" spc="25">
                <a:solidFill>
                  <a:srgbClr val="031E62"/>
                </a:solidFill>
                <a:latin typeface="Arial" panose="02020603050405020304" pitchFamily="2"/>
              </a:rPr>
              <a:t>Formaldehyde Fact Sheet </a:t>
            </a:r>
          </a:p>
          <a:p>
            <a:pPr marL="137160" marR="594360" indent="0" algn="l">
              <a:lnSpc>
                <a:spcPts val="1200"/>
              </a:lnSpc>
              <a:spcBef>
                <a:spcPts val="2405"/>
              </a:spcBef>
              <a:spcAft>
                <a:spcPts val="0"/>
              </a:spcAft>
            </a:pPr>
            <a:r>
              <a:rPr lang="en-US" sz="900" b="1" spc="0">
                <a:solidFill>
                  <a:srgbClr val="000000"/>
                </a:solidFill>
                <a:latin typeface="Verdana" panose="02020603050405020304" pitchFamily="2"/>
              </a:rPr>
              <a:t>NOTE: </a:t>
            </a:r>
            <a:r>
              <a:rPr lang="en-US" sz="900" spc="0">
                <a:solidFill>
                  <a:srgbClr val="000000"/>
                </a:solidFill>
                <a:latin typeface="Arial" panose="02020603050405020304" pitchFamily="2"/>
              </a:rPr>
              <a:t>If your department requires training go to: </a:t>
            </a:r>
            <a:r>
              <a:rPr lang="en-US" sz="900" u="sng" spc="0">
                <a:solidFill>
                  <a:srgbClr val="031E62"/>
                </a:solidFill>
                <a:latin typeface="Arial" panose="02020603050405020304" pitchFamily="2"/>
              </a:rPr>
              <a:t>http://learn.kp.org/ </a:t>
            </a:r>
          </a:p>
          <a:p>
            <a:pPr marL="137160" marR="0" indent="0" algn="l">
              <a:lnSpc>
                <a:spcPts val="800"/>
              </a:lnSpc>
              <a:spcBef>
                <a:spcPts val="13860"/>
              </a:spcBef>
              <a:spcAft>
                <a:spcPts val="0"/>
              </a:spcAft>
            </a:pPr>
            <a:r>
              <a:rPr lang="en-US" sz="650" spc="10">
                <a:solidFill>
                  <a:srgbClr val="000000"/>
                </a:solidFill>
                <a:latin typeface="Arial" panose="02020603050405020304" pitchFamily="2"/>
              </a:rPr>
              <a:t>1 Neutraform by Sakura (800-725-8723) #TN4304 </a:t>
            </a:r>
          </a:p>
          <a:p>
            <a:pPr marL="137160" marR="228600" indent="0" algn="l">
              <a:lnSpc>
                <a:spcPts val="700"/>
              </a:lnSpc>
              <a:spcBef>
                <a:spcPts val="620"/>
              </a:spcBef>
              <a:spcAft>
                <a:spcPts val="0"/>
              </a:spcAft>
            </a:pPr>
            <a:r>
              <a:rPr lang="en-US" sz="650" spc="0">
                <a:solidFill>
                  <a:srgbClr val="000000"/>
                </a:solidFill>
                <a:latin typeface="Arial" panose="02020603050405020304" pitchFamily="2"/>
              </a:rPr>
              <a:t>2 Indirect-vented (fog-free) chemical splash goggles by Lab SafetySupply (800-356-0783), Sellstrom #54877 </a:t>
            </a:r>
          </a:p>
        </p:txBody>
      </p:sp>
      <p:sp>
        <p:nvSpPr>
          <p:cNvPr id="5" name="Text Placeholder 4"/>
          <p:cNvSpPr>
            <a:spLocks noGrp="1"/>
          </p:cNvSpPr>
          <p:nvPr>
            <p:ph type="body" idx="10"/>
          </p:nvPr>
        </p:nvSpPr>
        <p:spPr>
          <a:xfrm>
            <a:off x="318770" y="9116695"/>
            <a:ext cx="7147560" cy="624205"/>
          </a:xfrm>
          <a:prstGeom prst="rect">
            <a:avLst/>
          </a:prstGeom>
          <a:noFill/>
          <a:ln w="0" cmpd="sng">
            <a:noFill/>
            <a:prstDash val="solid"/>
          </a:ln>
        </p:spPr>
        <p:txBody>
          <a:bodyPr vert="horz" lIns="0" tIns="71755" rIns="0" bIns="0" anchor="t">
            <a:normAutofit fontScale="95000"/>
          </a:bodyPr>
          <a:lstStyle/>
          <a:p>
            <a:pPr marL="182880" marR="0" indent="0" algn="l">
              <a:lnSpc>
                <a:spcPts val="3000"/>
              </a:lnSpc>
              <a:spcAft>
                <a:spcPts val="0"/>
              </a:spcAft>
              <a:tabLst>
                <a:tab pos="6720840" algn="r"/>
              </a:tabLst>
            </a:pPr>
            <a:r>
              <a:rPr lang="en-US" sz="2750" spc="0">
                <a:solidFill>
                  <a:srgbClr val="0B1629"/>
                </a:solidFill>
                <a:latin typeface="Bookman Old Style" panose="02020603050405020304" pitchFamily="1"/>
              </a:rPr>
              <a:t>J</a:t>
            </a:r>
            <a:r>
              <a:rPr lang="en-US" sz="1950" spc="0">
                <a:solidFill>
                  <a:srgbClr val="0B1629"/>
                </a:solidFill>
                <a:latin typeface="Arial" panose="02020603050405020304" pitchFamily="2"/>
              </a:rPr>
              <a:t>NEH&amp;S </a:t>
            </a:r>
            <a:r>
              <a:rPr lang="en-US" sz="1100" spc="0">
                <a:solidFill>
                  <a:srgbClr val="235281"/>
                </a:solidFill>
                <a:latin typeface="Arial" panose="02020603050405020304" pitchFamily="2"/>
              </a:rPr>
              <a:t>KAISER</a:t>
            </a:r>
            <a:r>
              <a:rPr lang="en-US" sz="1100" spc="0">
                <a:solidFill>
                  <a:srgbClr val="2B6584"/>
                </a:solidFill>
                <a:latin typeface="Arial" panose="02020603050405020304" pitchFamily="2"/>
              </a:rPr>
              <a:t> PERMANENTE </a:t>
            </a:r>
          </a:p>
          <a:p>
            <a:pPr marL="411480" marR="0" indent="0" algn="l">
              <a:lnSpc>
                <a:spcPts val="500"/>
              </a:lnSpc>
              <a:spcBef>
                <a:spcPts val="0"/>
              </a:spcBef>
              <a:spcAft>
                <a:spcPts val="0"/>
              </a:spcAft>
            </a:pPr>
            <a:r>
              <a:rPr lang="en-US" sz="650" spc="-5">
                <a:solidFill>
                  <a:srgbClr val="0B1629"/>
                </a:solidFill>
                <a:latin typeface="Arial" panose="02020603050405020304" pitchFamily="2"/>
              </a:rPr>
              <a:t>Nat;onal Environmental </a:t>
            </a:r>
          </a:p>
          <a:p>
            <a:pPr marL="411480" marR="0" indent="0" algn="l">
              <a:lnSpc>
                <a:spcPts val="800"/>
              </a:lnSpc>
              <a:spcBef>
                <a:spcPts val="0"/>
              </a:spcBef>
              <a:spcAft>
                <a:spcPts val="25"/>
              </a:spcAft>
              <a:tabLst>
                <a:tab pos="6720840" algn="r"/>
              </a:tabLst>
            </a:pPr>
            <a:r>
              <a:rPr lang="en-US" sz="650" spc="0">
                <a:solidFill>
                  <a:srgbClr val="000000"/>
                </a:solidFill>
                <a:latin typeface="Arial" panose="02020603050405020304" pitchFamily="2"/>
              </a:rPr>
              <a:t>Health and Safety Updated 03/23/2018 </a:t>
            </a:r>
          </a:p>
        </p:txBody>
      </p:sp>
    </p:spTree>
    <p:extLst>
      <p:ext uri="{BB962C8B-B14F-4D97-AF65-F5344CB8AC3E}">
        <p14:creationId xmlns:p14="http://schemas.microsoft.com/office/powerpoint/2010/main" val="3646172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layout 8">
    <p:bg>
      <p:bgPr>
        <a:solidFill>
          <a:schemeClr val="bg1">
            <a:alpha val="10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243840" y="483870"/>
            <a:ext cx="3877310" cy="280035"/>
          </a:xfrm>
          <a:prstGeom prst="rect">
            <a:avLst/>
          </a:prstGeom>
          <a:noFill/>
          <a:ln w="0" cmpd="sng">
            <a:noFill/>
            <a:prstDash val="solid"/>
          </a:ln>
        </p:spPr>
        <p:txBody>
          <a:bodyPr vert="horz" lIns="0" tIns="0" rIns="0" bIns="0" anchor="t"/>
          <a:lstStyle/>
          <a:p>
            <a:pPr marL="0" marR="0" indent="0" algn="l">
              <a:lnSpc>
                <a:spcPts val="2400"/>
              </a:lnSpc>
              <a:spcAft>
                <a:spcPts val="0"/>
              </a:spcAft>
            </a:pPr>
            <a:r>
              <a:rPr lang="en-US" sz="1450" b="1" spc="0">
                <a:solidFill>
                  <a:srgbClr val="000000"/>
                </a:solidFill>
                <a:latin typeface="Arial" panose="02020603050405020304" pitchFamily="2"/>
              </a:rPr>
              <a:t>HEMICAL HYGIENE FOR LABORATORIES </a:t>
            </a:r>
          </a:p>
        </p:txBody>
      </p:sp>
      <p:sp>
        <p:nvSpPr>
          <p:cNvPr id="4" name="Text Placeholder 3"/>
          <p:cNvSpPr>
            <a:spLocks noGrp="1"/>
          </p:cNvSpPr>
          <p:nvPr>
            <p:ph type="body" idx="10"/>
          </p:nvPr>
        </p:nvSpPr>
        <p:spPr>
          <a:xfrm>
            <a:off x="243840" y="763905"/>
            <a:ext cx="9513570" cy="440055"/>
          </a:xfrm>
          <a:prstGeom prst="rect">
            <a:avLst/>
          </a:prstGeom>
          <a:noFill/>
          <a:ln w="0" cmpd="sng">
            <a:noFill/>
            <a:prstDash val="solid"/>
          </a:ln>
        </p:spPr>
        <p:txBody>
          <a:bodyPr vert="horz" lIns="0" tIns="0" rIns="0" bIns="0" anchor="t"/>
          <a:lstStyle/>
          <a:p>
            <a:pPr marL="0" marR="0" indent="0" algn="l">
              <a:lnSpc>
                <a:spcPts val="2400"/>
              </a:lnSpc>
              <a:spcAft>
                <a:spcPts val="725"/>
              </a:spcAft>
            </a:pPr>
            <a:r>
              <a:rPr lang="en-US" sz="1250" b="1" spc="0">
                <a:solidFill>
                  <a:srgbClr val="000000"/>
                </a:solidFill>
                <a:latin typeface="Arial" panose="02020603050405020304" pitchFamily="2"/>
              </a:rPr>
              <a:t>CHL-8/HC-6 Protecting Yourself/Work Practice Controls </a:t>
            </a:r>
          </a:p>
        </p:txBody>
      </p:sp>
      <p:sp>
        <p:nvSpPr>
          <p:cNvPr id="5" name="Text Placeholder 4"/>
          <p:cNvSpPr>
            <a:spLocks noGrp="1"/>
          </p:cNvSpPr>
          <p:nvPr>
            <p:ph type="body" idx="10"/>
          </p:nvPr>
        </p:nvSpPr>
        <p:spPr>
          <a:xfrm>
            <a:off x="243840" y="1203960"/>
            <a:ext cx="9513570" cy="1153160"/>
          </a:xfrm>
          <a:prstGeom prst="rect">
            <a:avLst/>
          </a:prstGeom>
          <a:noFill/>
          <a:ln w="0" cmpd="sng">
            <a:noFill/>
            <a:prstDash val="solid"/>
          </a:ln>
        </p:spPr>
        <p:txBody>
          <a:bodyPr vert="horz" lIns="0" tIns="62230" rIns="0" bIns="0" anchor="t"/>
          <a:lstStyle/>
          <a:p>
            <a:pPr marL="502920" marR="822960" indent="0" algn="l">
              <a:lnSpc>
                <a:spcPts val="4300"/>
              </a:lnSpc>
              <a:spcAft>
                <a:spcPts val="0"/>
              </a:spcAft>
            </a:pPr>
            <a:r>
              <a:rPr lang="en-US" sz="1450" spc="0">
                <a:solidFill>
                  <a:srgbClr val="000000"/>
                </a:solidFill>
                <a:latin typeface="Arial" panose="02020603050405020304" pitchFamily="2"/>
              </a:rPr>
              <a:t>Work practice controls are an effective way to prevent exposure to chemicals and biological hazards. Safe work practices include: </a:t>
            </a:r>
          </a:p>
        </p:txBody>
      </p:sp>
      <p:sp>
        <p:nvSpPr>
          <p:cNvPr id="6" name="Text Placeholder 5"/>
          <p:cNvSpPr>
            <a:spLocks noGrp="1"/>
          </p:cNvSpPr>
          <p:nvPr>
            <p:ph type="body" idx="10"/>
          </p:nvPr>
        </p:nvSpPr>
        <p:spPr>
          <a:xfrm>
            <a:off x="1089025" y="2357120"/>
            <a:ext cx="8668385" cy="902335"/>
          </a:xfrm>
          <a:prstGeom prst="rect">
            <a:avLst/>
          </a:prstGeom>
          <a:noFill/>
          <a:ln w="0" cmpd="sng">
            <a:noFill/>
            <a:prstDash val="solid"/>
          </a:ln>
        </p:spPr>
        <p:txBody>
          <a:bodyPr vert="horz" lIns="0" tIns="332740" rIns="0" bIns="0" anchor="t"/>
          <a:lstStyle/>
          <a:p>
            <a:pPr marL="0" marR="0" indent="0" algn="l">
              <a:lnSpc>
                <a:spcPts val="1700"/>
              </a:lnSpc>
              <a:spcAft>
                <a:spcPts val="0"/>
              </a:spcAft>
            </a:pPr>
            <a:r>
              <a:rPr lang="en-US" sz="1450" spc="35">
                <a:solidFill>
                  <a:srgbClr val="000000"/>
                </a:solidFill>
                <a:latin typeface="Arial" panose="02020603050405020304" pitchFamily="2"/>
              </a:rPr>
              <a:t>Proper use of personal protective equipment (PPE) as recommended by the SDS or labeling </a:t>
            </a:r>
          </a:p>
          <a:p>
            <a:pPr marL="0" marR="0" indent="0" algn="l">
              <a:lnSpc>
                <a:spcPts val="1700"/>
              </a:lnSpc>
              <a:spcBef>
                <a:spcPts val="485"/>
              </a:spcBef>
              <a:spcAft>
                <a:spcPts val="0"/>
              </a:spcAft>
            </a:pPr>
            <a:r>
              <a:rPr lang="en-US" sz="1450" spc="45">
                <a:solidFill>
                  <a:srgbClr val="000000"/>
                </a:solidFill>
                <a:latin typeface="Arial" panose="02020603050405020304" pitchFamily="2"/>
              </a:rPr>
              <a:t>Using chemical and biological hoods when they are available </a:t>
            </a:r>
          </a:p>
        </p:txBody>
      </p:sp>
      <p:sp>
        <p:nvSpPr>
          <p:cNvPr id="7" name="Text Placeholder 6"/>
          <p:cNvSpPr>
            <a:spLocks noGrp="1"/>
          </p:cNvSpPr>
          <p:nvPr>
            <p:ph type="body" idx="10"/>
          </p:nvPr>
        </p:nvSpPr>
        <p:spPr>
          <a:xfrm>
            <a:off x="243840" y="3259455"/>
            <a:ext cx="9513570" cy="2267585"/>
          </a:xfrm>
          <a:prstGeom prst="rect">
            <a:avLst/>
          </a:prstGeom>
          <a:noFill/>
          <a:ln w="0" cmpd="sng">
            <a:noFill/>
            <a:prstDash val="solid"/>
          </a:ln>
        </p:spPr>
        <p:txBody>
          <a:bodyPr vert="horz" lIns="0" tIns="3810" rIns="0" bIns="0" anchor="t"/>
          <a:lstStyle/>
          <a:p>
            <a:pPr marL="822960" marR="0" indent="0" algn="l">
              <a:lnSpc>
                <a:spcPts val="1700"/>
              </a:lnSpc>
              <a:spcAft>
                <a:spcPts val="0"/>
              </a:spcAft>
            </a:pPr>
            <a:r>
              <a:rPr lang="en-US" sz="1450" spc="65">
                <a:solidFill>
                  <a:srgbClr val="000000"/>
                </a:solidFill>
                <a:latin typeface="Arial" panose="02020603050405020304" pitchFamily="2"/>
              </a:rPr>
              <a:t>Using local exhaust slot ventilation and ventilated grossing stations </a:t>
            </a:r>
          </a:p>
          <a:p>
            <a:pPr marL="822960" marR="365760" indent="0" algn="l">
              <a:lnSpc>
                <a:spcPts val="1800"/>
              </a:lnSpc>
              <a:spcBef>
                <a:spcPts val="395"/>
              </a:spcBef>
              <a:spcAft>
                <a:spcPts val="0"/>
              </a:spcAft>
            </a:pPr>
            <a:r>
              <a:rPr lang="en-US" sz="2800" spc="0">
                <a:solidFill>
                  <a:srgbClr val="232A58"/>
                </a:solidFill>
                <a:latin typeface="Arial" panose="02020603050405020304" pitchFamily="2"/>
              </a:rPr>
              <a:t>S</a:t>
            </a:r>
            <a:r>
              <a:rPr lang="en-US" sz="1450" spc="0">
                <a:solidFill>
                  <a:srgbClr val="545EA1"/>
                </a:solidFill>
                <a:latin typeface="Arial" panose="02020603050405020304" pitchFamily="2"/>
              </a:rPr>
              <a:t>i</a:t>
            </a:r>
            <a:r>
              <a:rPr lang="en-US" sz="1450" spc="0">
                <a:solidFill>
                  <a:srgbClr val="000000"/>
                </a:solidFill>
                <a:latin typeface="Arial" panose="02020603050405020304" pitchFamily="2"/>
              </a:rPr>
              <a:t> Handling and storing chemicals safely (i.e., follow SOPs, segregate incompatibles, use secondary containment, store corrosives and toxics below shoulder level, etc...) </a:t>
            </a:r>
          </a:p>
          <a:p>
            <a:pPr marL="822960" marR="0" indent="0" algn="l">
              <a:lnSpc>
                <a:spcPts val="1700"/>
              </a:lnSpc>
              <a:spcBef>
                <a:spcPts val="450"/>
              </a:spcBef>
              <a:spcAft>
                <a:spcPts val="0"/>
              </a:spcAft>
            </a:pPr>
            <a:r>
              <a:rPr lang="en-US" sz="1450" spc="40">
                <a:solidFill>
                  <a:srgbClr val="000000"/>
                </a:solidFill>
                <a:latin typeface="Arial" panose="02020603050405020304" pitchFamily="2"/>
              </a:rPr>
              <a:t>Washing your hands after handling chemicals </a:t>
            </a:r>
          </a:p>
          <a:p>
            <a:pPr marL="365760" marR="0" indent="0" algn="l">
              <a:lnSpc>
                <a:spcPts val="2000"/>
              </a:lnSpc>
              <a:spcBef>
                <a:spcPts val="360"/>
              </a:spcBef>
              <a:spcAft>
                <a:spcPts val="0"/>
              </a:spcAft>
            </a:pPr>
            <a:r>
              <a:rPr lang="en-US" sz="2800" spc="40">
                <a:solidFill>
                  <a:srgbClr val="232A58"/>
                </a:solidFill>
                <a:latin typeface="Arial" panose="02020603050405020304" pitchFamily="2"/>
              </a:rPr>
              <a:t>S</a:t>
            </a:r>
            <a:r>
              <a:rPr lang="en-US" sz="1450" spc="40">
                <a:solidFill>
                  <a:srgbClr val="000000"/>
                </a:solidFill>
                <a:latin typeface="Arial" panose="02020603050405020304" pitchFamily="2"/>
              </a:rPr>
              <a:t>Taking appropriate precautions </a:t>
            </a:r>
          </a:p>
          <a:p>
            <a:pPr marL="822960" marR="0" indent="0" algn="l">
              <a:lnSpc>
                <a:spcPts val="1500"/>
              </a:lnSpc>
              <a:spcBef>
                <a:spcPts val="0"/>
              </a:spcBef>
              <a:spcAft>
                <a:spcPts val="0"/>
              </a:spcAft>
            </a:pPr>
            <a:r>
              <a:rPr lang="en-US" sz="1450" spc="65">
                <a:solidFill>
                  <a:srgbClr val="000000"/>
                </a:solidFill>
                <a:latin typeface="Arial" panose="02020603050405020304" pitchFamily="2"/>
              </a:rPr>
              <a:t>Do not become lax around flammable and hazardous chemicals! </a:t>
            </a:r>
          </a:p>
          <a:p>
            <a:pPr marL="822960" marR="0" indent="0" algn="l">
              <a:lnSpc>
                <a:spcPts val="1700"/>
              </a:lnSpc>
              <a:spcBef>
                <a:spcPts val="495"/>
              </a:spcBef>
              <a:spcAft>
                <a:spcPts val="0"/>
              </a:spcAft>
            </a:pPr>
            <a:r>
              <a:rPr lang="en-US" sz="1450" spc="30">
                <a:solidFill>
                  <a:srgbClr val="000000"/>
                </a:solidFill>
                <a:latin typeface="Arial" panose="02020603050405020304" pitchFamily="2"/>
              </a:rPr>
              <a:t>Adequately decontaminating employees or work areas if physical exposure occurs </a:t>
            </a:r>
          </a:p>
          <a:p>
            <a:pPr marL="365760" marR="0" indent="0" algn="l">
              <a:lnSpc>
                <a:spcPts val="2100"/>
              </a:lnSpc>
              <a:spcBef>
                <a:spcPts val="90"/>
              </a:spcBef>
              <a:spcAft>
                <a:spcPts val="0"/>
              </a:spcAft>
            </a:pPr>
            <a:r>
              <a:rPr lang="en-US" sz="1450" spc="60">
                <a:solidFill>
                  <a:srgbClr val="232A58"/>
                </a:solidFill>
                <a:latin typeface="Arial" panose="02020603050405020304" pitchFamily="2"/>
              </a:rPr>
              <a:t>a</a:t>
            </a:r>
            <a:r>
              <a:rPr lang="en-US" sz="1450" spc="60">
                <a:solidFill>
                  <a:srgbClr val="000000"/>
                </a:solidFill>
                <a:latin typeface="Arial" panose="02020603050405020304" pitchFamily="2"/>
              </a:rPr>
              <a:t> Knowing what to do in case of an accidental spill </a:t>
            </a:r>
          </a:p>
          <a:p>
            <a:pPr marL="822960" marR="0" indent="0" algn="l">
              <a:lnSpc>
                <a:spcPts val="1600"/>
              </a:lnSpc>
              <a:spcBef>
                <a:spcPts val="415"/>
              </a:spcBef>
              <a:spcAft>
                <a:spcPts val="0"/>
              </a:spcAft>
            </a:pPr>
            <a:r>
              <a:rPr lang="en-US" sz="1450" spc="15">
                <a:solidFill>
                  <a:srgbClr val="000000"/>
                </a:solidFill>
                <a:latin typeface="Arial" panose="02020603050405020304" pitchFamily="2"/>
              </a:rPr>
              <a:t>Not eating or drinking in areas where hazardous chemicals are handled </a:t>
            </a:r>
          </a:p>
        </p:txBody>
      </p:sp>
    </p:spTree>
    <p:extLst>
      <p:ext uri="{BB962C8B-B14F-4D97-AF65-F5344CB8AC3E}">
        <p14:creationId xmlns:p14="http://schemas.microsoft.com/office/powerpoint/2010/main" val="2081605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layout 10">
    <p:bg>
      <p:bgPr>
        <a:solidFill>
          <a:schemeClr val="bg1">
            <a:alpha val="10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408305" y="795020"/>
            <a:ext cx="2191385" cy="424180"/>
          </a:xfrm>
          <a:prstGeom prst="rect">
            <a:avLst/>
          </a:prstGeom>
          <a:noFill/>
          <a:ln w="0" cmpd="sng">
            <a:noFill/>
            <a:prstDash val="solid"/>
          </a:ln>
        </p:spPr>
        <p:txBody>
          <a:bodyPr vert="horz" lIns="0" tIns="121285" rIns="0" bIns="0" anchor="t"/>
          <a:lstStyle/>
          <a:p>
            <a:pPr marL="0" marR="0" indent="0" algn="l">
              <a:lnSpc>
                <a:spcPts val="1700"/>
              </a:lnSpc>
              <a:spcAft>
                <a:spcPts val="670"/>
              </a:spcAft>
            </a:pPr>
            <a:r>
              <a:rPr lang="en-US" sz="1350" b="1" spc="5">
                <a:solidFill>
                  <a:srgbClr val="78492A"/>
                </a:solidFill>
                <a:latin typeface="Tahoma" panose="02020603050405020304" pitchFamily="2"/>
              </a:rPr>
              <a:t>Pictograms and Hazards </a:t>
            </a:r>
          </a:p>
        </p:txBody>
      </p:sp>
      <p:sp>
        <p:nvSpPr>
          <p:cNvPr id="8" name="Text Placeholder 7"/>
          <p:cNvSpPr>
            <a:spLocks noGrp="1"/>
          </p:cNvSpPr>
          <p:nvPr>
            <p:ph type="body" idx="10"/>
          </p:nvPr>
        </p:nvSpPr>
        <p:spPr>
          <a:xfrm>
            <a:off x="202565" y="6766560"/>
            <a:ext cx="9417685" cy="640080"/>
          </a:xfrm>
          <a:prstGeom prst="rect">
            <a:avLst/>
          </a:prstGeom>
          <a:noFill/>
          <a:ln w="0" cmpd="sng">
            <a:noFill/>
            <a:prstDash val="solid"/>
          </a:ln>
        </p:spPr>
        <p:txBody>
          <a:bodyPr vert="horz" lIns="0" tIns="251460" rIns="0" bIns="0" anchor="t"/>
          <a:lstStyle/>
          <a:p>
            <a:pPr marL="91440" marR="0" indent="0" algn="l">
              <a:lnSpc>
                <a:spcPts val="1500"/>
              </a:lnSpc>
              <a:spcAft>
                <a:spcPts val="1555"/>
              </a:spcAft>
              <a:tabLst>
                <a:tab pos="3291840" algn="l"/>
                <a:tab pos="9052560" algn="l"/>
              </a:tabLst>
            </a:pPr>
            <a:r>
              <a:rPr lang="en-US" sz="1050" b="1" spc="0">
                <a:solidFill>
                  <a:srgbClr val="000000"/>
                </a:solidFill>
                <a:latin typeface="Times New Roman" panose="02020603050405020304" pitchFamily="1"/>
              </a:rPr>
              <a:t>1910.1200(h)(3)(iv) </a:t>
            </a:r>
            <a:r>
              <a:rPr lang="en-US" sz="1150" b="1" spc="0">
                <a:solidFill>
                  <a:srgbClr val="000000"/>
                </a:solidFill>
                <a:latin typeface="Tahoma" panose="02020603050405020304" pitchFamily="2"/>
              </a:rPr>
              <a:t>© Kaiser Foundation Health Plan, Inc. </a:t>
            </a:r>
            <a:r>
              <a:rPr lang="en-US" sz="1300" spc="0">
                <a:solidFill>
                  <a:srgbClr val="000000"/>
                </a:solidFill>
                <a:latin typeface="Times New Roman" panose="02020603050405020304" pitchFamily="1"/>
              </a:rPr>
              <a:t>32 </a:t>
            </a:r>
          </a:p>
        </p:txBody>
      </p:sp>
    </p:spTree>
    <p:extLst>
      <p:ext uri="{BB962C8B-B14F-4D97-AF65-F5344CB8AC3E}">
        <p14:creationId xmlns:p14="http://schemas.microsoft.com/office/powerpoint/2010/main" val="617572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layout 11">
    <p:bg>
      <p:bgPr>
        <a:solidFill>
          <a:schemeClr val="bg1">
            <a:alpha val="100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0"/>
          </p:nvPr>
        </p:nvSpPr>
        <p:spPr>
          <a:xfrm>
            <a:off x="254635" y="796290"/>
            <a:ext cx="2317750" cy="431165"/>
          </a:xfrm>
          <a:prstGeom prst="rect">
            <a:avLst/>
          </a:prstGeom>
          <a:noFill/>
          <a:ln w="0" cmpd="sng">
            <a:noFill/>
            <a:prstDash val="solid"/>
          </a:ln>
        </p:spPr>
        <p:txBody>
          <a:bodyPr vert="horz" lIns="0" tIns="135255" rIns="0" bIns="0" anchor="t"/>
          <a:lstStyle/>
          <a:p>
            <a:pPr marL="0" marR="0" indent="0" algn="r">
              <a:lnSpc>
                <a:spcPts val="1800"/>
              </a:lnSpc>
              <a:spcAft>
                <a:spcPts val="555"/>
              </a:spcAft>
            </a:pPr>
            <a:r>
              <a:rPr lang="en-US" sz="1400" b="1" spc="-100">
                <a:solidFill>
                  <a:srgbClr val="3E1F00"/>
                </a:solidFill>
                <a:latin typeface="Verdana" panose="02020603050405020304" pitchFamily="2"/>
              </a:rPr>
              <a:t>Safety Data Sheets (SDS) </a:t>
            </a:r>
          </a:p>
        </p:txBody>
      </p:sp>
      <p:sp>
        <p:nvSpPr>
          <p:cNvPr id="9" name="Text Placeholder 8"/>
          <p:cNvSpPr>
            <a:spLocks noGrp="1"/>
          </p:cNvSpPr>
          <p:nvPr>
            <p:ph type="body" idx="10"/>
          </p:nvPr>
        </p:nvSpPr>
        <p:spPr>
          <a:xfrm>
            <a:off x="6671310" y="1962785"/>
            <a:ext cx="2613660" cy="185420"/>
          </a:xfrm>
          <a:prstGeom prst="rect">
            <a:avLst/>
          </a:prstGeom>
          <a:noFill/>
          <a:ln w="0" cmpd="sng">
            <a:noFill/>
            <a:prstDash val="solid"/>
          </a:ln>
        </p:spPr>
        <p:txBody>
          <a:bodyPr vert="horz" lIns="0" tIns="33020" rIns="0" bIns="0" anchor="t"/>
          <a:lstStyle/>
          <a:p>
            <a:pPr marL="0" marR="0" indent="0" algn="ctr">
              <a:lnSpc>
                <a:spcPts val="600"/>
              </a:lnSpc>
              <a:spcAft>
                <a:spcPts val="0"/>
              </a:spcAft>
            </a:pPr>
            <a:r>
              <a:rPr lang="en-US" sz="450" b="1" spc="0">
                <a:solidFill>
                  <a:srgbClr val="000000"/>
                </a:solidFill>
                <a:latin typeface="Verdana" panose="02020603050405020304" pitchFamily="2"/>
              </a:rPr>
              <a:t>MATERIAL SAFETY DATA SHEET </a:t>
            </a:r>
            <a:br/>
            <a:r>
              <a:rPr lang="en-US" sz="450" b="1" spc="0">
                <a:solidFill>
                  <a:srgbClr val="000000"/>
                </a:solidFill>
                <a:latin typeface="Verdana" panose="02020603050405020304" pitchFamily="2"/>
              </a:rPr>
              <a:t>aloal Mao </a:t>
            </a:r>
          </a:p>
        </p:txBody>
      </p:sp>
      <p:sp>
        <p:nvSpPr>
          <p:cNvPr id="12" name="Text Placeholder 11"/>
          <p:cNvSpPr>
            <a:spLocks noGrp="1"/>
          </p:cNvSpPr>
          <p:nvPr>
            <p:ph type="body" idx="10"/>
          </p:nvPr>
        </p:nvSpPr>
        <p:spPr>
          <a:xfrm>
            <a:off x="6673215" y="2560320"/>
            <a:ext cx="2515235" cy="101600"/>
          </a:xfrm>
          <a:prstGeom prst="rect">
            <a:avLst/>
          </a:prstGeom>
          <a:solidFill>
            <a:srgbClr val="545F55"/>
          </a:solidFill>
          <a:ln w="0" cmpd="sng">
            <a:noFill/>
            <a:prstDash val="solid"/>
          </a:ln>
        </p:spPr>
        <p:txBody>
          <a:bodyPr vert="horz" lIns="0" tIns="16510" rIns="0" bIns="0" anchor="t"/>
          <a:lstStyle/>
          <a:p>
            <a:pPr marL="0" marR="0" indent="0" algn="ctr">
              <a:lnSpc>
                <a:spcPts val="600"/>
              </a:lnSpc>
              <a:spcAft>
                <a:spcPts val="85"/>
              </a:spcAft>
            </a:pPr>
            <a:r>
              <a:rPr lang="en-US" sz="400" b="1" spc="5">
                <a:solidFill>
                  <a:srgbClr val="EEEEEE"/>
                </a:solidFill>
                <a:latin typeface="Verdana" panose="02020603050405020304" pitchFamily="2"/>
              </a:rPr>
              <a:t>I PIMARI and Company IrRoMIC/111011 </a:t>
            </a:r>
          </a:p>
        </p:txBody>
      </p:sp>
      <p:sp>
        <p:nvSpPr>
          <p:cNvPr id="13" name="Text Placeholder 12"/>
          <p:cNvSpPr>
            <a:spLocks noGrp="1"/>
          </p:cNvSpPr>
          <p:nvPr>
            <p:ph type="body" idx="10"/>
          </p:nvPr>
        </p:nvSpPr>
        <p:spPr>
          <a:xfrm>
            <a:off x="6671310" y="2661920"/>
            <a:ext cx="2613660" cy="811530"/>
          </a:xfrm>
          <a:prstGeom prst="rect">
            <a:avLst/>
          </a:prstGeom>
          <a:noFill/>
          <a:ln w="0" cmpd="sng">
            <a:noFill/>
            <a:prstDash val="solid"/>
          </a:ln>
        </p:spPr>
        <p:txBody>
          <a:bodyPr vert="horz" lIns="0" tIns="181610" rIns="0" bIns="0" anchor="t"/>
          <a:lstStyle/>
          <a:p>
            <a:pPr marL="45720" marR="0" indent="0" algn="l">
              <a:lnSpc>
                <a:spcPts val="600"/>
              </a:lnSpc>
              <a:spcAft>
                <a:spcPts val="0"/>
              </a:spcAft>
            </a:pPr>
            <a:r>
              <a:rPr lang="en-US" sz="450" b="1" spc="-20">
                <a:solidFill>
                  <a:srgbClr val="2A5988"/>
                </a:solidFill>
                <a:latin typeface="Verdana" panose="02020603050405020304" pitchFamily="2"/>
              </a:rPr>
              <a:t>Carman PM.ka </a:t>
            </a:r>
          </a:p>
          <a:p>
            <a:pPr marL="0" marR="0" indent="0" algn="l">
              <a:lnSpc>
                <a:spcPts val="600"/>
              </a:lnSpc>
              <a:spcBef>
                <a:spcPts val="2480"/>
              </a:spcBef>
              <a:spcAft>
                <a:spcPts val="3405"/>
              </a:spcAft>
            </a:pPr>
            <a:r>
              <a:rPr lang="en-US" sz="450" b="1" spc="-50">
                <a:solidFill>
                  <a:srgbClr val="2A5988"/>
                </a:solidFill>
                <a:latin typeface="Verdana" panose="02020603050405020304" pitchFamily="2"/>
              </a:rPr>
              <a:t>CA.1,411 NW-% </a:t>
            </a:r>
          </a:p>
        </p:txBody>
      </p:sp>
      <p:sp>
        <p:nvSpPr>
          <p:cNvPr id="14" name="Text Placeholder 13"/>
          <p:cNvSpPr>
            <a:spLocks noGrp="1"/>
          </p:cNvSpPr>
          <p:nvPr>
            <p:ph type="body" idx="10"/>
          </p:nvPr>
        </p:nvSpPr>
        <p:spPr>
          <a:xfrm>
            <a:off x="6671310" y="3742690"/>
            <a:ext cx="2613660" cy="1645920"/>
          </a:xfrm>
          <a:prstGeom prst="rect">
            <a:avLst/>
          </a:prstGeom>
          <a:noFill/>
          <a:ln w="0" cmpd="sng">
            <a:noFill/>
            <a:prstDash val="solid"/>
          </a:ln>
        </p:spPr>
        <p:txBody>
          <a:bodyPr vert="horz" lIns="0" tIns="2540" rIns="0" bIns="0" anchor="t"/>
          <a:lstStyle/>
          <a:p>
            <a:pPr marL="0" marR="0" indent="0" algn="l">
              <a:lnSpc>
                <a:spcPts val="600"/>
              </a:lnSpc>
              <a:spcAft>
                <a:spcPts val="0"/>
              </a:spcAft>
            </a:pPr>
            <a:r>
              <a:rPr lang="en-US" sz="450" b="1" spc="-80">
                <a:solidFill>
                  <a:srgbClr val="000000"/>
                </a:solidFill>
                <a:latin typeface="Verdana" panose="02020603050405020304" pitchFamily="2"/>
              </a:rPr>
              <a:t>EamagaR.7</a:t>
            </a:r>
            <a:r>
              <a:rPr lang="en-US" sz="450" b="1" spc="-80">
                <a:solidFill>
                  <a:srgbClr val="51470B"/>
                </a:solidFill>
                <a:latin typeface="Verdana" panose="02020603050405020304" pitchFamily="2"/>
              </a:rPr>
              <a:t> Omerwa </a:t>
            </a:r>
          </a:p>
          <a:p>
            <a:pPr marL="137160" marR="0" indent="0" algn="l">
              <a:lnSpc>
                <a:spcPts val="600"/>
              </a:lnSpc>
              <a:spcBef>
                <a:spcPts val="0"/>
              </a:spcBef>
              <a:spcAft>
                <a:spcPts val="0"/>
              </a:spcAft>
              <a:tabLst>
                <a:tab pos="1737360" algn="r"/>
                <a:tab pos="1874520" algn="l"/>
                <a:tab pos="2194560" algn="l"/>
              </a:tabLst>
            </a:pPr>
            <a:r>
              <a:rPr lang="en-US" sz="450" b="1" spc="0">
                <a:solidFill>
                  <a:srgbClr val="807113"/>
                </a:solidFill>
                <a:latin typeface="Verdana" panose="02020603050405020304" pitchFamily="2"/>
              </a:rPr>
              <a:t>Raub!</a:t>
            </a:r>
            <a:r>
              <a:rPr lang="en-US" sz="450" b="1" spc="0">
                <a:solidFill>
                  <a:srgbClr val="9D8A26"/>
                </a:solidFill>
                <a:latin typeface="Verdana" panose="02020603050405020304" pitchFamily="2"/>
              </a:rPr>
              <a:t> Ai be 1.</a:t>
            </a:r>
            <a:r>
              <a:rPr lang="en-US" sz="450" b="1" spc="0">
                <a:solidFill>
                  <a:srgbClr val="807113"/>
                </a:solidFill>
                <a:latin typeface="Verdana" panose="02020603050405020304" pitchFamily="2"/>
              </a:rPr>
              <a:t> En. Ca.</a:t>
            </a:r>
            <a:r>
              <a:rPr lang="en-US" sz="450" b="1" spc="0">
                <a:solidFill>
                  <a:srgbClr val="9D8A26"/>
                </a:solidFill>
                <a:latin typeface="Verdana" panose="02020603050405020304" pitchFamily="2"/>
              </a:rPr>
              <a:t> 1</a:t>
            </a:r>
            <a:r>
              <a:rPr lang="en-US" sz="450" b="1" spc="0">
                <a:solidFill>
                  <a:srgbClr val="807113"/>
                </a:solidFill>
                <a:latin typeface="Verdana" panose="02020603050405020304" pitchFamily="2"/>
              </a:rPr>
              <a:t> Ur </a:t>
            </a:r>
            <a:r>
              <a:rPr lang="en-US" sz="550" i="1" spc="0">
                <a:solidFill>
                  <a:srgbClr val="807113"/>
                </a:solidFill>
                <a:latin typeface="Verdana" panose="02020603050405020304" pitchFamily="2"/>
              </a:rPr>
              <a:t>,a</a:t>
            </a:r>
            <a:r>
              <a:rPr lang="en-US" sz="100" b="1" spc="0">
                <a:solidFill>
                  <a:srgbClr val="9D8A26"/>
                </a:solidFill>
                <a:latin typeface="Verdana" panose="02020603050405020304" pitchFamily="2"/>
              </a:rPr>
              <a:t> </a:t>
            </a:r>
            <a:r>
              <a:rPr lang="en-US" sz="450" b="1" spc="0">
                <a:solidFill>
                  <a:srgbClr val="9D8A26"/>
                </a:solidFill>
                <a:latin typeface="Verdana" panose="02020603050405020304" pitchFamily="2"/>
              </a:rPr>
              <a:t>114.5.1•/....w.lii. </a:t>
            </a:r>
            <a:r>
              <a:rPr lang="en-US" sz="300" b="1" i="1" spc="0">
                <a:solidFill>
                  <a:srgbClr val="9D8A26"/>
                </a:solidFill>
                <a:latin typeface="Arial Narrow" panose="02020603050405020304" pitchFamily="2"/>
              </a:rPr>
              <a:t>• </a:t>
            </a:r>
            <a:r>
              <a:rPr lang="en-US" sz="450" b="1" spc="0">
                <a:solidFill>
                  <a:srgbClr val="9D8A26"/>
                </a:solidFill>
                <a:latin typeface="Verdana" panose="02020603050405020304" pitchFamily="2"/>
              </a:rPr>
              <a:t>w: .....r</a:t>
            </a:r>
            <a:r>
              <a:rPr lang="en-US" sz="100" b="1" spc="0">
                <a:solidFill>
                  <a:srgbClr val="807113"/>
                </a:solidFill>
                <a:latin typeface="Verdana" panose="02020603050405020304" pitchFamily="2"/>
              </a:rPr>
              <a:t> </a:t>
            </a:r>
            <a:r>
              <a:rPr lang="en-US" sz="450" b="1" spc="0">
                <a:solidFill>
                  <a:srgbClr val="807113"/>
                </a:solidFill>
                <a:latin typeface="Verdana" panose="02020603050405020304" pitchFamily="2"/>
              </a:rPr>
              <a:t>bon.. </a:t>
            </a:r>
          </a:p>
          <a:p>
            <a:pPr marL="137160" marR="0" indent="0" algn="l">
              <a:lnSpc>
                <a:spcPts val="500"/>
              </a:lnSpc>
              <a:spcBef>
                <a:spcPts val="0"/>
              </a:spcBef>
              <a:spcAft>
                <a:spcPts val="0"/>
              </a:spcAft>
            </a:pPr>
            <a:r>
              <a:rPr lang="en-US" sz="450" b="1" spc="-15">
                <a:solidFill>
                  <a:srgbClr val="807113"/>
                </a:solidFill>
                <a:latin typeface="Verdana" panose="02020603050405020304" pitchFamily="2"/>
              </a:rPr>
              <a:t>Lir ..41.7. clan after</a:t>
            </a:r>
            <a:r>
              <a:rPr lang="en-US" sz="450" b="1" spc="-15">
                <a:solidFill>
                  <a:srgbClr val="9D8A26"/>
                </a:solidFill>
                <a:latin typeface="Verdana" panose="02020603050405020304" pitchFamily="2"/>
              </a:rPr>
              <a:t> d</a:t>
            </a:r>
            <a:r>
              <a:rPr lang="en-US" sz="450" b="1" spc="-15">
                <a:solidFill>
                  <a:srgbClr val="807113"/>
                </a:solidFill>
                <a:latin typeface="Verdana" panose="02020603050405020304" pitchFamily="2"/>
              </a:rPr>
              <a:t> Ault</a:t>
            </a:r>
            <a:r>
              <a:rPr lang="en-US" sz="450" b="1" i="1" spc="-15">
                <a:solidFill>
                  <a:srgbClr val="9D8A26"/>
                </a:solidFill>
                <a:latin typeface="Verdana" panose="02020603050405020304" pitchFamily="2"/>
              </a:rPr>
              <a:t> ran </a:t>
            </a:r>
            <a:r>
              <a:rPr lang="en-US" sz="450" b="1" spc="-15">
                <a:solidFill>
                  <a:srgbClr val="9D8A26"/>
                </a:solidFill>
                <a:latin typeface="Verdana" panose="02020603050405020304" pitchFamily="2"/>
              </a:rPr>
              <a:t>wzr.rite</a:t>
            </a:r>
            <a:r>
              <a:rPr lang="en-US" sz="450" b="1" spc="-15">
                <a:solidFill>
                  <a:srgbClr val="807113"/>
                </a:solidFill>
                <a:latin typeface="Verdana" panose="02020603050405020304" pitchFamily="2"/>
              </a:rPr>
              <a:t> rye </a:t>
            </a:r>
            <a:r>
              <a:rPr lang="en-US" sz="450" b="1" i="1" spc="-15">
                <a:solidFill>
                  <a:srgbClr val="807113"/>
                </a:solidFill>
                <a:latin typeface="Verdana" panose="02020603050405020304" pitchFamily="2"/>
              </a:rPr>
              <a:t>Lour </a:t>
            </a:r>
            <a:r>
              <a:rPr lang="en-US" sz="450" b="1" spc="-15">
                <a:solidFill>
                  <a:srgbClr val="807113"/>
                </a:solidFill>
                <a:latin typeface="Verdana" panose="02020603050405020304" pitchFamily="2"/>
              </a:rPr>
              <a:t>Me</a:t>
            </a:r>
            <a:r>
              <a:rPr lang="en-US" sz="450" b="1" spc="-15">
                <a:solidFill>
                  <a:srgbClr val="9D8A26"/>
                </a:solidFill>
                <a:latin typeface="Verdana" panose="02020603050405020304" pitchFamily="2"/>
              </a:rPr>
              <a:t> 4. lms.M.14..4.74171,1. </a:t>
            </a:r>
          </a:p>
          <a:p>
            <a:pPr marL="137160" marR="0" indent="0" algn="l">
              <a:lnSpc>
                <a:spcPts val="500"/>
              </a:lnSpc>
              <a:spcBef>
                <a:spcPts val="0"/>
              </a:spcBef>
              <a:spcAft>
                <a:spcPts val="0"/>
              </a:spcAft>
            </a:pPr>
            <a:r>
              <a:rPr lang="en-US" sz="450" b="1" spc="5">
                <a:solidFill>
                  <a:srgbClr val="9D8A26"/>
                </a:solidFill>
                <a:latin typeface="Verdana" panose="02020603050405020304" pitchFamily="2"/>
              </a:rPr>
              <a:t>AP. </a:t>
            </a:r>
            <a:r>
              <a:rPr lang="en-US" sz="450" b="1" i="1" spc="5">
                <a:solidFill>
                  <a:srgbClr val="9D8A26"/>
                </a:solidFill>
                <a:latin typeface="Verdana" panose="02020603050405020304" pitchFamily="2"/>
              </a:rPr>
              <a:t>1/.4</a:t>
            </a:r>
            <a:r>
              <a:rPr lang="en-US" sz="450" b="1" spc="5">
                <a:solidFill>
                  <a:srgbClr val="807113"/>
                </a:solidFill>
                <a:latin typeface="Verdana" panose="02020603050405020304" pitchFamily="2"/>
              </a:rPr>
              <a:t> San</a:t>
            </a:r>
            <a:r>
              <a:rPr lang="en-US" sz="450" b="1" spc="5">
                <a:solidFill>
                  <a:srgbClr val="9D8A26"/>
                </a:solidFill>
                <a:latin typeface="Verdana" panose="02020603050405020304" pitchFamily="2"/>
              </a:rPr>
              <a:t> /oyes:Monk lioarial Yr.</a:t>
            </a:r>
            <a:r>
              <a:rPr lang="en-US" sz="450" b="1" spc="5">
                <a:solidFill>
                  <a:srgbClr val="BFAA4B"/>
                </a:solidFill>
                <a:latin typeface="Verdana" panose="02020603050405020304" pitchFamily="2"/>
              </a:rPr>
              <a:t> mom</a:t>
            </a:r>
            <a:r>
              <a:rPr lang="en-US" sz="450" b="1" spc="5">
                <a:solidFill>
                  <a:srgbClr val="9D8A26"/>
                </a:solidFill>
                <a:latin typeface="Verdana" panose="02020603050405020304" pitchFamily="2"/>
              </a:rPr>
              <a:t> ami</a:t>
            </a:r>
            <a:r>
              <a:rPr lang="en-US" sz="450" b="1" spc="5">
                <a:solidFill>
                  <a:srgbClr val="807113"/>
                </a:solidFill>
                <a:latin typeface="Verdana" panose="02020603050405020304" pitchFamily="2"/>
              </a:rPr>
              <a:t> mI Mad Tiro</a:t>
            </a:r>
            <a:r>
              <a:rPr lang="en-US" sz="450" b="1" spc="5">
                <a:solidFill>
                  <a:srgbClr val="9D8A26"/>
                </a:solidFill>
                <a:latin typeface="Verdana" panose="02020603050405020304" pitchFamily="2"/>
              </a:rPr>
              <a:t> Imola </a:t>
            </a:r>
          </a:p>
          <a:p>
            <a:pPr marL="137160" marR="0" indent="0" algn="l">
              <a:lnSpc>
                <a:spcPts val="500"/>
              </a:lnSpc>
              <a:spcBef>
                <a:spcPts val="0"/>
              </a:spcBef>
              <a:spcAft>
                <a:spcPts val="0"/>
              </a:spcAft>
            </a:pPr>
            <a:r>
              <a:rPr lang="en-US" sz="450" b="1" spc="-20">
                <a:solidFill>
                  <a:srgbClr val="9D8A26"/>
                </a:solidFill>
                <a:latin typeface="Verdana" panose="02020603050405020304" pitchFamily="2"/>
              </a:rPr>
              <a:t>./..4.11/mpsdiamn14•</a:t>
            </a:r>
            <a:r>
              <a:rPr lang="en-US" sz="350" b="1" u="sng" spc="-20">
                <a:solidFill>
                  <a:srgbClr val="9D8A26"/>
                </a:solidFill>
                <a:latin typeface="Arial" panose="02020603050405020304" pitchFamily="2"/>
              </a:rPr>
              <a:t> pony</a:t>
            </a:r>
            <a:r>
              <a:rPr lang="en-US" sz="450" b="1" spc="-20">
                <a:solidFill>
                  <a:srgbClr val="9D8A26"/>
                </a:solidFill>
                <a:latin typeface="Verdana" panose="02020603050405020304" pitchFamily="2"/>
              </a:rPr>
              <a:t> sec agent </a:t>
            </a:r>
          </a:p>
          <a:p>
            <a:pPr marL="0" marR="0" indent="0" algn="l">
              <a:lnSpc>
                <a:spcPts val="500"/>
              </a:lnSpc>
              <a:spcBef>
                <a:spcPts val="85"/>
              </a:spcBef>
              <a:spcAft>
                <a:spcPts val="0"/>
              </a:spcAft>
            </a:pPr>
            <a:r>
              <a:rPr lang="en-US" sz="550" b="1" i="1" spc="-50" baseline="30000">
                <a:solidFill>
                  <a:srgbClr val="2A5988"/>
                </a:solidFill>
                <a:latin typeface="Verdana" panose="02020603050405020304" pitchFamily="2"/>
              </a:rPr>
              <a:t>1.4.</a:t>
            </a:r>
            <a:r>
              <a:rPr lang="en-US" sz="450" b="1" i="1" spc="-50">
                <a:solidFill>
                  <a:srgbClr val="2A5988"/>
                </a:solidFill>
                <a:latin typeface="Verdana" panose="02020603050405020304" pitchFamily="2"/>
              </a:rPr>
              <a:t>0</a:t>
            </a:r>
            <a:r>
              <a:rPr lang="en-US" sz="450" b="1" i="1" spc="-50" baseline="30000">
                <a:solidFill>
                  <a:srgbClr val="2A5988"/>
                </a:solidFill>
                <a:latin typeface="Verdana" panose="02020603050405020304" pitchFamily="2"/>
              </a:rPr>
              <a:t>1</a:t>
            </a:r>
            <a:r>
              <a:rPr lang="en-US" sz="100" b="1" i="1" spc="-50">
                <a:solidFill>
                  <a:srgbClr val="2A5988"/>
                </a:solidFill>
                <a:latin typeface="Verdana" panose="02020603050405020304" pitchFamily="2"/>
              </a:rPr>
              <a:t> </a:t>
            </a:r>
          </a:p>
          <a:p>
            <a:pPr marL="0" marR="0" indent="0" algn="l">
              <a:lnSpc>
                <a:spcPts val="500"/>
              </a:lnSpc>
              <a:spcBef>
                <a:spcPts val="0"/>
              </a:spcBef>
              <a:spcAft>
                <a:spcPts val="0"/>
              </a:spcAft>
            </a:pPr>
            <a:r>
              <a:rPr lang="en-US" sz="450" b="1" spc="-20">
                <a:solidFill>
                  <a:srgbClr val="2A5988"/>
                </a:solidFill>
                <a:latin typeface="Verdana" panose="02020603050405020304" pitchFamily="2"/>
              </a:rPr>
              <a:t>Frommi Waft</a:t>
            </a:r>
            <a:r>
              <a:rPr lang="en-US" sz="450" b="1" spc="-20">
                <a:solidFill>
                  <a:srgbClr val="4E79A5"/>
                </a:solidFill>
                <a:latin typeface="Verdana" panose="02020603050405020304" pitchFamily="2"/>
              </a:rPr>
              <a:t> DI•ORAYM CIsm10 </a:t>
            </a:r>
          </a:p>
          <a:p>
            <a:pPr marL="137160" marR="0" indent="0" algn="l">
              <a:lnSpc>
                <a:spcPts val="600"/>
              </a:lnSpc>
              <a:spcBef>
                <a:spcPts val="0"/>
              </a:spcBef>
              <a:spcAft>
                <a:spcPts val="0"/>
              </a:spcAft>
            </a:pPr>
            <a:r>
              <a:rPr lang="en-US" sz="450" b="1" spc="-35">
                <a:solidFill>
                  <a:srgbClr val="000000"/>
                </a:solidFill>
                <a:latin typeface="Verdana" panose="02020603050405020304" pitchFamily="2"/>
              </a:rPr>
              <a:t>I/PGL</a:t>
            </a:r>
            <a:r>
              <a:rPr lang="en-US" sz="450" b="1" spc="-35" baseline="30000">
                <a:solidFill>
                  <a:srgbClr val="000000"/>
                </a:solidFill>
                <a:latin typeface="Verdana" panose="02020603050405020304" pitchFamily="2"/>
              </a:rPr>
              <a:t>.</a:t>
            </a:r>
            <a:r>
              <a:rPr lang="en-US" sz="450" b="1" spc="-35">
                <a:solidFill>
                  <a:srgbClr val="000000"/>
                </a:solidFill>
                <a:latin typeface="Verdana" panose="02020603050405020304" pitchFamily="2"/>
              </a:rPr>
              <a:t>1741 </a:t>
            </a:r>
            <a:r>
              <a:rPr lang="en-US" sz="450" b="1" i="1" spc="-35">
                <a:solidFill>
                  <a:srgbClr val="000000"/>
                </a:solidFill>
                <a:latin typeface="Verdana" panose="02020603050405020304" pitchFamily="2"/>
              </a:rPr>
              <a:t>Neal.</a:t>
            </a:r>
            <a:r>
              <a:rPr lang="en-US" sz="450" b="1" i="1" spc="-35">
                <a:solidFill>
                  <a:srgbClr val="BFBDBD"/>
                </a:solidFill>
                <a:latin typeface="Verdana" panose="02020603050405020304" pitchFamily="2"/>
              </a:rPr>
              <a:t> it</a:t>
            </a:r>
            <a:r>
              <a:rPr lang="en-US" sz="450" b="1" i="1" spc="-35">
                <a:solidFill>
                  <a:srgbClr val="688672"/>
                </a:solidFill>
                <a:latin typeface="Verdana" panose="02020603050405020304" pitchFamily="2"/>
              </a:rPr>
              <a:t> WS</a:t>
            </a:r>
            <a:r>
              <a:rPr lang="en-US" sz="450" b="1" i="1" spc="-35">
                <a:solidFill>
                  <a:srgbClr val="000000"/>
                </a:solidFill>
                <a:latin typeface="Verdana" panose="02020603050405020304" pitchFamily="2"/>
              </a:rPr>
              <a:t> if willow.. </a:t>
            </a:r>
          </a:p>
          <a:p>
            <a:pPr marL="137160" marR="0" indent="0" algn="l">
              <a:lnSpc>
                <a:spcPts val="600"/>
              </a:lnSpc>
              <a:spcBef>
                <a:spcPts val="455"/>
              </a:spcBef>
              <a:spcAft>
                <a:spcPts val="0"/>
              </a:spcAft>
              <a:tabLst>
                <a:tab pos="1508760" algn="l"/>
              </a:tabLst>
            </a:pPr>
            <a:r>
              <a:rPr lang="en-US" sz="450" b="1" spc="-25">
                <a:solidFill>
                  <a:srgbClr val="000000"/>
                </a:solidFill>
                <a:latin typeface="Verdana" panose="02020603050405020304" pitchFamily="2"/>
              </a:rPr>
              <a:t>En 0.014.7 TI.» /am: per an • N. .77.41....1.• srenetrir re/ .</a:t>
            </a:r>
            <a:r>
              <a:rPr lang="en-US" sz="450" b="1" spc="-25" baseline="30000">
                <a:solidFill>
                  <a:srgbClr val="000000"/>
                </a:solidFill>
                <a:latin typeface="Verdana" panose="02020603050405020304" pitchFamily="2"/>
              </a:rPr>
              <a:t>1</a:t>
            </a:r>
            <a:r>
              <a:rPr lang="en-US" sz="450" b="1" spc="-25">
                <a:solidFill>
                  <a:srgbClr val="000000"/>
                </a:solidFill>
                <a:latin typeface="Verdana" panose="02020603050405020304" pitchFamily="2"/>
              </a:rPr>
              <a:t>4-.1. </a:t>
            </a:r>
          </a:p>
          <a:p>
            <a:pPr marL="137160" marR="137160" indent="0" algn="l">
              <a:lnSpc>
                <a:spcPts val="500"/>
              </a:lnSpc>
              <a:spcBef>
                <a:spcPts val="525"/>
              </a:spcBef>
              <a:spcAft>
                <a:spcPts val="0"/>
              </a:spcAft>
            </a:pPr>
            <a:r>
              <a:rPr lang="en-US" sz="450" spc="0">
                <a:solidFill>
                  <a:srgbClr val="000000"/>
                </a:solidFill>
                <a:latin typeface="Verdana" panose="02020603050405020304" pitchFamily="2"/>
              </a:rPr>
              <a:t>3.car'llerur: </a:t>
            </a:r>
            <a:r>
              <a:rPr lang="en-US" sz="450" b="1" spc="0">
                <a:solidFill>
                  <a:srgbClr val="000000"/>
                </a:solidFill>
                <a:latin typeface="Verdana" panose="02020603050405020304" pitchFamily="2"/>
              </a:rPr>
              <a:t>M in•A AWN. M rla.MMIW</a:t>
            </a:r>
            <a:r>
              <a:rPr lang="en-US" sz="450" b="1" spc="0" baseline="-25000">
                <a:solidFill>
                  <a:srgbClr val="000000"/>
                </a:solidFill>
                <a:latin typeface="Verdana" panose="02020603050405020304" pitchFamily="2"/>
              </a:rPr>
              <a:t>.</a:t>
            </a:r>
            <a:r>
              <a:rPr lang="en-US" sz="450" b="1" spc="0">
                <a:solidFill>
                  <a:srgbClr val="000000"/>
                </a:solidFill>
                <a:latin typeface="Verdana" panose="02020603050405020304" pitchFamily="2"/>
              </a:rPr>
              <a:t> vnln.a </a:t>
            </a:r>
            <a:r>
              <a:rPr lang="en-US" sz="450" b="1" i="1" spc="0">
                <a:solidFill>
                  <a:srgbClr val="000000"/>
                </a:solidFill>
                <a:latin typeface="Verdana" panose="02020603050405020304" pitchFamily="2"/>
              </a:rPr>
              <a:t>Mim </a:t>
            </a:r>
            <a:r>
              <a:rPr lang="en-US" sz="550" b="1" spc="0">
                <a:solidFill>
                  <a:srgbClr val="000000"/>
                </a:solidFill>
                <a:latin typeface="Verdana" panose="02020603050405020304" pitchFamily="2"/>
              </a:rPr>
              <a:t>A </a:t>
            </a:r>
            <a:r>
              <a:rPr lang="en-US" sz="450" b="1" spc="0">
                <a:solidFill>
                  <a:srgbClr val="000000"/>
                </a:solidFill>
                <a:latin typeface="Verdana" panose="02020603050405020304" pitchFamily="2"/>
              </a:rPr>
              <a:t>Silel Joan, He L. tank dominion...0o do na. </a:t>
            </a:r>
          </a:p>
          <a:p>
            <a:pPr marL="137160" marR="0" indent="0" algn="l">
              <a:lnSpc>
                <a:spcPts val="600"/>
              </a:lnSpc>
              <a:spcBef>
                <a:spcPts val="455"/>
              </a:spcBef>
              <a:spcAft>
                <a:spcPts val="0"/>
              </a:spcAft>
            </a:pPr>
            <a:r>
              <a:rPr lang="en-US" sz="450" b="1" spc="-40">
                <a:solidFill>
                  <a:srgbClr val="000000"/>
                </a:solidFill>
                <a:latin typeface="Verdana" panose="02020603050405020304" pitchFamily="2"/>
              </a:rPr>
              <a:t>INHALA7117 V44 ma% gam omn inal.1.14.14M </a:t>
            </a:r>
            <a:r>
              <a:rPr lang="en-US" sz="450" b="1" i="1" spc="-40">
                <a:solidFill>
                  <a:srgbClr val="000000"/>
                </a:solidFill>
                <a:latin typeface="Verdana" panose="02020603050405020304" pitchFamily="2"/>
              </a:rPr>
              <a:t>Vi</a:t>
            </a:r>
            <a:r>
              <a:rPr lang="en-US" sz="450" b="1" spc="-40">
                <a:solidFill>
                  <a:srgbClr val="000000"/>
                </a:solidFill>
                <a:latin typeface="Verdana" panose="02020603050405020304" pitchFamily="2"/>
              </a:rPr>
              <a:t>. un..e.t. re, maw 4.1 Ens </a:t>
            </a:r>
          </a:p>
          <a:p>
            <a:pPr marL="137160" marR="182880" indent="0" algn="l">
              <a:lnSpc>
                <a:spcPts val="500"/>
              </a:lnSpc>
              <a:spcBef>
                <a:spcPts val="60"/>
              </a:spcBef>
              <a:spcAft>
                <a:spcPts val="0"/>
              </a:spcAft>
              <a:tabLst>
                <a:tab pos="1143000" algn="l"/>
                <a:tab pos="1508760" algn="l"/>
              </a:tabLst>
            </a:pPr>
            <a:r>
              <a:rPr lang="en-US" sz="450" b="1" spc="-15">
                <a:solidFill>
                  <a:srgbClr val="000000"/>
                </a:solidFill>
                <a:latin typeface="Verdana" panose="02020603050405020304" pitchFamily="2"/>
              </a:rPr>
              <a:t>Fantod 1, *IMAM/ StOMMIIMMI ent too </a:t>
            </a:r>
            <a:r>
              <a:rPr lang="en-US" sz="450" b="1" i="1" spc="-15">
                <a:solidFill>
                  <a:srgbClr val="000000"/>
                </a:solidFill>
                <a:latin typeface="Verdana" panose="02020603050405020304" pitchFamily="2"/>
              </a:rPr>
              <a:t>tare.lez.. </a:t>
            </a:r>
            <a:r>
              <a:rPr lang="en-US" sz="450" b="1" spc="-15">
                <a:solidFill>
                  <a:srgbClr val="000000"/>
                </a:solidFill>
                <a:latin typeface="Verdana" panose="02020603050405020304" pitchFamily="2"/>
              </a:rPr>
              <a:t>Lou,' hi. yo. </a:t>
            </a:r>
            <a:br/>
            <a:r>
              <a:rPr lang="en-US" sz="450" b="1" spc="-15">
                <a:solidFill>
                  <a:srgbClr val="000000"/>
                </a:solidFill>
                <a:latin typeface="Verdana" panose="02020603050405020304" pitchFamily="2"/>
              </a:rPr>
              <a:t>moos... ...mina manor nil. repo err re./ 4.1 pautnt 1/4.. eA.m.v mu. Les, • </a:t>
            </a:r>
          </a:p>
          <a:p>
            <a:pPr marL="137160" marR="0" indent="0" algn="l">
              <a:lnSpc>
                <a:spcPts val="500"/>
              </a:lnSpc>
              <a:spcBef>
                <a:spcPts val="480"/>
              </a:spcBef>
              <a:spcAft>
                <a:spcPts val="0"/>
              </a:spcAft>
              <a:tabLst>
                <a:tab pos="822960" algn="l"/>
                <a:tab pos="1508760" algn="l"/>
              </a:tabLst>
            </a:pPr>
            <a:r>
              <a:rPr lang="en-US" sz="450" b="1" spc="-50">
                <a:solidFill>
                  <a:srgbClr val="000000"/>
                </a:solidFill>
                <a:latin typeface="Verdana" panose="02020603050405020304" pitchFamily="2"/>
              </a:rPr>
              <a:t>.747:71/%77.71-7176 }00•14:A., .arts t M1Y, "3, </a:t>
            </a:r>
            <a:r>
              <a:rPr lang="en-US" sz="450" b="1" i="1" spc="-50" baseline="30000">
                <a:solidFill>
                  <a:srgbClr val="000000"/>
                </a:solidFill>
                <a:latin typeface="Verdana" panose="02020603050405020304" pitchFamily="2"/>
              </a:rPr>
              <a:t>as</a:t>
            </a:r>
            <a:r>
              <a:rPr lang="en-US" sz="450" b="1" spc="-50">
                <a:solidFill>
                  <a:srgbClr val="000000"/>
                </a:solidFill>
                <a:latin typeface="Verdana" panose="02020603050405020304" pitchFamily="2"/>
              </a:rPr>
              <a:t> Ma. 6.0</a:t>
            </a:r>
            <a:r>
              <a:rPr lang="en-US" sz="450" b="1" spc="-50" baseline="30000">
                <a:solidFill>
                  <a:srgbClr val="000000"/>
                </a:solidFill>
                <a:latin typeface="Verdana" panose="02020603050405020304" pitchFamily="2"/>
              </a:rPr>
              <a:t>.</a:t>
            </a:r>
            <a:r>
              <a:rPr lang="en-US" sz="450" b="1" spc="-50">
                <a:solidFill>
                  <a:srgbClr val="000000"/>
                </a:solidFill>
                <a:latin typeface="Verdana" panose="02020603050405020304" pitchFamily="2"/>
              </a:rPr>
              <a:t>4..</a:t>
            </a:r>
            <a:r>
              <a:rPr lang="en-US" sz="450" b="1" spc="-50" baseline="30000">
                <a:solidFill>
                  <a:srgbClr val="000000"/>
                </a:solidFill>
                <a:latin typeface="Verdana" panose="02020603050405020304" pitchFamily="2"/>
              </a:rPr>
              <a:t>,</a:t>
            </a:r>
            <a:r>
              <a:rPr lang="en-US" sz="450" b="1" spc="-50">
                <a:solidFill>
                  <a:srgbClr val="000000"/>
                </a:solidFill>
                <a:latin typeface="Verdana" panose="02020603050405020304" pitchFamily="2"/>
              </a:rPr>
              <a:t>`•• </a:t>
            </a:r>
          </a:p>
          <a:p>
            <a:pPr marL="137160" marR="0" indent="0" algn="l">
              <a:lnSpc>
                <a:spcPts val="500"/>
              </a:lnSpc>
              <a:spcBef>
                <a:spcPts val="0"/>
              </a:spcBef>
              <a:spcAft>
                <a:spcPts val="0"/>
              </a:spcAft>
            </a:pPr>
            <a:r>
              <a:rPr lang="en-US" sz="450" b="1" spc="-25">
                <a:solidFill>
                  <a:srgbClr val="000000"/>
                </a:solidFill>
                <a:latin typeface="Verdana" panose="02020603050405020304" pitchFamily="2"/>
              </a:rPr>
              <a:t>AM, </a:t>
            </a:r>
            <a:r>
              <a:rPr lang="en-US" sz="300" b="1" spc="-25">
                <a:solidFill>
                  <a:srgbClr val="000000"/>
                </a:solidFill>
                <a:latin typeface="Verdana" panose="02020603050405020304" pitchFamily="2"/>
              </a:rPr>
              <a:t>Y. tae </a:t>
            </a:r>
            <a:r>
              <a:rPr lang="en-US" sz="450" b="1" spc="-25">
                <a:solidFill>
                  <a:srgbClr val="000000"/>
                </a:solidFill>
                <a:latin typeface="Verdana" panose="02020603050405020304" pitchFamily="2"/>
              </a:rPr>
              <a:t>axi'm </a:t>
            </a:r>
            <a:r>
              <a:rPr lang="en-US" sz="450" b="1" i="1" spc="-25">
                <a:solidFill>
                  <a:srgbClr val="000000"/>
                </a:solidFill>
                <a:latin typeface="Verdana" panose="02020603050405020304" pitchFamily="2"/>
              </a:rPr>
              <a:t>retie •Ppels </a:t>
            </a:r>
            <a:r>
              <a:rPr lang="en-US" sz="450" b="1" spc="-25">
                <a:solidFill>
                  <a:srgbClr val="000000"/>
                </a:solidFill>
                <a:latin typeface="Verdana" panose="02020603050405020304" pitchFamily="2"/>
              </a:rPr>
              <a:t>Mr 44 /ban. 'sup Oren/ Ant min hers. 47</a:t>
            </a:r>
            <a:r>
              <a:rPr lang="en-US" sz="450" b="1" spc="-25" baseline="-25000">
                <a:solidFill>
                  <a:srgbClr val="000000"/>
                </a:solidFill>
                <a:latin typeface="Verdana" panose="02020603050405020304" pitchFamily="2"/>
              </a:rPr>
              <a:t>7</a:t>
            </a:r>
            <a:r>
              <a:rPr lang="en-US" sz="450" b="1" spc="-25">
                <a:solidFill>
                  <a:srgbClr val="000000"/>
                </a:solidFill>
                <a:latin typeface="Verdana" panose="02020603050405020304" pitchFamily="2"/>
              </a:rPr>
              <a:t> U./.4 </a:t>
            </a:r>
          </a:p>
          <a:p>
            <a:pPr marL="137160" marR="0" indent="0" algn="l">
              <a:lnSpc>
                <a:spcPts val="500"/>
              </a:lnSpc>
              <a:spcBef>
                <a:spcPts val="0"/>
              </a:spcBef>
              <a:spcAft>
                <a:spcPts val="0"/>
              </a:spcAft>
              <a:tabLst>
                <a:tab pos="868680" algn="l"/>
              </a:tabLst>
            </a:pPr>
            <a:r>
              <a:rPr lang="en-US" sz="450" b="1" spc="-15">
                <a:solidFill>
                  <a:srgbClr val="000000"/>
                </a:solidFill>
                <a:latin typeface="Verdana" panose="02020603050405020304" pitchFamily="2"/>
              </a:rPr>
              <a:t>aml Fram atm II.. :omo ..i.aone .37,4 re7e</a:t>
            </a:r>
            <a:r>
              <a:rPr lang="en-US" sz="450" b="1" spc="-15" baseline="30000">
                <a:solidFill>
                  <a:srgbClr val="000000"/>
                </a:solidFill>
                <a:latin typeface="Verdana" panose="02020603050405020304" pitchFamily="2"/>
              </a:rPr>
              <a:t>,</a:t>
            </a:r>
            <a:r>
              <a:rPr lang="en-US" sz="450" b="1" spc="-15">
                <a:solidFill>
                  <a:srgbClr val="000000"/>
                </a:solidFill>
                <a:latin typeface="Verdana" panose="02020603050405020304" pitchFamily="2"/>
              </a:rPr>
              <a:t> e.1 414 I </a:t>
            </a:r>
            <a:r>
              <a:rPr lang="en-US" sz="300" b="1" spc="-15">
                <a:solidFill>
                  <a:srgbClr val="000000"/>
                </a:solidFill>
                <a:latin typeface="Verdana" panose="02020603050405020304" pitchFamily="2"/>
              </a:rPr>
              <a:t>L'.1..1 </a:t>
            </a:r>
          </a:p>
          <a:p>
            <a:pPr marL="1691640" marR="0" indent="0" algn="l">
              <a:lnSpc>
                <a:spcPts val="600"/>
              </a:lnSpc>
              <a:spcBef>
                <a:spcPts val="0"/>
              </a:spcBef>
              <a:spcAft>
                <a:spcPts val="1290"/>
              </a:spcAft>
              <a:tabLst>
                <a:tab pos="1737360" algn="r"/>
                <a:tab pos="1874520" algn="l"/>
              </a:tabLst>
            </a:pPr>
            <a:r>
              <a:rPr lang="en-US" sz="100" b="1" spc="-75">
                <a:solidFill>
                  <a:srgbClr val="688672"/>
                </a:solidFill>
                <a:latin typeface="Verdana" panose="02020603050405020304" pitchFamily="2"/>
              </a:rPr>
              <a:t> </a:t>
            </a:r>
            <a:r>
              <a:rPr lang="en-US" sz="450" b="1" spc="-75">
                <a:solidFill>
                  <a:srgbClr val="688672"/>
                </a:solidFill>
                <a:latin typeface="Verdana" panose="02020603050405020304" pitchFamily="2"/>
              </a:rPr>
              <a:t>b</a:t>
            </a:r>
            <a:r>
              <a:rPr lang="en-US" sz="100" b="1" spc="-75">
                <a:solidFill>
                  <a:srgbClr val="000000"/>
                </a:solidFill>
                <a:latin typeface="Verdana" panose="02020603050405020304" pitchFamily="2"/>
              </a:rPr>
              <a:t> </a:t>
            </a:r>
            <a:r>
              <a:rPr lang="en-US" sz="450" b="1" spc="-75">
                <a:solidFill>
                  <a:srgbClr val="000000"/>
                </a:solidFill>
                <a:latin typeface="Verdana" panose="02020603050405020304" pitchFamily="2"/>
              </a:rPr>
              <a:t>A </a:t>
            </a:r>
          </a:p>
        </p:txBody>
      </p:sp>
      <p:sp>
        <p:nvSpPr>
          <p:cNvPr id="15" name="Text Placeholder 14"/>
          <p:cNvSpPr>
            <a:spLocks noGrp="1"/>
          </p:cNvSpPr>
          <p:nvPr>
            <p:ph type="body" idx="10"/>
          </p:nvPr>
        </p:nvSpPr>
        <p:spPr>
          <a:xfrm>
            <a:off x="229870" y="1251585"/>
            <a:ext cx="8105140" cy="568960"/>
          </a:xfrm>
          <a:prstGeom prst="rect">
            <a:avLst/>
          </a:prstGeom>
          <a:noFill/>
          <a:ln w="0" cmpd="sng">
            <a:noFill/>
            <a:prstDash val="solid"/>
          </a:ln>
        </p:spPr>
        <p:txBody>
          <a:bodyPr vert="horz" lIns="0" tIns="293370" rIns="0" bIns="0" anchor="t"/>
          <a:lstStyle/>
          <a:p>
            <a:pPr marL="137160" marR="0" indent="0" algn="r">
              <a:lnSpc>
                <a:spcPts val="2100"/>
              </a:lnSpc>
              <a:spcAft>
                <a:spcPts val="0"/>
              </a:spcAft>
            </a:pPr>
            <a:r>
              <a:rPr lang="en-US" sz="1400" spc="-80">
                <a:solidFill>
                  <a:srgbClr val="2A5988"/>
                </a:solidFill>
                <a:latin typeface="Verdana" panose="02020603050405020304" pitchFamily="2"/>
              </a:rPr>
              <a:t>Safety Data Sheets,</a:t>
            </a:r>
            <a:r>
              <a:rPr lang="en-US" sz="1400" spc="-80">
                <a:solidFill>
                  <a:srgbClr val="000000"/>
                </a:solidFill>
                <a:latin typeface="Verdana" panose="02020603050405020304" pitchFamily="2"/>
              </a:rPr>
              <a:t> or</a:t>
            </a:r>
            <a:r>
              <a:rPr lang="en-US" sz="1400" spc="-80">
                <a:solidFill>
                  <a:srgbClr val="2A5988"/>
                </a:solidFill>
                <a:latin typeface="Verdana" panose="02020603050405020304" pitchFamily="2"/>
              </a:rPr>
              <a:t> SDSs,</a:t>
            </a:r>
            <a:r>
              <a:rPr lang="en-US" sz="1400" spc="-80">
                <a:solidFill>
                  <a:srgbClr val="000000"/>
                </a:solidFill>
                <a:latin typeface="Verdana" panose="02020603050405020304" pitchFamily="2"/>
              </a:rPr>
              <a:t> are important components of a hazard communication program. </a:t>
            </a:r>
          </a:p>
        </p:txBody>
      </p:sp>
      <p:sp>
        <p:nvSpPr>
          <p:cNvPr id="16" name="Text Placeholder 15"/>
          <p:cNvSpPr>
            <a:spLocks noGrp="1"/>
          </p:cNvSpPr>
          <p:nvPr>
            <p:ph type="body" idx="10"/>
          </p:nvPr>
        </p:nvSpPr>
        <p:spPr>
          <a:xfrm>
            <a:off x="229870" y="1820545"/>
            <a:ext cx="5760720" cy="3872865"/>
          </a:xfrm>
          <a:prstGeom prst="rect">
            <a:avLst/>
          </a:prstGeom>
          <a:noFill/>
          <a:ln w="0" cmpd="sng">
            <a:noFill/>
            <a:prstDash val="solid"/>
          </a:ln>
        </p:spPr>
        <p:txBody>
          <a:bodyPr vert="horz" lIns="0" tIns="0" rIns="0" bIns="0" anchor="t"/>
          <a:lstStyle/>
          <a:p>
            <a:pPr marL="137160" marR="0" indent="0" algn="r">
              <a:lnSpc>
                <a:spcPts val="2100"/>
              </a:lnSpc>
              <a:spcAft>
                <a:spcPts val="0"/>
              </a:spcAft>
            </a:pPr>
            <a:r>
              <a:rPr lang="en-US" sz="1400" b="1" spc="-80">
                <a:solidFill>
                  <a:srgbClr val="000000"/>
                </a:solidFill>
                <a:latin typeface="Verdana" panose="02020603050405020304" pitchFamily="2"/>
              </a:rPr>
              <a:t>Standardized SDS will include the following required sections: </a:t>
            </a:r>
          </a:p>
          <a:p>
            <a:pPr marL="914400" marR="0" indent="320040" algn="l">
              <a:lnSpc>
                <a:spcPts val="1700"/>
              </a:lnSpc>
              <a:spcBef>
                <a:spcPts val="400"/>
              </a:spcBef>
              <a:spcAft>
                <a:spcPts val="0"/>
              </a:spcAft>
              <a:buFont typeface="Symbol"/>
              <a:buChar char="·"/>
            </a:pPr>
            <a:r>
              <a:rPr lang="en-US" sz="1400" spc="-45">
                <a:solidFill>
                  <a:srgbClr val="000000"/>
                </a:solidFill>
                <a:latin typeface="Verdana" panose="02020603050405020304" pitchFamily="2"/>
              </a:rPr>
              <a:t>Section 1, Identification </a:t>
            </a:r>
          </a:p>
          <a:p>
            <a:pPr marL="914400" marR="0" indent="320040" algn="l">
              <a:lnSpc>
                <a:spcPts val="1800"/>
              </a:lnSpc>
              <a:spcBef>
                <a:spcPts val="495"/>
              </a:spcBef>
              <a:spcAft>
                <a:spcPts val="0"/>
              </a:spcAft>
              <a:buFont typeface="Symbol"/>
              <a:buChar char="·"/>
            </a:pPr>
            <a:r>
              <a:rPr lang="en-US" sz="1400" spc="-40">
                <a:solidFill>
                  <a:srgbClr val="000000"/>
                </a:solidFill>
                <a:latin typeface="Verdana" panose="02020603050405020304" pitchFamily="2"/>
              </a:rPr>
              <a:t>Section 2, Hazards(s) identification </a:t>
            </a:r>
          </a:p>
          <a:p>
            <a:pPr marL="914400" marR="0" indent="320040" algn="l">
              <a:lnSpc>
                <a:spcPts val="1800"/>
              </a:lnSpc>
              <a:spcBef>
                <a:spcPts val="410"/>
              </a:spcBef>
              <a:spcAft>
                <a:spcPts val="0"/>
              </a:spcAft>
              <a:buFont typeface="Symbol"/>
              <a:buChar char="·"/>
            </a:pPr>
            <a:r>
              <a:rPr lang="en-US" sz="1400" spc="-50">
                <a:solidFill>
                  <a:srgbClr val="000000"/>
                </a:solidFill>
                <a:latin typeface="Verdana" panose="02020603050405020304" pitchFamily="2"/>
              </a:rPr>
              <a:t>Section 3, Composition/information on ingredients </a:t>
            </a:r>
          </a:p>
          <a:p>
            <a:pPr marL="914400" marR="0" indent="320040" algn="l">
              <a:lnSpc>
                <a:spcPts val="1700"/>
              </a:lnSpc>
              <a:spcBef>
                <a:spcPts val="375"/>
              </a:spcBef>
              <a:spcAft>
                <a:spcPts val="0"/>
              </a:spcAft>
              <a:buFont typeface="Symbol"/>
              <a:buChar char="·"/>
            </a:pPr>
            <a:r>
              <a:rPr lang="en-US" sz="1400" spc="-35">
                <a:solidFill>
                  <a:srgbClr val="000000"/>
                </a:solidFill>
                <a:latin typeface="Verdana" panose="02020603050405020304" pitchFamily="2"/>
              </a:rPr>
              <a:t>Section 4, First-aid measures </a:t>
            </a:r>
          </a:p>
          <a:p>
            <a:pPr marL="914400" marR="0" indent="320040" algn="l">
              <a:lnSpc>
                <a:spcPts val="1700"/>
              </a:lnSpc>
              <a:spcBef>
                <a:spcPts val="480"/>
              </a:spcBef>
              <a:spcAft>
                <a:spcPts val="0"/>
              </a:spcAft>
              <a:buFont typeface="Symbol"/>
              <a:buChar char="·"/>
            </a:pPr>
            <a:r>
              <a:rPr lang="en-US" sz="1400" spc="-40">
                <a:solidFill>
                  <a:srgbClr val="000000"/>
                </a:solidFill>
                <a:latin typeface="Verdana" panose="02020603050405020304" pitchFamily="2"/>
              </a:rPr>
              <a:t>Section 5, Fire-fighting measures </a:t>
            </a:r>
          </a:p>
          <a:p>
            <a:pPr marL="914400" marR="0" indent="320040" algn="l">
              <a:lnSpc>
                <a:spcPts val="1700"/>
              </a:lnSpc>
              <a:spcBef>
                <a:spcPts val="405"/>
              </a:spcBef>
              <a:spcAft>
                <a:spcPts val="0"/>
              </a:spcAft>
              <a:buFont typeface="Courier New"/>
              <a:buChar char="o"/>
            </a:pPr>
            <a:r>
              <a:rPr lang="en-US" sz="1400" spc="-30">
                <a:solidFill>
                  <a:srgbClr val="000000"/>
                </a:solidFill>
                <a:latin typeface="Verdana" panose="02020603050405020304" pitchFamily="2"/>
              </a:rPr>
              <a:t>Section 6, Accidental release measures </a:t>
            </a:r>
          </a:p>
          <a:p>
            <a:pPr marL="914400" marR="0" indent="320040" algn="l">
              <a:lnSpc>
                <a:spcPts val="1800"/>
              </a:lnSpc>
              <a:spcBef>
                <a:spcPts val="475"/>
              </a:spcBef>
              <a:spcAft>
                <a:spcPts val="0"/>
              </a:spcAft>
              <a:buFont typeface="Courier New"/>
              <a:buChar char="o"/>
            </a:pPr>
            <a:r>
              <a:rPr lang="en-US" sz="1400" spc="-40">
                <a:solidFill>
                  <a:srgbClr val="000000"/>
                </a:solidFill>
                <a:latin typeface="Verdana" panose="02020603050405020304" pitchFamily="2"/>
              </a:rPr>
              <a:t>Section 7, Handling and storage </a:t>
            </a:r>
          </a:p>
          <a:p>
            <a:pPr marL="914400" marR="777240" indent="320040" algn="l">
              <a:lnSpc>
                <a:spcPts val="2100"/>
              </a:lnSpc>
              <a:spcBef>
                <a:spcPts val="35"/>
              </a:spcBef>
              <a:spcAft>
                <a:spcPts val="0"/>
              </a:spcAft>
              <a:buFont typeface="Symbol"/>
              <a:buChar char="·"/>
            </a:pPr>
            <a:r>
              <a:rPr lang="en-US" sz="1400" spc="-55">
                <a:solidFill>
                  <a:srgbClr val="000000"/>
                </a:solidFill>
                <a:latin typeface="Verdana" panose="02020603050405020304" pitchFamily="2"/>
              </a:rPr>
              <a:t>Section 8, Exposure controls/personal protection Section 9, Physical and chemical properties </a:t>
            </a:r>
          </a:p>
          <a:p>
            <a:pPr marL="914400" marR="0" indent="320040" algn="l">
              <a:lnSpc>
                <a:spcPts val="1700"/>
              </a:lnSpc>
              <a:spcBef>
                <a:spcPts val="410"/>
              </a:spcBef>
              <a:spcAft>
                <a:spcPts val="0"/>
              </a:spcAft>
              <a:buFont typeface="Symbol"/>
              <a:buChar char="·"/>
            </a:pPr>
            <a:r>
              <a:rPr lang="en-US" sz="1400" spc="-50">
                <a:solidFill>
                  <a:srgbClr val="000000"/>
                </a:solidFill>
                <a:latin typeface="Verdana" panose="02020603050405020304" pitchFamily="2"/>
              </a:rPr>
              <a:t>Section 10, Stability and reactivity </a:t>
            </a:r>
          </a:p>
          <a:p>
            <a:pPr marL="914400" marR="0" indent="320040" algn="l">
              <a:lnSpc>
                <a:spcPts val="1700"/>
              </a:lnSpc>
              <a:spcBef>
                <a:spcPts val="410"/>
              </a:spcBef>
              <a:spcAft>
                <a:spcPts val="0"/>
              </a:spcAft>
              <a:buFont typeface="Symbol"/>
              <a:buChar char="·"/>
            </a:pPr>
            <a:r>
              <a:rPr lang="en-US" sz="1400" spc="-40">
                <a:solidFill>
                  <a:srgbClr val="000000"/>
                </a:solidFill>
                <a:latin typeface="Verdana" panose="02020603050405020304" pitchFamily="2"/>
              </a:rPr>
              <a:t>Section 11, Toxicological information </a:t>
            </a:r>
          </a:p>
          <a:p>
            <a:pPr marL="914400" marR="0" indent="320040" algn="l">
              <a:lnSpc>
                <a:spcPts val="1700"/>
              </a:lnSpc>
              <a:spcBef>
                <a:spcPts val="430"/>
              </a:spcBef>
              <a:spcAft>
                <a:spcPts val="0"/>
              </a:spcAft>
              <a:buFont typeface="Symbol"/>
              <a:buChar char="·"/>
            </a:pPr>
            <a:r>
              <a:rPr lang="en-US" sz="1400" spc="-50">
                <a:solidFill>
                  <a:srgbClr val="000000"/>
                </a:solidFill>
                <a:latin typeface="Verdana" panose="02020603050405020304" pitchFamily="2"/>
              </a:rPr>
              <a:t>Section 16, Other information </a:t>
            </a:r>
          </a:p>
        </p:txBody>
      </p:sp>
      <p:sp>
        <p:nvSpPr>
          <p:cNvPr id="17" name="Text Placeholder 16"/>
          <p:cNvSpPr>
            <a:spLocks noGrp="1"/>
          </p:cNvSpPr>
          <p:nvPr>
            <p:ph type="body" idx="10"/>
          </p:nvPr>
        </p:nvSpPr>
        <p:spPr>
          <a:xfrm>
            <a:off x="229870" y="5693410"/>
            <a:ext cx="9439275" cy="1625600"/>
          </a:xfrm>
          <a:prstGeom prst="rect">
            <a:avLst/>
          </a:prstGeom>
          <a:noFill/>
          <a:ln w="0" cmpd="sng">
            <a:noFill/>
            <a:prstDash val="solid"/>
          </a:ln>
        </p:spPr>
        <p:txBody>
          <a:bodyPr vert="horz" lIns="0" tIns="36830" rIns="0" bIns="0" anchor="t"/>
          <a:lstStyle/>
          <a:p>
            <a:pPr marL="228600" marR="228600" indent="0" algn="l">
              <a:lnSpc>
                <a:spcPts val="1800"/>
              </a:lnSpc>
              <a:spcAft>
                <a:spcPts val="0"/>
              </a:spcAft>
            </a:pPr>
            <a:r>
              <a:rPr lang="en-US" sz="1400" spc="0">
                <a:solidFill>
                  <a:srgbClr val="000000"/>
                </a:solidFill>
                <a:latin typeface="Verdana" panose="02020603050405020304" pitchFamily="2"/>
              </a:rPr>
              <a:t>SDSs can be available electronically or as hard copies. If you are not sure how to access an SDS, </a:t>
            </a:r>
            <a:r>
              <a:rPr lang="en-US" sz="1400" b="1" spc="0">
                <a:solidFill>
                  <a:srgbClr val="000000"/>
                </a:solidFill>
                <a:latin typeface="Verdana" panose="02020603050405020304" pitchFamily="2"/>
              </a:rPr>
              <a:t>contact your supervisor or your facility</a:t>
            </a:r>
            <a:r>
              <a:rPr lang="en-US" sz="1400" u="sng" spc="0">
                <a:solidFill>
                  <a:srgbClr val="807113"/>
                </a:solidFill>
                <a:latin typeface="Verdana" panose="02020603050405020304" pitchFamily="2"/>
              </a:rPr>
              <a:t> EH&amp;S Department. </a:t>
            </a:r>
          </a:p>
          <a:p>
            <a:pPr marL="228600" marR="228600" indent="0" algn="l">
              <a:lnSpc>
                <a:spcPts val="1300"/>
              </a:lnSpc>
              <a:spcBef>
                <a:spcPts val="2450"/>
              </a:spcBef>
              <a:spcAft>
                <a:spcPts val="0"/>
              </a:spcAft>
            </a:pPr>
            <a:r>
              <a:rPr lang="en-US" sz="1000" spc="0">
                <a:solidFill>
                  <a:srgbClr val="000000"/>
                </a:solidFill>
                <a:latin typeface="Verdana" panose="02020603050405020304" pitchFamily="2"/>
              </a:rPr>
              <a:t>You may find an older format of an SDS, called an MSDS, in your workplace. These MSDSs provide similar information. If there is </a:t>
            </a:r>
            <a:r>
              <a:rPr lang="en-US" sz="1050" b="1" spc="0">
                <a:solidFill>
                  <a:srgbClr val="000000"/>
                </a:solidFill>
                <a:latin typeface="Arial" panose="02020603050405020304" pitchFamily="2"/>
              </a:rPr>
              <a:t>an </a:t>
            </a:r>
            <a:r>
              <a:rPr lang="en-US" sz="1000" spc="0">
                <a:solidFill>
                  <a:srgbClr val="000000"/>
                </a:solidFill>
                <a:latin typeface="Verdana" panose="02020603050405020304" pitchFamily="2"/>
              </a:rPr>
              <a:t>MSDS, it will be replaced by the SDS before mid year 2016. </a:t>
            </a:r>
          </a:p>
          <a:p>
            <a:pPr marL="45720" marR="0" indent="0" algn="l">
              <a:lnSpc>
                <a:spcPts val="1400"/>
              </a:lnSpc>
              <a:spcBef>
                <a:spcPts val="1940"/>
              </a:spcBef>
              <a:spcAft>
                <a:spcPts val="835"/>
              </a:spcAft>
              <a:tabLst>
                <a:tab pos="3246120" algn="l"/>
                <a:tab pos="9006840" algn="l"/>
              </a:tabLst>
            </a:pPr>
            <a:r>
              <a:rPr lang="en-US" sz="1050" b="1" spc="0">
                <a:solidFill>
                  <a:srgbClr val="000000"/>
                </a:solidFill>
                <a:latin typeface="Arial" panose="02020603050405020304" pitchFamily="2"/>
              </a:rPr>
              <a:t>1910.1200(h)(3)(iv) © </a:t>
            </a:r>
            <a:r>
              <a:rPr lang="en-US" sz="1000" b="1" spc="0">
                <a:solidFill>
                  <a:srgbClr val="000000"/>
                </a:solidFill>
                <a:latin typeface="Verdana" panose="02020603050405020304" pitchFamily="2"/>
              </a:rPr>
              <a:t>Kaiser Foundation Health Plan, Inc. 34 </a:t>
            </a:r>
          </a:p>
        </p:txBody>
      </p:sp>
    </p:spTree>
    <p:extLst>
      <p:ext uri="{BB962C8B-B14F-4D97-AF65-F5344CB8AC3E}">
        <p14:creationId xmlns:p14="http://schemas.microsoft.com/office/powerpoint/2010/main" val="1699204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layout 5">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118870" y="546100"/>
            <a:ext cx="6108700" cy="9063990"/>
          </a:xfrm>
          <a:prstGeom prst="rect">
            <a:avLst/>
          </a:prstGeom>
          <a:noFill/>
          <a:ln w="0" cmpd="sng">
            <a:noFill/>
            <a:prstDash val="solid"/>
          </a:ln>
        </p:spPr>
        <p:txBody>
          <a:bodyPr vert="horz" lIns="0" tIns="9525" rIns="0" bIns="0" anchor="t"/>
          <a:lstStyle>
            <a:lvl1pPr marL="0" marR="211958" indent="0" algn="l">
              <a:lnSpc>
                <a:spcPts val="811"/>
              </a:lnSpc>
              <a:spcBef>
                <a:spcPts val="829"/>
              </a:spcBef>
              <a:spcAft>
                <a:spcPts val="2072"/>
              </a:spcAft>
              <a:buFont typeface="Symbol"/>
              <a:buChar char="·"/>
              <a:defRPr/>
            </a:lvl1pPr>
          </a:lstStyle>
          <a:p>
            <a:pPr marL="0" marR="0" indent="0" algn="ctr">
              <a:lnSpc>
                <a:spcPts val="1400"/>
              </a:lnSpc>
              <a:spcAft>
                <a:spcPts val="0"/>
              </a:spcAft>
            </a:pPr>
            <a:r>
              <a:rPr lang="en-US" sz="1200" spc="0">
                <a:solidFill>
                  <a:srgbClr val="000000"/>
                </a:solidFill>
                <a:latin typeface="Times New Roman" panose="02020603050405020304" pitchFamily="1"/>
              </a:rPr>
              <a:t>Kaiser Permanente Hospital - Lower Level Laboratory </a:t>
            </a:r>
          </a:p>
          <a:p>
            <a:pPr marL="0" marR="0" indent="0" algn="ctr">
              <a:lnSpc>
                <a:spcPts val="1400"/>
              </a:lnSpc>
              <a:spcBef>
                <a:spcPts val="5"/>
              </a:spcBef>
              <a:spcAft>
                <a:spcPts val="0"/>
              </a:spcAft>
            </a:pPr>
            <a:r>
              <a:rPr lang="en-US" sz="1200" spc="-10">
                <a:solidFill>
                  <a:srgbClr val="000000"/>
                </a:solidFill>
                <a:latin typeface="Times New Roman" panose="02020603050405020304" pitchFamily="1"/>
              </a:rPr>
              <a:t>10800 Magnolia Avenue </a:t>
            </a:r>
          </a:p>
          <a:p>
            <a:pPr marL="0" marR="0" indent="0" algn="ctr">
              <a:lnSpc>
                <a:spcPts val="1400"/>
              </a:lnSpc>
              <a:spcBef>
                <a:spcPts val="0"/>
              </a:spcBef>
              <a:spcAft>
                <a:spcPts val="0"/>
              </a:spcAft>
            </a:pPr>
            <a:r>
              <a:rPr lang="en-US" sz="1200" spc="-5">
                <a:solidFill>
                  <a:srgbClr val="000000"/>
                </a:solidFill>
                <a:latin typeface="Times New Roman" panose="02020603050405020304" pitchFamily="1"/>
              </a:rPr>
              <a:t>Riverside, CA 92505 </a:t>
            </a:r>
          </a:p>
          <a:p>
            <a:pPr marL="0" marR="0" indent="0" algn="l">
              <a:lnSpc>
                <a:spcPts val="1900"/>
              </a:lnSpc>
              <a:spcBef>
                <a:spcPts val="1875"/>
              </a:spcBef>
              <a:spcAft>
                <a:spcPts val="0"/>
              </a:spcAft>
            </a:pPr>
            <a:r>
              <a:rPr lang="en-US" sz="1600" u="sng" spc="-5">
                <a:solidFill>
                  <a:srgbClr val="000000"/>
                </a:solidFill>
                <a:latin typeface="Times New Roman" panose="02020603050405020304" pitchFamily="1"/>
              </a:rPr>
              <a:t>Chemical Hygiene and Safety Information for Vendors and Non-Lab Staff </a:t>
            </a:r>
          </a:p>
          <a:p>
            <a:pPr marL="228600" marR="45720" indent="228600" algn="l">
              <a:lnSpc>
                <a:spcPts val="1400"/>
              </a:lnSpc>
              <a:spcBef>
                <a:spcPts val="1670"/>
              </a:spcBef>
              <a:spcAft>
                <a:spcPts val="0"/>
              </a:spcAft>
              <a:buFont typeface="Symbol"/>
              <a:buChar char="·"/>
            </a:pPr>
            <a:r>
              <a:rPr lang="en-US" sz="1200" spc="0">
                <a:solidFill>
                  <a:srgbClr val="000000"/>
                </a:solidFill>
                <a:latin typeface="Times New Roman" panose="02020603050405020304" pitchFamily="1"/>
              </a:rPr>
              <a:t>SDS / MSDS are located in the green binders located on the bookshelves in chemistry. The contents are separated by department and alphabetically. Pathology binders are in the tissue lab cabinet next to accessioner desk. </a:t>
            </a:r>
          </a:p>
          <a:p>
            <a:pPr marL="228600" marR="137160" indent="228600" algn="l">
              <a:lnSpc>
                <a:spcPts val="1400"/>
              </a:lnSpc>
              <a:spcBef>
                <a:spcPts val="1030"/>
              </a:spcBef>
              <a:spcAft>
                <a:spcPts val="0"/>
              </a:spcAft>
              <a:buFont typeface="Symbol"/>
              <a:buChar char="·"/>
            </a:pPr>
            <a:r>
              <a:rPr lang="en-US" sz="1200" spc="0">
                <a:solidFill>
                  <a:srgbClr val="000000"/>
                </a:solidFill>
                <a:latin typeface="Times New Roman" panose="02020603050405020304" pitchFamily="1"/>
              </a:rPr>
              <a:t>Eyewashes are located at the chemistry sink, at the rear of the lab next to the fume hood, in bacteriology, and in the pathology tissue lab. They are operated by pushing on the hand panel. For any exposure of chemicals to the eye, a 15 minutes flush should de done. </a:t>
            </a:r>
          </a:p>
          <a:p>
            <a:pPr marL="228600" marR="45720" indent="228600" algn="just">
              <a:lnSpc>
                <a:spcPts val="1400"/>
              </a:lnSpc>
              <a:spcBef>
                <a:spcPts val="1000"/>
              </a:spcBef>
              <a:spcAft>
                <a:spcPts val="0"/>
              </a:spcAft>
              <a:buFont typeface="Symbol"/>
              <a:buChar char="·"/>
            </a:pPr>
            <a:r>
              <a:rPr lang="en-US" sz="1200" spc="0">
                <a:solidFill>
                  <a:srgbClr val="000000"/>
                </a:solidFill>
                <a:latin typeface="Times New Roman" panose="02020603050405020304" pitchFamily="1"/>
              </a:rPr>
              <a:t>A shower is located at the rear of the lab next to the fume hood and in the pathology tissue lab. Pull down the handle to initiate the water flow. </a:t>
            </a:r>
          </a:p>
          <a:p>
            <a:pPr marL="228600" marR="0" indent="228600" algn="just">
              <a:lnSpc>
                <a:spcPts val="1400"/>
              </a:lnSpc>
              <a:spcBef>
                <a:spcPts val="1005"/>
              </a:spcBef>
              <a:spcAft>
                <a:spcPts val="0"/>
              </a:spcAft>
              <a:buFont typeface="Symbol"/>
              <a:buChar char="·"/>
            </a:pPr>
            <a:r>
              <a:rPr lang="en-US" sz="1200" b="1" spc="0">
                <a:solidFill>
                  <a:srgbClr val="000000"/>
                </a:solidFill>
                <a:latin typeface="Times New Roman" panose="02020603050405020304" pitchFamily="1"/>
              </a:rPr>
              <a:t>Personal protective equipment (PPE) </a:t>
            </a:r>
            <a:r>
              <a:rPr lang="en-US" sz="1200" spc="0">
                <a:solidFill>
                  <a:srgbClr val="000000"/>
                </a:solidFill>
                <a:latin typeface="Times New Roman" panose="02020603050405020304" pitchFamily="1"/>
              </a:rPr>
              <a:t>is located through out the lab: </a:t>
            </a:r>
          </a:p>
          <a:p>
            <a:pPr marL="411480" marR="0" indent="0" algn="l">
              <a:lnSpc>
                <a:spcPts val="1400"/>
              </a:lnSpc>
              <a:spcBef>
                <a:spcPts val="10"/>
              </a:spcBef>
              <a:spcAft>
                <a:spcPts val="0"/>
              </a:spcAft>
            </a:pPr>
            <a:r>
              <a:rPr lang="en-US" sz="1200" u="sng" spc="0">
                <a:solidFill>
                  <a:srgbClr val="000000"/>
                </a:solidFill>
                <a:latin typeface="Times New Roman" panose="02020603050405020304" pitchFamily="1"/>
              </a:rPr>
              <a:t>Gloves:</a:t>
            </a:r>
            <a:r>
              <a:rPr lang="en-US" sz="1200" spc="0">
                <a:solidFill>
                  <a:srgbClr val="000000"/>
                </a:solidFill>
                <a:latin typeface="Times New Roman" panose="02020603050405020304" pitchFamily="1"/>
              </a:rPr>
              <a:t> at work stations and in the storeroom. </a:t>
            </a:r>
          </a:p>
          <a:p>
            <a:pPr marL="411480" marR="0" indent="0" algn="l">
              <a:lnSpc>
                <a:spcPts val="1400"/>
              </a:lnSpc>
              <a:spcBef>
                <a:spcPts val="0"/>
              </a:spcBef>
              <a:spcAft>
                <a:spcPts val="0"/>
              </a:spcAft>
            </a:pPr>
            <a:r>
              <a:rPr lang="en-US" sz="1200" u="sng" spc="0">
                <a:solidFill>
                  <a:srgbClr val="000000"/>
                </a:solidFill>
                <a:latin typeface="Times New Roman" panose="02020603050405020304" pitchFamily="1"/>
              </a:rPr>
              <a:t>Disposable Lab coats:</a:t>
            </a:r>
            <a:r>
              <a:rPr lang="en-US" sz="1200" spc="0">
                <a:solidFill>
                  <a:srgbClr val="000000"/>
                </a:solidFill>
                <a:latin typeface="Times New Roman" panose="02020603050405020304" pitchFamily="1"/>
              </a:rPr>
              <a:t> main lab hallway coat cabinets. Ask a staff member for assistance. </a:t>
            </a:r>
          </a:p>
          <a:p>
            <a:pPr marL="411480" marR="0" indent="0" algn="l">
              <a:lnSpc>
                <a:spcPts val="1400"/>
              </a:lnSpc>
              <a:spcBef>
                <a:spcPts val="0"/>
              </a:spcBef>
              <a:spcAft>
                <a:spcPts val="0"/>
              </a:spcAft>
            </a:pPr>
            <a:r>
              <a:rPr lang="en-US" sz="1200" u="sng" spc="0">
                <a:solidFill>
                  <a:srgbClr val="000000"/>
                </a:solidFill>
                <a:latin typeface="Times New Roman" panose="02020603050405020304" pitchFamily="1"/>
              </a:rPr>
              <a:t>Goggles:</a:t>
            </a:r>
            <a:r>
              <a:rPr lang="en-US" sz="1200" spc="0">
                <a:solidFill>
                  <a:srgbClr val="000000"/>
                </a:solidFill>
                <a:latin typeface="Times New Roman" panose="02020603050405020304" pitchFamily="1"/>
              </a:rPr>
              <a:t> in the tissue lab, storeroom, and under the fume hood. Ask a staff member for </a:t>
            </a:r>
          </a:p>
          <a:p>
            <a:pPr marL="411480" marR="0" indent="0" algn="l">
              <a:lnSpc>
                <a:spcPts val="1400"/>
              </a:lnSpc>
              <a:spcBef>
                <a:spcPts val="0"/>
              </a:spcBef>
              <a:spcAft>
                <a:spcPts val="0"/>
              </a:spcAft>
            </a:pPr>
            <a:r>
              <a:rPr lang="en-US" sz="1200" spc="0">
                <a:solidFill>
                  <a:srgbClr val="000000"/>
                </a:solidFill>
                <a:latin typeface="Times New Roman" panose="02020603050405020304" pitchFamily="1"/>
              </a:rPr>
              <a:t>assistance. </a:t>
            </a:r>
          </a:p>
          <a:p>
            <a:pPr marL="0" marR="0" indent="0" algn="ctr">
              <a:lnSpc>
                <a:spcPts val="1400"/>
              </a:lnSpc>
              <a:spcBef>
                <a:spcPts val="0"/>
              </a:spcBef>
              <a:spcAft>
                <a:spcPts val="0"/>
              </a:spcAft>
            </a:pPr>
            <a:r>
              <a:rPr lang="en-US" sz="1200" u="sng" spc="0">
                <a:solidFill>
                  <a:srgbClr val="000000"/>
                </a:solidFill>
                <a:latin typeface="Times New Roman" panose="02020603050405020304" pitchFamily="1"/>
              </a:rPr>
              <a:t>Plastic aprons:</a:t>
            </a:r>
            <a:r>
              <a:rPr lang="en-US" sz="1200" spc="0">
                <a:solidFill>
                  <a:srgbClr val="000000"/>
                </a:solidFill>
                <a:latin typeface="Times New Roman" panose="02020603050405020304" pitchFamily="1"/>
              </a:rPr>
              <a:t> in the tissue lab. Ask a pathology staff member for assistance. </a:t>
            </a:r>
          </a:p>
          <a:p>
            <a:pPr marL="228600" marR="182880" indent="228600" algn="just">
              <a:lnSpc>
                <a:spcPts val="1400"/>
              </a:lnSpc>
              <a:spcBef>
                <a:spcPts val="1015"/>
              </a:spcBef>
              <a:spcAft>
                <a:spcPts val="0"/>
              </a:spcAft>
              <a:buFont typeface="Symbol"/>
              <a:buChar char="·"/>
            </a:pPr>
            <a:r>
              <a:rPr lang="en-US" sz="1200" b="1" spc="-5">
                <a:solidFill>
                  <a:srgbClr val="000000"/>
                </a:solidFill>
                <a:latin typeface="Times New Roman" panose="02020603050405020304" pitchFamily="1"/>
              </a:rPr>
              <a:t>Fire extinguishers </a:t>
            </a:r>
            <a:r>
              <a:rPr lang="en-US" sz="1200" spc="-5">
                <a:solidFill>
                  <a:srgbClr val="000000"/>
                </a:solidFill>
                <a:latin typeface="Times New Roman" panose="02020603050405020304" pitchFamily="1"/>
              </a:rPr>
              <a:t>are located in the main lab next to the blood draw room, in the pathology office, in the manager offices, and in the hallway outside the lab main entrance door. </a:t>
            </a:r>
          </a:p>
          <a:p>
            <a:pPr marL="228600" marR="365760" indent="228600" algn="l">
              <a:lnSpc>
                <a:spcPts val="1400"/>
              </a:lnSpc>
              <a:spcBef>
                <a:spcPts val="1015"/>
              </a:spcBef>
              <a:spcAft>
                <a:spcPts val="0"/>
              </a:spcAft>
              <a:buFont typeface="Symbol"/>
              <a:buChar char="·"/>
            </a:pPr>
            <a:r>
              <a:rPr lang="en-US" sz="1200" b="1" spc="0">
                <a:solidFill>
                  <a:srgbClr val="000000"/>
                </a:solidFill>
                <a:latin typeface="Times New Roman" panose="02020603050405020304" pitchFamily="1"/>
              </a:rPr>
              <a:t>Fire pull stations </a:t>
            </a:r>
            <a:r>
              <a:rPr lang="en-US" sz="1200" spc="0">
                <a:solidFill>
                  <a:srgbClr val="000000"/>
                </a:solidFill>
                <a:latin typeface="Times New Roman" panose="02020603050405020304" pitchFamily="1"/>
              </a:rPr>
              <a:t>are located at the back stairwell exit and at the stairwell exit next to the elevators outside the Urinalysis door. </a:t>
            </a:r>
          </a:p>
          <a:p>
            <a:pPr marL="228600" marR="45720" indent="228600" algn="l">
              <a:lnSpc>
                <a:spcPts val="1400"/>
              </a:lnSpc>
              <a:spcBef>
                <a:spcPts val="1010"/>
              </a:spcBef>
              <a:spcAft>
                <a:spcPts val="0"/>
              </a:spcAft>
              <a:buFont typeface="Symbol"/>
              <a:buChar char="·"/>
            </a:pPr>
            <a:r>
              <a:rPr lang="en-US" sz="1200" b="1" spc="0">
                <a:solidFill>
                  <a:srgbClr val="000000"/>
                </a:solidFill>
                <a:latin typeface="Times New Roman" panose="02020603050405020304" pitchFamily="1"/>
              </a:rPr>
              <a:t>Spill kits </a:t>
            </a:r>
            <a:r>
              <a:rPr lang="en-US" sz="1200" spc="0">
                <a:solidFill>
                  <a:srgbClr val="000000"/>
                </a:solidFill>
                <a:latin typeface="Times New Roman" panose="02020603050405020304" pitchFamily="1"/>
              </a:rPr>
              <a:t>are located on the bookshelf above the Access/ISED counter. Formaldehyde spill kits are located in the fume hood in the back of the lab, in the lab storeroom, and in the pathology tissue lab. Written instructions are posted. </a:t>
            </a:r>
          </a:p>
          <a:p>
            <a:pPr marL="228600" marR="182880" indent="228600" algn="l">
              <a:lnSpc>
                <a:spcPts val="1400"/>
              </a:lnSpc>
              <a:spcBef>
                <a:spcPts val="1000"/>
              </a:spcBef>
              <a:spcAft>
                <a:spcPts val="0"/>
              </a:spcAft>
              <a:buFont typeface="Symbol"/>
              <a:buChar char="·"/>
            </a:pPr>
            <a:r>
              <a:rPr lang="en-US" sz="1200" b="1" spc="0">
                <a:solidFill>
                  <a:srgbClr val="000000"/>
                </a:solidFill>
                <a:latin typeface="Times New Roman" panose="02020603050405020304" pitchFamily="1"/>
              </a:rPr>
              <a:t>Evacuation routes </a:t>
            </a:r>
            <a:r>
              <a:rPr lang="en-US" sz="1200" spc="0">
                <a:solidFill>
                  <a:srgbClr val="000000"/>
                </a:solidFill>
                <a:latin typeface="Times New Roman" panose="02020603050405020304" pitchFamily="1"/>
              </a:rPr>
              <a:t>are posted in the glass case in the main lab hallway: Primary: up the back stairwell outside the back hallway door and meet in the breezeway area. Secondary: out the main lab door next to the manager offices and down the hallway to the loading dock area. Everyone is to leave together and stay in one location. </a:t>
            </a:r>
          </a:p>
          <a:p>
            <a:pPr marL="228600" marR="137160" indent="228600" algn="l">
              <a:lnSpc>
                <a:spcPts val="1400"/>
              </a:lnSpc>
              <a:spcBef>
                <a:spcPts val="985"/>
              </a:spcBef>
              <a:spcAft>
                <a:spcPts val="0"/>
              </a:spcAft>
              <a:buFont typeface="Symbol"/>
              <a:buChar char="·"/>
            </a:pPr>
            <a:r>
              <a:rPr lang="en-US" sz="1200" b="1" spc="0">
                <a:solidFill>
                  <a:srgbClr val="000000"/>
                </a:solidFill>
                <a:latin typeface="Times New Roman" panose="02020603050405020304" pitchFamily="1"/>
              </a:rPr>
              <a:t>Emergency </a:t>
            </a:r>
            <a:r>
              <a:rPr lang="en-US" sz="1200" spc="0">
                <a:solidFill>
                  <a:srgbClr val="000000"/>
                </a:solidFill>
                <a:latin typeface="Times New Roman" panose="02020603050405020304" pitchFamily="1"/>
              </a:rPr>
              <a:t>phone number is 7777. This is for all emergencies including fire, code blue or a large chemical spill. </a:t>
            </a:r>
          </a:p>
          <a:p>
            <a:pPr marL="0" marR="0" indent="0" algn="l">
              <a:lnSpc>
                <a:spcPts val="1400"/>
              </a:lnSpc>
              <a:spcBef>
                <a:spcPts val="2760"/>
              </a:spcBef>
              <a:spcAft>
                <a:spcPts val="0"/>
              </a:spcAft>
            </a:pPr>
            <a:r>
              <a:rPr lang="en-US" sz="1200" spc="15">
                <a:solidFill>
                  <a:srgbClr val="000000"/>
                </a:solidFill>
                <a:latin typeface="Times New Roman" panose="02020603050405020304" pitchFamily="1"/>
              </a:rPr>
              <a:t>THE </a:t>
            </a:r>
            <a:r>
              <a:rPr lang="en-US" sz="1200" b="1" spc="15">
                <a:solidFill>
                  <a:srgbClr val="000000"/>
                </a:solidFill>
                <a:latin typeface="Times New Roman" panose="02020603050405020304" pitchFamily="1"/>
              </a:rPr>
              <a:t>LAB </a:t>
            </a:r>
            <a:r>
              <a:rPr lang="en-US" sz="1200" spc="15">
                <a:solidFill>
                  <a:srgbClr val="000000"/>
                </a:solidFill>
                <a:latin typeface="Times New Roman" panose="02020603050405020304" pitchFamily="1"/>
              </a:rPr>
              <a:t>IS STAFFED 24 HOURS A DAY, 7 DAYS A WEEK. </a:t>
            </a:r>
          </a:p>
          <a:p>
            <a:pPr marL="0" marR="0" indent="0" algn="l">
              <a:lnSpc>
                <a:spcPts val="1400"/>
              </a:lnSpc>
              <a:spcBef>
                <a:spcPts val="2820"/>
              </a:spcBef>
              <a:spcAft>
                <a:spcPts val="0"/>
              </a:spcAft>
            </a:pPr>
            <a:r>
              <a:rPr lang="en-US" sz="1200" spc="5">
                <a:solidFill>
                  <a:srgbClr val="000000"/>
                </a:solidFill>
                <a:latin typeface="Times New Roman" panose="02020603050405020304" pitchFamily="1"/>
              </a:rPr>
              <a:t>A MANAGER </a:t>
            </a:r>
            <a:r>
              <a:rPr lang="en-US" sz="1200" b="1" spc="5">
                <a:solidFill>
                  <a:srgbClr val="000000"/>
                </a:solidFill>
                <a:latin typeface="Times New Roman" panose="02020603050405020304" pitchFamily="1"/>
              </a:rPr>
              <a:t>IS ON SITE OR AVAILABLE BY PAGER AT ALL </a:t>
            </a:r>
            <a:r>
              <a:rPr lang="en-US" sz="1200" spc="5">
                <a:solidFill>
                  <a:srgbClr val="000000"/>
                </a:solidFill>
                <a:latin typeface="Times New Roman" panose="02020603050405020304" pitchFamily="1"/>
              </a:rPr>
              <a:t>TIMES. </a:t>
            </a:r>
          </a:p>
          <a:p>
            <a:pPr marL="0" marR="365760" indent="0" algn="l">
              <a:lnSpc>
                <a:spcPts val="1400"/>
              </a:lnSpc>
              <a:spcBef>
                <a:spcPts val="1430"/>
              </a:spcBef>
              <a:spcAft>
                <a:spcPts val="3575"/>
              </a:spcAft>
            </a:pPr>
            <a:r>
              <a:rPr lang="en-US" sz="1200" b="1" spc="0">
                <a:solidFill>
                  <a:srgbClr val="000000"/>
                </a:solidFill>
                <a:latin typeface="Times New Roman" panose="02020603050405020304" pitchFamily="1"/>
              </a:rPr>
              <a:t>PLEASE ASK A LAB EMPLOYEE OR MANAGER FOR ANY INFORMATION YOU NEED OR TO HAVE QUESTIONS ANSWERED. </a:t>
            </a:r>
          </a:p>
        </p:txBody>
      </p:sp>
      <p:sp>
        <p:nvSpPr>
          <p:cNvPr id="3" name="Text Placeholder 2"/>
          <p:cNvSpPr>
            <a:spLocks noGrp="1"/>
          </p:cNvSpPr>
          <p:nvPr>
            <p:ph type="body" idx="10"/>
          </p:nvPr>
        </p:nvSpPr>
        <p:spPr>
          <a:xfrm>
            <a:off x="905510" y="9610090"/>
            <a:ext cx="685800" cy="156210"/>
          </a:xfrm>
          <a:prstGeom prst="rect">
            <a:avLst/>
          </a:prstGeom>
          <a:noFill/>
          <a:ln w="0" cmpd="sng">
            <a:noFill/>
            <a:prstDash val="solid"/>
          </a:ln>
        </p:spPr>
        <p:txBody>
          <a:bodyPr vert="horz" lIns="0" tIns="0" rIns="0" bIns="0" anchor="t"/>
          <a:lstStyle>
            <a:lvl1pPr marL="0" marR="0" indent="0" algn="l">
              <a:lnSpc>
                <a:spcPts val="637"/>
              </a:lnSpc>
              <a:spcAft>
                <a:spcPts val="46"/>
              </a:spcAft>
              <a:defRPr/>
            </a:lvl1pPr>
          </a:lstStyle>
          <a:p>
            <a:pPr marL="0" marR="0" indent="0" algn="l">
              <a:lnSpc>
                <a:spcPts val="1100"/>
              </a:lnSpc>
              <a:spcAft>
                <a:spcPts val="80"/>
              </a:spcAft>
            </a:pPr>
            <a:r>
              <a:rPr lang="en-US" sz="1000" spc="-40">
                <a:solidFill>
                  <a:srgbClr val="000000"/>
                </a:solidFill>
                <a:latin typeface="Times New Roman" panose="02020603050405020304" pitchFamily="1"/>
              </a:rPr>
              <a:t>10/2018.. baf </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layout 12">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292735" y="792480"/>
            <a:ext cx="6400800" cy="464185"/>
          </a:xfrm>
          <a:prstGeom prst="rect">
            <a:avLst/>
          </a:prstGeom>
          <a:solidFill>
            <a:srgbClr val="FDE27A"/>
          </a:solidFill>
          <a:ln w="0" cmpd="sng">
            <a:noFill/>
            <a:prstDash val="solid"/>
          </a:ln>
        </p:spPr>
        <p:txBody>
          <a:bodyPr vert="horz" lIns="0" tIns="147955" rIns="0" bIns="0" anchor="t"/>
          <a:lstStyle/>
          <a:p>
            <a:pPr marL="0" marR="0" indent="0" algn="l">
              <a:lnSpc>
                <a:spcPts val="100"/>
              </a:lnSpc>
              <a:spcAft>
                <a:spcPts val="0"/>
              </a:spcAft>
            </a:pPr>
            <a:r>
              <a:rPr lang="en-US" sz="1250" b="1" spc="10">
                <a:solidFill>
                  <a:srgbClr val="000000"/>
                </a:solidFill>
                <a:latin typeface="Arial" panose="02020603050405020304" pitchFamily="2"/>
              </a:rPr>
              <a:t>CHL-8/HC-6 Protecting Yourself/Spill Response </a:t>
            </a:r>
          </a:p>
          <a:p>
            <a:pPr marL="0" marR="0" indent="0" algn="l">
              <a:lnSpc>
                <a:spcPts val="2300"/>
              </a:lnSpc>
              <a:spcBef>
                <a:spcPts val="0"/>
              </a:spcBef>
              <a:spcAft>
                <a:spcPts val="50"/>
              </a:spcAft>
              <a:tabLst>
                <a:tab pos="6400800" algn="r"/>
              </a:tabLst>
            </a:pPr>
            <a:r>
              <a:rPr lang="en-US" sz="100" b="1" spc="0">
                <a:solidFill>
                  <a:srgbClr val="000000"/>
                </a:solidFill>
                <a:latin typeface="Arial" panose="02020603050405020304" pitchFamily="2"/>
              </a:rPr>
              <a:t> </a:t>
            </a:r>
            <a:r>
              <a:rPr lang="en-US" sz="1250" b="1" spc="0">
                <a:solidFill>
                  <a:srgbClr val="000000"/>
                </a:solidFill>
                <a:latin typeface="Arial" panose="02020603050405020304" pitchFamily="2"/>
              </a:rPr>
              <a:t>1 </a:t>
            </a:r>
          </a:p>
        </p:txBody>
      </p:sp>
      <p:sp>
        <p:nvSpPr>
          <p:cNvPr id="3" name="Text Placeholder 2"/>
          <p:cNvSpPr>
            <a:spLocks noGrp="1"/>
          </p:cNvSpPr>
          <p:nvPr>
            <p:ph type="body" idx="10"/>
          </p:nvPr>
        </p:nvSpPr>
        <p:spPr>
          <a:xfrm>
            <a:off x="214630" y="1256665"/>
            <a:ext cx="9584690" cy="4903470"/>
          </a:xfrm>
          <a:prstGeom prst="rect">
            <a:avLst/>
          </a:prstGeom>
          <a:noFill/>
          <a:ln w="0" cmpd="sng">
            <a:noFill/>
            <a:prstDash val="solid"/>
          </a:ln>
        </p:spPr>
        <p:txBody>
          <a:bodyPr vert="horz" lIns="0" tIns="358775" rIns="0" bIns="0" anchor="t"/>
          <a:lstStyle/>
          <a:p>
            <a:pPr marL="182880" marR="1005840" indent="0" algn="l">
              <a:lnSpc>
                <a:spcPts val="1800"/>
              </a:lnSpc>
              <a:spcAft>
                <a:spcPts val="0"/>
              </a:spcAft>
            </a:pPr>
            <a:r>
              <a:rPr lang="en-US" sz="1500" b="1" spc="0">
                <a:solidFill>
                  <a:srgbClr val="000000"/>
                </a:solidFill>
                <a:latin typeface="Arial" panose="02020603050405020304" pitchFamily="2"/>
              </a:rPr>
              <a:t>If you are trained </a:t>
            </a:r>
            <a:r>
              <a:rPr lang="en-US" sz="1500" spc="0">
                <a:solidFill>
                  <a:srgbClr val="000000"/>
                </a:solidFill>
                <a:latin typeface="Arial" panose="02020603050405020304" pitchFamily="2"/>
              </a:rPr>
              <a:t>to respond to incidental spills, you should follow these procedures for response to incidental spills: </a:t>
            </a:r>
          </a:p>
          <a:p>
            <a:pPr marL="182880" marR="640080" indent="0" algn="l">
              <a:lnSpc>
                <a:spcPts val="1800"/>
              </a:lnSpc>
              <a:spcBef>
                <a:spcPts val="2565"/>
              </a:spcBef>
              <a:spcAft>
                <a:spcPts val="0"/>
              </a:spcAft>
            </a:pPr>
            <a:r>
              <a:rPr lang="en-US" sz="1500" b="1" spc="0">
                <a:solidFill>
                  <a:srgbClr val="144623"/>
                </a:solidFill>
                <a:latin typeface="Arial" panose="02020603050405020304" pitchFamily="2"/>
              </a:rPr>
              <a:t>Isolate, Evacuate, Secure:</a:t>
            </a:r>
            <a:r>
              <a:rPr lang="en-US" sz="1500" spc="0">
                <a:solidFill>
                  <a:srgbClr val="000000"/>
                </a:solidFill>
                <a:latin typeface="Arial" panose="02020603050405020304" pitchFamily="2"/>
              </a:rPr>
              <a:t> Isolate the spill area. Evacuate everyone from the area surrounding the spill, (the entire room if necessary), except those responsible for clean up of the spill. Secure the area. </a:t>
            </a:r>
          </a:p>
          <a:p>
            <a:pPr marL="182880" marR="868680" indent="0" algn="l">
              <a:lnSpc>
                <a:spcPts val="1800"/>
              </a:lnSpc>
              <a:spcBef>
                <a:spcPts val="2525"/>
              </a:spcBef>
              <a:spcAft>
                <a:spcPts val="0"/>
              </a:spcAft>
            </a:pPr>
            <a:r>
              <a:rPr lang="en-US" sz="1500" b="1" spc="0">
                <a:solidFill>
                  <a:srgbClr val="144623"/>
                </a:solidFill>
                <a:latin typeface="Arial" panose="02020603050405020304" pitchFamily="2"/>
              </a:rPr>
              <a:t>Personal Protective Equipment (PPE):</a:t>
            </a:r>
            <a:r>
              <a:rPr lang="en-US" sz="1500" spc="0">
                <a:solidFill>
                  <a:srgbClr val="000000"/>
                </a:solidFill>
                <a:latin typeface="Arial" panose="02020603050405020304" pitchFamily="2"/>
              </a:rPr>
              <a:t> If not already worn, put on personal protective equipment as needed, including but not limited to: gloves, chemical goggles with or without a face shield, impervious foot covers and apron. </a:t>
            </a:r>
          </a:p>
          <a:p>
            <a:pPr marL="182880" marR="0" indent="0" algn="l">
              <a:lnSpc>
                <a:spcPts val="1700"/>
              </a:lnSpc>
              <a:spcBef>
                <a:spcPts val="2645"/>
              </a:spcBef>
              <a:spcAft>
                <a:spcPts val="0"/>
              </a:spcAft>
            </a:pPr>
            <a:r>
              <a:rPr lang="en-US" sz="1500" b="1" spc="0">
                <a:solidFill>
                  <a:srgbClr val="144623"/>
                </a:solidFill>
                <a:latin typeface="Arial" panose="02020603050405020304" pitchFamily="2"/>
              </a:rPr>
              <a:t>Respiratory Protection:</a:t>
            </a:r>
            <a:r>
              <a:rPr lang="en-US" sz="1500" spc="0">
                <a:solidFill>
                  <a:srgbClr val="000000"/>
                </a:solidFill>
                <a:latin typeface="Arial" panose="02020603050405020304" pitchFamily="2"/>
              </a:rPr>
              <a:t> Response to an incidental spill will not normally require respiratory protection. </a:t>
            </a:r>
          </a:p>
          <a:p>
            <a:pPr marL="182880" marR="640080" indent="0" algn="l">
              <a:lnSpc>
                <a:spcPts val="1800"/>
              </a:lnSpc>
              <a:spcBef>
                <a:spcPts val="395"/>
              </a:spcBef>
              <a:spcAft>
                <a:spcPts val="0"/>
              </a:spcAft>
            </a:pPr>
            <a:r>
              <a:rPr lang="en-US" sz="1500" spc="0">
                <a:solidFill>
                  <a:srgbClr val="000000"/>
                </a:solidFill>
                <a:latin typeface="Arial" panose="02020603050405020304" pitchFamily="2"/>
              </a:rPr>
              <a:t>Apply absorbents or neutralizers immediately to keep respiratory exposure within safe limits. Allow time for neutralizers to work before cleaning up. </a:t>
            </a:r>
          </a:p>
          <a:p>
            <a:pPr marL="182880" marR="548640" indent="0" algn="l">
              <a:lnSpc>
                <a:spcPts val="1800"/>
              </a:lnSpc>
              <a:spcBef>
                <a:spcPts val="390"/>
              </a:spcBef>
              <a:spcAft>
                <a:spcPts val="0"/>
              </a:spcAft>
            </a:pPr>
            <a:r>
              <a:rPr lang="en-US" sz="1500" spc="0">
                <a:solidFill>
                  <a:srgbClr val="000000"/>
                </a:solidFill>
                <a:latin typeface="Arial" panose="02020603050405020304" pitchFamily="2"/>
              </a:rPr>
              <a:t>Some chemicals present an inhalation hazard even from small spills and would require use of equipment such as a Powered Air-Purifying Respirator (PAPR). Those spills would be considered an Emergency Response Release, in which case you should evacuate and secure the room containing the spill. </a:t>
            </a:r>
          </a:p>
          <a:p>
            <a:pPr marL="182880" marR="0" indent="0" algn="l">
              <a:lnSpc>
                <a:spcPts val="1700"/>
              </a:lnSpc>
              <a:spcBef>
                <a:spcPts val="85"/>
              </a:spcBef>
              <a:spcAft>
                <a:spcPts val="2430"/>
              </a:spcAft>
            </a:pPr>
            <a:r>
              <a:rPr lang="en-US" sz="1500" b="1" spc="-5">
                <a:solidFill>
                  <a:srgbClr val="000000"/>
                </a:solidFill>
                <a:latin typeface="Arial" panose="02020603050405020304" pitchFamily="2"/>
              </a:rPr>
              <a:t>Contact your supervisor for a list of such chemicals. </a:t>
            </a:r>
          </a:p>
        </p:txBody>
      </p:sp>
      <p:sp>
        <p:nvSpPr>
          <p:cNvPr id="6" name="Text Placeholder 5"/>
          <p:cNvSpPr>
            <a:spLocks noGrp="1"/>
          </p:cNvSpPr>
          <p:nvPr>
            <p:ph type="body" idx="10"/>
          </p:nvPr>
        </p:nvSpPr>
        <p:spPr>
          <a:xfrm>
            <a:off x="1568450" y="7291705"/>
            <a:ext cx="4088765" cy="202565"/>
          </a:xfrm>
          <a:prstGeom prst="rect">
            <a:avLst/>
          </a:prstGeom>
          <a:solidFill>
            <a:srgbClr val="FDF9B7"/>
          </a:solidFill>
          <a:ln w="0" cmpd="sng">
            <a:noFill/>
            <a:prstDash val="solid"/>
          </a:ln>
        </p:spPr>
        <p:txBody>
          <a:bodyPr vert="horz" lIns="0" tIns="0" rIns="0" bIns="0" anchor="t"/>
          <a:lstStyle/>
          <a:p>
            <a:pPr marL="0" marR="0" indent="0" algn="l">
              <a:lnSpc>
                <a:spcPts val="1600"/>
              </a:lnSpc>
              <a:spcAft>
                <a:spcPts val="0"/>
              </a:spcAft>
              <a:tabLst>
                <a:tab pos="4114800" algn="r"/>
              </a:tabLst>
            </a:pPr>
            <a:r>
              <a:rPr lang="en-US" sz="1500" spc="0">
                <a:solidFill>
                  <a:srgbClr val="000000"/>
                </a:solidFill>
                <a:latin typeface="Arial" panose="02020603050405020304" pitchFamily="2"/>
              </a:rPr>
              <a:t>L </a:t>
            </a:r>
            <a:r>
              <a:rPr lang="en-US" sz="100" spc="0">
                <a:solidFill>
                  <a:srgbClr val="000000"/>
                </a:solidFill>
                <a:latin typeface="Arial" panose="02020603050405020304" pitchFamily="2"/>
              </a:rPr>
              <a:t> </a:t>
            </a:r>
          </a:p>
        </p:txBody>
      </p:sp>
    </p:spTree>
    <p:extLst>
      <p:ext uri="{BB962C8B-B14F-4D97-AF65-F5344CB8AC3E}">
        <p14:creationId xmlns:p14="http://schemas.microsoft.com/office/powerpoint/2010/main" val="3104028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layout 13">
    <p:bg>
      <p:bgPr>
        <a:solidFill>
          <a:schemeClr val="bg1">
            <a:alpha val="10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735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layout 14">
    <p:bg>
      <p:bgPr>
        <a:solidFill>
          <a:schemeClr val="bg1">
            <a:alpha val="100000"/>
          </a:schemeClr>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1124585" y="3404870"/>
            <a:ext cx="2715895" cy="121920"/>
          </a:xfrm>
          <a:prstGeom prst="rect">
            <a:avLst/>
          </a:prstGeom>
          <a:solidFill>
            <a:srgbClr val="FAFAB1"/>
          </a:solidFill>
          <a:ln w="0" cmpd="sng">
            <a:noFill/>
            <a:prstDash val="solid"/>
          </a:ln>
        </p:spPr>
        <p:txBody>
          <a:bodyPr vert="horz" lIns="0" tIns="0" rIns="0" bIns="0" anchor="t"/>
          <a:lstStyle/>
          <a:p>
            <a:pPr marL="0" marR="0" indent="0" algn="r">
              <a:lnSpc>
                <a:spcPts val="900"/>
              </a:lnSpc>
              <a:spcAft>
                <a:spcPts val="0"/>
              </a:spcAft>
            </a:pPr>
            <a:r>
              <a:rPr lang="en-US" sz="1200" b="1" spc="-20">
                <a:solidFill>
                  <a:srgbClr val="000000"/>
                </a:solidFill>
                <a:latin typeface="Times New Roman" panose="02020603050405020304" pitchFamily="1"/>
              </a:rPr>
              <a:t>SECTION FOUR: CHEMICAL SPILLS: </a:t>
            </a:r>
          </a:p>
        </p:txBody>
      </p:sp>
      <p:sp>
        <p:nvSpPr>
          <p:cNvPr id="7" name="Text Placeholder 6"/>
          <p:cNvSpPr>
            <a:spLocks noGrp="1"/>
          </p:cNvSpPr>
          <p:nvPr>
            <p:ph type="body" idx="10"/>
          </p:nvPr>
        </p:nvSpPr>
        <p:spPr>
          <a:xfrm>
            <a:off x="1124585" y="3677920"/>
            <a:ext cx="5524500" cy="5466080"/>
          </a:xfrm>
          <a:prstGeom prst="rect">
            <a:avLst/>
          </a:prstGeom>
          <a:noFill/>
          <a:ln w="0" cmpd="sng">
            <a:noFill/>
            <a:prstDash val="solid"/>
          </a:ln>
        </p:spPr>
        <p:txBody>
          <a:bodyPr vert="horz" lIns="0" tIns="0" rIns="0" bIns="0" anchor="t"/>
          <a:lstStyle/>
          <a:p>
            <a:pPr marL="0" marR="0" indent="457200" algn="l">
              <a:lnSpc>
                <a:spcPts val="1400"/>
              </a:lnSpc>
              <a:spcAft>
                <a:spcPts val="0"/>
              </a:spcAft>
              <a:buFont typeface="Times New Roman"/>
              <a:buAutoNum type="romanUcPeriod"/>
            </a:pPr>
            <a:r>
              <a:rPr lang="en-US" sz="1200" b="1" spc="0">
                <a:solidFill>
                  <a:srgbClr val="000000"/>
                </a:solidFill>
                <a:latin typeface="Times New Roman" panose="02020603050405020304" pitchFamily="1"/>
              </a:rPr>
              <a:t>POLICY: </a:t>
            </a:r>
          </a:p>
          <a:p>
            <a:pPr marL="0" marR="0" indent="0" algn="just">
              <a:lnSpc>
                <a:spcPts val="1400"/>
              </a:lnSpc>
              <a:spcBef>
                <a:spcPts val="890"/>
              </a:spcBef>
              <a:spcAft>
                <a:spcPts val="0"/>
              </a:spcAft>
            </a:pPr>
            <a:r>
              <a:rPr lang="en-US" sz="1200" spc="0">
                <a:solidFill>
                  <a:srgbClr val="000000"/>
                </a:solidFill>
                <a:latin typeface="Times New Roman" panose="02020603050405020304" pitchFamily="1"/>
              </a:rPr>
              <a:t>In the event of spillage of a chemical, every effort shall be made to protect the health and safety of our patients, our employees, and the environment. All appropriate measures will be taken to abate the spill, which include isolation of the affected area, 'spill containment, cleanup, decontamination, and notification to the appropriate response agencies when warranted. </a:t>
            </a:r>
          </a:p>
          <a:p>
            <a:pPr marL="0" marR="0" indent="457200" algn="l">
              <a:lnSpc>
                <a:spcPts val="1400"/>
              </a:lnSpc>
              <a:spcBef>
                <a:spcPts val="3200"/>
              </a:spcBef>
              <a:spcAft>
                <a:spcPts val="0"/>
              </a:spcAft>
              <a:buFont typeface="Times New Roman"/>
              <a:buAutoNum type="romanUcPeriod"/>
            </a:pPr>
            <a:r>
              <a:rPr lang="en-US" sz="1200" b="1" spc="0">
                <a:solidFill>
                  <a:srgbClr val="000000"/>
                </a:solidFill>
                <a:latin typeface="Times New Roman" panose="02020603050405020304" pitchFamily="1"/>
              </a:rPr>
              <a:t>PROCEDURE FOR SMALL SPILL CLEANUP (NON-EMERGENCY): </a:t>
            </a:r>
          </a:p>
          <a:p>
            <a:pPr marL="914400" marR="0" indent="457200" algn="just">
              <a:lnSpc>
                <a:spcPts val="1400"/>
              </a:lnSpc>
              <a:spcBef>
                <a:spcPts val="895"/>
              </a:spcBef>
              <a:spcAft>
                <a:spcPts val="0"/>
              </a:spcAft>
              <a:buFont typeface="Times New Roman"/>
              <a:buAutoNum type="alphaUcPeriod"/>
            </a:pPr>
            <a:r>
              <a:rPr lang="en-US" sz="1200" b="1" spc="0">
                <a:solidFill>
                  <a:srgbClr val="000000"/>
                </a:solidFill>
                <a:latin typeface="Times New Roman" panose="02020603050405020304" pitchFamily="1"/>
              </a:rPr>
              <a:t>Notification: </a:t>
            </a:r>
            <a:r>
              <a:rPr lang="en-US" sz="1200" spc="0">
                <a:solidFill>
                  <a:srgbClr val="000000"/>
                </a:solidFill>
                <a:latin typeface="Times New Roman" panose="02020603050405020304" pitchFamily="1"/>
              </a:rPr>
              <a:t>The individual who caused or discovered the spill shall immediately notify their supervisor or other supervision. </a:t>
            </a:r>
          </a:p>
          <a:p>
            <a:pPr marL="914400" marR="0" indent="457200" algn="just">
              <a:lnSpc>
                <a:spcPts val="1400"/>
              </a:lnSpc>
              <a:spcBef>
                <a:spcPts val="905"/>
              </a:spcBef>
              <a:spcAft>
                <a:spcPts val="0"/>
              </a:spcAft>
              <a:buFont typeface="Times New Roman"/>
              <a:buAutoNum type="alphaUcPeriod"/>
            </a:pPr>
            <a:r>
              <a:rPr lang="en-US" sz="1200" b="1" spc="0">
                <a:solidFill>
                  <a:srgbClr val="000000"/>
                </a:solidFill>
                <a:latin typeface="Times New Roman" panose="02020603050405020304" pitchFamily="1"/>
              </a:rPr>
              <a:t>Isolation: </a:t>
            </a:r>
            <a:r>
              <a:rPr lang="en-US" sz="1200" spc="0">
                <a:solidFill>
                  <a:srgbClr val="000000"/>
                </a:solidFill>
                <a:latin typeface="Times New Roman" panose="02020603050405020304" pitchFamily="1"/>
              </a:rPr>
              <a:t>The spill should be isolated by removing occupants from the immediate vicinity of the spill and barricaded to stop others from entering the area. </a:t>
            </a:r>
          </a:p>
          <a:p>
            <a:pPr marL="914400" marR="0" indent="457200" algn="just">
              <a:lnSpc>
                <a:spcPts val="1400"/>
              </a:lnSpc>
              <a:spcBef>
                <a:spcPts val="890"/>
              </a:spcBef>
              <a:spcAft>
                <a:spcPts val="0"/>
              </a:spcAft>
              <a:buFont typeface="Times New Roman"/>
              <a:buAutoNum type="alphaUcPeriod"/>
            </a:pPr>
            <a:r>
              <a:rPr lang="en-US" sz="1200" b="1" spc="0">
                <a:solidFill>
                  <a:srgbClr val="000000"/>
                </a:solidFill>
                <a:latin typeface="Times New Roman" panose="02020603050405020304" pitchFamily="1"/>
              </a:rPr>
              <a:t>Cleanup: </a:t>
            </a:r>
            <a:r>
              <a:rPr lang="en-US" sz="1200" spc="0">
                <a:solidFill>
                  <a:srgbClr val="000000"/>
                </a:solidFill>
                <a:latin typeface="Times New Roman" panose="02020603050405020304" pitchFamily="1"/>
              </a:rPr>
              <a:t>Cleanup of the spill should be performed by the individual who caused or discovered the spill, providing the spill is of the size and substance that may be safely cleaned without assistance. </a:t>
            </a:r>
          </a:p>
          <a:p>
            <a:pPr marL="914400" marR="0" indent="457200" algn="just">
              <a:lnSpc>
                <a:spcPts val="1400"/>
              </a:lnSpc>
              <a:spcBef>
                <a:spcPts val="950"/>
              </a:spcBef>
              <a:spcAft>
                <a:spcPts val="0"/>
              </a:spcAft>
              <a:buFont typeface="Times New Roman"/>
              <a:buAutoNum type="alphaUcPeriod"/>
            </a:pPr>
            <a:r>
              <a:rPr lang="en-US" sz="1200" b="1" spc="0">
                <a:solidFill>
                  <a:srgbClr val="000000"/>
                </a:solidFill>
                <a:latin typeface="Times New Roman" panose="02020603050405020304" pitchFamily="1"/>
              </a:rPr>
              <a:t>Safety First: </a:t>
            </a:r>
            <a:r>
              <a:rPr lang="en-US" sz="1200" spc="0">
                <a:solidFill>
                  <a:srgbClr val="000000"/>
                </a:solidFill>
                <a:latin typeface="Times New Roman" panose="02020603050405020304" pitchFamily="1"/>
              </a:rPr>
              <a:t>Material Safety Data Sheets should be reviewed for specific instructions and emergency measures pertinent to the substance involved. The type of material will dictate the method of cleaning a spill and the quantity spilled. </a:t>
            </a:r>
          </a:p>
          <a:p>
            <a:pPr marL="914400" marR="0" indent="457200" algn="just">
              <a:lnSpc>
                <a:spcPts val="1400"/>
              </a:lnSpc>
              <a:spcBef>
                <a:spcPts val="905"/>
              </a:spcBef>
              <a:spcAft>
                <a:spcPts val="0"/>
              </a:spcAft>
              <a:buFont typeface="Times New Roman"/>
              <a:buAutoNum type="alphaUcPeriod"/>
            </a:pPr>
            <a:r>
              <a:rPr lang="en-US" sz="1200" b="1" spc="0">
                <a:solidFill>
                  <a:srgbClr val="000000"/>
                </a:solidFill>
                <a:latin typeface="Times New Roman" panose="02020603050405020304" pitchFamily="1"/>
              </a:rPr>
              <a:t>Personal Protective Equipment: </a:t>
            </a:r>
            <a:r>
              <a:rPr lang="en-US" sz="1200" spc="0">
                <a:solidFill>
                  <a:srgbClr val="000000"/>
                </a:solidFill>
                <a:latin typeface="Times New Roman" panose="02020603050405020304" pitchFamily="1"/>
              </a:rPr>
              <a:t>Personnel shall don the appropriate personal protective equipment (PPE) during spill cleanup. </a:t>
            </a:r>
          </a:p>
          <a:p>
            <a:pPr marL="914400" marR="0" indent="457200" algn="just">
              <a:lnSpc>
                <a:spcPts val="1400"/>
              </a:lnSpc>
              <a:spcBef>
                <a:spcPts val="950"/>
              </a:spcBef>
              <a:spcAft>
                <a:spcPts val="75"/>
              </a:spcAft>
              <a:buFont typeface="Times New Roman"/>
              <a:buAutoNum type="alphaUcPeriod"/>
            </a:pPr>
            <a:r>
              <a:rPr lang="en-US" sz="1200" b="1" spc="0">
                <a:solidFill>
                  <a:srgbClr val="000000"/>
                </a:solidFill>
                <a:latin typeface="Times New Roman" panose="02020603050405020304" pitchFamily="1"/>
              </a:rPr>
              <a:t>Decontamination: </a:t>
            </a:r>
            <a:r>
              <a:rPr lang="en-US" sz="1200" spc="0">
                <a:solidFill>
                  <a:srgbClr val="000000"/>
                </a:solidFill>
                <a:latin typeface="Times New Roman" panose="02020603050405020304" pitchFamily="1"/>
              </a:rPr>
              <a:t>All personal protective equipment will be neutralized, if possible, and taken out of service for inspection, cleaning, sanitizing, return to service or disposal. All liquids used in decontamination, </a:t>
            </a:r>
          </a:p>
        </p:txBody>
      </p:sp>
    </p:spTree>
    <p:extLst>
      <p:ext uri="{BB962C8B-B14F-4D97-AF65-F5344CB8AC3E}">
        <p14:creationId xmlns:p14="http://schemas.microsoft.com/office/powerpoint/2010/main" val="2069396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layout 15">
    <p:bg>
      <p:bgPr>
        <a:solidFill>
          <a:schemeClr val="bg1">
            <a:alpha val="100000"/>
          </a:schemeClr>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1129030" y="3203575"/>
            <a:ext cx="5524500" cy="5940425"/>
          </a:xfrm>
          <a:prstGeom prst="rect">
            <a:avLst/>
          </a:prstGeom>
          <a:noFill/>
          <a:ln w="0" cmpd="sng">
            <a:noFill/>
            <a:prstDash val="solid"/>
          </a:ln>
        </p:spPr>
        <p:txBody>
          <a:bodyPr vert="horz" lIns="0" tIns="0" rIns="0" bIns="0" anchor="t"/>
          <a:lstStyle/>
          <a:p>
            <a:pPr marL="914400" marR="0" indent="0" algn="just">
              <a:lnSpc>
                <a:spcPts val="1400"/>
              </a:lnSpc>
              <a:spcAft>
                <a:spcPts val="0"/>
              </a:spcAft>
            </a:pPr>
            <a:r>
              <a:rPr lang="en-US" sz="1200" spc="0">
                <a:solidFill>
                  <a:srgbClr val="000000"/>
                </a:solidFill>
                <a:latin typeface="Times New Roman" panose="02020603050405020304" pitchFamily="1"/>
              </a:rPr>
              <a:t>cleaning and sanitizing shall be contained, labeled. and disposed of as appropriate. </a:t>
            </a:r>
          </a:p>
          <a:p>
            <a:pPr marL="914400" marR="0" indent="457200" algn="just">
              <a:lnSpc>
                <a:spcPts val="1400"/>
              </a:lnSpc>
              <a:spcBef>
                <a:spcPts val="855"/>
              </a:spcBef>
              <a:spcAft>
                <a:spcPts val="0"/>
              </a:spcAft>
              <a:buFont typeface="Times New Roman"/>
              <a:buAutoNum type="alphaUcPeriod" startAt="7"/>
            </a:pPr>
            <a:r>
              <a:rPr lang="en-US" sz="1200" b="1" spc="0">
                <a:solidFill>
                  <a:srgbClr val="000000"/>
                </a:solidFill>
                <a:latin typeface="Times New Roman" panose="02020603050405020304" pitchFamily="1"/>
              </a:rPr>
              <a:t>Investigation and Reporting: </a:t>
            </a:r>
            <a:r>
              <a:rPr lang="en-US" sz="1200" spc="0">
                <a:solidFill>
                  <a:srgbClr val="000000"/>
                </a:solidFill>
                <a:latin typeface="Times New Roman" panose="02020603050405020304" pitchFamily="1"/>
              </a:rPr>
              <a:t>The department involved in the spill will initiate a Chemical Spill Report Form (Attachment 1). This report must be completed and forwarded to the Environmental, Health and Safety Department within three (3) days. </a:t>
            </a:r>
          </a:p>
          <a:p>
            <a:pPr marL="914400" marR="0" indent="457200" algn="just">
              <a:lnSpc>
                <a:spcPts val="1400"/>
              </a:lnSpc>
              <a:spcBef>
                <a:spcPts val="1370"/>
              </a:spcBef>
              <a:spcAft>
                <a:spcPts val="0"/>
              </a:spcAft>
              <a:buFont typeface="Times New Roman"/>
              <a:buAutoNum type="alphaUcPeriod"/>
            </a:pPr>
            <a:r>
              <a:rPr lang="en-US" sz="1200" b="1" spc="0">
                <a:solidFill>
                  <a:srgbClr val="000000"/>
                </a:solidFill>
                <a:latin typeface="Times New Roman" panose="02020603050405020304" pitchFamily="1"/>
              </a:rPr>
              <a:t>Corrective Action: </a:t>
            </a:r>
            <a:r>
              <a:rPr lang="en-US" sz="1200" spc="0">
                <a:solidFill>
                  <a:srgbClr val="000000"/>
                </a:solidFill>
                <a:latin typeface="Times New Roman" panose="02020603050405020304" pitchFamily="1"/>
              </a:rPr>
              <a:t>The administrator of the involved department will take appropriate steps to ensure that the possibility of a recurrence of the spill is eliminated. </a:t>
            </a:r>
          </a:p>
          <a:p>
            <a:pPr marL="0" marR="0" indent="0" algn="l">
              <a:lnSpc>
                <a:spcPts val="1400"/>
              </a:lnSpc>
              <a:spcBef>
                <a:spcPts val="4180"/>
              </a:spcBef>
              <a:spcAft>
                <a:spcPts val="0"/>
              </a:spcAft>
            </a:pPr>
            <a:r>
              <a:rPr lang="en-US" sz="1200" b="1" spc="15">
                <a:solidFill>
                  <a:srgbClr val="000000"/>
                </a:solidFill>
                <a:latin typeface="Times New Roman" panose="02020603050405020304" pitchFamily="1"/>
              </a:rPr>
              <a:t>III. PROCEDURE FOR LARGE SPILLS — TEAM RESPONSE: </a:t>
            </a:r>
          </a:p>
          <a:p>
            <a:pPr marL="685800" marR="0" indent="0" algn="just">
              <a:lnSpc>
                <a:spcPts val="1400"/>
              </a:lnSpc>
              <a:spcBef>
                <a:spcPts val="635"/>
              </a:spcBef>
              <a:spcAft>
                <a:spcPts val="0"/>
              </a:spcAft>
            </a:pPr>
            <a:r>
              <a:rPr lang="en-US" sz="1200" b="1" spc="0">
                <a:solidFill>
                  <a:srgbClr val="000000"/>
                </a:solidFill>
                <a:latin typeface="Times New Roman" panose="02020603050405020304" pitchFamily="1"/>
              </a:rPr>
              <a:t>A. Know When to Get Help: </a:t>
            </a:r>
            <a:r>
              <a:rPr lang="en-US" sz="1200" spc="0">
                <a:solidFill>
                  <a:srgbClr val="000000"/>
                </a:solidFill>
                <a:latin typeface="Times New Roman" panose="02020603050405020304" pitchFamily="1"/>
              </a:rPr>
              <a:t>Should personnel believe the spill is too large, or the substance is too dangerous to be safely managed, they must contact the Administrative Spill Response Team by dialing "7777" and relay the information below to the Telecommunications Operator: </a:t>
            </a:r>
          </a:p>
          <a:p>
            <a:pPr marL="914400" marR="0" indent="457200" algn="l">
              <a:lnSpc>
                <a:spcPts val="1400"/>
              </a:lnSpc>
              <a:spcBef>
                <a:spcPts val="690"/>
              </a:spcBef>
              <a:spcAft>
                <a:spcPts val="0"/>
              </a:spcAft>
              <a:buFont typeface="Times New Roman"/>
              <a:buAutoNum type="arabicPeriod"/>
            </a:pPr>
            <a:r>
              <a:rPr lang="en-US" sz="1200" spc="0">
                <a:solidFill>
                  <a:srgbClr val="000000"/>
                </a:solidFill>
                <a:latin typeface="Times New Roman" panose="02020603050405020304" pitchFamily="1"/>
              </a:rPr>
              <a:t>Location of the spill. </a:t>
            </a:r>
          </a:p>
          <a:p>
            <a:pPr marL="914400" marR="0" indent="457200" algn="l">
              <a:lnSpc>
                <a:spcPts val="1400"/>
              </a:lnSpc>
              <a:spcBef>
                <a:spcPts val="0"/>
              </a:spcBef>
              <a:spcAft>
                <a:spcPts val="0"/>
              </a:spcAft>
              <a:buFont typeface="Times New Roman"/>
              <a:buAutoNum type="arabicPeriod"/>
            </a:pPr>
            <a:r>
              <a:rPr lang="en-US" sz="1200" spc="0">
                <a:solidFill>
                  <a:srgbClr val="000000"/>
                </a:solidFill>
                <a:latin typeface="Times New Roman" panose="02020603050405020304" pitchFamily="1"/>
              </a:rPr>
              <a:t>The chemical involved, if known. </a:t>
            </a:r>
          </a:p>
          <a:p>
            <a:pPr marL="914400" marR="0" indent="457200" algn="l">
              <a:lnSpc>
                <a:spcPts val="1400"/>
              </a:lnSpc>
              <a:spcBef>
                <a:spcPts val="5"/>
              </a:spcBef>
              <a:spcAft>
                <a:spcPts val="0"/>
              </a:spcAft>
              <a:buFont typeface="Times New Roman"/>
              <a:buAutoNum type="arabicPeriod"/>
            </a:pPr>
            <a:r>
              <a:rPr lang="en-US" sz="1200" spc="0">
                <a:solidFill>
                  <a:srgbClr val="000000"/>
                </a:solidFill>
                <a:latin typeface="Times New Roman" panose="02020603050405020304" pitchFamily="1"/>
              </a:rPr>
              <a:t>Injuries, if any. </a:t>
            </a:r>
          </a:p>
          <a:p>
            <a:pPr marL="914400" marR="0" indent="457200" algn="l">
              <a:lnSpc>
                <a:spcPts val="1400"/>
              </a:lnSpc>
              <a:spcBef>
                <a:spcPts val="5"/>
              </a:spcBef>
              <a:spcAft>
                <a:spcPts val="0"/>
              </a:spcAft>
              <a:buFont typeface="Times New Roman"/>
              <a:buAutoNum type="arabicPeriod"/>
            </a:pPr>
            <a:r>
              <a:rPr lang="en-US" sz="1200" spc="0">
                <a:solidFill>
                  <a:srgbClr val="000000"/>
                </a:solidFill>
                <a:latin typeface="Times New Roman" panose="02020603050405020304" pitchFamily="1"/>
              </a:rPr>
              <a:t>Nature of problem. </a:t>
            </a:r>
          </a:p>
          <a:p>
            <a:pPr marL="914400" marR="0" indent="457200" algn="l">
              <a:lnSpc>
                <a:spcPts val="1400"/>
              </a:lnSpc>
              <a:spcBef>
                <a:spcPts val="0"/>
              </a:spcBef>
              <a:spcAft>
                <a:spcPts val="0"/>
              </a:spcAft>
              <a:buFont typeface="Times New Roman"/>
              <a:buAutoNum type="arabicPeriod"/>
            </a:pPr>
            <a:r>
              <a:rPr lang="en-US" sz="1200" spc="0">
                <a:solidFill>
                  <a:srgbClr val="000000"/>
                </a:solidFill>
                <a:latin typeface="Times New Roman" panose="02020603050405020304" pitchFamily="1"/>
              </a:rPr>
              <a:t>Quantity released. </a:t>
            </a:r>
          </a:p>
          <a:p>
            <a:pPr marL="914400" marR="0" indent="457200" algn="l">
              <a:lnSpc>
                <a:spcPts val="1400"/>
              </a:lnSpc>
              <a:spcBef>
                <a:spcPts val="0"/>
              </a:spcBef>
              <a:spcAft>
                <a:spcPts val="0"/>
              </a:spcAft>
              <a:buFont typeface="Times New Roman"/>
              <a:buAutoNum type="arabicPeriod"/>
            </a:pPr>
            <a:r>
              <a:rPr lang="en-US" sz="1200" spc="0">
                <a:solidFill>
                  <a:srgbClr val="000000"/>
                </a:solidFill>
                <a:latin typeface="Times New Roman" panose="02020603050405020304" pitchFamily="1"/>
              </a:rPr>
              <a:t>Potential hazards. </a:t>
            </a:r>
          </a:p>
          <a:p>
            <a:pPr marL="914400" marR="0" indent="0" algn="just">
              <a:lnSpc>
                <a:spcPts val="1400"/>
              </a:lnSpc>
              <a:spcBef>
                <a:spcPts val="640"/>
              </a:spcBef>
              <a:spcAft>
                <a:spcPts val="0"/>
              </a:spcAft>
              <a:tabLst>
                <a:tab pos="914400" algn="l"/>
              </a:tabLst>
            </a:pPr>
            <a:r>
              <a:rPr lang="en-US" sz="1200" spc="0">
                <a:solidFill>
                  <a:srgbClr val="000000"/>
                </a:solidFill>
                <a:latin typeface="Times New Roman" panose="02020603050405020304" pitchFamily="1"/>
              </a:rPr>
              <a:t>B. Assess </a:t>
            </a:r>
            <a:r>
              <a:rPr lang="en-US" sz="1200" b="1" spc="0">
                <a:solidFill>
                  <a:srgbClr val="000000"/>
                </a:solidFill>
                <a:latin typeface="Times New Roman" panose="02020603050405020304" pitchFamily="1"/>
              </a:rPr>
              <a:t>the Situation: </a:t>
            </a:r>
            <a:r>
              <a:rPr lang="en-US" sz="1200" spc="0">
                <a:solidFill>
                  <a:srgbClr val="000000"/>
                </a:solidFill>
                <a:latin typeface="Times New Roman" panose="02020603050405020304" pitchFamily="1"/>
              </a:rPr>
              <a:t>The first team member responding to the spill will assess the nature of the spill, the potential for injury or harm to people in the area, and the possibility of the spill spreading into other areas (i.e., fumes, etc.). </a:t>
            </a:r>
          </a:p>
          <a:p>
            <a:pPr marL="914400" marR="0" indent="0" algn="just">
              <a:lnSpc>
                <a:spcPts val="1400"/>
              </a:lnSpc>
              <a:spcBef>
                <a:spcPts val="600"/>
              </a:spcBef>
              <a:spcAft>
                <a:spcPts val="0"/>
              </a:spcAft>
              <a:tabLst>
                <a:tab pos="914400" algn="l"/>
              </a:tabLst>
            </a:pPr>
            <a:r>
              <a:rPr lang="en-US" sz="1200" spc="0">
                <a:solidFill>
                  <a:srgbClr val="000000"/>
                </a:solidFill>
                <a:latin typeface="Times New Roman" panose="02020603050405020304" pitchFamily="1"/>
              </a:rPr>
              <a:t>C. </a:t>
            </a:r>
            <a:r>
              <a:rPr lang="en-US" sz="1200" b="1" spc="0">
                <a:solidFill>
                  <a:srgbClr val="000000"/>
                </a:solidFill>
                <a:latin typeface="Times New Roman" panose="02020603050405020304" pitchFamily="1"/>
              </a:rPr>
              <a:t>Safety First: </a:t>
            </a:r>
            <a:r>
              <a:rPr lang="en-US" sz="1200" spc="0">
                <a:solidFill>
                  <a:srgbClr val="000000"/>
                </a:solidFill>
                <a:latin typeface="Times New Roman" panose="02020603050405020304" pitchFamily="1"/>
              </a:rPr>
              <a:t>The team will take appropriate steps to ensure the safety of all persons in the spill area, including evacuation of patients after </a:t>
            </a:r>
          </a:p>
          <a:p>
            <a:pPr marL="914400" marR="0" indent="0" algn="l">
              <a:lnSpc>
                <a:spcPts val="1400"/>
              </a:lnSpc>
              <a:spcBef>
                <a:spcPts val="0"/>
              </a:spcBef>
              <a:spcAft>
                <a:spcPts val="90"/>
              </a:spcAft>
            </a:pPr>
            <a:r>
              <a:rPr lang="en-US" sz="1200" spc="0">
                <a:solidFill>
                  <a:srgbClr val="000000"/>
                </a:solidFill>
                <a:latin typeface="Times New Roman" panose="02020603050405020304" pitchFamily="1"/>
              </a:rPr>
              <a:t>appropriate consultation with the medical and nursing staff. </a:t>
            </a:r>
          </a:p>
        </p:txBody>
      </p:sp>
    </p:spTree>
    <p:extLst>
      <p:ext uri="{BB962C8B-B14F-4D97-AF65-F5344CB8AC3E}">
        <p14:creationId xmlns:p14="http://schemas.microsoft.com/office/powerpoint/2010/main" val="23382173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layout 16">
    <p:bg>
      <p:bgPr>
        <a:solidFill>
          <a:schemeClr val="bg1">
            <a:alpha val="100000"/>
          </a:schemeClr>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1115695" y="3201035"/>
            <a:ext cx="5562600" cy="6095365"/>
          </a:xfrm>
          <a:prstGeom prst="rect">
            <a:avLst/>
          </a:prstGeom>
          <a:noFill/>
          <a:ln w="0" cmpd="sng">
            <a:noFill/>
            <a:prstDash val="solid"/>
          </a:ln>
        </p:spPr>
        <p:txBody>
          <a:bodyPr vert="horz" lIns="0" tIns="0" rIns="0" bIns="0" anchor="t"/>
          <a:lstStyle/>
          <a:p>
            <a:pPr marL="960120" marR="45720" indent="457200" algn="just">
              <a:lnSpc>
                <a:spcPts val="1400"/>
              </a:lnSpc>
              <a:spcAft>
                <a:spcPts val="0"/>
              </a:spcAft>
              <a:buFont typeface="Times New Roman"/>
              <a:buAutoNum type="alphaUcPeriod" startAt="4"/>
            </a:pPr>
            <a:r>
              <a:rPr lang="en-US" sz="1200" b="1" spc="0">
                <a:solidFill>
                  <a:srgbClr val="000000"/>
                </a:solidFill>
                <a:latin typeface="Times New Roman" panose="02020603050405020304" pitchFamily="1"/>
              </a:rPr>
              <a:t>SDS/Personal Protective Equipment: </a:t>
            </a:r>
            <a:r>
              <a:rPr lang="en-US" sz="1200" spc="0">
                <a:solidFill>
                  <a:srgbClr val="000000"/>
                </a:solidFill>
                <a:latin typeface="Times New Roman" panose="02020603050405020304" pitchFamily="1"/>
              </a:rPr>
              <a:t>The team will review the Safety Data Sheet before beginning any control operations of the spill, and don personal protective equipment (PPE's) as directed. </a:t>
            </a:r>
          </a:p>
          <a:p>
            <a:pPr marL="960120" marR="45720" indent="457200" algn="just">
              <a:lnSpc>
                <a:spcPts val="1400"/>
              </a:lnSpc>
              <a:spcBef>
                <a:spcPts val="715"/>
              </a:spcBef>
              <a:spcAft>
                <a:spcPts val="0"/>
              </a:spcAft>
              <a:buFont typeface="Times New Roman"/>
              <a:buAutoNum type="alphaUcPeriod"/>
            </a:pPr>
            <a:r>
              <a:rPr lang="en-US" sz="1200" b="1" spc="0">
                <a:solidFill>
                  <a:srgbClr val="000000"/>
                </a:solidFill>
                <a:latin typeface="Times New Roman" panose="02020603050405020304" pitchFamily="1"/>
              </a:rPr>
              <a:t>Outside Agency Response: </a:t>
            </a:r>
            <a:r>
              <a:rPr lang="en-US" sz="1200" spc="0">
                <a:solidFill>
                  <a:srgbClr val="000000"/>
                </a:solidFill>
                <a:latin typeface="Times New Roman" panose="02020603050405020304" pitchFamily="1"/>
              </a:rPr>
              <a:t>If the responding team determines that outside assistance is required, the Safety Kleen Co. will be summoned for assistance 1-888-375-5336. </a:t>
            </a:r>
          </a:p>
          <a:p>
            <a:pPr marL="960120" marR="45720" indent="457200" algn="just">
              <a:lnSpc>
                <a:spcPts val="1400"/>
              </a:lnSpc>
              <a:spcBef>
                <a:spcPts val="595"/>
              </a:spcBef>
              <a:spcAft>
                <a:spcPts val="0"/>
              </a:spcAft>
              <a:buFont typeface="Times New Roman"/>
              <a:buAutoNum type="alphaUcPeriod"/>
            </a:pPr>
            <a:r>
              <a:rPr lang="en-US" sz="1200" b="1" spc="0">
                <a:solidFill>
                  <a:srgbClr val="000000"/>
                </a:solidFill>
                <a:latin typeface="Times New Roman" panose="02020603050405020304" pitchFamily="1"/>
              </a:rPr>
              <a:t>Team Cleanup Procedure: </a:t>
            </a:r>
            <a:r>
              <a:rPr lang="en-US" sz="1200" spc="0">
                <a:solidFill>
                  <a:srgbClr val="000000"/>
                </a:solidFill>
                <a:latin typeface="Times New Roman" panose="02020603050405020304" pitchFamily="1"/>
              </a:rPr>
              <a:t>The type of material and quantity spilled will dictate the cleanup procedure, which occurs following the management of a chemical spill. After the area has been isolated, the substance identified, and the SDS consulted, cleanup procedures shall begin in accordance with manufacturer's specifications. The department involved will be assigned with the cleanup responsibility. </a:t>
            </a:r>
          </a:p>
          <a:p>
            <a:pPr marL="960120" marR="45720" indent="457200" algn="just">
              <a:lnSpc>
                <a:spcPts val="1400"/>
              </a:lnSpc>
              <a:spcBef>
                <a:spcPts val="665"/>
              </a:spcBef>
              <a:spcAft>
                <a:spcPts val="0"/>
              </a:spcAft>
              <a:buFont typeface="Times New Roman"/>
              <a:buAutoNum type="alphaUcPeriod"/>
            </a:pPr>
            <a:r>
              <a:rPr lang="en-US" sz="1200" b="1" spc="10">
                <a:solidFill>
                  <a:srgbClr val="000000"/>
                </a:solidFill>
                <a:latin typeface="Times New Roman" panose="02020603050405020304" pitchFamily="1"/>
              </a:rPr>
              <a:t>Decontamination: </a:t>
            </a:r>
            <a:r>
              <a:rPr lang="en-US" sz="1200" spc="10">
                <a:solidFill>
                  <a:srgbClr val="000000"/>
                </a:solidFill>
                <a:latin typeface="Times New Roman" panose="02020603050405020304" pitchFamily="1"/>
              </a:rPr>
              <a:t>All personal protective equipment will be neutralized, if possible, and taken out of service for inspection, cleaning, sanitizing, return to service or disposal. All liquids used in decontamination, cleaning and sanitizing shall be contained, labeled, and disposed of as appropriate. </a:t>
            </a:r>
          </a:p>
          <a:p>
            <a:pPr marL="960120" marR="45720" indent="457200" algn="l">
              <a:lnSpc>
                <a:spcPts val="1400"/>
              </a:lnSpc>
              <a:spcBef>
                <a:spcPts val="1335"/>
              </a:spcBef>
              <a:spcAft>
                <a:spcPts val="0"/>
              </a:spcAft>
              <a:buFont typeface="Times New Roman"/>
              <a:buAutoNum type="alphaUcPeriod"/>
            </a:pPr>
            <a:r>
              <a:rPr lang="en-US" sz="1200" b="1" spc="0">
                <a:solidFill>
                  <a:srgbClr val="000000"/>
                </a:solidFill>
                <a:latin typeface="Times New Roman" panose="02020603050405020304" pitchFamily="1"/>
              </a:rPr>
              <a:t>Termination of the Spill Incident: </a:t>
            </a:r>
            <a:r>
              <a:rPr lang="en-US" sz="1200" spc="0">
                <a:solidFill>
                  <a:srgbClr val="000000"/>
                </a:solidFill>
                <a:latin typeface="Times New Roman" panose="02020603050405020304" pitchFamily="1"/>
              </a:rPr>
              <a:t>The Authority to declare an all clear is vested with any member of the Administrative Spill Response Team. The team member shall consult with the medical and nursing staffs, as well as any outside agency prior to declaring an all-clear status. </a:t>
            </a:r>
          </a:p>
          <a:p>
            <a:pPr marL="960120" marR="45720" indent="457200" algn="just">
              <a:lnSpc>
                <a:spcPts val="1400"/>
              </a:lnSpc>
              <a:spcBef>
                <a:spcPts val="450"/>
              </a:spcBef>
              <a:spcAft>
                <a:spcPts val="0"/>
              </a:spcAft>
              <a:buFont typeface="Times New Roman"/>
              <a:buAutoNum type="alphaUcPeriod"/>
            </a:pPr>
            <a:r>
              <a:rPr lang="en-US" sz="1200" b="1" spc="0">
                <a:solidFill>
                  <a:srgbClr val="000000"/>
                </a:solidFill>
                <a:latin typeface="Times New Roman" panose="02020603050405020304" pitchFamily="1"/>
              </a:rPr>
              <a:t>Investigation and Reporting: </a:t>
            </a:r>
            <a:r>
              <a:rPr lang="en-US" sz="1200" spc="0">
                <a:solidFill>
                  <a:srgbClr val="000000"/>
                </a:solidFill>
                <a:latin typeface="Times New Roman" panose="02020603050405020304" pitchFamily="1"/>
              </a:rPr>
              <a:t>The department involved in the spill will initiate the Chemical Spill Report Form (Attachment 1). The initial report must be completed and forwarded to the Environmental, Health and Safety within three (3) days. </a:t>
            </a:r>
          </a:p>
          <a:p>
            <a:pPr marL="960120" marR="45720" indent="457200" algn="just">
              <a:lnSpc>
                <a:spcPts val="1400"/>
              </a:lnSpc>
              <a:spcBef>
                <a:spcPts val="430"/>
              </a:spcBef>
              <a:spcAft>
                <a:spcPts val="0"/>
              </a:spcAft>
              <a:buFont typeface="Times New Roman"/>
              <a:buAutoNum type="alphaUcPeriod"/>
            </a:pPr>
            <a:r>
              <a:rPr lang="en-US" sz="1200" b="1" spc="0">
                <a:solidFill>
                  <a:srgbClr val="000000"/>
                </a:solidFill>
                <a:latin typeface="Times New Roman" panose="02020603050405020304" pitchFamily="1"/>
              </a:rPr>
              <a:t>Region Notification: </a:t>
            </a:r>
            <a:r>
              <a:rPr lang="en-US" sz="1200" spc="0">
                <a:solidFill>
                  <a:srgbClr val="000000"/>
                </a:solidFill>
                <a:latin typeface="Times New Roman" panose="02020603050405020304" pitchFamily="1"/>
              </a:rPr>
              <a:t>If outside assistance is required, Western Environmental, Health and Safety Service Hub will be notified of the situation. Various other reports to outside agencies may be required. </a:t>
            </a:r>
          </a:p>
          <a:p>
            <a:pPr marL="960120" marR="45720" indent="457200" algn="just">
              <a:lnSpc>
                <a:spcPts val="1400"/>
              </a:lnSpc>
              <a:spcBef>
                <a:spcPts val="425"/>
              </a:spcBef>
              <a:spcAft>
                <a:spcPts val="0"/>
              </a:spcAft>
              <a:buFont typeface="Times New Roman"/>
              <a:buAutoNum type="alphaUcPeriod"/>
            </a:pPr>
            <a:r>
              <a:rPr lang="en-US" sz="1200" b="1" spc="0">
                <a:solidFill>
                  <a:srgbClr val="000000"/>
                </a:solidFill>
                <a:latin typeface="Times New Roman" panose="02020603050405020304" pitchFamily="1"/>
              </a:rPr>
              <a:t>Corrective Action: </a:t>
            </a:r>
            <a:r>
              <a:rPr lang="en-US" sz="1200" spc="0">
                <a:solidFill>
                  <a:srgbClr val="000000"/>
                </a:solidFill>
                <a:latin typeface="Times New Roman" panose="02020603050405020304" pitchFamily="1"/>
              </a:rPr>
              <a:t>The administrator of the involved department will take appropriate steps to ensure that the possibility of a recurrence of the spill is eliminated. </a:t>
            </a:r>
          </a:p>
        </p:txBody>
      </p:sp>
    </p:spTree>
    <p:extLst>
      <p:ext uri="{BB962C8B-B14F-4D97-AF65-F5344CB8AC3E}">
        <p14:creationId xmlns:p14="http://schemas.microsoft.com/office/powerpoint/2010/main" val="28091838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layout 17">
    <p:bg>
      <p:bgPr>
        <a:solidFill>
          <a:schemeClr val="bg1">
            <a:alpha val="100000"/>
          </a:schemeClr>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1111250" y="3265805"/>
            <a:ext cx="5562600" cy="5763895"/>
          </a:xfrm>
          <a:prstGeom prst="rect">
            <a:avLst/>
          </a:prstGeom>
          <a:noFill/>
          <a:ln w="0" cmpd="sng">
            <a:noFill/>
            <a:prstDash val="solid"/>
          </a:ln>
        </p:spPr>
        <p:txBody>
          <a:bodyPr vert="horz" lIns="0" tIns="0" rIns="0" bIns="0" anchor="t"/>
          <a:lstStyle/>
          <a:p>
            <a:pPr marL="0" marR="0" indent="0" algn="l">
              <a:lnSpc>
                <a:spcPts val="1300"/>
              </a:lnSpc>
              <a:spcAft>
                <a:spcPts val="0"/>
              </a:spcAft>
              <a:tabLst>
                <a:tab pos="502920" algn="l"/>
              </a:tabLst>
            </a:pPr>
            <a:r>
              <a:rPr lang="en-US" sz="1200" b="1" spc="0">
                <a:solidFill>
                  <a:srgbClr val="000000"/>
                </a:solidFill>
                <a:latin typeface="Times New Roman" panose="02020603050405020304" pitchFamily="1"/>
              </a:rPr>
              <a:t>IV. TELECOMMUNICATIONS DEPARTMENT RESPONSIBILITIES </a:t>
            </a:r>
          </a:p>
          <a:p>
            <a:pPr marL="960120" marR="45720" indent="0" algn="l">
              <a:lnSpc>
                <a:spcPts val="1400"/>
              </a:lnSpc>
              <a:spcBef>
                <a:spcPts val="515"/>
              </a:spcBef>
              <a:spcAft>
                <a:spcPts val="0"/>
              </a:spcAft>
              <a:tabLst>
                <a:tab pos="960120" algn="l"/>
              </a:tabLst>
            </a:pPr>
            <a:r>
              <a:rPr lang="en-US" sz="1200" spc="0">
                <a:solidFill>
                  <a:srgbClr val="000000"/>
                </a:solidFill>
                <a:latin typeface="Times New Roman" panose="02020603050405020304" pitchFamily="1"/>
              </a:rPr>
              <a:t>A. The Telecommunications Operator, upon receiving a call to report a chemical spill, shall take down the following information: </a:t>
            </a:r>
          </a:p>
          <a:p>
            <a:pPr marL="1417320" marR="0" indent="457200" algn="l">
              <a:lnSpc>
                <a:spcPts val="1400"/>
              </a:lnSpc>
              <a:spcBef>
                <a:spcPts val="580"/>
              </a:spcBef>
              <a:spcAft>
                <a:spcPts val="0"/>
              </a:spcAft>
              <a:buFont typeface="Times New Roman"/>
              <a:buAutoNum type="arabicPeriod"/>
            </a:pPr>
            <a:r>
              <a:rPr lang="en-US" sz="1200" spc="-5">
                <a:solidFill>
                  <a:srgbClr val="000000"/>
                </a:solidFill>
                <a:latin typeface="Times New Roman" panose="02020603050405020304" pitchFamily="1"/>
              </a:rPr>
              <a:t>Location of the spill. </a:t>
            </a:r>
          </a:p>
          <a:p>
            <a:pPr marL="1417320" marR="0" indent="457200" algn="l">
              <a:lnSpc>
                <a:spcPts val="1400"/>
              </a:lnSpc>
              <a:spcBef>
                <a:spcPts val="5"/>
              </a:spcBef>
              <a:spcAft>
                <a:spcPts val="0"/>
              </a:spcAft>
              <a:buFont typeface="Times New Roman"/>
              <a:buAutoNum type="arabicPeriod"/>
            </a:pPr>
            <a:r>
              <a:rPr lang="en-US" sz="1200" spc="0">
                <a:solidFill>
                  <a:srgbClr val="000000"/>
                </a:solidFill>
                <a:latin typeface="Times New Roman" panose="02020603050405020304" pitchFamily="1"/>
              </a:rPr>
              <a:t>The hazardous material involved, if known. </a:t>
            </a:r>
          </a:p>
          <a:p>
            <a:pPr marL="1417320" marR="0" indent="457200" algn="l">
              <a:lnSpc>
                <a:spcPts val="1400"/>
              </a:lnSpc>
              <a:spcBef>
                <a:spcPts val="0"/>
              </a:spcBef>
              <a:spcAft>
                <a:spcPts val="0"/>
              </a:spcAft>
              <a:buFont typeface="Times New Roman"/>
              <a:buAutoNum type="arabicPeriod"/>
            </a:pPr>
            <a:r>
              <a:rPr lang="en-US" sz="1200" spc="-5">
                <a:solidFill>
                  <a:srgbClr val="000000"/>
                </a:solidFill>
                <a:latin typeface="Times New Roman" panose="02020603050405020304" pitchFamily="1"/>
              </a:rPr>
              <a:t>Injuries, if any. </a:t>
            </a:r>
          </a:p>
          <a:p>
            <a:pPr marL="1417320" marR="0" indent="457200" algn="l">
              <a:lnSpc>
                <a:spcPts val="1400"/>
              </a:lnSpc>
              <a:spcBef>
                <a:spcPts val="0"/>
              </a:spcBef>
              <a:spcAft>
                <a:spcPts val="0"/>
              </a:spcAft>
              <a:buFont typeface="Times New Roman"/>
              <a:buAutoNum type="arabicPeriod"/>
            </a:pPr>
            <a:r>
              <a:rPr lang="en-US" sz="1200" spc="-5">
                <a:solidFill>
                  <a:srgbClr val="000000"/>
                </a:solidFill>
                <a:latin typeface="Times New Roman" panose="02020603050405020304" pitchFamily="1"/>
              </a:rPr>
              <a:t>Nature of the problem. </a:t>
            </a:r>
          </a:p>
          <a:p>
            <a:pPr marL="1417320" marR="0" indent="457200" algn="l">
              <a:lnSpc>
                <a:spcPts val="1400"/>
              </a:lnSpc>
              <a:spcBef>
                <a:spcPts val="10"/>
              </a:spcBef>
              <a:spcAft>
                <a:spcPts val="0"/>
              </a:spcAft>
              <a:buFont typeface="Times New Roman"/>
              <a:buAutoNum type="arabicPeriod"/>
            </a:pPr>
            <a:r>
              <a:rPr lang="en-US" sz="1200" spc="-5">
                <a:solidFill>
                  <a:srgbClr val="000000"/>
                </a:solidFill>
                <a:latin typeface="Times New Roman" panose="02020603050405020304" pitchFamily="1"/>
              </a:rPr>
              <a:t>Quantity released. </a:t>
            </a:r>
          </a:p>
          <a:p>
            <a:pPr marL="1417320" marR="0" indent="457200" algn="l">
              <a:lnSpc>
                <a:spcPts val="1400"/>
              </a:lnSpc>
              <a:spcBef>
                <a:spcPts val="0"/>
              </a:spcBef>
              <a:spcAft>
                <a:spcPts val="0"/>
              </a:spcAft>
              <a:buFont typeface="Times New Roman"/>
              <a:buAutoNum type="arabicPeriod"/>
            </a:pPr>
            <a:r>
              <a:rPr lang="en-US" sz="1200" spc="-5">
                <a:solidFill>
                  <a:srgbClr val="000000"/>
                </a:solidFill>
                <a:latin typeface="Times New Roman" panose="02020603050405020304" pitchFamily="1"/>
              </a:rPr>
              <a:t>Potential hazards. </a:t>
            </a:r>
          </a:p>
          <a:p>
            <a:pPr marL="1417320" marR="0" indent="457200" algn="l">
              <a:lnSpc>
                <a:spcPts val="1400"/>
              </a:lnSpc>
              <a:spcBef>
                <a:spcPts val="0"/>
              </a:spcBef>
              <a:spcAft>
                <a:spcPts val="0"/>
              </a:spcAft>
              <a:buFont typeface="Times New Roman"/>
              <a:buAutoNum type="arabicPeriod"/>
            </a:pPr>
            <a:r>
              <a:rPr lang="en-US" sz="1200" spc="0">
                <a:solidFill>
                  <a:srgbClr val="000000"/>
                </a:solidFill>
                <a:latin typeface="Times New Roman" panose="02020603050405020304" pitchFamily="1"/>
              </a:rPr>
              <a:t>Other information when product is identified. </a:t>
            </a:r>
          </a:p>
          <a:p>
            <a:pPr marL="960120" marR="45720" indent="0" algn="l">
              <a:lnSpc>
                <a:spcPts val="1400"/>
              </a:lnSpc>
              <a:spcBef>
                <a:spcPts val="585"/>
              </a:spcBef>
              <a:spcAft>
                <a:spcPts val="0"/>
              </a:spcAft>
              <a:tabLst>
                <a:tab pos="960120" algn="l"/>
              </a:tabLst>
            </a:pPr>
            <a:r>
              <a:rPr lang="en-US" sz="1200" b="1" spc="0">
                <a:solidFill>
                  <a:srgbClr val="000000"/>
                </a:solidFill>
                <a:latin typeface="Times New Roman" panose="02020603050405020304" pitchFamily="1"/>
              </a:rPr>
              <a:t>B. </a:t>
            </a:r>
            <a:r>
              <a:rPr lang="en-US" sz="1200" spc="0">
                <a:solidFill>
                  <a:srgbClr val="000000"/>
                </a:solidFill>
                <a:latin typeface="Times New Roman" panose="02020603050405020304" pitchFamily="1"/>
              </a:rPr>
              <a:t>Upon receiving a report of a chemical spill, the Telecommunications Operator shall summon the Administrative Spill Response Team personnel to the spill area: </a:t>
            </a:r>
          </a:p>
          <a:p>
            <a:pPr marL="1417320" marR="0" indent="457200" algn="l">
              <a:lnSpc>
                <a:spcPts val="1400"/>
              </a:lnSpc>
              <a:spcBef>
                <a:spcPts val="575"/>
              </a:spcBef>
              <a:spcAft>
                <a:spcPts val="0"/>
              </a:spcAft>
              <a:buFont typeface="Times New Roman"/>
              <a:buAutoNum type="arabicPeriod"/>
            </a:pPr>
            <a:r>
              <a:rPr lang="en-US" sz="1200" spc="0">
                <a:solidFill>
                  <a:srgbClr val="000000"/>
                </a:solidFill>
                <a:latin typeface="Times New Roman" panose="02020603050405020304" pitchFamily="1"/>
              </a:rPr>
              <a:t>Manager of Environmental, Health and Safety </a:t>
            </a:r>
          </a:p>
          <a:p>
            <a:pPr marL="1417320" marR="0" indent="457200" algn="l">
              <a:lnSpc>
                <a:spcPts val="1400"/>
              </a:lnSpc>
              <a:spcBef>
                <a:spcPts val="0"/>
              </a:spcBef>
              <a:spcAft>
                <a:spcPts val="0"/>
              </a:spcAft>
              <a:buFont typeface="Times New Roman"/>
              <a:buAutoNum type="arabicPeriod"/>
            </a:pPr>
            <a:r>
              <a:rPr lang="en-US" sz="1200" spc="0">
                <a:solidFill>
                  <a:srgbClr val="000000"/>
                </a:solidFill>
                <a:latin typeface="Times New Roman" panose="02020603050405020304" pitchFamily="1"/>
              </a:rPr>
              <a:t>Technical Services Director </a:t>
            </a:r>
          </a:p>
          <a:p>
            <a:pPr marL="1417320" marR="0" indent="457200" algn="l">
              <a:lnSpc>
                <a:spcPts val="1400"/>
              </a:lnSpc>
              <a:spcBef>
                <a:spcPts val="10"/>
              </a:spcBef>
              <a:spcAft>
                <a:spcPts val="0"/>
              </a:spcAft>
              <a:buFont typeface="Times New Roman"/>
              <a:buAutoNum type="arabicPeriod"/>
            </a:pPr>
            <a:r>
              <a:rPr lang="en-US" sz="1200" spc="0">
                <a:solidFill>
                  <a:srgbClr val="000000"/>
                </a:solidFill>
                <a:latin typeface="Times New Roman" panose="02020603050405020304" pitchFamily="1"/>
              </a:rPr>
              <a:t>Director of Environmental Services Department </a:t>
            </a:r>
          </a:p>
          <a:p>
            <a:pPr marL="1417320" marR="0" indent="457200" algn="l">
              <a:lnSpc>
                <a:spcPts val="1400"/>
              </a:lnSpc>
              <a:spcBef>
                <a:spcPts val="5"/>
              </a:spcBef>
              <a:spcAft>
                <a:spcPts val="0"/>
              </a:spcAft>
              <a:buFont typeface="Times New Roman"/>
              <a:buAutoNum type="arabicPeriod"/>
            </a:pPr>
            <a:r>
              <a:rPr lang="en-US" sz="1200" spc="-5">
                <a:solidFill>
                  <a:srgbClr val="000000"/>
                </a:solidFill>
                <a:latin typeface="Times New Roman" panose="02020603050405020304" pitchFamily="1"/>
              </a:rPr>
              <a:t>Director of Laboratory </a:t>
            </a:r>
          </a:p>
          <a:p>
            <a:pPr marL="1417320" marR="0" indent="457200" algn="l">
              <a:lnSpc>
                <a:spcPts val="1400"/>
              </a:lnSpc>
              <a:spcBef>
                <a:spcPts val="0"/>
              </a:spcBef>
              <a:spcAft>
                <a:spcPts val="0"/>
              </a:spcAft>
              <a:buFont typeface="Times New Roman"/>
              <a:buAutoNum type="arabicPeriod"/>
            </a:pPr>
            <a:r>
              <a:rPr lang="en-US" sz="1200" spc="0">
                <a:solidFill>
                  <a:srgbClr val="000000"/>
                </a:solidFill>
                <a:latin typeface="Times New Roman" panose="02020603050405020304" pitchFamily="1"/>
              </a:rPr>
              <a:t>Director of In-Patient Pharmacy </a:t>
            </a:r>
          </a:p>
          <a:p>
            <a:pPr marL="1417320" marR="0" indent="457200" algn="l">
              <a:lnSpc>
                <a:spcPts val="1400"/>
              </a:lnSpc>
              <a:spcBef>
                <a:spcPts val="0"/>
              </a:spcBef>
              <a:spcAft>
                <a:spcPts val="0"/>
              </a:spcAft>
              <a:buFont typeface="Times New Roman"/>
              <a:buAutoNum type="arabicPeriod"/>
            </a:pPr>
            <a:r>
              <a:rPr lang="en-US" sz="1200" spc="-5">
                <a:solidFill>
                  <a:srgbClr val="000000"/>
                </a:solidFill>
                <a:latin typeface="Times New Roman" panose="02020603050405020304" pitchFamily="1"/>
              </a:rPr>
              <a:t>Director of Security </a:t>
            </a:r>
          </a:p>
          <a:p>
            <a:pPr marL="1417320" marR="0" indent="457200" algn="l">
              <a:lnSpc>
                <a:spcPts val="1400"/>
              </a:lnSpc>
              <a:spcBef>
                <a:spcPts val="0"/>
              </a:spcBef>
              <a:spcAft>
                <a:spcPts val="0"/>
              </a:spcAft>
              <a:buFont typeface="Times New Roman"/>
              <a:buAutoNum type="arabicPeriod"/>
            </a:pPr>
            <a:r>
              <a:rPr lang="en-US" sz="1200" spc="-5">
                <a:solidFill>
                  <a:srgbClr val="000000"/>
                </a:solidFill>
                <a:latin typeface="Times New Roman" panose="02020603050405020304" pitchFamily="1"/>
              </a:rPr>
              <a:t>Nursing Administration </a:t>
            </a:r>
          </a:p>
          <a:p>
            <a:pPr marL="1417320" marR="0" indent="457200" algn="l">
              <a:lnSpc>
                <a:spcPts val="1400"/>
              </a:lnSpc>
              <a:spcBef>
                <a:spcPts val="5"/>
              </a:spcBef>
              <a:spcAft>
                <a:spcPts val="0"/>
              </a:spcAft>
              <a:buFont typeface="Times New Roman"/>
              <a:buAutoNum type="arabicPeriod"/>
            </a:pPr>
            <a:r>
              <a:rPr lang="en-US" sz="1200" spc="0">
                <a:solidFill>
                  <a:srgbClr val="000000"/>
                </a:solidFill>
                <a:latin typeface="Times New Roman" panose="02020603050405020304" pitchFamily="1"/>
              </a:rPr>
              <a:t>Administrator On Call </a:t>
            </a:r>
            <a:br/>
            <a:r>
              <a:rPr lang="en-US" sz="1200" spc="0">
                <a:solidFill>
                  <a:srgbClr val="000000"/>
                </a:solidFill>
                <a:latin typeface="Times New Roman" panose="02020603050405020304" pitchFamily="1"/>
              </a:rPr>
              <a:t>The Director may assign a designee. </a:t>
            </a:r>
          </a:p>
          <a:p>
            <a:pPr marL="457200" marR="45720" indent="0" algn="just">
              <a:lnSpc>
                <a:spcPts val="1400"/>
              </a:lnSpc>
              <a:spcBef>
                <a:spcPts val="0"/>
              </a:spcBef>
              <a:spcAft>
                <a:spcPts val="0"/>
              </a:spcAft>
            </a:pPr>
            <a:r>
              <a:rPr lang="en-US" sz="1200" spc="0">
                <a:solidFill>
                  <a:srgbClr val="000000"/>
                </a:solidFill>
                <a:latin typeface="Times New Roman" panose="02020603050405020304" pitchFamily="1"/>
              </a:rPr>
              <a:t>V. </a:t>
            </a:r>
            <a:r>
              <a:rPr lang="en-US" sz="1200" b="1" spc="0">
                <a:solidFill>
                  <a:srgbClr val="000000"/>
                </a:solidFill>
                <a:latin typeface="Times New Roman" panose="02020603050405020304" pitchFamily="1"/>
              </a:rPr>
              <a:t>DECONTAMINATION OF PERSONS EXPOSED TO HAZARDOUS CHEMICALS </a:t>
            </a:r>
          </a:p>
          <a:p>
            <a:pPr marL="457200" marR="0" indent="0" algn="l">
              <a:lnSpc>
                <a:spcPts val="1400"/>
              </a:lnSpc>
              <a:spcBef>
                <a:spcPts val="955"/>
              </a:spcBef>
              <a:spcAft>
                <a:spcPts val="0"/>
              </a:spcAft>
            </a:pPr>
            <a:r>
              <a:rPr lang="en-US" sz="1200" spc="190">
                <a:solidFill>
                  <a:srgbClr val="000000"/>
                </a:solidFill>
                <a:latin typeface="Times New Roman" panose="02020603050405020304" pitchFamily="1"/>
              </a:rPr>
              <a:t>A. GENERAL </a:t>
            </a:r>
          </a:p>
          <a:p>
            <a:pPr marL="1417320" marR="45720" indent="457200" algn="just">
              <a:lnSpc>
                <a:spcPts val="1400"/>
              </a:lnSpc>
              <a:spcBef>
                <a:spcPts val="975"/>
              </a:spcBef>
              <a:spcAft>
                <a:spcPts val="0"/>
              </a:spcAft>
              <a:buFont typeface="Times New Roman"/>
              <a:buAutoNum type="arabicPeriod"/>
            </a:pPr>
            <a:r>
              <a:rPr lang="en-US" sz="1200" spc="0">
                <a:solidFill>
                  <a:srgbClr val="000000"/>
                </a:solidFill>
                <a:latin typeface="Times New Roman" panose="02020603050405020304" pitchFamily="1"/>
              </a:rPr>
              <a:t>Hazardous chemicals are substances capable of causing harm to people, property or the environment. They can be explosive, flammable, poisonous or corrosive. </a:t>
            </a:r>
          </a:p>
          <a:p>
            <a:pPr marL="1417320" marR="0" indent="457200" algn="l">
              <a:lnSpc>
                <a:spcPts val="1400"/>
              </a:lnSpc>
              <a:spcBef>
                <a:spcPts val="945"/>
              </a:spcBef>
              <a:spcAft>
                <a:spcPts val="35"/>
              </a:spcAft>
              <a:buFont typeface="Times New Roman"/>
              <a:buAutoNum type="arabicPeriod"/>
            </a:pPr>
            <a:r>
              <a:rPr lang="en-US" sz="1200" spc="0">
                <a:solidFill>
                  <a:srgbClr val="000000"/>
                </a:solidFill>
                <a:latin typeface="Times New Roman" panose="02020603050405020304" pitchFamily="1"/>
              </a:rPr>
              <a:t>The basic goals in treating hazardous exposures are: </a:t>
            </a:r>
          </a:p>
        </p:txBody>
      </p:sp>
    </p:spTree>
    <p:extLst>
      <p:ext uri="{BB962C8B-B14F-4D97-AF65-F5344CB8AC3E}">
        <p14:creationId xmlns:p14="http://schemas.microsoft.com/office/powerpoint/2010/main" val="20760162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layout 18">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1073150" y="1556385"/>
            <a:ext cx="6125845" cy="141605"/>
          </a:xfrm>
          <a:prstGeom prst="rect">
            <a:avLst/>
          </a:prstGeom>
          <a:noFill/>
          <a:ln w="0" cmpd="sng">
            <a:noFill/>
            <a:prstDash val="solid"/>
          </a:ln>
        </p:spPr>
        <p:txBody>
          <a:bodyPr vert="horz" lIns="0" tIns="0" rIns="0" bIns="0" anchor="t"/>
          <a:lstStyle/>
          <a:p>
            <a:pPr marL="1737360" marR="0" indent="0" algn="l">
              <a:lnSpc>
                <a:spcPts val="1100"/>
              </a:lnSpc>
              <a:spcAft>
                <a:spcPts val="0"/>
              </a:spcAft>
              <a:tabLst>
                <a:tab pos="3108960" algn="l"/>
              </a:tabLst>
            </a:pPr>
            <a:r>
              <a:rPr lang="en-US" sz="1000" b="1" spc="90">
                <a:solidFill>
                  <a:srgbClr val="000000"/>
                </a:solidFill>
                <a:latin typeface="Times New Roman" panose="02020603050405020304" pitchFamily="1"/>
              </a:rPr>
              <a:t>Riverside </a:t>
            </a:r>
            <a:r>
              <a:rPr lang="en-US" sz="1000" spc="90">
                <a:solidFill>
                  <a:srgbClr val="000000"/>
                </a:solidFill>
                <a:latin typeface="Times New Roman" panose="02020603050405020304" pitchFamily="1"/>
              </a:rPr>
              <a:t>D </a:t>
            </a:r>
            <a:r>
              <a:rPr lang="en-US" sz="1000" b="1" spc="90">
                <a:solidFill>
                  <a:srgbClr val="000000"/>
                </a:solidFill>
                <a:latin typeface="Times New Roman" panose="02020603050405020304" pitchFamily="1"/>
              </a:rPr>
              <a:t>Offsite MOB 0 </a:t>
            </a:r>
          </a:p>
        </p:txBody>
      </p:sp>
      <p:sp>
        <p:nvSpPr>
          <p:cNvPr id="7" name="Text Placeholder 6"/>
          <p:cNvSpPr>
            <a:spLocks noGrp="1"/>
          </p:cNvSpPr>
          <p:nvPr>
            <p:ph type="body" idx="10"/>
          </p:nvPr>
        </p:nvSpPr>
        <p:spPr>
          <a:xfrm>
            <a:off x="1073150" y="9533255"/>
            <a:ext cx="6125845" cy="296545"/>
          </a:xfrm>
          <a:prstGeom prst="rect">
            <a:avLst/>
          </a:prstGeom>
          <a:noFill/>
          <a:ln w="0" cmpd="sng">
            <a:noFill/>
            <a:prstDash val="solid"/>
          </a:ln>
        </p:spPr>
        <p:txBody>
          <a:bodyPr vert="horz" lIns="0" tIns="0" rIns="0" bIns="0" anchor="t"/>
          <a:lstStyle/>
          <a:p>
            <a:pPr marL="0" marR="0" indent="0" algn="ctr">
              <a:lnSpc>
                <a:spcPts val="1200"/>
              </a:lnSpc>
              <a:spcAft>
                <a:spcPts val="35"/>
              </a:spcAft>
            </a:pPr>
            <a:r>
              <a:rPr lang="en-US" sz="1000" b="1" spc="0">
                <a:solidFill>
                  <a:srgbClr val="000000"/>
                </a:solidFill>
                <a:latin typeface="Times New Roman" panose="02020603050405020304" pitchFamily="1"/>
              </a:rPr>
              <a:t>FORWARD COMPLETED COPY TO THE ENVIRONMENTAL, </a:t>
            </a:r>
            <a:br/>
            <a:r>
              <a:rPr lang="en-US" sz="1000" b="1" spc="0">
                <a:solidFill>
                  <a:srgbClr val="000000"/>
                </a:solidFill>
                <a:latin typeface="Times New Roman" panose="02020603050405020304" pitchFamily="1"/>
              </a:rPr>
              <a:t>HEALTH AND SAFETY DEPARTMENT </a:t>
            </a:r>
          </a:p>
        </p:txBody>
      </p:sp>
    </p:spTree>
    <p:extLst>
      <p:ext uri="{BB962C8B-B14F-4D97-AF65-F5344CB8AC3E}">
        <p14:creationId xmlns:p14="http://schemas.microsoft.com/office/powerpoint/2010/main" val="37202596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layout 19">
    <p:bg>
      <p:bgPr>
        <a:solidFill>
          <a:schemeClr val="bg1">
            <a:alpha val="10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301625" y="457200"/>
            <a:ext cx="6959600" cy="475615"/>
          </a:xfrm>
          <a:prstGeom prst="rect">
            <a:avLst/>
          </a:prstGeom>
          <a:noFill/>
          <a:ln w="0" cmpd="sng">
            <a:noFill/>
            <a:prstDash val="solid"/>
          </a:ln>
        </p:spPr>
        <p:txBody>
          <a:bodyPr vert="horz" lIns="0" tIns="1905" rIns="0" bIns="0" anchor="t"/>
          <a:lstStyle/>
          <a:p>
            <a:pPr marL="0" marR="0" indent="0" algn="r">
              <a:lnSpc>
                <a:spcPts val="2600"/>
              </a:lnSpc>
              <a:spcAft>
                <a:spcPts val="1100"/>
              </a:spcAft>
            </a:pPr>
            <a:r>
              <a:rPr lang="en-US" sz="2200" b="1" spc="5">
                <a:solidFill>
                  <a:srgbClr val="000000"/>
                </a:solidFill>
                <a:latin typeface="Arial Narrow" panose="02020603050405020304" pitchFamily="2"/>
              </a:rPr>
              <a:t>Waste Management - Hazardous Wastes* </a:t>
            </a:r>
          </a:p>
        </p:txBody>
      </p:sp>
      <p:sp>
        <p:nvSpPr>
          <p:cNvPr id="4" name="Text Placeholder 3"/>
          <p:cNvSpPr>
            <a:spLocks noGrp="1"/>
          </p:cNvSpPr>
          <p:nvPr>
            <p:ph type="body" idx="10"/>
          </p:nvPr>
        </p:nvSpPr>
        <p:spPr>
          <a:xfrm>
            <a:off x="3169920" y="932815"/>
            <a:ext cx="905510" cy="106680"/>
          </a:xfrm>
          <a:prstGeom prst="rect">
            <a:avLst/>
          </a:prstGeom>
          <a:solidFill>
            <a:srgbClr val="FEFBC8"/>
          </a:solidFill>
          <a:ln w="0" cmpd="sng">
            <a:noFill/>
            <a:prstDash val="solid"/>
          </a:ln>
        </p:spPr>
        <p:txBody>
          <a:bodyPr vert="horz" lIns="0" tIns="0" rIns="0" bIns="0" anchor="t"/>
          <a:lstStyle/>
          <a:p>
            <a:pPr marL="0" marR="0" indent="0" algn="l">
              <a:lnSpc>
                <a:spcPts val="800"/>
              </a:lnSpc>
              <a:spcAft>
                <a:spcPts val="0"/>
              </a:spcAft>
            </a:pPr>
            <a:r>
              <a:rPr lang="en-US" sz="1000" spc="0">
                <a:solidFill>
                  <a:srgbClr val="3C1C0C"/>
                </a:solidFill>
                <a:latin typeface="Arial Narrow" panose="02020603050405020304" pitchFamily="2"/>
              </a:rPr>
              <a:t>Hazardous Waste </a:t>
            </a:r>
          </a:p>
        </p:txBody>
      </p:sp>
      <p:sp>
        <p:nvSpPr>
          <p:cNvPr id="5" name="Text Placeholder 4"/>
          <p:cNvSpPr>
            <a:spLocks noGrp="1"/>
          </p:cNvSpPr>
          <p:nvPr>
            <p:ph type="body" idx="10"/>
          </p:nvPr>
        </p:nvSpPr>
        <p:spPr>
          <a:xfrm>
            <a:off x="469265" y="2368550"/>
            <a:ext cx="2313305" cy="2526665"/>
          </a:xfrm>
          <a:prstGeom prst="rect">
            <a:avLst/>
          </a:prstGeom>
          <a:solidFill>
            <a:srgbClr val="FEFBC8"/>
          </a:solidFill>
          <a:ln w="0" cmpd="sng">
            <a:noFill/>
            <a:prstDash val="solid"/>
          </a:ln>
        </p:spPr>
        <p:txBody>
          <a:bodyPr vert="horz" lIns="0" tIns="10160" rIns="0" bIns="0" anchor="t"/>
          <a:lstStyle/>
          <a:p>
            <a:pPr marL="137160" marR="0" indent="137160" algn="l">
              <a:lnSpc>
                <a:spcPts val="1200"/>
              </a:lnSpc>
              <a:spcAft>
                <a:spcPts val="0"/>
              </a:spcAft>
              <a:buFont typeface="Symbol"/>
              <a:buChar char="-"/>
            </a:pPr>
            <a:r>
              <a:rPr lang="en-US" sz="1000" spc="0">
                <a:solidFill>
                  <a:srgbClr val="000000"/>
                </a:solidFill>
                <a:latin typeface="Arial Narrow" panose="02020603050405020304" pitchFamily="2"/>
              </a:rPr>
              <a:t>Procedure site marking pens/ </a:t>
            </a:r>
          </a:p>
          <a:p>
            <a:pPr marL="137160" marR="0" indent="0" algn="l">
              <a:lnSpc>
                <a:spcPts val="1200"/>
              </a:lnSpc>
              <a:spcBef>
                <a:spcPts val="0"/>
              </a:spcBef>
              <a:spcAft>
                <a:spcPts val="0"/>
              </a:spcAft>
            </a:pPr>
            <a:r>
              <a:rPr lang="en-US" sz="1000" spc="0">
                <a:solidFill>
                  <a:srgbClr val="000000"/>
                </a:solidFill>
                <a:latin typeface="Arial Narrow" panose="02020603050405020304" pitchFamily="2"/>
              </a:rPr>
              <a:t>skin dyes </a:t>
            </a:r>
          </a:p>
          <a:p>
            <a:pPr marL="0" marR="0" indent="0" algn="l">
              <a:lnSpc>
                <a:spcPts val="1100"/>
              </a:lnSpc>
              <a:spcBef>
                <a:spcPts val="120"/>
              </a:spcBef>
              <a:spcAft>
                <a:spcPts val="0"/>
              </a:spcAft>
            </a:pPr>
            <a:r>
              <a:rPr lang="en-US" sz="1000" spc="30">
                <a:solidFill>
                  <a:srgbClr val="000000"/>
                </a:solidFill>
                <a:latin typeface="Arial Narrow" panose="02020603050405020304" pitchFamily="2"/>
              </a:rPr>
              <a:t>- Ultrasound Gels </a:t>
            </a:r>
          </a:p>
          <a:p>
            <a:pPr marL="137160" marR="0" indent="137160" algn="l">
              <a:lnSpc>
                <a:spcPts val="1200"/>
              </a:lnSpc>
              <a:spcBef>
                <a:spcPts val="0"/>
              </a:spcBef>
              <a:spcAft>
                <a:spcPts val="0"/>
              </a:spcAft>
              <a:buFont typeface="Symbol"/>
              <a:buChar char="-"/>
            </a:pPr>
            <a:r>
              <a:rPr lang="en-US" sz="1000" spc="30">
                <a:solidFill>
                  <a:srgbClr val="000000"/>
                </a:solidFill>
                <a:latin typeface="Arial Narrow" panose="02020603050405020304" pitchFamily="2"/>
              </a:rPr>
              <a:t>Hot/Cold Packs, Infant Heel Warmers </a:t>
            </a:r>
          </a:p>
          <a:p>
            <a:pPr marL="137160" marR="0" indent="137160" algn="l">
              <a:lnSpc>
                <a:spcPts val="1200"/>
              </a:lnSpc>
              <a:spcBef>
                <a:spcPts val="0"/>
              </a:spcBef>
              <a:spcAft>
                <a:spcPts val="0"/>
              </a:spcAft>
              <a:buFont typeface="Symbol"/>
              <a:buChar char="·"/>
            </a:pPr>
            <a:r>
              <a:rPr lang="en-US" sz="1000" spc="0">
                <a:solidFill>
                  <a:srgbClr val="000000"/>
                </a:solidFill>
                <a:latin typeface="Arial Narrow" panose="02020603050405020304" pitchFamily="2"/>
              </a:rPr>
              <a:t>Monsel's Ferric Substrate Solutions </a:t>
            </a:r>
          </a:p>
          <a:p>
            <a:pPr marL="137160" marR="0" indent="137160" algn="l">
              <a:lnSpc>
                <a:spcPts val="1200"/>
              </a:lnSpc>
              <a:spcBef>
                <a:spcPts val="15"/>
              </a:spcBef>
              <a:spcAft>
                <a:spcPts val="0"/>
              </a:spcAft>
              <a:buFont typeface="Symbol"/>
              <a:buChar char="·"/>
            </a:pPr>
            <a:r>
              <a:rPr lang="en-US" sz="1000" spc="0">
                <a:solidFill>
                  <a:srgbClr val="000000"/>
                </a:solidFill>
                <a:latin typeface="Arial Narrow" panose="02020603050405020304" pitchFamily="2"/>
              </a:rPr>
              <a:t>Lugol's Solution </a:t>
            </a:r>
          </a:p>
          <a:p>
            <a:pPr marL="137160" marR="0" indent="137160" algn="l">
              <a:lnSpc>
                <a:spcPts val="1200"/>
              </a:lnSpc>
              <a:spcBef>
                <a:spcPts val="0"/>
              </a:spcBef>
              <a:spcAft>
                <a:spcPts val="0"/>
              </a:spcAft>
              <a:buFont typeface="Symbol"/>
              <a:buChar char="·"/>
            </a:pPr>
            <a:r>
              <a:rPr lang="en-US" sz="1000" spc="0">
                <a:solidFill>
                  <a:srgbClr val="000000"/>
                </a:solidFill>
                <a:latin typeface="Arial Narrow" panose="02020603050405020304" pitchFamily="2"/>
              </a:rPr>
              <a:t>Trichioroacetic Acid/KOH </a:t>
            </a:r>
          </a:p>
          <a:p>
            <a:pPr marL="137160" marR="0" indent="137160" algn="l">
              <a:lnSpc>
                <a:spcPts val="1200"/>
              </a:lnSpc>
              <a:spcBef>
                <a:spcPts val="0"/>
              </a:spcBef>
              <a:spcAft>
                <a:spcPts val="0"/>
              </a:spcAft>
              <a:buFont typeface="Symbol"/>
              <a:buChar char="-"/>
            </a:pPr>
            <a:r>
              <a:rPr lang="en-US" sz="1000" spc="0">
                <a:solidFill>
                  <a:srgbClr val="000000"/>
                </a:solidFill>
                <a:latin typeface="Arial Narrow" panose="02020603050405020304" pitchFamily="2"/>
              </a:rPr>
              <a:t>Castellami Paint </a:t>
            </a:r>
          </a:p>
          <a:p>
            <a:pPr marL="137160" marR="0" indent="137160" algn="l">
              <a:lnSpc>
                <a:spcPts val="1100"/>
              </a:lnSpc>
              <a:spcBef>
                <a:spcPts val="280"/>
              </a:spcBef>
              <a:spcAft>
                <a:spcPts val="0"/>
              </a:spcAft>
              <a:buFont typeface="Symbol"/>
              <a:buChar char="·"/>
            </a:pPr>
            <a:r>
              <a:rPr lang="en-US" sz="1000" u="sng" spc="-40">
                <a:solidFill>
                  <a:srgbClr val="000000"/>
                </a:solidFill>
                <a:latin typeface="Arial Narrow" panose="02020603050405020304" pitchFamily="2"/>
              </a:rPr>
              <a:t>Unused Formalin/Cytolog</a:t>
            </a:r>
            <a:r>
              <a:rPr lang="en-US" sz="1000" spc="-40">
                <a:solidFill>
                  <a:srgbClr val="000000"/>
                </a:solidFill>
                <a:latin typeface="Arial Narrow" panose="02020603050405020304" pitchFamily="2"/>
              </a:rPr>
              <a:t> specimeny</a:t>
            </a:r>
            <a:r>
              <a:rPr lang="en-US" sz="1000" spc="-40" baseline="-25000">
                <a:solidFill>
                  <a:srgbClr val="000000"/>
                </a:solidFill>
                <a:latin typeface="Arial" panose="02020603050405020304" pitchFamily="2"/>
              </a:rPr>
              <a:t>....,</a:t>
            </a:r>
            <a:r>
              <a:rPr lang="en-US" sz="1000" spc="-40">
                <a:solidFill>
                  <a:srgbClr val="000000"/>
                </a:solidFill>
                <a:latin typeface="Arial Narrow" panose="02020603050405020304" pitchFamily="2"/>
              </a:rPr>
              <a:t> container </a:t>
            </a:r>
          </a:p>
          <a:p>
            <a:pPr marL="137160" marR="0" indent="0" algn="l">
              <a:lnSpc>
                <a:spcPts val="1000"/>
              </a:lnSpc>
              <a:spcBef>
                <a:spcPts val="0"/>
              </a:spcBef>
              <a:spcAft>
                <a:spcPts val="0"/>
              </a:spcAft>
              <a:tabLst>
                <a:tab pos="1234440" algn="l"/>
              </a:tabLst>
            </a:pPr>
            <a:r>
              <a:rPr lang="en-US" sz="1000" u="sng" spc="195">
                <a:solidFill>
                  <a:srgbClr val="000000"/>
                </a:solidFill>
                <a:latin typeface="Arial Narrow" panose="02020603050405020304" pitchFamily="2"/>
              </a:rPr>
              <a:t>without tissue</a:t>
            </a:r>
            <a:r>
              <a:rPr lang="en-US" sz="100" spc="195">
                <a:solidFill>
                  <a:srgbClr val="000000"/>
                </a:solidFill>
                <a:latin typeface="Arial Narrow" panose="02020603050405020304" pitchFamily="2"/>
              </a:rPr>
              <a:t> </a:t>
            </a:r>
            <a:r>
              <a:rPr lang="en-US" sz="1000" spc="195">
                <a:solidFill>
                  <a:srgbClr val="000000"/>
                </a:solidFill>
                <a:latin typeface="Arial Narrow" panose="02020603050405020304" pitchFamily="2"/>
              </a:rPr>
              <a:t>✓ </a:t>
            </a:r>
          </a:p>
          <a:p>
            <a:pPr marL="137160" marR="91440" indent="137160" algn="l">
              <a:lnSpc>
                <a:spcPts val="1200"/>
              </a:lnSpc>
              <a:spcBef>
                <a:spcPts val="0"/>
              </a:spcBef>
              <a:spcAft>
                <a:spcPts val="0"/>
              </a:spcAft>
              <a:buFont typeface="Symbol"/>
              <a:buChar char="·"/>
            </a:pPr>
            <a:r>
              <a:rPr lang="en-US" sz="1000" spc="0">
                <a:solidFill>
                  <a:srgbClr val="000000"/>
                </a:solidFill>
                <a:latin typeface="Arial Narrow" panose="02020603050405020304" pitchFamily="2"/>
              </a:rPr>
              <a:t>Refringent packs used in lab or pharmacy for cold chain shipments ./ </a:t>
            </a:r>
          </a:p>
          <a:p>
            <a:pPr marL="137160" marR="182880" indent="0" algn="l">
              <a:lnSpc>
                <a:spcPts val="800"/>
              </a:lnSpc>
              <a:spcBef>
                <a:spcPts val="490"/>
              </a:spcBef>
              <a:spcAft>
                <a:spcPts val="0"/>
              </a:spcAft>
            </a:pPr>
            <a:r>
              <a:rPr lang="en-US" sz="1000" spc="0">
                <a:solidFill>
                  <a:srgbClr val="000000"/>
                </a:solidFill>
                <a:latin typeface="Arial Narrow" panose="02020603050405020304" pitchFamily="2"/>
              </a:rPr>
              <a:t>- Bulk chemo therapy agents except Arsenic Trioxide - contact EH&amp;S/Safety Ops for instructions </a:t>
            </a:r>
          </a:p>
          <a:p>
            <a:pPr marL="137160" marR="502920" indent="137160" algn="l">
              <a:lnSpc>
                <a:spcPts val="800"/>
              </a:lnSpc>
              <a:spcBef>
                <a:spcPts val="465"/>
              </a:spcBef>
              <a:spcAft>
                <a:spcPts val="0"/>
              </a:spcAft>
              <a:buFont typeface="Symbol"/>
              <a:buChar char="-"/>
            </a:pPr>
            <a:r>
              <a:rPr lang="en-US" sz="1000" spc="0">
                <a:solidFill>
                  <a:srgbClr val="000000"/>
                </a:solidFill>
                <a:latin typeface="Arial Narrow" panose="02020603050405020304" pitchFamily="2"/>
              </a:rPr>
              <a:t>P-listed Waste</a:t>
            </a:r>
            <a:r>
              <a:rPr lang="en-US" sz="1000" spc="0">
                <a:solidFill>
                  <a:srgbClr val="3C1C0C"/>
                </a:solidFill>
                <a:latin typeface="Arial Narrow" panose="02020603050405020304" pitchFamily="2"/>
              </a:rPr>
              <a:t> -</a:t>
            </a:r>
            <a:r>
              <a:rPr lang="en-US" sz="1000" spc="0">
                <a:solidFill>
                  <a:srgbClr val="000000"/>
                </a:solidFill>
                <a:latin typeface="Arial Narrow" panose="02020603050405020304" pitchFamily="2"/>
              </a:rPr>
              <a:t> only if approved by EH&amp;S!Safety Ops </a:t>
            </a:r>
          </a:p>
        </p:txBody>
      </p:sp>
      <p:sp>
        <p:nvSpPr>
          <p:cNvPr id="6" name="Text Placeholder 5"/>
          <p:cNvSpPr>
            <a:spLocks noGrp="1"/>
          </p:cNvSpPr>
          <p:nvPr>
            <p:ph type="body" idx="10"/>
          </p:nvPr>
        </p:nvSpPr>
        <p:spPr>
          <a:xfrm>
            <a:off x="301625" y="4895215"/>
            <a:ext cx="2487295" cy="1532890"/>
          </a:xfrm>
          <a:prstGeom prst="rect">
            <a:avLst/>
          </a:prstGeom>
          <a:noFill/>
          <a:ln w="0" cmpd="sng">
            <a:noFill/>
            <a:prstDash val="solid"/>
          </a:ln>
        </p:spPr>
        <p:txBody>
          <a:bodyPr vert="horz" lIns="0" tIns="149225" rIns="0" bIns="0" anchor="t"/>
          <a:lstStyle/>
          <a:p>
            <a:pPr marL="0" marR="0" indent="0" algn="just">
              <a:lnSpc>
                <a:spcPts val="1200"/>
              </a:lnSpc>
              <a:spcAft>
                <a:spcPts val="0"/>
              </a:spcAft>
            </a:pPr>
            <a:r>
              <a:rPr lang="en-US" sz="1000" spc="0">
                <a:solidFill>
                  <a:srgbClr val="000000"/>
                </a:solidFill>
                <a:latin typeface="Arial Narrow" panose="02020603050405020304" pitchFamily="2"/>
              </a:rPr>
              <a:t>Un-empty Containers or Expired/Unused Products used for cleaning/disinfecting or wound care V </a:t>
            </a:r>
          </a:p>
          <a:p>
            <a:pPr marL="274320" marR="0" indent="137160" algn="l">
              <a:lnSpc>
                <a:spcPts val="1200"/>
              </a:lnSpc>
              <a:spcBef>
                <a:spcPts val="0"/>
              </a:spcBef>
              <a:spcAft>
                <a:spcPts val="0"/>
              </a:spcAft>
              <a:buFont typeface="Symbol"/>
              <a:buChar char="·"/>
            </a:pPr>
            <a:r>
              <a:rPr lang="en-US" sz="1000" spc="0">
                <a:solidFill>
                  <a:srgbClr val="000000"/>
                </a:solidFill>
                <a:latin typeface="Arial Narrow" panose="02020603050405020304" pitchFamily="2"/>
              </a:rPr>
              <a:t>Phenol (liquid. unused/expired swabs) </a:t>
            </a:r>
          </a:p>
          <a:p>
            <a:pPr marL="274320" marR="0" indent="137160" algn="l">
              <a:lnSpc>
                <a:spcPts val="1200"/>
              </a:lnSpc>
              <a:spcBef>
                <a:spcPts val="35"/>
              </a:spcBef>
              <a:spcAft>
                <a:spcPts val="0"/>
              </a:spcAft>
              <a:buFont typeface="Symbol"/>
              <a:buChar char="-"/>
            </a:pPr>
            <a:r>
              <a:rPr lang="en-US" sz="1000" spc="0">
                <a:solidFill>
                  <a:srgbClr val="000000"/>
                </a:solidFill>
                <a:latin typeface="Arial Narrow" panose="02020603050405020304" pitchFamily="2"/>
              </a:rPr>
              <a:t>Iodine (e.g., swabs or liquid) </a:t>
            </a:r>
          </a:p>
          <a:p>
            <a:pPr marL="274320" marR="0" indent="137160" algn="l">
              <a:lnSpc>
                <a:spcPts val="1200"/>
              </a:lnSpc>
              <a:spcBef>
                <a:spcPts val="5"/>
              </a:spcBef>
              <a:spcAft>
                <a:spcPts val="0"/>
              </a:spcAft>
              <a:buFont typeface="Symbol"/>
              <a:buChar char="-"/>
            </a:pPr>
            <a:r>
              <a:rPr lang="en-US" sz="1000" spc="0">
                <a:solidFill>
                  <a:srgbClr val="000000"/>
                </a:solidFill>
                <a:latin typeface="Arial Narrow" panose="02020603050405020304" pitchFamily="2"/>
              </a:rPr>
              <a:t>Benzoin tincture </a:t>
            </a:r>
          </a:p>
          <a:p>
            <a:pPr marL="274320" marR="0" indent="137160" algn="l">
              <a:lnSpc>
                <a:spcPts val="1200"/>
              </a:lnSpc>
              <a:spcBef>
                <a:spcPts val="0"/>
              </a:spcBef>
              <a:spcAft>
                <a:spcPts val="0"/>
              </a:spcAft>
              <a:buFont typeface="Symbol"/>
              <a:buChar char="-"/>
            </a:pPr>
            <a:r>
              <a:rPr lang="en-US" sz="1000" spc="0">
                <a:solidFill>
                  <a:srgbClr val="000000"/>
                </a:solidFill>
                <a:latin typeface="Arial Narrow" panose="02020603050405020304" pitchFamily="2"/>
              </a:rPr>
              <a:t>Chloro-prep sponges/Povidone Iodine pad </a:t>
            </a:r>
          </a:p>
          <a:p>
            <a:pPr marL="274320" marR="45720" indent="137160" algn="just">
              <a:lnSpc>
                <a:spcPts val="1200"/>
              </a:lnSpc>
              <a:spcBef>
                <a:spcPts val="10"/>
              </a:spcBef>
              <a:spcAft>
                <a:spcPts val="0"/>
              </a:spcAft>
              <a:buFont typeface="Symbol"/>
              <a:buChar char="-"/>
            </a:pPr>
            <a:r>
              <a:rPr lang="en-US" sz="1000" spc="0">
                <a:solidFill>
                  <a:srgbClr val="000000"/>
                </a:solidFill>
                <a:latin typeface="Arial Narrow" panose="02020603050405020304" pitchFamily="2"/>
              </a:rPr>
              <a:t>Alcohol wipes (hand towels. injection site prep pads) </a:t>
            </a:r>
          </a:p>
          <a:p>
            <a:pPr marL="274320" marR="0" indent="137160" algn="just">
              <a:lnSpc>
                <a:spcPts val="1200"/>
              </a:lnSpc>
              <a:spcBef>
                <a:spcPts val="10"/>
              </a:spcBef>
              <a:spcAft>
                <a:spcPts val="0"/>
              </a:spcAft>
              <a:buFont typeface="Symbol"/>
              <a:buChar char="-"/>
            </a:pPr>
            <a:r>
              <a:rPr lang="en-US" sz="1000" u="sng" spc="5">
                <a:solidFill>
                  <a:srgbClr val="000000"/>
                </a:solidFill>
                <a:latin typeface="Arial Narrow" panose="02020603050405020304" pitchFamily="2"/>
              </a:rPr>
              <a:t>Sani-Wipe. Bleach CanisteLContaipers</a:t>
            </a:r>
            <a:r>
              <a:rPr lang="en-US" sz="1000" spc="5">
                <a:solidFill>
                  <a:srgbClr val="3C1C0C"/>
                </a:solidFill>
                <a:latin typeface="Arial Narrow" panose="02020603050405020304" pitchFamily="2"/>
              </a:rPr>
              <a:t> - </a:t>
            </a:r>
          </a:p>
        </p:txBody>
      </p:sp>
      <p:sp>
        <p:nvSpPr>
          <p:cNvPr id="7" name="Text Placeholder 6"/>
          <p:cNvSpPr>
            <a:spLocks noGrp="1"/>
          </p:cNvSpPr>
          <p:nvPr>
            <p:ph type="body" idx="10"/>
          </p:nvPr>
        </p:nvSpPr>
        <p:spPr>
          <a:xfrm>
            <a:off x="301625" y="6428105"/>
            <a:ext cx="5879465" cy="353695"/>
          </a:xfrm>
          <a:prstGeom prst="rect">
            <a:avLst/>
          </a:prstGeom>
          <a:noFill/>
          <a:ln w="0" cmpd="sng">
            <a:noFill/>
            <a:prstDash val="solid"/>
          </a:ln>
        </p:spPr>
        <p:txBody>
          <a:bodyPr vert="horz" lIns="0" tIns="0" rIns="0" bIns="0" anchor="t"/>
          <a:lstStyle/>
          <a:p>
            <a:pPr marL="0" marR="0" indent="0" algn="ctr">
              <a:lnSpc>
                <a:spcPts val="600"/>
              </a:lnSpc>
              <a:spcAft>
                <a:spcPts val="0"/>
              </a:spcAft>
            </a:pPr>
            <a:r>
              <a:rPr lang="en-US" sz="1000" spc="0">
                <a:solidFill>
                  <a:srgbClr val="000000"/>
                </a:solidFill>
                <a:latin typeface="Arial Narrow" panose="02020603050405020304" pitchFamily="2"/>
              </a:rPr>
              <a:t>k </a:t>
            </a:r>
          </a:p>
          <a:p>
            <a:pPr marL="274320" marR="0" indent="0" algn="l">
              <a:lnSpc>
                <a:spcPts val="700"/>
              </a:lnSpc>
              <a:spcBef>
                <a:spcPts val="0"/>
              </a:spcBef>
              <a:spcAft>
                <a:spcPts val="0"/>
              </a:spcAft>
            </a:pPr>
            <a:r>
              <a:rPr lang="en-US" sz="1000" u="sng" spc="20">
                <a:solidFill>
                  <a:srgbClr val="000000"/>
                </a:solidFill>
                <a:latin typeface="Arial Narrow" panose="02020603050405020304" pitchFamily="2"/>
              </a:rPr>
              <a:t>expired or with residual liquid</a:t>
            </a:r>
            <a:r>
              <a:rPr lang="en-US" sz="1000" spc="20">
                <a:solidFill>
                  <a:srgbClr val="000000"/>
                </a:solidFill>
                <a:latin typeface="Arial Narrow" panose="02020603050405020304" pitchFamily="2"/>
              </a:rPr>
              <a:t> —+ </a:t>
            </a:r>
          </a:p>
          <a:p>
            <a:pPr marL="137160" marR="0" indent="0" algn="l">
              <a:lnSpc>
                <a:spcPts val="1200"/>
              </a:lnSpc>
              <a:spcBef>
                <a:spcPts val="215"/>
              </a:spcBef>
              <a:spcAft>
                <a:spcPts val="0"/>
              </a:spcAft>
            </a:pPr>
            <a:r>
              <a:rPr lang="en-US" sz="1000" b="1" spc="-55">
                <a:solidFill>
                  <a:srgbClr val="000000"/>
                </a:solidFill>
                <a:latin typeface="Arial Narrow" panose="02020603050405020304" pitchFamily="2"/>
              </a:rPr>
              <a:t>DO NOT PLACE ANY CHEMICALS OR PHARMACEUTICAL PRODUCTS IN THE REGULAR TRASH. IF YOU ARE UNSURE HOW TO </a:t>
            </a:r>
          </a:p>
        </p:txBody>
      </p:sp>
      <p:sp>
        <p:nvSpPr>
          <p:cNvPr id="8" name="Text Placeholder 7"/>
          <p:cNvSpPr>
            <a:spLocks noGrp="1"/>
          </p:cNvSpPr>
          <p:nvPr>
            <p:ph type="body" idx="10"/>
          </p:nvPr>
        </p:nvSpPr>
        <p:spPr>
          <a:xfrm>
            <a:off x="301625" y="6781800"/>
            <a:ext cx="3008630" cy="455295"/>
          </a:xfrm>
          <a:prstGeom prst="rect">
            <a:avLst/>
          </a:prstGeom>
          <a:noFill/>
          <a:ln w="0" cmpd="sng">
            <a:noFill/>
            <a:prstDash val="solid"/>
          </a:ln>
        </p:spPr>
        <p:txBody>
          <a:bodyPr vert="horz" lIns="0" tIns="27305" rIns="0" bIns="0" anchor="t"/>
          <a:lstStyle/>
          <a:p>
            <a:pPr marL="137160" marR="0" indent="0" algn="just">
              <a:lnSpc>
                <a:spcPts val="1100"/>
              </a:lnSpc>
              <a:spcAft>
                <a:spcPts val="980"/>
              </a:spcAft>
            </a:pPr>
            <a:r>
              <a:rPr lang="en-US" sz="1000" b="1" spc="-65">
                <a:solidFill>
                  <a:srgbClr val="000000"/>
                </a:solidFill>
                <a:latin typeface="Arial Narrow" panose="02020603050405020304" pitchFamily="2"/>
              </a:rPr>
              <a:t>DISPOSE OF IT CONTACT YOUR LOCAL EH&amp;S PROFESSIONAL. </a:t>
            </a:r>
            <a:r>
              <a:rPr lang="en-US" sz="1000" spc="-65">
                <a:solidFill>
                  <a:srgbClr val="000000"/>
                </a:solidFill>
                <a:latin typeface="Arial Narrow" panose="02020603050405020304" pitchFamily="2"/>
              </a:rPr>
              <a:t>NAME Come Sankey </a:t>
            </a:r>
          </a:p>
        </p:txBody>
      </p:sp>
      <p:sp>
        <p:nvSpPr>
          <p:cNvPr id="9" name="Text Placeholder 8"/>
          <p:cNvSpPr>
            <a:spLocks noGrp="1"/>
          </p:cNvSpPr>
          <p:nvPr>
            <p:ph type="body" idx="10"/>
          </p:nvPr>
        </p:nvSpPr>
        <p:spPr>
          <a:xfrm>
            <a:off x="301625" y="1286510"/>
            <a:ext cx="4246245" cy="575945"/>
          </a:xfrm>
          <a:prstGeom prst="rect">
            <a:avLst/>
          </a:prstGeom>
          <a:solidFill>
            <a:srgbClr val="FEFBC8"/>
          </a:solidFill>
          <a:ln w="0" cmpd="sng">
            <a:noFill/>
            <a:prstDash val="solid"/>
          </a:ln>
        </p:spPr>
        <p:txBody>
          <a:bodyPr vert="horz" lIns="0" tIns="0" rIns="0" bIns="0" anchor="t">
            <a:normAutofit fontScale="95000"/>
          </a:bodyPr>
          <a:lstStyle/>
          <a:p>
            <a:pPr marL="274320" marR="0" indent="0" algn="l">
              <a:lnSpc>
                <a:spcPts val="1000"/>
              </a:lnSpc>
              <a:spcAft>
                <a:spcPts val="0"/>
              </a:spcAft>
            </a:pPr>
            <a:r>
              <a:rPr lang="en-US" sz="1000" spc="45">
                <a:solidFill>
                  <a:srgbClr val="000000"/>
                </a:solidFill>
                <a:latin typeface="Arial Narrow" panose="02020603050405020304" pitchFamily="2"/>
              </a:rPr>
              <a:t>Segregate into proper Black Waste Containers as indicated </a:t>
            </a:r>
          </a:p>
          <a:p>
            <a:pPr marL="91440" marR="0" indent="0" algn="l">
              <a:lnSpc>
                <a:spcPts val="1500"/>
              </a:lnSpc>
              <a:spcBef>
                <a:spcPts val="850"/>
              </a:spcBef>
              <a:spcAft>
                <a:spcPts val="0"/>
              </a:spcAft>
              <a:tabLst>
                <a:tab pos="640080" algn="l"/>
              </a:tabLst>
            </a:pPr>
            <a:r>
              <a:rPr lang="en-US" sz="1000" spc="85">
                <a:solidFill>
                  <a:srgbClr val="000000"/>
                </a:solidFill>
                <a:latin typeface="Arial" panose="02020603050405020304" pitchFamily="2"/>
              </a:rPr>
              <a:t>el</a:t>
            </a:r>
            <a:r>
              <a:rPr lang="en-US" sz="1000" b="1" spc="85">
                <a:solidFill>
                  <a:srgbClr val="000000"/>
                </a:solidFill>
                <a:latin typeface="Arial Narrow" panose="02020603050405020304" pitchFamily="2"/>
              </a:rPr>
              <a:t>_ RCRA </a:t>
            </a:r>
            <a:r>
              <a:rPr lang="en-US" sz="1000" spc="85">
                <a:solidFill>
                  <a:srgbClr val="000000"/>
                </a:solidFill>
                <a:latin typeface="Arial Narrow" panose="02020603050405020304" pitchFamily="2"/>
              </a:rPr>
              <a:t>"Most in One" Pharmaceutical and Healthcare Products ' Hazardous Waste Labeled Black Container - enables the collection </a:t>
            </a:r>
          </a:p>
        </p:txBody>
      </p:sp>
      <p:sp>
        <p:nvSpPr>
          <p:cNvPr id="13" name="Text Placeholder 12"/>
          <p:cNvSpPr>
            <a:spLocks noGrp="1"/>
          </p:cNvSpPr>
          <p:nvPr>
            <p:ph type="body" idx="10"/>
          </p:nvPr>
        </p:nvSpPr>
        <p:spPr>
          <a:xfrm>
            <a:off x="2926080" y="2368550"/>
            <a:ext cx="1911985" cy="1520825"/>
          </a:xfrm>
          <a:prstGeom prst="rect">
            <a:avLst/>
          </a:prstGeom>
          <a:solidFill>
            <a:srgbClr val="FEFBC8"/>
          </a:solidFill>
          <a:ln w="0" cmpd="sng">
            <a:noFill/>
            <a:prstDash val="solid"/>
          </a:ln>
        </p:spPr>
        <p:txBody>
          <a:bodyPr vert="horz" lIns="0" tIns="0" rIns="0" bIns="0" anchor="t"/>
          <a:lstStyle/>
          <a:p>
            <a:pPr marL="0" marR="45720" indent="0" algn="just">
              <a:lnSpc>
                <a:spcPts val="1000"/>
              </a:lnSpc>
              <a:spcAft>
                <a:spcPts val="0"/>
              </a:spcAft>
            </a:pPr>
            <a:r>
              <a:rPr lang="en-US" sz="1000" b="1" spc="0">
                <a:solidFill>
                  <a:srgbClr val="000000"/>
                </a:solidFill>
                <a:latin typeface="Arial Narrow" panose="02020603050405020304" pitchFamily="2"/>
              </a:rPr>
              <a:t>Products containing greater than 24% alcohol, such as: </a:t>
            </a:r>
          </a:p>
          <a:p>
            <a:pPr marL="182880" marR="0" indent="182880" algn="l">
              <a:lnSpc>
                <a:spcPts val="1300"/>
              </a:lnSpc>
              <a:spcBef>
                <a:spcPts val="0"/>
              </a:spcBef>
              <a:spcAft>
                <a:spcPts val="0"/>
              </a:spcAft>
              <a:buFont typeface="Symbol"/>
              <a:buChar char="-"/>
            </a:pPr>
            <a:r>
              <a:rPr lang="en-US" sz="1000" spc="15">
                <a:solidFill>
                  <a:srgbClr val="000000"/>
                </a:solidFill>
                <a:latin typeface="Arial Narrow" panose="02020603050405020304" pitchFamily="2"/>
              </a:rPr>
              <a:t>Hand Sanitizing Gels / </a:t>
            </a:r>
          </a:p>
          <a:p>
            <a:pPr marL="182880" marR="0" indent="182880" algn="l">
              <a:lnSpc>
                <a:spcPts val="1200"/>
              </a:lnSpc>
              <a:spcBef>
                <a:spcPts val="0"/>
              </a:spcBef>
              <a:spcAft>
                <a:spcPts val="0"/>
              </a:spcAft>
              <a:buFont typeface="Symbol"/>
              <a:buChar char="-"/>
            </a:pPr>
            <a:r>
              <a:rPr lang="en-US" sz="1000" spc="50">
                <a:solidFill>
                  <a:srgbClr val="000000"/>
                </a:solidFill>
                <a:latin typeface="Arial Narrow" panose="02020603050405020304" pitchFamily="2"/>
              </a:rPr>
              <a:t>Alcohol / </a:t>
            </a:r>
          </a:p>
          <a:p>
            <a:pPr marL="182880" marR="0" indent="182880" algn="l">
              <a:lnSpc>
                <a:spcPts val="1200"/>
              </a:lnSpc>
              <a:spcBef>
                <a:spcPts val="0"/>
              </a:spcBef>
              <a:spcAft>
                <a:spcPts val="0"/>
              </a:spcAft>
              <a:buFont typeface="Symbol"/>
              <a:buChar char="-"/>
            </a:pPr>
            <a:r>
              <a:rPr lang="en-US" sz="1000" spc="-5">
                <a:solidFill>
                  <a:srgbClr val="000000"/>
                </a:solidFill>
                <a:latin typeface="Arial Narrow" panose="02020603050405020304" pitchFamily="2"/>
              </a:rPr>
              <a:t>Ammonium Inhalant </a:t>
            </a:r>
          </a:p>
          <a:p>
            <a:pPr marL="182880" marR="0" indent="182880" algn="l">
              <a:lnSpc>
                <a:spcPts val="1200"/>
              </a:lnSpc>
              <a:spcBef>
                <a:spcPts val="60"/>
              </a:spcBef>
              <a:spcAft>
                <a:spcPts val="0"/>
              </a:spcAft>
              <a:buFont typeface="Symbol"/>
              <a:buChar char="-"/>
            </a:pPr>
            <a:r>
              <a:rPr lang="en-US" sz="1000" spc="0">
                <a:solidFill>
                  <a:srgbClr val="000000"/>
                </a:solidFill>
                <a:latin typeface="Arial Narrow" panose="02020603050405020304" pitchFamily="2"/>
              </a:rPr>
              <a:t>Creams/Gels (e.g. hydroquinone. estrogel. divigel. Anebsol) </a:t>
            </a:r>
          </a:p>
          <a:p>
            <a:pPr marL="182880" marR="0" indent="182880" algn="l">
              <a:lnSpc>
                <a:spcPts val="1200"/>
              </a:lnSpc>
              <a:spcBef>
                <a:spcPts val="0"/>
              </a:spcBef>
              <a:spcAft>
                <a:spcPts val="0"/>
              </a:spcAft>
              <a:buFont typeface="Symbol"/>
              <a:buChar char="-"/>
            </a:pPr>
            <a:r>
              <a:rPr lang="en-US" sz="1000" spc="-20">
                <a:solidFill>
                  <a:srgbClr val="000000"/>
                </a:solidFill>
                <a:latin typeface="Arial Narrow" panose="02020603050405020304" pitchFamily="2"/>
              </a:rPr>
              <a:t>Mouthwash </a:t>
            </a:r>
          </a:p>
          <a:p>
            <a:pPr marL="182880" marR="0" indent="182880" algn="l">
              <a:lnSpc>
                <a:spcPts val="1200"/>
              </a:lnSpc>
              <a:spcBef>
                <a:spcPts val="0"/>
              </a:spcBef>
              <a:spcAft>
                <a:spcPts val="0"/>
              </a:spcAft>
              <a:buFont typeface="Symbol"/>
              <a:buChar char="·"/>
            </a:pPr>
            <a:r>
              <a:rPr lang="en-US" sz="1000" spc="-10">
                <a:solidFill>
                  <a:srgbClr val="000000"/>
                </a:solidFill>
                <a:latin typeface="Arial Narrow" panose="02020603050405020304" pitchFamily="2"/>
              </a:rPr>
              <a:t>Cough/Allergy Syrups </a:t>
            </a:r>
          </a:p>
          <a:p>
            <a:pPr marL="182880" marR="0" indent="182880" algn="l">
              <a:lnSpc>
                <a:spcPts val="1200"/>
              </a:lnSpc>
              <a:spcBef>
                <a:spcPts val="0"/>
              </a:spcBef>
              <a:spcAft>
                <a:spcPts val="0"/>
              </a:spcAft>
              <a:buFont typeface="Symbol"/>
              <a:buChar char="-"/>
            </a:pPr>
            <a:r>
              <a:rPr lang="en-US" sz="1000" spc="-25">
                <a:solidFill>
                  <a:srgbClr val="000000"/>
                </a:solidFill>
                <a:latin typeface="Arial Narrow" panose="02020603050405020304" pitchFamily="2"/>
              </a:rPr>
              <a:t>Ear Dry </a:t>
            </a:r>
          </a:p>
        </p:txBody>
      </p:sp>
      <p:sp>
        <p:nvSpPr>
          <p:cNvPr id="14" name="Text Placeholder 13"/>
          <p:cNvSpPr>
            <a:spLocks noGrp="1"/>
          </p:cNvSpPr>
          <p:nvPr>
            <p:ph type="body" idx="10"/>
          </p:nvPr>
        </p:nvSpPr>
        <p:spPr>
          <a:xfrm>
            <a:off x="2932430" y="4065905"/>
            <a:ext cx="1856105" cy="615950"/>
          </a:xfrm>
          <a:prstGeom prst="rect">
            <a:avLst/>
          </a:prstGeom>
          <a:solidFill>
            <a:srgbClr val="FEFBC8"/>
          </a:solidFill>
          <a:ln w="0" cmpd="sng">
            <a:noFill/>
            <a:prstDash val="solid"/>
          </a:ln>
        </p:spPr>
        <p:txBody>
          <a:bodyPr vert="horz" lIns="0" tIns="0" rIns="0" bIns="0" anchor="t"/>
          <a:lstStyle/>
          <a:p>
            <a:pPr marL="0" marR="0" indent="0" algn="just">
              <a:lnSpc>
                <a:spcPts val="1100"/>
              </a:lnSpc>
              <a:spcAft>
                <a:spcPts val="0"/>
              </a:spcAft>
            </a:pPr>
            <a:r>
              <a:rPr lang="en-US" sz="1000" spc="0">
                <a:solidFill>
                  <a:srgbClr val="000000"/>
                </a:solidFill>
                <a:latin typeface="Arial Narrow" panose="02020603050405020304" pitchFamily="2"/>
              </a:rPr>
              <a:t>Products with toxic concentrations of ingredients, such as: </a:t>
            </a:r>
          </a:p>
          <a:p>
            <a:pPr marL="182880" marR="0" indent="182880" algn="l">
              <a:lnSpc>
                <a:spcPts val="1100"/>
              </a:lnSpc>
              <a:spcBef>
                <a:spcPts val="180"/>
              </a:spcBef>
              <a:spcAft>
                <a:spcPts val="0"/>
              </a:spcAft>
              <a:buFont typeface="Wingdings"/>
              <a:buChar char="§"/>
            </a:pPr>
            <a:r>
              <a:rPr lang="en-US" sz="1000" spc="-5">
                <a:solidFill>
                  <a:srgbClr val="000000"/>
                </a:solidFill>
                <a:latin typeface="Arial Narrow" panose="02020603050405020304" pitchFamily="2"/>
              </a:rPr>
              <a:t>Antibiotic Eyedrops (Ihimerosal) </a:t>
            </a:r>
          </a:p>
          <a:p>
            <a:pPr marL="182880" marR="0" indent="182880" algn="l">
              <a:lnSpc>
                <a:spcPts val="1200"/>
              </a:lnSpc>
              <a:spcBef>
                <a:spcPts val="0"/>
              </a:spcBef>
              <a:spcAft>
                <a:spcPts val="0"/>
              </a:spcAft>
              <a:buFont typeface="Symbol"/>
              <a:buChar char="-"/>
            </a:pPr>
            <a:r>
              <a:rPr lang="en-US" sz="1000" spc="-5">
                <a:solidFill>
                  <a:srgbClr val="3C1C0C"/>
                </a:solidFill>
                <a:latin typeface="Arial Narrow" panose="02020603050405020304" pitchFamily="2"/>
              </a:rPr>
              <a:t>Antibiotic</a:t>
            </a:r>
            <a:r>
              <a:rPr lang="en-US" sz="1000" spc="-5">
                <a:solidFill>
                  <a:srgbClr val="000000"/>
                </a:solidFill>
                <a:latin typeface="Arial Narrow" panose="02020603050405020304" pitchFamily="2"/>
              </a:rPr>
              <a:t> Nasal spray (thimerosal) </a:t>
            </a:r>
          </a:p>
        </p:txBody>
      </p:sp>
      <p:sp>
        <p:nvSpPr>
          <p:cNvPr id="15" name="Text Placeholder 14"/>
          <p:cNvSpPr>
            <a:spLocks noGrp="1"/>
          </p:cNvSpPr>
          <p:nvPr>
            <p:ph type="body" idx="10"/>
          </p:nvPr>
        </p:nvSpPr>
        <p:spPr>
          <a:xfrm>
            <a:off x="2932430" y="4681855"/>
            <a:ext cx="2148205" cy="125095"/>
          </a:xfrm>
          <a:prstGeom prst="rect">
            <a:avLst/>
          </a:prstGeom>
          <a:solidFill>
            <a:srgbClr val="FEFBC8"/>
          </a:solidFill>
          <a:ln w="0" cmpd="sng">
            <a:noFill/>
            <a:prstDash val="solid"/>
          </a:ln>
        </p:spPr>
        <p:txBody>
          <a:bodyPr vert="horz" lIns="0" tIns="0" rIns="0" bIns="0" anchor="t"/>
          <a:lstStyle/>
          <a:p>
            <a:pPr marL="182880" marR="0" indent="182880" algn="l">
              <a:lnSpc>
                <a:spcPts val="1200"/>
              </a:lnSpc>
              <a:spcAft>
                <a:spcPts val="0"/>
              </a:spcAft>
              <a:buFont typeface="Symbol"/>
              <a:buChar char="·"/>
            </a:pPr>
            <a:r>
              <a:rPr lang="en-US" sz="1000" spc="-5">
                <a:solidFill>
                  <a:srgbClr val="000000"/>
                </a:solidFill>
                <a:latin typeface="Arial Narrow" panose="02020603050405020304" pitchFamily="2"/>
              </a:rPr>
              <a:t>Multi-dose Flu Vaccines vials (thimerosal) </a:t>
            </a:r>
          </a:p>
        </p:txBody>
      </p:sp>
      <p:sp>
        <p:nvSpPr>
          <p:cNvPr id="16" name="Text Placeholder 15"/>
          <p:cNvSpPr>
            <a:spLocks noGrp="1"/>
          </p:cNvSpPr>
          <p:nvPr>
            <p:ph type="body" idx="10"/>
          </p:nvPr>
        </p:nvSpPr>
        <p:spPr>
          <a:xfrm>
            <a:off x="2932430" y="4806950"/>
            <a:ext cx="1517650" cy="813435"/>
          </a:xfrm>
          <a:prstGeom prst="rect">
            <a:avLst/>
          </a:prstGeom>
          <a:solidFill>
            <a:srgbClr val="FEFBC8"/>
          </a:solidFill>
          <a:ln w="0" cmpd="sng">
            <a:noFill/>
            <a:prstDash val="solid"/>
          </a:ln>
        </p:spPr>
        <p:txBody>
          <a:bodyPr vert="horz" lIns="0" tIns="0" rIns="0" bIns="0" anchor="t"/>
          <a:lstStyle/>
          <a:p>
            <a:pPr marL="182880" marR="0" indent="182880" algn="l">
              <a:lnSpc>
                <a:spcPts val="1200"/>
              </a:lnSpc>
              <a:spcAft>
                <a:spcPts val="0"/>
              </a:spcAft>
              <a:buFont typeface="Symbol"/>
              <a:buChar char="·"/>
            </a:pPr>
            <a:r>
              <a:rPr lang="en-US" sz="1000" spc="-10">
                <a:solidFill>
                  <a:srgbClr val="000000"/>
                </a:solidFill>
                <a:latin typeface="Arial Narrow" panose="02020603050405020304" pitchFamily="2"/>
              </a:rPr>
              <a:t>Chromium (vitamins) </a:t>
            </a:r>
          </a:p>
          <a:p>
            <a:pPr marL="182880" marR="0" indent="182880" algn="l">
              <a:lnSpc>
                <a:spcPts val="1200"/>
              </a:lnSpc>
              <a:spcBef>
                <a:spcPts val="35"/>
              </a:spcBef>
              <a:spcAft>
                <a:spcPts val="0"/>
              </a:spcAft>
              <a:buFont typeface="Symbol"/>
              <a:buChar char="·"/>
            </a:pPr>
            <a:r>
              <a:rPr lang="en-US" sz="1000" spc="-25">
                <a:solidFill>
                  <a:srgbClr val="000000"/>
                </a:solidFill>
                <a:latin typeface="Arial Narrow" panose="02020603050405020304" pitchFamily="2"/>
              </a:rPr>
              <a:t>Lindane </a:t>
            </a:r>
          </a:p>
          <a:p>
            <a:pPr marL="182880" marR="0" indent="182880" algn="l">
              <a:lnSpc>
                <a:spcPts val="1200"/>
              </a:lnSpc>
              <a:spcBef>
                <a:spcPts val="0"/>
              </a:spcBef>
              <a:spcAft>
                <a:spcPts val="0"/>
              </a:spcAft>
              <a:buFont typeface="Symbol"/>
              <a:buChar char="-"/>
            </a:pPr>
            <a:r>
              <a:rPr lang="en-US" sz="1000" spc="-25">
                <a:solidFill>
                  <a:srgbClr val="000000"/>
                </a:solidFill>
                <a:latin typeface="Arial Narrow" panose="02020603050405020304" pitchFamily="2"/>
              </a:rPr>
              <a:t>Insulin</a:t>
            </a:r>
            <a:r>
              <a:rPr lang="en-US" sz="1000" spc="-25">
                <a:solidFill>
                  <a:srgbClr val="3C1C0C"/>
                </a:solidFill>
                <a:latin typeface="Arial Narrow" panose="02020603050405020304" pitchFamily="2"/>
              </a:rPr>
              <a:t> -</a:t>
            </a:r>
            <a:r>
              <a:rPr lang="en-US" sz="1000" spc="-25">
                <a:solidFill>
                  <a:srgbClr val="000000"/>
                </a:solidFill>
                <a:latin typeface="Arial Narrow" panose="02020603050405020304" pitchFamily="2"/>
              </a:rPr>
              <a:t> all brands (M-Cresol) </a:t>
            </a:r>
          </a:p>
          <a:p>
            <a:pPr marL="182880" marR="0" indent="182880" algn="l">
              <a:lnSpc>
                <a:spcPts val="1200"/>
              </a:lnSpc>
              <a:spcBef>
                <a:spcPts val="15"/>
              </a:spcBef>
              <a:spcAft>
                <a:spcPts val="0"/>
              </a:spcAft>
              <a:buFont typeface="Symbol"/>
              <a:buChar char="-"/>
            </a:pPr>
            <a:r>
              <a:rPr lang="en-US" sz="1000" spc="-10">
                <a:solidFill>
                  <a:srgbClr val="000000"/>
                </a:solidFill>
                <a:latin typeface="Arial Narrow" panose="02020603050405020304" pitchFamily="2"/>
              </a:rPr>
              <a:t>Selenium Shampoos </a:t>
            </a:r>
          </a:p>
          <a:p>
            <a:pPr marL="182880" marR="0" indent="182880" algn="l">
              <a:lnSpc>
                <a:spcPts val="1200"/>
              </a:lnSpc>
              <a:spcBef>
                <a:spcPts val="0"/>
              </a:spcBef>
              <a:spcAft>
                <a:spcPts val="0"/>
              </a:spcAft>
              <a:buFont typeface="Symbol"/>
              <a:buChar char="-"/>
            </a:pPr>
            <a:r>
              <a:rPr lang="en-US" sz="1000" spc="-5">
                <a:solidFill>
                  <a:srgbClr val="000000"/>
                </a:solidFill>
                <a:latin typeface="Arial Narrow" panose="02020603050405020304" pitchFamily="2"/>
              </a:rPr>
              <a:t>Creams/Pastes with Silver </a:t>
            </a:r>
          </a:p>
        </p:txBody>
      </p:sp>
      <p:sp>
        <p:nvSpPr>
          <p:cNvPr id="17" name="Text Placeholder 16"/>
          <p:cNvSpPr>
            <a:spLocks noGrp="1"/>
          </p:cNvSpPr>
          <p:nvPr>
            <p:ph type="body" idx="10"/>
          </p:nvPr>
        </p:nvSpPr>
        <p:spPr>
          <a:xfrm>
            <a:off x="2932430" y="5620385"/>
            <a:ext cx="1795145" cy="320040"/>
          </a:xfrm>
          <a:prstGeom prst="rect">
            <a:avLst/>
          </a:prstGeom>
          <a:solidFill>
            <a:srgbClr val="FEFBC8"/>
          </a:solidFill>
          <a:ln w="0" cmpd="sng">
            <a:noFill/>
            <a:prstDash val="solid"/>
          </a:ln>
        </p:spPr>
        <p:txBody>
          <a:bodyPr vert="horz" lIns="0" tIns="3175" rIns="0" bIns="0" anchor="t"/>
          <a:lstStyle/>
          <a:p>
            <a:pPr marL="182880" marR="0" indent="182880" algn="just">
              <a:lnSpc>
                <a:spcPts val="1200"/>
              </a:lnSpc>
              <a:spcAft>
                <a:spcPts val="0"/>
              </a:spcAft>
              <a:buFont typeface="Symbol"/>
              <a:buChar char="-"/>
            </a:pPr>
            <a:r>
              <a:rPr lang="en-US" sz="1000" spc="0">
                <a:solidFill>
                  <a:srgbClr val="000000"/>
                </a:solidFill>
                <a:latin typeface="Arial Narrow" panose="02020603050405020304" pitchFamily="2"/>
              </a:rPr>
              <a:t>Silver treated wound dressings (e.g. Acticoat. Aquacel) </a:t>
            </a:r>
          </a:p>
        </p:txBody>
      </p:sp>
      <p:sp>
        <p:nvSpPr>
          <p:cNvPr id="18" name="Text Placeholder 17"/>
          <p:cNvSpPr>
            <a:spLocks noGrp="1"/>
          </p:cNvSpPr>
          <p:nvPr>
            <p:ph type="body" idx="10"/>
          </p:nvPr>
        </p:nvSpPr>
        <p:spPr>
          <a:xfrm>
            <a:off x="2932430" y="5940425"/>
            <a:ext cx="1813560" cy="448310"/>
          </a:xfrm>
          <a:prstGeom prst="rect">
            <a:avLst/>
          </a:prstGeom>
          <a:solidFill>
            <a:srgbClr val="FEFBC8"/>
          </a:solidFill>
          <a:ln w="0" cmpd="sng">
            <a:noFill/>
            <a:prstDash val="solid"/>
          </a:ln>
        </p:spPr>
        <p:txBody>
          <a:bodyPr vert="horz" lIns="0" tIns="3175" rIns="0" bIns="0" anchor="t"/>
          <a:lstStyle/>
          <a:p>
            <a:pPr marL="182880" marR="0" indent="182880" algn="just">
              <a:lnSpc>
                <a:spcPts val="1200"/>
              </a:lnSpc>
              <a:spcAft>
                <a:spcPts val="0"/>
              </a:spcAft>
              <a:buFont typeface="Symbol"/>
              <a:buChar char="-"/>
            </a:pPr>
            <a:r>
              <a:rPr lang="en-US" sz="1000" spc="-15">
                <a:solidFill>
                  <a:srgbClr val="000000"/>
                </a:solidFill>
                <a:latin typeface="Arial Narrow" panose="02020603050405020304" pitchFamily="2"/>
              </a:rPr>
              <a:t>Phenol containing medication-throat sprays (e.g. Chloraseptic or GNP) </a:t>
            </a:r>
          </a:p>
          <a:p>
            <a:pPr marL="182880" marR="0" indent="182880" algn="just">
              <a:lnSpc>
                <a:spcPts val="1200"/>
              </a:lnSpc>
              <a:spcBef>
                <a:spcPts val="5"/>
              </a:spcBef>
              <a:spcAft>
                <a:spcPts val="0"/>
              </a:spcAft>
              <a:buFont typeface="Symbol"/>
              <a:buChar char="-"/>
            </a:pPr>
            <a:r>
              <a:rPr lang="en-US" sz="1000" spc="-10">
                <a:solidFill>
                  <a:srgbClr val="000000"/>
                </a:solidFill>
                <a:latin typeface="Arial Narrow" panose="02020603050405020304" pitchFamily="2"/>
              </a:rPr>
              <a:t>Cepastat lozenges </a:t>
            </a:r>
          </a:p>
        </p:txBody>
      </p:sp>
      <p:sp>
        <p:nvSpPr>
          <p:cNvPr id="25" name="Text Placeholder 24"/>
          <p:cNvSpPr>
            <a:spLocks noGrp="1"/>
          </p:cNvSpPr>
          <p:nvPr>
            <p:ph type="body" idx="10"/>
          </p:nvPr>
        </p:nvSpPr>
        <p:spPr>
          <a:xfrm>
            <a:off x="4961890" y="5276215"/>
            <a:ext cx="1850390" cy="389890"/>
          </a:xfrm>
          <a:prstGeom prst="rect">
            <a:avLst/>
          </a:prstGeom>
          <a:solidFill>
            <a:srgbClr val="FEFBC8"/>
          </a:solidFill>
          <a:ln w="0" cmpd="sng">
            <a:noFill/>
            <a:prstDash val="solid"/>
          </a:ln>
        </p:spPr>
        <p:txBody>
          <a:bodyPr vert="horz" lIns="0" tIns="0" rIns="0" bIns="0" anchor="t"/>
          <a:lstStyle/>
          <a:p>
            <a:pPr marL="0" marR="0" indent="0" algn="ctr">
              <a:lnSpc>
                <a:spcPts val="500"/>
              </a:lnSpc>
              <a:spcAft>
                <a:spcPts val="0"/>
              </a:spcAft>
            </a:pPr>
            <a:r>
              <a:rPr lang="en-US" sz="1000" spc="80">
                <a:solidFill>
                  <a:srgbClr val="000000"/>
                </a:solidFill>
                <a:latin typeface="Arial Narrow" panose="02020603050405020304" pitchFamily="2"/>
              </a:rPr>
              <a:t>-</a:t>
            </a:r>
            <a:r>
              <a:rPr lang="en-US" sz="1000" spc="80">
                <a:solidFill>
                  <a:srgbClr val="6C593A"/>
                </a:solidFill>
                <a:latin typeface="Arial Narrow" panose="02020603050405020304" pitchFamily="2"/>
              </a:rPr>
              <a:t> .</a:t>
            </a:r>
            <a:r>
              <a:rPr lang="en-US" sz="1000" spc="80">
                <a:solidFill>
                  <a:srgbClr val="000000"/>
                </a:solidFill>
                <a:latin typeface="Arial Narrow" panose="02020603050405020304" pitchFamily="2"/>
              </a:rPr>
              <a:t> "Dual Waste" </a:t>
            </a:r>
          </a:p>
          <a:p>
            <a:pPr marL="0" marR="0" indent="0" algn="l">
              <a:lnSpc>
                <a:spcPts val="3100"/>
              </a:lnSpc>
              <a:spcBef>
                <a:spcPts val="0"/>
              </a:spcBef>
              <a:spcAft>
                <a:spcPts val="20"/>
              </a:spcAft>
            </a:pPr>
            <a:r>
              <a:rPr lang="en-US" sz="3600" spc="10">
                <a:solidFill>
                  <a:srgbClr val="000000"/>
                </a:solidFill>
                <a:latin typeface="Arial" panose="02020603050405020304" pitchFamily="2"/>
              </a:rPr>
              <a:t>lelf</a:t>
            </a:r>
            <a:r>
              <a:rPr lang="en-US" sz="1000" spc="-60">
                <a:solidFill>
                  <a:srgbClr val="000000"/>
                </a:solidFill>
                <a:latin typeface="Arial Narrow" panose="02020603050405020304" pitchFamily="2"/>
              </a:rPr>
              <a:t>Labeled Black Container </a:t>
            </a:r>
          </a:p>
        </p:txBody>
      </p:sp>
      <p:sp>
        <p:nvSpPr>
          <p:cNvPr id="27" name="Text Placeholder 26"/>
          <p:cNvSpPr>
            <a:spLocks noGrp="1"/>
          </p:cNvSpPr>
          <p:nvPr>
            <p:ph type="body" idx="10"/>
          </p:nvPr>
        </p:nvSpPr>
        <p:spPr>
          <a:xfrm>
            <a:off x="5684520" y="5666105"/>
            <a:ext cx="1395730" cy="253365"/>
          </a:xfrm>
          <a:prstGeom prst="rect">
            <a:avLst/>
          </a:prstGeom>
          <a:solidFill>
            <a:srgbClr val="FEFBC8"/>
          </a:solidFill>
          <a:ln w="0" cmpd="sng">
            <a:noFill/>
            <a:prstDash val="solid"/>
          </a:ln>
        </p:spPr>
        <p:txBody>
          <a:bodyPr vert="horz" lIns="0" tIns="0" rIns="0" bIns="0" anchor="t"/>
          <a:lstStyle/>
          <a:p>
            <a:pPr marL="0" marR="0" indent="0" algn="l">
              <a:lnSpc>
                <a:spcPts val="1000"/>
              </a:lnSpc>
              <a:spcAft>
                <a:spcPts val="0"/>
              </a:spcAft>
            </a:pPr>
            <a:r>
              <a:rPr lang="en-US" sz="1000" spc="-5">
                <a:solidFill>
                  <a:srgbClr val="C18466"/>
                </a:solidFill>
                <a:latin typeface="Arial Narrow" panose="02020603050405020304" pitchFamily="2"/>
              </a:rPr>
              <a:t>**NOT IN</a:t>
            </a:r>
            <a:r>
              <a:rPr lang="en-US" sz="1000" spc="-5">
                <a:solidFill>
                  <a:srgbClr val="DFA383"/>
                </a:solidFill>
                <a:latin typeface="Arial Narrow" panose="02020603050405020304" pitchFamily="2"/>
              </a:rPr>
              <a:t> USE IN RIVERSIDE MEDICAL CENTER AREA</a:t>
            </a:r>
            <a:r>
              <a:rPr lang="en-US" sz="1000" spc="-5" baseline="30000">
                <a:solidFill>
                  <a:srgbClr val="DFA383"/>
                </a:solidFill>
                <a:latin typeface="Arial Narrow" panose="02020603050405020304" pitchFamily="2"/>
              </a:rPr>
              <a:t>-</a:t>
            </a:r>
            <a:r>
              <a:rPr lang="en-US" sz="100">
                <a:solidFill>
                  <a:srgbClr val="000000"/>
                </a:solidFill>
                <a:latin typeface="Arial Narrow" panose="02020603050405020304" pitchFamily="2"/>
              </a:rPr>
              <a:t> </a:t>
            </a:r>
          </a:p>
        </p:txBody>
      </p:sp>
      <p:sp>
        <p:nvSpPr>
          <p:cNvPr id="28" name="Text Placeholder 27"/>
          <p:cNvSpPr>
            <a:spLocks noGrp="1"/>
          </p:cNvSpPr>
          <p:nvPr>
            <p:ph type="body" idx="10"/>
          </p:nvPr>
        </p:nvSpPr>
        <p:spPr>
          <a:xfrm>
            <a:off x="5550535" y="1283335"/>
            <a:ext cx="1569720" cy="636905"/>
          </a:xfrm>
          <a:prstGeom prst="rect">
            <a:avLst/>
          </a:prstGeom>
          <a:solidFill>
            <a:srgbClr val="FEFBC8"/>
          </a:solidFill>
          <a:ln w="0" cmpd="sng">
            <a:noFill/>
            <a:prstDash val="solid"/>
          </a:ln>
        </p:spPr>
        <p:txBody>
          <a:bodyPr vert="horz" lIns="0" tIns="0" rIns="0" bIns="0" anchor="t"/>
          <a:lstStyle/>
          <a:p>
            <a:pPr marL="0" marR="0" indent="0" algn="l">
              <a:lnSpc>
                <a:spcPts val="1200"/>
              </a:lnSpc>
              <a:spcAft>
                <a:spcPts val="0"/>
              </a:spcAft>
            </a:pPr>
            <a:r>
              <a:rPr lang="en-US" sz="1000" b="1" spc="45">
                <a:solidFill>
                  <a:srgbClr val="000000"/>
                </a:solidFill>
                <a:latin typeface="Arial Narrow" panose="02020603050405020304" pitchFamily="2"/>
              </a:rPr>
              <a:t>"Silver </a:t>
            </a:r>
            <a:r>
              <a:rPr lang="en-US" sz="1000" spc="45">
                <a:solidFill>
                  <a:srgbClr val="000000"/>
                </a:solidFill>
                <a:latin typeface="Arial Narrow" panose="02020603050405020304" pitchFamily="2"/>
              </a:rPr>
              <a:t>Containing Products Waste" Labeled Black Container </a:t>
            </a:r>
          </a:p>
          <a:p>
            <a:pPr marL="182880" marR="0" indent="0" algn="l">
              <a:lnSpc>
                <a:spcPts val="1200"/>
              </a:lnSpc>
              <a:spcBef>
                <a:spcPts val="0"/>
              </a:spcBef>
              <a:spcAft>
                <a:spcPts val="0"/>
              </a:spcAft>
            </a:pPr>
            <a:r>
              <a:rPr lang="en-US" sz="1000" spc="0">
                <a:solidFill>
                  <a:srgbClr val="000000"/>
                </a:solidFill>
                <a:latin typeface="Arial Narrow" panose="02020603050405020304" pitchFamily="2"/>
              </a:rPr>
              <a:t>- Silver nitrate sticks, expired or </a:t>
            </a:r>
          </a:p>
        </p:txBody>
      </p:sp>
      <p:sp>
        <p:nvSpPr>
          <p:cNvPr id="29" name="Text Placeholder 28"/>
          <p:cNvSpPr>
            <a:spLocks noGrp="1"/>
          </p:cNvSpPr>
          <p:nvPr>
            <p:ph type="body" idx="10"/>
          </p:nvPr>
        </p:nvSpPr>
        <p:spPr>
          <a:xfrm>
            <a:off x="5550535" y="1920240"/>
            <a:ext cx="417195" cy="140335"/>
          </a:xfrm>
          <a:prstGeom prst="rect">
            <a:avLst/>
          </a:prstGeom>
          <a:solidFill>
            <a:srgbClr val="FEFBC8"/>
          </a:solidFill>
          <a:ln w="0" cmpd="sng">
            <a:noFill/>
            <a:prstDash val="solid"/>
          </a:ln>
        </p:spPr>
        <p:txBody>
          <a:bodyPr vert="horz" lIns="0" tIns="0" rIns="0" bIns="0" anchor="t"/>
          <a:lstStyle/>
          <a:p>
            <a:pPr marL="182880" marR="0" indent="0" algn="l">
              <a:lnSpc>
                <a:spcPts val="1200"/>
              </a:lnSpc>
              <a:spcAft>
                <a:spcPts val="0"/>
              </a:spcAft>
            </a:pPr>
            <a:r>
              <a:rPr lang="en-US" sz="1000" spc="0">
                <a:solidFill>
                  <a:srgbClr val="000000"/>
                </a:solidFill>
                <a:latin typeface="Arial Narrow" panose="02020603050405020304" pitchFamily="2"/>
              </a:rPr>
              <a:t>used </a:t>
            </a:r>
          </a:p>
        </p:txBody>
      </p:sp>
      <p:sp>
        <p:nvSpPr>
          <p:cNvPr id="30" name="Text Placeholder 29"/>
          <p:cNvSpPr>
            <a:spLocks noGrp="1"/>
          </p:cNvSpPr>
          <p:nvPr>
            <p:ph type="body" idx="10"/>
          </p:nvPr>
        </p:nvSpPr>
        <p:spPr>
          <a:xfrm>
            <a:off x="5550535" y="2076450"/>
            <a:ext cx="868680" cy="231140"/>
          </a:xfrm>
          <a:prstGeom prst="rect">
            <a:avLst/>
          </a:prstGeom>
          <a:solidFill>
            <a:srgbClr val="FEFBC8"/>
          </a:solidFill>
          <a:ln w="0" cmpd="sng">
            <a:noFill/>
            <a:prstDash val="solid"/>
          </a:ln>
        </p:spPr>
        <p:txBody>
          <a:bodyPr vert="horz" lIns="0" tIns="7620" rIns="0" bIns="0" anchor="t"/>
          <a:lstStyle/>
          <a:p>
            <a:pPr marL="0" marR="0" indent="0" algn="l">
              <a:lnSpc>
                <a:spcPts val="1300"/>
              </a:lnSpc>
              <a:spcAft>
                <a:spcPts val="0"/>
              </a:spcAft>
            </a:pPr>
            <a:r>
              <a:rPr lang="en-US" sz="1000" spc="0">
                <a:solidFill>
                  <a:srgbClr val="000000"/>
                </a:solidFill>
                <a:latin typeface="Arial Narrow" panose="02020603050405020304" pitchFamily="2"/>
              </a:rPr>
              <a:t>"Aerosol Waste" </a:t>
            </a:r>
          </a:p>
        </p:txBody>
      </p:sp>
      <p:sp>
        <p:nvSpPr>
          <p:cNvPr id="31" name="Text Placeholder 30"/>
          <p:cNvSpPr>
            <a:spLocks noGrp="1"/>
          </p:cNvSpPr>
          <p:nvPr>
            <p:ph type="body" idx="10"/>
          </p:nvPr>
        </p:nvSpPr>
        <p:spPr>
          <a:xfrm>
            <a:off x="5550535" y="2307590"/>
            <a:ext cx="1280160" cy="106680"/>
          </a:xfrm>
          <a:prstGeom prst="rect">
            <a:avLst/>
          </a:prstGeom>
          <a:solidFill>
            <a:srgbClr val="FEFBC8"/>
          </a:solidFill>
          <a:ln w="0" cmpd="sng">
            <a:noFill/>
            <a:prstDash val="solid"/>
          </a:ln>
        </p:spPr>
        <p:txBody>
          <a:bodyPr vert="horz" lIns="0" tIns="0" rIns="0" bIns="0" anchor="t"/>
          <a:lstStyle/>
          <a:p>
            <a:pPr marL="0" marR="0" indent="0" algn="l">
              <a:lnSpc>
                <a:spcPts val="1300"/>
              </a:lnSpc>
              <a:spcAft>
                <a:spcPts val="0"/>
              </a:spcAft>
            </a:pPr>
            <a:r>
              <a:rPr lang="en-US" sz="1000" spc="0">
                <a:solidFill>
                  <a:srgbClr val="000000"/>
                </a:solidFill>
                <a:latin typeface="Arial Narrow" panose="02020603050405020304" pitchFamily="2"/>
              </a:rPr>
              <a:t>Labeled Black Container </a:t>
            </a:r>
          </a:p>
        </p:txBody>
      </p:sp>
      <p:sp>
        <p:nvSpPr>
          <p:cNvPr id="34" name="Text Placeholder 33"/>
          <p:cNvSpPr>
            <a:spLocks noGrp="1"/>
          </p:cNvSpPr>
          <p:nvPr>
            <p:ph type="body" idx="10"/>
          </p:nvPr>
        </p:nvSpPr>
        <p:spPr>
          <a:xfrm>
            <a:off x="5550535" y="2563495"/>
            <a:ext cx="1520825" cy="1725295"/>
          </a:xfrm>
          <a:prstGeom prst="rect">
            <a:avLst/>
          </a:prstGeom>
          <a:solidFill>
            <a:srgbClr val="FEFBC8"/>
          </a:solidFill>
          <a:ln w="0" cmpd="sng">
            <a:noFill/>
            <a:prstDash val="solid"/>
          </a:ln>
        </p:spPr>
        <p:txBody>
          <a:bodyPr vert="horz" lIns="0" tIns="0" rIns="0" bIns="0" anchor="t"/>
          <a:lstStyle/>
          <a:p>
            <a:pPr marL="45720" marR="0" indent="0" algn="l">
              <a:lnSpc>
                <a:spcPts val="900"/>
              </a:lnSpc>
              <a:spcAft>
                <a:spcPts val="0"/>
              </a:spcAft>
            </a:pPr>
            <a:r>
              <a:rPr lang="en-US" sz="1000" spc="0">
                <a:solidFill>
                  <a:srgbClr val="000000"/>
                </a:solidFill>
                <a:latin typeface="Arial Narrow" panose="02020603050405020304" pitchFamily="2"/>
              </a:rPr>
              <a:t>Unused or partially used </a:t>
            </a:r>
          </a:p>
          <a:p>
            <a:pPr marL="182880" marR="0" indent="137160" algn="l">
              <a:lnSpc>
                <a:spcPts val="1200"/>
              </a:lnSpc>
              <a:spcBef>
                <a:spcPts val="0"/>
              </a:spcBef>
              <a:spcAft>
                <a:spcPts val="0"/>
              </a:spcAft>
              <a:buFont typeface="Symbol"/>
              <a:buChar char="-"/>
            </a:pPr>
            <a:r>
              <a:rPr lang="en-US" sz="1000" spc="5">
                <a:solidFill>
                  <a:srgbClr val="000000"/>
                </a:solidFill>
                <a:latin typeface="Arial Narrow" panose="02020603050405020304" pitchFamily="2"/>
              </a:rPr>
              <a:t>Foam hand Sanitizer </a:t>
            </a:r>
          </a:p>
          <a:p>
            <a:pPr marL="182880" marR="0" indent="137160" algn="l">
              <a:lnSpc>
                <a:spcPts val="1200"/>
              </a:lnSpc>
              <a:spcBef>
                <a:spcPts val="15"/>
              </a:spcBef>
              <a:spcAft>
                <a:spcPts val="0"/>
              </a:spcAft>
              <a:buFont typeface="Symbol"/>
              <a:buChar char="-"/>
            </a:pPr>
            <a:r>
              <a:rPr lang="en-US" sz="1000" spc="5">
                <a:solidFill>
                  <a:srgbClr val="000000"/>
                </a:solidFill>
                <a:latin typeface="Arial Narrow" panose="02020603050405020304" pitchFamily="2"/>
              </a:rPr>
              <a:t>Gebauers Spray </a:t>
            </a:r>
          </a:p>
          <a:p>
            <a:pPr marL="182880" marR="0" indent="137160" algn="l">
              <a:lnSpc>
                <a:spcPts val="1200"/>
              </a:lnSpc>
              <a:spcBef>
                <a:spcPts val="0"/>
              </a:spcBef>
              <a:spcAft>
                <a:spcPts val="0"/>
              </a:spcAft>
              <a:buFont typeface="Symbol"/>
              <a:buChar char="-"/>
            </a:pPr>
            <a:r>
              <a:rPr lang="en-US" sz="1000" spc="5">
                <a:solidFill>
                  <a:srgbClr val="000000"/>
                </a:solidFill>
                <a:latin typeface="Arial Narrow" panose="02020603050405020304" pitchFamily="2"/>
              </a:rPr>
              <a:t>Granulex Spray </a:t>
            </a:r>
          </a:p>
          <a:p>
            <a:pPr marL="182880" marR="0" indent="137160" algn="l">
              <a:lnSpc>
                <a:spcPts val="1200"/>
              </a:lnSpc>
              <a:spcBef>
                <a:spcPts val="0"/>
              </a:spcBef>
              <a:spcAft>
                <a:spcPts val="0"/>
              </a:spcAft>
              <a:buFont typeface="Symbol"/>
              <a:buChar char="·"/>
            </a:pPr>
            <a:r>
              <a:rPr lang="en-US" sz="1000" spc="5">
                <a:solidFill>
                  <a:srgbClr val="000000"/>
                </a:solidFill>
                <a:latin typeface="Arial Narrow" panose="02020603050405020304" pitchFamily="2"/>
              </a:rPr>
              <a:t>Hurricane Spray </a:t>
            </a:r>
          </a:p>
          <a:p>
            <a:pPr marL="182880" marR="0" indent="137160" algn="l">
              <a:lnSpc>
                <a:spcPts val="1200"/>
              </a:lnSpc>
              <a:spcBef>
                <a:spcPts val="0"/>
              </a:spcBef>
              <a:spcAft>
                <a:spcPts val="0"/>
              </a:spcAft>
              <a:buFont typeface="Symbol"/>
              <a:buChar char="-"/>
            </a:pPr>
            <a:r>
              <a:rPr lang="en-US" sz="1000" spc="5">
                <a:solidFill>
                  <a:srgbClr val="000000"/>
                </a:solidFill>
                <a:latin typeface="Arial Narrow" panose="02020603050405020304" pitchFamily="2"/>
              </a:rPr>
              <a:t>Metered dose inhalers </a:t>
            </a:r>
          </a:p>
          <a:p>
            <a:pPr marL="182880" marR="0" indent="137160" algn="l">
              <a:lnSpc>
                <a:spcPts val="1200"/>
              </a:lnSpc>
              <a:spcBef>
                <a:spcPts val="60"/>
              </a:spcBef>
              <a:spcAft>
                <a:spcPts val="0"/>
              </a:spcAft>
              <a:buFont typeface="Symbol"/>
              <a:buChar char="·"/>
            </a:pPr>
            <a:r>
              <a:rPr lang="en-US" sz="1000" spc="0">
                <a:solidFill>
                  <a:srgbClr val="000000"/>
                </a:solidFill>
                <a:latin typeface="Arial Narrow" panose="02020603050405020304" pitchFamily="2"/>
              </a:rPr>
              <a:t>Small compressed air or gas </a:t>
            </a:r>
            <a:r>
              <a:rPr lang="en-US" sz="1000" u="sng" spc="0">
                <a:solidFill>
                  <a:srgbClr val="000000"/>
                </a:solidFill>
                <a:latin typeface="Arial Narrow" panose="02020603050405020304" pitchFamily="2"/>
              </a:rPr>
              <a:t>cylinders</a:t>
            </a:r>
          </a:p>
          <a:p>
            <a:pPr marL="45720" marR="0" indent="0" algn="l">
              <a:lnSpc>
                <a:spcPts val="1300"/>
              </a:lnSpc>
              <a:spcBef>
                <a:spcPts val="175"/>
              </a:spcBef>
              <a:spcAft>
                <a:spcPts val="0"/>
              </a:spcAft>
            </a:pPr>
            <a:r>
              <a:rPr lang="en-US" sz="1000" spc="0">
                <a:solidFill>
                  <a:srgbClr val="000000"/>
                </a:solidFill>
                <a:latin typeface="Arial Narrow" panose="02020603050405020304" pitchFamily="2"/>
              </a:rPr>
              <a:t>"P_listed hazardous Waste" Labeled Black Container </a:t>
            </a:r>
          </a:p>
          <a:p>
            <a:pPr marL="182880" marR="0" indent="137160" algn="l">
              <a:lnSpc>
                <a:spcPts val="1200"/>
              </a:lnSpc>
              <a:spcBef>
                <a:spcPts val="85"/>
              </a:spcBef>
              <a:spcAft>
                <a:spcPts val="20"/>
              </a:spcAft>
              <a:buFont typeface="Symbol"/>
              <a:buChar char="·"/>
            </a:pPr>
            <a:r>
              <a:rPr lang="en-US" sz="1000" spc="40" baseline="30000">
                <a:solidFill>
                  <a:srgbClr val="DFA383"/>
                </a:solidFill>
                <a:latin typeface="Arial Narrow" panose="02020603050405020304" pitchFamily="2"/>
              </a:rPr>
              <a:t>-</a:t>
            </a:r>
            <a:r>
              <a:rPr lang="en-US" sz="1000" spc="40">
                <a:solidFill>
                  <a:srgbClr val="DFA383"/>
                </a:solidFill>
                <a:latin typeface="Arial Narrow" panose="02020603050405020304" pitchFamily="2"/>
              </a:rPr>
              <a:t>Phanracy Use Only" </a:t>
            </a:r>
          </a:p>
        </p:txBody>
      </p:sp>
      <p:sp>
        <p:nvSpPr>
          <p:cNvPr id="35" name="Text Placeholder 34"/>
          <p:cNvSpPr>
            <a:spLocks noGrp="1"/>
          </p:cNvSpPr>
          <p:nvPr>
            <p:ph type="body" idx="10"/>
          </p:nvPr>
        </p:nvSpPr>
        <p:spPr>
          <a:xfrm>
            <a:off x="3310255" y="6781800"/>
            <a:ext cx="3950970" cy="455295"/>
          </a:xfrm>
          <a:prstGeom prst="rect">
            <a:avLst/>
          </a:prstGeom>
          <a:noFill/>
          <a:ln w="0" cmpd="sng">
            <a:noFill/>
            <a:prstDash val="solid"/>
          </a:ln>
        </p:spPr>
        <p:txBody>
          <a:bodyPr vert="horz" lIns="0" tIns="170180" rIns="0" bIns="0" anchor="t"/>
          <a:lstStyle/>
          <a:p>
            <a:pPr marL="502920" marR="0" indent="0" algn="l">
              <a:lnSpc>
                <a:spcPts val="1100"/>
              </a:lnSpc>
              <a:spcAft>
                <a:spcPts val="1085"/>
              </a:spcAft>
            </a:pPr>
            <a:r>
              <a:rPr lang="en-US" sz="1000" spc="-20">
                <a:solidFill>
                  <a:srgbClr val="000000"/>
                </a:solidFill>
                <a:latin typeface="Arial Narrow" panose="02020603050405020304" pitchFamily="2"/>
              </a:rPr>
              <a:t>PHONE: 951/353-5513 or 8-258.5513 </a:t>
            </a:r>
          </a:p>
        </p:txBody>
      </p:sp>
      <p:sp>
        <p:nvSpPr>
          <p:cNvPr id="36" name="Text Placeholder 35"/>
          <p:cNvSpPr>
            <a:spLocks noGrp="1"/>
          </p:cNvSpPr>
          <p:nvPr>
            <p:ph type="body" idx="10"/>
          </p:nvPr>
        </p:nvSpPr>
        <p:spPr>
          <a:xfrm>
            <a:off x="7409815" y="768350"/>
            <a:ext cx="2020570" cy="5818505"/>
          </a:xfrm>
          <a:prstGeom prst="rect">
            <a:avLst/>
          </a:prstGeom>
          <a:noFill/>
          <a:ln w="0" cmpd="sng">
            <a:noFill/>
            <a:prstDash val="solid"/>
          </a:ln>
        </p:spPr>
        <p:txBody>
          <a:bodyPr vert="horz" lIns="0" tIns="113030" rIns="0" bIns="0" anchor="t"/>
          <a:lstStyle/>
          <a:p>
            <a:pPr marL="457200" marR="0" indent="0" algn="l">
              <a:lnSpc>
                <a:spcPts val="1100"/>
              </a:lnSpc>
              <a:spcAft>
                <a:spcPts val="0"/>
              </a:spcAft>
            </a:pPr>
            <a:r>
              <a:rPr lang="en-US" sz="1000" spc="35">
                <a:solidFill>
                  <a:srgbClr val="3C1C0C"/>
                </a:solidFill>
                <a:latin typeface="Arial Narrow" panose="02020603050405020304" pitchFamily="2"/>
              </a:rPr>
              <a:t>Universal</a:t>
            </a:r>
            <a:r>
              <a:rPr lang="en-US" sz="1000" spc="35">
                <a:solidFill>
                  <a:srgbClr val="563C22"/>
                </a:solidFill>
                <a:latin typeface="Arial Narrow" panose="02020603050405020304" pitchFamily="2"/>
              </a:rPr>
              <a:t> Waste </a:t>
            </a:r>
          </a:p>
          <a:p>
            <a:pPr marL="365760" marR="0" indent="0" algn="l">
              <a:lnSpc>
                <a:spcPts val="1100"/>
              </a:lnSpc>
              <a:spcBef>
                <a:spcPts val="6705"/>
              </a:spcBef>
              <a:spcAft>
                <a:spcPts val="0"/>
              </a:spcAft>
            </a:pPr>
            <a:r>
              <a:rPr lang="en-US" sz="1000" spc="15">
                <a:solidFill>
                  <a:srgbClr val="000000"/>
                </a:solidFill>
                <a:latin typeface="Arial Narrow" panose="02020603050405020304" pitchFamily="2"/>
              </a:rPr>
              <a:t>Batteries - Place in bin marked </a:t>
            </a:r>
          </a:p>
          <a:p>
            <a:pPr marL="365760" marR="0" indent="0" algn="l">
              <a:lnSpc>
                <a:spcPts val="1100"/>
              </a:lnSpc>
              <a:spcBef>
                <a:spcPts val="125"/>
              </a:spcBef>
              <a:spcAft>
                <a:spcPts val="0"/>
              </a:spcAft>
            </a:pPr>
            <a:r>
              <a:rPr lang="en-US" sz="1000" spc="15">
                <a:solidFill>
                  <a:srgbClr val="000000"/>
                </a:solidFill>
                <a:latin typeface="Arial Narrow" panose="02020603050405020304" pitchFamily="2"/>
              </a:rPr>
              <a:t>"Universal Waste, Batteries" </a:t>
            </a:r>
          </a:p>
          <a:p>
            <a:pPr marL="457200" marR="0" indent="91440" algn="l">
              <a:lnSpc>
                <a:spcPts val="1200"/>
              </a:lnSpc>
              <a:spcBef>
                <a:spcPts val="0"/>
              </a:spcBef>
              <a:spcAft>
                <a:spcPts val="0"/>
              </a:spcAft>
              <a:buFont typeface="Symbol"/>
              <a:buChar char="·"/>
            </a:pPr>
            <a:r>
              <a:rPr lang="en-US" sz="1000" spc="0">
                <a:solidFill>
                  <a:srgbClr val="000000"/>
                </a:solidFill>
                <a:latin typeface="Arial Narrow" panose="02020603050405020304" pitchFamily="2"/>
              </a:rPr>
              <a:t>All types of batteries including AA. AM. C. D. 9-volt. button cell/hearing aid, rechargeable, lead acid </a:t>
            </a:r>
          </a:p>
          <a:p>
            <a:pPr marL="365760" marR="0" indent="0" algn="l">
              <a:lnSpc>
                <a:spcPts val="1200"/>
              </a:lnSpc>
              <a:spcBef>
                <a:spcPts val="1185"/>
              </a:spcBef>
              <a:spcAft>
                <a:spcPts val="0"/>
              </a:spcAft>
            </a:pPr>
            <a:r>
              <a:rPr lang="en-US" sz="1000" spc="0">
                <a:solidFill>
                  <a:srgbClr val="000000"/>
                </a:solidFill>
                <a:latin typeface="Arial Narrow" panose="02020603050405020304" pitchFamily="2"/>
              </a:rPr>
              <a:t>Electronic Equipment - Place in bin marked "Universal Waste, Electronic Equipment" </a:t>
            </a:r>
          </a:p>
          <a:p>
            <a:pPr marL="457200" marR="45720" indent="91440" algn="l">
              <a:lnSpc>
                <a:spcPts val="1200"/>
              </a:lnSpc>
              <a:spcBef>
                <a:spcPts val="0"/>
              </a:spcBef>
              <a:spcAft>
                <a:spcPts val="0"/>
              </a:spcAft>
              <a:buFont typeface="Symbol"/>
              <a:buChar char="·"/>
            </a:pPr>
            <a:r>
              <a:rPr lang="en-US" sz="1000" spc="0">
                <a:solidFill>
                  <a:srgbClr val="000000"/>
                </a:solidFill>
                <a:latin typeface="Arial Narrow" panose="02020603050405020304" pitchFamily="2"/>
              </a:rPr>
              <a:t>Equipment that is plug in. battery powered. mercury-containing equipment, or anything with an ON/OFF switch </a:t>
            </a:r>
          </a:p>
          <a:p>
            <a:pPr marL="457200" marR="0" indent="91440" algn="l">
              <a:lnSpc>
                <a:spcPts val="1200"/>
              </a:lnSpc>
              <a:spcBef>
                <a:spcPts val="0"/>
              </a:spcBef>
              <a:spcAft>
                <a:spcPts val="0"/>
              </a:spcAft>
              <a:buFont typeface="Symbol"/>
              <a:buChar char="·"/>
            </a:pPr>
            <a:r>
              <a:rPr lang="en-US" sz="1000" spc="0">
                <a:solidFill>
                  <a:srgbClr val="000000"/>
                </a:solidFill>
                <a:latin typeface="Arial Narrow" panose="02020603050405020304" pitchFamily="2"/>
              </a:rPr>
              <a:t>Headphones, electric staplers„ tabletop lamps. clocks, power strips, printers, televisions, microwaves, motors. ballasts, circuit control boards, </a:t>
            </a:r>
          </a:p>
          <a:p>
            <a:pPr marL="457200" marR="0" indent="0" algn="l">
              <a:lnSpc>
                <a:spcPts val="1100"/>
              </a:lnSpc>
              <a:spcBef>
                <a:spcPts val="100"/>
              </a:spcBef>
              <a:spcAft>
                <a:spcPts val="0"/>
              </a:spcAft>
            </a:pPr>
            <a:r>
              <a:rPr lang="en-US" sz="1000" spc="-5">
                <a:solidFill>
                  <a:srgbClr val="000000"/>
                </a:solidFill>
                <a:latin typeface="Arial Narrow" panose="02020603050405020304" pitchFamily="2"/>
              </a:rPr>
              <a:t>DVD players </a:t>
            </a:r>
          </a:p>
          <a:p>
            <a:pPr marL="457200" marR="0" indent="91440" algn="l">
              <a:lnSpc>
                <a:spcPts val="1200"/>
              </a:lnSpc>
              <a:spcBef>
                <a:spcPts val="0"/>
              </a:spcBef>
              <a:spcAft>
                <a:spcPts val="0"/>
              </a:spcAft>
              <a:buFont typeface="Symbol"/>
              <a:buChar char="·"/>
            </a:pPr>
            <a:r>
              <a:rPr lang="en-US" sz="1000" spc="0">
                <a:solidFill>
                  <a:srgbClr val="000000"/>
                </a:solidFill>
                <a:latin typeface="Arial Narrow" panose="02020603050405020304" pitchFamily="2"/>
              </a:rPr>
              <a:t>Devices that contain batteries such as pumps, cautery pens. speculums. calculators, glucose monitors, flash/ </a:t>
            </a:r>
          </a:p>
          <a:p>
            <a:pPr marL="457200" marR="0" indent="0" algn="l">
              <a:lnSpc>
                <a:spcPts val="1200"/>
              </a:lnSpc>
              <a:spcBef>
                <a:spcPts val="15"/>
              </a:spcBef>
              <a:spcAft>
                <a:spcPts val="0"/>
              </a:spcAft>
            </a:pPr>
            <a:r>
              <a:rPr lang="en-US" sz="1000" spc="-5">
                <a:solidFill>
                  <a:srgbClr val="000000"/>
                </a:solidFill>
                <a:latin typeface="Arial Narrow" panose="02020603050405020304" pitchFamily="2"/>
              </a:rPr>
              <a:t>pen lights. </a:t>
            </a:r>
          </a:p>
          <a:p>
            <a:pPr marL="457200" marR="0" indent="91440" algn="l">
              <a:lnSpc>
                <a:spcPts val="1200"/>
              </a:lnSpc>
              <a:spcBef>
                <a:spcPts val="20"/>
              </a:spcBef>
              <a:spcAft>
                <a:spcPts val="2690"/>
              </a:spcAft>
              <a:buFont typeface="Symbol"/>
              <a:buChar char="·"/>
            </a:pPr>
            <a:r>
              <a:rPr lang="en-US" sz="1000" spc="0">
                <a:solidFill>
                  <a:srgbClr val="000000"/>
                </a:solidFill>
                <a:latin typeface="Arial Narrow" panose="02020603050405020304" pitchFamily="2"/>
              </a:rPr>
              <a:t>IT products go back to IT for disposal (e.g., items with an EIN, asset tag or bar code). </a:t>
            </a:r>
          </a:p>
        </p:txBody>
      </p:sp>
      <p:sp>
        <p:nvSpPr>
          <p:cNvPr id="37" name="Text Placeholder 36"/>
          <p:cNvSpPr>
            <a:spLocks noGrp="1"/>
          </p:cNvSpPr>
          <p:nvPr>
            <p:ph type="body" idx="10"/>
          </p:nvPr>
        </p:nvSpPr>
        <p:spPr>
          <a:xfrm>
            <a:off x="7409815" y="6710680"/>
            <a:ext cx="2020570" cy="309245"/>
          </a:xfrm>
          <a:prstGeom prst="rect">
            <a:avLst/>
          </a:prstGeom>
          <a:noFill/>
          <a:ln w="0" cmpd="sng">
            <a:noFill/>
            <a:prstDash val="solid"/>
          </a:ln>
        </p:spPr>
        <p:txBody>
          <a:bodyPr vert="horz" lIns="0" tIns="4445" rIns="0" bIns="0" anchor="t"/>
          <a:lstStyle/>
          <a:p>
            <a:pPr marL="0" marR="0" indent="0" algn="ctr">
              <a:lnSpc>
                <a:spcPts val="1200"/>
              </a:lnSpc>
              <a:spcAft>
                <a:spcPts val="0"/>
              </a:spcAft>
            </a:pPr>
            <a:r>
              <a:rPr lang="en-US" sz="1000" spc="0">
                <a:solidFill>
                  <a:srgbClr val="000000"/>
                </a:solidFill>
                <a:latin typeface="Arial Narrow" panose="02020603050405020304" pitchFamily="2"/>
              </a:rPr>
              <a:t>DO NOT PLACE ANY UNIVERSAL </a:t>
            </a:r>
            <a:br/>
            <a:r>
              <a:rPr lang="en-US" sz="1000" spc="0">
                <a:solidFill>
                  <a:srgbClr val="000000"/>
                </a:solidFill>
                <a:latin typeface="Arial Narrow" panose="02020603050405020304" pitchFamily="2"/>
              </a:rPr>
              <a:t>WASTE IN THE REGULAR TRASH </a:t>
            </a:r>
          </a:p>
        </p:txBody>
      </p:sp>
      <p:sp>
        <p:nvSpPr>
          <p:cNvPr id="38" name="Text Placeholder 37"/>
          <p:cNvSpPr>
            <a:spLocks noGrp="1"/>
          </p:cNvSpPr>
          <p:nvPr>
            <p:ph type="body" idx="10"/>
          </p:nvPr>
        </p:nvSpPr>
        <p:spPr>
          <a:xfrm>
            <a:off x="7848600" y="7237095"/>
            <a:ext cx="1600200" cy="281305"/>
          </a:xfrm>
          <a:prstGeom prst="rect">
            <a:avLst/>
          </a:prstGeom>
          <a:noFill/>
          <a:ln w="0" cmpd="sng">
            <a:noFill/>
            <a:prstDash val="solid"/>
          </a:ln>
        </p:spPr>
        <p:txBody>
          <a:bodyPr vert="horz" lIns="0" tIns="48895" rIns="0" bIns="0" anchor="t"/>
          <a:lstStyle/>
          <a:p>
            <a:pPr marL="0" marR="0" indent="0" algn="l">
              <a:lnSpc>
                <a:spcPts val="1200"/>
              </a:lnSpc>
              <a:spcAft>
                <a:spcPts val="570"/>
              </a:spcAft>
            </a:pPr>
            <a:r>
              <a:rPr lang="en-US" sz="1000" spc="50">
                <a:solidFill>
                  <a:srgbClr val="000000"/>
                </a:solidFill>
                <a:latin typeface="Arial Narrow" panose="02020603050405020304" pitchFamily="2"/>
              </a:rPr>
              <a:t>4</a:t>
            </a:r>
            <a:r>
              <a:rPr lang="en-US" sz="1000" spc="50" baseline="30000">
                <a:solidFill>
                  <a:srgbClr val="000000"/>
                </a:solidFill>
                <a:latin typeface="Arial Narrow" panose="02020603050405020304" pitchFamily="2"/>
              </a:rPr>
              <a:t>4.</a:t>
            </a:r>
            <a:r>
              <a:rPr lang="en-US" sz="1000" spc="50">
                <a:solidFill>
                  <a:srgbClr val="000000"/>
                </a:solidFill>
                <a:latin typeface="Arial Narrow" panose="02020603050405020304" pitchFamily="2"/>
              </a:rPr>
              <a:t>1 KAISER PERMANENTE </a:t>
            </a:r>
          </a:p>
        </p:txBody>
      </p:sp>
    </p:spTree>
    <p:extLst>
      <p:ext uri="{BB962C8B-B14F-4D97-AF65-F5344CB8AC3E}">
        <p14:creationId xmlns:p14="http://schemas.microsoft.com/office/powerpoint/2010/main" val="37014012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layout 20">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399415" y="1206500"/>
            <a:ext cx="6515100" cy="518795"/>
          </a:xfrm>
          <a:prstGeom prst="rect">
            <a:avLst/>
          </a:prstGeom>
          <a:solidFill>
            <a:srgbClr val="FCC09C"/>
          </a:solidFill>
          <a:ln w="0" cmpd="sng">
            <a:noFill/>
            <a:prstDash val="solid"/>
          </a:ln>
        </p:spPr>
        <p:txBody>
          <a:bodyPr vert="horz" lIns="0" tIns="0" rIns="0" bIns="0" anchor="t"/>
          <a:lstStyle/>
          <a:p>
            <a:pPr marL="0" marR="0" indent="0" algn="ctr">
              <a:lnSpc>
                <a:spcPts val="2000"/>
              </a:lnSpc>
              <a:spcAft>
                <a:spcPts val="0"/>
              </a:spcAft>
            </a:pPr>
            <a:r>
              <a:rPr lang="en-US" sz="1550" spc="0">
                <a:solidFill>
                  <a:srgbClr val="000000"/>
                </a:solidFill>
                <a:latin typeface="Tahoma" panose="02020603050405020304" pitchFamily="2"/>
              </a:rPr>
              <a:t>"RCRA Aerosol Waste Product" </a:t>
            </a:r>
            <a:br/>
            <a:r>
              <a:rPr lang="en-US" sz="1550" spc="0">
                <a:solidFill>
                  <a:srgbClr val="000000"/>
                </a:solidFill>
                <a:latin typeface="Tahoma" panose="02020603050405020304" pitchFamily="2"/>
              </a:rPr>
              <a:t>Container # 2 </a:t>
            </a:r>
          </a:p>
        </p:txBody>
      </p:sp>
      <p:sp>
        <p:nvSpPr>
          <p:cNvPr id="5" name="Text Placeholder 4"/>
          <p:cNvSpPr>
            <a:spLocks noGrp="1"/>
          </p:cNvSpPr>
          <p:nvPr>
            <p:ph type="body" idx="10"/>
          </p:nvPr>
        </p:nvSpPr>
        <p:spPr>
          <a:xfrm>
            <a:off x="810895" y="1831975"/>
            <a:ext cx="4187825" cy="146050"/>
          </a:xfrm>
          <a:prstGeom prst="rect">
            <a:avLst/>
          </a:prstGeom>
          <a:solidFill>
            <a:srgbClr val="FCC09C"/>
          </a:solidFill>
          <a:ln w="0" cmpd="sng">
            <a:noFill/>
            <a:prstDash val="solid"/>
          </a:ln>
        </p:spPr>
        <p:txBody>
          <a:bodyPr vert="horz" lIns="0" tIns="0" rIns="0" bIns="0" anchor="t"/>
          <a:lstStyle/>
          <a:p>
            <a:pPr marL="0" marR="0" indent="0" algn="l">
              <a:lnSpc>
                <a:spcPts val="1100"/>
              </a:lnSpc>
              <a:spcAft>
                <a:spcPts val="0"/>
              </a:spcAft>
            </a:pPr>
            <a:r>
              <a:rPr lang="en-US" sz="1300" spc="-15">
                <a:solidFill>
                  <a:srgbClr val="000000"/>
                </a:solidFill>
                <a:latin typeface="Tahoma" panose="02020603050405020304" pitchFamily="2"/>
              </a:rPr>
              <a:t>This container is ONLY to be filled with below listed items: </a:t>
            </a:r>
          </a:p>
        </p:txBody>
      </p:sp>
      <p:sp>
        <p:nvSpPr>
          <p:cNvPr id="6" name="Text Placeholder 5"/>
          <p:cNvSpPr>
            <a:spLocks noGrp="1"/>
          </p:cNvSpPr>
          <p:nvPr>
            <p:ph type="body" idx="10"/>
          </p:nvPr>
        </p:nvSpPr>
        <p:spPr>
          <a:xfrm>
            <a:off x="2874010" y="2895600"/>
            <a:ext cx="131445" cy="137160"/>
          </a:xfrm>
          <a:prstGeom prst="rect">
            <a:avLst/>
          </a:prstGeom>
          <a:solidFill>
            <a:srgbClr val="E0E1E7"/>
          </a:solidFill>
          <a:ln w="0" cmpd="sng">
            <a:noFill/>
            <a:prstDash val="solid"/>
          </a:ln>
        </p:spPr>
        <p:txBody>
          <a:bodyPr vert="horz" lIns="0" tIns="0" rIns="0" bIns="0" anchor="t"/>
          <a:lstStyle/>
          <a:p>
            <a:pPr marL="0" marR="0" indent="0" algn="l">
              <a:lnSpc>
                <a:spcPts val="1000"/>
              </a:lnSpc>
              <a:spcAft>
                <a:spcPts val="0"/>
              </a:spcAft>
            </a:pPr>
            <a:r>
              <a:rPr lang="en-US" sz="1550" b="1" spc="0">
                <a:solidFill>
                  <a:srgbClr val="81A5CD"/>
                </a:solidFill>
                <a:latin typeface="Tahoma" panose="02020603050405020304" pitchFamily="2"/>
              </a:rPr>
              <a:t>3 </a:t>
            </a:r>
          </a:p>
        </p:txBody>
      </p:sp>
      <p:sp>
        <p:nvSpPr>
          <p:cNvPr id="7" name="Text Placeholder 6"/>
          <p:cNvSpPr>
            <a:spLocks noGrp="1"/>
          </p:cNvSpPr>
          <p:nvPr>
            <p:ph type="body" idx="10"/>
          </p:nvPr>
        </p:nvSpPr>
        <p:spPr>
          <a:xfrm>
            <a:off x="2353310" y="3587750"/>
            <a:ext cx="2651760" cy="420370"/>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en-US" sz="800" i="1" spc="40">
                <a:solidFill>
                  <a:srgbClr val="E19A98"/>
                </a:solidFill>
                <a:latin typeface="Verdana" panose="02020603050405020304" pitchFamily="2"/>
              </a:rPr>
              <a:t>Partially lull t l nuse•d Partially Full &amp; l'aused </a:t>
            </a:r>
          </a:p>
          <a:p>
            <a:pPr marL="228600" marR="228600" indent="0" algn="l">
              <a:lnSpc>
                <a:spcPts val="1100"/>
              </a:lnSpc>
              <a:spcBef>
                <a:spcPts val="0"/>
              </a:spcBef>
              <a:spcAft>
                <a:spcPts val="0"/>
              </a:spcAft>
              <a:tabLst>
                <a:tab pos="1645920" algn="l"/>
              </a:tabLst>
            </a:pPr>
            <a:r>
              <a:rPr lang="en-US" sz="950" spc="0">
                <a:solidFill>
                  <a:srgbClr val="000000"/>
                </a:solidFill>
                <a:latin typeface="Tahoma" panose="02020603050405020304" pitchFamily="2"/>
              </a:rPr>
              <a:t>Foam I-land Sanitizer Dust Destroyer (Cans ONLY!) </a:t>
            </a:r>
          </a:p>
        </p:txBody>
      </p:sp>
      <p:sp>
        <p:nvSpPr>
          <p:cNvPr id="10" name="Text Placeholder 9"/>
          <p:cNvSpPr>
            <a:spLocks noGrp="1"/>
          </p:cNvSpPr>
          <p:nvPr>
            <p:ph type="body" idx="10"/>
          </p:nvPr>
        </p:nvSpPr>
        <p:spPr>
          <a:xfrm>
            <a:off x="5391785" y="3584575"/>
            <a:ext cx="1225550" cy="284480"/>
          </a:xfrm>
          <a:prstGeom prst="rect">
            <a:avLst/>
          </a:prstGeom>
          <a:noFill/>
          <a:ln w="0" cmpd="sng">
            <a:noFill/>
            <a:prstDash val="solid"/>
          </a:ln>
        </p:spPr>
        <p:txBody>
          <a:bodyPr vert="horz" lIns="0" tIns="0" rIns="0" bIns="0" anchor="t"/>
          <a:lstStyle/>
          <a:p>
            <a:pPr marL="0" marR="0" indent="0" algn="l">
              <a:lnSpc>
                <a:spcPts val="1100"/>
              </a:lnSpc>
              <a:spcAft>
                <a:spcPts val="0"/>
              </a:spcAft>
            </a:pPr>
            <a:r>
              <a:rPr lang="en-US" sz="800" i="1" spc="30">
                <a:solidFill>
                  <a:srgbClr val="E19A98"/>
                </a:solidFill>
                <a:latin typeface="Verdana" panose="02020603050405020304" pitchFamily="2"/>
              </a:rPr>
              <a:t>Partialkfull &amp; l'nuAcil </a:t>
            </a:r>
          </a:p>
          <a:p>
            <a:pPr marL="0" marR="0" indent="0" algn="ctr">
              <a:lnSpc>
                <a:spcPts val="1100"/>
              </a:lnSpc>
              <a:spcBef>
                <a:spcPts val="40"/>
              </a:spcBef>
              <a:spcAft>
                <a:spcPts val="0"/>
              </a:spcAft>
            </a:pPr>
            <a:r>
              <a:rPr lang="en-US" sz="950" spc="-20">
                <a:solidFill>
                  <a:srgbClr val="000000"/>
                </a:solidFill>
                <a:latin typeface="Tahoma" panose="02020603050405020304" pitchFamily="2"/>
              </a:rPr>
              <a:t>Duster </a:t>
            </a:r>
          </a:p>
        </p:txBody>
      </p:sp>
      <p:sp>
        <p:nvSpPr>
          <p:cNvPr id="17" name="Text Placeholder 16"/>
          <p:cNvSpPr>
            <a:spLocks noGrp="1"/>
          </p:cNvSpPr>
          <p:nvPr>
            <p:ph type="body" idx="10"/>
          </p:nvPr>
        </p:nvSpPr>
        <p:spPr>
          <a:xfrm>
            <a:off x="399415" y="5382260"/>
            <a:ext cx="6515100" cy="491490"/>
          </a:xfrm>
          <a:prstGeom prst="rect">
            <a:avLst/>
          </a:prstGeom>
          <a:noFill/>
          <a:ln w="0" cmpd="sng">
            <a:noFill/>
            <a:prstDash val="solid"/>
          </a:ln>
        </p:spPr>
        <p:txBody>
          <a:bodyPr vert="horz" lIns="0" tIns="0" rIns="0" bIns="0" anchor="t"/>
          <a:lstStyle/>
          <a:p>
            <a:pPr marL="3520440" marR="0" indent="0" algn="l">
              <a:lnSpc>
                <a:spcPts val="1000"/>
              </a:lnSpc>
              <a:spcAft>
                <a:spcPts val="0"/>
              </a:spcAft>
            </a:pPr>
            <a:r>
              <a:rPr lang="en-US" sz="800" i="1" spc="235">
                <a:solidFill>
                  <a:srgbClr val="E19A98"/>
                </a:solidFill>
                <a:latin typeface="Verdana" panose="02020603050405020304" pitchFamily="2"/>
              </a:rPr>
              <a:t>Partin Fu</a:t>
            </a:r>
            <a:r>
              <a:rPr lang="en-US" sz="650" i="1" spc="235">
                <a:solidFill>
                  <a:srgbClr val="C87C7B"/>
                </a:solidFill>
                <a:latin typeface="Verdana" panose="02020603050405020304" pitchFamily="2"/>
              </a:rPr>
              <a:t> nuAt'd </a:t>
            </a:r>
          </a:p>
          <a:p>
            <a:pPr marL="3977640" marR="0" indent="0" algn="l">
              <a:lnSpc>
                <a:spcPts val="1100"/>
              </a:lnSpc>
              <a:spcBef>
                <a:spcPts val="70"/>
              </a:spcBef>
              <a:spcAft>
                <a:spcPts val="1595"/>
              </a:spcAft>
            </a:pPr>
            <a:r>
              <a:rPr lang="en-US" sz="950" spc="-25">
                <a:solidFill>
                  <a:srgbClr val="000000"/>
                </a:solidFill>
                <a:latin typeface="Tahoma" panose="02020603050405020304" pitchFamily="2"/>
              </a:rPr>
              <a:t>Inhalers </a:t>
            </a:r>
          </a:p>
        </p:txBody>
      </p:sp>
      <p:sp>
        <p:nvSpPr>
          <p:cNvPr id="18" name="Text Placeholder 17"/>
          <p:cNvSpPr>
            <a:spLocks noGrp="1"/>
          </p:cNvSpPr>
          <p:nvPr>
            <p:ph type="body" idx="10"/>
          </p:nvPr>
        </p:nvSpPr>
        <p:spPr>
          <a:xfrm>
            <a:off x="399415" y="7142480"/>
            <a:ext cx="6515100" cy="2509520"/>
          </a:xfrm>
          <a:prstGeom prst="rect">
            <a:avLst/>
          </a:prstGeom>
          <a:noFill/>
          <a:ln w="0" cmpd="sng">
            <a:noFill/>
            <a:prstDash val="solid"/>
          </a:ln>
        </p:spPr>
        <p:txBody>
          <a:bodyPr vert="horz" lIns="0" tIns="1270" rIns="0" bIns="0" anchor="t"/>
          <a:lstStyle/>
          <a:p>
            <a:pPr marL="3520440" marR="0" indent="0" algn="l">
              <a:lnSpc>
                <a:spcPts val="1000"/>
              </a:lnSpc>
              <a:spcAft>
                <a:spcPts val="0"/>
              </a:spcAft>
            </a:pPr>
            <a:r>
              <a:rPr lang="en-US" sz="800" i="1" spc="30">
                <a:solidFill>
                  <a:srgbClr val="E19A98"/>
                </a:solidFill>
                <a:latin typeface="Verdana" panose="02020603050405020304" pitchFamily="2"/>
              </a:rPr>
              <a:t>Partially</a:t>
            </a:r>
            <a:r>
              <a:rPr lang="en-US" sz="800" i="1" spc="30">
                <a:solidFill>
                  <a:srgbClr val="C87C7B"/>
                </a:solidFill>
                <a:latin typeface="Verdana" panose="02020603050405020304" pitchFamily="2"/>
              </a:rPr>
              <a:t> Full V 1 mocrl </a:t>
            </a:r>
          </a:p>
          <a:p>
            <a:pPr marL="3063240" marR="0" indent="0" algn="l">
              <a:lnSpc>
                <a:spcPts val="1200"/>
              </a:lnSpc>
              <a:spcBef>
                <a:spcPts val="85"/>
              </a:spcBef>
              <a:spcAft>
                <a:spcPts val="0"/>
              </a:spcAft>
            </a:pPr>
            <a:r>
              <a:rPr lang="en-US" sz="950" spc="-15">
                <a:solidFill>
                  <a:srgbClr val="000000"/>
                </a:solidFill>
                <a:latin typeface="Tahoma" panose="02020603050405020304" pitchFamily="2"/>
              </a:rPr>
              <a:t>Gehrauers Spray and Compressed </a:t>
            </a:r>
            <a:r>
              <a:rPr lang="en-US" sz="800" spc="-15">
                <a:solidFill>
                  <a:srgbClr val="000000"/>
                </a:solidFill>
                <a:latin typeface="Verdana" panose="02020603050405020304" pitchFamily="2"/>
              </a:rPr>
              <a:t>Air Cans </a:t>
            </a:r>
          </a:p>
          <a:p>
            <a:pPr marL="0" marR="0" indent="0" algn="l">
              <a:lnSpc>
                <a:spcPts val="1000"/>
              </a:lnSpc>
              <a:spcBef>
                <a:spcPts val="14220"/>
              </a:spcBef>
              <a:spcAft>
                <a:spcPts val="0"/>
              </a:spcAft>
            </a:pPr>
            <a:r>
              <a:rPr lang="en-US" sz="800" spc="-70">
                <a:solidFill>
                  <a:srgbClr val="E19A98"/>
                </a:solidFill>
                <a:latin typeface="Verdana" panose="02020603050405020304" pitchFamily="2"/>
              </a:rPr>
              <a:t>`4rvf E Products may vary by manufacturer model size labeling and potency (cf.,. </a:t>
            </a:r>
          </a:p>
          <a:p>
            <a:pPr marL="0" marR="0" indent="0" algn="l">
              <a:lnSpc>
                <a:spcPts val="1700"/>
              </a:lnSpc>
              <a:spcBef>
                <a:spcPts val="45"/>
              </a:spcBef>
              <a:spcAft>
                <a:spcPts val="485"/>
              </a:spcAft>
              <a:tabLst>
                <a:tab pos="6537960" algn="r"/>
              </a:tabLst>
            </a:pPr>
            <a:r>
              <a:rPr lang="en-US" sz="800" spc="0">
                <a:solidFill>
                  <a:srgbClr val="000000"/>
                </a:solidFill>
                <a:latin typeface="Verdana" panose="02020603050405020304" pitchFamily="2"/>
              </a:rPr>
              <a:t>Revision 11/30/17 </a:t>
            </a:r>
            <a:r>
              <a:rPr lang="en-US" sz="950" spc="0">
                <a:solidFill>
                  <a:srgbClr val="81A5CD"/>
                </a:solidFill>
                <a:latin typeface="Tahoma" panose="02020603050405020304" pitchFamily="2"/>
              </a:rPr>
              <a:t>0</a:t>
            </a:r>
            <a:r>
              <a:rPr lang="en-US" sz="950" spc="0" baseline="30000">
                <a:solidFill>
                  <a:srgbClr val="81A5CD"/>
                </a:solidFill>
                <a:latin typeface="Tahoma" panose="02020603050405020304" pitchFamily="2"/>
              </a:rPr>
              <a:t>1</a:t>
            </a:r>
            <a:r>
              <a:rPr lang="en-US" sz="950" spc="0">
                <a:solidFill>
                  <a:srgbClr val="81A5CD"/>
                </a:solidFill>
                <a:latin typeface="Tahoma" panose="02020603050405020304" pitchFamily="2"/>
              </a:rPr>
              <a:t>4</a:t>
            </a:r>
            <a:r>
              <a:rPr lang="en-US" sz="950" spc="0">
                <a:solidFill>
                  <a:srgbClr val="445773"/>
                </a:solidFill>
                <a:latin typeface="Tahoma" panose="02020603050405020304" pitchFamily="2"/>
              </a:rPr>
              <a:t> KAISER PERMANENTE </a:t>
            </a:r>
          </a:p>
        </p:txBody>
      </p:sp>
      <p:sp>
        <p:nvSpPr>
          <p:cNvPr id="21" name="Text Placeholder 20"/>
          <p:cNvSpPr>
            <a:spLocks noGrp="1"/>
          </p:cNvSpPr>
          <p:nvPr>
            <p:ph type="body" idx="10"/>
          </p:nvPr>
        </p:nvSpPr>
        <p:spPr>
          <a:xfrm>
            <a:off x="3892550" y="6331585"/>
            <a:ext cx="1998980" cy="227965"/>
          </a:xfrm>
          <a:prstGeom prst="rect">
            <a:avLst/>
          </a:prstGeom>
          <a:solidFill>
            <a:srgbClr val="5377A8"/>
          </a:solidFill>
          <a:ln w="0" cmpd="sng">
            <a:noFill/>
            <a:prstDash val="solid"/>
          </a:ln>
        </p:spPr>
        <p:txBody>
          <a:bodyPr vert="horz" lIns="0" tIns="63500" rIns="0" bIns="0" anchor="t"/>
          <a:lstStyle/>
          <a:p>
            <a:pPr marL="0" marR="0" indent="0" algn="l">
              <a:lnSpc>
                <a:spcPts val="1100"/>
              </a:lnSpc>
              <a:spcAft>
                <a:spcPts val="0"/>
              </a:spcAft>
            </a:pPr>
            <a:r>
              <a:rPr lang="en-US" sz="1300" b="1" spc="-60">
                <a:solidFill>
                  <a:srgbClr val="000000"/>
                </a:solidFill>
                <a:latin typeface="Tahoma" panose="02020603050405020304" pitchFamily="2"/>
              </a:rPr>
              <a:t>"Wain "Vida </a:t>
            </a:r>
          </a:p>
        </p:txBody>
      </p:sp>
      <p:sp>
        <p:nvSpPr>
          <p:cNvPr id="22" name="Text Placeholder 21"/>
          <p:cNvSpPr>
            <a:spLocks noGrp="1"/>
          </p:cNvSpPr>
          <p:nvPr>
            <p:ph type="body" idx="10"/>
          </p:nvPr>
        </p:nvSpPr>
        <p:spPr>
          <a:xfrm>
            <a:off x="4873625" y="6559550"/>
            <a:ext cx="1017905" cy="63500"/>
          </a:xfrm>
          <a:prstGeom prst="rect">
            <a:avLst/>
          </a:prstGeom>
          <a:solidFill>
            <a:srgbClr val="5377A8"/>
          </a:solidFill>
          <a:ln w="0" cmpd="sng">
            <a:noFill/>
            <a:prstDash val="solid"/>
          </a:ln>
        </p:spPr>
        <p:txBody>
          <a:bodyPr vert="horz" lIns="0" tIns="0" rIns="0" bIns="0" anchor="t"/>
          <a:lstStyle/>
          <a:p>
            <a:pPr marL="0" marR="0" indent="0" algn="l">
              <a:lnSpc>
                <a:spcPts val="600"/>
              </a:lnSpc>
              <a:spcAft>
                <a:spcPts val="0"/>
              </a:spcAft>
              <a:tabLst>
                <a:tab pos="1030605" algn="r"/>
              </a:tabLst>
            </a:pPr>
            <a:r>
              <a:rPr lang="en-US" sz="650" b="1" i="1" spc="0">
                <a:solidFill>
                  <a:srgbClr val="445773"/>
                </a:solidFill>
                <a:latin typeface="Verdana" panose="02020603050405020304" pitchFamily="2"/>
              </a:rPr>
              <a:t>f</a:t>
            </a:r>
            <a:r>
              <a:rPr lang="en-US" sz="100" b="1" i="1" spc="0">
                <a:solidFill>
                  <a:srgbClr val="000000"/>
                </a:solidFill>
                <a:latin typeface="Garamond" panose="02020603050405020304" pitchFamily="2"/>
              </a:rPr>
              <a:t> </a:t>
            </a:r>
            <a:r>
              <a:rPr lang="en-US" sz="450" b="1" i="1" spc="0">
                <a:solidFill>
                  <a:srgbClr val="000000"/>
                </a:solidFill>
                <a:latin typeface="Garamond" panose="02020603050405020304" pitchFamily="2"/>
              </a:rPr>
              <a:t>• 4 </a:t>
            </a:r>
          </a:p>
        </p:txBody>
      </p:sp>
      <p:sp>
        <p:nvSpPr>
          <p:cNvPr id="24" name="Text Placeholder 23"/>
          <p:cNvSpPr>
            <a:spLocks noGrp="1"/>
          </p:cNvSpPr>
          <p:nvPr>
            <p:ph type="body" idx="10"/>
          </p:nvPr>
        </p:nvSpPr>
        <p:spPr>
          <a:xfrm>
            <a:off x="5447030" y="6879590"/>
            <a:ext cx="444500" cy="76200"/>
          </a:xfrm>
          <a:prstGeom prst="rect">
            <a:avLst/>
          </a:prstGeom>
          <a:solidFill>
            <a:srgbClr val="5377A8"/>
          </a:solidFill>
          <a:ln w="0" cmpd="sng">
            <a:noFill/>
            <a:prstDash val="solid"/>
          </a:ln>
        </p:spPr>
        <p:txBody>
          <a:bodyPr vert="horz" lIns="0" tIns="0" rIns="0" bIns="0" anchor="t"/>
          <a:lstStyle/>
          <a:p>
            <a:pPr marL="0" marR="0" indent="0" algn="l">
              <a:lnSpc>
                <a:spcPts val="700"/>
              </a:lnSpc>
              <a:spcAft>
                <a:spcPts val="0"/>
              </a:spcAft>
            </a:pPr>
            <a:r>
              <a:rPr lang="en-US" sz="450" i="1" spc="0">
                <a:solidFill>
                  <a:srgbClr val="000000"/>
                </a:solidFill>
                <a:latin typeface="Garamond" panose="02020603050405020304" pitchFamily="2"/>
              </a:rPr>
              <a:t>t </a:t>
            </a:r>
          </a:p>
        </p:txBody>
      </p:sp>
    </p:spTree>
    <p:extLst>
      <p:ext uri="{BB962C8B-B14F-4D97-AF65-F5344CB8AC3E}">
        <p14:creationId xmlns:p14="http://schemas.microsoft.com/office/powerpoint/2010/main" val="23210209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layout 21">
    <p:bg>
      <p:bgPr>
        <a:solidFill>
          <a:schemeClr val="bg1">
            <a:alpha val="10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444500" y="723900"/>
            <a:ext cx="9144635" cy="367030"/>
          </a:xfrm>
          <a:prstGeom prst="rect">
            <a:avLst/>
          </a:prstGeom>
          <a:noFill/>
          <a:ln w="0" cmpd="sng">
            <a:noFill/>
            <a:prstDash val="solid"/>
          </a:ln>
        </p:spPr>
        <p:txBody>
          <a:bodyPr vert="horz" lIns="0" tIns="4445" rIns="0" bIns="0" anchor="t"/>
          <a:lstStyle/>
          <a:p>
            <a:pPr marL="0" marR="0" indent="0" algn="ctr">
              <a:lnSpc>
                <a:spcPts val="2700"/>
              </a:lnSpc>
              <a:spcAft>
                <a:spcPts val="95"/>
              </a:spcAft>
            </a:pPr>
            <a:r>
              <a:rPr lang="en-US" sz="2300" b="1" spc="105">
                <a:solidFill>
                  <a:srgbClr val="150A0A"/>
                </a:solidFill>
                <a:latin typeface="Arial Narrow" panose="02020603050405020304" pitchFamily="2"/>
              </a:rPr>
              <a:t>Waste Management Patient Care Areas* </a:t>
            </a:r>
          </a:p>
        </p:txBody>
      </p:sp>
      <p:sp>
        <p:nvSpPr>
          <p:cNvPr id="8" name="Text Placeholder 7"/>
          <p:cNvSpPr>
            <a:spLocks noGrp="1"/>
          </p:cNvSpPr>
          <p:nvPr>
            <p:ph type="body" idx="10"/>
          </p:nvPr>
        </p:nvSpPr>
        <p:spPr>
          <a:xfrm>
            <a:off x="2746375" y="1545590"/>
            <a:ext cx="1566545" cy="173355"/>
          </a:xfrm>
          <a:prstGeom prst="rect">
            <a:avLst/>
          </a:prstGeom>
          <a:noFill/>
          <a:ln w="0" cmpd="sng">
            <a:noFill/>
            <a:prstDash val="solid"/>
          </a:ln>
        </p:spPr>
        <p:txBody>
          <a:bodyPr vert="horz" lIns="0" tIns="0" rIns="0" bIns="0" anchor="t"/>
          <a:lstStyle/>
          <a:p>
            <a:pPr marL="0" marR="0" indent="0" algn="l">
              <a:lnSpc>
                <a:spcPts val="1300"/>
              </a:lnSpc>
              <a:spcAft>
                <a:spcPts val="0"/>
              </a:spcAft>
            </a:pPr>
            <a:r>
              <a:rPr lang="en-US" sz="1350" b="1" spc="-20">
                <a:solidFill>
                  <a:srgbClr val="150A0A"/>
                </a:solidFill>
                <a:latin typeface="Arial Narrow" panose="02020603050405020304" pitchFamily="2"/>
              </a:rPr>
              <a:t>Biohazardous/Red Bag </a:t>
            </a:r>
          </a:p>
        </p:txBody>
      </p:sp>
      <p:sp>
        <p:nvSpPr>
          <p:cNvPr id="9" name="Text Placeholder 8"/>
          <p:cNvSpPr>
            <a:spLocks noGrp="1"/>
          </p:cNvSpPr>
          <p:nvPr>
            <p:ph type="body" idx="10"/>
          </p:nvPr>
        </p:nvSpPr>
        <p:spPr>
          <a:xfrm>
            <a:off x="4742815" y="1545590"/>
            <a:ext cx="1216025" cy="161290"/>
          </a:xfrm>
          <a:prstGeom prst="rect">
            <a:avLst/>
          </a:prstGeom>
          <a:noFill/>
          <a:ln w="0" cmpd="sng">
            <a:noFill/>
            <a:prstDash val="solid"/>
          </a:ln>
        </p:spPr>
        <p:txBody>
          <a:bodyPr vert="horz" lIns="0" tIns="0" rIns="0" bIns="0" anchor="t"/>
          <a:lstStyle/>
          <a:p>
            <a:pPr marL="0" marR="0" indent="0" algn="l">
              <a:lnSpc>
                <a:spcPts val="1300"/>
              </a:lnSpc>
              <a:spcAft>
                <a:spcPts val="0"/>
              </a:spcAft>
            </a:pPr>
            <a:r>
              <a:rPr lang="en-US" sz="1350" b="1" spc="-20">
                <a:solidFill>
                  <a:srgbClr val="150A0A"/>
                </a:solidFill>
                <a:latin typeface="Arial Narrow" panose="02020603050405020304" pitchFamily="2"/>
              </a:rPr>
              <a:t>Suction Canisters </a:t>
            </a:r>
          </a:p>
        </p:txBody>
      </p:sp>
      <p:sp>
        <p:nvSpPr>
          <p:cNvPr id="10" name="Text Placeholder 9"/>
          <p:cNvSpPr>
            <a:spLocks noGrp="1"/>
          </p:cNvSpPr>
          <p:nvPr>
            <p:ph type="body" idx="10"/>
          </p:nvPr>
        </p:nvSpPr>
        <p:spPr>
          <a:xfrm>
            <a:off x="3346450" y="1752600"/>
            <a:ext cx="1152525" cy="938530"/>
          </a:xfrm>
          <a:prstGeom prst="rect">
            <a:avLst/>
          </a:prstGeom>
          <a:noFill/>
          <a:ln w="0" cmpd="sng">
            <a:noFill/>
            <a:prstDash val="solid"/>
          </a:ln>
        </p:spPr>
        <p:txBody>
          <a:bodyPr vert="horz" lIns="0" tIns="22860" rIns="0" bIns="0" anchor="t"/>
          <a:lstStyle/>
          <a:p>
            <a:pPr marL="0" marR="0" indent="0" algn="l">
              <a:lnSpc>
                <a:spcPts val="1200"/>
              </a:lnSpc>
              <a:spcAft>
                <a:spcPts val="0"/>
              </a:spcAft>
            </a:pPr>
            <a:r>
              <a:rPr lang="en-US" sz="1000" spc="0">
                <a:solidFill>
                  <a:srgbClr val="150A0A"/>
                </a:solidFill>
                <a:latin typeface="Arial Narrow" panose="02020603050405020304" pitchFamily="2"/>
              </a:rPr>
              <a:t>Disposable items with any recognizable dry caked blood or any visible fluid blood and/or otherwise potentially infectious body fluids. </a:t>
            </a:r>
          </a:p>
        </p:txBody>
      </p:sp>
      <p:sp>
        <p:nvSpPr>
          <p:cNvPr id="11" name="Text Placeholder 10"/>
          <p:cNvSpPr>
            <a:spLocks noGrp="1"/>
          </p:cNvSpPr>
          <p:nvPr>
            <p:ph type="body" idx="10"/>
          </p:nvPr>
        </p:nvSpPr>
        <p:spPr>
          <a:xfrm>
            <a:off x="2755265" y="2691130"/>
            <a:ext cx="2063750" cy="1972310"/>
          </a:xfrm>
          <a:prstGeom prst="rect">
            <a:avLst/>
          </a:prstGeom>
          <a:noFill/>
          <a:ln w="0" cmpd="sng">
            <a:noFill/>
            <a:prstDash val="solid"/>
          </a:ln>
        </p:spPr>
        <p:txBody>
          <a:bodyPr vert="horz" lIns="0" tIns="0" rIns="0" bIns="0" anchor="t"/>
          <a:lstStyle/>
          <a:p>
            <a:pPr marL="137160" marR="137160" indent="137160" algn="l">
              <a:lnSpc>
                <a:spcPts val="1200"/>
              </a:lnSpc>
              <a:spcAft>
                <a:spcPts val="0"/>
              </a:spcAft>
              <a:buFont typeface="Symbol"/>
              <a:buChar char="·"/>
            </a:pPr>
            <a:r>
              <a:rPr lang="en-US" sz="1000" spc="0">
                <a:solidFill>
                  <a:srgbClr val="150A0A"/>
                </a:solidFill>
                <a:latin typeface="Arial Narrow" panose="02020603050405020304" pitchFamily="2"/>
              </a:rPr>
              <a:t>Band-Aids and gauze with any visible fluid blood or recognizable dry caked blood </a:t>
            </a:r>
          </a:p>
          <a:p>
            <a:pPr marL="137160" marR="0" indent="137160" algn="l">
              <a:lnSpc>
                <a:spcPts val="1200"/>
              </a:lnSpc>
              <a:spcBef>
                <a:spcPts val="10"/>
              </a:spcBef>
              <a:spcAft>
                <a:spcPts val="0"/>
              </a:spcAft>
              <a:buFont typeface="Symbol"/>
              <a:buChar char="·"/>
            </a:pPr>
            <a:r>
              <a:rPr lang="en-US" sz="1000" spc="5">
                <a:solidFill>
                  <a:srgbClr val="150A0A"/>
                </a:solidFill>
                <a:latin typeface="Arial Narrow" panose="02020603050405020304" pitchFamily="2"/>
              </a:rPr>
              <a:t>Used wound cleaning swab and gauze </a:t>
            </a:r>
          </a:p>
          <a:p>
            <a:pPr marL="137160" marR="0" indent="137160" algn="l">
              <a:lnSpc>
                <a:spcPts val="1200"/>
              </a:lnSpc>
              <a:spcBef>
                <a:spcPts val="0"/>
              </a:spcBef>
              <a:spcAft>
                <a:spcPts val="0"/>
              </a:spcAft>
              <a:buFont typeface="Symbol"/>
              <a:buChar char="·"/>
            </a:pPr>
            <a:r>
              <a:rPr lang="en-US" sz="1000" spc="0">
                <a:solidFill>
                  <a:srgbClr val="150A0A"/>
                </a:solidFill>
                <a:latin typeface="Arial Narrow" panose="02020603050405020304" pitchFamily="2"/>
              </a:rPr>
              <a:t>Chux pads or surgical towels with blood </a:t>
            </a:r>
          </a:p>
          <a:p>
            <a:pPr marL="137160" marR="0" indent="137160" algn="l">
              <a:lnSpc>
                <a:spcPts val="1200"/>
              </a:lnSpc>
              <a:spcBef>
                <a:spcPts val="10"/>
              </a:spcBef>
              <a:spcAft>
                <a:spcPts val="0"/>
              </a:spcAft>
              <a:buFont typeface="Symbol"/>
              <a:buChar char="·"/>
            </a:pPr>
            <a:r>
              <a:rPr lang="en-US" sz="1000" spc="10">
                <a:solidFill>
                  <a:srgbClr val="150A0A"/>
                </a:solidFill>
                <a:latin typeface="Arial Narrow" panose="02020603050405020304" pitchFamily="2"/>
              </a:rPr>
              <a:t>Blood transfusion bags and/or tubing </a:t>
            </a:r>
          </a:p>
          <a:p>
            <a:pPr marL="137160" marR="0" indent="137160" algn="l">
              <a:lnSpc>
                <a:spcPts val="1200"/>
              </a:lnSpc>
              <a:spcBef>
                <a:spcPts val="0"/>
              </a:spcBef>
              <a:spcAft>
                <a:spcPts val="0"/>
              </a:spcAft>
              <a:buFont typeface="Symbol"/>
              <a:buChar char="·"/>
            </a:pPr>
            <a:r>
              <a:rPr lang="en-US" sz="1000" spc="0">
                <a:solidFill>
                  <a:srgbClr val="150A0A"/>
                </a:solidFill>
                <a:latin typeface="Arial Narrow" panose="02020603050405020304" pitchFamily="2"/>
              </a:rPr>
              <a:t>Catheters or feeding tubes </a:t>
            </a:r>
          </a:p>
          <a:p>
            <a:pPr marL="137160" marR="0" indent="137160" algn="l">
              <a:lnSpc>
                <a:spcPts val="1200"/>
              </a:lnSpc>
              <a:spcBef>
                <a:spcPts val="0"/>
              </a:spcBef>
              <a:spcAft>
                <a:spcPts val="0"/>
              </a:spcAft>
              <a:buFont typeface="Symbol"/>
              <a:buChar char="·"/>
            </a:pPr>
            <a:r>
              <a:rPr lang="en-US" sz="1000" spc="0">
                <a:solidFill>
                  <a:srgbClr val="150A0A"/>
                </a:solidFill>
                <a:latin typeface="Arial Narrow" panose="02020603050405020304" pitchFamily="2"/>
              </a:rPr>
              <a:t>Used speculums with batteries remove° </a:t>
            </a:r>
          </a:p>
          <a:p>
            <a:pPr marL="137160" marR="45720" indent="137160" algn="l">
              <a:lnSpc>
                <a:spcPts val="1100"/>
              </a:lnSpc>
              <a:spcBef>
                <a:spcPts val="105"/>
              </a:spcBef>
              <a:spcAft>
                <a:spcPts val="0"/>
              </a:spcAft>
              <a:buFont typeface="Symbol"/>
              <a:buChar char="·"/>
            </a:pPr>
            <a:r>
              <a:rPr lang="en-US" sz="1000" spc="0">
                <a:solidFill>
                  <a:srgbClr val="150A0A"/>
                </a:solidFill>
                <a:latin typeface="Arial Narrow" panose="02020603050405020304" pitchFamily="2"/>
              </a:rPr>
              <a:t>Specimen bags or any item labeled with a "Biohazard" symbol ...even if empty! </a:t>
            </a:r>
            <a:r>
              <a:rPr lang="en-US" sz="1000" b="1" spc="0">
                <a:solidFill>
                  <a:srgbClr val="150A0A"/>
                </a:solidFill>
                <a:latin typeface="Arial Narrow" panose="02020603050405020304" pitchFamily="2"/>
              </a:rPr>
              <a:t>Place in a red bag waste </a:t>
            </a:r>
          </a:p>
          <a:p>
            <a:pPr marL="0" marR="0" indent="0" algn="ctr">
              <a:lnSpc>
                <a:spcPts val="1200"/>
              </a:lnSpc>
              <a:spcBef>
                <a:spcPts val="0"/>
              </a:spcBef>
              <a:spcAft>
                <a:spcPts val="25"/>
              </a:spcAft>
            </a:pPr>
            <a:r>
              <a:rPr lang="en-US" sz="1000" b="1" spc="0">
                <a:solidFill>
                  <a:srgbClr val="150A0A"/>
                </a:solidFill>
                <a:latin typeface="Arial Narrow" panose="02020603050405020304" pitchFamily="2"/>
              </a:rPr>
              <a:t>container labeled with a Biohazard </a:t>
            </a:r>
            <a:br/>
            <a:r>
              <a:rPr lang="en-US" sz="1000" b="1" spc="0">
                <a:solidFill>
                  <a:srgbClr val="150A0A"/>
                </a:solidFill>
                <a:latin typeface="Arial Narrow" panose="02020603050405020304" pitchFamily="2"/>
              </a:rPr>
              <a:t>symbol AND lined with a Red Bag. </a:t>
            </a:r>
          </a:p>
        </p:txBody>
      </p:sp>
      <p:sp>
        <p:nvSpPr>
          <p:cNvPr id="12" name="Text Placeholder 11"/>
          <p:cNvSpPr>
            <a:spLocks noGrp="1"/>
          </p:cNvSpPr>
          <p:nvPr>
            <p:ph type="body" idx="10"/>
          </p:nvPr>
        </p:nvSpPr>
        <p:spPr>
          <a:xfrm>
            <a:off x="5306695" y="1752600"/>
            <a:ext cx="1243330" cy="585470"/>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en-US" sz="1000" spc="0">
                <a:solidFill>
                  <a:srgbClr val="150A0A"/>
                </a:solidFill>
                <a:latin typeface="Arial Narrow" panose="02020603050405020304" pitchFamily="2"/>
              </a:rPr>
              <a:t>Blood or body fluid </a:t>
            </a:r>
          </a:p>
          <a:p>
            <a:pPr marL="0" marR="0" indent="0" algn="l">
              <a:lnSpc>
                <a:spcPts val="1200"/>
              </a:lnSpc>
              <a:spcBef>
                <a:spcPts val="35"/>
              </a:spcBef>
              <a:spcAft>
                <a:spcPts val="0"/>
              </a:spcAft>
            </a:pPr>
            <a:r>
              <a:rPr lang="en-US" sz="1000" spc="0">
                <a:solidFill>
                  <a:srgbClr val="150A0A"/>
                </a:solidFill>
                <a:latin typeface="Arial Narrow" panose="02020603050405020304" pitchFamily="2"/>
              </a:rPr>
              <a:t>waste that is contained inside of flexible or rigid walled containers. </a:t>
            </a:r>
          </a:p>
        </p:txBody>
      </p:sp>
      <p:sp>
        <p:nvSpPr>
          <p:cNvPr id="13" name="Text Placeholder 12"/>
          <p:cNvSpPr>
            <a:spLocks noGrp="1"/>
          </p:cNvSpPr>
          <p:nvPr>
            <p:ph type="body" idx="10"/>
          </p:nvPr>
        </p:nvSpPr>
        <p:spPr>
          <a:xfrm>
            <a:off x="4900930" y="2338070"/>
            <a:ext cx="1649095" cy="2325370"/>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en-US" sz="1000" b="1" spc="0">
                <a:solidFill>
                  <a:srgbClr val="150A0A"/>
                </a:solidFill>
                <a:latin typeface="Arial Narrow" panose="02020603050405020304" pitchFamily="2"/>
              </a:rPr>
              <a:t>Place used empty suction canisters into biohazardlred bag waste container </a:t>
            </a:r>
          </a:p>
          <a:p>
            <a:pPr marL="0" marR="0" indent="0" algn="l">
              <a:lnSpc>
                <a:spcPts val="1200"/>
              </a:lnSpc>
              <a:spcBef>
                <a:spcPts val="525"/>
              </a:spcBef>
              <a:spcAft>
                <a:spcPts val="0"/>
              </a:spcAft>
            </a:pPr>
            <a:r>
              <a:rPr lang="en-US" sz="1000" b="1" spc="0">
                <a:solidFill>
                  <a:srgbClr val="150A0A"/>
                </a:solidFill>
                <a:latin typeface="Arial Narrow" panose="02020603050405020304" pitchFamily="2"/>
              </a:rPr>
              <a:t>Place flexible walled suction canisters containing blood and body fluid without solidifier into a biohazardlred bag waste container. </a:t>
            </a:r>
          </a:p>
          <a:p>
            <a:pPr marL="0" marR="0" indent="0" algn="l">
              <a:lnSpc>
                <a:spcPts val="1200"/>
              </a:lnSpc>
              <a:spcBef>
                <a:spcPts val="515"/>
              </a:spcBef>
              <a:spcAft>
                <a:spcPts val="270"/>
              </a:spcAft>
            </a:pPr>
            <a:r>
              <a:rPr lang="en-US" sz="1000" b="1" spc="0">
                <a:solidFill>
                  <a:srgbClr val="150A0A"/>
                </a:solidFill>
                <a:latin typeface="Arial Narrow" panose="02020603050405020304" pitchFamily="2"/>
              </a:rPr>
              <a:t>Place rigid walled or flexible walled suction canisters containing blood and body fluid with solidifier canisters in a Pathology Waste "Incinerate Only" container. </a:t>
            </a:r>
          </a:p>
        </p:txBody>
      </p:sp>
      <p:sp>
        <p:nvSpPr>
          <p:cNvPr id="14" name="Text Placeholder 13"/>
          <p:cNvSpPr>
            <a:spLocks noGrp="1"/>
          </p:cNvSpPr>
          <p:nvPr>
            <p:ph type="body" idx="10"/>
          </p:nvPr>
        </p:nvSpPr>
        <p:spPr>
          <a:xfrm>
            <a:off x="3328670" y="4788535"/>
            <a:ext cx="1194435" cy="865505"/>
          </a:xfrm>
          <a:prstGeom prst="rect">
            <a:avLst/>
          </a:prstGeom>
          <a:noFill/>
          <a:ln w="0" cmpd="sng">
            <a:noFill/>
            <a:prstDash val="solid"/>
          </a:ln>
        </p:spPr>
        <p:txBody>
          <a:bodyPr vert="horz" lIns="0" tIns="0" rIns="0" bIns="0" anchor="t"/>
          <a:lstStyle/>
          <a:p>
            <a:pPr marL="0" marR="0" indent="0" algn="l">
              <a:lnSpc>
                <a:spcPts val="1300"/>
              </a:lnSpc>
              <a:spcAft>
                <a:spcPts val="0"/>
              </a:spcAft>
            </a:pPr>
            <a:r>
              <a:rPr lang="en-US" sz="1350" b="1" spc="-5">
                <a:solidFill>
                  <a:srgbClr val="150A0A"/>
                </a:solidFill>
                <a:latin typeface="Arial Narrow" panose="02020603050405020304" pitchFamily="2"/>
              </a:rPr>
              <a:t>Pathology Waste </a:t>
            </a:r>
          </a:p>
          <a:p>
            <a:pPr marL="0" marR="0" indent="0" algn="l">
              <a:lnSpc>
                <a:spcPts val="1200"/>
              </a:lnSpc>
              <a:spcBef>
                <a:spcPts val="0"/>
              </a:spcBef>
              <a:spcAft>
                <a:spcPts val="0"/>
              </a:spcAft>
            </a:pPr>
            <a:r>
              <a:rPr lang="en-US" sz="1000" spc="5">
                <a:solidFill>
                  <a:srgbClr val="150A0A"/>
                </a:solidFill>
                <a:latin typeface="Arial Narrow" panose="02020603050405020304" pitchFamily="2"/>
              </a:rPr>
              <a:t>Human specimens or tissues removed from a minor procedure. surgery. or autopsy. </a:t>
            </a:r>
          </a:p>
        </p:txBody>
      </p:sp>
      <p:sp>
        <p:nvSpPr>
          <p:cNvPr id="15" name="Text Placeholder 14"/>
          <p:cNvSpPr>
            <a:spLocks noGrp="1"/>
          </p:cNvSpPr>
          <p:nvPr>
            <p:ph type="body" idx="10"/>
          </p:nvPr>
        </p:nvSpPr>
        <p:spPr>
          <a:xfrm>
            <a:off x="2706370" y="5654040"/>
            <a:ext cx="1816735" cy="1469390"/>
          </a:xfrm>
          <a:prstGeom prst="rect">
            <a:avLst/>
          </a:prstGeom>
          <a:noFill/>
          <a:ln w="0" cmpd="sng">
            <a:noFill/>
            <a:prstDash val="solid"/>
          </a:ln>
        </p:spPr>
        <p:txBody>
          <a:bodyPr vert="horz" lIns="0" tIns="3175" rIns="0" bIns="0" anchor="t"/>
          <a:lstStyle/>
          <a:p>
            <a:pPr marL="182880" marR="45720" indent="91440" algn="l">
              <a:lnSpc>
                <a:spcPts val="1200"/>
              </a:lnSpc>
              <a:spcAft>
                <a:spcPts val="0"/>
              </a:spcAft>
              <a:buFont typeface="Symbol"/>
              <a:buChar char="·"/>
            </a:pPr>
            <a:r>
              <a:rPr lang="en-US" sz="1000" spc="0">
                <a:solidFill>
                  <a:srgbClr val="150A0A"/>
                </a:solidFill>
                <a:latin typeface="Arial Narrow" panose="02020603050405020304" pitchFamily="2"/>
              </a:rPr>
              <a:t>Skin tags. bone fragments, tissue. fat, surgery specimens or tissues. limbs, other organs, and placentas. </a:t>
            </a:r>
          </a:p>
          <a:p>
            <a:pPr marL="182880" marR="45720" indent="0" algn="l">
              <a:lnSpc>
                <a:spcPts val="1200"/>
              </a:lnSpc>
              <a:spcBef>
                <a:spcPts val="585"/>
              </a:spcBef>
              <a:spcAft>
                <a:spcPts val="0"/>
              </a:spcAft>
            </a:pPr>
            <a:r>
              <a:rPr lang="en-US" sz="1000" b="1" spc="15">
                <a:solidFill>
                  <a:srgbClr val="D86C6C"/>
                </a:solidFill>
                <a:latin typeface="Arial Narrow" panose="02020603050405020304" pitchFamily="2"/>
              </a:rPr>
              <a:t>Ilk</a:t>
            </a:r>
            <a:r>
              <a:rPr lang="en-US" sz="1000" b="1" spc="15">
                <a:solidFill>
                  <a:srgbClr val="150A0A"/>
                </a:solidFill>
                <a:latin typeface="Arial Narrow" panose="02020603050405020304" pitchFamily="2"/>
              </a:rPr>
              <a:t> Place in a container labeled with the words "Path" or "Pathology Waste," "Incinerate Only," AND </a:t>
            </a:r>
          </a:p>
          <a:p>
            <a:pPr marL="182880" marR="0" indent="0" algn="l">
              <a:lnSpc>
                <a:spcPts val="1200"/>
              </a:lnSpc>
              <a:spcBef>
                <a:spcPts val="0"/>
              </a:spcBef>
              <a:spcAft>
                <a:spcPts val="75"/>
              </a:spcAft>
            </a:pPr>
            <a:r>
              <a:rPr lang="en-US" sz="1000" b="1" spc="5">
                <a:solidFill>
                  <a:srgbClr val="150A0A"/>
                </a:solidFill>
                <a:latin typeface="Arial Narrow" panose="02020603050405020304" pitchFamily="2"/>
              </a:rPr>
              <a:t>a Biohazard symbol </a:t>
            </a:r>
          </a:p>
        </p:txBody>
      </p:sp>
      <p:sp>
        <p:nvSpPr>
          <p:cNvPr id="16" name="Text Placeholder 15"/>
          <p:cNvSpPr>
            <a:spLocks noGrp="1"/>
          </p:cNvSpPr>
          <p:nvPr>
            <p:ph type="body" idx="10"/>
          </p:nvPr>
        </p:nvSpPr>
        <p:spPr>
          <a:xfrm>
            <a:off x="5172710" y="4788535"/>
            <a:ext cx="1377315" cy="496570"/>
          </a:xfrm>
          <a:prstGeom prst="rect">
            <a:avLst/>
          </a:prstGeom>
          <a:noFill/>
          <a:ln w="0" cmpd="sng">
            <a:noFill/>
            <a:prstDash val="solid"/>
          </a:ln>
        </p:spPr>
        <p:txBody>
          <a:bodyPr vert="horz" lIns="0" tIns="0" rIns="0" bIns="0" anchor="t"/>
          <a:lstStyle/>
          <a:p>
            <a:pPr marL="0" marR="0" indent="0" algn="l">
              <a:lnSpc>
                <a:spcPts val="1600"/>
              </a:lnSpc>
              <a:spcAft>
                <a:spcPts val="0"/>
              </a:spcAft>
            </a:pPr>
            <a:r>
              <a:rPr lang="en-US" sz="1350" b="1" spc="20">
                <a:solidFill>
                  <a:srgbClr val="D86C6C"/>
                </a:solidFill>
                <a:latin typeface="Arial Narrow" panose="02020603050405020304" pitchFamily="2"/>
              </a:rPr>
              <a:t>)</a:t>
            </a:r>
            <a:r>
              <a:rPr lang="en-US" sz="1350" b="1" spc="20">
                <a:solidFill>
                  <a:srgbClr val="150A0A"/>
                </a:solidFill>
                <a:latin typeface="Arial Narrow" panose="02020603050405020304" pitchFamily="2"/>
              </a:rPr>
              <a:t> Trace </a:t>
            </a:r>
          </a:p>
          <a:p>
            <a:pPr marL="0" marR="0" indent="0" algn="ctr">
              <a:lnSpc>
                <a:spcPts val="1500"/>
              </a:lnSpc>
              <a:spcBef>
                <a:spcPts val="0"/>
              </a:spcBef>
              <a:spcAft>
                <a:spcPts val="0"/>
              </a:spcAft>
            </a:pPr>
            <a:r>
              <a:rPr lang="en-US" sz="1350" b="1" spc="10">
                <a:solidFill>
                  <a:srgbClr val="150A0A"/>
                </a:solidFill>
                <a:latin typeface="Arial Narrow" panose="02020603050405020304" pitchFamily="2"/>
              </a:rPr>
              <a:t>Chemotherapy </a:t>
            </a:r>
          </a:p>
        </p:txBody>
      </p:sp>
      <p:sp>
        <p:nvSpPr>
          <p:cNvPr id="17" name="Text Placeholder 16"/>
          <p:cNvSpPr>
            <a:spLocks noGrp="1"/>
          </p:cNvSpPr>
          <p:nvPr>
            <p:ph type="body" idx="10"/>
          </p:nvPr>
        </p:nvSpPr>
        <p:spPr>
          <a:xfrm>
            <a:off x="4690745" y="5285105"/>
            <a:ext cx="1859280" cy="1838325"/>
          </a:xfrm>
          <a:prstGeom prst="rect">
            <a:avLst/>
          </a:prstGeom>
          <a:noFill/>
          <a:ln w="0" cmpd="sng">
            <a:noFill/>
            <a:prstDash val="solid"/>
          </a:ln>
        </p:spPr>
        <p:txBody>
          <a:bodyPr vert="horz" lIns="0" tIns="3175" rIns="0" bIns="0" anchor="t"/>
          <a:lstStyle/>
          <a:p>
            <a:pPr marL="0" marR="0" indent="0" algn="l">
              <a:lnSpc>
                <a:spcPts val="1200"/>
              </a:lnSpc>
              <a:spcAft>
                <a:spcPts val="0"/>
              </a:spcAft>
            </a:pPr>
            <a:r>
              <a:rPr lang="en-US" sz="1000" spc="0">
                <a:solidFill>
                  <a:srgbClr val="150A0A"/>
                </a:solidFill>
                <a:latin typeface="Arial Narrow" panose="02020603050405020304" pitchFamily="2"/>
              </a:rPr>
              <a:t>All materials from the production or administration of chemotherapy agents. Must not have free flowing liquids that will readily pour out </a:t>
            </a:r>
          </a:p>
          <a:p>
            <a:pPr marL="228600" marR="0" indent="0" algn="l">
              <a:lnSpc>
                <a:spcPts val="1200"/>
              </a:lnSpc>
              <a:spcBef>
                <a:spcPts val="830"/>
              </a:spcBef>
              <a:spcAft>
                <a:spcPts val="0"/>
              </a:spcAft>
            </a:pPr>
            <a:r>
              <a:rPr lang="en-US" sz="1000" spc="0">
                <a:solidFill>
                  <a:srgbClr val="150A0A"/>
                </a:solidFill>
                <a:latin typeface="Arial Narrow" panose="02020603050405020304" pitchFamily="2"/>
              </a:rPr>
              <a:t>:,</a:t>
            </a:r>
            <a:r>
              <a:rPr lang="en-US" sz="1000" spc="0" baseline="30000">
                <a:solidFill>
                  <a:srgbClr val="150A0A"/>
                </a:solidFill>
                <a:latin typeface="Arial Narrow" panose="02020603050405020304" pitchFamily="2"/>
              </a:rPr>
              <a:t>,</a:t>
            </a:r>
            <a:r>
              <a:rPr lang="en-US" sz="1000" spc="0">
                <a:solidFill>
                  <a:srgbClr val="150A0A"/>
                </a:solidFill>
                <a:latin typeface="Arial Narrow" panose="02020603050405020304" pitchFamily="2"/>
              </a:rPr>
              <a:t>Place </a:t>
            </a:r>
            <a:r>
              <a:rPr lang="en-US" sz="1000" b="1" spc="0">
                <a:solidFill>
                  <a:srgbClr val="150A0A"/>
                </a:solidFill>
                <a:latin typeface="Arial Narrow" panose="02020603050405020304" pitchFamily="2"/>
              </a:rPr>
              <a:t>into a yellow container labeled "Chemo" or "Chemotherapy Waste," "Incinerate Only," AND a Biohazard symbol </a:t>
            </a:r>
          </a:p>
          <a:p>
            <a:pPr marL="228600" marR="0" indent="0" algn="l">
              <a:lnSpc>
                <a:spcPts val="1200"/>
              </a:lnSpc>
              <a:spcBef>
                <a:spcPts val="285"/>
              </a:spcBef>
              <a:spcAft>
                <a:spcPts val="10"/>
              </a:spcAft>
            </a:pPr>
            <a:r>
              <a:rPr lang="en-US" sz="1000" b="1" spc="0">
                <a:solidFill>
                  <a:srgbClr val="D7595B"/>
                </a:solidFill>
                <a:latin typeface="Arial Narrow" panose="02020603050405020304" pitchFamily="2"/>
              </a:rPr>
              <a:t>,</a:t>
            </a:r>
            <a:r>
              <a:rPr lang="en-US" sz="1000" b="1" spc="0">
                <a:solidFill>
                  <a:srgbClr val="150A0A"/>
                </a:solidFill>
                <a:latin typeface="Arial Narrow" panose="02020603050405020304" pitchFamily="2"/>
              </a:rPr>
              <a:t> See EH&amp;S Department for arsenic trioxide waste disposal </a:t>
            </a:r>
          </a:p>
        </p:txBody>
      </p:sp>
      <p:sp>
        <p:nvSpPr>
          <p:cNvPr id="22" name="Text Placeholder 21"/>
          <p:cNvSpPr>
            <a:spLocks noGrp="1"/>
          </p:cNvSpPr>
          <p:nvPr>
            <p:ph type="body" idx="10"/>
          </p:nvPr>
        </p:nvSpPr>
        <p:spPr>
          <a:xfrm>
            <a:off x="2682240" y="1752600"/>
            <a:ext cx="664210" cy="173990"/>
          </a:xfrm>
          <a:prstGeom prst="rect">
            <a:avLst/>
          </a:prstGeom>
          <a:noFill/>
          <a:ln w="0" cmpd="sng">
            <a:noFill/>
            <a:prstDash val="solid"/>
          </a:ln>
        </p:spPr>
        <p:txBody>
          <a:bodyPr vert="horz" lIns="0" tIns="0" rIns="0" bIns="0" anchor="t"/>
          <a:lstStyle/>
          <a:p>
            <a:pPr marL="0" marR="0" indent="0" algn="l">
              <a:lnSpc>
                <a:spcPts val="1300"/>
              </a:lnSpc>
              <a:spcAft>
                <a:spcPts val="0"/>
              </a:spcAft>
            </a:pPr>
            <a:r>
              <a:rPr lang="en-US" sz="1350" b="1" spc="114">
                <a:solidFill>
                  <a:srgbClr val="150A0A"/>
                </a:solidFill>
                <a:latin typeface="Arial Narrow" panose="02020603050405020304" pitchFamily="2"/>
              </a:rPr>
              <a:t>Waste </a:t>
            </a:r>
          </a:p>
        </p:txBody>
      </p:sp>
      <p:sp>
        <p:nvSpPr>
          <p:cNvPr id="25" name="Text Placeholder 24"/>
          <p:cNvSpPr>
            <a:spLocks noGrp="1"/>
          </p:cNvSpPr>
          <p:nvPr>
            <p:ph type="body" idx="10"/>
          </p:nvPr>
        </p:nvSpPr>
        <p:spPr>
          <a:xfrm>
            <a:off x="511810" y="1527175"/>
            <a:ext cx="2097405" cy="152400"/>
          </a:xfrm>
          <a:prstGeom prst="rect">
            <a:avLst/>
          </a:prstGeom>
          <a:noFill/>
          <a:ln w="0" cmpd="sng">
            <a:noFill/>
            <a:prstDash val="solid"/>
          </a:ln>
        </p:spPr>
        <p:txBody>
          <a:bodyPr vert="horz" lIns="0" tIns="0" rIns="0" bIns="0" anchor="t"/>
          <a:lstStyle/>
          <a:p>
            <a:pPr marL="0" marR="0" indent="0" algn="l">
              <a:lnSpc>
                <a:spcPts val="1400"/>
              </a:lnSpc>
              <a:spcAft>
                <a:spcPts val="0"/>
              </a:spcAft>
            </a:pPr>
            <a:r>
              <a:rPr lang="en-US" sz="1350" b="1" spc="10">
                <a:solidFill>
                  <a:srgbClr val="150A0A"/>
                </a:solidFill>
                <a:latin typeface="Arial Narrow" panose="02020603050405020304" pitchFamily="2"/>
              </a:rPr>
              <a:t>PHI/Confidential Documents </a:t>
            </a:r>
          </a:p>
        </p:txBody>
      </p:sp>
      <p:sp>
        <p:nvSpPr>
          <p:cNvPr id="26" name="Text Placeholder 25"/>
          <p:cNvSpPr>
            <a:spLocks noGrp="1"/>
          </p:cNvSpPr>
          <p:nvPr>
            <p:ph type="body" idx="10"/>
          </p:nvPr>
        </p:nvSpPr>
        <p:spPr>
          <a:xfrm>
            <a:off x="1243330" y="1679575"/>
            <a:ext cx="1365885" cy="1155065"/>
          </a:xfrm>
          <a:prstGeom prst="rect">
            <a:avLst/>
          </a:prstGeom>
          <a:noFill/>
          <a:ln w="0" cmpd="sng">
            <a:noFill/>
            <a:prstDash val="solid"/>
          </a:ln>
        </p:spPr>
        <p:txBody>
          <a:bodyPr vert="horz" lIns="0" tIns="80010" rIns="0" bIns="0" anchor="t"/>
          <a:lstStyle/>
          <a:p>
            <a:pPr marL="0" marR="137160" indent="0" algn="l">
              <a:lnSpc>
                <a:spcPts val="1200"/>
              </a:lnSpc>
              <a:spcAft>
                <a:spcPts val="0"/>
              </a:spcAft>
            </a:pPr>
            <a:r>
              <a:rPr lang="en-US" sz="1000" b="1" spc="0">
                <a:solidFill>
                  <a:srgbClr val="150A0A"/>
                </a:solidFill>
                <a:latin typeface="Arial Narrow" panose="02020603050405020304" pitchFamily="2"/>
              </a:rPr>
              <a:t>Place all paper, </a:t>
            </a:r>
            <a:r>
              <a:rPr lang="en-US" sz="1000" spc="0">
                <a:solidFill>
                  <a:srgbClr val="150A0A"/>
                </a:solidFill>
                <a:latin typeface="Arial Narrow" panose="02020603050405020304" pitchFamily="2"/>
              </a:rPr>
              <a:t>DVDs. or CDs into a container that has been designated by your facility for secure destruction through shredding. </a:t>
            </a:r>
          </a:p>
        </p:txBody>
      </p:sp>
      <p:sp>
        <p:nvSpPr>
          <p:cNvPr id="27" name="Text Placeholder 26"/>
          <p:cNvSpPr>
            <a:spLocks noGrp="1"/>
          </p:cNvSpPr>
          <p:nvPr>
            <p:ph type="body" idx="10"/>
          </p:nvPr>
        </p:nvSpPr>
        <p:spPr>
          <a:xfrm>
            <a:off x="511810" y="2834640"/>
            <a:ext cx="2097405" cy="4474845"/>
          </a:xfrm>
          <a:prstGeom prst="rect">
            <a:avLst/>
          </a:prstGeom>
          <a:noFill/>
          <a:ln w="0" cmpd="sng">
            <a:noFill/>
            <a:prstDash val="solid"/>
          </a:ln>
        </p:spPr>
        <p:txBody>
          <a:bodyPr vert="horz" lIns="0" tIns="3175" rIns="0" bIns="0" anchor="t"/>
          <a:lstStyle/>
          <a:p>
            <a:pPr marL="91440" marR="0" indent="0" algn="l">
              <a:lnSpc>
                <a:spcPts val="1200"/>
              </a:lnSpc>
              <a:spcAft>
                <a:spcPts val="0"/>
              </a:spcAft>
            </a:pPr>
            <a:r>
              <a:rPr lang="en-US" sz="1000" b="1" spc="0">
                <a:solidFill>
                  <a:srgbClr val="150A0A"/>
                </a:solidFill>
                <a:latin typeface="Arial Narrow" panose="02020603050405020304" pitchFamily="2"/>
              </a:rPr>
              <a:t>All Paper Includes: </a:t>
            </a:r>
          </a:p>
          <a:p>
            <a:pPr marL="228600" marR="457200" indent="137160" algn="l">
              <a:lnSpc>
                <a:spcPts val="1200"/>
              </a:lnSpc>
              <a:spcBef>
                <a:spcPts val="0"/>
              </a:spcBef>
              <a:spcAft>
                <a:spcPts val="0"/>
              </a:spcAft>
              <a:buFont typeface="Symbol"/>
              <a:buChar char="·"/>
            </a:pPr>
            <a:r>
              <a:rPr lang="en-US" sz="1000" b="1" spc="0">
                <a:solidFill>
                  <a:srgbClr val="150A0A"/>
                </a:solidFill>
                <a:latin typeface="Arial Narrow" panose="02020603050405020304" pitchFamily="2"/>
              </a:rPr>
              <a:t>All paper documents (hand written or printed) </a:t>
            </a:r>
          </a:p>
          <a:p>
            <a:pPr marL="228600" marR="0" indent="137160" algn="l">
              <a:lnSpc>
                <a:spcPts val="1200"/>
              </a:lnSpc>
              <a:spcBef>
                <a:spcPts val="0"/>
              </a:spcBef>
              <a:spcAft>
                <a:spcPts val="0"/>
              </a:spcAft>
              <a:buFont typeface="Symbol"/>
              <a:buChar char="·"/>
            </a:pPr>
            <a:r>
              <a:rPr lang="en-US" sz="1000" spc="10">
                <a:solidFill>
                  <a:srgbClr val="150A0A"/>
                </a:solidFill>
                <a:latin typeface="Arial Narrow" panose="02020603050405020304" pitchFamily="2"/>
              </a:rPr>
              <a:t>After visit summary (AVS) </a:t>
            </a:r>
          </a:p>
          <a:p>
            <a:pPr marL="228600" marR="0" indent="137160" algn="l">
              <a:lnSpc>
                <a:spcPts val="1200"/>
              </a:lnSpc>
              <a:spcBef>
                <a:spcPts val="0"/>
              </a:spcBef>
              <a:spcAft>
                <a:spcPts val="0"/>
              </a:spcAft>
              <a:buFont typeface="Symbol"/>
              <a:buChar char="·"/>
            </a:pPr>
            <a:r>
              <a:rPr lang="en-US" sz="1000" spc="10">
                <a:solidFill>
                  <a:srgbClr val="150A0A"/>
                </a:solidFill>
                <a:latin typeface="Arial Narrow" panose="02020603050405020304" pitchFamily="2"/>
              </a:rPr>
              <a:t>Care-related faxes </a:t>
            </a:r>
          </a:p>
          <a:p>
            <a:pPr marL="228600" marR="0" indent="137160" algn="l">
              <a:lnSpc>
                <a:spcPts val="1200"/>
              </a:lnSpc>
              <a:spcBef>
                <a:spcPts val="0"/>
              </a:spcBef>
              <a:spcAft>
                <a:spcPts val="0"/>
              </a:spcAft>
              <a:buFont typeface="Symbol"/>
              <a:buChar char="·"/>
            </a:pPr>
            <a:r>
              <a:rPr lang="en-US" sz="1000" spc="15">
                <a:solidFill>
                  <a:srgbClr val="150A0A"/>
                </a:solidFill>
                <a:latin typeface="Arial Narrow" panose="02020603050405020304" pitchFamily="2"/>
              </a:rPr>
              <a:t>Check-in/Payment receipts </a:t>
            </a:r>
          </a:p>
          <a:p>
            <a:pPr marL="228600" marR="0" indent="137160" algn="l">
              <a:lnSpc>
                <a:spcPts val="1200"/>
              </a:lnSpc>
              <a:spcBef>
                <a:spcPts val="0"/>
              </a:spcBef>
              <a:spcAft>
                <a:spcPts val="0"/>
              </a:spcAft>
              <a:buFont typeface="Symbol"/>
              <a:buChar char="·"/>
            </a:pPr>
            <a:r>
              <a:rPr lang="en-US" sz="1000" spc="10">
                <a:solidFill>
                  <a:srgbClr val="150A0A"/>
                </a:solidFill>
                <a:latin typeface="Arial Narrow" panose="02020603050405020304" pitchFamily="2"/>
              </a:rPr>
              <a:t>Claims and billing records </a:t>
            </a:r>
          </a:p>
          <a:p>
            <a:pPr marL="228600" marR="0" indent="137160" algn="l">
              <a:lnSpc>
                <a:spcPts val="1200"/>
              </a:lnSpc>
              <a:spcBef>
                <a:spcPts val="0"/>
              </a:spcBef>
              <a:spcAft>
                <a:spcPts val="0"/>
              </a:spcAft>
              <a:buFont typeface="Symbol"/>
              <a:buChar char="·"/>
            </a:pPr>
            <a:r>
              <a:rPr lang="en-US" sz="1000" spc="15">
                <a:solidFill>
                  <a:srgbClr val="150A0A"/>
                </a:solidFill>
                <a:latin typeface="Arial Narrow" panose="02020603050405020304" pitchFamily="2"/>
              </a:rPr>
              <a:t>Dietary tickets </a:t>
            </a:r>
          </a:p>
          <a:p>
            <a:pPr marL="228600" marR="0" indent="137160" algn="l">
              <a:lnSpc>
                <a:spcPts val="1200"/>
              </a:lnSpc>
              <a:spcBef>
                <a:spcPts val="0"/>
              </a:spcBef>
              <a:spcAft>
                <a:spcPts val="0"/>
              </a:spcAft>
              <a:buFont typeface="Symbol"/>
              <a:buChar char="·"/>
            </a:pPr>
            <a:r>
              <a:rPr lang="en-US" sz="1000" spc="10">
                <a:solidFill>
                  <a:srgbClr val="150A0A"/>
                </a:solidFill>
                <a:latin typeface="Arial Narrow" panose="02020603050405020304" pitchFamily="2"/>
              </a:rPr>
              <a:t>Encounter lists/ Appt. logs </a:t>
            </a:r>
          </a:p>
          <a:p>
            <a:pPr marL="228600" marR="0" indent="137160" algn="l">
              <a:lnSpc>
                <a:spcPts val="1200"/>
              </a:lnSpc>
              <a:spcBef>
                <a:spcPts val="0"/>
              </a:spcBef>
              <a:spcAft>
                <a:spcPts val="0"/>
              </a:spcAft>
              <a:buFont typeface="Symbol"/>
              <a:buChar char="·"/>
            </a:pPr>
            <a:r>
              <a:rPr lang="en-US" sz="1000" spc="15">
                <a:solidFill>
                  <a:srgbClr val="150A0A"/>
                </a:solidFill>
                <a:latin typeface="Arial Narrow" panose="02020603050405020304" pitchFamily="2"/>
              </a:rPr>
              <a:t>Medical records </a:t>
            </a:r>
          </a:p>
          <a:p>
            <a:pPr marL="228600" marR="0" indent="137160" algn="l">
              <a:lnSpc>
                <a:spcPts val="1200"/>
              </a:lnSpc>
              <a:spcBef>
                <a:spcPts val="20"/>
              </a:spcBef>
              <a:spcAft>
                <a:spcPts val="0"/>
              </a:spcAft>
              <a:buFont typeface="Symbol"/>
              <a:buChar char="·"/>
            </a:pPr>
            <a:r>
              <a:rPr lang="en-US" sz="1000" spc="10">
                <a:solidFill>
                  <a:srgbClr val="150A0A"/>
                </a:solidFill>
                <a:latin typeface="Arial Narrow" panose="02020603050405020304" pitchFamily="2"/>
              </a:rPr>
              <a:t>Medical referral forms </a:t>
            </a:r>
          </a:p>
          <a:p>
            <a:pPr marL="228600" marR="0" indent="137160" algn="l">
              <a:lnSpc>
                <a:spcPts val="1200"/>
              </a:lnSpc>
              <a:spcBef>
                <a:spcPts val="0"/>
              </a:spcBef>
              <a:spcAft>
                <a:spcPts val="0"/>
              </a:spcAft>
              <a:buFont typeface="Symbol"/>
              <a:buChar char="·"/>
            </a:pPr>
            <a:r>
              <a:rPr lang="en-US" sz="1000" spc="0">
                <a:solidFill>
                  <a:srgbClr val="150A0A"/>
                </a:solidFill>
                <a:latin typeface="Arial Narrow" panose="02020603050405020304" pitchFamily="2"/>
              </a:rPr>
              <a:t>Member coverage and benefits information </a:t>
            </a:r>
          </a:p>
          <a:p>
            <a:pPr marL="228600" marR="0" indent="137160" algn="l">
              <a:lnSpc>
                <a:spcPts val="1200"/>
              </a:lnSpc>
              <a:spcBef>
                <a:spcPts val="0"/>
              </a:spcBef>
              <a:spcAft>
                <a:spcPts val="0"/>
              </a:spcAft>
              <a:buFont typeface="Symbol"/>
              <a:buChar char="·"/>
            </a:pPr>
            <a:r>
              <a:rPr lang="en-US" sz="1000" spc="15">
                <a:solidFill>
                  <a:srgbClr val="150A0A"/>
                </a:solidFill>
                <a:latin typeface="Arial Narrow" panose="02020603050405020304" pitchFamily="2"/>
              </a:rPr>
              <a:t>Patient menus </a:t>
            </a:r>
          </a:p>
          <a:p>
            <a:pPr marL="228600" marR="0" indent="137160" algn="l">
              <a:lnSpc>
                <a:spcPts val="1200"/>
              </a:lnSpc>
              <a:spcBef>
                <a:spcPts val="15"/>
              </a:spcBef>
              <a:spcAft>
                <a:spcPts val="0"/>
              </a:spcAft>
              <a:buFont typeface="Symbol"/>
              <a:buChar char="·"/>
            </a:pPr>
            <a:r>
              <a:rPr lang="en-US" sz="1000" spc="10">
                <a:solidFill>
                  <a:srgbClr val="150A0A"/>
                </a:solidFill>
                <a:latin typeface="Arial Narrow" panose="02020603050405020304" pitchFamily="2"/>
              </a:rPr>
              <a:t>Patient print out stickers </a:t>
            </a:r>
          </a:p>
          <a:p>
            <a:pPr marL="228600" marR="365760" indent="137160" algn="l">
              <a:lnSpc>
                <a:spcPts val="1200"/>
              </a:lnSpc>
              <a:spcBef>
                <a:spcPts val="5"/>
              </a:spcBef>
              <a:spcAft>
                <a:spcPts val="0"/>
              </a:spcAft>
              <a:buFont typeface="Symbol"/>
              <a:buChar char="·"/>
            </a:pPr>
            <a:r>
              <a:rPr lang="en-US" sz="1000" spc="0">
                <a:solidFill>
                  <a:srgbClr val="150A0A"/>
                </a:solidFill>
                <a:latin typeface="Arial Narrow" panose="02020603050405020304" pitchFamily="2"/>
              </a:rPr>
              <a:t>Patient safety engineering work orders </a:t>
            </a:r>
          </a:p>
          <a:p>
            <a:pPr marL="228600" marR="502920" indent="137160" algn="l">
              <a:lnSpc>
                <a:spcPts val="1200"/>
              </a:lnSpc>
              <a:spcBef>
                <a:spcPts val="30"/>
              </a:spcBef>
              <a:spcAft>
                <a:spcPts val="0"/>
              </a:spcAft>
              <a:buFont typeface="Symbol"/>
              <a:buChar char="·"/>
            </a:pPr>
            <a:r>
              <a:rPr lang="en-US" sz="1000" spc="0">
                <a:solidFill>
                  <a:srgbClr val="150A0A"/>
                </a:solidFill>
                <a:latin typeface="Arial Narrow" panose="02020603050405020304" pitchFamily="2"/>
              </a:rPr>
              <a:t>Pharmaceutical prescription forms </a:t>
            </a:r>
          </a:p>
          <a:p>
            <a:pPr marL="228600" marR="0" indent="137160" algn="l">
              <a:lnSpc>
                <a:spcPts val="1200"/>
              </a:lnSpc>
              <a:spcBef>
                <a:spcPts val="10"/>
              </a:spcBef>
              <a:spcAft>
                <a:spcPts val="0"/>
              </a:spcAft>
              <a:buFont typeface="Symbol"/>
              <a:buChar char="·"/>
            </a:pPr>
            <a:r>
              <a:rPr lang="en-US" sz="1000" spc="15">
                <a:solidFill>
                  <a:srgbClr val="150A0A"/>
                </a:solidFill>
                <a:latin typeface="Arial Narrow" panose="02020603050405020304" pitchFamily="2"/>
              </a:rPr>
              <a:t>Patient care </a:t>
            </a:r>
          </a:p>
          <a:p>
            <a:pPr marL="228600" marR="0" indent="0" algn="l">
              <a:lnSpc>
                <a:spcPts val="1200"/>
              </a:lnSpc>
              <a:spcBef>
                <a:spcPts val="40"/>
              </a:spcBef>
              <a:spcAft>
                <a:spcPts val="0"/>
              </a:spcAft>
            </a:pPr>
            <a:r>
              <a:rPr lang="en-US" sz="1000" spc="5">
                <a:solidFill>
                  <a:srgbClr val="150A0A"/>
                </a:solidFill>
                <a:latin typeface="Arial Narrow" panose="02020603050405020304" pitchFamily="2"/>
              </a:rPr>
              <a:t>documents/Medication lists </a:t>
            </a:r>
          </a:p>
          <a:p>
            <a:pPr marL="228600" marR="0" indent="137160" algn="l">
              <a:lnSpc>
                <a:spcPts val="1200"/>
              </a:lnSpc>
              <a:spcBef>
                <a:spcPts val="20"/>
              </a:spcBef>
              <a:spcAft>
                <a:spcPts val="0"/>
              </a:spcAft>
              <a:buFont typeface="Symbol"/>
              <a:buChar char="·"/>
            </a:pPr>
            <a:r>
              <a:rPr lang="en-US" sz="1000" spc="10">
                <a:solidFill>
                  <a:srgbClr val="150A0A"/>
                </a:solidFill>
                <a:latin typeface="Arial Narrow" panose="02020603050405020304" pitchFamily="2"/>
              </a:rPr>
              <a:t>Patient questionnaires </a:t>
            </a:r>
          </a:p>
          <a:p>
            <a:pPr marL="228600" marR="0" indent="137160" algn="l">
              <a:lnSpc>
                <a:spcPts val="1200"/>
              </a:lnSpc>
              <a:spcBef>
                <a:spcPts val="30"/>
              </a:spcBef>
              <a:spcAft>
                <a:spcPts val="0"/>
              </a:spcAft>
              <a:buFont typeface="Symbol"/>
              <a:buChar char="·"/>
            </a:pPr>
            <a:r>
              <a:rPr lang="en-US" sz="1000" spc="10">
                <a:solidFill>
                  <a:srgbClr val="150A0A"/>
                </a:solidFill>
                <a:latin typeface="Arial Narrow" panose="02020603050405020304" pitchFamily="2"/>
              </a:rPr>
              <a:t>Post-It sticky notes </a:t>
            </a:r>
          </a:p>
          <a:p>
            <a:pPr marL="228600" marR="0" indent="137160" algn="l">
              <a:lnSpc>
                <a:spcPts val="1200"/>
              </a:lnSpc>
              <a:spcBef>
                <a:spcPts val="5"/>
              </a:spcBef>
              <a:spcAft>
                <a:spcPts val="0"/>
              </a:spcAft>
              <a:buFont typeface="Symbol"/>
              <a:buChar char="·"/>
            </a:pPr>
            <a:r>
              <a:rPr lang="en-US" sz="1000" spc="10">
                <a:solidFill>
                  <a:srgbClr val="150A0A"/>
                </a:solidFill>
                <a:latin typeface="Arial Narrow" panose="02020603050405020304" pitchFamily="2"/>
              </a:rPr>
              <a:t>Test orders or result printouts </a:t>
            </a:r>
          </a:p>
          <a:p>
            <a:pPr marL="228600" marR="0" indent="137160" algn="l">
              <a:lnSpc>
                <a:spcPts val="1200"/>
              </a:lnSpc>
              <a:spcBef>
                <a:spcPts val="0"/>
              </a:spcBef>
              <a:spcAft>
                <a:spcPts val="0"/>
              </a:spcAft>
              <a:buFont typeface="Symbol"/>
              <a:buChar char="·"/>
            </a:pPr>
            <a:r>
              <a:rPr lang="en-US" sz="1000" spc="10">
                <a:solidFill>
                  <a:srgbClr val="150A0A"/>
                </a:solidFill>
                <a:latin typeface="Arial Narrow" panose="02020603050405020304" pitchFamily="2"/>
              </a:rPr>
              <a:t>Vendor contracts </a:t>
            </a:r>
          </a:p>
          <a:p>
            <a:pPr marL="228600" marR="0" indent="137160" algn="l">
              <a:lnSpc>
                <a:spcPts val="1200"/>
              </a:lnSpc>
              <a:spcBef>
                <a:spcPts val="25"/>
              </a:spcBef>
              <a:spcAft>
                <a:spcPts val="0"/>
              </a:spcAft>
              <a:buFont typeface="Symbol"/>
              <a:buChar char="·"/>
            </a:pPr>
            <a:r>
              <a:rPr lang="en-US" sz="1000" spc="15">
                <a:solidFill>
                  <a:srgbClr val="150A0A"/>
                </a:solidFill>
                <a:latin typeface="Arial Narrow" panose="02020603050405020304" pitchFamily="2"/>
              </a:rPr>
              <a:t>Visit notes </a:t>
            </a:r>
          </a:p>
          <a:p>
            <a:pPr marL="228600" marR="0" indent="137160" algn="l">
              <a:lnSpc>
                <a:spcPts val="1200"/>
              </a:lnSpc>
              <a:spcBef>
                <a:spcPts val="0"/>
              </a:spcBef>
              <a:spcAft>
                <a:spcPts val="0"/>
              </a:spcAft>
              <a:buFont typeface="Symbol"/>
              <a:buChar char="·"/>
            </a:pPr>
            <a:r>
              <a:rPr lang="en-US" sz="1000" spc="10">
                <a:solidFill>
                  <a:srgbClr val="150A0A"/>
                </a:solidFill>
                <a:latin typeface="Arial Narrow" panose="02020603050405020304" pitchFamily="2"/>
              </a:rPr>
              <a:t>Patient wrist bands </a:t>
            </a:r>
          </a:p>
        </p:txBody>
      </p:sp>
      <p:sp>
        <p:nvSpPr>
          <p:cNvPr id="28" name="Text Placeholder 27"/>
          <p:cNvSpPr>
            <a:spLocks noGrp="1"/>
          </p:cNvSpPr>
          <p:nvPr>
            <p:ph type="body" idx="10"/>
          </p:nvPr>
        </p:nvSpPr>
        <p:spPr>
          <a:xfrm>
            <a:off x="511810" y="7309485"/>
            <a:ext cx="5538470" cy="133985"/>
          </a:xfrm>
          <a:prstGeom prst="rect">
            <a:avLst/>
          </a:prstGeom>
          <a:noFill/>
          <a:ln w="0" cmpd="sng">
            <a:noFill/>
            <a:prstDash val="solid"/>
          </a:ln>
        </p:spPr>
        <p:txBody>
          <a:bodyPr vert="horz" lIns="0" tIns="14605" rIns="0" bIns="0" anchor="t"/>
          <a:lstStyle/>
          <a:p>
            <a:pPr marL="0" marR="0" indent="0" algn="l">
              <a:lnSpc>
                <a:spcPts val="1000"/>
              </a:lnSpc>
              <a:spcAft>
                <a:spcPts val="20"/>
              </a:spcAft>
            </a:pPr>
            <a:r>
              <a:rPr lang="en-US" sz="850" spc="20">
                <a:solidFill>
                  <a:srgbClr val="150A0A"/>
                </a:solidFill>
                <a:latin typeface="Arial Narrow" panose="02020603050405020304" pitchFamily="2"/>
              </a:rPr>
              <a:t>' For any waste questions, contact your Safety Operations Leader. Environmental Health and Safety Leader or Compliance Officer </a:t>
            </a:r>
          </a:p>
        </p:txBody>
      </p:sp>
      <p:sp>
        <p:nvSpPr>
          <p:cNvPr id="29" name="Text Placeholder 28"/>
          <p:cNvSpPr>
            <a:spLocks noGrp="1"/>
          </p:cNvSpPr>
          <p:nvPr>
            <p:ph type="body" idx="10"/>
          </p:nvPr>
        </p:nvSpPr>
        <p:spPr>
          <a:xfrm>
            <a:off x="6760210" y="1527175"/>
            <a:ext cx="2828925" cy="469265"/>
          </a:xfrm>
          <a:prstGeom prst="rect">
            <a:avLst/>
          </a:prstGeom>
          <a:noFill/>
          <a:ln w="0" cmpd="sng">
            <a:noFill/>
            <a:prstDash val="solid"/>
          </a:ln>
        </p:spPr>
        <p:txBody>
          <a:bodyPr vert="horz" lIns="0" tIns="0" rIns="0" bIns="0" anchor="t"/>
          <a:lstStyle/>
          <a:p>
            <a:pPr marL="91440" marR="0" indent="0" algn="l">
              <a:lnSpc>
                <a:spcPts val="1300"/>
              </a:lnSpc>
              <a:spcAft>
                <a:spcPts val="0"/>
              </a:spcAft>
            </a:pPr>
            <a:r>
              <a:rPr lang="en-US" sz="1350" b="1" spc="0">
                <a:solidFill>
                  <a:srgbClr val="150A0A"/>
                </a:solidFill>
                <a:latin typeface="Arial Narrow" panose="02020603050405020304" pitchFamily="2"/>
              </a:rPr>
              <a:t>Pharmaceutical Waste </a:t>
            </a:r>
          </a:p>
          <a:p>
            <a:pPr marL="0" marR="0" indent="0" algn="l">
              <a:lnSpc>
                <a:spcPts val="1100"/>
              </a:lnSpc>
              <a:spcBef>
                <a:spcPts val="0"/>
              </a:spcBef>
              <a:spcAft>
                <a:spcPts val="0"/>
              </a:spcAft>
            </a:pPr>
            <a:r>
              <a:rPr lang="en-US" sz="1000" b="1" spc="5">
                <a:solidFill>
                  <a:srgbClr val="150A0A"/>
                </a:solidFill>
                <a:latin typeface="Arial Narrow" panose="02020603050405020304" pitchFamily="2"/>
              </a:rPr>
              <a:t>Also called Co-mingled Sharps and Pharmaceutical </a:t>
            </a:r>
          </a:p>
          <a:p>
            <a:pPr marL="0" marR="0" indent="0" algn="l">
              <a:lnSpc>
                <a:spcPts val="1200"/>
              </a:lnSpc>
              <a:spcBef>
                <a:spcPts val="270"/>
              </a:spcBef>
              <a:spcAft>
                <a:spcPts val="0"/>
              </a:spcAft>
              <a:tabLst>
                <a:tab pos="2514600" algn="r"/>
              </a:tabLst>
            </a:pPr>
            <a:r>
              <a:rPr lang="en-US" sz="1000" spc="0">
                <a:solidFill>
                  <a:srgbClr val="150A0A"/>
                </a:solidFill>
                <a:latin typeface="Arial Narrow" panose="02020603050405020304" pitchFamily="2"/>
              </a:rPr>
              <a:t>Waste All non-RCRA </a:t>
            </a:r>
            <a:br/>
            <a:endParaRPr/>
          </a:p>
        </p:txBody>
      </p:sp>
      <p:sp>
        <p:nvSpPr>
          <p:cNvPr id="30" name="Text Placeholder 29"/>
          <p:cNvSpPr>
            <a:spLocks noGrp="1"/>
          </p:cNvSpPr>
          <p:nvPr>
            <p:ph type="body" idx="10"/>
          </p:nvPr>
        </p:nvSpPr>
        <p:spPr>
          <a:xfrm>
            <a:off x="8604250" y="1996440"/>
            <a:ext cx="984885" cy="795655"/>
          </a:xfrm>
          <a:prstGeom prst="rect">
            <a:avLst/>
          </a:prstGeom>
          <a:noFill/>
          <a:ln w="0" cmpd="sng">
            <a:noFill/>
            <a:prstDash val="solid"/>
          </a:ln>
        </p:spPr>
        <p:txBody>
          <a:bodyPr vert="horz" lIns="0" tIns="0" rIns="0" bIns="0" anchor="t"/>
          <a:lstStyle/>
          <a:p>
            <a:pPr marL="0" marR="0" indent="0" algn="l">
              <a:lnSpc>
                <a:spcPts val="1200"/>
              </a:lnSpc>
              <a:spcAft>
                <a:spcPts val="0"/>
              </a:spcAft>
              <a:tabLst>
                <a:tab pos="670560" algn="r"/>
              </a:tabLst>
            </a:pPr>
            <a:r>
              <a:rPr lang="en-US" sz="1000" spc="0">
                <a:solidFill>
                  <a:srgbClr val="150A0A"/>
                </a:solidFill>
                <a:latin typeface="Arial Narrow" panose="02020603050405020304" pitchFamily="2"/>
              </a:rPr>
              <a:t>hazardous waste pharmaceuticals, prescription or Over-the-Counter (OTC) products </a:t>
            </a:r>
          </a:p>
        </p:txBody>
      </p:sp>
      <p:sp>
        <p:nvSpPr>
          <p:cNvPr id="31" name="Text Placeholder 30"/>
          <p:cNvSpPr>
            <a:spLocks noGrp="1"/>
          </p:cNvSpPr>
          <p:nvPr>
            <p:ph type="body" idx="10"/>
          </p:nvPr>
        </p:nvSpPr>
        <p:spPr>
          <a:xfrm>
            <a:off x="6760210" y="2792095"/>
            <a:ext cx="2828925" cy="2670175"/>
          </a:xfrm>
          <a:prstGeom prst="rect">
            <a:avLst/>
          </a:prstGeom>
          <a:noFill/>
          <a:ln w="0" cmpd="sng">
            <a:noFill/>
            <a:prstDash val="solid"/>
          </a:ln>
        </p:spPr>
        <p:txBody>
          <a:bodyPr vert="horz" lIns="0" tIns="0" rIns="0" bIns="0" anchor="t"/>
          <a:lstStyle/>
          <a:p>
            <a:pPr marL="228600" marR="182880" indent="137160" algn="l">
              <a:lnSpc>
                <a:spcPts val="1200"/>
              </a:lnSpc>
              <a:spcAft>
                <a:spcPts val="0"/>
              </a:spcAft>
              <a:buFont typeface="Symbol"/>
              <a:buChar char="·"/>
            </a:pPr>
            <a:r>
              <a:rPr lang="en-US" sz="1000" spc="0">
                <a:solidFill>
                  <a:srgbClr val="150A0A"/>
                </a:solidFill>
                <a:latin typeface="Arial Narrow" panose="02020603050405020304" pitchFamily="2"/>
              </a:rPr>
              <a:t>IV bags/tubing set containing saline or medications even if empty! </a:t>
            </a:r>
          </a:p>
          <a:p>
            <a:pPr marL="228600" marR="0" indent="137160" algn="l">
              <a:lnSpc>
                <a:spcPts val="1200"/>
              </a:lnSpc>
              <a:spcBef>
                <a:spcPts val="15"/>
              </a:spcBef>
              <a:spcAft>
                <a:spcPts val="0"/>
              </a:spcAft>
              <a:buFont typeface="Wingdings"/>
              <a:buChar char="n"/>
            </a:pPr>
            <a:r>
              <a:rPr lang="en-US" sz="1000" spc="0">
                <a:solidFill>
                  <a:srgbClr val="150A0A"/>
                </a:solidFill>
                <a:latin typeface="Arial Narrow" panose="02020603050405020304" pitchFamily="2"/>
              </a:rPr>
              <a:t>Empty and Partially full injectable medication vials </a:t>
            </a:r>
          </a:p>
          <a:p>
            <a:pPr marL="228600" marR="0" indent="137160" algn="l">
              <a:lnSpc>
                <a:spcPts val="1200"/>
              </a:lnSpc>
              <a:spcBef>
                <a:spcPts val="0"/>
              </a:spcBef>
              <a:spcAft>
                <a:spcPts val="0"/>
              </a:spcAft>
              <a:buFont typeface="Symbol"/>
              <a:buChar char="·"/>
            </a:pPr>
            <a:r>
              <a:rPr lang="en-US" sz="1000" spc="0">
                <a:solidFill>
                  <a:srgbClr val="150A0A"/>
                </a:solidFill>
                <a:latin typeface="Arial Narrow" panose="02020603050405020304" pitchFamily="2"/>
              </a:rPr>
              <a:t>Loose pills and tablets </a:t>
            </a:r>
          </a:p>
          <a:p>
            <a:pPr marL="228600" marR="0" indent="137160" algn="l">
              <a:lnSpc>
                <a:spcPts val="1100"/>
              </a:lnSpc>
              <a:spcBef>
                <a:spcPts val="100"/>
              </a:spcBef>
              <a:spcAft>
                <a:spcPts val="0"/>
              </a:spcAft>
              <a:buFont typeface="Wingdings"/>
              <a:buChar char="n"/>
            </a:pPr>
            <a:r>
              <a:rPr lang="en-US" sz="1000" spc="0">
                <a:solidFill>
                  <a:srgbClr val="150A0A"/>
                </a:solidFill>
                <a:latin typeface="Arial Narrow" panose="02020603050405020304" pitchFamily="2"/>
              </a:rPr>
              <a:t>Medicinal patches and lollipops </a:t>
            </a:r>
          </a:p>
          <a:p>
            <a:pPr marL="228600" marR="0" indent="137160" algn="l">
              <a:lnSpc>
                <a:spcPts val="1100"/>
              </a:lnSpc>
              <a:spcBef>
                <a:spcPts val="125"/>
              </a:spcBef>
              <a:spcAft>
                <a:spcPts val="0"/>
              </a:spcAft>
              <a:buFont typeface="Wingdings"/>
              <a:buChar char="n"/>
            </a:pPr>
            <a:r>
              <a:rPr lang="en-US" sz="1000" spc="0">
                <a:solidFill>
                  <a:srgbClr val="150A0A"/>
                </a:solidFill>
                <a:latin typeface="Arial Narrow" panose="02020603050405020304" pitchFamily="2"/>
              </a:rPr>
              <a:t>Lubricants, gels, and creams </a:t>
            </a:r>
          </a:p>
          <a:p>
            <a:pPr marL="228600" marR="0" indent="137160" algn="l">
              <a:lnSpc>
                <a:spcPts val="1200"/>
              </a:lnSpc>
              <a:spcBef>
                <a:spcPts val="0"/>
              </a:spcBef>
              <a:spcAft>
                <a:spcPts val="0"/>
              </a:spcAft>
              <a:buFont typeface="Symbol"/>
              <a:buChar char="·"/>
            </a:pPr>
            <a:r>
              <a:rPr lang="en-US" sz="1000" spc="0">
                <a:solidFill>
                  <a:srgbClr val="150A0A"/>
                </a:solidFill>
                <a:latin typeface="Arial Narrow" panose="02020603050405020304" pitchFamily="2"/>
              </a:rPr>
              <a:t>Nebulizers with any pourable liquid </a:t>
            </a:r>
          </a:p>
          <a:p>
            <a:pPr marL="228600" marR="0" indent="137160" algn="l">
              <a:lnSpc>
                <a:spcPts val="1200"/>
              </a:lnSpc>
              <a:spcBef>
                <a:spcPts val="0"/>
              </a:spcBef>
              <a:spcAft>
                <a:spcPts val="0"/>
              </a:spcAft>
              <a:buFont typeface="Symbol"/>
              <a:buChar char="·"/>
            </a:pPr>
            <a:r>
              <a:rPr lang="en-US" sz="1000" spc="5">
                <a:solidFill>
                  <a:srgbClr val="150A0A"/>
                </a:solidFill>
                <a:latin typeface="Arial Narrow" panose="02020603050405020304" pitchFamily="2"/>
              </a:rPr>
              <a:t>Live and attenuated vaccine without preservative </a:t>
            </a:r>
          </a:p>
          <a:p>
            <a:pPr marL="228600" marR="0" indent="137160" algn="l">
              <a:lnSpc>
                <a:spcPts val="1200"/>
              </a:lnSpc>
              <a:spcBef>
                <a:spcPts val="0"/>
              </a:spcBef>
              <a:spcAft>
                <a:spcPts val="0"/>
              </a:spcAft>
              <a:buFont typeface="Symbol"/>
              <a:buChar char="·"/>
            </a:pPr>
            <a:r>
              <a:rPr lang="en-US" sz="1000" spc="0">
                <a:solidFill>
                  <a:srgbClr val="150A0A"/>
                </a:solidFill>
                <a:latin typeface="Arial Narrow" panose="02020603050405020304" pitchFamily="2"/>
              </a:rPr>
              <a:t>Personal care products, soaps, shampoos. toothpaste </a:t>
            </a:r>
          </a:p>
          <a:p>
            <a:pPr marL="228600" marR="182880" indent="137160" algn="just">
              <a:lnSpc>
                <a:spcPts val="1200"/>
              </a:lnSpc>
              <a:spcBef>
                <a:spcPts val="10"/>
              </a:spcBef>
              <a:spcAft>
                <a:spcPts val="0"/>
              </a:spcAft>
              <a:buFont typeface="Wingdings"/>
              <a:buChar char="n"/>
            </a:pPr>
            <a:r>
              <a:rPr lang="en-US" sz="1000" spc="0">
                <a:solidFill>
                  <a:srgbClr val="150A0A"/>
                </a:solidFill>
                <a:latin typeface="Arial Narrow" panose="02020603050405020304" pitchFamily="2"/>
              </a:rPr>
              <a:t>Anything that is a sharps waste: Syringes with or without needles. Including flush or feeding syringes </a:t>
            </a:r>
          </a:p>
          <a:p>
            <a:pPr marL="228600" marR="182880" indent="137160" algn="l">
              <a:lnSpc>
                <a:spcPts val="1200"/>
              </a:lnSpc>
              <a:spcBef>
                <a:spcPts val="0"/>
              </a:spcBef>
              <a:spcAft>
                <a:spcPts val="0"/>
              </a:spcAft>
              <a:buFont typeface="Symbol"/>
              <a:buChar char="·"/>
            </a:pPr>
            <a:r>
              <a:rPr lang="en-US" sz="1000" spc="0">
                <a:solidFill>
                  <a:srgbClr val="150A0A"/>
                </a:solidFill>
                <a:latin typeface="Arial Narrow" panose="02020603050405020304" pitchFamily="2"/>
              </a:rPr>
              <a:t>Small items (e.g. cotton ball or 2x2) with fluid or dry blood (where red bag not available) </a:t>
            </a:r>
          </a:p>
          <a:p>
            <a:pPr marL="228600" marR="45720" indent="0" algn="l">
              <a:lnSpc>
                <a:spcPts val="1200"/>
              </a:lnSpc>
              <a:spcBef>
                <a:spcPts val="5"/>
              </a:spcBef>
              <a:spcAft>
                <a:spcPts val="0"/>
              </a:spcAft>
            </a:pPr>
            <a:r>
              <a:rPr lang="en-US" sz="1000" b="1" spc="0">
                <a:solidFill>
                  <a:srgbClr val="669CD3"/>
                </a:solidFill>
                <a:latin typeface="Arial Narrow" panose="02020603050405020304" pitchFamily="2"/>
              </a:rPr>
              <a:t>I.</a:t>
            </a:r>
            <a:r>
              <a:rPr lang="en-US" sz="1000" b="1" spc="0">
                <a:solidFill>
                  <a:srgbClr val="150A0A"/>
                </a:solidFill>
                <a:latin typeface="Arial Narrow" panose="02020603050405020304" pitchFamily="2"/>
              </a:rPr>
              <a:t> Place in a blue or blue lidded container labeled with the words "Incinerate Only," AND a Biohazard symbol </a:t>
            </a:r>
          </a:p>
          <a:p>
            <a:pPr marL="91440" marR="0" indent="0" algn="l">
              <a:lnSpc>
                <a:spcPts val="1200"/>
              </a:lnSpc>
              <a:spcBef>
                <a:spcPts val="340"/>
              </a:spcBef>
              <a:spcAft>
                <a:spcPts val="0"/>
              </a:spcAft>
              <a:tabLst>
                <a:tab pos="2514600" algn="r"/>
              </a:tabLst>
            </a:pPr>
            <a:r>
              <a:rPr lang="en-US" sz="1350" b="1" spc="0">
                <a:solidFill>
                  <a:srgbClr val="150A0A"/>
                </a:solidFill>
                <a:latin typeface="Arial Narrow" panose="02020603050405020304" pitchFamily="2"/>
              </a:rPr>
              <a:t>Sharps Waste </a:t>
            </a:r>
            <a:r>
              <a:rPr lang="en-US" sz="1000" spc="0">
                <a:solidFill>
                  <a:srgbClr val="150A0A"/>
                </a:solidFill>
                <a:latin typeface="Arial Narrow" panose="02020603050405020304" pitchFamily="2"/>
              </a:rPr>
              <a:t>Items capable of </a:t>
            </a:r>
          </a:p>
        </p:txBody>
      </p:sp>
      <p:sp>
        <p:nvSpPr>
          <p:cNvPr id="32" name="Text Placeholder 31"/>
          <p:cNvSpPr>
            <a:spLocks noGrp="1"/>
          </p:cNvSpPr>
          <p:nvPr>
            <p:ph type="body" idx="10"/>
          </p:nvPr>
        </p:nvSpPr>
        <p:spPr>
          <a:xfrm>
            <a:off x="8503920" y="5462270"/>
            <a:ext cx="1085215" cy="286385"/>
          </a:xfrm>
          <a:prstGeom prst="rect">
            <a:avLst/>
          </a:prstGeom>
          <a:noFill/>
          <a:ln w="0" cmpd="sng">
            <a:noFill/>
            <a:prstDash val="solid"/>
          </a:ln>
        </p:spPr>
        <p:txBody>
          <a:bodyPr vert="horz" lIns="0" tIns="0" rIns="0" bIns="0" anchor="t"/>
          <a:lstStyle/>
          <a:p>
            <a:pPr marL="0" marR="0" indent="0" algn="l">
              <a:lnSpc>
                <a:spcPts val="1100"/>
              </a:lnSpc>
              <a:spcAft>
                <a:spcPts val="0"/>
              </a:spcAft>
            </a:pPr>
            <a:r>
              <a:rPr lang="en-US" sz="1000" spc="0">
                <a:solidFill>
                  <a:srgbClr val="150A0A"/>
                </a:solidFill>
                <a:latin typeface="Arial Narrow" panose="02020603050405020304" pitchFamily="2"/>
              </a:rPr>
              <a:t>puncturing or cutting the skin and that are </a:t>
            </a:r>
          </a:p>
        </p:txBody>
      </p:sp>
      <p:sp>
        <p:nvSpPr>
          <p:cNvPr id="33" name="Text Placeholder 32"/>
          <p:cNvSpPr>
            <a:spLocks noGrp="1"/>
          </p:cNvSpPr>
          <p:nvPr>
            <p:ph type="body" idx="10"/>
          </p:nvPr>
        </p:nvSpPr>
        <p:spPr>
          <a:xfrm>
            <a:off x="6812280" y="5748655"/>
            <a:ext cx="2776855" cy="332105"/>
          </a:xfrm>
          <a:prstGeom prst="rect">
            <a:avLst/>
          </a:prstGeom>
          <a:noFill/>
          <a:ln w="0" cmpd="sng">
            <a:noFill/>
            <a:prstDash val="solid"/>
          </a:ln>
        </p:spPr>
        <p:txBody>
          <a:bodyPr vert="horz" lIns="0" tIns="0" rIns="0" bIns="0" anchor="t"/>
          <a:lstStyle/>
          <a:p>
            <a:pPr marL="0" marR="0" indent="0" algn="l">
              <a:lnSpc>
                <a:spcPts val="1600"/>
              </a:lnSpc>
              <a:spcAft>
                <a:spcPts val="0"/>
              </a:spcAft>
              <a:tabLst>
                <a:tab pos="267970" algn="l"/>
                <a:tab pos="679450" algn="l"/>
                <a:tab pos="1319530" algn="l"/>
              </a:tabLst>
            </a:pPr>
            <a:r>
              <a:rPr lang="en-US" sz="1650" b="1" spc="90" baseline="-25000">
                <a:solidFill>
                  <a:srgbClr val="150A0A"/>
                </a:solidFill>
                <a:latin typeface="Arial Narrow" panose="02020603050405020304" pitchFamily="2"/>
              </a:rPr>
              <a:t>F</a:t>
            </a:r>
            <a:r>
              <a:rPr lang="en-US" sz="100" b="1" spc="90">
                <a:solidFill>
                  <a:srgbClr val="895757"/>
                </a:solidFill>
                <a:latin typeface="Arial Narrow" panose="02020603050405020304" pitchFamily="2"/>
              </a:rPr>
              <a:t> </a:t>
            </a:r>
            <a:r>
              <a:rPr lang="en-US" sz="1350" b="1" spc="90">
                <a:solidFill>
                  <a:srgbClr val="895757"/>
                </a:solidFill>
                <a:latin typeface="Arial Narrow" panose="02020603050405020304" pitchFamily="2"/>
              </a:rPr>
              <a:t>cy3</a:t>
            </a:r>
            <a:r>
              <a:rPr lang="en-US" sz="100" b="1" spc="90">
                <a:solidFill>
                  <a:srgbClr val="150A0A"/>
                </a:solidFill>
                <a:latin typeface="Arial Narrow" panose="02020603050405020304" pitchFamily="2"/>
              </a:rPr>
              <a:t> </a:t>
            </a:r>
            <a:r>
              <a:rPr lang="en-US" sz="1000" b="1" spc="90">
                <a:solidFill>
                  <a:srgbClr val="150A0A"/>
                </a:solidFill>
                <a:latin typeface="Arial Narrow" panose="02020603050405020304" pitchFamily="2"/>
              </a:rPr>
              <a:t>OR</a:t>
            </a:r>
            <a:r>
              <a:rPr lang="en-US" sz="100" b="1" spc="90">
                <a:solidFill>
                  <a:srgbClr val="D86C6C"/>
                </a:solidFill>
                <a:latin typeface="Arial Narrow" panose="02020603050405020304" pitchFamily="2"/>
              </a:rPr>
              <a:t> </a:t>
            </a:r>
            <a:r>
              <a:rPr lang="en-US" sz="1000" b="1" spc="90">
                <a:solidFill>
                  <a:srgbClr val="D86C6C"/>
                </a:solidFill>
                <a:latin typeface="Arial Narrow" panose="02020603050405020304" pitchFamily="2"/>
              </a:rPr>
              <a:t>j</a:t>
            </a:r>
            <a:r>
              <a:rPr lang="en-US" sz="1000" spc="90">
                <a:solidFill>
                  <a:srgbClr val="150A0A"/>
                </a:solidFill>
                <a:latin typeface="Arial Narrow" panose="02020603050405020304" pitchFamily="2"/>
              </a:rPr>
              <a:t> contaminated or not </a:t>
            </a:r>
          </a:p>
          <a:p>
            <a:pPr marL="1691640" marR="0" indent="0" algn="l">
              <a:lnSpc>
                <a:spcPts val="1000"/>
              </a:lnSpc>
              <a:spcBef>
                <a:spcPts val="0"/>
              </a:spcBef>
              <a:spcAft>
                <a:spcPts val="0"/>
              </a:spcAft>
            </a:pPr>
            <a:r>
              <a:rPr lang="en-US" sz="1000" spc="5">
                <a:solidFill>
                  <a:srgbClr val="150A0A"/>
                </a:solidFill>
                <a:latin typeface="Arial Narrow" panose="02020603050405020304" pitchFamily="2"/>
              </a:rPr>
              <a:t>with blood or </a:t>
            </a:r>
          </a:p>
        </p:txBody>
      </p:sp>
      <p:sp>
        <p:nvSpPr>
          <p:cNvPr id="34" name="Text Placeholder 33"/>
          <p:cNvSpPr>
            <a:spLocks noGrp="1"/>
          </p:cNvSpPr>
          <p:nvPr>
            <p:ph type="body" idx="10"/>
          </p:nvPr>
        </p:nvSpPr>
        <p:spPr>
          <a:xfrm>
            <a:off x="6760210" y="6080760"/>
            <a:ext cx="2828925" cy="1362710"/>
          </a:xfrm>
          <a:prstGeom prst="rect">
            <a:avLst/>
          </a:prstGeom>
          <a:noFill/>
          <a:ln w="0" cmpd="sng">
            <a:noFill/>
            <a:prstDash val="solid"/>
          </a:ln>
        </p:spPr>
        <p:txBody>
          <a:bodyPr vert="horz" lIns="0" tIns="0" rIns="0" bIns="0" anchor="t"/>
          <a:lstStyle/>
          <a:p>
            <a:pPr marL="1737360" marR="0" indent="0" algn="l">
              <a:lnSpc>
                <a:spcPts val="1200"/>
              </a:lnSpc>
              <a:spcAft>
                <a:spcPts val="0"/>
              </a:spcAft>
            </a:pPr>
            <a:r>
              <a:rPr lang="en-US" sz="1000" spc="0">
                <a:solidFill>
                  <a:srgbClr val="150A0A"/>
                </a:solidFill>
                <a:latin typeface="Arial Narrow" panose="02020603050405020304" pitchFamily="2"/>
              </a:rPr>
              <a:t>potentially infectious body fluids </a:t>
            </a:r>
          </a:p>
          <a:p>
            <a:pPr marL="228600" marR="182880" indent="137160" algn="l">
              <a:lnSpc>
                <a:spcPts val="1200"/>
              </a:lnSpc>
              <a:spcBef>
                <a:spcPts val="0"/>
              </a:spcBef>
              <a:spcAft>
                <a:spcPts val="0"/>
              </a:spcAft>
              <a:buFont typeface="Symbol"/>
              <a:buChar char="·"/>
            </a:pPr>
            <a:r>
              <a:rPr lang="en-US" sz="1000" spc="0">
                <a:solidFill>
                  <a:srgbClr val="150A0A"/>
                </a:solidFill>
                <a:latin typeface="Arial Narrow" panose="02020603050405020304" pitchFamily="2"/>
              </a:rPr>
              <a:t>Needles, syringes with or without needles attached, scalpel blades. guide wires, blood vials </a:t>
            </a:r>
          </a:p>
          <a:p>
            <a:pPr marL="228600" marR="0" indent="0" algn="l">
              <a:lnSpc>
                <a:spcPts val="1200"/>
              </a:lnSpc>
              <a:spcBef>
                <a:spcPts val="125"/>
              </a:spcBef>
              <a:spcAft>
                <a:spcPts val="0"/>
              </a:spcAft>
            </a:pPr>
            <a:r>
              <a:rPr lang="en-US" sz="1000" b="1" spc="0">
                <a:solidFill>
                  <a:srgbClr val="150A0A"/>
                </a:solidFill>
                <a:latin typeface="Arial Narrow" panose="02020603050405020304" pitchFamily="2"/>
              </a:rPr>
              <a:t>Place in a red or blue container labeled with a Biohazard symbol; red container must say "sharps" blue container must say "incinerate only" </a:t>
            </a:r>
          </a:p>
          <a:p>
            <a:pPr marL="0" marR="0" indent="0" algn="r">
              <a:lnSpc>
                <a:spcPts val="1000"/>
              </a:lnSpc>
              <a:spcBef>
                <a:spcPts val="1325"/>
              </a:spcBef>
              <a:spcAft>
                <a:spcPts val="0"/>
              </a:spcAft>
            </a:pPr>
            <a:r>
              <a:rPr lang="en-US" sz="1000" b="1" spc="70">
                <a:solidFill>
                  <a:srgbClr val="150A0A"/>
                </a:solidFill>
                <a:latin typeface="Arial Narrow" panose="02020603050405020304" pitchFamily="2"/>
              </a:rPr>
              <a:t>KAISER PFRMANENTT </a:t>
            </a:r>
          </a:p>
        </p:txBody>
      </p:sp>
    </p:spTree>
    <p:extLst>
      <p:ext uri="{BB962C8B-B14F-4D97-AF65-F5344CB8AC3E}">
        <p14:creationId xmlns:p14="http://schemas.microsoft.com/office/powerpoint/2010/main" val="601866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layout 7">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25120" y="457202"/>
            <a:ext cx="7147560" cy="561975"/>
          </a:xfrm>
          <a:prstGeom prst="rect">
            <a:avLst/>
          </a:prstGeom>
          <a:noFill/>
          <a:ln w="0" cmpd="sng">
            <a:noFill/>
            <a:prstDash val="solid"/>
          </a:ln>
        </p:spPr>
        <p:txBody>
          <a:bodyPr vert="horz" lIns="0" tIns="6985" rIns="0" bIns="0" anchor="t">
            <a:normAutofit fontScale="95000"/>
          </a:bodyPr>
          <a:lstStyle>
            <a:lvl1pPr marL="0" marR="0" indent="0" algn="ctr">
              <a:lnSpc>
                <a:spcPts val="1854"/>
              </a:lnSpc>
              <a:spcAft>
                <a:spcPts val="652"/>
              </a:spcAft>
              <a:defRPr/>
            </a:lvl1pPr>
          </a:lstStyle>
          <a:p>
            <a:pPr marL="0" marR="0" indent="0" algn="ctr">
              <a:lnSpc>
                <a:spcPts val="3200"/>
              </a:lnSpc>
              <a:spcAft>
                <a:spcPts val="1125"/>
              </a:spcAft>
            </a:pPr>
            <a:r>
              <a:rPr lang="en-US" sz="2800" spc="95">
                <a:solidFill>
                  <a:srgbClr val="0B1629"/>
                </a:solidFill>
                <a:latin typeface="Arial" panose="02020603050405020304" pitchFamily="2"/>
              </a:rPr>
              <a:t>Formaldehyde: Control of Exposure </a:t>
            </a:r>
          </a:p>
        </p:txBody>
      </p:sp>
      <p:sp>
        <p:nvSpPr>
          <p:cNvPr id="3" name="Text Placeholder 2"/>
          <p:cNvSpPr>
            <a:spLocks noGrp="1"/>
          </p:cNvSpPr>
          <p:nvPr>
            <p:ph type="body" idx="10"/>
          </p:nvPr>
        </p:nvSpPr>
        <p:spPr>
          <a:xfrm>
            <a:off x="252730" y="1019175"/>
            <a:ext cx="3432175" cy="8097520"/>
          </a:xfrm>
          <a:prstGeom prst="rect">
            <a:avLst/>
          </a:prstGeom>
          <a:noFill/>
          <a:ln w="0" cmpd="sng">
            <a:noFill/>
            <a:prstDash val="solid"/>
          </a:ln>
        </p:spPr>
        <p:txBody>
          <a:bodyPr vert="horz" lIns="0" tIns="4445" rIns="0" bIns="0" anchor="t"/>
          <a:lstStyle>
            <a:lvl1pPr marL="185463" marR="264947" indent="52989" algn="l">
              <a:lnSpc>
                <a:spcPts val="637"/>
              </a:lnSpc>
              <a:spcBef>
                <a:spcPts val="368"/>
              </a:spcBef>
              <a:spcAft>
                <a:spcPts val="267"/>
              </a:spcAft>
              <a:buFont typeface="Courier New"/>
              <a:buChar char="o"/>
              <a:defRPr/>
            </a:lvl1pPr>
          </a:lstStyle>
          <a:p>
            <a:pPr marL="228600" marR="0" indent="0" algn="l">
              <a:lnSpc>
                <a:spcPts val="1100"/>
              </a:lnSpc>
              <a:spcAft>
                <a:spcPts val="0"/>
              </a:spcAft>
            </a:pPr>
            <a:r>
              <a:rPr lang="en-US" sz="900" b="1" spc="10">
                <a:solidFill>
                  <a:srgbClr val="0B1629"/>
                </a:solidFill>
                <a:latin typeface="Verdana" panose="02020603050405020304" pitchFamily="2"/>
              </a:rPr>
              <a:t>Storage </a:t>
            </a:r>
          </a:p>
          <a:p>
            <a:pPr marL="320040" marR="0" indent="91440" algn="l">
              <a:lnSpc>
                <a:spcPts val="1100"/>
              </a:lnSpc>
              <a:spcBef>
                <a:spcPts val="190"/>
              </a:spcBef>
              <a:spcAft>
                <a:spcPts val="0"/>
              </a:spcAft>
              <a:buFont typeface="Courier New"/>
              <a:buChar char="o"/>
            </a:pPr>
            <a:r>
              <a:rPr lang="en-US" sz="900" spc="25">
                <a:solidFill>
                  <a:srgbClr val="000000"/>
                </a:solidFill>
                <a:latin typeface="Arial" panose="02020603050405020304" pitchFamily="2"/>
              </a:rPr>
              <a:t>Keep containers tightly closed. </a:t>
            </a:r>
          </a:p>
          <a:p>
            <a:pPr marL="320040" marR="182880" indent="91440" algn="l">
              <a:lnSpc>
                <a:spcPts val="1100"/>
              </a:lnSpc>
              <a:spcBef>
                <a:spcPts val="685"/>
              </a:spcBef>
              <a:spcAft>
                <a:spcPts val="0"/>
              </a:spcAft>
              <a:buFont typeface="Courier New"/>
              <a:buChar char="o"/>
            </a:pPr>
            <a:r>
              <a:rPr lang="en-US" sz="900" spc="0">
                <a:solidFill>
                  <a:srgbClr val="000000"/>
                </a:solidFill>
                <a:latin typeface="Arial" panose="02020603050405020304" pitchFamily="2"/>
              </a:rPr>
              <a:t>Store formaldehyde in labeled, secure-top containers, away from strong oxidizing agents, acids, bases, phenols, heat and flame. </a:t>
            </a:r>
          </a:p>
          <a:p>
            <a:pPr marL="320040" marR="137160" indent="91440" algn="l">
              <a:lnSpc>
                <a:spcPts val="1100"/>
              </a:lnSpc>
              <a:spcBef>
                <a:spcPts val="635"/>
              </a:spcBef>
              <a:spcAft>
                <a:spcPts val="0"/>
              </a:spcAft>
              <a:buFont typeface="Wingdings"/>
              <a:buChar char="m"/>
            </a:pPr>
            <a:r>
              <a:rPr lang="en-US" sz="900" spc="0">
                <a:solidFill>
                  <a:srgbClr val="000000"/>
                </a:solidFill>
                <a:latin typeface="Arial" panose="02020603050405020304" pitchFamily="2"/>
              </a:rPr>
              <a:t>Do not store formaldehyde bottles above shoulder level and in any area where a leak would flow to drain. </a:t>
            </a:r>
          </a:p>
          <a:p>
            <a:pPr marL="228600" marR="0" indent="0" algn="l">
              <a:lnSpc>
                <a:spcPts val="1100"/>
              </a:lnSpc>
              <a:spcBef>
                <a:spcPts val="745"/>
              </a:spcBef>
              <a:spcAft>
                <a:spcPts val="0"/>
              </a:spcAft>
            </a:pPr>
            <a:r>
              <a:rPr lang="en-US" sz="900" b="1" spc="10">
                <a:solidFill>
                  <a:srgbClr val="000000"/>
                </a:solidFill>
                <a:latin typeface="Verdana" panose="02020603050405020304" pitchFamily="2"/>
              </a:rPr>
              <a:t>Transport </a:t>
            </a:r>
          </a:p>
          <a:p>
            <a:pPr marL="320040" marR="137160" indent="91440" algn="l">
              <a:lnSpc>
                <a:spcPts val="1100"/>
              </a:lnSpc>
              <a:spcBef>
                <a:spcPts val="205"/>
              </a:spcBef>
              <a:spcAft>
                <a:spcPts val="0"/>
              </a:spcAft>
              <a:buFont typeface="Courier New"/>
              <a:buChar char="o"/>
            </a:pPr>
            <a:r>
              <a:rPr lang="en-US" sz="900" spc="25">
                <a:solidFill>
                  <a:srgbClr val="000000"/>
                </a:solidFill>
                <a:latin typeface="Arial" panose="02020603050405020304" pitchFamily="2"/>
              </a:rPr>
              <a:t>When preparing specimen containers for transportation off-site, place in zip lock plastic bags and then in a rupture- and leak-proof securely covered container. Additional absorbent spill materials should line the inside of the transport container. </a:t>
            </a:r>
          </a:p>
          <a:p>
            <a:pPr marL="320040" marR="228600" indent="91440" algn="l">
              <a:lnSpc>
                <a:spcPts val="1100"/>
              </a:lnSpc>
              <a:spcBef>
                <a:spcPts val="635"/>
              </a:spcBef>
              <a:spcAft>
                <a:spcPts val="0"/>
              </a:spcAft>
              <a:buFont typeface="Symbol"/>
              <a:buChar char="·"/>
            </a:pPr>
            <a:r>
              <a:rPr lang="en-US" sz="900" spc="0">
                <a:solidFill>
                  <a:srgbClr val="000000"/>
                </a:solidFill>
                <a:latin typeface="Arial" panose="02020603050405020304" pitchFamily="2"/>
              </a:rPr>
              <a:t>When transporting specimens in formalin within the medical center, place specimen containers within zip lock plastic bags or leak-proof covered containers. </a:t>
            </a:r>
          </a:p>
          <a:p>
            <a:pPr marL="228600" marR="0" indent="0" algn="l">
              <a:lnSpc>
                <a:spcPts val="1100"/>
              </a:lnSpc>
              <a:spcBef>
                <a:spcPts val="750"/>
              </a:spcBef>
              <a:spcAft>
                <a:spcPts val="0"/>
              </a:spcAft>
            </a:pPr>
            <a:r>
              <a:rPr lang="en-US" sz="900" b="1" spc="0">
                <a:solidFill>
                  <a:srgbClr val="000000"/>
                </a:solidFill>
                <a:latin typeface="Verdana" panose="02020603050405020304" pitchFamily="2"/>
              </a:rPr>
              <a:t>Disposal </a:t>
            </a:r>
          </a:p>
          <a:p>
            <a:pPr marL="320040" marR="228600" indent="91440" algn="l">
              <a:lnSpc>
                <a:spcPts val="1100"/>
              </a:lnSpc>
              <a:spcBef>
                <a:spcPts val="230"/>
              </a:spcBef>
              <a:spcAft>
                <a:spcPts val="0"/>
              </a:spcAft>
              <a:buFont typeface="Wingdings"/>
              <a:buChar char="m"/>
            </a:pPr>
            <a:r>
              <a:rPr lang="en-US" sz="900" spc="0">
                <a:solidFill>
                  <a:srgbClr val="000000"/>
                </a:solidFill>
                <a:latin typeface="Arial" panose="02020603050405020304" pitchFamily="2"/>
              </a:rPr>
              <a:t>All unused or expired formalin products and used alcoholic formalin products must be managed as RCRA hazardous waste for disposal by a hazardous waste vendor. </a:t>
            </a:r>
          </a:p>
          <a:p>
            <a:pPr marL="320040" marR="228600" indent="91440" algn="l">
              <a:lnSpc>
                <a:spcPts val="1100"/>
              </a:lnSpc>
              <a:spcBef>
                <a:spcPts val="470"/>
              </a:spcBef>
              <a:spcAft>
                <a:spcPts val="0"/>
              </a:spcAft>
              <a:buFont typeface="Wingdings"/>
              <a:buChar char="m"/>
            </a:pPr>
            <a:r>
              <a:rPr lang="en-US" sz="900" spc="0">
                <a:solidFill>
                  <a:srgbClr val="000000"/>
                </a:solidFill>
                <a:latin typeface="Arial" panose="02020603050405020304" pitchFamily="2"/>
              </a:rPr>
              <a:t>All non-alcoholic formalin products may be managed using one of the following options: </a:t>
            </a:r>
          </a:p>
          <a:p>
            <a:pPr marL="320040" marR="0" indent="0" algn="l">
              <a:lnSpc>
                <a:spcPts val="1000"/>
              </a:lnSpc>
              <a:spcBef>
                <a:spcPts val="435"/>
              </a:spcBef>
              <a:spcAft>
                <a:spcPts val="0"/>
              </a:spcAft>
            </a:pPr>
            <a:r>
              <a:rPr lang="en-US" sz="900" i="1" spc="0">
                <a:solidFill>
                  <a:srgbClr val="000000"/>
                </a:solidFill>
                <a:latin typeface="Arial" panose="02020603050405020304" pitchFamily="2"/>
              </a:rPr>
              <a:t>Option 1 </a:t>
            </a:r>
          </a:p>
          <a:p>
            <a:pPr marL="320040" marR="182880" indent="0" algn="l">
              <a:lnSpc>
                <a:spcPts val="1100"/>
              </a:lnSpc>
              <a:spcBef>
                <a:spcPts val="400"/>
              </a:spcBef>
              <a:spcAft>
                <a:spcPts val="0"/>
              </a:spcAft>
            </a:pPr>
            <a:r>
              <a:rPr lang="en-US" sz="900" spc="20">
                <a:solidFill>
                  <a:srgbClr val="000000"/>
                </a:solidFill>
                <a:latin typeface="Arial" panose="02020603050405020304" pitchFamily="2"/>
              </a:rPr>
              <a:t>Pathology specimens in liquid formalin may be collected as hazardous waste without segregating the specimen from the liquid formalin. Use a certified hazardous waste vendor for disposal as hazardous waste. </a:t>
            </a:r>
          </a:p>
          <a:p>
            <a:pPr marL="320040" marR="0" indent="0" algn="l">
              <a:lnSpc>
                <a:spcPts val="1000"/>
              </a:lnSpc>
              <a:spcBef>
                <a:spcPts val="455"/>
              </a:spcBef>
              <a:spcAft>
                <a:spcPts val="0"/>
              </a:spcAft>
            </a:pPr>
            <a:r>
              <a:rPr lang="en-US" sz="900" i="1" spc="10">
                <a:solidFill>
                  <a:srgbClr val="000000"/>
                </a:solidFill>
                <a:latin typeface="Arial" panose="02020603050405020304" pitchFamily="2"/>
              </a:rPr>
              <a:t>Option 2 </a:t>
            </a:r>
          </a:p>
          <a:p>
            <a:pPr marL="320040" marR="182880" indent="0" algn="l">
              <a:lnSpc>
                <a:spcPts val="1100"/>
              </a:lnSpc>
              <a:spcBef>
                <a:spcPts val="430"/>
              </a:spcBef>
              <a:spcAft>
                <a:spcPts val="0"/>
              </a:spcAft>
            </a:pPr>
            <a:r>
              <a:rPr lang="en-US" sz="900" spc="0">
                <a:solidFill>
                  <a:srgbClr val="000000"/>
                </a:solidFill>
                <a:latin typeface="Arial" panose="02020603050405020304" pitchFamily="2"/>
              </a:rPr>
              <a:t>Segregate pathology specimens from liquid formalin. Pathology waste must be collected for disposal by a certified waste handler; manage the spent formalin on-site via drain disposal as detailed below, or collect and dispose of as hazardous waste. </a:t>
            </a:r>
          </a:p>
          <a:p>
            <a:pPr marL="320040" marR="182880" indent="0" algn="l">
              <a:lnSpc>
                <a:spcPts val="1100"/>
              </a:lnSpc>
              <a:spcBef>
                <a:spcPts val="415"/>
              </a:spcBef>
              <a:spcAft>
                <a:spcPts val="0"/>
              </a:spcAft>
            </a:pPr>
            <a:r>
              <a:rPr lang="en-US" sz="900" spc="30">
                <a:solidFill>
                  <a:srgbClr val="000000"/>
                </a:solidFill>
                <a:latin typeface="Arial" panose="02020603050405020304" pitchFamily="2"/>
              </a:rPr>
              <a:t>Contact your EH&amp;S professional or Safety Operations Leader to determine whether the waste liquid formalin can be disposed of directly to drain or whether it must first be neutralized. If neutralizing', please see the </a:t>
            </a:r>
            <a:r>
              <a:rPr lang="en-US" sz="900" i="1" spc="30">
                <a:solidFill>
                  <a:srgbClr val="000000"/>
                </a:solidFill>
                <a:latin typeface="Arial" panose="02020603050405020304" pitchFamily="2"/>
              </a:rPr>
              <a:t>Formalin Neutralization Fact Sheet </a:t>
            </a:r>
            <a:r>
              <a:rPr lang="en-US" sz="900" spc="30">
                <a:solidFill>
                  <a:srgbClr val="000000"/>
                </a:solidFill>
                <a:latin typeface="Arial" panose="02020603050405020304" pitchFamily="2"/>
              </a:rPr>
              <a:t>for additional process requirements and details. If drain disposal is allowed for untreated used formalin, keep a copy of the current letter of permission to discharge from the POTW on file. </a:t>
            </a:r>
          </a:p>
          <a:p>
            <a:pPr marL="228600" marR="0" indent="0" algn="l">
              <a:lnSpc>
                <a:spcPts val="1100"/>
              </a:lnSpc>
              <a:spcBef>
                <a:spcPts val="550"/>
              </a:spcBef>
              <a:spcAft>
                <a:spcPts val="0"/>
              </a:spcAft>
            </a:pPr>
            <a:r>
              <a:rPr lang="en-US" sz="900" b="1" spc="15">
                <a:solidFill>
                  <a:srgbClr val="000000"/>
                </a:solidFill>
                <a:latin typeface="Verdana" panose="02020603050405020304" pitchFamily="2"/>
              </a:rPr>
              <a:t>Emergency Eye/Face Wash and Shower </a:t>
            </a:r>
          </a:p>
          <a:p>
            <a:pPr marL="320040" marR="182880" indent="91440" algn="l">
              <a:lnSpc>
                <a:spcPts val="1100"/>
              </a:lnSpc>
              <a:spcBef>
                <a:spcPts val="575"/>
              </a:spcBef>
              <a:spcAft>
                <a:spcPts val="0"/>
              </a:spcAft>
              <a:buFont typeface="Courier New"/>
              <a:buChar char="o"/>
            </a:pPr>
            <a:r>
              <a:rPr lang="en-US" sz="900" spc="0">
                <a:solidFill>
                  <a:srgbClr val="000000"/>
                </a:solidFill>
                <a:latin typeface="Arial" panose="02020603050405020304" pitchFamily="2"/>
              </a:rPr>
              <a:t>Ensure an eye/face wash is available in the immediate work area. • </a:t>
            </a:r>
          </a:p>
          <a:p>
            <a:pPr marL="320040" marR="457200" indent="91440" algn="l">
              <a:lnSpc>
                <a:spcPts val="1100"/>
              </a:lnSpc>
              <a:spcBef>
                <a:spcPts val="635"/>
              </a:spcBef>
              <a:spcAft>
                <a:spcPts val="460"/>
              </a:spcAft>
              <a:buFont typeface="Courier New"/>
              <a:buChar char="o"/>
            </a:pPr>
            <a:r>
              <a:rPr lang="en-US" sz="900" spc="0">
                <a:solidFill>
                  <a:srgbClr val="000000"/>
                </a:solidFill>
                <a:latin typeface="Arial" panose="02020603050405020304" pitchFamily="2"/>
              </a:rPr>
              <a:t>If pouring from containers, regardless of amount, ensure a quick drench deluge shower is also available. </a:t>
            </a:r>
          </a:p>
        </p:txBody>
      </p:sp>
      <p:sp>
        <p:nvSpPr>
          <p:cNvPr id="4" name="Text Placeholder 3"/>
          <p:cNvSpPr>
            <a:spLocks noGrp="1"/>
          </p:cNvSpPr>
          <p:nvPr>
            <p:ph type="body" idx="10"/>
          </p:nvPr>
        </p:nvSpPr>
        <p:spPr>
          <a:xfrm>
            <a:off x="3943985" y="1019175"/>
            <a:ext cx="3432175" cy="8097520"/>
          </a:xfrm>
          <a:prstGeom prst="rect">
            <a:avLst/>
          </a:prstGeom>
          <a:noFill/>
          <a:ln w="0" cmpd="sng">
            <a:noFill/>
            <a:prstDash val="solid"/>
          </a:ln>
        </p:spPr>
        <p:txBody>
          <a:bodyPr vert="horz" lIns="0" tIns="0" rIns="0" bIns="0" anchor="t"/>
          <a:lstStyle>
            <a:lvl1pPr marL="79484" marR="132474" indent="0" algn="l">
              <a:lnSpc>
                <a:spcPts val="406"/>
              </a:lnSpc>
              <a:spcBef>
                <a:spcPts val="359"/>
              </a:spcBef>
              <a:spcAft>
                <a:spcPts val="0"/>
              </a:spcAft>
              <a:buFont typeface="Courier New"/>
              <a:buChar char="o"/>
              <a:defRPr/>
            </a:lvl1pPr>
          </a:lstStyle>
          <a:p>
            <a:pPr marL="274320" marR="228600" indent="137160" algn="l">
              <a:lnSpc>
                <a:spcPts val="1100"/>
              </a:lnSpc>
              <a:spcAft>
                <a:spcPts val="0"/>
              </a:spcAft>
              <a:buFont typeface="Courier New"/>
              <a:buChar char="o"/>
            </a:pPr>
            <a:r>
              <a:rPr lang="en-US" sz="900" spc="0">
                <a:solidFill>
                  <a:srgbClr val="000000"/>
                </a:solidFill>
                <a:latin typeface="Arial" panose="02020603050405020304" pitchFamily="2"/>
              </a:rPr>
              <a:t>If a splash occurs, flush eyes/skin for a minimum of 15 minutes, then seek medical attention. </a:t>
            </a:r>
          </a:p>
          <a:p>
            <a:pPr marL="137160" marR="0" indent="0" algn="l">
              <a:lnSpc>
                <a:spcPts val="1100"/>
              </a:lnSpc>
              <a:spcBef>
                <a:spcPts val="1260"/>
              </a:spcBef>
              <a:spcAft>
                <a:spcPts val="0"/>
              </a:spcAft>
            </a:pPr>
            <a:r>
              <a:rPr lang="en-US" sz="900" b="1" spc="25">
                <a:solidFill>
                  <a:srgbClr val="0B1629"/>
                </a:solidFill>
                <a:latin typeface="Verdana" panose="02020603050405020304" pitchFamily="2"/>
              </a:rPr>
              <a:t>BEHOOVE:</a:t>
            </a:r>
            <a:r>
              <a:rPr lang="en-US" sz="900" b="1" spc="25">
                <a:solidFill>
                  <a:srgbClr val="000000"/>
                </a:solidFill>
                <a:latin typeface="Verdana" panose="02020603050405020304" pitchFamily="2"/>
              </a:rPr>
              <a:t> Personal Protective Equipment </a:t>
            </a:r>
          </a:p>
          <a:p>
            <a:pPr marL="137160" marR="0" indent="0" algn="l">
              <a:lnSpc>
                <a:spcPts val="1100"/>
              </a:lnSpc>
              <a:spcBef>
                <a:spcPts val="820"/>
              </a:spcBef>
              <a:spcAft>
                <a:spcPts val="0"/>
              </a:spcAft>
            </a:pPr>
            <a:r>
              <a:rPr lang="en-US" sz="900" b="1" spc="0">
                <a:solidFill>
                  <a:srgbClr val="000000"/>
                </a:solidFill>
                <a:latin typeface="Verdana" panose="02020603050405020304" pitchFamily="2"/>
              </a:rPr>
              <a:t>Eye </a:t>
            </a:r>
          </a:p>
          <a:p>
            <a:pPr marL="274320" marR="228600" indent="137160" algn="l">
              <a:lnSpc>
                <a:spcPts val="1100"/>
              </a:lnSpc>
              <a:spcBef>
                <a:spcPts val="135"/>
              </a:spcBef>
              <a:spcAft>
                <a:spcPts val="0"/>
              </a:spcAft>
              <a:buFont typeface="Symbol"/>
              <a:buChar char="·"/>
            </a:pPr>
            <a:r>
              <a:rPr lang="en-US" sz="900" spc="0">
                <a:solidFill>
                  <a:srgbClr val="000000"/>
                </a:solidFill>
                <a:latin typeface="Arial" panose="02020603050405020304" pitchFamily="2"/>
              </a:rPr>
              <a:t>Chemical safety goggles</a:t>
            </a:r>
            <a:r>
              <a:rPr lang="en-US" sz="900" spc="0" baseline="30000">
                <a:solidFill>
                  <a:srgbClr val="000000"/>
                </a:solidFill>
                <a:latin typeface="Arial" panose="02020603050405020304" pitchFamily="2"/>
              </a:rPr>
              <a:t>2</a:t>
            </a:r>
            <a:r>
              <a:rPr lang="en-US" sz="900" spc="0">
                <a:solidFill>
                  <a:srgbClr val="000000"/>
                </a:solidFill>
                <a:latin typeface="Arial" panose="02020603050405020304" pitchFamily="2"/>
              </a:rPr>
              <a:t> with indirect vents should be used. </a:t>
            </a:r>
          </a:p>
          <a:p>
            <a:pPr marL="274320" marR="228600" indent="137160" algn="l">
              <a:lnSpc>
                <a:spcPts val="1100"/>
              </a:lnSpc>
              <a:spcBef>
                <a:spcPts val="620"/>
              </a:spcBef>
              <a:spcAft>
                <a:spcPts val="0"/>
              </a:spcAft>
              <a:buFont typeface="Courier New"/>
              <a:buChar char="o"/>
            </a:pPr>
            <a:r>
              <a:rPr lang="en-US" sz="900" spc="0">
                <a:solidFill>
                  <a:srgbClr val="000000"/>
                </a:solidFill>
                <a:latin typeface="Arial" panose="02020603050405020304" pitchFamily="2"/>
              </a:rPr>
              <a:t>Face shields with chemical goggles should be worn when handling large volumes to protect the entire face from splashes. </a:t>
            </a:r>
          </a:p>
          <a:p>
            <a:pPr marL="137160" marR="0" indent="0" algn="l">
              <a:lnSpc>
                <a:spcPts val="1100"/>
              </a:lnSpc>
              <a:spcBef>
                <a:spcPts val="725"/>
              </a:spcBef>
              <a:spcAft>
                <a:spcPts val="0"/>
              </a:spcAft>
            </a:pPr>
            <a:r>
              <a:rPr lang="en-US" sz="900" b="1" spc="0">
                <a:solidFill>
                  <a:srgbClr val="000000"/>
                </a:solidFill>
                <a:latin typeface="Verdana" panose="02020603050405020304" pitchFamily="2"/>
              </a:rPr>
              <a:t>Skin </a:t>
            </a:r>
          </a:p>
          <a:p>
            <a:pPr marL="274320" marR="228600" indent="137160" algn="l">
              <a:lnSpc>
                <a:spcPts val="1100"/>
              </a:lnSpc>
              <a:spcBef>
                <a:spcPts val="180"/>
              </a:spcBef>
              <a:spcAft>
                <a:spcPts val="0"/>
              </a:spcAft>
              <a:buFont typeface="Courier New"/>
              <a:buChar char="o"/>
            </a:pPr>
            <a:r>
              <a:rPr lang="en-US" sz="900" spc="0">
                <a:solidFill>
                  <a:srgbClr val="000000"/>
                </a:solidFill>
                <a:latin typeface="Arial" panose="02020603050405020304" pitchFamily="2"/>
              </a:rPr>
              <a:t>Wear nitrile gloves. Latex may not protect skin for very long and can cause allergic skin reactions. </a:t>
            </a:r>
          </a:p>
          <a:p>
            <a:pPr marL="274320" marR="0" indent="137160" algn="l">
              <a:lnSpc>
                <a:spcPts val="1100"/>
              </a:lnSpc>
              <a:spcBef>
                <a:spcPts val="650"/>
              </a:spcBef>
              <a:spcAft>
                <a:spcPts val="0"/>
              </a:spcAft>
              <a:buFont typeface="Courier New"/>
              <a:buChar char="o"/>
            </a:pPr>
            <a:r>
              <a:rPr lang="en-US" sz="900" spc="25">
                <a:solidFill>
                  <a:srgbClr val="000000"/>
                </a:solidFill>
                <a:latin typeface="Arial" panose="02020603050405020304" pitchFamily="2"/>
              </a:rPr>
              <a:t>Aprons should be worn to protect the body. </a:t>
            </a:r>
          </a:p>
          <a:p>
            <a:pPr marL="274320" marR="502920" indent="137160" algn="l">
              <a:lnSpc>
                <a:spcPts val="1100"/>
              </a:lnSpc>
              <a:spcBef>
                <a:spcPts val="655"/>
              </a:spcBef>
              <a:spcAft>
                <a:spcPts val="0"/>
              </a:spcAft>
              <a:buFont typeface="Courier New"/>
              <a:buChar char="o"/>
            </a:pPr>
            <a:r>
              <a:rPr lang="en-US" sz="900" spc="0">
                <a:solidFill>
                  <a:srgbClr val="000000"/>
                </a:solidFill>
                <a:latin typeface="Arial" panose="02020603050405020304" pitchFamily="2"/>
              </a:rPr>
              <a:t>Impermeable long-sleeve gowns should be worn when decanting and grossing. </a:t>
            </a:r>
          </a:p>
          <a:p>
            <a:pPr marL="137160" marR="0" indent="0" algn="l">
              <a:lnSpc>
                <a:spcPts val="1100"/>
              </a:lnSpc>
              <a:spcBef>
                <a:spcPts val="720"/>
              </a:spcBef>
              <a:spcAft>
                <a:spcPts val="0"/>
              </a:spcAft>
            </a:pPr>
            <a:r>
              <a:rPr lang="en-US" sz="900" b="1" spc="15">
                <a:solidFill>
                  <a:srgbClr val="000000"/>
                </a:solidFill>
                <a:latin typeface="Verdana" panose="02020603050405020304" pitchFamily="2"/>
              </a:rPr>
              <a:t>Respiratory Protection </a:t>
            </a:r>
          </a:p>
          <a:p>
            <a:pPr marL="274320" marR="365760" indent="137160" algn="l">
              <a:lnSpc>
                <a:spcPts val="1100"/>
              </a:lnSpc>
              <a:spcBef>
                <a:spcPts val="225"/>
              </a:spcBef>
              <a:spcAft>
                <a:spcPts val="0"/>
              </a:spcAft>
              <a:buFont typeface="Courier New"/>
              <a:buChar char="o"/>
            </a:pPr>
            <a:r>
              <a:rPr lang="en-US" sz="900" spc="0">
                <a:solidFill>
                  <a:srgbClr val="000000"/>
                </a:solidFill>
                <a:latin typeface="Arial" panose="02020603050405020304" pitchFamily="2"/>
              </a:rPr>
              <a:t>Neither surgical masks nor N95 respirators offer respiratory protection against formaldehyde vapors. </a:t>
            </a:r>
          </a:p>
          <a:p>
            <a:pPr marL="274320" marR="228600" indent="137160" algn="l">
              <a:lnSpc>
                <a:spcPts val="1100"/>
              </a:lnSpc>
              <a:spcBef>
                <a:spcPts val="655"/>
              </a:spcBef>
              <a:spcAft>
                <a:spcPts val="0"/>
              </a:spcAft>
              <a:buFont typeface="Courier New"/>
              <a:buChar char="o"/>
            </a:pPr>
            <a:r>
              <a:rPr lang="en-US" sz="900" spc="20">
                <a:solidFill>
                  <a:srgbClr val="000000"/>
                </a:solidFill>
                <a:latin typeface="Arial" panose="02020603050405020304" pitchFamily="2"/>
              </a:rPr>
              <a:t>Contact your EH&amp;S professional or Safety Operations Leader if you have respiratory concerns or would like to participate in a voluntary respiratory protection program. </a:t>
            </a:r>
          </a:p>
          <a:p>
            <a:pPr marL="137160" marR="0" indent="0" algn="l">
              <a:lnSpc>
                <a:spcPts val="1200"/>
              </a:lnSpc>
              <a:spcBef>
                <a:spcPts val="1125"/>
              </a:spcBef>
              <a:spcAft>
                <a:spcPts val="0"/>
              </a:spcAft>
            </a:pPr>
            <a:r>
              <a:rPr lang="en-US" sz="900" b="1" spc="0">
                <a:solidFill>
                  <a:srgbClr val="0B1629"/>
                </a:solidFill>
                <a:latin typeface="Verdana" panose="02020603050405020304" pitchFamily="2"/>
              </a:rPr>
              <a:t>Formalin Neutralization</a:t>
            </a:r>
            <a:r>
              <a:rPr lang="en-US" sz="900" b="1" spc="0">
                <a:solidFill>
                  <a:srgbClr val="000000"/>
                </a:solidFill>
                <a:latin typeface="Verdana" panose="02020603050405020304" pitchFamily="2"/>
              </a:rPr>
              <a:t> Fact Sheet </a:t>
            </a:r>
            <a:br/>
            <a:r>
              <a:rPr lang="en-US" sz="900" u="sng" spc="0">
                <a:solidFill>
                  <a:srgbClr val="031E62"/>
                </a:solidFill>
                <a:latin typeface="Arial" panose="02020603050405020304" pitchFamily="2"/>
              </a:rPr>
              <a:t>formalin neutralization</a:t>
            </a:r>
            <a:r>
              <a:rPr lang="en-US" sz="900" u="sng" spc="0">
                <a:solidFill>
                  <a:srgbClr val="0B1629"/>
                </a:solidFill>
                <a:latin typeface="Arial" panose="02020603050405020304" pitchFamily="2"/>
              </a:rPr>
              <a:t>  </a:t>
            </a:r>
          </a:p>
          <a:p>
            <a:pPr marL="137160" marR="0" indent="0" algn="l">
              <a:lnSpc>
                <a:spcPts val="1100"/>
              </a:lnSpc>
              <a:spcBef>
                <a:spcPts val="765"/>
              </a:spcBef>
              <a:spcAft>
                <a:spcPts val="0"/>
              </a:spcAft>
            </a:pPr>
            <a:r>
              <a:rPr lang="en-US" sz="900" b="1" spc="25">
                <a:solidFill>
                  <a:srgbClr val="0B1629"/>
                </a:solidFill>
                <a:latin typeface="Verdana" panose="02020603050405020304" pitchFamily="2"/>
              </a:rPr>
              <a:t>EH&amp;S SafetyNet </a:t>
            </a:r>
          </a:p>
          <a:p>
            <a:pPr marL="137160" marR="0" indent="0" algn="l">
              <a:lnSpc>
                <a:spcPts val="1000"/>
              </a:lnSpc>
              <a:spcBef>
                <a:spcPts val="740"/>
              </a:spcBef>
              <a:spcAft>
                <a:spcPts val="0"/>
              </a:spcAft>
            </a:pPr>
            <a:r>
              <a:rPr lang="en-US" sz="900" u="sng" spc="40">
                <a:solidFill>
                  <a:srgbClr val="235281"/>
                </a:solidFill>
                <a:latin typeface="Arial" panose="02020603050405020304" pitchFamily="2"/>
              </a:rPr>
              <a:t>formaldehyde</a:t>
            </a:r>
            <a:r>
              <a:rPr lang="en-US" sz="900" u="sng" spc="40">
                <a:solidFill>
                  <a:srgbClr val="031E62"/>
                </a:solidFill>
                <a:latin typeface="Arial" panose="02020603050405020304" pitchFamily="2"/>
              </a:rPr>
              <a:t> page</a:t>
            </a:r>
            <a:r>
              <a:rPr lang="en-US" sz="900" u="sng" spc="40">
                <a:solidFill>
                  <a:srgbClr val="000000"/>
                </a:solidFill>
                <a:latin typeface="Arial" panose="02020603050405020304" pitchFamily="2"/>
              </a:rPr>
              <a:t>  </a:t>
            </a:r>
          </a:p>
          <a:p>
            <a:pPr marL="137160" marR="0" indent="0" algn="l">
              <a:lnSpc>
                <a:spcPts val="1100"/>
              </a:lnSpc>
              <a:spcBef>
                <a:spcPts val="220"/>
              </a:spcBef>
              <a:spcAft>
                <a:spcPts val="0"/>
              </a:spcAft>
            </a:pPr>
            <a:r>
              <a:rPr lang="en-US" sz="900" b="1" spc="25">
                <a:solidFill>
                  <a:srgbClr val="000000"/>
                </a:solidFill>
                <a:latin typeface="Verdana" panose="02020603050405020304" pitchFamily="2"/>
              </a:rPr>
              <a:t>Occupational Safety and Health </a:t>
            </a:r>
          </a:p>
          <a:p>
            <a:pPr marL="137160" marR="0" indent="0" algn="l">
              <a:lnSpc>
                <a:spcPts val="1100"/>
              </a:lnSpc>
              <a:spcBef>
                <a:spcPts val="270"/>
              </a:spcBef>
              <a:spcAft>
                <a:spcPts val="0"/>
              </a:spcAft>
            </a:pPr>
            <a:r>
              <a:rPr lang="en-US" sz="900" b="1" spc="5">
                <a:solidFill>
                  <a:srgbClr val="000000"/>
                </a:solidFill>
                <a:latin typeface="Verdana" panose="02020603050405020304" pitchFamily="2"/>
              </a:rPr>
              <a:t>Administration</a:t>
            </a:r>
            <a:r>
              <a:rPr lang="en-US" sz="900" b="1" spc="5">
                <a:solidFill>
                  <a:srgbClr val="0B1629"/>
                </a:solidFill>
                <a:latin typeface="Verdana" panose="02020603050405020304" pitchFamily="2"/>
              </a:rPr>
              <a:t> (OSHA) </a:t>
            </a:r>
          </a:p>
          <a:p>
            <a:pPr marL="137160" marR="0" indent="0" algn="l">
              <a:lnSpc>
                <a:spcPts val="1000"/>
              </a:lnSpc>
              <a:spcBef>
                <a:spcPts val="715"/>
              </a:spcBef>
              <a:spcAft>
                <a:spcPts val="0"/>
              </a:spcAft>
            </a:pPr>
            <a:r>
              <a:rPr lang="en-US" sz="900" u="sng" spc="25">
                <a:solidFill>
                  <a:srgbClr val="031E62"/>
                </a:solidFill>
                <a:latin typeface="Arial" panose="02020603050405020304" pitchFamily="2"/>
              </a:rPr>
              <a:t>Formaldehyde Fact Sheet </a:t>
            </a:r>
          </a:p>
          <a:p>
            <a:pPr marL="137160" marR="594360" indent="0" algn="l">
              <a:lnSpc>
                <a:spcPts val="1200"/>
              </a:lnSpc>
              <a:spcBef>
                <a:spcPts val="2405"/>
              </a:spcBef>
              <a:spcAft>
                <a:spcPts val="0"/>
              </a:spcAft>
            </a:pPr>
            <a:r>
              <a:rPr lang="en-US" sz="900" b="1" spc="0">
                <a:solidFill>
                  <a:srgbClr val="000000"/>
                </a:solidFill>
                <a:latin typeface="Verdana" panose="02020603050405020304" pitchFamily="2"/>
              </a:rPr>
              <a:t>NOTE: </a:t>
            </a:r>
            <a:r>
              <a:rPr lang="en-US" sz="900" spc="0">
                <a:solidFill>
                  <a:srgbClr val="000000"/>
                </a:solidFill>
                <a:latin typeface="Arial" panose="02020603050405020304" pitchFamily="2"/>
              </a:rPr>
              <a:t>If your department requires training go to: </a:t>
            </a:r>
            <a:r>
              <a:rPr lang="en-US" sz="900" u="sng" spc="0">
                <a:solidFill>
                  <a:srgbClr val="031E62"/>
                </a:solidFill>
                <a:latin typeface="Arial" panose="02020603050405020304" pitchFamily="2"/>
              </a:rPr>
              <a:t>http://learn.kp.org/ </a:t>
            </a:r>
          </a:p>
          <a:p>
            <a:pPr marL="137160" marR="0" indent="0" algn="l">
              <a:lnSpc>
                <a:spcPts val="800"/>
              </a:lnSpc>
              <a:spcBef>
                <a:spcPts val="13860"/>
              </a:spcBef>
              <a:spcAft>
                <a:spcPts val="0"/>
              </a:spcAft>
            </a:pPr>
            <a:r>
              <a:rPr lang="en-US" sz="650" spc="10">
                <a:solidFill>
                  <a:srgbClr val="000000"/>
                </a:solidFill>
                <a:latin typeface="Arial" panose="02020603050405020304" pitchFamily="2"/>
              </a:rPr>
              <a:t>1 Neutraform by Sakura (800-725-8723) #TN4304 </a:t>
            </a:r>
          </a:p>
          <a:p>
            <a:pPr marL="137160" marR="228600" indent="0" algn="l">
              <a:lnSpc>
                <a:spcPts val="700"/>
              </a:lnSpc>
              <a:spcBef>
                <a:spcPts val="620"/>
              </a:spcBef>
              <a:spcAft>
                <a:spcPts val="0"/>
              </a:spcAft>
            </a:pPr>
            <a:r>
              <a:rPr lang="en-US" sz="650" spc="0">
                <a:solidFill>
                  <a:srgbClr val="000000"/>
                </a:solidFill>
                <a:latin typeface="Arial" panose="02020603050405020304" pitchFamily="2"/>
              </a:rPr>
              <a:t>2 Indirect-vented (fog-free) chemical splash goggles by Lab SafetySupply (800-356-0783), Sellstrom #54877 </a:t>
            </a:r>
          </a:p>
        </p:txBody>
      </p:sp>
      <p:sp>
        <p:nvSpPr>
          <p:cNvPr id="5" name="Text Placeholder 4"/>
          <p:cNvSpPr>
            <a:spLocks noGrp="1"/>
          </p:cNvSpPr>
          <p:nvPr>
            <p:ph type="body" idx="10"/>
          </p:nvPr>
        </p:nvSpPr>
        <p:spPr>
          <a:xfrm>
            <a:off x="318770" y="9116697"/>
            <a:ext cx="7147560" cy="624205"/>
          </a:xfrm>
          <a:prstGeom prst="rect">
            <a:avLst/>
          </a:prstGeom>
          <a:noFill/>
          <a:ln w="0" cmpd="sng">
            <a:noFill/>
            <a:prstDash val="solid"/>
          </a:ln>
        </p:spPr>
        <p:txBody>
          <a:bodyPr vert="horz" lIns="0" tIns="71755" rIns="0" bIns="0" anchor="t">
            <a:normAutofit fontScale="95000"/>
          </a:bodyPr>
          <a:lstStyle>
            <a:lvl1pPr marL="238453" marR="0" indent="0" algn="l">
              <a:lnSpc>
                <a:spcPts val="464"/>
              </a:lnSpc>
              <a:spcBef>
                <a:spcPts val="0"/>
              </a:spcBef>
              <a:spcAft>
                <a:spcPts val="14"/>
              </a:spcAft>
              <a:tabLst>
                <a:tab pos="3894727" algn="r"/>
              </a:tabLst>
              <a:defRPr/>
            </a:lvl1pPr>
          </a:lstStyle>
          <a:p>
            <a:pPr marL="182880" marR="0" indent="0" algn="l">
              <a:lnSpc>
                <a:spcPts val="3000"/>
              </a:lnSpc>
              <a:spcAft>
                <a:spcPts val="0"/>
              </a:spcAft>
              <a:tabLst>
                <a:tab pos="6720840" algn="r"/>
              </a:tabLst>
            </a:pPr>
            <a:r>
              <a:rPr lang="en-US" sz="2750" spc="0">
                <a:solidFill>
                  <a:srgbClr val="0B1629"/>
                </a:solidFill>
                <a:latin typeface="Bookman Old Style" panose="02020603050405020304" pitchFamily="1"/>
              </a:rPr>
              <a:t>J</a:t>
            </a:r>
            <a:r>
              <a:rPr lang="en-US" sz="1950" spc="0">
                <a:solidFill>
                  <a:srgbClr val="0B1629"/>
                </a:solidFill>
                <a:latin typeface="Arial" panose="02020603050405020304" pitchFamily="2"/>
              </a:rPr>
              <a:t>NEH&amp;S </a:t>
            </a:r>
            <a:r>
              <a:rPr lang="en-US" sz="1100" spc="0">
                <a:solidFill>
                  <a:srgbClr val="235281"/>
                </a:solidFill>
                <a:latin typeface="Arial" panose="02020603050405020304" pitchFamily="2"/>
              </a:rPr>
              <a:t>KAISER</a:t>
            </a:r>
            <a:r>
              <a:rPr lang="en-US" sz="1100" spc="0">
                <a:solidFill>
                  <a:srgbClr val="2B6584"/>
                </a:solidFill>
                <a:latin typeface="Arial" panose="02020603050405020304" pitchFamily="2"/>
              </a:rPr>
              <a:t> PERMANENTE </a:t>
            </a:r>
          </a:p>
          <a:p>
            <a:pPr marL="411480" marR="0" indent="0" algn="l">
              <a:lnSpc>
                <a:spcPts val="500"/>
              </a:lnSpc>
              <a:spcBef>
                <a:spcPts val="0"/>
              </a:spcBef>
              <a:spcAft>
                <a:spcPts val="0"/>
              </a:spcAft>
            </a:pPr>
            <a:r>
              <a:rPr lang="en-US" sz="650" spc="-5">
                <a:solidFill>
                  <a:srgbClr val="0B1629"/>
                </a:solidFill>
                <a:latin typeface="Arial" panose="02020603050405020304" pitchFamily="2"/>
              </a:rPr>
              <a:t>Nat;onal Environmental </a:t>
            </a:r>
          </a:p>
          <a:p>
            <a:pPr marL="411480" marR="0" indent="0" algn="l">
              <a:lnSpc>
                <a:spcPts val="800"/>
              </a:lnSpc>
              <a:spcBef>
                <a:spcPts val="0"/>
              </a:spcBef>
              <a:spcAft>
                <a:spcPts val="25"/>
              </a:spcAft>
              <a:tabLst>
                <a:tab pos="6720840" algn="r"/>
              </a:tabLst>
            </a:pPr>
            <a:r>
              <a:rPr lang="en-US" sz="650" spc="0">
                <a:solidFill>
                  <a:srgbClr val="000000"/>
                </a:solidFill>
                <a:latin typeface="Arial" panose="02020603050405020304" pitchFamily="2"/>
              </a:rPr>
              <a:t>Health and Safety Updated 03/23/2018 </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layout 22">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30860" y="647700"/>
            <a:ext cx="6515100" cy="985520"/>
          </a:xfrm>
          <a:prstGeom prst="rect">
            <a:avLst/>
          </a:prstGeom>
          <a:noFill/>
          <a:ln w="0" cmpd="sng">
            <a:noFill/>
            <a:prstDash val="solid"/>
          </a:ln>
        </p:spPr>
        <p:txBody>
          <a:bodyPr vert="horz" lIns="0" tIns="0" rIns="0" bIns="0" anchor="t">
            <a:normAutofit fontScale="75000"/>
          </a:bodyPr>
          <a:lstStyle/>
          <a:p>
            <a:pPr marL="1508760" marR="0" indent="0" algn="l">
              <a:lnSpc>
                <a:spcPts val="2900"/>
              </a:lnSpc>
              <a:spcAft>
                <a:spcPts val="0"/>
              </a:spcAft>
            </a:pPr>
            <a:r>
              <a:rPr lang="en-US" sz="4100" b="1" u="sng" spc="340">
                <a:solidFill>
                  <a:srgbClr val="E78774"/>
                </a:solidFill>
                <a:latin typeface="Arial" panose="02020603050405020304" pitchFamily="2"/>
              </a:rPr>
              <a:t>The Safety Net  </a:t>
            </a:r>
          </a:p>
          <a:p>
            <a:pPr marL="5623560" marR="0" indent="0" algn="l">
              <a:lnSpc>
                <a:spcPts val="2900"/>
              </a:lnSpc>
              <a:spcBef>
                <a:spcPts val="0"/>
              </a:spcBef>
              <a:spcAft>
                <a:spcPts val="0"/>
              </a:spcAft>
            </a:pPr>
            <a:r>
              <a:rPr lang="en-US" sz="3150" b="1" spc="-420" baseline="-25000">
                <a:solidFill>
                  <a:srgbClr val="E78774"/>
                </a:solidFill>
                <a:latin typeface="Arial" panose="02020603050405020304" pitchFamily="2"/>
              </a:rPr>
              <a:t>(10</a:t>
            </a:r>
            <a:r>
              <a:rPr lang="en-US" sz="100" b="1" spc="-495">
                <a:solidFill>
                  <a:srgbClr val="E78774"/>
                </a:solidFill>
                <a:latin typeface="Arial" panose="02020603050405020304" pitchFamily="2"/>
              </a:rPr>
              <a:t> </a:t>
            </a:r>
          </a:p>
          <a:p>
            <a:pPr marL="0" marR="0" indent="0" algn="ctr">
              <a:lnSpc>
                <a:spcPts val="1500"/>
              </a:lnSpc>
              <a:spcBef>
                <a:spcPts val="390"/>
              </a:spcBef>
              <a:spcAft>
                <a:spcPts val="60"/>
              </a:spcAft>
            </a:pPr>
            <a:r>
              <a:rPr lang="en-US" sz="1300" b="1" spc="105">
                <a:solidFill>
                  <a:srgbClr val="000000"/>
                </a:solidFill>
                <a:latin typeface="Arial" panose="02020603050405020304" pitchFamily="2"/>
              </a:rPr>
              <a:t>KAISER PERMANENTE RIVERSIDE MEDICAL CENTER </a:t>
            </a:r>
          </a:p>
        </p:txBody>
      </p:sp>
      <p:sp>
        <p:nvSpPr>
          <p:cNvPr id="3" name="Text Placeholder 2"/>
          <p:cNvSpPr>
            <a:spLocks noGrp="1"/>
          </p:cNvSpPr>
          <p:nvPr>
            <p:ph type="body" idx="10"/>
          </p:nvPr>
        </p:nvSpPr>
        <p:spPr>
          <a:xfrm>
            <a:off x="530860" y="1633220"/>
            <a:ext cx="6515100" cy="374650"/>
          </a:xfrm>
          <a:prstGeom prst="rect">
            <a:avLst/>
          </a:prstGeom>
          <a:noFill/>
          <a:ln w="0" cmpd="sng">
            <a:noFill/>
            <a:prstDash val="solid"/>
          </a:ln>
        </p:spPr>
        <p:txBody>
          <a:bodyPr vert="horz" lIns="0" tIns="10795" rIns="0" bIns="0" anchor="t"/>
          <a:lstStyle/>
          <a:p>
            <a:pPr marL="0" marR="0" indent="0" algn="ctr">
              <a:lnSpc>
                <a:spcPts val="1500"/>
              </a:lnSpc>
              <a:spcAft>
                <a:spcPts val="0"/>
              </a:spcAft>
            </a:pPr>
            <a:r>
              <a:rPr lang="en-US" sz="1300" b="1" spc="-15">
                <a:solidFill>
                  <a:srgbClr val="000000"/>
                </a:solidFill>
                <a:latin typeface="Arial" panose="02020603050405020304" pitchFamily="2"/>
              </a:rPr>
              <a:t>Environmental, Health and Safety Department </a:t>
            </a:r>
          </a:p>
          <a:p>
            <a:pPr marL="0" marR="0" indent="0" algn="ctr">
              <a:lnSpc>
                <a:spcPts val="1100"/>
              </a:lnSpc>
              <a:spcBef>
                <a:spcPts val="145"/>
              </a:spcBef>
              <a:spcAft>
                <a:spcPts val="75"/>
              </a:spcAft>
            </a:pPr>
            <a:r>
              <a:rPr lang="en-US" sz="950" i="1" spc="85">
                <a:solidFill>
                  <a:srgbClr val="324765"/>
                </a:solidFill>
                <a:latin typeface="Arial" panose="02020603050405020304" pitchFamily="2"/>
              </a:rPr>
              <a:t>SAFETY-IS EVERYONE'S RESPONSIBILITY </a:t>
            </a:r>
          </a:p>
        </p:txBody>
      </p:sp>
      <p:sp>
        <p:nvSpPr>
          <p:cNvPr id="4" name="Text Placeholder 3"/>
          <p:cNvSpPr>
            <a:spLocks noGrp="1"/>
          </p:cNvSpPr>
          <p:nvPr>
            <p:ph type="body" idx="10"/>
          </p:nvPr>
        </p:nvSpPr>
        <p:spPr>
          <a:xfrm>
            <a:off x="530860" y="2007870"/>
            <a:ext cx="6515100" cy="278130"/>
          </a:xfrm>
          <a:prstGeom prst="rect">
            <a:avLst/>
          </a:prstGeom>
          <a:noFill/>
          <a:ln w="0" cmpd="sng">
            <a:noFill/>
            <a:prstDash val="solid"/>
          </a:ln>
        </p:spPr>
        <p:txBody>
          <a:bodyPr vert="horz" lIns="0" tIns="1905" rIns="0" bIns="0" anchor="t"/>
          <a:lstStyle/>
          <a:p>
            <a:pPr marL="2468880" marR="0" indent="0" algn="l">
              <a:lnSpc>
                <a:spcPts val="1100"/>
              </a:lnSpc>
              <a:spcAft>
                <a:spcPts val="0"/>
              </a:spcAft>
              <a:tabLst>
                <a:tab pos="2651760" algn="l"/>
              </a:tabLst>
            </a:pPr>
            <a:r>
              <a:rPr lang="en-US" sz="1050" b="1" spc="-25">
                <a:solidFill>
                  <a:srgbClr val="000000"/>
                </a:solidFill>
                <a:latin typeface="Times New Roman" panose="02020603050405020304" pitchFamily="1"/>
              </a:rPr>
              <a:t>_ . </a:t>
            </a:r>
          </a:p>
          <a:p>
            <a:pPr marL="0" marR="0" indent="0" algn="ctr">
              <a:lnSpc>
                <a:spcPts val="1100"/>
              </a:lnSpc>
              <a:spcBef>
                <a:spcPts val="0"/>
              </a:spcBef>
              <a:spcAft>
                <a:spcPts val="0"/>
              </a:spcAft>
            </a:pPr>
            <a:r>
              <a:rPr lang="en-US" sz="1050" b="1" spc="15">
                <a:solidFill>
                  <a:srgbClr val="000000"/>
                </a:solidFill>
                <a:latin typeface="Times New Roman" panose="02020603050405020304" pitchFamily="1"/>
              </a:rPr>
              <a:t>Continuous Readiness/General Safety Procedures </a:t>
            </a:r>
          </a:p>
        </p:txBody>
      </p:sp>
      <p:sp>
        <p:nvSpPr>
          <p:cNvPr id="5" name="Text Placeholder 4"/>
          <p:cNvSpPr>
            <a:spLocks noGrp="1"/>
          </p:cNvSpPr>
          <p:nvPr>
            <p:ph type="body" idx="10"/>
          </p:nvPr>
        </p:nvSpPr>
        <p:spPr>
          <a:xfrm>
            <a:off x="3267710" y="2286000"/>
            <a:ext cx="855980" cy="350520"/>
          </a:xfrm>
          <a:prstGeom prst="rect">
            <a:avLst/>
          </a:prstGeom>
          <a:solidFill>
            <a:srgbClr val="F77D77"/>
          </a:solidFill>
          <a:ln w="0" cmpd="sng">
            <a:noFill/>
            <a:prstDash val="solid"/>
          </a:ln>
        </p:spPr>
        <p:txBody>
          <a:bodyPr vert="horz" lIns="0" tIns="53340" rIns="0" bIns="0" anchor="t"/>
          <a:lstStyle/>
          <a:p>
            <a:pPr marL="0" marR="0" indent="0" algn="l">
              <a:lnSpc>
                <a:spcPts val="2200"/>
              </a:lnSpc>
              <a:spcAft>
                <a:spcPts val="150"/>
              </a:spcAft>
            </a:pPr>
            <a:r>
              <a:rPr lang="en-US" sz="1800" b="1" i="1" spc="-90">
                <a:solidFill>
                  <a:srgbClr val="FFFFFF"/>
                </a:solidFill>
                <a:latin typeface="Times New Roman" panose="02020603050405020304" pitchFamily="1"/>
              </a:rPr>
              <a:t>Fire Safe </a:t>
            </a:r>
          </a:p>
        </p:txBody>
      </p:sp>
      <p:sp>
        <p:nvSpPr>
          <p:cNvPr id="6" name="Text Placeholder 5"/>
          <p:cNvSpPr>
            <a:spLocks noGrp="1"/>
          </p:cNvSpPr>
          <p:nvPr>
            <p:ph type="body" idx="10"/>
          </p:nvPr>
        </p:nvSpPr>
        <p:spPr>
          <a:xfrm>
            <a:off x="530860" y="2636520"/>
            <a:ext cx="6515100" cy="168275"/>
          </a:xfrm>
          <a:prstGeom prst="rect">
            <a:avLst/>
          </a:prstGeom>
          <a:noFill/>
          <a:ln w="0" cmpd="sng">
            <a:noFill/>
            <a:prstDash val="solid"/>
          </a:ln>
        </p:spPr>
        <p:txBody>
          <a:bodyPr vert="horz" lIns="0" tIns="0" rIns="0" bIns="0" anchor="t"/>
          <a:lstStyle/>
          <a:p>
            <a:pPr marL="0" marR="0" indent="0" algn="ctr">
              <a:lnSpc>
                <a:spcPts val="1300"/>
              </a:lnSpc>
              <a:spcAft>
                <a:spcPts val="0"/>
              </a:spcAft>
            </a:pPr>
            <a:r>
              <a:rPr lang="en-US" sz="1250" i="1" spc="0">
                <a:solidFill>
                  <a:srgbClr val="000000"/>
                </a:solidFill>
                <a:latin typeface="Times New Roman" panose="02020603050405020304" pitchFamily="1"/>
              </a:rPr>
              <a:t>The essential steps to take if vole discover a lire: </a:t>
            </a:r>
          </a:p>
        </p:txBody>
      </p:sp>
      <p:sp>
        <p:nvSpPr>
          <p:cNvPr id="15" name="Text Placeholder 14"/>
          <p:cNvSpPr>
            <a:spLocks noGrp="1"/>
          </p:cNvSpPr>
          <p:nvPr>
            <p:ph type="body" idx="10"/>
          </p:nvPr>
        </p:nvSpPr>
        <p:spPr>
          <a:xfrm>
            <a:off x="835025" y="5617210"/>
            <a:ext cx="4450080" cy="640080"/>
          </a:xfrm>
          <a:prstGeom prst="rect">
            <a:avLst/>
          </a:prstGeom>
          <a:solidFill>
            <a:srgbClr val="FFFFFF"/>
          </a:solidFill>
          <a:ln w="0" cmpd="sng">
            <a:noFill/>
            <a:prstDash val="solid"/>
          </a:ln>
        </p:spPr>
        <p:txBody>
          <a:bodyPr vert="horz" lIns="0" tIns="0" rIns="0" bIns="0" anchor="t"/>
          <a:lstStyle/>
          <a:p>
            <a:pPr marL="182880" marR="0" indent="0" algn="l">
              <a:lnSpc>
                <a:spcPts val="1000"/>
              </a:lnSpc>
              <a:spcAft>
                <a:spcPts val="0"/>
              </a:spcAft>
              <a:tabLst>
                <a:tab pos="731520" algn="l"/>
              </a:tabLst>
            </a:pPr>
            <a:r>
              <a:rPr lang="en-US" sz="950" i="1" spc="25">
                <a:solidFill>
                  <a:srgbClr val="D96E51"/>
                </a:solidFill>
                <a:latin typeface="Arial" panose="02020603050405020304" pitchFamily="2"/>
              </a:rPr>
              <a:t>You</a:t>
            </a:r>
            <a:r>
              <a:rPr lang="en-US" sz="100" spc="25">
                <a:solidFill>
                  <a:srgbClr val="000000"/>
                </a:solidFill>
                <a:latin typeface="Arial Narrow" panose="02020603050405020304" pitchFamily="2"/>
              </a:rPr>
              <a:t> </a:t>
            </a:r>
            <a:r>
              <a:rPr lang="en-US" sz="900" spc="25">
                <a:solidFill>
                  <a:srgbClr val="000000"/>
                </a:solidFill>
                <a:latin typeface="Arial Narrow" panose="02020603050405020304" pitchFamily="2"/>
              </a:rPr>
              <a:t>Locations </a:t>
            </a:r>
            <a:r>
              <a:rPr lang="en-US" sz="950" spc="25">
                <a:solidFill>
                  <a:srgbClr val="000000"/>
                </a:solidFill>
                <a:latin typeface="Arial" panose="02020603050405020304" pitchFamily="2"/>
              </a:rPr>
              <a:t>of nearest tire extinguishers and alarm pull boxes. </a:t>
            </a:r>
          </a:p>
          <a:p>
            <a:pPr marL="0" marR="0" indent="0" algn="l">
              <a:lnSpc>
                <a:spcPts val="1200"/>
              </a:lnSpc>
              <a:spcBef>
                <a:spcPts val="120"/>
              </a:spcBef>
              <a:spcAft>
                <a:spcPts val="0"/>
              </a:spcAft>
            </a:pPr>
            <a:r>
              <a:rPr lang="en-US" sz="950" i="1" spc="45">
                <a:solidFill>
                  <a:srgbClr val="D96E51"/>
                </a:solidFill>
                <a:latin typeface="Arial" panose="02020603050405020304" pitchFamily="2"/>
              </a:rPr>
              <a:t>Should</a:t>
            </a:r>
            <a:r>
              <a:rPr lang="en-US" sz="950" i="1" spc="45">
                <a:solidFill>
                  <a:srgbClr val="E78774"/>
                </a:solidFill>
                <a:latin typeface="Arial" panose="02020603050405020304" pitchFamily="2"/>
              </a:rPr>
              <a:t> &gt;</a:t>
            </a:r>
            <a:r>
              <a:rPr lang="en-US" sz="950" spc="45">
                <a:solidFill>
                  <a:srgbClr val="000000"/>
                </a:solidFill>
                <a:latin typeface="Arial" panose="02020603050405020304" pitchFamily="2"/>
              </a:rPr>
              <a:t> The fire location room number and building. </a:t>
            </a:r>
          </a:p>
          <a:p>
            <a:pPr marL="0" marR="0" indent="0" algn="l">
              <a:lnSpc>
                <a:spcPts val="1200"/>
              </a:lnSpc>
              <a:spcBef>
                <a:spcPts val="130"/>
              </a:spcBef>
              <a:spcAft>
                <a:spcPts val="0"/>
              </a:spcAft>
            </a:pPr>
            <a:r>
              <a:rPr lang="en-US" sz="950" i="1" spc="55">
                <a:solidFill>
                  <a:srgbClr val="D96E51"/>
                </a:solidFill>
                <a:latin typeface="Arial" panose="02020603050405020304" pitchFamily="2"/>
              </a:rPr>
              <a:t>Know:</a:t>
            </a:r>
            <a:r>
              <a:rPr lang="en-US" sz="950" i="1" spc="55">
                <a:solidFill>
                  <a:srgbClr val="E78774"/>
                </a:solidFill>
                <a:latin typeface="Arial" panose="02020603050405020304" pitchFamily="2"/>
              </a:rPr>
              <a:t> fr</a:t>
            </a:r>
            <a:r>
              <a:rPr lang="en-US" sz="950" spc="55">
                <a:solidFill>
                  <a:srgbClr val="000000"/>
                </a:solidFill>
                <a:latin typeface="Arial" panose="02020603050405020304" pitchFamily="2"/>
              </a:rPr>
              <a:t> All fire exits in your work area. </a:t>
            </a:r>
          </a:p>
          <a:p>
            <a:pPr marL="0" marR="0" indent="0" algn="ctr">
              <a:lnSpc>
                <a:spcPts val="1400"/>
              </a:lnSpc>
              <a:spcBef>
                <a:spcPts val="15"/>
              </a:spcBef>
              <a:spcAft>
                <a:spcPts val="0"/>
              </a:spcAft>
            </a:pPr>
            <a:r>
              <a:rPr lang="en-US" sz="950" spc="30">
                <a:solidFill>
                  <a:srgbClr val="000000"/>
                </a:solidFill>
                <a:latin typeface="Arial" panose="02020603050405020304" pitchFamily="2"/>
              </a:rPr>
              <a:t>How to </a:t>
            </a:r>
            <a:r>
              <a:rPr lang="en-US" sz="1250" i="1" spc="30">
                <a:solidFill>
                  <a:srgbClr val="000000"/>
                </a:solidFill>
                <a:latin typeface="Times New Roman" panose="02020603050405020304" pitchFamily="1"/>
              </a:rPr>
              <a:t>proper/l' operate a</a:t>
            </a:r>
            <a:r>
              <a:rPr lang="en-US" sz="1250" i="1" spc="30">
                <a:solidFill>
                  <a:srgbClr val="D96E51"/>
                </a:solidFill>
                <a:latin typeface="Times New Roman" panose="02020603050405020304" pitchFamily="1"/>
              </a:rPr>
              <a:t> Fire Extinguisher </a:t>
            </a:r>
          </a:p>
        </p:txBody>
      </p:sp>
      <p:sp>
        <p:nvSpPr>
          <p:cNvPr id="16" name="Text Placeholder 15"/>
          <p:cNvSpPr>
            <a:spLocks noGrp="1"/>
          </p:cNvSpPr>
          <p:nvPr>
            <p:ph type="body" idx="10"/>
          </p:nvPr>
        </p:nvSpPr>
        <p:spPr>
          <a:xfrm>
            <a:off x="5462270" y="6693535"/>
            <a:ext cx="1197610" cy="887095"/>
          </a:xfrm>
          <a:prstGeom prst="rect">
            <a:avLst/>
          </a:prstGeom>
          <a:solidFill>
            <a:srgbClr val="FFFFFF"/>
          </a:solidFill>
          <a:ln w="0" cmpd="sng">
            <a:noFill/>
            <a:prstDash val="solid"/>
          </a:ln>
        </p:spPr>
        <p:txBody>
          <a:bodyPr vert="horz" lIns="0" tIns="88265" rIns="0" bIns="0" anchor="t"/>
          <a:lstStyle/>
          <a:p>
            <a:pPr marL="0" marR="0" indent="0" algn="r">
              <a:lnSpc>
                <a:spcPts val="2400"/>
              </a:lnSpc>
              <a:spcAft>
                <a:spcPts val="3705"/>
              </a:spcAft>
            </a:pPr>
            <a:r>
              <a:rPr lang="en-US" sz="1050" spc="-215" baseline="30000">
                <a:solidFill>
                  <a:srgbClr val="FFFFFF"/>
                </a:solidFill>
                <a:latin typeface="Arial Narrow" panose="02020603050405020304" pitchFamily="2"/>
              </a:rPr>
              <a:t>411161</a:t>
            </a:r>
            <a:r>
              <a:rPr lang="en-US" sz="1150" spc="-215">
                <a:solidFill>
                  <a:srgbClr val="FFFFFF"/>
                </a:solidFill>
                <a:latin typeface="Verdana" panose="02020603050405020304" pitchFamily="2"/>
              </a:rPr>
              <a:t>41</a:t>
            </a:r>
            <a:r>
              <a:rPr lang="en-US" sz="1150" spc="-215" baseline="30000">
                <a:solidFill>
                  <a:srgbClr val="FFFFFF"/>
                </a:solidFill>
                <a:latin typeface="Arial Narrow" panose="02020603050405020304" pitchFamily="2"/>
              </a:rPr>
              <a:t>—/</a:t>
            </a:r>
            <a:r>
              <a:rPr lang="en-US" sz="1150" spc="-215">
                <a:solidFill>
                  <a:srgbClr val="FFFFFF"/>
                </a:solidFill>
                <a:latin typeface="Verdana" panose="02020603050405020304" pitchFamily="2"/>
              </a:rPr>
              <a:t>"‘ </a:t>
            </a:r>
          </a:p>
        </p:txBody>
      </p:sp>
      <p:sp>
        <p:nvSpPr>
          <p:cNvPr id="17" name="Text Placeholder 16"/>
          <p:cNvSpPr>
            <a:spLocks noGrp="1"/>
          </p:cNvSpPr>
          <p:nvPr>
            <p:ph type="body" idx="10"/>
          </p:nvPr>
        </p:nvSpPr>
        <p:spPr>
          <a:xfrm>
            <a:off x="5818505" y="7647305"/>
            <a:ext cx="481965" cy="192405"/>
          </a:xfrm>
          <a:prstGeom prst="rect">
            <a:avLst/>
          </a:prstGeom>
          <a:solidFill>
            <a:srgbClr val="FFFFFF"/>
          </a:solidFill>
          <a:ln w="0" cmpd="sng">
            <a:noFill/>
            <a:prstDash val="solid"/>
          </a:ln>
        </p:spPr>
        <p:txBody>
          <a:bodyPr vert="horz" lIns="0" tIns="0" rIns="0" bIns="0" anchor="t"/>
          <a:lstStyle/>
          <a:p>
            <a:pPr marL="0" marR="0" indent="0" algn="l">
              <a:lnSpc>
                <a:spcPts val="1400"/>
              </a:lnSpc>
              <a:spcAft>
                <a:spcPts val="0"/>
              </a:spcAft>
            </a:pPr>
            <a:r>
              <a:rPr lang="en-US" sz="1450" b="1" i="1" spc="-80">
                <a:solidFill>
                  <a:srgbClr val="D96E51"/>
                </a:solidFill>
                <a:latin typeface="Times New Roman" panose="02020603050405020304" pitchFamily="1"/>
              </a:rPr>
              <a:t>Sweep </a:t>
            </a:r>
          </a:p>
        </p:txBody>
      </p:sp>
      <p:sp>
        <p:nvSpPr>
          <p:cNvPr id="18" name="Text Placeholder 17"/>
          <p:cNvSpPr>
            <a:spLocks noGrp="1"/>
          </p:cNvSpPr>
          <p:nvPr>
            <p:ph type="body" idx="10"/>
          </p:nvPr>
        </p:nvSpPr>
        <p:spPr>
          <a:xfrm>
            <a:off x="5312410" y="7839710"/>
            <a:ext cx="1442085" cy="115570"/>
          </a:xfrm>
          <a:prstGeom prst="rect">
            <a:avLst/>
          </a:prstGeom>
          <a:solidFill>
            <a:srgbClr val="FFFFFF"/>
          </a:solidFill>
          <a:ln w="0" cmpd="sng">
            <a:noFill/>
            <a:prstDash val="solid"/>
          </a:ln>
        </p:spPr>
        <p:txBody>
          <a:bodyPr vert="horz" lIns="0" tIns="0" rIns="0" bIns="0" anchor="t"/>
          <a:lstStyle/>
          <a:p>
            <a:pPr marL="0" marR="0" indent="0" algn="just">
              <a:lnSpc>
                <a:spcPts val="1000"/>
              </a:lnSpc>
              <a:spcAft>
                <a:spcPts val="0"/>
              </a:spcAft>
            </a:pPr>
            <a:r>
              <a:rPr lang="en-US" sz="900" spc="0">
                <a:solidFill>
                  <a:srgbClr val="000000"/>
                </a:solidFill>
                <a:latin typeface="Arial Narrow" panose="02020603050405020304" pitchFamily="2"/>
              </a:rPr>
              <a:t>the spray from left to right until the </a:t>
            </a:r>
          </a:p>
        </p:txBody>
      </p:sp>
      <p:sp>
        <p:nvSpPr>
          <p:cNvPr id="19" name="Text Placeholder 18"/>
          <p:cNvSpPr>
            <a:spLocks noGrp="1"/>
          </p:cNvSpPr>
          <p:nvPr>
            <p:ph type="body" idx="10"/>
          </p:nvPr>
        </p:nvSpPr>
        <p:spPr>
          <a:xfrm>
            <a:off x="5312410" y="7955280"/>
            <a:ext cx="1310640" cy="133985"/>
          </a:xfrm>
          <a:prstGeom prst="rect">
            <a:avLst/>
          </a:prstGeom>
          <a:solidFill>
            <a:srgbClr val="FFFFFF"/>
          </a:solidFill>
          <a:ln w="0" cmpd="sng">
            <a:noFill/>
            <a:prstDash val="solid"/>
          </a:ln>
        </p:spPr>
        <p:txBody>
          <a:bodyPr vert="horz" lIns="0" tIns="0" rIns="0" bIns="0" anchor="t"/>
          <a:lstStyle/>
          <a:p>
            <a:pPr marL="0" marR="0" indent="0" algn="just">
              <a:lnSpc>
                <a:spcPts val="1000"/>
              </a:lnSpc>
              <a:spcAft>
                <a:spcPts val="0"/>
              </a:spcAft>
            </a:pPr>
            <a:r>
              <a:rPr lang="en-US" sz="900" spc="0">
                <a:solidFill>
                  <a:srgbClr val="000000"/>
                </a:solidFill>
                <a:latin typeface="Arial Narrow" panose="02020603050405020304" pitchFamily="2"/>
              </a:rPr>
              <a:t>flames are totally extinguished. </a:t>
            </a:r>
          </a:p>
        </p:txBody>
      </p:sp>
      <p:sp>
        <p:nvSpPr>
          <p:cNvPr id="20" name="Text Placeholder 19"/>
          <p:cNvSpPr>
            <a:spLocks noGrp="1"/>
          </p:cNvSpPr>
          <p:nvPr>
            <p:ph type="body" idx="10"/>
          </p:nvPr>
        </p:nvSpPr>
        <p:spPr>
          <a:xfrm>
            <a:off x="1642745" y="8220710"/>
            <a:ext cx="5212080" cy="401955"/>
          </a:xfrm>
          <a:prstGeom prst="rect">
            <a:avLst/>
          </a:prstGeom>
          <a:solidFill>
            <a:srgbClr val="FFFFFF"/>
          </a:solidFill>
          <a:ln w="0" cmpd="sng">
            <a:noFill/>
            <a:prstDash val="solid"/>
          </a:ln>
        </p:spPr>
        <p:txBody>
          <a:bodyPr vert="horz" lIns="0" tIns="0" rIns="0" bIns="0" anchor="t"/>
          <a:lstStyle/>
          <a:p>
            <a:pPr marL="0" marR="0" indent="0" algn="l">
              <a:lnSpc>
                <a:spcPts val="900"/>
              </a:lnSpc>
              <a:spcAft>
                <a:spcPts val="0"/>
              </a:spcAft>
            </a:pPr>
            <a:r>
              <a:rPr lang="en-US" sz="900" spc="35">
                <a:solidFill>
                  <a:srgbClr val="000000"/>
                </a:solidFill>
                <a:latin typeface="Arial Narrow" panose="02020603050405020304" pitchFamily="2"/>
              </a:rPr>
              <a:t>The Riverside Medical Center Safety I lotline Number. To report your safety concerns dial extension </a:t>
            </a:r>
            <a:r>
              <a:rPr lang="en-US" sz="1050" spc="35">
                <a:solidFill>
                  <a:srgbClr val="000000"/>
                </a:solidFill>
                <a:latin typeface="Times New Roman" panose="02020603050405020304" pitchFamily="1"/>
              </a:rPr>
              <a:t>r. </a:t>
            </a:r>
          </a:p>
          <a:p>
            <a:pPr marL="0" marR="0" indent="0" algn="ctr">
              <a:lnSpc>
                <a:spcPts val="1200"/>
              </a:lnSpc>
              <a:spcBef>
                <a:spcPts val="0"/>
              </a:spcBef>
              <a:spcAft>
                <a:spcPts val="0"/>
              </a:spcAft>
            </a:pPr>
            <a:r>
              <a:rPr lang="en-US" sz="950" i="1" spc="65">
                <a:solidFill>
                  <a:srgbClr val="D96E51"/>
                </a:solidFill>
                <a:latin typeface="Arial" panose="02020603050405020304" pitchFamily="2"/>
              </a:rPr>
              <a:t>3626 </a:t>
            </a:r>
          </a:p>
          <a:p>
            <a:pPr marL="0" marR="0" indent="2651760" algn="l">
              <a:lnSpc>
                <a:spcPts val="900"/>
              </a:lnSpc>
              <a:spcBef>
                <a:spcPts val="0"/>
              </a:spcBef>
              <a:spcAft>
                <a:spcPts val="0"/>
              </a:spcAft>
              <a:buFont typeface="Symbol"/>
              <a:buChar char="·"/>
              <a:tabLst>
                <a:tab pos="5212080" algn="r"/>
              </a:tabLst>
            </a:pPr>
            <a:r>
              <a:rPr lang="en-US" sz="950" spc="0">
                <a:solidFill>
                  <a:srgbClr val="CF988D"/>
                </a:solidFill>
                <a:latin typeface="Arial" panose="02020603050405020304" pitchFamily="2"/>
              </a:rPr>
              <a:t>-• </a:t>
            </a:r>
            <a:r>
              <a:rPr lang="en-US" sz="750" spc="0">
                <a:solidFill>
                  <a:srgbClr val="CF988D"/>
                </a:solidFill>
                <a:latin typeface="Arial" panose="02020603050405020304" pitchFamily="2"/>
              </a:rPr>
              <a:t>N•2994,61);, for</a:t>
            </a:r>
            <a:r>
              <a:rPr lang="en-US" sz="750" spc="0">
                <a:solidFill>
                  <a:srgbClr val="D96E51"/>
                </a:solidFill>
                <a:latin typeface="Arial" panose="02020603050405020304" pitchFamily="2"/>
              </a:rPr>
              <a:t> aricittIonal</a:t>
            </a:r>
            <a:r>
              <a:rPr lang="en-US" sz="750" spc="0">
                <a:solidFill>
                  <a:srgbClr val="CF988D"/>
                </a:solidFill>
                <a:latin typeface="Arial" panose="02020603050405020304" pitchFamily="2"/>
              </a:rPr>
              <a:t> a...Natick: a. nvcded • </a:t>
            </a:r>
          </a:p>
        </p:txBody>
      </p:sp>
      <p:sp>
        <p:nvSpPr>
          <p:cNvPr id="21" name="Text Placeholder 20"/>
          <p:cNvSpPr>
            <a:spLocks noGrp="1"/>
          </p:cNvSpPr>
          <p:nvPr>
            <p:ph type="body" idx="10"/>
          </p:nvPr>
        </p:nvSpPr>
        <p:spPr>
          <a:xfrm>
            <a:off x="801370" y="7662545"/>
            <a:ext cx="1118870" cy="433070"/>
          </a:xfrm>
          <a:prstGeom prst="rect">
            <a:avLst/>
          </a:prstGeom>
          <a:solidFill>
            <a:srgbClr val="FDEDAC"/>
          </a:solidFill>
          <a:ln w="0" cmpd="sng">
            <a:noFill/>
            <a:prstDash val="solid"/>
          </a:ln>
        </p:spPr>
        <p:txBody>
          <a:bodyPr vert="horz" lIns="0" tIns="0" rIns="0" bIns="0" anchor="t"/>
          <a:lstStyle/>
          <a:p>
            <a:pPr marL="0" marR="0" indent="0" algn="ctr">
              <a:lnSpc>
                <a:spcPts val="1300"/>
              </a:lnSpc>
              <a:spcAft>
                <a:spcPts val="0"/>
              </a:spcAft>
            </a:pPr>
            <a:r>
              <a:rPr lang="en-US" sz="1450" b="1" i="1" spc="0">
                <a:solidFill>
                  <a:srgbClr val="E78774"/>
                </a:solidFill>
                <a:latin typeface="Times New Roman" panose="02020603050405020304" pitchFamily="1"/>
              </a:rPr>
              <a:t>Pull </a:t>
            </a:r>
          </a:p>
          <a:p>
            <a:pPr marL="0" marR="0" indent="0" algn="l">
              <a:lnSpc>
                <a:spcPts val="1000"/>
              </a:lnSpc>
              <a:spcBef>
                <a:spcPts val="0"/>
              </a:spcBef>
              <a:spcAft>
                <a:spcPts val="0"/>
              </a:spcAft>
            </a:pPr>
            <a:r>
              <a:rPr lang="en-US" sz="900" spc="0">
                <a:solidFill>
                  <a:srgbClr val="000000"/>
                </a:solidFill>
                <a:latin typeface="Arial Narrow" panose="02020603050405020304" pitchFamily="2"/>
              </a:rPr>
              <a:t>the pin (or other motion) to unlock the extinguisher </a:t>
            </a:r>
          </a:p>
        </p:txBody>
      </p:sp>
      <p:sp>
        <p:nvSpPr>
          <p:cNvPr id="22" name="Text Placeholder 21"/>
          <p:cNvSpPr>
            <a:spLocks noGrp="1"/>
          </p:cNvSpPr>
          <p:nvPr>
            <p:ph type="body" idx="10"/>
          </p:nvPr>
        </p:nvSpPr>
        <p:spPr>
          <a:xfrm>
            <a:off x="3864610" y="7650480"/>
            <a:ext cx="1057910" cy="438785"/>
          </a:xfrm>
          <a:prstGeom prst="rect">
            <a:avLst/>
          </a:prstGeom>
          <a:solidFill>
            <a:srgbClr val="FFFFFF"/>
          </a:solidFill>
          <a:ln w="0" cmpd="sng">
            <a:noFill/>
            <a:prstDash val="solid"/>
          </a:ln>
        </p:spPr>
        <p:txBody>
          <a:bodyPr vert="horz" lIns="0" tIns="0" rIns="0" bIns="0" anchor="t"/>
          <a:lstStyle/>
          <a:p>
            <a:pPr marL="0" marR="0" indent="0" algn="ctr">
              <a:lnSpc>
                <a:spcPts val="1400"/>
              </a:lnSpc>
              <a:spcAft>
                <a:spcPts val="0"/>
              </a:spcAft>
            </a:pPr>
            <a:r>
              <a:rPr lang="en-US" sz="1450" b="1" i="1" spc="90">
                <a:solidFill>
                  <a:srgbClr val="E78774"/>
                </a:solidFill>
                <a:latin typeface="Times New Roman" panose="02020603050405020304" pitchFamily="1"/>
              </a:rPr>
              <a:t>Sow </a:t>
            </a:r>
          </a:p>
          <a:p>
            <a:pPr marL="0" marR="0" indent="0" algn="l">
              <a:lnSpc>
                <a:spcPts val="1000"/>
              </a:lnSpc>
              <a:spcBef>
                <a:spcPts val="0"/>
              </a:spcBef>
              <a:spcAft>
                <a:spcPts val="0"/>
              </a:spcAft>
            </a:pPr>
            <a:r>
              <a:rPr lang="en-US" sz="900" spc="0">
                <a:solidFill>
                  <a:srgbClr val="000000"/>
                </a:solidFill>
                <a:latin typeface="Arial Narrow" panose="02020603050405020304" pitchFamily="2"/>
              </a:rPr>
              <a:t>the lever to discharge the agent </a:t>
            </a:r>
          </a:p>
        </p:txBody>
      </p:sp>
      <p:sp>
        <p:nvSpPr>
          <p:cNvPr id="23" name="Text Placeholder 22"/>
          <p:cNvSpPr>
            <a:spLocks noGrp="1"/>
          </p:cNvSpPr>
          <p:nvPr>
            <p:ph type="body" idx="10"/>
          </p:nvPr>
        </p:nvSpPr>
        <p:spPr>
          <a:xfrm>
            <a:off x="2264410" y="7656830"/>
            <a:ext cx="1264920" cy="298450"/>
          </a:xfrm>
          <a:prstGeom prst="rect">
            <a:avLst/>
          </a:prstGeom>
          <a:solidFill>
            <a:srgbClr val="FFFFFF"/>
          </a:solidFill>
          <a:ln w="0" cmpd="sng">
            <a:noFill/>
            <a:prstDash val="solid"/>
          </a:ln>
        </p:spPr>
        <p:txBody>
          <a:bodyPr vert="horz" lIns="0" tIns="0" rIns="0" bIns="0" anchor="t"/>
          <a:lstStyle/>
          <a:p>
            <a:pPr marL="0" marR="0" indent="0" algn="ctr">
              <a:lnSpc>
                <a:spcPts val="1300"/>
              </a:lnSpc>
              <a:spcAft>
                <a:spcPts val="0"/>
              </a:spcAft>
            </a:pPr>
            <a:r>
              <a:rPr lang="en-US" sz="1450" b="1" i="1" spc="-5">
                <a:solidFill>
                  <a:srgbClr val="E78774"/>
                </a:solidFill>
                <a:latin typeface="Times New Roman" panose="02020603050405020304" pitchFamily="1"/>
              </a:rPr>
              <a:t>Aim </a:t>
            </a:r>
          </a:p>
          <a:p>
            <a:pPr marL="0" marR="0" indent="0" algn="l">
              <a:lnSpc>
                <a:spcPts val="900"/>
              </a:lnSpc>
              <a:spcBef>
                <a:spcPts val="0"/>
              </a:spcBef>
              <a:spcAft>
                <a:spcPts val="0"/>
              </a:spcAft>
            </a:pPr>
            <a:r>
              <a:rPr lang="en-US" sz="900" spc="-10">
                <a:solidFill>
                  <a:srgbClr val="000000"/>
                </a:solidFill>
                <a:latin typeface="Arial Narrow" panose="02020603050405020304" pitchFamily="2"/>
              </a:rPr>
              <a:t>at the base (bottom) of the fire </a:t>
            </a:r>
          </a:p>
        </p:txBody>
      </p:sp>
      <p:sp>
        <p:nvSpPr>
          <p:cNvPr id="24" name="Text Placeholder 23"/>
          <p:cNvSpPr>
            <a:spLocks noGrp="1"/>
          </p:cNvSpPr>
          <p:nvPr>
            <p:ph type="body" idx="10"/>
          </p:nvPr>
        </p:nvSpPr>
        <p:spPr>
          <a:xfrm>
            <a:off x="2264410" y="7955280"/>
            <a:ext cx="1082040" cy="115570"/>
          </a:xfrm>
          <a:prstGeom prst="rect">
            <a:avLst/>
          </a:prstGeom>
          <a:solidFill>
            <a:srgbClr val="FFFFFF"/>
          </a:solidFill>
          <a:ln w="0" cmpd="sng">
            <a:noFill/>
            <a:prstDash val="solid"/>
          </a:ln>
        </p:spPr>
        <p:txBody>
          <a:bodyPr vert="horz" lIns="0" tIns="0" rIns="0" bIns="0" anchor="t"/>
          <a:lstStyle/>
          <a:p>
            <a:pPr marL="0" marR="0" indent="0" algn="l">
              <a:lnSpc>
                <a:spcPts val="900"/>
              </a:lnSpc>
              <a:spcAft>
                <a:spcPts val="0"/>
              </a:spcAft>
            </a:pPr>
            <a:r>
              <a:rPr lang="en-US" sz="900" spc="-10">
                <a:solidFill>
                  <a:srgbClr val="000000"/>
                </a:solidFill>
                <a:latin typeface="Arial Narrow" panose="02020603050405020304" pitchFamily="2"/>
              </a:rPr>
              <a:t>and stand 6 —10 feet awa </a:t>
            </a:r>
          </a:p>
        </p:txBody>
      </p:sp>
    </p:spTree>
    <p:extLst>
      <p:ext uri="{BB962C8B-B14F-4D97-AF65-F5344CB8AC3E}">
        <p14:creationId xmlns:p14="http://schemas.microsoft.com/office/powerpoint/2010/main" val="35803196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layout 23">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7055" y="406400"/>
            <a:ext cx="3746500" cy="144145"/>
          </a:xfrm>
          <a:prstGeom prst="rect">
            <a:avLst/>
          </a:prstGeom>
          <a:noFill/>
          <a:ln w="0" cmpd="sng">
            <a:noFill/>
            <a:prstDash val="solid"/>
          </a:ln>
        </p:spPr>
        <p:txBody>
          <a:bodyPr vert="horz" lIns="0" tIns="5080" rIns="0" bIns="0" anchor="t"/>
          <a:lstStyle/>
          <a:p>
            <a:pPr marL="0" marR="0" indent="0" algn="l">
              <a:lnSpc>
                <a:spcPts val="1100"/>
              </a:lnSpc>
              <a:spcAft>
                <a:spcPts val="0"/>
              </a:spcAft>
              <a:tabLst>
                <a:tab pos="3749040" algn="r"/>
              </a:tabLst>
            </a:pPr>
            <a:r>
              <a:rPr lang="en-US" sz="1050" b="1" spc="0">
                <a:solidFill>
                  <a:srgbClr val="000000"/>
                </a:solidFill>
                <a:latin typeface="Times New Roman" panose="02020603050405020304" pitchFamily="1"/>
              </a:rPr>
              <a:t>PRINT Name: Score: </a:t>
            </a:r>
          </a:p>
        </p:txBody>
      </p:sp>
      <p:sp>
        <p:nvSpPr>
          <p:cNvPr id="3" name="Text Placeholder 2"/>
          <p:cNvSpPr>
            <a:spLocks noGrp="1"/>
          </p:cNvSpPr>
          <p:nvPr>
            <p:ph type="body" idx="10"/>
          </p:nvPr>
        </p:nvSpPr>
        <p:spPr>
          <a:xfrm>
            <a:off x="475615" y="755015"/>
            <a:ext cx="6896100" cy="3647440"/>
          </a:xfrm>
          <a:prstGeom prst="rect">
            <a:avLst/>
          </a:prstGeom>
          <a:noFill/>
          <a:ln w="0" cmpd="sng">
            <a:noFill/>
            <a:prstDash val="solid"/>
          </a:ln>
        </p:spPr>
        <p:txBody>
          <a:bodyPr vert="horz" lIns="0" tIns="0" rIns="0" bIns="0" anchor="t"/>
          <a:lstStyle/>
          <a:p>
            <a:pPr marL="45720" marR="0" indent="0" algn="l">
              <a:lnSpc>
                <a:spcPts val="1600"/>
              </a:lnSpc>
              <a:spcAft>
                <a:spcPts val="0"/>
              </a:spcAft>
            </a:pPr>
            <a:r>
              <a:rPr lang="en-US" sz="1050" b="1" u="sng" spc="85">
                <a:solidFill>
                  <a:srgbClr val="000000"/>
                </a:solidFill>
                <a:latin typeface="Times New Roman" panose="02020603050405020304" pitchFamily="1"/>
              </a:rPr>
              <a:t>ANNUAL Environmental Health and Safety (EH&amp;S) and Chemical Hygiene Quiz OCTOBER, </a:t>
            </a:r>
            <a:r>
              <a:rPr lang="en-US" sz="1350" b="1" u="sng" spc="85">
                <a:solidFill>
                  <a:srgbClr val="000000"/>
                </a:solidFill>
                <a:latin typeface="Times New Roman" panose="02020603050405020304" pitchFamily="1"/>
              </a:rPr>
              <a:t>2018 </a:t>
            </a:r>
          </a:p>
          <a:p>
            <a:pPr marL="731520" marR="0" indent="0" algn="l">
              <a:lnSpc>
                <a:spcPts val="1300"/>
              </a:lnSpc>
              <a:spcBef>
                <a:spcPts val="1250"/>
              </a:spcBef>
              <a:spcAft>
                <a:spcPts val="0"/>
              </a:spcAft>
            </a:pPr>
            <a:r>
              <a:rPr lang="en-US" sz="1050" b="1" spc="0">
                <a:solidFill>
                  <a:srgbClr val="000000"/>
                </a:solidFill>
                <a:latin typeface="Times New Roman" panose="02020603050405020304" pitchFamily="1"/>
              </a:rPr>
              <a:t>I</a:t>
            </a:r>
            <a:r>
              <a:rPr lang="en-US" sz="1350" b="1" spc="0">
                <a:solidFill>
                  <a:srgbClr val="000000"/>
                </a:solidFill>
                <a:latin typeface="Times New Roman" panose="02020603050405020304" pitchFamily="1"/>
              </a:rPr>
              <a:t>. </a:t>
            </a:r>
            <a:r>
              <a:rPr lang="en-US" sz="1050" b="1" spc="0">
                <a:solidFill>
                  <a:srgbClr val="000000"/>
                </a:solidFill>
                <a:latin typeface="Times New Roman" panose="02020603050405020304" pitchFamily="1"/>
              </a:rPr>
              <a:t>T or F </a:t>
            </a:r>
            <a:r>
              <a:rPr lang="en-US" sz="1050" spc="0">
                <a:solidFill>
                  <a:srgbClr val="000000"/>
                </a:solidFill>
                <a:latin typeface="Times New Roman" panose="02020603050405020304" pitchFamily="1"/>
              </a:rPr>
              <a:t>Sharps containers must be closed at all times when not under direct observation and must be closed and set aside for pick up </a:t>
            </a:r>
            <a:r>
              <a:rPr lang="en-US" sz="1050" b="1" spc="0">
                <a:solidFill>
                  <a:srgbClr val="000000"/>
                </a:solidFill>
                <a:latin typeface="Times New Roman" panose="02020603050405020304" pitchFamily="1"/>
              </a:rPr>
              <a:t>when </a:t>
            </a:r>
            <a:r>
              <a:rPr lang="en-US" sz="1050" spc="0" baseline="30000">
                <a:solidFill>
                  <a:srgbClr val="000000"/>
                </a:solidFill>
                <a:latin typeface="Times New Roman" panose="02020603050405020304" pitchFamily="1"/>
              </a:rPr>
              <a:t>3</a:t>
            </a:r>
            <a:r>
              <a:rPr lang="en-US" sz="1050" spc="0">
                <a:solidFill>
                  <a:srgbClr val="000000"/>
                </a:solidFill>
                <a:latin typeface="Times New Roman" panose="02020603050405020304" pitchFamily="1"/>
              </a:rPr>
              <a:t>/</a:t>
            </a:r>
            <a:r>
              <a:rPr lang="en-US" sz="1050" spc="0" baseline="-25000">
                <a:solidFill>
                  <a:srgbClr val="000000"/>
                </a:solidFill>
                <a:latin typeface="Times New Roman" panose="02020603050405020304" pitchFamily="1"/>
              </a:rPr>
              <a:t>4</a:t>
            </a:r>
            <a:r>
              <a:rPr lang="en-US" sz="1050" b="1" spc="0">
                <a:solidFill>
                  <a:srgbClr val="000000"/>
                </a:solidFill>
                <a:latin typeface="Times New Roman" panose="02020603050405020304" pitchFamily="1"/>
              </a:rPr>
              <a:t> full. </a:t>
            </a:r>
            <a:r>
              <a:rPr lang="en-US" sz="1050" spc="0">
                <a:solidFill>
                  <a:srgbClr val="000000"/>
                </a:solidFill>
                <a:latin typeface="Times New Roman" panose="02020603050405020304" pitchFamily="1"/>
              </a:rPr>
              <a:t>Do not overfill. </a:t>
            </a:r>
          </a:p>
          <a:p>
            <a:pPr marL="731520" marR="0" indent="137160" algn="l">
              <a:lnSpc>
                <a:spcPts val="1300"/>
              </a:lnSpc>
              <a:spcBef>
                <a:spcPts val="595"/>
              </a:spcBef>
              <a:spcAft>
                <a:spcPts val="0"/>
              </a:spcAft>
              <a:buFont typeface="Times New Roman"/>
              <a:buAutoNum type="arabicPeriod" startAt="2"/>
            </a:pPr>
            <a:r>
              <a:rPr lang="en-US" sz="1050" b="1" spc="0">
                <a:solidFill>
                  <a:srgbClr val="000000"/>
                </a:solidFill>
                <a:latin typeface="Times New Roman" panose="02020603050405020304" pitchFamily="1"/>
              </a:rPr>
              <a:t>T or F </a:t>
            </a:r>
            <a:r>
              <a:rPr lang="en-US" sz="1050" spc="0">
                <a:solidFill>
                  <a:srgbClr val="000000"/>
                </a:solidFill>
                <a:latin typeface="Times New Roman" panose="02020603050405020304" pitchFamily="1"/>
              </a:rPr>
              <a:t>All chemicals and reagents must be labeled with their contents and appropriate hazard warnings, </a:t>
            </a:r>
            <a:r>
              <a:rPr lang="en-US" sz="1050" b="1" spc="0">
                <a:solidFill>
                  <a:srgbClr val="000000"/>
                </a:solidFill>
                <a:latin typeface="Times New Roman" panose="02020603050405020304" pitchFamily="1"/>
              </a:rPr>
              <a:t>including those in secondary containers. </a:t>
            </a:r>
          </a:p>
          <a:p>
            <a:pPr marL="731520" marR="0" indent="137160" algn="l">
              <a:lnSpc>
                <a:spcPts val="1300"/>
              </a:lnSpc>
              <a:spcBef>
                <a:spcPts val="555"/>
              </a:spcBef>
              <a:spcAft>
                <a:spcPts val="0"/>
              </a:spcAft>
              <a:buFont typeface="Times New Roman"/>
              <a:buAutoNum type="arabicPeriod"/>
            </a:pPr>
            <a:r>
              <a:rPr lang="en-US" sz="1050" b="1" spc="30">
                <a:solidFill>
                  <a:srgbClr val="000000"/>
                </a:solidFill>
                <a:latin typeface="Times New Roman" panose="02020603050405020304" pitchFamily="1"/>
              </a:rPr>
              <a:t>T or F Food and drinks ARE NOT alloWed in the work areas or storage areas. </a:t>
            </a:r>
          </a:p>
          <a:p>
            <a:pPr marL="731520" marR="0" indent="137160" algn="l">
              <a:lnSpc>
                <a:spcPts val="1300"/>
              </a:lnSpc>
              <a:spcBef>
                <a:spcPts val="920"/>
              </a:spcBef>
              <a:spcAft>
                <a:spcPts val="0"/>
              </a:spcAft>
              <a:buFont typeface="Times New Roman"/>
              <a:buAutoNum type="arabicPeriod"/>
            </a:pPr>
            <a:r>
              <a:rPr lang="en-US" sz="1050" b="1" spc="30">
                <a:solidFill>
                  <a:srgbClr val="000000"/>
                </a:solidFill>
                <a:latin typeface="Times New Roman" panose="02020603050405020304" pitchFamily="1"/>
              </a:rPr>
              <a:t>T or F </a:t>
            </a:r>
            <a:r>
              <a:rPr lang="en-US" sz="1050" spc="30">
                <a:solidFill>
                  <a:srgbClr val="000000"/>
                </a:solidFill>
                <a:latin typeface="Times New Roman" panose="02020603050405020304" pitchFamily="1"/>
              </a:rPr>
              <a:t>Eyewashes, safety showers, and fire extinguishers must be </a:t>
            </a:r>
            <a:r>
              <a:rPr lang="en-US" sz="1050" u="sng" spc="30">
                <a:solidFill>
                  <a:srgbClr val="000000"/>
                </a:solidFill>
                <a:latin typeface="Times New Roman" panose="02020603050405020304" pitchFamily="1"/>
              </a:rPr>
              <a:t>unobstructed</a:t>
            </a:r>
            <a:r>
              <a:rPr lang="en-US" sz="1050" spc="30">
                <a:solidFill>
                  <a:srgbClr val="000000"/>
                </a:solidFill>
                <a:latin typeface="Times New Roman" panose="02020603050405020304" pitchFamily="1"/>
              </a:rPr>
              <a:t> at all times. </a:t>
            </a:r>
          </a:p>
          <a:p>
            <a:pPr marL="731520" marR="0" indent="137160" algn="l">
              <a:lnSpc>
                <a:spcPts val="1300"/>
              </a:lnSpc>
              <a:spcBef>
                <a:spcPts val="1290"/>
              </a:spcBef>
              <a:spcAft>
                <a:spcPts val="0"/>
              </a:spcAft>
              <a:buFont typeface="Times New Roman"/>
              <a:buAutoNum type="arabicPeriod"/>
            </a:pPr>
            <a:r>
              <a:rPr lang="en-US" sz="1050" b="1" spc="20">
                <a:solidFill>
                  <a:srgbClr val="000000"/>
                </a:solidFill>
                <a:latin typeface="Times New Roman" panose="02020603050405020304" pitchFamily="1"/>
              </a:rPr>
              <a:t>T or F </a:t>
            </a:r>
            <a:r>
              <a:rPr lang="en-US" sz="1050" spc="20">
                <a:solidFill>
                  <a:srgbClr val="000000"/>
                </a:solidFill>
                <a:latin typeface="Times New Roman" panose="02020603050405020304" pitchFamily="1"/>
              </a:rPr>
              <a:t>Exposure to formaldehyde can irritate the eyes, nose, throat and skin; even at low levels for short timeframes. </a:t>
            </a:r>
          </a:p>
          <a:p>
            <a:pPr marL="731520" marR="0" indent="137160" algn="l">
              <a:lnSpc>
                <a:spcPts val="1300"/>
              </a:lnSpc>
              <a:spcBef>
                <a:spcPts val="1280"/>
              </a:spcBef>
              <a:spcAft>
                <a:spcPts val="0"/>
              </a:spcAft>
              <a:buFont typeface="Times New Roman"/>
              <a:buAutoNum type="arabicPeriod"/>
            </a:pPr>
            <a:r>
              <a:rPr lang="en-US" sz="1050" b="1" spc="25">
                <a:solidFill>
                  <a:srgbClr val="000000"/>
                </a:solidFill>
                <a:latin typeface="Times New Roman" panose="02020603050405020304" pitchFamily="1"/>
              </a:rPr>
              <a:t>T or F </a:t>
            </a:r>
            <a:r>
              <a:rPr lang="en-US" sz="1050" spc="25">
                <a:solidFill>
                  <a:srgbClr val="000000"/>
                </a:solidFill>
                <a:latin typeface="Times New Roman" panose="02020603050405020304" pitchFamily="1"/>
              </a:rPr>
              <a:t>SDS / MSDS and manufacturer labels provide information about a product or hazardous chemicals. </a:t>
            </a:r>
          </a:p>
          <a:p>
            <a:pPr marL="731520" marR="0" indent="137160" algn="l">
              <a:lnSpc>
                <a:spcPts val="1200"/>
              </a:lnSpc>
              <a:spcBef>
                <a:spcPts val="945"/>
              </a:spcBef>
              <a:spcAft>
                <a:spcPts val="0"/>
              </a:spcAft>
              <a:buFont typeface="Times New Roman"/>
              <a:buAutoNum type="arabicPeriod"/>
              <a:tabLst>
                <a:tab pos="6858000" algn="r"/>
              </a:tabLst>
            </a:pPr>
            <a:r>
              <a:rPr lang="en-US" sz="1050" spc="0">
                <a:solidFill>
                  <a:srgbClr val="000000"/>
                </a:solidFill>
                <a:latin typeface="Times New Roman" panose="02020603050405020304" pitchFamily="1"/>
              </a:rPr>
              <a:t>If you splash a chemical, reagent or body fluid in your eye, how long should you use the eyewash for? minutes. </a:t>
            </a:r>
          </a:p>
          <a:p>
            <a:pPr marL="731520" marR="0" indent="137160" algn="l">
              <a:lnSpc>
                <a:spcPts val="1200"/>
              </a:lnSpc>
              <a:spcBef>
                <a:spcPts val="1270"/>
              </a:spcBef>
              <a:spcAft>
                <a:spcPts val="0"/>
              </a:spcAft>
              <a:buFont typeface="Times New Roman"/>
              <a:buAutoNum type="arabicPeriod"/>
            </a:pPr>
            <a:r>
              <a:rPr lang="en-US" sz="1050" spc="20">
                <a:solidFill>
                  <a:srgbClr val="000000"/>
                </a:solidFill>
                <a:latin typeface="Times New Roman" panose="02020603050405020304" pitchFamily="1"/>
              </a:rPr>
              <a:t>What is the emergency number at RMC (large chemical spills, fire, code blue, etc)? </a:t>
            </a:r>
          </a:p>
          <a:p>
            <a:pPr marL="731520" marR="0" indent="137160" algn="l">
              <a:lnSpc>
                <a:spcPts val="1200"/>
              </a:lnSpc>
              <a:spcBef>
                <a:spcPts val="960"/>
              </a:spcBef>
              <a:spcAft>
                <a:spcPts val="0"/>
              </a:spcAft>
              <a:buFont typeface="Times New Roman"/>
              <a:buAutoNum type="arabicPeriod"/>
              <a:tabLst>
                <a:tab pos="5532120" algn="l"/>
                <a:tab pos="6675120" algn="l"/>
              </a:tabLst>
            </a:pPr>
            <a:r>
              <a:rPr lang="en-US" sz="1050" spc="5">
                <a:solidFill>
                  <a:srgbClr val="000000"/>
                </a:solidFill>
                <a:latin typeface="Times New Roman" panose="02020603050405020304" pitchFamily="1"/>
              </a:rPr>
              <a:t>List 2 PPE to use when handling hazardous chemicals. (NOT a lab coat!) 1.   2.  </a:t>
            </a:r>
          </a:p>
          <a:p>
            <a:pPr marL="731520" marR="0" indent="228600" algn="l">
              <a:lnSpc>
                <a:spcPts val="1200"/>
              </a:lnSpc>
              <a:spcBef>
                <a:spcPts val="950"/>
              </a:spcBef>
              <a:spcAft>
                <a:spcPts val="0"/>
              </a:spcAft>
              <a:buFont typeface="Times New Roman"/>
              <a:buAutoNum type="arabicPeriod"/>
            </a:pPr>
            <a:r>
              <a:rPr lang="en-US" sz="1050" spc="15">
                <a:solidFill>
                  <a:srgbClr val="000000"/>
                </a:solidFill>
                <a:latin typeface="Times New Roman" panose="02020603050405020304" pitchFamily="1"/>
              </a:rPr>
              <a:t>List 5 safe work practices to prevent exposure to chemicals and biological hazards: </a:t>
            </a:r>
          </a:p>
          <a:p>
            <a:pPr marL="274320" marR="0" indent="0" algn="l">
              <a:lnSpc>
                <a:spcPts val="1100"/>
              </a:lnSpc>
              <a:spcBef>
                <a:spcPts val="945"/>
              </a:spcBef>
              <a:spcAft>
                <a:spcPts val="0"/>
              </a:spcAft>
              <a:tabLst>
                <a:tab pos="2560320" algn="l"/>
                <a:tab pos="4617720" algn="l"/>
              </a:tabLst>
            </a:pPr>
            <a:r>
              <a:rPr lang="en-US" sz="1050" spc="-75">
                <a:solidFill>
                  <a:srgbClr val="000000"/>
                </a:solidFill>
                <a:latin typeface="Times New Roman" panose="02020603050405020304" pitchFamily="1"/>
              </a:rPr>
              <a:t>1 2 3 </a:t>
            </a:r>
          </a:p>
        </p:txBody>
      </p:sp>
      <p:sp>
        <p:nvSpPr>
          <p:cNvPr id="4" name="Text Placeholder 3"/>
          <p:cNvSpPr>
            <a:spLocks noGrp="1"/>
          </p:cNvSpPr>
          <p:nvPr>
            <p:ph type="body" idx="10"/>
          </p:nvPr>
        </p:nvSpPr>
        <p:spPr>
          <a:xfrm>
            <a:off x="475615" y="4402455"/>
            <a:ext cx="6896100" cy="320040"/>
          </a:xfrm>
          <a:prstGeom prst="rect">
            <a:avLst/>
          </a:prstGeom>
          <a:noFill/>
          <a:ln w="0" cmpd="sng">
            <a:noFill/>
            <a:prstDash val="solid"/>
          </a:ln>
        </p:spPr>
        <p:txBody>
          <a:bodyPr vert="horz" lIns="0" tIns="176530" rIns="0" bIns="0" anchor="t"/>
          <a:lstStyle/>
          <a:p>
            <a:pPr marL="274320" marR="0" indent="0" algn="l">
              <a:lnSpc>
                <a:spcPts val="1100"/>
              </a:lnSpc>
              <a:spcAft>
                <a:spcPts val="0"/>
              </a:spcAft>
              <a:tabLst>
                <a:tab pos="2560320" algn="l"/>
              </a:tabLst>
            </a:pPr>
            <a:r>
              <a:rPr lang="en-US" sz="1050" spc="-75">
                <a:solidFill>
                  <a:srgbClr val="000000"/>
                </a:solidFill>
                <a:latin typeface="Times New Roman" panose="02020603050405020304" pitchFamily="1"/>
              </a:rPr>
              <a:t>4 5 </a:t>
            </a:r>
          </a:p>
        </p:txBody>
      </p:sp>
      <p:sp>
        <p:nvSpPr>
          <p:cNvPr id="5" name="Text Placeholder 4"/>
          <p:cNvSpPr>
            <a:spLocks noGrp="1"/>
          </p:cNvSpPr>
          <p:nvPr>
            <p:ph type="body" idx="10"/>
          </p:nvPr>
        </p:nvSpPr>
        <p:spPr>
          <a:xfrm>
            <a:off x="475615" y="4722495"/>
            <a:ext cx="6896100" cy="1367155"/>
          </a:xfrm>
          <a:prstGeom prst="rect">
            <a:avLst/>
          </a:prstGeom>
          <a:noFill/>
          <a:ln w="0" cmpd="sng">
            <a:noFill/>
            <a:prstDash val="solid"/>
          </a:ln>
        </p:spPr>
        <p:txBody>
          <a:bodyPr vert="horz" lIns="0" tIns="134620" rIns="0" bIns="0" anchor="t"/>
          <a:lstStyle/>
          <a:p>
            <a:pPr marL="731520" marR="0" indent="228600" algn="l">
              <a:lnSpc>
                <a:spcPts val="1200"/>
              </a:lnSpc>
              <a:spcAft>
                <a:spcPts val="0"/>
              </a:spcAft>
              <a:buFont typeface="Times New Roman"/>
              <a:buAutoNum type="arabicPeriod"/>
              <a:tabLst>
                <a:tab pos="5394960" algn="l"/>
              </a:tabLst>
            </a:pPr>
            <a:r>
              <a:rPr lang="en-US" sz="1050" spc="0">
                <a:solidFill>
                  <a:srgbClr val="000000"/>
                </a:solidFill>
                <a:latin typeface="Times New Roman" panose="02020603050405020304" pitchFamily="1"/>
              </a:rPr>
              <a:t>Where is the formalin spill kit (Polyform-F) located in your lab? </a:t>
            </a:r>
          </a:p>
          <a:p>
            <a:pPr marL="731520" marR="0" indent="228600" algn="l">
              <a:lnSpc>
                <a:spcPts val="1200"/>
              </a:lnSpc>
              <a:spcBef>
                <a:spcPts val="975"/>
              </a:spcBef>
              <a:spcAft>
                <a:spcPts val="0"/>
              </a:spcAft>
              <a:buFont typeface="Times New Roman"/>
              <a:buAutoNum type="arabicPeriod"/>
            </a:pPr>
            <a:r>
              <a:rPr lang="en-US" sz="1050" spc="15">
                <a:solidFill>
                  <a:srgbClr val="000000"/>
                </a:solidFill>
                <a:latin typeface="Times New Roman" panose="02020603050405020304" pitchFamily="1"/>
              </a:rPr>
              <a:t>Match the following chemicals with the correct spill kit needed: </a:t>
            </a:r>
          </a:p>
          <a:p>
            <a:pPr marL="365760" marR="0" indent="0" algn="l">
              <a:lnSpc>
                <a:spcPts val="1200"/>
              </a:lnSpc>
              <a:spcBef>
                <a:spcPts val="945"/>
              </a:spcBef>
              <a:spcAft>
                <a:spcPts val="0"/>
              </a:spcAft>
              <a:tabLst>
                <a:tab pos="3520440" algn="l"/>
              </a:tabLst>
            </a:pPr>
            <a:r>
              <a:rPr lang="en-US" sz="1050" spc="20">
                <a:solidFill>
                  <a:srgbClr val="000000"/>
                </a:solidFill>
                <a:latin typeface="Times New Roman" panose="02020603050405020304" pitchFamily="1"/>
              </a:rPr>
              <a:t>10% Formalin A. Solvent spill kit (flammables) </a:t>
            </a:r>
          </a:p>
          <a:p>
            <a:pPr marL="365760" marR="0" indent="0" algn="l">
              <a:lnSpc>
                <a:spcPts val="1200"/>
              </a:lnSpc>
              <a:spcBef>
                <a:spcPts val="25"/>
              </a:spcBef>
              <a:spcAft>
                <a:spcPts val="0"/>
              </a:spcAft>
              <a:tabLst>
                <a:tab pos="3520440" algn="l"/>
              </a:tabLst>
            </a:pPr>
            <a:r>
              <a:rPr lang="en-US" sz="1050" spc="10">
                <a:solidFill>
                  <a:srgbClr val="000000"/>
                </a:solidFill>
                <a:latin typeface="Times New Roman" panose="02020603050405020304" pitchFamily="1"/>
              </a:rPr>
              <a:t>Cytology ("sputum") fixative   B. Acid spill kit </a:t>
            </a:r>
          </a:p>
          <a:p>
            <a:pPr marL="365760" marR="0" indent="0" algn="l">
              <a:lnSpc>
                <a:spcPts val="1200"/>
              </a:lnSpc>
              <a:spcBef>
                <a:spcPts val="35"/>
              </a:spcBef>
              <a:spcAft>
                <a:spcPts val="1505"/>
              </a:spcAft>
              <a:tabLst>
                <a:tab pos="3520440" algn="l"/>
              </a:tabLst>
            </a:pPr>
            <a:r>
              <a:rPr lang="en-US" sz="1050" spc="15">
                <a:solidFill>
                  <a:srgbClr val="000000"/>
                </a:solidFill>
                <a:latin typeface="Times New Roman" panose="02020603050405020304" pitchFamily="1"/>
              </a:rPr>
              <a:t>6N hydrochloric acid (HCL)   C. Polyform F and Neutra-Wipes </a:t>
            </a:r>
          </a:p>
        </p:txBody>
      </p:sp>
      <p:sp>
        <p:nvSpPr>
          <p:cNvPr id="9" name="Text Placeholder 8"/>
          <p:cNvSpPr>
            <a:spLocks noGrp="1"/>
          </p:cNvSpPr>
          <p:nvPr>
            <p:ph type="body" idx="10"/>
          </p:nvPr>
        </p:nvSpPr>
        <p:spPr>
          <a:xfrm>
            <a:off x="475615" y="7303135"/>
            <a:ext cx="6896100" cy="2399665"/>
          </a:xfrm>
          <a:prstGeom prst="rect">
            <a:avLst/>
          </a:prstGeom>
          <a:noFill/>
          <a:ln w="0" cmpd="sng">
            <a:noFill/>
            <a:prstDash val="solid"/>
          </a:ln>
        </p:spPr>
        <p:txBody>
          <a:bodyPr vert="horz" lIns="0" tIns="0" rIns="0" bIns="0" anchor="t"/>
          <a:lstStyle/>
          <a:p>
            <a:pPr marL="731520" marR="0" indent="228600" algn="l">
              <a:lnSpc>
                <a:spcPts val="1200"/>
              </a:lnSpc>
              <a:spcAft>
                <a:spcPts val="0"/>
              </a:spcAft>
              <a:buFont typeface="Times New Roman"/>
              <a:buAutoNum type="arabicPeriod" startAt="14"/>
              <a:tabLst>
                <a:tab pos="2743200" algn="r"/>
              </a:tabLst>
            </a:pPr>
            <a:r>
              <a:rPr lang="en-US" sz="1050" spc="0">
                <a:solidFill>
                  <a:srgbClr val="000000"/>
                </a:solidFill>
                <a:latin typeface="Times New Roman" panose="02020603050405020304" pitchFamily="1"/>
              </a:rPr>
              <a:t>What does RACE stand for?  </a:t>
            </a:r>
          </a:p>
          <a:p>
            <a:pPr marL="731520" marR="0" indent="228600" algn="l">
              <a:lnSpc>
                <a:spcPts val="1200"/>
              </a:lnSpc>
              <a:spcBef>
                <a:spcPts val="1290"/>
              </a:spcBef>
              <a:spcAft>
                <a:spcPts val="0"/>
              </a:spcAft>
              <a:buFont typeface="Times New Roman"/>
              <a:buAutoNum type="arabicPeriod"/>
              <a:tabLst>
                <a:tab pos="2743200" algn="r"/>
              </a:tabLst>
            </a:pPr>
            <a:r>
              <a:rPr lang="en-US" sz="1050" spc="0">
                <a:solidFill>
                  <a:srgbClr val="000000"/>
                </a:solidFill>
                <a:latin typeface="Times New Roman" panose="02020603050405020304" pitchFamily="1"/>
              </a:rPr>
              <a:t>What does PASS stand for?  </a:t>
            </a:r>
          </a:p>
          <a:p>
            <a:pPr marL="731520" marR="0" indent="228600" algn="l">
              <a:lnSpc>
                <a:spcPts val="1300"/>
              </a:lnSpc>
              <a:spcBef>
                <a:spcPts val="1300"/>
              </a:spcBef>
              <a:spcAft>
                <a:spcPts val="0"/>
              </a:spcAft>
              <a:buFont typeface="Times New Roman"/>
              <a:buAutoNum type="arabicPeriod"/>
            </a:pPr>
            <a:r>
              <a:rPr lang="en-US" sz="1050" spc="20">
                <a:solidFill>
                  <a:srgbClr val="000000"/>
                </a:solidFill>
                <a:latin typeface="Times New Roman" panose="02020603050405020304" pitchFamily="1"/>
              </a:rPr>
              <a:t>Select the correct black RCRA container to dispose each of the items below: </a:t>
            </a:r>
            <a:r>
              <a:rPr lang="en-US" sz="1050" b="1" spc="20">
                <a:solidFill>
                  <a:srgbClr val="000000"/>
                </a:solidFill>
                <a:latin typeface="Times New Roman" panose="02020603050405020304" pitchFamily="1"/>
              </a:rPr>
              <a:t>#1 or #2 </a:t>
            </a:r>
          </a:p>
          <a:p>
            <a:pPr marL="274320" marR="0" indent="0" algn="l">
              <a:lnSpc>
                <a:spcPts val="1200"/>
              </a:lnSpc>
              <a:spcBef>
                <a:spcPts val="1275"/>
              </a:spcBef>
              <a:spcAft>
                <a:spcPts val="0"/>
              </a:spcAft>
              <a:tabLst>
                <a:tab pos="2880360" algn="l"/>
              </a:tabLst>
            </a:pPr>
            <a:r>
              <a:rPr lang="en-US" sz="1050" spc="-5">
                <a:solidFill>
                  <a:srgbClr val="000000"/>
                </a:solidFill>
                <a:latin typeface="Times New Roman" panose="02020603050405020304" pitchFamily="1"/>
              </a:rPr>
              <a:t>- Empty hand sanitizer bottles </a:t>
            </a:r>
            <a:r>
              <a:rPr lang="en-US" sz="100" spc="-5">
                <a:solidFill>
                  <a:srgbClr val="000000"/>
                </a:solidFill>
                <a:latin typeface="Times New Roman" panose="02020603050405020304" pitchFamily="1"/>
              </a:rPr>
              <a:t> </a:t>
            </a:r>
          </a:p>
          <a:p>
            <a:pPr marL="274320" marR="0" indent="91440" algn="l">
              <a:lnSpc>
                <a:spcPts val="1300"/>
              </a:lnSpc>
              <a:spcBef>
                <a:spcPts val="0"/>
              </a:spcBef>
              <a:spcAft>
                <a:spcPts val="0"/>
              </a:spcAft>
              <a:buFont typeface="Symbol"/>
              <a:buChar char="-"/>
              <a:tabLst>
                <a:tab pos="3063240" algn="l"/>
              </a:tabLst>
            </a:pPr>
            <a:r>
              <a:rPr lang="en-US" sz="1050" spc="0">
                <a:solidFill>
                  <a:srgbClr val="000000"/>
                </a:solidFill>
                <a:latin typeface="Times New Roman" panose="02020603050405020304" pitchFamily="1"/>
              </a:rPr>
              <a:t>Refrigerant packs from reagent shipments </a:t>
            </a:r>
          </a:p>
          <a:p>
            <a:pPr marL="274320" marR="0" indent="0" algn="l">
              <a:lnSpc>
                <a:spcPts val="1200"/>
              </a:lnSpc>
              <a:spcBef>
                <a:spcPts val="45"/>
              </a:spcBef>
              <a:spcAft>
                <a:spcPts val="0"/>
              </a:spcAft>
              <a:tabLst>
                <a:tab pos="2148840" algn="l"/>
              </a:tabLst>
            </a:pPr>
            <a:r>
              <a:rPr lang="en-US" sz="1050" spc="0">
                <a:solidFill>
                  <a:srgbClr val="000000"/>
                </a:solidFill>
                <a:latin typeface="Times New Roman" panose="02020603050405020304" pitchFamily="1"/>
              </a:rPr>
              <a:t>- Empty WD-40 can  </a:t>
            </a:r>
            <a:r>
              <a:rPr lang="en-US" sz="100" spc="0">
                <a:solidFill>
                  <a:srgbClr val="000000"/>
                </a:solidFill>
                <a:latin typeface="Times New Roman" panose="02020603050405020304" pitchFamily="1"/>
              </a:rPr>
              <a:t> </a:t>
            </a:r>
          </a:p>
          <a:p>
            <a:pPr marL="274320" marR="0" indent="0" algn="l">
              <a:lnSpc>
                <a:spcPts val="1200"/>
              </a:lnSpc>
              <a:spcBef>
                <a:spcPts val="35"/>
              </a:spcBef>
              <a:spcAft>
                <a:spcPts val="0"/>
              </a:spcAft>
              <a:tabLst>
                <a:tab pos="2788920" algn="l"/>
              </a:tabLst>
            </a:pPr>
            <a:r>
              <a:rPr lang="en-US" sz="1050" spc="-10">
                <a:solidFill>
                  <a:srgbClr val="000000"/>
                </a:solidFill>
                <a:latin typeface="Times New Roman" panose="02020603050405020304" pitchFamily="1"/>
              </a:rPr>
              <a:t>- Aerosol Foam Hand Sanitizer </a:t>
            </a:r>
            <a:r>
              <a:rPr lang="en-US" sz="100" spc="-10">
                <a:solidFill>
                  <a:srgbClr val="000000"/>
                </a:solidFill>
                <a:latin typeface="Times New Roman" panose="02020603050405020304" pitchFamily="1"/>
              </a:rPr>
              <a:t> </a:t>
            </a:r>
          </a:p>
          <a:p>
            <a:pPr marL="274320" marR="0" indent="0" algn="l">
              <a:lnSpc>
                <a:spcPts val="1200"/>
              </a:lnSpc>
              <a:spcBef>
                <a:spcPts val="15"/>
              </a:spcBef>
              <a:spcAft>
                <a:spcPts val="0"/>
              </a:spcAft>
              <a:tabLst>
                <a:tab pos="2148840" algn="l"/>
              </a:tabLst>
            </a:pPr>
            <a:r>
              <a:rPr lang="en-US" sz="1050" spc="0">
                <a:solidFill>
                  <a:srgbClr val="000000"/>
                </a:solidFill>
                <a:latin typeface="Times New Roman" panose="02020603050405020304" pitchFamily="1"/>
              </a:rPr>
              <a:t>- Infant heel warmers </a:t>
            </a:r>
            <a:r>
              <a:rPr lang="en-US" sz="100" spc="0">
                <a:solidFill>
                  <a:srgbClr val="000000"/>
                </a:solidFill>
                <a:latin typeface="Times New Roman" panose="02020603050405020304" pitchFamily="1"/>
              </a:rPr>
              <a:t> </a:t>
            </a:r>
          </a:p>
          <a:p>
            <a:pPr marL="274320" marR="0" indent="0" algn="l">
              <a:lnSpc>
                <a:spcPts val="1200"/>
              </a:lnSpc>
              <a:spcBef>
                <a:spcPts val="50"/>
              </a:spcBef>
              <a:spcAft>
                <a:spcPts val="0"/>
              </a:spcAft>
              <a:tabLst>
                <a:tab pos="3063240" algn="l"/>
              </a:tabLst>
            </a:pPr>
            <a:r>
              <a:rPr lang="en-US" sz="1050" spc="0">
                <a:solidFill>
                  <a:srgbClr val="000000"/>
                </a:solidFill>
                <a:latin typeface="Times New Roman" panose="02020603050405020304" pitchFamily="1"/>
              </a:rPr>
              <a:t>- Unused or expired alcohol prep pads </a:t>
            </a:r>
            <a:r>
              <a:rPr lang="en-US" sz="100" spc="0">
                <a:solidFill>
                  <a:srgbClr val="000000"/>
                </a:solidFill>
                <a:latin typeface="Times New Roman" panose="02020603050405020304" pitchFamily="1"/>
              </a:rPr>
              <a:t> </a:t>
            </a:r>
          </a:p>
          <a:p>
            <a:pPr marL="274320" marR="0" indent="91440" algn="l">
              <a:lnSpc>
                <a:spcPts val="1300"/>
              </a:lnSpc>
              <a:spcBef>
                <a:spcPts val="0"/>
              </a:spcBef>
              <a:spcAft>
                <a:spcPts val="0"/>
              </a:spcAft>
              <a:buFont typeface="Symbol"/>
              <a:buChar char="-"/>
              <a:tabLst>
                <a:tab pos="2514600" algn="l"/>
              </a:tabLst>
            </a:pPr>
            <a:r>
              <a:rPr lang="en-US" sz="1050" spc="0">
                <a:solidFill>
                  <a:srgbClr val="000000"/>
                </a:solidFill>
                <a:latin typeface="Times New Roman" panose="02020603050405020304" pitchFamily="1"/>
              </a:rPr>
              <a:t>Compressed air (Dust-off) </a:t>
            </a:r>
            <a:r>
              <a:rPr lang="en-US" sz="100" spc="0">
                <a:solidFill>
                  <a:srgbClr val="000000"/>
                </a:solidFill>
                <a:latin typeface="Times New Roman" panose="02020603050405020304" pitchFamily="1"/>
              </a:rPr>
              <a:t> </a:t>
            </a:r>
            <a:br/>
            <a:r>
              <a:rPr lang="en-US" sz="1050" spc="0">
                <a:solidFill>
                  <a:srgbClr val="000000"/>
                </a:solidFill>
                <a:latin typeface="Times New Roman" panose="02020603050405020304" pitchFamily="1"/>
              </a:rPr>
              <a:t>- Expired / Unused Sani-Wipes and Bleach wipes </a:t>
            </a:r>
          </a:p>
          <a:p>
            <a:pPr marL="5943600" marR="0" indent="0" algn="l">
              <a:lnSpc>
                <a:spcPts val="1000"/>
              </a:lnSpc>
              <a:spcBef>
                <a:spcPts val="265"/>
              </a:spcBef>
              <a:spcAft>
                <a:spcPts val="5"/>
              </a:spcAft>
            </a:pPr>
            <a:r>
              <a:rPr lang="en-US" sz="800" b="1" spc="0">
                <a:solidFill>
                  <a:srgbClr val="000000"/>
                </a:solidFill>
                <a:latin typeface="Times New Roman" panose="02020603050405020304" pitchFamily="1"/>
              </a:rPr>
              <a:t>Oct, 2018 baf </a:t>
            </a:r>
          </a:p>
        </p:txBody>
      </p:sp>
    </p:spTree>
    <p:extLst>
      <p:ext uri="{BB962C8B-B14F-4D97-AF65-F5344CB8AC3E}">
        <p14:creationId xmlns:p14="http://schemas.microsoft.com/office/powerpoint/2010/main" val="2497002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layout 8">
    <p:bg>
      <p:bgPr>
        <a:solidFill>
          <a:schemeClr val="bg1">
            <a:alpha val="10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243840" y="483872"/>
            <a:ext cx="3877310" cy="280035"/>
          </a:xfrm>
          <a:prstGeom prst="rect">
            <a:avLst/>
          </a:prstGeom>
          <a:noFill/>
          <a:ln w="0" cmpd="sng">
            <a:noFill/>
            <a:prstDash val="solid"/>
          </a:ln>
        </p:spPr>
        <p:txBody>
          <a:bodyPr vert="horz" lIns="0" tIns="0" rIns="0" bIns="0" anchor="t"/>
          <a:lstStyle>
            <a:lvl1pPr marL="0" marR="0" indent="0" algn="l">
              <a:lnSpc>
                <a:spcPts val="1391"/>
              </a:lnSpc>
              <a:spcAft>
                <a:spcPts val="0"/>
              </a:spcAft>
              <a:defRPr/>
            </a:lvl1pPr>
          </a:lstStyle>
          <a:p>
            <a:pPr marL="0" marR="0" indent="0" algn="l">
              <a:lnSpc>
                <a:spcPts val="2400"/>
              </a:lnSpc>
              <a:spcAft>
                <a:spcPts val="0"/>
              </a:spcAft>
            </a:pPr>
            <a:r>
              <a:rPr lang="en-US" sz="1450" b="1" spc="0">
                <a:solidFill>
                  <a:srgbClr val="000000"/>
                </a:solidFill>
                <a:latin typeface="Arial" panose="02020603050405020304" pitchFamily="2"/>
              </a:rPr>
              <a:t>HEMICAL HYGIENE FOR LABORATORIES </a:t>
            </a:r>
          </a:p>
        </p:txBody>
      </p:sp>
      <p:sp>
        <p:nvSpPr>
          <p:cNvPr id="4" name="Text Placeholder 3"/>
          <p:cNvSpPr>
            <a:spLocks noGrp="1"/>
          </p:cNvSpPr>
          <p:nvPr>
            <p:ph type="body" idx="10"/>
          </p:nvPr>
        </p:nvSpPr>
        <p:spPr>
          <a:xfrm>
            <a:off x="243840" y="763907"/>
            <a:ext cx="9513570" cy="440055"/>
          </a:xfrm>
          <a:prstGeom prst="rect">
            <a:avLst/>
          </a:prstGeom>
          <a:noFill/>
          <a:ln w="0" cmpd="sng">
            <a:noFill/>
            <a:prstDash val="solid"/>
          </a:ln>
        </p:spPr>
        <p:txBody>
          <a:bodyPr vert="horz" lIns="0" tIns="0" rIns="0" bIns="0" anchor="t"/>
          <a:lstStyle>
            <a:lvl1pPr marL="0" marR="0" indent="0" algn="l">
              <a:lnSpc>
                <a:spcPts val="1391"/>
              </a:lnSpc>
              <a:spcAft>
                <a:spcPts val="420"/>
              </a:spcAft>
              <a:defRPr/>
            </a:lvl1pPr>
          </a:lstStyle>
          <a:p>
            <a:pPr marL="0" marR="0" indent="0" algn="l">
              <a:lnSpc>
                <a:spcPts val="2400"/>
              </a:lnSpc>
              <a:spcAft>
                <a:spcPts val="725"/>
              </a:spcAft>
            </a:pPr>
            <a:r>
              <a:rPr lang="en-US" sz="1250" b="1" spc="0">
                <a:solidFill>
                  <a:srgbClr val="000000"/>
                </a:solidFill>
                <a:latin typeface="Arial" panose="02020603050405020304" pitchFamily="2"/>
              </a:rPr>
              <a:t>CHL-8/HC-6 Protecting Yourself/Work Practice Controls </a:t>
            </a:r>
          </a:p>
        </p:txBody>
      </p:sp>
      <p:sp>
        <p:nvSpPr>
          <p:cNvPr id="5" name="Text Placeholder 4"/>
          <p:cNvSpPr>
            <a:spLocks noGrp="1"/>
          </p:cNvSpPr>
          <p:nvPr>
            <p:ph type="body" idx="10"/>
          </p:nvPr>
        </p:nvSpPr>
        <p:spPr>
          <a:xfrm>
            <a:off x="243840" y="1203960"/>
            <a:ext cx="9513570" cy="1153160"/>
          </a:xfrm>
          <a:prstGeom prst="rect">
            <a:avLst/>
          </a:prstGeom>
          <a:noFill/>
          <a:ln w="0" cmpd="sng">
            <a:noFill/>
            <a:prstDash val="solid"/>
          </a:ln>
        </p:spPr>
        <p:txBody>
          <a:bodyPr vert="horz" lIns="0" tIns="62230" rIns="0" bIns="0" anchor="t"/>
          <a:lstStyle>
            <a:lvl1pPr marL="291442" marR="476905" indent="0" algn="l">
              <a:lnSpc>
                <a:spcPts val="2492"/>
              </a:lnSpc>
              <a:spcAft>
                <a:spcPts val="0"/>
              </a:spcAft>
              <a:defRPr/>
            </a:lvl1pPr>
          </a:lstStyle>
          <a:p>
            <a:pPr marL="502920" marR="822960" indent="0" algn="l">
              <a:lnSpc>
                <a:spcPts val="4300"/>
              </a:lnSpc>
              <a:spcAft>
                <a:spcPts val="0"/>
              </a:spcAft>
            </a:pPr>
            <a:r>
              <a:rPr lang="en-US" sz="1450" spc="0">
                <a:solidFill>
                  <a:srgbClr val="000000"/>
                </a:solidFill>
                <a:latin typeface="Arial" panose="02020603050405020304" pitchFamily="2"/>
              </a:rPr>
              <a:t>Work practice controls are an effective way to prevent exposure to chemicals and biological hazards. Safe work practices include: </a:t>
            </a:r>
          </a:p>
        </p:txBody>
      </p:sp>
      <p:sp>
        <p:nvSpPr>
          <p:cNvPr id="6" name="Text Placeholder 5"/>
          <p:cNvSpPr>
            <a:spLocks noGrp="1"/>
          </p:cNvSpPr>
          <p:nvPr>
            <p:ph type="body" idx="10"/>
          </p:nvPr>
        </p:nvSpPr>
        <p:spPr>
          <a:xfrm>
            <a:off x="1089026" y="2357122"/>
            <a:ext cx="8668385" cy="902335"/>
          </a:xfrm>
          <a:prstGeom prst="rect">
            <a:avLst/>
          </a:prstGeom>
          <a:noFill/>
          <a:ln w="0" cmpd="sng">
            <a:noFill/>
            <a:prstDash val="solid"/>
          </a:ln>
        </p:spPr>
        <p:txBody>
          <a:bodyPr vert="horz" lIns="0" tIns="332740" rIns="0" bIns="0" anchor="t"/>
          <a:lstStyle>
            <a:lvl1pPr marL="0" marR="0" indent="0" algn="l">
              <a:lnSpc>
                <a:spcPts val="985"/>
              </a:lnSpc>
              <a:spcBef>
                <a:spcPts val="281"/>
              </a:spcBef>
              <a:spcAft>
                <a:spcPts val="0"/>
              </a:spcAft>
              <a:defRPr/>
            </a:lvl1pPr>
          </a:lstStyle>
          <a:p>
            <a:pPr marL="0" marR="0" indent="0" algn="l">
              <a:lnSpc>
                <a:spcPts val="1700"/>
              </a:lnSpc>
              <a:spcAft>
                <a:spcPts val="0"/>
              </a:spcAft>
            </a:pPr>
            <a:r>
              <a:rPr lang="en-US" sz="1450" spc="35">
                <a:solidFill>
                  <a:srgbClr val="000000"/>
                </a:solidFill>
                <a:latin typeface="Arial" panose="02020603050405020304" pitchFamily="2"/>
              </a:rPr>
              <a:t>Proper use of personal protective equipment (PPE) as recommended by the SDS or labeling </a:t>
            </a:r>
          </a:p>
          <a:p>
            <a:pPr marL="0" marR="0" indent="0" algn="l">
              <a:lnSpc>
                <a:spcPts val="1700"/>
              </a:lnSpc>
              <a:spcBef>
                <a:spcPts val="485"/>
              </a:spcBef>
              <a:spcAft>
                <a:spcPts val="0"/>
              </a:spcAft>
            </a:pPr>
            <a:r>
              <a:rPr lang="en-US" sz="1450" spc="45">
                <a:solidFill>
                  <a:srgbClr val="000000"/>
                </a:solidFill>
                <a:latin typeface="Arial" panose="02020603050405020304" pitchFamily="2"/>
              </a:rPr>
              <a:t>Using chemical and biological hoods when they are available </a:t>
            </a:r>
          </a:p>
        </p:txBody>
      </p:sp>
      <p:sp>
        <p:nvSpPr>
          <p:cNvPr id="7" name="Text Placeholder 6"/>
          <p:cNvSpPr>
            <a:spLocks noGrp="1"/>
          </p:cNvSpPr>
          <p:nvPr>
            <p:ph type="body" idx="10"/>
          </p:nvPr>
        </p:nvSpPr>
        <p:spPr>
          <a:xfrm>
            <a:off x="243840" y="3259457"/>
            <a:ext cx="9513570" cy="2267585"/>
          </a:xfrm>
          <a:prstGeom prst="rect">
            <a:avLst/>
          </a:prstGeom>
          <a:noFill/>
          <a:ln w="0" cmpd="sng">
            <a:noFill/>
            <a:prstDash val="solid"/>
          </a:ln>
        </p:spPr>
        <p:txBody>
          <a:bodyPr vert="horz" lIns="0" tIns="3810" rIns="0" bIns="0" anchor="t"/>
          <a:lstStyle>
            <a:lvl1pPr marL="476905" marR="0" indent="0" algn="l">
              <a:lnSpc>
                <a:spcPts val="927"/>
              </a:lnSpc>
              <a:spcBef>
                <a:spcPts val="240"/>
              </a:spcBef>
              <a:spcAft>
                <a:spcPts val="0"/>
              </a:spcAft>
              <a:defRPr/>
            </a:lvl1pPr>
          </a:lstStyle>
          <a:p>
            <a:pPr marL="822960" marR="0" indent="0" algn="l">
              <a:lnSpc>
                <a:spcPts val="1700"/>
              </a:lnSpc>
              <a:spcAft>
                <a:spcPts val="0"/>
              </a:spcAft>
            </a:pPr>
            <a:r>
              <a:rPr lang="en-US" sz="1450" spc="65">
                <a:solidFill>
                  <a:srgbClr val="000000"/>
                </a:solidFill>
                <a:latin typeface="Arial" panose="02020603050405020304" pitchFamily="2"/>
              </a:rPr>
              <a:t>Using local exhaust slot ventilation and ventilated grossing stations </a:t>
            </a:r>
          </a:p>
          <a:p>
            <a:pPr marL="822960" marR="365760" indent="0" algn="l">
              <a:lnSpc>
                <a:spcPts val="1800"/>
              </a:lnSpc>
              <a:spcBef>
                <a:spcPts val="395"/>
              </a:spcBef>
              <a:spcAft>
                <a:spcPts val="0"/>
              </a:spcAft>
            </a:pPr>
            <a:r>
              <a:rPr lang="en-US" sz="2800" spc="0">
                <a:solidFill>
                  <a:srgbClr val="232A58"/>
                </a:solidFill>
                <a:latin typeface="Arial" panose="02020603050405020304" pitchFamily="2"/>
              </a:rPr>
              <a:t>S</a:t>
            </a:r>
            <a:r>
              <a:rPr lang="en-US" sz="1450" spc="0">
                <a:solidFill>
                  <a:srgbClr val="545EA1"/>
                </a:solidFill>
                <a:latin typeface="Arial" panose="02020603050405020304" pitchFamily="2"/>
              </a:rPr>
              <a:t>i</a:t>
            </a:r>
            <a:r>
              <a:rPr lang="en-US" sz="1450" spc="0">
                <a:solidFill>
                  <a:srgbClr val="000000"/>
                </a:solidFill>
                <a:latin typeface="Arial" panose="02020603050405020304" pitchFamily="2"/>
              </a:rPr>
              <a:t> Handling and storing chemicals safely (i.e., follow SOPs, segregate incompatibles, use secondary containment, store corrosives and toxics below shoulder level, etc...) </a:t>
            </a:r>
          </a:p>
          <a:p>
            <a:pPr marL="822960" marR="0" indent="0" algn="l">
              <a:lnSpc>
                <a:spcPts val="1700"/>
              </a:lnSpc>
              <a:spcBef>
                <a:spcPts val="450"/>
              </a:spcBef>
              <a:spcAft>
                <a:spcPts val="0"/>
              </a:spcAft>
            </a:pPr>
            <a:r>
              <a:rPr lang="en-US" sz="1450" spc="40">
                <a:solidFill>
                  <a:srgbClr val="000000"/>
                </a:solidFill>
                <a:latin typeface="Arial" panose="02020603050405020304" pitchFamily="2"/>
              </a:rPr>
              <a:t>Washing your hands after handling chemicals </a:t>
            </a:r>
          </a:p>
          <a:p>
            <a:pPr marL="365760" marR="0" indent="0" algn="l">
              <a:lnSpc>
                <a:spcPts val="2000"/>
              </a:lnSpc>
              <a:spcBef>
                <a:spcPts val="360"/>
              </a:spcBef>
              <a:spcAft>
                <a:spcPts val="0"/>
              </a:spcAft>
            </a:pPr>
            <a:r>
              <a:rPr lang="en-US" sz="2800" spc="40">
                <a:solidFill>
                  <a:srgbClr val="232A58"/>
                </a:solidFill>
                <a:latin typeface="Arial" panose="02020603050405020304" pitchFamily="2"/>
              </a:rPr>
              <a:t>S</a:t>
            </a:r>
            <a:r>
              <a:rPr lang="en-US" sz="1450" spc="40">
                <a:solidFill>
                  <a:srgbClr val="000000"/>
                </a:solidFill>
                <a:latin typeface="Arial" panose="02020603050405020304" pitchFamily="2"/>
              </a:rPr>
              <a:t>Taking appropriate precautions </a:t>
            </a:r>
          </a:p>
          <a:p>
            <a:pPr marL="822960" marR="0" indent="0" algn="l">
              <a:lnSpc>
                <a:spcPts val="1500"/>
              </a:lnSpc>
              <a:spcBef>
                <a:spcPts val="0"/>
              </a:spcBef>
              <a:spcAft>
                <a:spcPts val="0"/>
              </a:spcAft>
            </a:pPr>
            <a:r>
              <a:rPr lang="en-US" sz="1450" spc="65">
                <a:solidFill>
                  <a:srgbClr val="000000"/>
                </a:solidFill>
                <a:latin typeface="Arial" panose="02020603050405020304" pitchFamily="2"/>
              </a:rPr>
              <a:t>Do not become lax around flammable and hazardous chemicals! </a:t>
            </a:r>
          </a:p>
          <a:p>
            <a:pPr marL="822960" marR="0" indent="0" algn="l">
              <a:lnSpc>
                <a:spcPts val="1700"/>
              </a:lnSpc>
              <a:spcBef>
                <a:spcPts val="495"/>
              </a:spcBef>
              <a:spcAft>
                <a:spcPts val="0"/>
              </a:spcAft>
            </a:pPr>
            <a:r>
              <a:rPr lang="en-US" sz="1450" spc="30">
                <a:solidFill>
                  <a:srgbClr val="000000"/>
                </a:solidFill>
                <a:latin typeface="Arial" panose="02020603050405020304" pitchFamily="2"/>
              </a:rPr>
              <a:t>Adequately decontaminating employees or work areas if physical exposure occurs </a:t>
            </a:r>
          </a:p>
          <a:p>
            <a:pPr marL="365760" marR="0" indent="0" algn="l">
              <a:lnSpc>
                <a:spcPts val="2100"/>
              </a:lnSpc>
              <a:spcBef>
                <a:spcPts val="90"/>
              </a:spcBef>
              <a:spcAft>
                <a:spcPts val="0"/>
              </a:spcAft>
            </a:pPr>
            <a:r>
              <a:rPr lang="en-US" sz="1450" spc="60">
                <a:solidFill>
                  <a:srgbClr val="232A58"/>
                </a:solidFill>
                <a:latin typeface="Arial" panose="02020603050405020304" pitchFamily="2"/>
              </a:rPr>
              <a:t>a</a:t>
            </a:r>
            <a:r>
              <a:rPr lang="en-US" sz="1450" spc="60">
                <a:solidFill>
                  <a:srgbClr val="000000"/>
                </a:solidFill>
                <a:latin typeface="Arial" panose="02020603050405020304" pitchFamily="2"/>
              </a:rPr>
              <a:t> Knowing what to do in case of an accidental spill </a:t>
            </a:r>
          </a:p>
          <a:p>
            <a:pPr marL="822960" marR="0" indent="0" algn="l">
              <a:lnSpc>
                <a:spcPts val="1600"/>
              </a:lnSpc>
              <a:spcBef>
                <a:spcPts val="415"/>
              </a:spcBef>
              <a:spcAft>
                <a:spcPts val="0"/>
              </a:spcAft>
            </a:pPr>
            <a:r>
              <a:rPr lang="en-US" sz="1450" spc="15">
                <a:solidFill>
                  <a:srgbClr val="000000"/>
                </a:solidFill>
                <a:latin typeface="Arial" panose="02020603050405020304" pitchFamily="2"/>
              </a:rPr>
              <a:t>Not eating or drinking in areas where hazardous chemicals are handled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layout 9">
    <p:bg>
      <p:bgPr>
        <a:solidFill>
          <a:schemeClr val="bg1">
            <a:alpha val="10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layout 10">
    <p:bg>
      <p:bgPr>
        <a:solidFill>
          <a:schemeClr val="bg1">
            <a:alpha val="10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408306" y="795020"/>
            <a:ext cx="2191385" cy="424180"/>
          </a:xfrm>
          <a:prstGeom prst="rect">
            <a:avLst/>
          </a:prstGeom>
          <a:noFill/>
          <a:ln w="0" cmpd="sng">
            <a:noFill/>
            <a:prstDash val="solid"/>
          </a:ln>
        </p:spPr>
        <p:txBody>
          <a:bodyPr vert="horz" lIns="0" tIns="121285" rIns="0" bIns="0" anchor="t"/>
          <a:lstStyle>
            <a:lvl1pPr marL="0" marR="0" indent="0" algn="l">
              <a:lnSpc>
                <a:spcPts val="985"/>
              </a:lnSpc>
              <a:spcAft>
                <a:spcPts val="388"/>
              </a:spcAft>
              <a:defRPr/>
            </a:lvl1pPr>
          </a:lstStyle>
          <a:p>
            <a:pPr marL="0" marR="0" indent="0" algn="l">
              <a:lnSpc>
                <a:spcPts val="1700"/>
              </a:lnSpc>
              <a:spcAft>
                <a:spcPts val="670"/>
              </a:spcAft>
            </a:pPr>
            <a:r>
              <a:rPr lang="en-US" sz="1350" b="1" spc="5">
                <a:solidFill>
                  <a:srgbClr val="78492A"/>
                </a:solidFill>
                <a:latin typeface="Tahoma" panose="02020603050405020304" pitchFamily="2"/>
              </a:rPr>
              <a:t>Pictograms and Hazards </a:t>
            </a:r>
          </a:p>
        </p:txBody>
      </p:sp>
      <p:sp>
        <p:nvSpPr>
          <p:cNvPr id="8" name="Text Placeholder 7"/>
          <p:cNvSpPr>
            <a:spLocks noGrp="1"/>
          </p:cNvSpPr>
          <p:nvPr>
            <p:ph type="body" idx="10"/>
          </p:nvPr>
        </p:nvSpPr>
        <p:spPr>
          <a:xfrm>
            <a:off x="202566" y="6766560"/>
            <a:ext cx="9417685" cy="640080"/>
          </a:xfrm>
          <a:prstGeom prst="rect">
            <a:avLst/>
          </a:prstGeom>
          <a:noFill/>
          <a:ln w="0" cmpd="sng">
            <a:noFill/>
            <a:prstDash val="solid"/>
          </a:ln>
        </p:spPr>
        <p:txBody>
          <a:bodyPr vert="horz" lIns="0" tIns="251460" rIns="0" bIns="0" anchor="t"/>
          <a:lstStyle>
            <a:lvl1pPr marL="52989" marR="0" indent="0" algn="l">
              <a:lnSpc>
                <a:spcPts val="869"/>
              </a:lnSpc>
              <a:spcAft>
                <a:spcPts val="901"/>
              </a:spcAft>
              <a:tabLst>
                <a:tab pos="1907621" algn="l"/>
                <a:tab pos="5245959" algn="l"/>
              </a:tabLst>
              <a:defRPr/>
            </a:lvl1pPr>
          </a:lstStyle>
          <a:p>
            <a:pPr marL="91440" marR="0" indent="0" algn="l">
              <a:lnSpc>
                <a:spcPts val="1500"/>
              </a:lnSpc>
              <a:spcAft>
                <a:spcPts val="1555"/>
              </a:spcAft>
              <a:tabLst>
                <a:tab pos="3291840" algn="l"/>
                <a:tab pos="9052560" algn="l"/>
              </a:tabLst>
            </a:pPr>
            <a:r>
              <a:rPr lang="en-US" sz="1050" b="1" spc="0">
                <a:solidFill>
                  <a:srgbClr val="000000"/>
                </a:solidFill>
                <a:latin typeface="Times New Roman" panose="02020603050405020304" pitchFamily="1"/>
              </a:rPr>
              <a:t>1910.1200(h)(3)(iv) </a:t>
            </a:r>
            <a:r>
              <a:rPr lang="en-US" sz="1150" b="1" spc="0">
                <a:solidFill>
                  <a:srgbClr val="000000"/>
                </a:solidFill>
                <a:latin typeface="Tahoma" panose="02020603050405020304" pitchFamily="2"/>
              </a:rPr>
              <a:t>© Kaiser Foundation Health Plan, Inc. </a:t>
            </a:r>
            <a:r>
              <a:rPr lang="en-US" sz="1300" spc="0">
                <a:solidFill>
                  <a:srgbClr val="000000"/>
                </a:solidFill>
                <a:latin typeface="Times New Roman" panose="02020603050405020304" pitchFamily="1"/>
              </a:rPr>
              <a:t>32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layout 12">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292735" y="792482"/>
            <a:ext cx="6400800" cy="464185"/>
          </a:xfrm>
          <a:prstGeom prst="rect">
            <a:avLst/>
          </a:prstGeom>
          <a:solidFill>
            <a:srgbClr val="FDE27A"/>
          </a:solidFill>
          <a:ln w="0" cmpd="sng">
            <a:noFill/>
            <a:prstDash val="solid"/>
          </a:ln>
        </p:spPr>
        <p:txBody>
          <a:bodyPr vert="horz" lIns="0" tIns="147955" rIns="0" bIns="0" anchor="t"/>
          <a:lstStyle>
            <a:lvl1pPr marL="0" marR="0" indent="0" algn="l">
              <a:lnSpc>
                <a:spcPts val="1333"/>
              </a:lnSpc>
              <a:spcBef>
                <a:spcPts val="0"/>
              </a:spcBef>
              <a:spcAft>
                <a:spcPts val="29"/>
              </a:spcAft>
              <a:tabLst>
                <a:tab pos="3709264" algn="r"/>
              </a:tabLst>
              <a:defRPr/>
            </a:lvl1pPr>
          </a:lstStyle>
          <a:p>
            <a:pPr marL="0" marR="0" indent="0" algn="l">
              <a:lnSpc>
                <a:spcPts val="100"/>
              </a:lnSpc>
              <a:spcAft>
                <a:spcPts val="0"/>
              </a:spcAft>
            </a:pPr>
            <a:r>
              <a:rPr lang="en-US" sz="1250" b="1" spc="10">
                <a:solidFill>
                  <a:srgbClr val="000000"/>
                </a:solidFill>
                <a:latin typeface="Arial" panose="02020603050405020304" pitchFamily="2"/>
              </a:rPr>
              <a:t>CHL-8/HC-6 Protecting Yourself/Spill Response </a:t>
            </a:r>
          </a:p>
          <a:p>
            <a:pPr marL="0" marR="0" indent="0" algn="l">
              <a:lnSpc>
                <a:spcPts val="2300"/>
              </a:lnSpc>
              <a:spcBef>
                <a:spcPts val="0"/>
              </a:spcBef>
              <a:spcAft>
                <a:spcPts val="50"/>
              </a:spcAft>
              <a:tabLst>
                <a:tab pos="6400800" algn="r"/>
              </a:tabLst>
            </a:pPr>
            <a:r>
              <a:rPr lang="en-US" sz="100" b="1" spc="0">
                <a:solidFill>
                  <a:srgbClr val="000000"/>
                </a:solidFill>
                <a:latin typeface="Arial" panose="02020603050405020304" pitchFamily="2"/>
              </a:rPr>
              <a:t> </a:t>
            </a:r>
            <a:r>
              <a:rPr lang="en-US" sz="1250" b="1" spc="0">
                <a:solidFill>
                  <a:srgbClr val="000000"/>
                </a:solidFill>
                <a:latin typeface="Arial" panose="02020603050405020304" pitchFamily="2"/>
              </a:rPr>
              <a:t>1 </a:t>
            </a:r>
          </a:p>
        </p:txBody>
      </p:sp>
      <p:sp>
        <p:nvSpPr>
          <p:cNvPr id="3" name="Text Placeholder 2"/>
          <p:cNvSpPr>
            <a:spLocks noGrp="1"/>
          </p:cNvSpPr>
          <p:nvPr>
            <p:ph type="body" idx="10"/>
          </p:nvPr>
        </p:nvSpPr>
        <p:spPr>
          <a:xfrm>
            <a:off x="214630" y="1256665"/>
            <a:ext cx="9584690" cy="4903470"/>
          </a:xfrm>
          <a:prstGeom prst="rect">
            <a:avLst/>
          </a:prstGeom>
          <a:noFill/>
          <a:ln w="0" cmpd="sng">
            <a:noFill/>
            <a:prstDash val="solid"/>
          </a:ln>
        </p:spPr>
        <p:txBody>
          <a:bodyPr vert="horz" lIns="0" tIns="358775" rIns="0" bIns="0" anchor="t"/>
          <a:lstStyle>
            <a:lvl1pPr marL="105979" marR="0" indent="0" algn="l">
              <a:lnSpc>
                <a:spcPts val="985"/>
              </a:lnSpc>
              <a:spcBef>
                <a:spcPts val="49"/>
              </a:spcBef>
              <a:spcAft>
                <a:spcPts val="1408"/>
              </a:spcAft>
              <a:defRPr/>
            </a:lvl1pPr>
          </a:lstStyle>
          <a:p>
            <a:pPr marL="182880" marR="1005840" indent="0" algn="l">
              <a:lnSpc>
                <a:spcPts val="1800"/>
              </a:lnSpc>
              <a:spcAft>
                <a:spcPts val="0"/>
              </a:spcAft>
            </a:pPr>
            <a:r>
              <a:rPr lang="en-US" sz="1500" b="1" spc="0">
                <a:solidFill>
                  <a:srgbClr val="000000"/>
                </a:solidFill>
                <a:latin typeface="Arial" panose="02020603050405020304" pitchFamily="2"/>
              </a:rPr>
              <a:t>If you are trained </a:t>
            </a:r>
            <a:r>
              <a:rPr lang="en-US" sz="1500" spc="0">
                <a:solidFill>
                  <a:srgbClr val="000000"/>
                </a:solidFill>
                <a:latin typeface="Arial" panose="02020603050405020304" pitchFamily="2"/>
              </a:rPr>
              <a:t>to respond to incidental spills, you should follow these procedures for response to incidental spills: </a:t>
            </a:r>
          </a:p>
          <a:p>
            <a:pPr marL="182880" marR="640080" indent="0" algn="l">
              <a:lnSpc>
                <a:spcPts val="1800"/>
              </a:lnSpc>
              <a:spcBef>
                <a:spcPts val="2565"/>
              </a:spcBef>
              <a:spcAft>
                <a:spcPts val="0"/>
              </a:spcAft>
            </a:pPr>
            <a:r>
              <a:rPr lang="en-US" sz="1500" b="1" spc="0">
                <a:solidFill>
                  <a:srgbClr val="144623"/>
                </a:solidFill>
                <a:latin typeface="Arial" panose="02020603050405020304" pitchFamily="2"/>
              </a:rPr>
              <a:t>Isolate, Evacuate, Secure:</a:t>
            </a:r>
            <a:r>
              <a:rPr lang="en-US" sz="1500" spc="0">
                <a:solidFill>
                  <a:srgbClr val="000000"/>
                </a:solidFill>
                <a:latin typeface="Arial" panose="02020603050405020304" pitchFamily="2"/>
              </a:rPr>
              <a:t> Isolate the spill area. Evacuate everyone from the area surrounding the spill, (the entire room if necessary), except those responsible for clean up of the spill. Secure the area. </a:t>
            </a:r>
          </a:p>
          <a:p>
            <a:pPr marL="182880" marR="868680" indent="0" algn="l">
              <a:lnSpc>
                <a:spcPts val="1800"/>
              </a:lnSpc>
              <a:spcBef>
                <a:spcPts val="2525"/>
              </a:spcBef>
              <a:spcAft>
                <a:spcPts val="0"/>
              </a:spcAft>
            </a:pPr>
            <a:r>
              <a:rPr lang="en-US" sz="1500" b="1" spc="0">
                <a:solidFill>
                  <a:srgbClr val="144623"/>
                </a:solidFill>
                <a:latin typeface="Arial" panose="02020603050405020304" pitchFamily="2"/>
              </a:rPr>
              <a:t>Personal Protective Equipment (PPE):</a:t>
            </a:r>
            <a:r>
              <a:rPr lang="en-US" sz="1500" spc="0">
                <a:solidFill>
                  <a:srgbClr val="000000"/>
                </a:solidFill>
                <a:latin typeface="Arial" panose="02020603050405020304" pitchFamily="2"/>
              </a:rPr>
              <a:t> If not already worn, put on personal protective equipment as needed, including but not limited to: gloves, chemical goggles with or without a face shield, impervious foot covers and apron. </a:t>
            </a:r>
          </a:p>
          <a:p>
            <a:pPr marL="182880" marR="0" indent="0" algn="l">
              <a:lnSpc>
                <a:spcPts val="1700"/>
              </a:lnSpc>
              <a:spcBef>
                <a:spcPts val="2645"/>
              </a:spcBef>
              <a:spcAft>
                <a:spcPts val="0"/>
              </a:spcAft>
            </a:pPr>
            <a:r>
              <a:rPr lang="en-US" sz="1500" b="1" spc="0">
                <a:solidFill>
                  <a:srgbClr val="144623"/>
                </a:solidFill>
                <a:latin typeface="Arial" panose="02020603050405020304" pitchFamily="2"/>
              </a:rPr>
              <a:t>Respiratory Protection:</a:t>
            </a:r>
            <a:r>
              <a:rPr lang="en-US" sz="1500" spc="0">
                <a:solidFill>
                  <a:srgbClr val="000000"/>
                </a:solidFill>
                <a:latin typeface="Arial" panose="02020603050405020304" pitchFamily="2"/>
              </a:rPr>
              <a:t> Response to an incidental spill will not normally require respiratory protection. </a:t>
            </a:r>
          </a:p>
          <a:p>
            <a:pPr marL="182880" marR="640080" indent="0" algn="l">
              <a:lnSpc>
                <a:spcPts val="1800"/>
              </a:lnSpc>
              <a:spcBef>
                <a:spcPts val="395"/>
              </a:spcBef>
              <a:spcAft>
                <a:spcPts val="0"/>
              </a:spcAft>
            </a:pPr>
            <a:r>
              <a:rPr lang="en-US" sz="1500" spc="0">
                <a:solidFill>
                  <a:srgbClr val="000000"/>
                </a:solidFill>
                <a:latin typeface="Arial" panose="02020603050405020304" pitchFamily="2"/>
              </a:rPr>
              <a:t>Apply absorbents or neutralizers immediately to keep respiratory exposure within safe limits. Allow time for neutralizers to work before cleaning up. </a:t>
            </a:r>
          </a:p>
          <a:p>
            <a:pPr marL="182880" marR="548640" indent="0" algn="l">
              <a:lnSpc>
                <a:spcPts val="1800"/>
              </a:lnSpc>
              <a:spcBef>
                <a:spcPts val="390"/>
              </a:spcBef>
              <a:spcAft>
                <a:spcPts val="0"/>
              </a:spcAft>
            </a:pPr>
            <a:r>
              <a:rPr lang="en-US" sz="1500" spc="0">
                <a:solidFill>
                  <a:srgbClr val="000000"/>
                </a:solidFill>
                <a:latin typeface="Arial" panose="02020603050405020304" pitchFamily="2"/>
              </a:rPr>
              <a:t>Some chemicals present an inhalation hazard even from small spills and would require use of equipment such as a Powered Air-Purifying Respirator (PAPR). Those spills would be considered an Emergency Response Release, in which case you should evacuate and secure the room containing the spill. </a:t>
            </a:r>
          </a:p>
          <a:p>
            <a:pPr marL="182880" marR="0" indent="0" algn="l">
              <a:lnSpc>
                <a:spcPts val="1700"/>
              </a:lnSpc>
              <a:spcBef>
                <a:spcPts val="85"/>
              </a:spcBef>
              <a:spcAft>
                <a:spcPts val="2430"/>
              </a:spcAft>
            </a:pPr>
            <a:r>
              <a:rPr lang="en-US" sz="1500" b="1" spc="-5">
                <a:solidFill>
                  <a:srgbClr val="000000"/>
                </a:solidFill>
                <a:latin typeface="Arial" panose="02020603050405020304" pitchFamily="2"/>
              </a:rPr>
              <a:t>Contact your supervisor for a list of such chemicals. </a:t>
            </a:r>
          </a:p>
        </p:txBody>
      </p:sp>
      <p:sp>
        <p:nvSpPr>
          <p:cNvPr id="6" name="Text Placeholder 5"/>
          <p:cNvSpPr>
            <a:spLocks noGrp="1"/>
          </p:cNvSpPr>
          <p:nvPr>
            <p:ph type="body" idx="10"/>
          </p:nvPr>
        </p:nvSpPr>
        <p:spPr>
          <a:xfrm>
            <a:off x="1568451" y="7291707"/>
            <a:ext cx="4088765" cy="202565"/>
          </a:xfrm>
          <a:prstGeom prst="rect">
            <a:avLst/>
          </a:prstGeom>
          <a:solidFill>
            <a:srgbClr val="FDF9B7"/>
          </a:solidFill>
          <a:ln w="0" cmpd="sng">
            <a:noFill/>
            <a:prstDash val="solid"/>
          </a:ln>
        </p:spPr>
        <p:txBody>
          <a:bodyPr vert="horz" lIns="0" tIns="0" rIns="0" bIns="0" anchor="t"/>
          <a:lstStyle>
            <a:lvl1pPr marL="0" marR="0" indent="0" algn="l">
              <a:lnSpc>
                <a:spcPts val="927"/>
              </a:lnSpc>
              <a:spcAft>
                <a:spcPts val="0"/>
              </a:spcAft>
              <a:tabLst>
                <a:tab pos="2384527" algn="r"/>
              </a:tabLst>
              <a:defRPr/>
            </a:lvl1pPr>
          </a:lstStyle>
          <a:p>
            <a:pPr marL="0" marR="0" indent="0" algn="l">
              <a:lnSpc>
                <a:spcPts val="1600"/>
              </a:lnSpc>
              <a:spcAft>
                <a:spcPts val="0"/>
              </a:spcAft>
              <a:tabLst>
                <a:tab pos="4114800" algn="r"/>
              </a:tabLst>
            </a:pPr>
            <a:r>
              <a:rPr lang="en-US" sz="1500" spc="0">
                <a:solidFill>
                  <a:srgbClr val="000000"/>
                </a:solidFill>
                <a:latin typeface="Arial" panose="02020603050405020304" pitchFamily="2"/>
              </a:rPr>
              <a:t>L </a:t>
            </a:r>
            <a:r>
              <a:rPr lang="en-US" sz="100" spc="0">
                <a:solidFill>
                  <a:srgbClr val="000000"/>
                </a:solidFill>
                <a:latin typeface="Arial" panose="02020603050405020304" pitchFamily="2"/>
              </a:rPr>
              <a: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layout 14">
    <p:bg>
      <p:bgPr>
        <a:solidFill>
          <a:schemeClr val="bg1">
            <a:alpha val="100000"/>
          </a:schemeClr>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1124585" y="3404870"/>
            <a:ext cx="2715895" cy="121920"/>
          </a:xfrm>
          <a:prstGeom prst="rect">
            <a:avLst/>
          </a:prstGeom>
          <a:solidFill>
            <a:srgbClr val="FAFAB1"/>
          </a:solidFill>
          <a:ln w="0" cmpd="sng">
            <a:noFill/>
            <a:prstDash val="solid"/>
          </a:ln>
        </p:spPr>
        <p:txBody>
          <a:bodyPr vert="horz" lIns="0" tIns="0" rIns="0" bIns="0" anchor="t"/>
          <a:lstStyle>
            <a:lvl1pPr marL="0" marR="0" indent="0" algn="r">
              <a:lnSpc>
                <a:spcPts val="522"/>
              </a:lnSpc>
              <a:spcAft>
                <a:spcPts val="0"/>
              </a:spcAft>
              <a:defRPr/>
            </a:lvl1pPr>
          </a:lstStyle>
          <a:p>
            <a:pPr marL="0" marR="0" indent="0" algn="r">
              <a:lnSpc>
                <a:spcPts val="900"/>
              </a:lnSpc>
              <a:spcAft>
                <a:spcPts val="0"/>
              </a:spcAft>
            </a:pPr>
            <a:r>
              <a:rPr lang="en-US" sz="1200" b="1" spc="-20">
                <a:solidFill>
                  <a:srgbClr val="000000"/>
                </a:solidFill>
                <a:latin typeface="Times New Roman" panose="02020603050405020304" pitchFamily="1"/>
              </a:rPr>
              <a:t>SECTION FOUR: CHEMICAL SPILLS: </a:t>
            </a:r>
          </a:p>
        </p:txBody>
      </p:sp>
      <p:sp>
        <p:nvSpPr>
          <p:cNvPr id="7" name="Text Placeholder 6"/>
          <p:cNvSpPr>
            <a:spLocks noGrp="1"/>
          </p:cNvSpPr>
          <p:nvPr>
            <p:ph type="body" idx="10"/>
          </p:nvPr>
        </p:nvSpPr>
        <p:spPr>
          <a:xfrm>
            <a:off x="1124585" y="3677920"/>
            <a:ext cx="5524500" cy="5466080"/>
          </a:xfrm>
          <a:prstGeom prst="rect">
            <a:avLst/>
          </a:prstGeom>
          <a:noFill/>
          <a:ln w="0" cmpd="sng">
            <a:noFill/>
            <a:prstDash val="solid"/>
          </a:ln>
        </p:spPr>
        <p:txBody>
          <a:bodyPr vert="horz" lIns="0" tIns="0" rIns="0" bIns="0" anchor="t"/>
          <a:lstStyle>
            <a:lvl1pPr marL="529895" marR="0" indent="264947" algn="just">
              <a:lnSpc>
                <a:spcPts val="811"/>
              </a:lnSpc>
              <a:spcBef>
                <a:spcPts val="551"/>
              </a:spcBef>
              <a:spcAft>
                <a:spcPts val="43"/>
              </a:spcAft>
              <a:buFont typeface="Times New Roman"/>
              <a:buAutoNum type="alphaUcPeriod"/>
              <a:defRPr/>
            </a:lvl1pPr>
          </a:lstStyle>
          <a:p>
            <a:pPr marL="0" marR="0" indent="457200" algn="l">
              <a:lnSpc>
                <a:spcPts val="1400"/>
              </a:lnSpc>
              <a:spcAft>
                <a:spcPts val="0"/>
              </a:spcAft>
              <a:buFont typeface="Times New Roman"/>
              <a:buAutoNum type="romanUcPeriod"/>
            </a:pPr>
            <a:r>
              <a:rPr lang="en-US" sz="1200" b="1" spc="0">
                <a:solidFill>
                  <a:srgbClr val="000000"/>
                </a:solidFill>
                <a:latin typeface="Times New Roman" panose="02020603050405020304" pitchFamily="1"/>
              </a:rPr>
              <a:t>POLICY: </a:t>
            </a:r>
          </a:p>
          <a:p>
            <a:pPr marL="0" marR="0" indent="0" algn="just">
              <a:lnSpc>
                <a:spcPts val="1400"/>
              </a:lnSpc>
              <a:spcBef>
                <a:spcPts val="890"/>
              </a:spcBef>
              <a:spcAft>
                <a:spcPts val="0"/>
              </a:spcAft>
            </a:pPr>
            <a:r>
              <a:rPr lang="en-US" sz="1200" spc="0">
                <a:solidFill>
                  <a:srgbClr val="000000"/>
                </a:solidFill>
                <a:latin typeface="Times New Roman" panose="02020603050405020304" pitchFamily="1"/>
              </a:rPr>
              <a:t>In the event of spillage of a chemical, every effort shall be made to protect the health and safety of our patients, our employees, and the environment. All appropriate measures will be taken to abate the spill, which include isolation of the affected area, 'spill containment, cleanup, decontamination, and notification to the appropriate response agencies when warranted. </a:t>
            </a:r>
          </a:p>
          <a:p>
            <a:pPr marL="0" marR="0" indent="457200" algn="l">
              <a:lnSpc>
                <a:spcPts val="1400"/>
              </a:lnSpc>
              <a:spcBef>
                <a:spcPts val="3200"/>
              </a:spcBef>
              <a:spcAft>
                <a:spcPts val="0"/>
              </a:spcAft>
              <a:buFont typeface="Times New Roman"/>
              <a:buAutoNum type="romanUcPeriod"/>
            </a:pPr>
            <a:r>
              <a:rPr lang="en-US" sz="1200" b="1" spc="0">
                <a:solidFill>
                  <a:srgbClr val="000000"/>
                </a:solidFill>
                <a:latin typeface="Times New Roman" panose="02020603050405020304" pitchFamily="1"/>
              </a:rPr>
              <a:t>PROCEDURE FOR SMALL SPILL CLEANUP (NON-EMERGENCY): </a:t>
            </a:r>
          </a:p>
          <a:p>
            <a:pPr marL="914400" marR="0" indent="457200" algn="just">
              <a:lnSpc>
                <a:spcPts val="1400"/>
              </a:lnSpc>
              <a:spcBef>
                <a:spcPts val="895"/>
              </a:spcBef>
              <a:spcAft>
                <a:spcPts val="0"/>
              </a:spcAft>
              <a:buFont typeface="Times New Roman"/>
              <a:buAutoNum type="alphaUcPeriod"/>
            </a:pPr>
            <a:r>
              <a:rPr lang="en-US" sz="1200" b="1" spc="0">
                <a:solidFill>
                  <a:srgbClr val="000000"/>
                </a:solidFill>
                <a:latin typeface="Times New Roman" panose="02020603050405020304" pitchFamily="1"/>
              </a:rPr>
              <a:t>Notification: </a:t>
            </a:r>
            <a:r>
              <a:rPr lang="en-US" sz="1200" spc="0">
                <a:solidFill>
                  <a:srgbClr val="000000"/>
                </a:solidFill>
                <a:latin typeface="Times New Roman" panose="02020603050405020304" pitchFamily="1"/>
              </a:rPr>
              <a:t>The individual who caused or discovered the spill shall immediately notify their supervisor or other supervision. </a:t>
            </a:r>
          </a:p>
          <a:p>
            <a:pPr marL="914400" marR="0" indent="457200" algn="just">
              <a:lnSpc>
                <a:spcPts val="1400"/>
              </a:lnSpc>
              <a:spcBef>
                <a:spcPts val="905"/>
              </a:spcBef>
              <a:spcAft>
                <a:spcPts val="0"/>
              </a:spcAft>
              <a:buFont typeface="Times New Roman"/>
              <a:buAutoNum type="alphaUcPeriod"/>
            </a:pPr>
            <a:r>
              <a:rPr lang="en-US" sz="1200" b="1" spc="0">
                <a:solidFill>
                  <a:srgbClr val="000000"/>
                </a:solidFill>
                <a:latin typeface="Times New Roman" panose="02020603050405020304" pitchFamily="1"/>
              </a:rPr>
              <a:t>Isolation: </a:t>
            </a:r>
            <a:r>
              <a:rPr lang="en-US" sz="1200" spc="0">
                <a:solidFill>
                  <a:srgbClr val="000000"/>
                </a:solidFill>
                <a:latin typeface="Times New Roman" panose="02020603050405020304" pitchFamily="1"/>
              </a:rPr>
              <a:t>The spill should be isolated by removing occupants from the immediate vicinity of the spill and barricaded to stop others from entering the area. </a:t>
            </a:r>
          </a:p>
          <a:p>
            <a:pPr marL="914400" marR="0" indent="457200" algn="just">
              <a:lnSpc>
                <a:spcPts val="1400"/>
              </a:lnSpc>
              <a:spcBef>
                <a:spcPts val="890"/>
              </a:spcBef>
              <a:spcAft>
                <a:spcPts val="0"/>
              </a:spcAft>
              <a:buFont typeface="Times New Roman"/>
              <a:buAutoNum type="alphaUcPeriod"/>
            </a:pPr>
            <a:r>
              <a:rPr lang="en-US" sz="1200" b="1" spc="0">
                <a:solidFill>
                  <a:srgbClr val="000000"/>
                </a:solidFill>
                <a:latin typeface="Times New Roman" panose="02020603050405020304" pitchFamily="1"/>
              </a:rPr>
              <a:t>Cleanup: </a:t>
            </a:r>
            <a:r>
              <a:rPr lang="en-US" sz="1200" spc="0">
                <a:solidFill>
                  <a:srgbClr val="000000"/>
                </a:solidFill>
                <a:latin typeface="Times New Roman" panose="02020603050405020304" pitchFamily="1"/>
              </a:rPr>
              <a:t>Cleanup of the spill should be performed by the individual who caused or discovered the spill, providing the spill is of the size and substance that may be safely cleaned without assistance. </a:t>
            </a:r>
          </a:p>
          <a:p>
            <a:pPr marL="914400" marR="0" indent="457200" algn="just">
              <a:lnSpc>
                <a:spcPts val="1400"/>
              </a:lnSpc>
              <a:spcBef>
                <a:spcPts val="950"/>
              </a:spcBef>
              <a:spcAft>
                <a:spcPts val="0"/>
              </a:spcAft>
              <a:buFont typeface="Times New Roman"/>
              <a:buAutoNum type="alphaUcPeriod"/>
            </a:pPr>
            <a:r>
              <a:rPr lang="en-US" sz="1200" b="1" spc="0">
                <a:solidFill>
                  <a:srgbClr val="000000"/>
                </a:solidFill>
                <a:latin typeface="Times New Roman" panose="02020603050405020304" pitchFamily="1"/>
              </a:rPr>
              <a:t>Safety First: </a:t>
            </a:r>
            <a:r>
              <a:rPr lang="en-US" sz="1200" spc="0">
                <a:solidFill>
                  <a:srgbClr val="000000"/>
                </a:solidFill>
                <a:latin typeface="Times New Roman" panose="02020603050405020304" pitchFamily="1"/>
              </a:rPr>
              <a:t>Material Safety Data Sheets should be reviewed for specific instructions and emergency measures pertinent to the substance involved. The type of material will dictate the method of cleaning a spill and the quantity spilled. </a:t>
            </a:r>
          </a:p>
          <a:p>
            <a:pPr marL="914400" marR="0" indent="457200" algn="just">
              <a:lnSpc>
                <a:spcPts val="1400"/>
              </a:lnSpc>
              <a:spcBef>
                <a:spcPts val="905"/>
              </a:spcBef>
              <a:spcAft>
                <a:spcPts val="0"/>
              </a:spcAft>
              <a:buFont typeface="Times New Roman"/>
              <a:buAutoNum type="alphaUcPeriod"/>
            </a:pPr>
            <a:r>
              <a:rPr lang="en-US" sz="1200" b="1" spc="0">
                <a:solidFill>
                  <a:srgbClr val="000000"/>
                </a:solidFill>
                <a:latin typeface="Times New Roman" panose="02020603050405020304" pitchFamily="1"/>
              </a:rPr>
              <a:t>Personal Protective Equipment: </a:t>
            </a:r>
            <a:r>
              <a:rPr lang="en-US" sz="1200" spc="0">
                <a:solidFill>
                  <a:srgbClr val="000000"/>
                </a:solidFill>
                <a:latin typeface="Times New Roman" panose="02020603050405020304" pitchFamily="1"/>
              </a:rPr>
              <a:t>Personnel shall don the appropriate personal protective equipment (PPE) during spill cleanup. </a:t>
            </a:r>
          </a:p>
          <a:p>
            <a:pPr marL="914400" marR="0" indent="457200" algn="just">
              <a:lnSpc>
                <a:spcPts val="1400"/>
              </a:lnSpc>
              <a:spcBef>
                <a:spcPts val="950"/>
              </a:spcBef>
              <a:spcAft>
                <a:spcPts val="75"/>
              </a:spcAft>
              <a:buFont typeface="Times New Roman"/>
              <a:buAutoNum type="alphaUcPeriod"/>
            </a:pPr>
            <a:r>
              <a:rPr lang="en-US" sz="1200" b="1" spc="0">
                <a:solidFill>
                  <a:srgbClr val="000000"/>
                </a:solidFill>
                <a:latin typeface="Times New Roman" panose="02020603050405020304" pitchFamily="1"/>
              </a:rPr>
              <a:t>Decontamination: </a:t>
            </a:r>
            <a:r>
              <a:rPr lang="en-US" sz="1200" spc="0">
                <a:solidFill>
                  <a:srgbClr val="000000"/>
                </a:solidFill>
                <a:latin typeface="Times New Roman" panose="02020603050405020304" pitchFamily="1"/>
              </a:rPr>
              <a:t>All personal protective equipment will be neutralized, if possible, and taken out of service for inspection, cleaning, sanitizing, return to service or disposal. All liquids used in decontamination,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layout 18">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1073151" y="1556387"/>
            <a:ext cx="6125845" cy="141605"/>
          </a:xfrm>
          <a:prstGeom prst="rect">
            <a:avLst/>
          </a:prstGeom>
          <a:noFill/>
          <a:ln w="0" cmpd="sng">
            <a:noFill/>
            <a:prstDash val="solid"/>
          </a:ln>
        </p:spPr>
        <p:txBody>
          <a:bodyPr vert="horz" lIns="0" tIns="0" rIns="0" bIns="0" anchor="t"/>
          <a:lstStyle>
            <a:lvl1pPr marL="1006800" marR="0" indent="0" algn="l">
              <a:lnSpc>
                <a:spcPts val="637"/>
              </a:lnSpc>
              <a:spcAft>
                <a:spcPts val="0"/>
              </a:spcAft>
              <a:tabLst>
                <a:tab pos="1801642" algn="l"/>
              </a:tabLst>
              <a:defRPr/>
            </a:lvl1pPr>
          </a:lstStyle>
          <a:p>
            <a:pPr marL="1737360" marR="0" indent="0" algn="l">
              <a:lnSpc>
                <a:spcPts val="1100"/>
              </a:lnSpc>
              <a:spcAft>
                <a:spcPts val="0"/>
              </a:spcAft>
              <a:tabLst>
                <a:tab pos="3108960" algn="l"/>
              </a:tabLst>
            </a:pPr>
            <a:r>
              <a:rPr lang="en-US" sz="1000" b="1" spc="90">
                <a:solidFill>
                  <a:srgbClr val="000000"/>
                </a:solidFill>
                <a:latin typeface="Times New Roman" panose="02020603050405020304" pitchFamily="1"/>
              </a:rPr>
              <a:t>Riverside </a:t>
            </a:r>
            <a:r>
              <a:rPr lang="en-US" sz="1000" spc="90">
                <a:solidFill>
                  <a:srgbClr val="000000"/>
                </a:solidFill>
                <a:latin typeface="Times New Roman" panose="02020603050405020304" pitchFamily="1"/>
              </a:rPr>
              <a:t>D </a:t>
            </a:r>
            <a:r>
              <a:rPr lang="en-US" sz="1000" b="1" spc="90">
                <a:solidFill>
                  <a:srgbClr val="000000"/>
                </a:solidFill>
                <a:latin typeface="Times New Roman" panose="02020603050405020304" pitchFamily="1"/>
              </a:rPr>
              <a:t>Offsite MOB 0 </a:t>
            </a:r>
          </a:p>
        </p:txBody>
      </p:sp>
      <p:sp>
        <p:nvSpPr>
          <p:cNvPr id="7" name="Text Placeholder 6"/>
          <p:cNvSpPr>
            <a:spLocks noGrp="1"/>
          </p:cNvSpPr>
          <p:nvPr>
            <p:ph type="body" idx="10"/>
          </p:nvPr>
        </p:nvSpPr>
        <p:spPr>
          <a:xfrm>
            <a:off x="1073151" y="9533257"/>
            <a:ext cx="6125845" cy="296545"/>
          </a:xfrm>
          <a:prstGeom prst="rect">
            <a:avLst/>
          </a:prstGeom>
          <a:noFill/>
          <a:ln w="0" cmpd="sng">
            <a:noFill/>
            <a:prstDash val="solid"/>
          </a:ln>
        </p:spPr>
        <p:txBody>
          <a:bodyPr vert="horz" lIns="0" tIns="0" rIns="0" bIns="0" anchor="t"/>
          <a:lstStyle>
            <a:lvl1pPr marL="0" marR="0" indent="0" algn="ctr">
              <a:lnSpc>
                <a:spcPts val="695"/>
              </a:lnSpc>
              <a:spcAft>
                <a:spcPts val="20"/>
              </a:spcAft>
              <a:defRPr/>
            </a:lvl1pPr>
          </a:lstStyle>
          <a:p>
            <a:pPr marL="0" marR="0" indent="0" algn="ctr">
              <a:lnSpc>
                <a:spcPts val="1200"/>
              </a:lnSpc>
              <a:spcAft>
                <a:spcPts val="35"/>
              </a:spcAft>
            </a:pPr>
            <a:r>
              <a:rPr lang="en-US" sz="1000" b="1" spc="0">
                <a:solidFill>
                  <a:srgbClr val="000000"/>
                </a:solidFill>
                <a:latin typeface="Times New Roman" panose="02020603050405020304" pitchFamily="1"/>
              </a:rPr>
              <a:t>FORWARD COMPLETED COPY TO THE ENVIRONMENTAL, </a:t>
            </a:r>
            <a:br/>
            <a:r>
              <a:rPr lang="en-US" sz="1000" b="1" spc="0">
                <a:solidFill>
                  <a:srgbClr val="000000"/>
                </a:solidFill>
                <a:latin typeface="Times New Roman" panose="02020603050405020304" pitchFamily="1"/>
              </a:rPr>
              <a:t>HEALTH AND SAFETY DEPARTMENT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theme" Target="../theme/theme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3" r:id="rId2"/>
    <p:sldLayoutId id="2147483655" r:id="rId3"/>
    <p:sldLayoutId id="2147483656" r:id="rId4"/>
    <p:sldLayoutId id="2147483657" r:id="rId5"/>
    <p:sldLayoutId id="2147483658" r:id="rId6"/>
    <p:sldLayoutId id="2147483660" r:id="rId7"/>
    <p:sldLayoutId id="2147483662" r:id="rId8"/>
    <p:sldLayoutId id="2147483666" r:id="rId9"/>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993713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87438A-2F18-41A8-8921-A51BD31A34F5}"/>
              </a:ext>
            </a:extLst>
          </p:cNvPr>
          <p:cNvPicPr>
            <a:picLocks noChangeAspect="1"/>
          </p:cNvPicPr>
          <p:nvPr/>
        </p:nvPicPr>
        <p:blipFill>
          <a:blip r:embed="rId3"/>
          <a:stretch>
            <a:fillRect/>
          </a:stretch>
        </p:blipFill>
        <p:spPr>
          <a:xfrm>
            <a:off x="702567" y="1000898"/>
            <a:ext cx="6367266" cy="7607643"/>
          </a:xfrm>
          <a:prstGeom prst="rect">
            <a:avLst/>
          </a:prstGeom>
        </p:spPr>
      </p:pic>
      <p:sp>
        <p:nvSpPr>
          <p:cNvPr id="2" name="Text Placeholder 1">
            <a:extLst>
              <a:ext uri="{FF2B5EF4-FFF2-40B4-BE49-F238E27FC236}">
                <a16:creationId xmlns:a16="http://schemas.microsoft.com/office/drawing/2014/main" id="{212E4A8A-2866-460D-8F3C-782BAC08E350}"/>
              </a:ext>
            </a:extLst>
          </p:cNvPr>
          <p:cNvSpPr>
            <a:spLocks noGrp="1"/>
          </p:cNvSpPr>
          <p:nvPr>
            <p:ph type="body" idx="10"/>
          </p:nvPr>
        </p:nvSpPr>
        <p:spPr>
          <a:xfrm>
            <a:off x="449705" y="546100"/>
            <a:ext cx="6777865" cy="9063990"/>
          </a:xfrm>
        </p:spPr>
        <p:txBody>
          <a:bodyPr/>
          <a:lstStyle/>
          <a:p>
            <a:endParaRPr lang="en-US" dirty="0"/>
          </a:p>
          <a:p>
            <a:endParaRPr lang="en-US" dirty="0"/>
          </a:p>
        </p:txBody>
      </p:sp>
    </p:spTree>
    <p:extLst>
      <p:ext uri="{BB962C8B-B14F-4D97-AF65-F5344CB8AC3E}">
        <p14:creationId xmlns:p14="http://schemas.microsoft.com/office/powerpoint/2010/main" val="3238176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292735" y="616688"/>
            <a:ext cx="7001196" cy="574159"/>
          </a:xfrm>
          <a:prstGeom prst="rect">
            <a:avLst/>
          </a:prstGeom>
          <a:solidFill>
            <a:srgbClr val="FDE27A"/>
          </a:solidFill>
          <a:ln w="0" cmpd="sng">
            <a:noFill/>
            <a:prstDash val="solid"/>
          </a:ln>
        </p:spPr>
        <p:txBody>
          <a:bodyPr vert="horz" lIns="0" tIns="147955" rIns="0" bIns="0" anchor="t"/>
          <a:lstStyle/>
          <a:p>
            <a:pPr algn="ctr">
              <a:spcAft>
                <a:spcPts val="0"/>
              </a:spcAft>
            </a:pPr>
            <a:r>
              <a:rPr lang="en-US" sz="2000" b="1" spc="10" dirty="0">
                <a:solidFill>
                  <a:srgbClr val="000000"/>
                </a:solidFill>
                <a:latin typeface="Arial" panose="02020603050405020304" pitchFamily="2"/>
              </a:rPr>
              <a:t>Protecting Yourself / Spill Response </a:t>
            </a:r>
          </a:p>
          <a:p>
            <a:pPr algn="ctr"/>
            <a:r>
              <a:rPr lang="en-US" sz="2000" b="1" dirty="0">
                <a:solidFill>
                  <a:srgbClr val="000000"/>
                </a:solidFill>
                <a:latin typeface="Arial" panose="02020603050405020304" pitchFamily="2"/>
              </a:rPr>
              <a:t> </a:t>
            </a:r>
          </a:p>
        </p:txBody>
      </p:sp>
      <p:sp>
        <p:nvSpPr>
          <p:cNvPr id="3" name="Text Placeholder 2"/>
          <p:cNvSpPr>
            <a:spLocks noGrp="1"/>
          </p:cNvSpPr>
          <p:nvPr>
            <p:ph type="body" idx="10"/>
          </p:nvPr>
        </p:nvSpPr>
        <p:spPr>
          <a:xfrm>
            <a:off x="214630" y="1371597"/>
            <a:ext cx="7356977" cy="6145622"/>
          </a:xfrm>
          <a:prstGeom prst="rect">
            <a:avLst/>
          </a:prstGeom>
          <a:noFill/>
          <a:ln w="0" cmpd="sng">
            <a:noFill/>
            <a:prstDash val="solid"/>
          </a:ln>
        </p:spPr>
        <p:txBody>
          <a:bodyPr vert="horz" lIns="0" tIns="358775" rIns="0" bIns="0" anchor="t"/>
          <a:lstStyle/>
          <a:p>
            <a:pPr marL="182866" marR="1005767">
              <a:lnSpc>
                <a:spcPts val="1800"/>
              </a:lnSpc>
              <a:spcAft>
                <a:spcPts val="0"/>
              </a:spcAft>
            </a:pPr>
            <a:r>
              <a:rPr lang="en-US" sz="1500" b="1" dirty="0">
                <a:solidFill>
                  <a:srgbClr val="000000"/>
                </a:solidFill>
                <a:latin typeface="Arial" panose="02020603050405020304" pitchFamily="2"/>
              </a:rPr>
              <a:t>If you are trained </a:t>
            </a:r>
            <a:r>
              <a:rPr lang="en-US" sz="1500" dirty="0">
                <a:solidFill>
                  <a:srgbClr val="000000"/>
                </a:solidFill>
                <a:latin typeface="Arial" panose="02020603050405020304" pitchFamily="2"/>
              </a:rPr>
              <a:t>to respond to incidental spills, you should follow these procedures for response to incidental spills: </a:t>
            </a:r>
          </a:p>
          <a:p>
            <a:pPr marL="182866" marR="640033">
              <a:lnSpc>
                <a:spcPts val="1800"/>
              </a:lnSpc>
              <a:spcBef>
                <a:spcPts val="2565"/>
              </a:spcBef>
              <a:spcAft>
                <a:spcPts val="0"/>
              </a:spcAft>
            </a:pPr>
            <a:r>
              <a:rPr lang="en-US" sz="1500" b="1" dirty="0">
                <a:solidFill>
                  <a:srgbClr val="144623"/>
                </a:solidFill>
                <a:latin typeface="Arial" panose="02020603050405020304" pitchFamily="2"/>
              </a:rPr>
              <a:t>Isolate, Evacuate, Secure:</a:t>
            </a:r>
            <a:r>
              <a:rPr lang="en-US" sz="1500" dirty="0">
                <a:solidFill>
                  <a:srgbClr val="000000"/>
                </a:solidFill>
                <a:latin typeface="Arial" panose="02020603050405020304" pitchFamily="2"/>
              </a:rPr>
              <a:t> Isolate the spill area. Evacuate everyone from the area surrounding the spill, (the entire room if necessary), except those responsible for clean up of the spill. Secure the area. </a:t>
            </a:r>
          </a:p>
          <a:p>
            <a:pPr marL="182866" marR="868617">
              <a:lnSpc>
                <a:spcPts val="1800"/>
              </a:lnSpc>
              <a:spcBef>
                <a:spcPts val="2525"/>
              </a:spcBef>
              <a:spcAft>
                <a:spcPts val="0"/>
              </a:spcAft>
            </a:pPr>
            <a:r>
              <a:rPr lang="en-US" sz="1500" b="1" dirty="0">
                <a:solidFill>
                  <a:srgbClr val="144623"/>
                </a:solidFill>
                <a:latin typeface="Arial" panose="02020603050405020304" pitchFamily="2"/>
              </a:rPr>
              <a:t>Personal Protective Equipment (PPE):</a:t>
            </a:r>
            <a:r>
              <a:rPr lang="en-US" sz="1500" dirty="0">
                <a:solidFill>
                  <a:srgbClr val="000000"/>
                </a:solidFill>
                <a:latin typeface="Arial" panose="02020603050405020304" pitchFamily="2"/>
              </a:rPr>
              <a:t> If not already worn, put on personal protective equipment as needed, including but not limited to: gloves, chemical goggles with or without a face shield, impervious foot covers and apron. </a:t>
            </a:r>
          </a:p>
          <a:p>
            <a:pPr marL="182866">
              <a:lnSpc>
                <a:spcPts val="1700"/>
              </a:lnSpc>
              <a:spcBef>
                <a:spcPts val="2645"/>
              </a:spcBef>
              <a:spcAft>
                <a:spcPts val="0"/>
              </a:spcAft>
            </a:pPr>
            <a:r>
              <a:rPr lang="en-US" sz="1500" b="1" dirty="0">
                <a:solidFill>
                  <a:srgbClr val="144623"/>
                </a:solidFill>
                <a:latin typeface="Arial" panose="02020603050405020304" pitchFamily="2"/>
              </a:rPr>
              <a:t>Respiratory Protection:</a:t>
            </a:r>
            <a:r>
              <a:rPr lang="en-US" sz="1500" dirty="0">
                <a:solidFill>
                  <a:srgbClr val="000000"/>
                </a:solidFill>
                <a:latin typeface="Arial" panose="02020603050405020304" pitchFamily="2"/>
              </a:rPr>
              <a:t> Response to an incidental spill will not normally require respiratory protection. </a:t>
            </a:r>
          </a:p>
          <a:p>
            <a:pPr marL="182866" marR="640033">
              <a:lnSpc>
                <a:spcPts val="1800"/>
              </a:lnSpc>
              <a:spcBef>
                <a:spcPts val="395"/>
              </a:spcBef>
              <a:spcAft>
                <a:spcPts val="0"/>
              </a:spcAft>
            </a:pPr>
            <a:r>
              <a:rPr lang="en-US" sz="1500" dirty="0">
                <a:solidFill>
                  <a:srgbClr val="000000"/>
                </a:solidFill>
                <a:latin typeface="Arial" panose="02020603050405020304" pitchFamily="2"/>
              </a:rPr>
              <a:t>Apply absorbents or neutralizers immediately to keep respiratory exposure within safe limits. Allow time for neutralizers to work before cleaning up. </a:t>
            </a:r>
          </a:p>
          <a:p>
            <a:pPr marL="182866" marR="640033">
              <a:lnSpc>
                <a:spcPts val="1800"/>
              </a:lnSpc>
              <a:spcBef>
                <a:spcPts val="395"/>
              </a:spcBef>
              <a:spcAft>
                <a:spcPts val="0"/>
              </a:spcAft>
            </a:pPr>
            <a:endParaRPr lang="en-US" sz="1500" dirty="0">
              <a:solidFill>
                <a:srgbClr val="000000"/>
              </a:solidFill>
              <a:latin typeface="Arial" panose="02020603050405020304" pitchFamily="2"/>
            </a:endParaRPr>
          </a:p>
          <a:p>
            <a:pPr marL="182866" marR="548600">
              <a:lnSpc>
                <a:spcPts val="1800"/>
              </a:lnSpc>
              <a:spcBef>
                <a:spcPts val="390"/>
              </a:spcBef>
              <a:spcAft>
                <a:spcPts val="0"/>
              </a:spcAft>
            </a:pPr>
            <a:r>
              <a:rPr lang="en-US" sz="1500" dirty="0">
                <a:solidFill>
                  <a:srgbClr val="000000"/>
                </a:solidFill>
                <a:latin typeface="Arial" panose="02020603050405020304" pitchFamily="2"/>
              </a:rPr>
              <a:t>Some chemicals present an inhalation hazard even from small spills and would require use of equipment such as a Powered Air-Purifying Respirator (PAPR). Those spills would be considered an Emergency Response Release, in which case you should evacuate and secure the room containing the spill.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124585" y="622300"/>
          <a:ext cx="5524500" cy="730621"/>
        </p:xfrm>
        <a:graphic>
          <a:graphicData uri="http://schemas.openxmlformats.org/drawingml/2006/table">
            <a:tbl>
              <a:tblPr/>
              <a:tblGrid>
                <a:gridCol w="3206750">
                  <a:extLst>
                    <a:ext uri="{9D8B030D-6E8A-4147-A177-3AD203B41FA5}">
                      <a16:colId xmlns:a16="http://schemas.microsoft.com/office/drawing/2014/main" val="20000"/>
                    </a:ext>
                  </a:extLst>
                </a:gridCol>
                <a:gridCol w="2317750">
                  <a:extLst>
                    <a:ext uri="{9D8B030D-6E8A-4147-A177-3AD203B41FA5}">
                      <a16:colId xmlns:a16="http://schemas.microsoft.com/office/drawing/2014/main" val="20001"/>
                    </a:ext>
                  </a:extLst>
                </a:gridCol>
              </a:tblGrid>
              <a:tr h="304165">
                <a:tc rowSpan="3">
                  <a:txBody>
                    <a:bodyPr/>
                    <a:lstStyle/>
                    <a:p>
                      <a:pPr marL="731520" marR="0" indent="0" algn="l">
                        <a:lnSpc>
                          <a:spcPts val="1100"/>
                        </a:lnSpc>
                        <a:spcBef>
                          <a:spcPts val="210"/>
                        </a:spcBef>
                        <a:spcAft>
                          <a:spcPts val="0"/>
                        </a:spcAft>
                      </a:pPr>
                      <a:r>
                        <a:rPr lang="en-US" sz="1000" spc="245">
                          <a:solidFill>
                            <a:srgbClr val="000000"/>
                          </a:solidFill>
                          <a:latin typeface="Times New Roman" panose="02020603050405020304" pitchFamily="1"/>
                        </a:rPr>
                        <a:t>0</a:t>
                      </a:r>
                      <a:r>
                        <a:rPr lang="en-US" sz="1000" spc="245" baseline="30000">
                          <a:solidFill>
                            <a:srgbClr val="000000"/>
                          </a:solidFill>
                          <a:latin typeface="Bookman Old Style" panose="02020603050405020304" pitchFamily="1"/>
                        </a:rPr>
                        <a:t>0</a:t>
                      </a:r>
                      <a:r>
                        <a:rPr lang="en-US" sz="1200" spc="245">
                          <a:solidFill>
                            <a:srgbClr val="000000"/>
                          </a:solidFill>
                          <a:latin typeface="Courier New" panose="02020603050405020304"/>
                        </a:rPr>
                        <a:t>o </a:t>
                      </a:r>
                      <a:br>
                        <a:rPr sz="1800"/>
                      </a:br>
                      <a:r>
                        <a:rPr lang="en-US" sz="900" spc="245">
                          <a:solidFill>
                            <a:srgbClr val="000000"/>
                          </a:solidFill>
                          <a:latin typeface="Bookman Old Style" panose="02020603050405020304" pitchFamily="2"/>
                        </a:rPr>
                        <a:t>ego, </a:t>
                      </a:r>
                    </a:p>
                    <a:p>
                      <a:pPr marL="0" marR="1542415" indent="0" algn="r">
                        <a:lnSpc>
                          <a:spcPts val="900"/>
                        </a:lnSpc>
                        <a:spcBef>
                          <a:spcPts val="550"/>
                        </a:spcBef>
                        <a:spcAft>
                          <a:spcPts val="0"/>
                        </a:spcAft>
                      </a:pPr>
                      <a:r>
                        <a:rPr lang="en-US" sz="1000" spc="0">
                          <a:solidFill>
                            <a:srgbClr val="000000"/>
                          </a:solidFill>
                          <a:latin typeface="Times New Roman" panose="02020603050405020304" pitchFamily="1"/>
                        </a:rPr>
                        <a:t>KAISER PERIVIANENTE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sz="1800"/>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152136">
                <a:tc vMerge="1">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ctr">
                        <a:lnSpc>
                          <a:spcPts val="900"/>
                        </a:lnSpc>
                        <a:spcBef>
                          <a:spcPts val="0"/>
                        </a:spcBef>
                        <a:spcAft>
                          <a:spcPts val="0"/>
                        </a:spcAft>
                      </a:pPr>
                      <a:r>
                        <a:rPr lang="en-US" sz="1200" b="1" spc="0">
                          <a:solidFill>
                            <a:srgbClr val="000000"/>
                          </a:solidFill>
                          <a:latin typeface="Times New Roman" panose="02020603050405020304" pitchFamily="1"/>
                        </a:rPr>
                        <a:t>RIVERSIDE MEDICAL CENTER </a:t>
                      </a:r>
                    </a:p>
                  </a:txBody>
                  <a:tcPr marL="0" marR="0" marT="0" marB="0" anchor="ctr">
                    <a:lnL w="0" cmpd="sng">
                      <a:noFill/>
                      <a:prstDash val="solid"/>
                    </a:lnL>
                    <a:lnR w="0" cmpd="sng">
                      <a:noFill/>
                      <a:prstDash val="solid"/>
                    </a:lnR>
                    <a:lnT w="0" cmpd="sng">
                      <a:noFill/>
                      <a:prstDash val="solid"/>
                    </a:lnT>
                    <a:lnB w="0" cmpd="sng">
                      <a:noFill/>
                      <a:prstDash val="solid"/>
                    </a:lnB>
                    <a:solidFill>
                      <a:srgbClr val="FAFAB1"/>
                    </a:solidFill>
                  </a:tcPr>
                </a:tc>
                <a:extLst>
                  <a:ext uri="{0D108BD9-81ED-4DB2-BD59-A6C34878D82A}">
                    <a16:rowId xmlns:a16="http://schemas.microsoft.com/office/drawing/2014/main" val="10001"/>
                  </a:ext>
                </a:extLst>
              </a:tr>
              <a:tr h="274320">
                <a:tc vMerge="1">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sz="1800"/>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nvGraphicFramePr>
        <p:xfrm>
          <a:off x="1124585" y="1112520"/>
          <a:ext cx="5511165" cy="1941830"/>
        </p:xfrm>
        <a:graphic>
          <a:graphicData uri="http://schemas.openxmlformats.org/drawingml/2006/table">
            <a:tbl>
              <a:tblPr/>
              <a:tblGrid>
                <a:gridCol w="3380105">
                  <a:extLst>
                    <a:ext uri="{9D8B030D-6E8A-4147-A177-3AD203B41FA5}">
                      <a16:colId xmlns:a16="http://schemas.microsoft.com/office/drawing/2014/main" val="20000"/>
                    </a:ext>
                  </a:extLst>
                </a:gridCol>
                <a:gridCol w="1088390">
                  <a:extLst>
                    <a:ext uri="{9D8B030D-6E8A-4147-A177-3AD203B41FA5}">
                      <a16:colId xmlns:a16="http://schemas.microsoft.com/office/drawing/2014/main" val="20001"/>
                    </a:ext>
                  </a:extLst>
                </a:gridCol>
                <a:gridCol w="1042670">
                  <a:extLst>
                    <a:ext uri="{9D8B030D-6E8A-4147-A177-3AD203B41FA5}">
                      <a16:colId xmlns:a16="http://schemas.microsoft.com/office/drawing/2014/main" val="20002"/>
                    </a:ext>
                  </a:extLst>
                </a:gridCol>
              </a:tblGrid>
              <a:tr h="137160">
                <a:tc gridSpan="3">
                  <a:txBody>
                    <a:bodyPr/>
                    <a:lstStyle/>
                    <a:p>
                      <a:pPr marL="0" marR="12700" indent="0" algn="r">
                        <a:lnSpc>
                          <a:spcPts val="1000"/>
                        </a:lnSpc>
                        <a:spcBef>
                          <a:spcPts val="0"/>
                        </a:spcBef>
                        <a:spcAft>
                          <a:spcPts val="0"/>
                        </a:spcAft>
                      </a:pPr>
                      <a:r>
                        <a:rPr lang="en-US" sz="1200" b="1" spc="0">
                          <a:solidFill>
                            <a:srgbClr val="000000"/>
                          </a:solidFill>
                          <a:latin typeface="Times New Roman" panose="02020603050405020304" pitchFamily="1"/>
                        </a:rPr>
                        <a:t>SAFETY POLICY AND PROCEDURE </a:t>
                      </a:r>
                    </a:p>
                  </a:txBody>
                  <a:tcPr marL="0" marR="0" marT="0" marB="0" anchor="ctr">
                    <a:lnL w="0" cmpd="sng">
                      <a:noFill/>
                      <a:prstDash val="solid"/>
                    </a:lnL>
                    <a:lnR w="0" cmpd="sng">
                      <a:noFill/>
                      <a:prstDash val="solid"/>
                    </a:lnR>
                    <a:lnT w="0" cmpd="sng">
                      <a:noFill/>
                      <a:prstDash val="solid"/>
                    </a:lnT>
                    <a:lnB w="8890" cmpd="sng">
                      <a:solidFill>
                        <a:srgbClr val="000000"/>
                      </a:solidFill>
                      <a:prstDash val="solid"/>
                    </a:lnB>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59410">
                <a:tc>
                  <a:txBody>
                    <a:bodyPr/>
                    <a:lstStyle/>
                    <a:p>
                      <a:pPr marL="137160" marR="0" indent="0" algn="l">
                        <a:lnSpc>
                          <a:spcPts val="1100"/>
                        </a:lnSpc>
                        <a:spcBef>
                          <a:spcPts val="170"/>
                        </a:spcBef>
                        <a:spcAft>
                          <a:spcPts val="0"/>
                        </a:spcAft>
                      </a:pPr>
                      <a:r>
                        <a:rPr lang="en-US" sz="1000" b="1" spc="0">
                          <a:solidFill>
                            <a:srgbClr val="000000"/>
                          </a:solidFill>
                          <a:latin typeface="Times New Roman" panose="02020603050405020304" pitchFamily="1"/>
                        </a:rPr>
                        <a:t>SECTION </a:t>
                      </a:r>
                    </a:p>
                    <a:p>
                      <a:pPr marL="137160" marR="0" indent="0" algn="l">
                        <a:lnSpc>
                          <a:spcPts val="1400"/>
                        </a:lnSpc>
                        <a:spcBef>
                          <a:spcPts val="0"/>
                        </a:spcBef>
                        <a:spcAft>
                          <a:spcPts val="60"/>
                        </a:spcAft>
                      </a:pPr>
                      <a:r>
                        <a:rPr lang="en-US" sz="1200" b="1" spc="0">
                          <a:solidFill>
                            <a:srgbClr val="000000"/>
                          </a:solidFill>
                          <a:latin typeface="Times New Roman" panose="02020603050405020304" pitchFamily="1"/>
                        </a:rPr>
                        <a:t>MEDICAL CENTER SAFETY PROGRAM </a:t>
                      </a:r>
                    </a:p>
                  </a:txBody>
                  <a:tcPr marL="0" marR="0" marT="0" marB="0">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tcPr>
                </a:tc>
                <a:tc>
                  <a:txBody>
                    <a:bodyPr/>
                    <a:lstStyle/>
                    <a:p>
                      <a:pPr marL="143510" marR="0" indent="0" algn="l">
                        <a:lnSpc>
                          <a:spcPts val="1200"/>
                        </a:lnSpc>
                        <a:spcBef>
                          <a:spcPts val="1475"/>
                        </a:spcBef>
                        <a:spcAft>
                          <a:spcPts val="110"/>
                        </a:spcAft>
                      </a:pPr>
                      <a:r>
                        <a:rPr lang="en-US" sz="1000" b="1" spc="0">
                          <a:solidFill>
                            <a:srgbClr val="000000"/>
                          </a:solidFill>
                          <a:latin typeface="Times New Roman" panose="02020603050405020304" pitchFamily="1"/>
                        </a:rPr>
                        <a:t>NUMBER </a:t>
                      </a:r>
                    </a:p>
                  </a:txBody>
                  <a:tcPr marL="0" marR="0" marT="0" marB="0" anchor="b">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solidFill>
                      <a:srgbClr val="FDFDDD"/>
                    </a:solidFill>
                  </a:tcPr>
                </a:tc>
                <a:tc>
                  <a:txBody>
                    <a:bodyPr/>
                    <a:lstStyle/>
                    <a:p>
                      <a:pPr marL="140335" marR="0" indent="0" algn="l">
                        <a:lnSpc>
                          <a:spcPts val="1300"/>
                        </a:lnSpc>
                        <a:spcBef>
                          <a:spcPts val="1470"/>
                        </a:spcBef>
                        <a:spcAft>
                          <a:spcPts val="0"/>
                        </a:spcAft>
                      </a:pPr>
                      <a:r>
                        <a:rPr lang="en-US" sz="1200" b="1" spc="0">
                          <a:solidFill>
                            <a:srgbClr val="000000"/>
                          </a:solidFill>
                          <a:latin typeface="Times New Roman" panose="02020603050405020304" pitchFamily="1"/>
                        </a:rPr>
                        <a:t>112 </a:t>
                      </a:r>
                    </a:p>
                  </a:txBody>
                  <a:tcPr marL="0" marR="0" marT="0" marB="0" anchor="b">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tcPr>
                </a:tc>
                <a:extLst>
                  <a:ext uri="{0D108BD9-81ED-4DB2-BD59-A6C34878D82A}">
                    <a16:rowId xmlns:a16="http://schemas.microsoft.com/office/drawing/2014/main" val="10001"/>
                  </a:ext>
                </a:extLst>
              </a:tr>
              <a:tr h="177165">
                <a:tc>
                  <a:txBody>
                    <a:bodyPr/>
                    <a:lstStyle/>
                    <a:p>
                      <a:pPr marL="146685" marR="0" indent="0" algn="l">
                        <a:lnSpc>
                          <a:spcPts val="1200"/>
                        </a:lnSpc>
                        <a:spcBef>
                          <a:spcPts val="160"/>
                        </a:spcBef>
                        <a:spcAft>
                          <a:spcPts val="35"/>
                        </a:spcAft>
                      </a:pPr>
                      <a:r>
                        <a:rPr lang="en-US" sz="1000" b="1" spc="0">
                          <a:solidFill>
                            <a:srgbClr val="000000"/>
                          </a:solidFill>
                          <a:latin typeface="Times New Roman" panose="02020603050405020304" pitchFamily="1"/>
                        </a:rPr>
                        <a:t>TITLE </a:t>
                      </a:r>
                    </a:p>
                  </a:txBody>
                  <a:tcPr marL="0" marR="0" marT="0" marB="0" anchor="ctr">
                    <a:lnL w="8890" cmpd="sng">
                      <a:solidFill>
                        <a:srgbClr val="000000"/>
                      </a:solidFill>
                      <a:prstDash val="solid"/>
                    </a:lnL>
                    <a:lnR w="8890" cmpd="sng">
                      <a:solidFill>
                        <a:srgbClr val="000000"/>
                      </a:solidFill>
                      <a:prstDash val="solid"/>
                    </a:lnR>
                    <a:lnT w="8890" cmpd="sng">
                      <a:solidFill>
                        <a:srgbClr val="000000"/>
                      </a:solidFill>
                      <a:prstDash val="solid"/>
                    </a:lnT>
                    <a:lnB w="0" cmpd="sng">
                      <a:noFill/>
                      <a:prstDash val="solid"/>
                    </a:lnB>
                  </a:tcPr>
                </a:tc>
                <a:tc>
                  <a:txBody>
                    <a:bodyPr/>
                    <a:lstStyle/>
                    <a:p>
                      <a:pPr marL="143510" marR="0" indent="0" algn="l">
                        <a:lnSpc>
                          <a:spcPts val="1100"/>
                        </a:lnSpc>
                        <a:spcBef>
                          <a:spcPts val="305"/>
                        </a:spcBef>
                        <a:spcAft>
                          <a:spcPts val="0"/>
                        </a:spcAft>
                      </a:pPr>
                      <a:r>
                        <a:rPr lang="en-US" sz="1000" b="1" spc="0">
                          <a:solidFill>
                            <a:srgbClr val="000000"/>
                          </a:solidFill>
                          <a:latin typeface="Times New Roman" panose="02020603050405020304" pitchFamily="1"/>
                        </a:rPr>
                        <a:t>EFFECTIVE </a:t>
                      </a:r>
                    </a:p>
                  </a:txBody>
                  <a:tcPr marL="0" marR="0" marT="0" marB="0" anchor="ctr">
                    <a:lnL w="8890" cmpd="sng">
                      <a:solidFill>
                        <a:srgbClr val="000000"/>
                      </a:solidFill>
                      <a:prstDash val="solid"/>
                    </a:lnL>
                    <a:lnR w="8890" cmpd="sng">
                      <a:solidFill>
                        <a:srgbClr val="000000"/>
                      </a:solidFill>
                      <a:prstDash val="solid"/>
                    </a:lnR>
                    <a:lnT w="8890" cmpd="sng">
                      <a:solidFill>
                        <a:srgbClr val="000000"/>
                      </a:solidFill>
                      <a:prstDash val="solid"/>
                    </a:lnT>
                    <a:lnB w="0" cmpd="sng">
                      <a:noFill/>
                      <a:prstDash val="solid"/>
                    </a:lnB>
                  </a:tcPr>
                </a:tc>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8890" cmpd="sng">
                      <a:solidFill>
                        <a:srgbClr val="000000"/>
                      </a:solidFill>
                      <a:prstDash val="solid"/>
                    </a:lnL>
                    <a:lnR w="8890" cmpd="sng">
                      <a:solidFill>
                        <a:srgbClr val="000000"/>
                      </a:solidFill>
                      <a:prstDash val="solid"/>
                    </a:lnR>
                    <a:lnT w="8890" cmpd="sng">
                      <a:solidFill>
                        <a:srgbClr val="000000"/>
                      </a:solidFill>
                      <a:prstDash val="solid"/>
                    </a:lnT>
                    <a:lnB w="0" cmpd="sng">
                      <a:noFill/>
                      <a:prstDash val="solid"/>
                    </a:lnB>
                  </a:tcPr>
                </a:tc>
                <a:extLst>
                  <a:ext uri="{0D108BD9-81ED-4DB2-BD59-A6C34878D82A}">
                    <a16:rowId xmlns:a16="http://schemas.microsoft.com/office/drawing/2014/main" val="10002"/>
                  </a:ext>
                </a:extLst>
              </a:tr>
              <a:tr h="179705">
                <a:tc>
                  <a:txBody>
                    <a:bodyPr/>
                    <a:lstStyle/>
                    <a:p>
                      <a:pPr marL="146685" marR="0" indent="0" algn="l">
                        <a:lnSpc>
                          <a:spcPts val="1300"/>
                        </a:lnSpc>
                        <a:spcBef>
                          <a:spcPts val="0"/>
                        </a:spcBef>
                        <a:spcAft>
                          <a:spcPts val="105"/>
                        </a:spcAft>
                      </a:pPr>
                      <a:r>
                        <a:rPr lang="en-US" sz="1200" b="1" spc="0">
                          <a:solidFill>
                            <a:srgbClr val="000000"/>
                          </a:solidFill>
                          <a:latin typeface="Times New Roman" panose="02020603050405020304" pitchFamily="1"/>
                        </a:rPr>
                        <a:t>HAZARDOUS MATERIALS PROGRAM </a:t>
                      </a:r>
                    </a:p>
                  </a:txBody>
                  <a:tcPr marL="0" marR="0" marT="0" marB="0" anchor="ctr">
                    <a:lnL w="8890" cmpd="sng">
                      <a:solidFill>
                        <a:srgbClr val="000000"/>
                      </a:solidFill>
                      <a:prstDash val="solid"/>
                    </a:lnL>
                    <a:lnR w="8890" cmpd="sng">
                      <a:solidFill>
                        <a:srgbClr val="000000"/>
                      </a:solidFill>
                      <a:prstDash val="solid"/>
                    </a:lnR>
                    <a:lnT w="0" cmpd="sng">
                      <a:noFill/>
                      <a:prstDash val="solid"/>
                    </a:lnT>
                    <a:lnB w="0" cmpd="sng">
                      <a:noFill/>
                      <a:prstDash val="solid"/>
                    </a:lnB>
                  </a:tcPr>
                </a:tc>
                <a:tc>
                  <a:txBody>
                    <a:bodyPr/>
                    <a:lstStyle/>
                    <a:p>
                      <a:pPr marL="143510" marR="0" indent="0" algn="l">
                        <a:lnSpc>
                          <a:spcPts val="1200"/>
                        </a:lnSpc>
                        <a:spcBef>
                          <a:spcPts val="0"/>
                        </a:spcBef>
                        <a:spcAft>
                          <a:spcPts val="175"/>
                        </a:spcAft>
                      </a:pPr>
                      <a:r>
                        <a:rPr lang="en-US" sz="1000" b="1" spc="0">
                          <a:solidFill>
                            <a:srgbClr val="000000"/>
                          </a:solidFill>
                          <a:latin typeface="Times New Roman" panose="02020603050405020304" pitchFamily="1"/>
                        </a:rPr>
                        <a:t>DATE </a:t>
                      </a:r>
                    </a:p>
                  </a:txBody>
                  <a:tcPr marL="0" marR="0" marT="0" marB="0" anchor="ctr">
                    <a:lnL w="8890" cmpd="sng">
                      <a:solidFill>
                        <a:srgbClr val="000000"/>
                      </a:solidFill>
                      <a:prstDash val="solid"/>
                    </a:lnL>
                    <a:lnR w="8890" cmpd="sng">
                      <a:solidFill>
                        <a:srgbClr val="000000"/>
                      </a:solidFill>
                      <a:prstDash val="solid"/>
                    </a:lnR>
                    <a:lnT w="0" cmpd="sng">
                      <a:noFill/>
                      <a:prstDash val="solid"/>
                    </a:lnT>
                    <a:lnB w="8890" cmpd="sng">
                      <a:solidFill>
                        <a:srgbClr val="000000"/>
                      </a:solidFill>
                      <a:prstDash val="solid"/>
                    </a:lnB>
                  </a:tcPr>
                </a:tc>
                <a:tc>
                  <a:txBody>
                    <a:bodyPr/>
                    <a:lstStyle/>
                    <a:p>
                      <a:pPr marL="140335" marR="0" indent="0" algn="l">
                        <a:lnSpc>
                          <a:spcPts val="1300"/>
                        </a:lnSpc>
                        <a:spcBef>
                          <a:spcPts val="0"/>
                        </a:spcBef>
                        <a:spcAft>
                          <a:spcPts val="0"/>
                        </a:spcAft>
                      </a:pPr>
                      <a:r>
                        <a:rPr lang="en-US" sz="1200" b="1" spc="0">
                          <a:solidFill>
                            <a:srgbClr val="000000"/>
                          </a:solidFill>
                          <a:latin typeface="Times New Roman" panose="02020603050405020304" pitchFamily="1"/>
                        </a:rPr>
                        <a:t>9-1-89 </a:t>
                      </a:r>
                    </a:p>
                  </a:txBody>
                  <a:tcPr marL="0" marR="0" marT="0" marB="0" anchor="ctr">
                    <a:lnL w="8890" cmpd="sng">
                      <a:solidFill>
                        <a:srgbClr val="000000"/>
                      </a:solidFill>
                      <a:prstDash val="solid"/>
                    </a:lnL>
                    <a:lnR w="8890" cmpd="sng">
                      <a:solidFill>
                        <a:srgbClr val="000000"/>
                      </a:solidFill>
                      <a:prstDash val="solid"/>
                    </a:lnR>
                    <a:lnT w="0" cmpd="sng">
                      <a:noFill/>
                      <a:prstDash val="solid"/>
                    </a:lnT>
                    <a:lnB w="8890" cmpd="sng">
                      <a:solidFill>
                        <a:srgbClr val="000000"/>
                      </a:solidFill>
                      <a:prstDash val="solid"/>
                    </a:lnB>
                  </a:tcPr>
                </a:tc>
                <a:extLst>
                  <a:ext uri="{0D108BD9-81ED-4DB2-BD59-A6C34878D82A}">
                    <a16:rowId xmlns:a16="http://schemas.microsoft.com/office/drawing/2014/main" val="10003"/>
                  </a:ext>
                </a:extLst>
              </a:tr>
              <a:tr h="179705">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8890" cmpd="sng">
                      <a:solidFill>
                        <a:srgbClr val="000000"/>
                      </a:solidFill>
                      <a:prstDash val="solid"/>
                    </a:lnL>
                    <a:lnR w="8890" cmpd="sng">
                      <a:solidFill>
                        <a:srgbClr val="000000"/>
                      </a:solidFill>
                      <a:prstDash val="solid"/>
                    </a:lnR>
                    <a:lnT w="0" cmpd="sng">
                      <a:noFill/>
                      <a:prstDash val="solid"/>
                    </a:lnT>
                    <a:lnB w="0" cmpd="sng">
                      <a:noFill/>
                      <a:prstDash val="solid"/>
                    </a:lnB>
                  </a:tcPr>
                </a:tc>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8890" cmpd="sng">
                      <a:solidFill>
                        <a:srgbClr val="000000"/>
                      </a:solidFill>
                      <a:prstDash val="solid"/>
                    </a:lnL>
                    <a:lnR w="8890" cmpd="sng">
                      <a:solidFill>
                        <a:srgbClr val="000000"/>
                      </a:solidFill>
                      <a:prstDash val="solid"/>
                    </a:lnR>
                    <a:lnT w="8890" cmpd="sng">
                      <a:solidFill>
                        <a:srgbClr val="000000"/>
                      </a:solidFill>
                      <a:prstDash val="solid"/>
                    </a:lnT>
                    <a:lnB w="0" cmpd="sng">
                      <a:noFill/>
                      <a:prstDash val="solid"/>
                    </a:lnB>
                  </a:tcPr>
                </a:tc>
                <a:tc>
                  <a:txBody>
                    <a:bodyPr/>
                    <a:lstStyle/>
                    <a:p>
                      <a:pPr marL="140335" marR="0" indent="0" algn="l">
                        <a:lnSpc>
                          <a:spcPts val="1300"/>
                        </a:lnSpc>
                        <a:spcBef>
                          <a:spcPts val="0"/>
                        </a:spcBef>
                        <a:spcAft>
                          <a:spcPts val="0"/>
                        </a:spcAft>
                      </a:pPr>
                      <a:r>
                        <a:rPr lang="en-US" sz="1200" b="1" spc="0">
                          <a:solidFill>
                            <a:srgbClr val="000000"/>
                          </a:solidFill>
                          <a:latin typeface="Times New Roman" panose="02020603050405020304" pitchFamily="1"/>
                        </a:rPr>
                        <a:t>2-97, 1-00, </a:t>
                      </a:r>
                    </a:p>
                  </a:txBody>
                  <a:tcPr marL="0" marR="0" marT="0" marB="0" anchor="ctr">
                    <a:lnL w="8890" cmpd="sng">
                      <a:solidFill>
                        <a:srgbClr val="000000"/>
                      </a:solidFill>
                      <a:prstDash val="solid"/>
                    </a:lnL>
                    <a:lnR w="8890" cmpd="sng">
                      <a:solidFill>
                        <a:srgbClr val="000000"/>
                      </a:solidFill>
                      <a:prstDash val="solid"/>
                    </a:lnR>
                    <a:lnT w="8890" cmpd="sng">
                      <a:solidFill>
                        <a:srgbClr val="000000"/>
                      </a:solidFill>
                      <a:prstDash val="solid"/>
                    </a:lnT>
                    <a:lnB w="0" cmpd="sng">
                      <a:noFill/>
                      <a:prstDash val="solid"/>
                    </a:lnB>
                  </a:tcPr>
                </a:tc>
                <a:extLst>
                  <a:ext uri="{0D108BD9-81ED-4DB2-BD59-A6C34878D82A}">
                    <a16:rowId xmlns:a16="http://schemas.microsoft.com/office/drawing/2014/main" val="10004"/>
                  </a:ext>
                </a:extLst>
              </a:tr>
              <a:tr h="155575">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8890" cmpd="sng">
                      <a:solidFill>
                        <a:srgbClr val="000000"/>
                      </a:solidFill>
                      <a:prstDash val="solid"/>
                    </a:lnL>
                    <a:lnR w="8890" cmpd="sng">
                      <a:solidFill>
                        <a:srgbClr val="000000"/>
                      </a:solidFill>
                      <a:prstDash val="solid"/>
                    </a:lnR>
                    <a:lnT w="0" cmpd="sng">
                      <a:noFill/>
                      <a:prstDash val="solid"/>
                    </a:lnT>
                    <a:lnB w="0" cmpd="sng">
                      <a:noFill/>
                      <a:prstDash val="solid"/>
                    </a:lnB>
                  </a:tcPr>
                </a:tc>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8890" cmpd="sng">
                      <a:solidFill>
                        <a:srgbClr val="000000"/>
                      </a:solidFill>
                      <a:prstDash val="solid"/>
                    </a:lnL>
                    <a:lnR w="8890" cmpd="sng">
                      <a:solidFill>
                        <a:srgbClr val="000000"/>
                      </a:solidFill>
                      <a:prstDash val="solid"/>
                    </a:lnR>
                    <a:lnT w="0" cmpd="sng">
                      <a:noFill/>
                      <a:prstDash val="solid"/>
                    </a:lnT>
                    <a:lnB w="0" cmpd="sng">
                      <a:noFill/>
                      <a:prstDash val="solid"/>
                    </a:lnB>
                  </a:tcPr>
                </a:tc>
                <a:tc>
                  <a:txBody>
                    <a:bodyPr/>
                    <a:lstStyle/>
                    <a:p>
                      <a:pPr marL="140335" marR="0" indent="0" algn="l">
                        <a:lnSpc>
                          <a:spcPts val="1100"/>
                        </a:lnSpc>
                        <a:spcBef>
                          <a:spcPts val="0"/>
                        </a:spcBef>
                        <a:spcAft>
                          <a:spcPts val="0"/>
                        </a:spcAft>
                      </a:pPr>
                      <a:r>
                        <a:rPr lang="en-US" sz="1200" b="1" spc="0">
                          <a:solidFill>
                            <a:srgbClr val="000000"/>
                          </a:solidFill>
                          <a:latin typeface="Times New Roman" panose="02020603050405020304" pitchFamily="1"/>
                        </a:rPr>
                        <a:t>7-02, 1-03, </a:t>
                      </a:r>
                    </a:p>
                  </a:txBody>
                  <a:tcPr marL="0" marR="0" marT="0" marB="0" anchor="ctr">
                    <a:lnL w="8890" cmpd="sng">
                      <a:solidFill>
                        <a:srgbClr val="000000"/>
                      </a:solidFill>
                      <a:prstDash val="solid"/>
                    </a:lnL>
                    <a:lnR w="8890" cmpd="sng">
                      <a:solidFill>
                        <a:srgbClr val="000000"/>
                      </a:solidFill>
                      <a:prstDash val="solid"/>
                    </a:lnR>
                    <a:lnT w="0" cmpd="sng">
                      <a:noFill/>
                      <a:prstDash val="solid"/>
                    </a:lnT>
                    <a:lnB w="0" cmpd="sng">
                      <a:noFill/>
                      <a:prstDash val="solid"/>
                    </a:lnB>
                  </a:tcPr>
                </a:tc>
                <a:extLst>
                  <a:ext uri="{0D108BD9-81ED-4DB2-BD59-A6C34878D82A}">
                    <a16:rowId xmlns:a16="http://schemas.microsoft.com/office/drawing/2014/main" val="10005"/>
                  </a:ext>
                </a:extLst>
              </a:tr>
              <a:tr h="231775">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8890" cmpd="sng">
                      <a:solidFill>
                        <a:srgbClr val="000000"/>
                      </a:solidFill>
                      <a:prstDash val="solid"/>
                    </a:lnL>
                    <a:lnR w="8890" cmpd="sng">
                      <a:solidFill>
                        <a:srgbClr val="000000"/>
                      </a:solidFill>
                      <a:prstDash val="solid"/>
                    </a:lnR>
                    <a:lnT w="0" cmpd="sng">
                      <a:noFill/>
                      <a:prstDash val="solid"/>
                    </a:lnT>
                    <a:lnB w="0" cmpd="sng">
                      <a:noFill/>
                      <a:prstDash val="solid"/>
                    </a:lnB>
                  </a:tcPr>
                </a:tc>
                <a:tc>
                  <a:txBody>
                    <a:bodyPr/>
                    <a:lstStyle/>
                    <a:p>
                      <a:pPr marL="137160" marR="0" indent="0" algn="l">
                        <a:lnSpc>
                          <a:spcPts val="900"/>
                        </a:lnSpc>
                        <a:spcBef>
                          <a:spcPts val="0"/>
                        </a:spcBef>
                        <a:spcAft>
                          <a:spcPts val="0"/>
                        </a:spcAft>
                      </a:pPr>
                      <a:r>
                        <a:rPr lang="en-US" sz="900" spc="0">
                          <a:solidFill>
                            <a:srgbClr val="000000"/>
                          </a:solidFill>
                          <a:latin typeface="Times New Roman" panose="02020603050405020304" pitchFamily="1"/>
                        </a:rPr>
                        <a:t>REVISION </a:t>
                      </a:r>
                      <a:br>
                        <a:rPr sz="1800"/>
                      </a:br>
                      <a:r>
                        <a:rPr lang="en-US" sz="900" spc="0">
                          <a:solidFill>
                            <a:srgbClr val="000000"/>
                          </a:solidFill>
                          <a:latin typeface="Times New Roman" panose="02020603050405020304" pitchFamily="1"/>
                        </a:rPr>
                        <a:t>DATE </a:t>
                      </a:r>
                    </a:p>
                  </a:txBody>
                  <a:tcPr marL="0" marR="0" marT="0" marB="0" anchor="ctr">
                    <a:lnL w="8890" cmpd="sng">
                      <a:solidFill>
                        <a:srgbClr val="000000"/>
                      </a:solidFill>
                      <a:prstDash val="solid"/>
                    </a:lnL>
                    <a:lnR w="8890" cmpd="sng">
                      <a:solidFill>
                        <a:srgbClr val="000000"/>
                      </a:solidFill>
                      <a:prstDash val="solid"/>
                    </a:lnR>
                    <a:lnT w="0" cmpd="sng">
                      <a:noFill/>
                      <a:prstDash val="solid"/>
                    </a:lnT>
                    <a:lnB w="0" cmpd="sng">
                      <a:noFill/>
                      <a:prstDash val="solid"/>
                    </a:lnB>
                  </a:tcPr>
                </a:tc>
                <a:tc>
                  <a:txBody>
                    <a:bodyPr/>
                    <a:lstStyle/>
                    <a:p>
                      <a:pPr marL="140335" marR="0" indent="0" algn="l">
                        <a:lnSpc>
                          <a:spcPts val="1400"/>
                        </a:lnSpc>
                        <a:spcBef>
                          <a:spcPts val="220"/>
                        </a:spcBef>
                        <a:spcAft>
                          <a:spcPts val="190"/>
                        </a:spcAft>
                      </a:pPr>
                      <a:r>
                        <a:rPr lang="en-US" sz="1200" b="1" spc="0">
                          <a:solidFill>
                            <a:srgbClr val="000000"/>
                          </a:solidFill>
                          <a:latin typeface="Times New Roman" panose="02020603050405020304" pitchFamily="1"/>
                        </a:rPr>
                        <a:t>10-05, 7-08, </a:t>
                      </a:r>
                    </a:p>
                  </a:txBody>
                  <a:tcPr marL="0" marR="0" marT="0" marB="0" anchor="ctr">
                    <a:lnL w="8890" cmpd="sng">
                      <a:solidFill>
                        <a:srgbClr val="000000"/>
                      </a:solidFill>
                      <a:prstDash val="solid"/>
                    </a:lnL>
                    <a:lnR w="8890" cmpd="sng">
                      <a:solidFill>
                        <a:srgbClr val="000000"/>
                      </a:solidFill>
                      <a:prstDash val="solid"/>
                    </a:lnR>
                    <a:lnT w="0" cmpd="sng">
                      <a:noFill/>
                      <a:prstDash val="solid"/>
                    </a:lnT>
                    <a:lnB w="0" cmpd="sng">
                      <a:noFill/>
                      <a:prstDash val="solid"/>
                    </a:lnB>
                  </a:tcPr>
                </a:tc>
                <a:extLst>
                  <a:ext uri="{0D108BD9-81ED-4DB2-BD59-A6C34878D82A}">
                    <a16:rowId xmlns:a16="http://schemas.microsoft.com/office/drawing/2014/main" val="10006"/>
                  </a:ext>
                </a:extLst>
              </a:tr>
              <a:tr h="142875">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8890" cmpd="sng">
                      <a:solidFill>
                        <a:srgbClr val="000000"/>
                      </a:solidFill>
                      <a:prstDash val="solid"/>
                    </a:lnL>
                    <a:lnR w="8890" cmpd="sng">
                      <a:solidFill>
                        <a:srgbClr val="000000"/>
                      </a:solidFill>
                      <a:prstDash val="solid"/>
                    </a:lnR>
                    <a:lnT w="0" cmpd="sng">
                      <a:noFill/>
                      <a:prstDash val="solid"/>
                    </a:lnT>
                    <a:lnB w="0" cmpd="sng">
                      <a:noFill/>
                      <a:prstDash val="solid"/>
                    </a:lnB>
                  </a:tcPr>
                </a:tc>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8890" cmpd="sng">
                      <a:solidFill>
                        <a:srgbClr val="000000"/>
                      </a:solidFill>
                      <a:prstDash val="solid"/>
                    </a:lnL>
                    <a:lnR w="8890" cmpd="sng">
                      <a:solidFill>
                        <a:srgbClr val="000000"/>
                      </a:solidFill>
                      <a:prstDash val="solid"/>
                    </a:lnR>
                    <a:lnT w="0" cmpd="sng">
                      <a:noFill/>
                      <a:prstDash val="solid"/>
                    </a:lnT>
                    <a:lnB w="0" cmpd="sng">
                      <a:noFill/>
                      <a:prstDash val="solid"/>
                    </a:lnB>
                  </a:tcPr>
                </a:tc>
                <a:tc>
                  <a:txBody>
                    <a:bodyPr/>
                    <a:lstStyle/>
                    <a:p>
                      <a:pPr marL="140335" marR="0" indent="0" algn="l">
                        <a:lnSpc>
                          <a:spcPts val="1100"/>
                        </a:lnSpc>
                        <a:spcBef>
                          <a:spcPts val="0"/>
                        </a:spcBef>
                        <a:spcAft>
                          <a:spcPts val="0"/>
                        </a:spcAft>
                      </a:pPr>
                      <a:r>
                        <a:rPr lang="en-US" sz="1200" b="1" spc="0">
                          <a:solidFill>
                            <a:srgbClr val="000000"/>
                          </a:solidFill>
                          <a:latin typeface="Times New Roman" panose="02020603050405020304" pitchFamily="1"/>
                        </a:rPr>
                        <a:t>8-11,10-13, </a:t>
                      </a:r>
                    </a:p>
                  </a:txBody>
                  <a:tcPr marL="0" marR="0" marT="0" marB="0" anchor="ctr">
                    <a:lnL w="8890" cmpd="sng">
                      <a:solidFill>
                        <a:srgbClr val="000000"/>
                      </a:solidFill>
                      <a:prstDash val="solid"/>
                    </a:lnL>
                    <a:lnR w="8890" cmpd="sng">
                      <a:solidFill>
                        <a:srgbClr val="000000"/>
                      </a:solidFill>
                      <a:prstDash val="solid"/>
                    </a:lnR>
                    <a:lnT w="0" cmpd="sng">
                      <a:noFill/>
                      <a:prstDash val="solid"/>
                    </a:lnT>
                    <a:lnB w="0" cmpd="sng">
                      <a:noFill/>
                      <a:prstDash val="solid"/>
                    </a:lnB>
                  </a:tcPr>
                </a:tc>
                <a:extLst>
                  <a:ext uri="{0D108BD9-81ED-4DB2-BD59-A6C34878D82A}">
                    <a16:rowId xmlns:a16="http://schemas.microsoft.com/office/drawing/2014/main" val="10007"/>
                  </a:ext>
                </a:extLst>
              </a:tr>
              <a:tr h="180340">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8890" cmpd="sng">
                      <a:solidFill>
                        <a:srgbClr val="000000"/>
                      </a:solidFill>
                      <a:prstDash val="solid"/>
                    </a:lnL>
                    <a:lnR w="8890" cmpd="sng">
                      <a:solidFill>
                        <a:srgbClr val="000000"/>
                      </a:solidFill>
                      <a:prstDash val="solid"/>
                    </a:lnR>
                    <a:lnT w="0" cmpd="sng">
                      <a:noFill/>
                      <a:prstDash val="solid"/>
                    </a:lnT>
                    <a:lnB w="0" cmpd="sng">
                      <a:noFill/>
                      <a:prstDash val="solid"/>
                    </a:lnB>
                  </a:tcPr>
                </a:tc>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8890" cmpd="sng">
                      <a:solidFill>
                        <a:srgbClr val="000000"/>
                      </a:solidFill>
                      <a:prstDash val="solid"/>
                    </a:lnL>
                    <a:lnR w="8890" cmpd="sng">
                      <a:solidFill>
                        <a:srgbClr val="000000"/>
                      </a:solidFill>
                      <a:prstDash val="solid"/>
                    </a:lnR>
                    <a:lnT w="0" cmpd="sng">
                      <a:noFill/>
                      <a:prstDash val="solid"/>
                    </a:lnT>
                    <a:lnB w="8890" cmpd="sng">
                      <a:solidFill>
                        <a:srgbClr val="000000"/>
                      </a:solidFill>
                      <a:prstDash val="solid"/>
                    </a:lnB>
                  </a:tcPr>
                </a:tc>
                <a:tc>
                  <a:txBody>
                    <a:bodyPr/>
                    <a:lstStyle/>
                    <a:p>
                      <a:pPr marL="140335" marR="0" indent="0" algn="l">
                        <a:lnSpc>
                          <a:spcPts val="1300"/>
                        </a:lnSpc>
                        <a:spcBef>
                          <a:spcPts val="0"/>
                        </a:spcBef>
                        <a:spcAft>
                          <a:spcPts val="0"/>
                        </a:spcAft>
                      </a:pPr>
                      <a:r>
                        <a:rPr lang="en-US" sz="1200" b="1" spc="0">
                          <a:solidFill>
                            <a:srgbClr val="000000"/>
                          </a:solidFill>
                          <a:latin typeface="Times New Roman" panose="02020603050405020304" pitchFamily="1"/>
                        </a:rPr>
                        <a:t>5-15, 10-17 </a:t>
                      </a:r>
                    </a:p>
                  </a:txBody>
                  <a:tcPr marL="0" marR="0" marT="0" marB="0" anchor="ctr">
                    <a:lnL w="8890" cmpd="sng">
                      <a:solidFill>
                        <a:srgbClr val="000000"/>
                      </a:solidFill>
                      <a:prstDash val="solid"/>
                    </a:lnL>
                    <a:lnR w="8890" cmpd="sng">
                      <a:solidFill>
                        <a:srgbClr val="000000"/>
                      </a:solidFill>
                      <a:prstDash val="solid"/>
                    </a:lnR>
                    <a:lnT w="0" cmpd="sng">
                      <a:noFill/>
                      <a:prstDash val="solid"/>
                    </a:lnT>
                    <a:lnB w="8890" cmpd="sng">
                      <a:solidFill>
                        <a:srgbClr val="000000"/>
                      </a:solidFill>
                      <a:prstDash val="solid"/>
                    </a:lnB>
                  </a:tcPr>
                </a:tc>
                <a:extLst>
                  <a:ext uri="{0D108BD9-81ED-4DB2-BD59-A6C34878D82A}">
                    <a16:rowId xmlns:a16="http://schemas.microsoft.com/office/drawing/2014/main" val="10008"/>
                  </a:ext>
                </a:extLst>
              </a:tr>
              <a:tr h="198120">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8890" cmpd="sng">
                      <a:solidFill>
                        <a:srgbClr val="000000"/>
                      </a:solidFill>
                      <a:prstDash val="solid"/>
                    </a:lnL>
                    <a:lnR w="8890" cmpd="sng">
                      <a:solidFill>
                        <a:srgbClr val="000000"/>
                      </a:solidFill>
                      <a:prstDash val="solid"/>
                    </a:lnR>
                    <a:lnT w="0" cmpd="sng">
                      <a:noFill/>
                      <a:prstDash val="solid"/>
                    </a:lnT>
                    <a:lnB w="8890" cmpd="sng">
                      <a:solidFill>
                        <a:srgbClr val="000000"/>
                      </a:solidFill>
                      <a:prstDash val="solid"/>
                    </a:lnB>
                  </a:tcPr>
                </a:tc>
                <a:tc>
                  <a:txBody>
                    <a:bodyPr/>
                    <a:lstStyle/>
                    <a:p>
                      <a:pPr marL="143510" marR="0" indent="0" algn="l">
                        <a:lnSpc>
                          <a:spcPts val="1200"/>
                        </a:lnSpc>
                        <a:spcBef>
                          <a:spcPts val="205"/>
                        </a:spcBef>
                        <a:spcAft>
                          <a:spcPts val="175"/>
                        </a:spcAft>
                      </a:pPr>
                      <a:r>
                        <a:rPr lang="en-US" sz="1000" b="1" spc="0">
                          <a:solidFill>
                            <a:srgbClr val="000000"/>
                          </a:solidFill>
                          <a:latin typeface="Times New Roman" panose="02020603050405020304" pitchFamily="1"/>
                        </a:rPr>
                        <a:t>PAGE </a:t>
                      </a:r>
                    </a:p>
                  </a:txBody>
                  <a:tcPr marL="0" marR="0" marT="0"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tcPr>
                </a:tc>
                <a:tc>
                  <a:txBody>
                    <a:bodyPr/>
                    <a:lstStyle/>
                    <a:p>
                      <a:pPr marL="140335" marR="0" indent="0" algn="l">
                        <a:lnSpc>
                          <a:spcPts val="1400"/>
                        </a:lnSpc>
                        <a:spcBef>
                          <a:spcPts val="0"/>
                        </a:spcBef>
                        <a:spcAft>
                          <a:spcPts val="45"/>
                        </a:spcAft>
                      </a:pPr>
                      <a:r>
                        <a:rPr lang="en-US" sz="1200" b="1" spc="0">
                          <a:solidFill>
                            <a:srgbClr val="000000"/>
                          </a:solidFill>
                          <a:latin typeface="Times New Roman" panose="02020603050405020304" pitchFamily="1"/>
                        </a:rPr>
                        <a:t>17 of 33 </a:t>
                      </a:r>
                    </a:p>
                  </a:txBody>
                  <a:tcPr marL="0" marR="0" marT="0"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tcPr>
                </a:tc>
                <a:extLst>
                  <a:ext uri="{0D108BD9-81ED-4DB2-BD59-A6C34878D82A}">
                    <a16:rowId xmlns:a16="http://schemas.microsoft.com/office/drawing/2014/main" val="10009"/>
                  </a:ext>
                </a:extLst>
              </a:tr>
            </a:tbl>
          </a:graphicData>
        </a:graphic>
      </p:graphicFrame>
      <p:sp>
        <p:nvSpPr>
          <p:cNvPr id="6" name="Text Placeholder 5"/>
          <p:cNvSpPr>
            <a:spLocks noGrp="1"/>
          </p:cNvSpPr>
          <p:nvPr>
            <p:ph type="body" idx="10"/>
          </p:nvPr>
        </p:nvSpPr>
        <p:spPr>
          <a:xfrm>
            <a:off x="1124585" y="3404870"/>
            <a:ext cx="2715895" cy="121920"/>
          </a:xfrm>
          <a:prstGeom prst="rect">
            <a:avLst/>
          </a:prstGeom>
          <a:solidFill>
            <a:srgbClr val="FAFAB1"/>
          </a:solidFill>
          <a:ln w="0" cmpd="sng">
            <a:noFill/>
            <a:prstDash val="solid"/>
          </a:ln>
        </p:spPr>
        <p:txBody>
          <a:bodyPr vert="horz" lIns="0" tIns="0" rIns="0" bIns="0" anchor="t"/>
          <a:lstStyle/>
          <a:p>
            <a:r>
              <a:rPr lang="en-US" sz="1200" b="1" spc="-20">
                <a:solidFill>
                  <a:srgbClr val="000000"/>
                </a:solidFill>
                <a:latin typeface="Times New Roman" panose="02020603050405020304" pitchFamily="1"/>
              </a:rPr>
              <a:t>SECTION FOUR: CHEMICAL SPILLS: </a:t>
            </a:r>
          </a:p>
        </p:txBody>
      </p:sp>
      <p:sp>
        <p:nvSpPr>
          <p:cNvPr id="7" name="Text Placeholder 6"/>
          <p:cNvSpPr>
            <a:spLocks noGrp="1"/>
          </p:cNvSpPr>
          <p:nvPr>
            <p:ph type="body" idx="10"/>
          </p:nvPr>
        </p:nvSpPr>
        <p:spPr>
          <a:xfrm>
            <a:off x="1124585" y="3677920"/>
            <a:ext cx="5524500" cy="5466080"/>
          </a:xfrm>
          <a:prstGeom prst="rect">
            <a:avLst/>
          </a:prstGeom>
          <a:noFill/>
          <a:ln w="0" cmpd="sng">
            <a:noFill/>
            <a:prstDash val="solid"/>
          </a:ln>
        </p:spPr>
        <p:txBody>
          <a:bodyPr vert="horz" lIns="0" tIns="0" rIns="0" bIns="0" anchor="t"/>
          <a:lstStyle/>
          <a:p>
            <a:pPr indent="457167" algn="l">
              <a:lnSpc>
                <a:spcPts val="1400"/>
              </a:lnSpc>
              <a:buFont typeface="Times New Roman"/>
              <a:buAutoNum type="romanUcPeriod"/>
            </a:pPr>
            <a:r>
              <a:rPr lang="en-US" sz="1200" b="1">
                <a:solidFill>
                  <a:srgbClr val="000000"/>
                </a:solidFill>
                <a:latin typeface="Times New Roman" panose="02020603050405020304" pitchFamily="1"/>
              </a:rPr>
              <a:t>POLICY: </a:t>
            </a:r>
          </a:p>
          <a:p>
            <a:pPr algn="just">
              <a:lnSpc>
                <a:spcPts val="1400"/>
              </a:lnSpc>
              <a:spcBef>
                <a:spcPts val="890"/>
              </a:spcBef>
            </a:pPr>
            <a:r>
              <a:rPr lang="en-US" sz="1200">
                <a:solidFill>
                  <a:srgbClr val="000000"/>
                </a:solidFill>
                <a:latin typeface="Times New Roman" panose="02020603050405020304" pitchFamily="1"/>
              </a:rPr>
              <a:t>In the event of spillage of a chemical, every effort shall be made to protect the health and safety of our patients, our employees, and the environment. All appropriate measures will be taken to abate the spill, which include isolation of the affected area, 'spill containment, cleanup, decontamination, and notification to the appropriate response agencies when warranted. </a:t>
            </a:r>
          </a:p>
          <a:p>
            <a:pPr indent="457167" algn="l">
              <a:lnSpc>
                <a:spcPts val="1400"/>
              </a:lnSpc>
              <a:spcBef>
                <a:spcPts val="3200"/>
              </a:spcBef>
              <a:buFont typeface="Times New Roman"/>
              <a:buAutoNum type="romanUcPeriod"/>
            </a:pPr>
            <a:r>
              <a:rPr lang="en-US" sz="1200" b="1">
                <a:solidFill>
                  <a:srgbClr val="000000"/>
                </a:solidFill>
                <a:latin typeface="Times New Roman" panose="02020603050405020304" pitchFamily="1"/>
              </a:rPr>
              <a:t>PROCEDURE FOR SMALL SPILL CLEANUP (NON-EMERGENCY): </a:t>
            </a:r>
          </a:p>
          <a:p>
            <a:pPr marL="914333" indent="457167" algn="just">
              <a:lnSpc>
                <a:spcPts val="1400"/>
              </a:lnSpc>
              <a:spcBef>
                <a:spcPts val="895"/>
              </a:spcBef>
              <a:buFont typeface="Times New Roman"/>
              <a:buAutoNum type="alphaUcPeriod"/>
            </a:pPr>
            <a:r>
              <a:rPr lang="en-US" sz="1200" b="1">
                <a:solidFill>
                  <a:srgbClr val="000000"/>
                </a:solidFill>
                <a:latin typeface="Times New Roman" panose="02020603050405020304" pitchFamily="1"/>
              </a:rPr>
              <a:t>Notification: </a:t>
            </a:r>
            <a:r>
              <a:rPr lang="en-US" sz="1200">
                <a:solidFill>
                  <a:srgbClr val="000000"/>
                </a:solidFill>
                <a:latin typeface="Times New Roman" panose="02020603050405020304" pitchFamily="1"/>
              </a:rPr>
              <a:t>The individual who caused or discovered the spill shall immediately notify their supervisor or other supervision. </a:t>
            </a:r>
          </a:p>
          <a:p>
            <a:pPr marL="914333" indent="457167" algn="just">
              <a:lnSpc>
                <a:spcPts val="1400"/>
              </a:lnSpc>
              <a:spcBef>
                <a:spcPts val="905"/>
              </a:spcBef>
              <a:buFont typeface="Times New Roman"/>
              <a:buAutoNum type="alphaUcPeriod"/>
            </a:pPr>
            <a:r>
              <a:rPr lang="en-US" sz="1200" b="1">
                <a:solidFill>
                  <a:srgbClr val="000000"/>
                </a:solidFill>
                <a:latin typeface="Times New Roman" panose="02020603050405020304" pitchFamily="1"/>
              </a:rPr>
              <a:t>Isolation: </a:t>
            </a:r>
            <a:r>
              <a:rPr lang="en-US" sz="1200">
                <a:solidFill>
                  <a:srgbClr val="000000"/>
                </a:solidFill>
                <a:latin typeface="Times New Roman" panose="02020603050405020304" pitchFamily="1"/>
              </a:rPr>
              <a:t>The spill should be isolated by removing occupants from the immediate vicinity of the spill and barricaded to stop others from entering the area. </a:t>
            </a:r>
          </a:p>
          <a:p>
            <a:pPr marL="914333" indent="457167" algn="just">
              <a:lnSpc>
                <a:spcPts val="1400"/>
              </a:lnSpc>
              <a:spcBef>
                <a:spcPts val="890"/>
              </a:spcBef>
              <a:buFont typeface="Times New Roman"/>
              <a:buAutoNum type="alphaUcPeriod"/>
            </a:pPr>
            <a:r>
              <a:rPr lang="en-US" sz="1200" b="1">
                <a:solidFill>
                  <a:srgbClr val="000000"/>
                </a:solidFill>
                <a:latin typeface="Times New Roman" panose="02020603050405020304" pitchFamily="1"/>
              </a:rPr>
              <a:t>Cleanup: </a:t>
            </a:r>
            <a:r>
              <a:rPr lang="en-US" sz="1200">
                <a:solidFill>
                  <a:srgbClr val="000000"/>
                </a:solidFill>
                <a:latin typeface="Times New Roman" panose="02020603050405020304" pitchFamily="1"/>
              </a:rPr>
              <a:t>Cleanup of the spill should be performed by the individual who caused or discovered the spill, providing the spill is of the size and substance that may be safely cleaned without assistance. </a:t>
            </a:r>
          </a:p>
          <a:p>
            <a:pPr marL="914333" indent="457167" algn="just">
              <a:lnSpc>
                <a:spcPts val="1400"/>
              </a:lnSpc>
              <a:spcBef>
                <a:spcPts val="950"/>
              </a:spcBef>
              <a:buFont typeface="Times New Roman"/>
              <a:buAutoNum type="alphaUcPeriod"/>
            </a:pPr>
            <a:r>
              <a:rPr lang="en-US" sz="1200" b="1">
                <a:solidFill>
                  <a:srgbClr val="000000"/>
                </a:solidFill>
                <a:latin typeface="Times New Roman" panose="02020603050405020304" pitchFamily="1"/>
              </a:rPr>
              <a:t>Safety First: </a:t>
            </a:r>
            <a:r>
              <a:rPr lang="en-US" sz="1200">
                <a:solidFill>
                  <a:srgbClr val="000000"/>
                </a:solidFill>
                <a:latin typeface="Times New Roman" panose="02020603050405020304" pitchFamily="1"/>
              </a:rPr>
              <a:t>Material Safety Data Sheets should be reviewed for specific instructions and emergency measures pertinent to the substance involved. The type of material will dictate the method of cleaning a spill and the quantity spilled. </a:t>
            </a:r>
          </a:p>
          <a:p>
            <a:pPr marL="914333" indent="457167" algn="just">
              <a:lnSpc>
                <a:spcPts val="1400"/>
              </a:lnSpc>
              <a:spcBef>
                <a:spcPts val="905"/>
              </a:spcBef>
              <a:buFont typeface="Times New Roman"/>
              <a:buAutoNum type="alphaUcPeriod"/>
            </a:pPr>
            <a:r>
              <a:rPr lang="en-US" sz="1200" b="1">
                <a:solidFill>
                  <a:srgbClr val="000000"/>
                </a:solidFill>
                <a:latin typeface="Times New Roman" panose="02020603050405020304" pitchFamily="1"/>
              </a:rPr>
              <a:t>Personal Protective Equipment: </a:t>
            </a:r>
            <a:r>
              <a:rPr lang="en-US" sz="1200">
                <a:solidFill>
                  <a:srgbClr val="000000"/>
                </a:solidFill>
                <a:latin typeface="Times New Roman" panose="02020603050405020304" pitchFamily="1"/>
              </a:rPr>
              <a:t>Personnel shall don the appropriate personal protective equipment (PPE) during spill cleanup. </a:t>
            </a:r>
          </a:p>
          <a:p>
            <a:pPr marL="914333" indent="457167" algn="just">
              <a:lnSpc>
                <a:spcPts val="1400"/>
              </a:lnSpc>
              <a:spcBef>
                <a:spcPts val="950"/>
              </a:spcBef>
              <a:spcAft>
                <a:spcPts val="75"/>
              </a:spcAft>
              <a:buFont typeface="Times New Roman"/>
              <a:buAutoNum type="alphaUcPeriod"/>
            </a:pPr>
            <a:r>
              <a:rPr lang="en-US" sz="1200" b="1">
                <a:solidFill>
                  <a:srgbClr val="000000"/>
                </a:solidFill>
                <a:latin typeface="Times New Roman" panose="02020603050405020304" pitchFamily="1"/>
              </a:rPr>
              <a:t>Decontamination: </a:t>
            </a:r>
            <a:r>
              <a:rPr lang="en-US" sz="1200">
                <a:solidFill>
                  <a:srgbClr val="000000"/>
                </a:solidFill>
                <a:latin typeface="Times New Roman" panose="02020603050405020304" pitchFamily="1"/>
              </a:rPr>
              <a:t>All personal protective equipment will be neutralized, if possible, and taken out of service for inspection, cleaning, sanitizing, return to service or disposal. All liquids used in decontamination,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129030" y="609600"/>
          <a:ext cx="5524500" cy="628015"/>
        </p:xfrm>
        <a:graphic>
          <a:graphicData uri="http://schemas.openxmlformats.org/drawingml/2006/table">
            <a:tbl>
              <a:tblPr/>
              <a:tblGrid>
                <a:gridCol w="2282825">
                  <a:extLst>
                    <a:ext uri="{9D8B030D-6E8A-4147-A177-3AD203B41FA5}">
                      <a16:colId xmlns:a16="http://schemas.microsoft.com/office/drawing/2014/main" val="20000"/>
                    </a:ext>
                  </a:extLst>
                </a:gridCol>
                <a:gridCol w="3241675">
                  <a:extLst>
                    <a:ext uri="{9D8B030D-6E8A-4147-A177-3AD203B41FA5}">
                      <a16:colId xmlns:a16="http://schemas.microsoft.com/office/drawing/2014/main" val="20001"/>
                    </a:ext>
                  </a:extLst>
                </a:gridCol>
              </a:tblGrid>
              <a:tr h="628015">
                <a:tc>
                  <a:txBody>
                    <a:bodyPr/>
                    <a:lstStyle/>
                    <a:p>
                      <a:pPr marL="0" marR="1416685" indent="0" algn="r">
                        <a:lnSpc>
                          <a:spcPts val="1100"/>
                        </a:lnSpc>
                        <a:spcBef>
                          <a:spcPts val="0"/>
                        </a:spcBef>
                        <a:spcAft>
                          <a:spcPts val="0"/>
                        </a:spcAft>
                      </a:pPr>
                      <a:r>
                        <a:rPr lang="en-US" sz="1000" spc="0">
                          <a:solidFill>
                            <a:srgbClr val="000000"/>
                          </a:solidFill>
                          <a:latin typeface="Times New Roman" panose="02020603050405020304" pitchFamily="2"/>
                        </a:rPr>
                        <a:t>• </a:t>
                      </a:r>
                    </a:p>
                    <a:p>
                      <a:pPr marL="0" marR="1188085" indent="0" algn="r">
                        <a:lnSpc>
                          <a:spcPts val="1400"/>
                        </a:lnSpc>
                        <a:spcBef>
                          <a:spcPts val="0"/>
                        </a:spcBef>
                        <a:spcAft>
                          <a:spcPts val="0"/>
                        </a:spcAft>
                      </a:pPr>
                      <a:r>
                        <a:rPr lang="en-US" sz="1000" spc="0">
                          <a:solidFill>
                            <a:srgbClr val="000000"/>
                          </a:solidFill>
                          <a:latin typeface="Times New Roman" panose="02020603050405020304" pitchFamily="2"/>
                        </a:rPr>
                        <a:t>FIT </a:t>
                      </a:r>
                      <a:r>
                        <a:rPr lang="en-US" sz="1000" i="1" spc="0">
                          <a:solidFill>
                            <a:srgbClr val="000000"/>
                          </a:solidFill>
                          <a:latin typeface="Times New Roman" panose="02020603050405020304" pitchFamily="2"/>
                        </a:rPr>
                        <a:t>4, </a:t>
                      </a:r>
                    </a:p>
                    <a:p>
                      <a:pPr marL="0" marR="616585" indent="0" algn="r">
                        <a:lnSpc>
                          <a:spcPts val="1100"/>
                        </a:lnSpc>
                        <a:spcBef>
                          <a:spcPts val="330"/>
                        </a:spcBef>
                        <a:spcAft>
                          <a:spcPts val="860"/>
                        </a:spcAft>
                      </a:pPr>
                      <a:r>
                        <a:rPr lang="en-US" sz="1000" spc="0">
                          <a:solidFill>
                            <a:srgbClr val="000000"/>
                          </a:solidFill>
                          <a:latin typeface="Times New Roman" panose="02020603050405020304" pitchFamily="1"/>
                        </a:rPr>
                        <a:t>KAISER P ERMAN ENTE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594360" marR="0" indent="0" algn="r">
                        <a:lnSpc>
                          <a:spcPts val="1400"/>
                        </a:lnSpc>
                        <a:spcBef>
                          <a:spcPts val="2145"/>
                        </a:spcBef>
                        <a:spcAft>
                          <a:spcPts val="0"/>
                        </a:spcAft>
                      </a:pPr>
                      <a:r>
                        <a:rPr lang="en-US" sz="1200" b="1" spc="0">
                          <a:solidFill>
                            <a:srgbClr val="000000"/>
                          </a:solidFill>
                          <a:latin typeface="Times New Roman" panose="02020603050405020304" pitchFamily="1"/>
                        </a:rPr>
                        <a:t>RIVERSIDE MEDICAL CENTER SAFETY POLICY AND PROCEDURE </a:t>
                      </a:r>
                    </a:p>
                  </a:txBody>
                  <a:tcPr marL="0" marR="0" marT="0" marB="0" anchor="b">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nvGraphicFramePr>
        <p:xfrm>
          <a:off x="1130935" y="1237615"/>
          <a:ext cx="5510530" cy="1816735"/>
        </p:xfrm>
        <a:graphic>
          <a:graphicData uri="http://schemas.openxmlformats.org/drawingml/2006/table">
            <a:tbl>
              <a:tblPr/>
              <a:tblGrid>
                <a:gridCol w="3380105">
                  <a:extLst>
                    <a:ext uri="{9D8B030D-6E8A-4147-A177-3AD203B41FA5}">
                      <a16:colId xmlns:a16="http://schemas.microsoft.com/office/drawing/2014/main" val="20000"/>
                    </a:ext>
                  </a:extLst>
                </a:gridCol>
                <a:gridCol w="1085215">
                  <a:extLst>
                    <a:ext uri="{9D8B030D-6E8A-4147-A177-3AD203B41FA5}">
                      <a16:colId xmlns:a16="http://schemas.microsoft.com/office/drawing/2014/main" val="20001"/>
                    </a:ext>
                  </a:extLst>
                </a:gridCol>
                <a:gridCol w="1045210">
                  <a:extLst>
                    <a:ext uri="{9D8B030D-6E8A-4147-A177-3AD203B41FA5}">
                      <a16:colId xmlns:a16="http://schemas.microsoft.com/office/drawing/2014/main" val="20002"/>
                    </a:ext>
                  </a:extLst>
                </a:gridCol>
              </a:tblGrid>
              <a:tr h="374650">
                <a:tc>
                  <a:txBody>
                    <a:bodyPr/>
                    <a:lstStyle/>
                    <a:p>
                      <a:pPr marL="137160" marR="0" indent="0" algn="l">
                        <a:lnSpc>
                          <a:spcPts val="1200"/>
                        </a:lnSpc>
                        <a:spcBef>
                          <a:spcPts val="245"/>
                        </a:spcBef>
                        <a:spcAft>
                          <a:spcPts val="0"/>
                        </a:spcAft>
                      </a:pPr>
                      <a:r>
                        <a:rPr lang="en-US" sz="1000" b="1" spc="0">
                          <a:solidFill>
                            <a:srgbClr val="000000"/>
                          </a:solidFill>
                          <a:latin typeface="Times New Roman" panose="02020603050405020304" pitchFamily="1"/>
                        </a:rPr>
                        <a:t>SECTION </a:t>
                      </a:r>
                    </a:p>
                    <a:p>
                      <a:pPr marL="137160" marR="0" indent="0" algn="l">
                        <a:lnSpc>
                          <a:spcPts val="1400"/>
                        </a:lnSpc>
                        <a:spcBef>
                          <a:spcPts val="0"/>
                        </a:spcBef>
                        <a:spcAft>
                          <a:spcPts val="120"/>
                        </a:spcAft>
                      </a:pPr>
                      <a:r>
                        <a:rPr lang="en-US" sz="1200" b="1" spc="0">
                          <a:solidFill>
                            <a:srgbClr val="000000"/>
                          </a:solidFill>
                          <a:latin typeface="Times New Roman" panose="02020603050405020304" pitchFamily="1"/>
                        </a:rPr>
                        <a:t>MEDICAL CENTER SAFETY PROGRAM </a:t>
                      </a:r>
                    </a:p>
                  </a:txBody>
                  <a:tcPr marL="0" marR="0" marT="0" marB="0">
                    <a:lnL w="12065" cmpd="sng">
                      <a:solidFill>
                        <a:srgbClr val="000000"/>
                      </a:solidFill>
                      <a:prstDash val="solid"/>
                    </a:lnL>
                    <a:lnR w="12065" cmpd="sng">
                      <a:solidFill>
                        <a:srgbClr val="000000"/>
                      </a:solidFill>
                      <a:prstDash val="solid"/>
                    </a:lnR>
                    <a:lnT w="12065" cmpd="sng">
                      <a:solidFill>
                        <a:srgbClr val="000000"/>
                      </a:solidFill>
                      <a:prstDash val="solid"/>
                    </a:lnT>
                    <a:lnB w="12065" cmpd="sng">
                      <a:solidFill>
                        <a:srgbClr val="000000"/>
                      </a:solidFill>
                      <a:prstDash val="solid"/>
                    </a:lnB>
                  </a:tcPr>
                </a:tc>
                <a:tc>
                  <a:txBody>
                    <a:bodyPr/>
                    <a:lstStyle/>
                    <a:p>
                      <a:pPr marL="140335" marR="0" indent="0" algn="l">
                        <a:lnSpc>
                          <a:spcPts val="1200"/>
                        </a:lnSpc>
                        <a:spcBef>
                          <a:spcPts val="1575"/>
                        </a:spcBef>
                        <a:spcAft>
                          <a:spcPts val="175"/>
                        </a:spcAft>
                      </a:pPr>
                      <a:r>
                        <a:rPr lang="en-US" sz="1000" b="1" spc="0">
                          <a:solidFill>
                            <a:srgbClr val="000000"/>
                          </a:solidFill>
                          <a:latin typeface="Times New Roman" panose="02020603050405020304" pitchFamily="1"/>
                        </a:rPr>
                        <a:t>NUMBER </a:t>
                      </a:r>
                    </a:p>
                  </a:txBody>
                  <a:tcPr marL="0" marR="0" marT="0" marB="0" anchor="b">
                    <a:lnL w="12065" cmpd="sng">
                      <a:solidFill>
                        <a:srgbClr val="000000"/>
                      </a:solidFill>
                      <a:prstDash val="solid"/>
                    </a:lnL>
                    <a:lnR w="12065" cmpd="sng">
                      <a:solidFill>
                        <a:srgbClr val="000000"/>
                      </a:solidFill>
                      <a:prstDash val="solid"/>
                    </a:lnR>
                    <a:lnT w="12065" cmpd="sng">
                      <a:solidFill>
                        <a:srgbClr val="000000"/>
                      </a:solidFill>
                      <a:prstDash val="solid"/>
                    </a:lnT>
                    <a:lnB w="12065" cmpd="sng">
                      <a:solidFill>
                        <a:srgbClr val="000000"/>
                      </a:solidFill>
                      <a:prstDash val="solid"/>
                    </a:lnB>
                  </a:tcPr>
                </a:tc>
                <a:tc>
                  <a:txBody>
                    <a:bodyPr/>
                    <a:lstStyle/>
                    <a:p>
                      <a:pPr marL="140335" marR="0" indent="0" algn="l">
                        <a:lnSpc>
                          <a:spcPts val="1400"/>
                        </a:lnSpc>
                        <a:spcBef>
                          <a:spcPts val="1550"/>
                        </a:spcBef>
                        <a:spcAft>
                          <a:spcPts val="0"/>
                        </a:spcAft>
                      </a:pPr>
                      <a:r>
                        <a:rPr lang="en-US" sz="1200" b="1" spc="0">
                          <a:solidFill>
                            <a:srgbClr val="000000"/>
                          </a:solidFill>
                          <a:latin typeface="Times New Roman" panose="02020603050405020304" pitchFamily="1"/>
                        </a:rPr>
                        <a:t>112 </a:t>
                      </a:r>
                    </a:p>
                  </a:txBody>
                  <a:tcPr marL="0" marR="0" marT="0" marB="0" anchor="b">
                    <a:lnL w="12065" cmpd="sng">
                      <a:solidFill>
                        <a:srgbClr val="000000"/>
                      </a:solidFill>
                      <a:prstDash val="solid"/>
                    </a:lnL>
                    <a:lnR w="12065" cmpd="sng">
                      <a:solidFill>
                        <a:srgbClr val="000000"/>
                      </a:solidFill>
                      <a:prstDash val="solid"/>
                    </a:lnR>
                    <a:lnT w="12065" cmpd="sng">
                      <a:solidFill>
                        <a:srgbClr val="000000"/>
                      </a:solidFill>
                      <a:prstDash val="solid"/>
                    </a:lnT>
                    <a:lnB w="12065" cmpd="sng">
                      <a:solidFill>
                        <a:srgbClr val="000000"/>
                      </a:solidFill>
                      <a:prstDash val="solid"/>
                    </a:lnB>
                  </a:tcPr>
                </a:tc>
                <a:extLst>
                  <a:ext uri="{0D108BD9-81ED-4DB2-BD59-A6C34878D82A}">
                    <a16:rowId xmlns:a16="http://schemas.microsoft.com/office/drawing/2014/main" val="10000"/>
                  </a:ext>
                </a:extLst>
              </a:tr>
              <a:tr h="177165">
                <a:tc>
                  <a:txBody>
                    <a:bodyPr/>
                    <a:lstStyle/>
                    <a:p>
                      <a:pPr marL="142875" marR="0" indent="0" algn="l">
                        <a:lnSpc>
                          <a:spcPts val="1200"/>
                        </a:lnSpc>
                        <a:spcBef>
                          <a:spcPts val="0"/>
                        </a:spcBef>
                        <a:spcAft>
                          <a:spcPts val="35"/>
                        </a:spcAft>
                      </a:pPr>
                      <a:r>
                        <a:rPr lang="en-US" sz="1000" b="1" spc="0">
                          <a:solidFill>
                            <a:srgbClr val="000000"/>
                          </a:solidFill>
                          <a:latin typeface="Times New Roman" panose="02020603050405020304" pitchFamily="1"/>
                        </a:rPr>
                        <a:t>TITLE </a:t>
                      </a:r>
                    </a:p>
                  </a:txBody>
                  <a:tcPr marL="0" marR="0" marT="0" marB="0" anchor="ctr">
                    <a:lnL w="12065" cmpd="sng">
                      <a:solidFill>
                        <a:srgbClr val="000000"/>
                      </a:solidFill>
                      <a:prstDash val="solid"/>
                    </a:lnL>
                    <a:lnR w="12065" cmpd="sng">
                      <a:solidFill>
                        <a:srgbClr val="000000"/>
                      </a:solidFill>
                      <a:prstDash val="solid"/>
                    </a:lnR>
                    <a:lnT w="12065" cmpd="sng">
                      <a:solidFill>
                        <a:srgbClr val="000000"/>
                      </a:solidFill>
                      <a:prstDash val="solid"/>
                    </a:lnT>
                    <a:lnB w="0" cmpd="sng">
                      <a:noFill/>
                      <a:prstDash val="solid"/>
                    </a:lnB>
                  </a:tcPr>
                </a:tc>
                <a:tc>
                  <a:txBody>
                    <a:bodyPr/>
                    <a:lstStyle/>
                    <a:p>
                      <a:pPr marL="140335" marR="0" indent="0" algn="l">
                        <a:lnSpc>
                          <a:spcPts val="1000"/>
                        </a:lnSpc>
                        <a:spcBef>
                          <a:spcPts val="305"/>
                        </a:spcBef>
                        <a:spcAft>
                          <a:spcPts val="0"/>
                        </a:spcAft>
                      </a:pPr>
                      <a:r>
                        <a:rPr lang="en-US" sz="1000" b="1" spc="0">
                          <a:solidFill>
                            <a:srgbClr val="000000"/>
                          </a:solidFill>
                          <a:latin typeface="Times New Roman" panose="02020603050405020304" pitchFamily="1"/>
                        </a:rPr>
                        <a:t>EFFECTIVE </a:t>
                      </a:r>
                    </a:p>
                  </a:txBody>
                  <a:tcPr marL="0" marR="0" marT="0" marB="0" anchor="ctr">
                    <a:lnL w="12065" cmpd="sng">
                      <a:solidFill>
                        <a:srgbClr val="000000"/>
                      </a:solidFill>
                      <a:prstDash val="solid"/>
                    </a:lnL>
                    <a:lnR w="12065" cmpd="sng">
                      <a:solidFill>
                        <a:srgbClr val="000000"/>
                      </a:solidFill>
                      <a:prstDash val="solid"/>
                    </a:lnR>
                    <a:lnT w="12065" cmpd="sng">
                      <a:solidFill>
                        <a:srgbClr val="000000"/>
                      </a:solidFill>
                      <a:prstDash val="solid"/>
                    </a:lnT>
                    <a:lnB w="0" cmpd="sng">
                      <a:noFill/>
                      <a:prstDash val="solid"/>
                    </a:lnB>
                  </a:tcPr>
                </a:tc>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2"/>
                        </a:rPr>
                        <a:t> </a:t>
                      </a:r>
                    </a:p>
                  </a:txBody>
                  <a:tcPr marL="0" marR="0" marT="0" marB="0">
                    <a:lnL w="12065" cmpd="sng">
                      <a:solidFill>
                        <a:srgbClr val="000000"/>
                      </a:solidFill>
                      <a:prstDash val="solid"/>
                    </a:lnL>
                    <a:lnR w="12065" cmpd="sng">
                      <a:solidFill>
                        <a:srgbClr val="000000"/>
                      </a:solidFill>
                      <a:prstDash val="solid"/>
                    </a:lnR>
                    <a:lnT w="12065" cmpd="sng">
                      <a:solidFill>
                        <a:srgbClr val="000000"/>
                      </a:solidFill>
                      <a:prstDash val="solid"/>
                    </a:lnT>
                    <a:lnB w="0" cmpd="sng">
                      <a:noFill/>
                      <a:prstDash val="solid"/>
                    </a:lnB>
                  </a:tcPr>
                </a:tc>
                <a:extLst>
                  <a:ext uri="{0D108BD9-81ED-4DB2-BD59-A6C34878D82A}">
                    <a16:rowId xmlns:a16="http://schemas.microsoft.com/office/drawing/2014/main" val="10001"/>
                  </a:ext>
                </a:extLst>
              </a:tr>
              <a:tr h="179705">
                <a:tc>
                  <a:txBody>
                    <a:bodyPr/>
                    <a:lstStyle/>
                    <a:p>
                      <a:pPr marL="142875" marR="0" indent="0" algn="l">
                        <a:lnSpc>
                          <a:spcPts val="1300"/>
                        </a:lnSpc>
                        <a:spcBef>
                          <a:spcPts val="0"/>
                        </a:spcBef>
                        <a:spcAft>
                          <a:spcPts val="95"/>
                        </a:spcAft>
                      </a:pPr>
                      <a:r>
                        <a:rPr lang="en-US" sz="1200" b="1" spc="0">
                          <a:solidFill>
                            <a:srgbClr val="000000"/>
                          </a:solidFill>
                          <a:latin typeface="Times New Roman" panose="02020603050405020304" pitchFamily="1"/>
                        </a:rPr>
                        <a:t>HAZARDOUS MATERIAL$ PROGRAM </a:t>
                      </a:r>
                    </a:p>
                  </a:txBody>
                  <a:tcPr marL="0" marR="0" marT="0" marB="0" anchor="ctr">
                    <a:lnL w="12065" cmpd="sng">
                      <a:solidFill>
                        <a:srgbClr val="000000"/>
                      </a:solidFill>
                      <a:prstDash val="solid"/>
                    </a:lnL>
                    <a:lnR w="12065" cmpd="sng">
                      <a:solidFill>
                        <a:srgbClr val="000000"/>
                      </a:solidFill>
                      <a:prstDash val="solid"/>
                    </a:lnR>
                    <a:lnT w="0" cmpd="sng">
                      <a:noFill/>
                      <a:prstDash val="solid"/>
                    </a:lnT>
                    <a:lnB w="0" cmpd="sng">
                      <a:noFill/>
                      <a:prstDash val="solid"/>
                    </a:lnB>
                  </a:tcPr>
                </a:tc>
                <a:tc>
                  <a:txBody>
                    <a:bodyPr/>
                    <a:lstStyle/>
                    <a:p>
                      <a:pPr marL="140335" marR="0" indent="0" algn="l">
                        <a:lnSpc>
                          <a:spcPts val="1200"/>
                        </a:lnSpc>
                        <a:spcBef>
                          <a:spcPts val="0"/>
                        </a:spcBef>
                        <a:spcAft>
                          <a:spcPts val="145"/>
                        </a:spcAft>
                      </a:pPr>
                      <a:r>
                        <a:rPr lang="en-US" sz="1000" b="1" spc="0">
                          <a:solidFill>
                            <a:srgbClr val="000000"/>
                          </a:solidFill>
                          <a:latin typeface="Times New Roman" panose="02020603050405020304" pitchFamily="1"/>
                        </a:rPr>
                        <a:t>DATE </a:t>
                      </a:r>
                    </a:p>
                  </a:txBody>
                  <a:tcPr marL="0" marR="0" marT="0" marB="0" anchor="ctr">
                    <a:lnL w="12065" cmpd="sng">
                      <a:solidFill>
                        <a:srgbClr val="000000"/>
                      </a:solidFill>
                      <a:prstDash val="solid"/>
                    </a:lnL>
                    <a:lnR w="12065" cmpd="sng">
                      <a:solidFill>
                        <a:srgbClr val="000000"/>
                      </a:solidFill>
                      <a:prstDash val="solid"/>
                    </a:lnR>
                    <a:lnT w="0" cmpd="sng">
                      <a:noFill/>
                      <a:prstDash val="solid"/>
                    </a:lnT>
                    <a:lnB w="12065" cmpd="sng">
                      <a:solidFill>
                        <a:srgbClr val="000000"/>
                      </a:solidFill>
                      <a:prstDash val="solid"/>
                    </a:lnB>
                  </a:tcPr>
                </a:tc>
                <a:tc>
                  <a:txBody>
                    <a:bodyPr/>
                    <a:lstStyle/>
                    <a:p>
                      <a:pPr marL="140335" marR="0" indent="0" algn="l">
                        <a:lnSpc>
                          <a:spcPts val="1400"/>
                        </a:lnSpc>
                        <a:spcBef>
                          <a:spcPts val="0"/>
                        </a:spcBef>
                        <a:spcAft>
                          <a:spcPts val="0"/>
                        </a:spcAft>
                      </a:pPr>
                      <a:r>
                        <a:rPr lang="en-US" sz="1200" b="1" spc="0">
                          <a:solidFill>
                            <a:srgbClr val="000000"/>
                          </a:solidFill>
                          <a:latin typeface="Times New Roman" panose="02020603050405020304" pitchFamily="1"/>
                        </a:rPr>
                        <a:t>9-1-89 </a:t>
                      </a:r>
                    </a:p>
                  </a:txBody>
                  <a:tcPr marL="0" marR="0" marT="0" marB="0" anchor="ctr">
                    <a:lnL w="12065" cmpd="sng">
                      <a:solidFill>
                        <a:srgbClr val="000000"/>
                      </a:solidFill>
                      <a:prstDash val="solid"/>
                    </a:lnL>
                    <a:lnR w="12065" cmpd="sng">
                      <a:solidFill>
                        <a:srgbClr val="000000"/>
                      </a:solidFill>
                      <a:prstDash val="solid"/>
                    </a:lnR>
                    <a:lnT w="0" cmpd="sng">
                      <a:noFill/>
                      <a:prstDash val="solid"/>
                    </a:lnT>
                    <a:lnB w="12065" cmpd="sng">
                      <a:solidFill>
                        <a:srgbClr val="000000"/>
                      </a:solidFill>
                      <a:prstDash val="solid"/>
                    </a:lnB>
                  </a:tcPr>
                </a:tc>
                <a:extLst>
                  <a:ext uri="{0D108BD9-81ED-4DB2-BD59-A6C34878D82A}">
                    <a16:rowId xmlns:a16="http://schemas.microsoft.com/office/drawing/2014/main" val="10002"/>
                  </a:ext>
                </a:extLst>
              </a:tr>
              <a:tr h="176530">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2"/>
                        </a:rPr>
                        <a:t> </a:t>
                      </a:r>
                    </a:p>
                  </a:txBody>
                  <a:tcPr marL="0" marR="0" marT="0" marB="0">
                    <a:lnL w="12065" cmpd="sng">
                      <a:solidFill>
                        <a:srgbClr val="000000"/>
                      </a:solidFill>
                      <a:prstDash val="solid"/>
                    </a:lnL>
                    <a:lnR w="12065" cmpd="sng">
                      <a:solidFill>
                        <a:srgbClr val="000000"/>
                      </a:solidFill>
                      <a:prstDash val="solid"/>
                    </a:lnR>
                    <a:lnT w="0" cmpd="sng">
                      <a:noFill/>
                      <a:prstDash val="solid"/>
                    </a:lnT>
                    <a:lnB w="0" cmpd="sng">
                      <a:noFill/>
                      <a:prstDash val="solid"/>
                    </a:lnB>
                  </a:tcPr>
                </a:tc>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2"/>
                        </a:rPr>
                        <a:t> </a:t>
                      </a:r>
                    </a:p>
                  </a:txBody>
                  <a:tcPr marL="0" marR="0" marT="0" marB="0">
                    <a:lnL w="12065" cmpd="sng">
                      <a:solidFill>
                        <a:srgbClr val="000000"/>
                      </a:solidFill>
                      <a:prstDash val="solid"/>
                    </a:lnL>
                    <a:lnR w="12065" cmpd="sng">
                      <a:solidFill>
                        <a:srgbClr val="000000"/>
                      </a:solidFill>
                      <a:prstDash val="solid"/>
                    </a:lnR>
                    <a:lnT w="12065" cmpd="sng">
                      <a:solidFill>
                        <a:srgbClr val="000000"/>
                      </a:solidFill>
                      <a:prstDash val="solid"/>
                    </a:lnT>
                    <a:lnB w="0" cmpd="sng">
                      <a:noFill/>
                      <a:prstDash val="solid"/>
                    </a:lnB>
                  </a:tcPr>
                </a:tc>
                <a:tc>
                  <a:txBody>
                    <a:bodyPr/>
                    <a:lstStyle/>
                    <a:p>
                      <a:pPr marL="140335" marR="0" indent="0" algn="l">
                        <a:lnSpc>
                          <a:spcPts val="1300"/>
                        </a:lnSpc>
                        <a:spcBef>
                          <a:spcPts val="0"/>
                        </a:spcBef>
                        <a:spcAft>
                          <a:spcPts val="0"/>
                        </a:spcAft>
                      </a:pPr>
                      <a:r>
                        <a:rPr lang="en-US" sz="1200" b="1" spc="0">
                          <a:solidFill>
                            <a:srgbClr val="000000"/>
                          </a:solidFill>
                          <a:latin typeface="Times New Roman" panose="02020603050405020304" pitchFamily="1"/>
                        </a:rPr>
                        <a:t>2-97, 1-00, </a:t>
                      </a:r>
                    </a:p>
                  </a:txBody>
                  <a:tcPr marL="0" marR="0" marT="0" marB="0" anchor="ctr">
                    <a:lnL w="12065" cmpd="sng">
                      <a:solidFill>
                        <a:srgbClr val="000000"/>
                      </a:solidFill>
                      <a:prstDash val="solid"/>
                    </a:lnL>
                    <a:lnR w="12065" cmpd="sng">
                      <a:solidFill>
                        <a:srgbClr val="000000"/>
                      </a:solidFill>
                      <a:prstDash val="solid"/>
                    </a:lnR>
                    <a:lnT w="12065" cmpd="sng">
                      <a:solidFill>
                        <a:srgbClr val="000000"/>
                      </a:solidFill>
                      <a:prstDash val="solid"/>
                    </a:lnT>
                    <a:lnB w="0" cmpd="sng">
                      <a:noFill/>
                      <a:prstDash val="solid"/>
                    </a:lnB>
                  </a:tcPr>
                </a:tc>
                <a:extLst>
                  <a:ext uri="{0D108BD9-81ED-4DB2-BD59-A6C34878D82A}">
                    <a16:rowId xmlns:a16="http://schemas.microsoft.com/office/drawing/2014/main" val="10003"/>
                  </a:ext>
                </a:extLst>
              </a:tr>
              <a:tr h="155575">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2"/>
                        </a:rPr>
                        <a:t> </a:t>
                      </a:r>
                    </a:p>
                  </a:txBody>
                  <a:tcPr marL="0" marR="0" marT="0" marB="0">
                    <a:lnL w="12065" cmpd="sng">
                      <a:solidFill>
                        <a:srgbClr val="000000"/>
                      </a:solidFill>
                      <a:prstDash val="solid"/>
                    </a:lnL>
                    <a:lnR w="12065" cmpd="sng">
                      <a:solidFill>
                        <a:srgbClr val="000000"/>
                      </a:solidFill>
                      <a:prstDash val="solid"/>
                    </a:lnR>
                    <a:lnT w="0" cmpd="sng">
                      <a:noFill/>
                      <a:prstDash val="solid"/>
                    </a:lnT>
                    <a:lnB w="0" cmpd="sng">
                      <a:noFill/>
                      <a:prstDash val="solid"/>
                    </a:lnB>
                  </a:tcPr>
                </a:tc>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2"/>
                        </a:rPr>
                        <a:t> </a:t>
                      </a:r>
                    </a:p>
                  </a:txBody>
                  <a:tcPr marL="0" marR="0" marT="0" marB="0">
                    <a:lnL w="12065" cmpd="sng">
                      <a:solidFill>
                        <a:srgbClr val="000000"/>
                      </a:solidFill>
                      <a:prstDash val="solid"/>
                    </a:lnL>
                    <a:lnR w="12065" cmpd="sng">
                      <a:solidFill>
                        <a:srgbClr val="000000"/>
                      </a:solidFill>
                      <a:prstDash val="solid"/>
                    </a:lnR>
                    <a:lnT w="0" cmpd="sng">
                      <a:noFill/>
                      <a:prstDash val="solid"/>
                    </a:lnT>
                    <a:lnB w="0" cmpd="sng">
                      <a:noFill/>
                      <a:prstDash val="solid"/>
                    </a:lnB>
                  </a:tcPr>
                </a:tc>
                <a:tc>
                  <a:txBody>
                    <a:bodyPr/>
                    <a:lstStyle/>
                    <a:p>
                      <a:pPr marL="140335" marR="0" indent="0" algn="l">
                        <a:lnSpc>
                          <a:spcPts val="1100"/>
                        </a:lnSpc>
                        <a:spcBef>
                          <a:spcPts val="0"/>
                        </a:spcBef>
                        <a:spcAft>
                          <a:spcPts val="0"/>
                        </a:spcAft>
                      </a:pPr>
                      <a:r>
                        <a:rPr lang="en-US" sz="1200" b="1" spc="0">
                          <a:solidFill>
                            <a:srgbClr val="000000"/>
                          </a:solidFill>
                          <a:latin typeface="Times New Roman" panose="02020603050405020304" pitchFamily="1"/>
                        </a:rPr>
                        <a:t>7-02, 1-03, </a:t>
                      </a:r>
                    </a:p>
                  </a:txBody>
                  <a:tcPr marL="0" marR="0" marT="0" marB="0" anchor="ctr">
                    <a:lnL w="12065" cmpd="sng">
                      <a:solidFill>
                        <a:srgbClr val="000000"/>
                      </a:solidFill>
                      <a:prstDash val="solid"/>
                    </a:lnL>
                    <a:lnR w="12065" cmpd="sng">
                      <a:solidFill>
                        <a:srgbClr val="000000"/>
                      </a:solidFill>
                      <a:prstDash val="solid"/>
                    </a:lnR>
                    <a:lnT w="0" cmpd="sng">
                      <a:noFill/>
                      <a:prstDash val="solid"/>
                    </a:lnT>
                    <a:lnB w="0" cmpd="sng">
                      <a:noFill/>
                      <a:prstDash val="solid"/>
                    </a:lnB>
                  </a:tcPr>
                </a:tc>
                <a:extLst>
                  <a:ext uri="{0D108BD9-81ED-4DB2-BD59-A6C34878D82A}">
                    <a16:rowId xmlns:a16="http://schemas.microsoft.com/office/drawing/2014/main" val="10004"/>
                  </a:ext>
                </a:extLst>
              </a:tr>
              <a:tr h="231775">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2"/>
                        </a:rPr>
                        <a:t> </a:t>
                      </a:r>
                    </a:p>
                  </a:txBody>
                  <a:tcPr marL="0" marR="0" marT="0" marB="0">
                    <a:lnL w="12065" cmpd="sng">
                      <a:solidFill>
                        <a:srgbClr val="000000"/>
                      </a:solidFill>
                      <a:prstDash val="solid"/>
                    </a:lnL>
                    <a:lnR w="12065" cmpd="sng">
                      <a:solidFill>
                        <a:srgbClr val="000000"/>
                      </a:solidFill>
                      <a:prstDash val="solid"/>
                    </a:lnR>
                    <a:lnT w="0" cmpd="sng">
                      <a:noFill/>
                      <a:prstDash val="solid"/>
                    </a:lnT>
                    <a:lnB w="0" cmpd="sng">
                      <a:noFill/>
                      <a:prstDash val="solid"/>
                    </a:lnB>
                  </a:tcPr>
                </a:tc>
                <a:tc>
                  <a:txBody>
                    <a:bodyPr/>
                    <a:lstStyle/>
                    <a:p>
                      <a:pPr marL="137160" marR="0" indent="0" algn="l">
                        <a:lnSpc>
                          <a:spcPts val="900"/>
                        </a:lnSpc>
                        <a:spcBef>
                          <a:spcPts val="0"/>
                        </a:spcBef>
                        <a:spcAft>
                          <a:spcPts val="0"/>
                        </a:spcAft>
                      </a:pPr>
                      <a:r>
                        <a:rPr lang="en-US" sz="1000" b="1" spc="0">
                          <a:solidFill>
                            <a:srgbClr val="000000"/>
                          </a:solidFill>
                          <a:latin typeface="Times New Roman" panose="02020603050405020304" pitchFamily="1"/>
                        </a:rPr>
                        <a:t>REVISION DATE </a:t>
                      </a:r>
                    </a:p>
                  </a:txBody>
                  <a:tcPr marL="0" marR="0" marT="0" marB="0" anchor="ctr">
                    <a:lnL w="12065" cmpd="sng">
                      <a:solidFill>
                        <a:srgbClr val="000000"/>
                      </a:solidFill>
                      <a:prstDash val="solid"/>
                    </a:lnL>
                    <a:lnR w="12065" cmpd="sng">
                      <a:solidFill>
                        <a:srgbClr val="000000"/>
                      </a:solidFill>
                      <a:prstDash val="solid"/>
                    </a:lnR>
                    <a:lnT w="0" cmpd="sng">
                      <a:noFill/>
                      <a:prstDash val="solid"/>
                    </a:lnT>
                    <a:lnB w="0" cmpd="sng">
                      <a:noFill/>
                      <a:prstDash val="solid"/>
                    </a:lnB>
                  </a:tcPr>
                </a:tc>
                <a:tc>
                  <a:txBody>
                    <a:bodyPr/>
                    <a:lstStyle/>
                    <a:p>
                      <a:pPr marL="140335" marR="0" indent="0" algn="l">
                        <a:lnSpc>
                          <a:spcPts val="1400"/>
                        </a:lnSpc>
                        <a:spcBef>
                          <a:spcPts val="230"/>
                        </a:spcBef>
                        <a:spcAft>
                          <a:spcPts val="190"/>
                        </a:spcAft>
                      </a:pPr>
                      <a:r>
                        <a:rPr lang="en-US" sz="1200" b="1" spc="0">
                          <a:solidFill>
                            <a:srgbClr val="000000"/>
                          </a:solidFill>
                          <a:latin typeface="Times New Roman" panose="02020603050405020304" pitchFamily="1"/>
                        </a:rPr>
                        <a:t>10-05, 7-08, </a:t>
                      </a:r>
                    </a:p>
                  </a:txBody>
                  <a:tcPr marL="0" marR="0" marT="0" marB="0" anchor="ctr">
                    <a:lnL w="12065" cmpd="sng">
                      <a:solidFill>
                        <a:srgbClr val="000000"/>
                      </a:solidFill>
                      <a:prstDash val="solid"/>
                    </a:lnL>
                    <a:lnR w="12065" cmpd="sng">
                      <a:solidFill>
                        <a:srgbClr val="000000"/>
                      </a:solidFill>
                      <a:prstDash val="solid"/>
                    </a:lnR>
                    <a:lnT w="0" cmpd="sng">
                      <a:noFill/>
                      <a:prstDash val="solid"/>
                    </a:lnT>
                    <a:lnB w="0" cmpd="sng">
                      <a:noFill/>
                      <a:prstDash val="solid"/>
                    </a:lnB>
                  </a:tcPr>
                </a:tc>
                <a:extLst>
                  <a:ext uri="{0D108BD9-81ED-4DB2-BD59-A6C34878D82A}">
                    <a16:rowId xmlns:a16="http://schemas.microsoft.com/office/drawing/2014/main" val="10005"/>
                  </a:ext>
                </a:extLst>
              </a:tr>
              <a:tr h="143510">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2"/>
                        </a:rPr>
                        <a:t> </a:t>
                      </a:r>
                    </a:p>
                  </a:txBody>
                  <a:tcPr marL="0" marR="0" marT="0" marB="0">
                    <a:lnL w="12065" cmpd="sng">
                      <a:solidFill>
                        <a:srgbClr val="000000"/>
                      </a:solidFill>
                      <a:prstDash val="solid"/>
                    </a:lnL>
                    <a:lnR w="12065" cmpd="sng">
                      <a:solidFill>
                        <a:srgbClr val="000000"/>
                      </a:solidFill>
                      <a:prstDash val="solid"/>
                    </a:lnR>
                    <a:lnT w="0" cmpd="sng">
                      <a:noFill/>
                      <a:prstDash val="solid"/>
                    </a:lnT>
                    <a:lnB w="0" cmpd="sng">
                      <a:noFill/>
                      <a:prstDash val="solid"/>
                    </a:lnB>
                  </a:tcPr>
                </a:tc>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2"/>
                        </a:rPr>
                        <a:t> </a:t>
                      </a:r>
                    </a:p>
                  </a:txBody>
                  <a:tcPr marL="0" marR="0" marT="0" marB="0">
                    <a:lnL w="12065" cmpd="sng">
                      <a:solidFill>
                        <a:srgbClr val="000000"/>
                      </a:solidFill>
                      <a:prstDash val="solid"/>
                    </a:lnL>
                    <a:lnR w="12065" cmpd="sng">
                      <a:solidFill>
                        <a:srgbClr val="000000"/>
                      </a:solidFill>
                      <a:prstDash val="solid"/>
                    </a:lnR>
                    <a:lnT w="0" cmpd="sng">
                      <a:noFill/>
                      <a:prstDash val="solid"/>
                    </a:lnT>
                    <a:lnB w="0" cmpd="sng">
                      <a:noFill/>
                      <a:prstDash val="solid"/>
                    </a:lnB>
                  </a:tcPr>
                </a:tc>
                <a:tc>
                  <a:txBody>
                    <a:bodyPr/>
                    <a:lstStyle/>
                    <a:p>
                      <a:pPr marL="140335" marR="0" indent="0" algn="l">
                        <a:lnSpc>
                          <a:spcPts val="1100"/>
                        </a:lnSpc>
                        <a:spcBef>
                          <a:spcPts val="0"/>
                        </a:spcBef>
                        <a:spcAft>
                          <a:spcPts val="0"/>
                        </a:spcAft>
                      </a:pPr>
                      <a:r>
                        <a:rPr lang="en-US" sz="1200" b="1" spc="0">
                          <a:solidFill>
                            <a:srgbClr val="000000"/>
                          </a:solidFill>
                          <a:latin typeface="Times New Roman" panose="02020603050405020304" pitchFamily="1"/>
                        </a:rPr>
                        <a:t>8-11,10-13, </a:t>
                      </a:r>
                    </a:p>
                  </a:txBody>
                  <a:tcPr marL="0" marR="0" marT="0" marB="0" anchor="ctr">
                    <a:lnL w="12065" cmpd="sng">
                      <a:solidFill>
                        <a:srgbClr val="000000"/>
                      </a:solidFill>
                      <a:prstDash val="solid"/>
                    </a:lnL>
                    <a:lnR w="12065" cmpd="sng">
                      <a:solidFill>
                        <a:srgbClr val="000000"/>
                      </a:solidFill>
                      <a:prstDash val="solid"/>
                    </a:lnR>
                    <a:lnT w="0" cmpd="sng">
                      <a:noFill/>
                      <a:prstDash val="solid"/>
                    </a:lnT>
                    <a:lnB w="0" cmpd="sng">
                      <a:noFill/>
                      <a:prstDash val="solid"/>
                    </a:lnB>
                  </a:tcPr>
                </a:tc>
                <a:extLst>
                  <a:ext uri="{0D108BD9-81ED-4DB2-BD59-A6C34878D82A}">
                    <a16:rowId xmlns:a16="http://schemas.microsoft.com/office/drawing/2014/main" val="10006"/>
                  </a:ext>
                </a:extLst>
              </a:tr>
              <a:tr h="179705">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2"/>
                        </a:rPr>
                        <a:t> </a:t>
                      </a:r>
                    </a:p>
                  </a:txBody>
                  <a:tcPr marL="0" marR="0" marT="0" marB="0">
                    <a:lnL w="12065" cmpd="sng">
                      <a:solidFill>
                        <a:srgbClr val="000000"/>
                      </a:solidFill>
                      <a:prstDash val="solid"/>
                    </a:lnL>
                    <a:lnR w="12065" cmpd="sng">
                      <a:solidFill>
                        <a:srgbClr val="000000"/>
                      </a:solidFill>
                      <a:prstDash val="solid"/>
                    </a:lnR>
                    <a:lnT w="0" cmpd="sng">
                      <a:noFill/>
                      <a:prstDash val="solid"/>
                    </a:lnT>
                    <a:lnB w="0" cmpd="sng">
                      <a:noFill/>
                      <a:prstDash val="solid"/>
                    </a:lnB>
                  </a:tcPr>
                </a:tc>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2"/>
                        </a:rPr>
                        <a:t> </a:t>
                      </a:r>
                    </a:p>
                  </a:txBody>
                  <a:tcPr marL="0" marR="0" marT="0" marB="0">
                    <a:lnL w="12065" cmpd="sng">
                      <a:solidFill>
                        <a:srgbClr val="000000"/>
                      </a:solidFill>
                      <a:prstDash val="solid"/>
                    </a:lnL>
                    <a:lnR w="12065" cmpd="sng">
                      <a:solidFill>
                        <a:srgbClr val="000000"/>
                      </a:solidFill>
                      <a:prstDash val="solid"/>
                    </a:lnR>
                    <a:lnT w="0" cmpd="sng">
                      <a:noFill/>
                      <a:prstDash val="solid"/>
                    </a:lnT>
                    <a:lnB w="12065" cmpd="sng">
                      <a:solidFill>
                        <a:srgbClr val="000000"/>
                      </a:solidFill>
                      <a:prstDash val="solid"/>
                    </a:lnB>
                  </a:tcPr>
                </a:tc>
                <a:tc>
                  <a:txBody>
                    <a:bodyPr/>
                    <a:lstStyle/>
                    <a:p>
                      <a:pPr marL="140335" marR="0" indent="0" algn="l">
                        <a:lnSpc>
                          <a:spcPts val="1400"/>
                        </a:lnSpc>
                        <a:spcBef>
                          <a:spcPts val="0"/>
                        </a:spcBef>
                        <a:spcAft>
                          <a:spcPts val="0"/>
                        </a:spcAft>
                      </a:pPr>
                      <a:r>
                        <a:rPr lang="en-US" sz="1200" b="1" spc="0">
                          <a:solidFill>
                            <a:srgbClr val="000000"/>
                          </a:solidFill>
                          <a:latin typeface="Times New Roman" panose="02020603050405020304" pitchFamily="1"/>
                        </a:rPr>
                        <a:t>5-15, 10-17 </a:t>
                      </a:r>
                    </a:p>
                  </a:txBody>
                  <a:tcPr marL="0" marR="0" marT="0" marB="0" anchor="ctr">
                    <a:lnL w="12065" cmpd="sng">
                      <a:solidFill>
                        <a:srgbClr val="000000"/>
                      </a:solidFill>
                      <a:prstDash val="solid"/>
                    </a:lnL>
                    <a:lnR w="12065" cmpd="sng">
                      <a:solidFill>
                        <a:srgbClr val="000000"/>
                      </a:solidFill>
                      <a:prstDash val="solid"/>
                    </a:lnR>
                    <a:lnT w="0" cmpd="sng">
                      <a:noFill/>
                      <a:prstDash val="solid"/>
                    </a:lnT>
                    <a:lnB w="12065" cmpd="sng">
                      <a:solidFill>
                        <a:srgbClr val="000000"/>
                      </a:solidFill>
                      <a:prstDash val="solid"/>
                    </a:lnB>
                  </a:tcPr>
                </a:tc>
                <a:extLst>
                  <a:ext uri="{0D108BD9-81ED-4DB2-BD59-A6C34878D82A}">
                    <a16:rowId xmlns:a16="http://schemas.microsoft.com/office/drawing/2014/main" val="10007"/>
                  </a:ext>
                </a:extLst>
              </a:tr>
              <a:tr h="198120">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2"/>
                        </a:rPr>
                        <a:t> </a:t>
                      </a:r>
                    </a:p>
                  </a:txBody>
                  <a:tcPr marL="0" marR="0" marT="0" marB="0">
                    <a:lnL w="12065" cmpd="sng">
                      <a:solidFill>
                        <a:srgbClr val="000000"/>
                      </a:solidFill>
                      <a:prstDash val="solid"/>
                    </a:lnL>
                    <a:lnR w="12065" cmpd="sng">
                      <a:solidFill>
                        <a:srgbClr val="000000"/>
                      </a:solidFill>
                      <a:prstDash val="solid"/>
                    </a:lnR>
                    <a:lnT w="0" cmpd="sng">
                      <a:noFill/>
                      <a:prstDash val="solid"/>
                    </a:lnT>
                    <a:lnB w="12065" cmpd="sng">
                      <a:solidFill>
                        <a:srgbClr val="000000"/>
                      </a:solidFill>
                      <a:prstDash val="solid"/>
                    </a:lnB>
                  </a:tcPr>
                </a:tc>
                <a:tc>
                  <a:txBody>
                    <a:bodyPr/>
                    <a:lstStyle/>
                    <a:p>
                      <a:pPr marL="140335" marR="0" indent="0" algn="l">
                        <a:lnSpc>
                          <a:spcPts val="1100"/>
                        </a:lnSpc>
                        <a:spcBef>
                          <a:spcPts val="280"/>
                        </a:spcBef>
                        <a:spcAft>
                          <a:spcPts val="175"/>
                        </a:spcAft>
                      </a:pPr>
                      <a:r>
                        <a:rPr lang="en-US" sz="1000" spc="0">
                          <a:solidFill>
                            <a:srgbClr val="000000"/>
                          </a:solidFill>
                          <a:latin typeface="Times New Roman" panose="02020603050405020304" pitchFamily="1"/>
                        </a:rPr>
                        <a:t>PAGE </a:t>
                      </a:r>
                    </a:p>
                  </a:txBody>
                  <a:tcPr marL="0" marR="0" marT="0" marB="0" anchor="ctr">
                    <a:lnL w="12065" cmpd="sng">
                      <a:solidFill>
                        <a:srgbClr val="000000"/>
                      </a:solidFill>
                      <a:prstDash val="solid"/>
                    </a:lnL>
                    <a:lnR w="12065" cmpd="sng">
                      <a:solidFill>
                        <a:srgbClr val="000000"/>
                      </a:solidFill>
                      <a:prstDash val="solid"/>
                    </a:lnR>
                    <a:lnT w="12065" cmpd="sng">
                      <a:solidFill>
                        <a:srgbClr val="000000"/>
                      </a:solidFill>
                      <a:prstDash val="solid"/>
                    </a:lnT>
                    <a:lnB w="12065" cmpd="sng">
                      <a:solidFill>
                        <a:srgbClr val="000000"/>
                      </a:solidFill>
                      <a:prstDash val="solid"/>
                    </a:lnB>
                  </a:tcPr>
                </a:tc>
                <a:tc>
                  <a:txBody>
                    <a:bodyPr/>
                    <a:lstStyle/>
                    <a:p>
                      <a:pPr marL="140335" marR="0" indent="0" algn="l">
                        <a:lnSpc>
                          <a:spcPts val="1400"/>
                        </a:lnSpc>
                        <a:spcBef>
                          <a:spcPts val="0"/>
                        </a:spcBef>
                        <a:spcAft>
                          <a:spcPts val="35"/>
                        </a:spcAft>
                      </a:pPr>
                      <a:r>
                        <a:rPr lang="en-US" sz="1200" b="1" spc="0">
                          <a:solidFill>
                            <a:srgbClr val="000000"/>
                          </a:solidFill>
                          <a:latin typeface="Times New Roman" panose="02020603050405020304" pitchFamily="1"/>
                        </a:rPr>
                        <a:t>18 of 33 </a:t>
                      </a:r>
                    </a:p>
                  </a:txBody>
                  <a:tcPr marL="0" marR="0" marT="0" marB="0" anchor="ctr">
                    <a:lnL w="12065" cmpd="sng">
                      <a:solidFill>
                        <a:srgbClr val="000000"/>
                      </a:solidFill>
                      <a:prstDash val="solid"/>
                    </a:lnL>
                    <a:lnR w="12065" cmpd="sng">
                      <a:solidFill>
                        <a:srgbClr val="000000"/>
                      </a:solidFill>
                      <a:prstDash val="solid"/>
                    </a:lnR>
                    <a:lnT w="12065" cmpd="sng">
                      <a:solidFill>
                        <a:srgbClr val="000000"/>
                      </a:solidFill>
                      <a:prstDash val="solid"/>
                    </a:lnT>
                    <a:lnB w="12065" cmpd="sng">
                      <a:solidFill>
                        <a:srgbClr val="000000"/>
                      </a:solidFill>
                      <a:prstDash val="solid"/>
                    </a:lnB>
                  </a:tcPr>
                </a:tc>
                <a:extLst>
                  <a:ext uri="{0D108BD9-81ED-4DB2-BD59-A6C34878D82A}">
                    <a16:rowId xmlns:a16="http://schemas.microsoft.com/office/drawing/2014/main" val="10008"/>
                  </a:ext>
                </a:extLst>
              </a:tr>
            </a:tbl>
          </a:graphicData>
        </a:graphic>
      </p:graphicFrame>
      <p:sp>
        <p:nvSpPr>
          <p:cNvPr id="6" name="Text Placeholder 5"/>
          <p:cNvSpPr>
            <a:spLocks noGrp="1"/>
          </p:cNvSpPr>
          <p:nvPr>
            <p:ph type="body" idx="10"/>
          </p:nvPr>
        </p:nvSpPr>
        <p:spPr>
          <a:xfrm>
            <a:off x="1129030" y="3203575"/>
            <a:ext cx="5524500" cy="5940425"/>
          </a:xfrm>
          <a:prstGeom prst="rect">
            <a:avLst/>
          </a:prstGeom>
          <a:noFill/>
          <a:ln w="0" cmpd="sng">
            <a:noFill/>
            <a:prstDash val="solid"/>
          </a:ln>
        </p:spPr>
        <p:txBody>
          <a:bodyPr vert="horz" lIns="0" tIns="0" rIns="0" bIns="0" anchor="t"/>
          <a:lstStyle/>
          <a:p>
            <a:pPr marL="914400" marR="0" indent="0" algn="just">
              <a:lnSpc>
                <a:spcPts val="1400"/>
              </a:lnSpc>
              <a:spcAft>
                <a:spcPts val="0"/>
              </a:spcAft>
            </a:pPr>
            <a:r>
              <a:rPr lang="en-US" sz="1200" spc="0">
                <a:solidFill>
                  <a:srgbClr val="000000"/>
                </a:solidFill>
                <a:latin typeface="Times New Roman" panose="02020603050405020304" pitchFamily="1"/>
              </a:rPr>
              <a:t>cleaning and sanitizing shall be contained, labeled. and disposed of as appropriate. </a:t>
            </a:r>
          </a:p>
          <a:p>
            <a:pPr marL="914400" marR="0" indent="457200" algn="just">
              <a:lnSpc>
                <a:spcPts val="1400"/>
              </a:lnSpc>
              <a:spcBef>
                <a:spcPts val="855"/>
              </a:spcBef>
              <a:spcAft>
                <a:spcPts val="0"/>
              </a:spcAft>
              <a:buFont typeface="Times New Roman"/>
              <a:buAutoNum type="alphaUcPeriod" startAt="7"/>
            </a:pPr>
            <a:r>
              <a:rPr lang="en-US" sz="1200" b="1" spc="0">
                <a:solidFill>
                  <a:srgbClr val="000000"/>
                </a:solidFill>
                <a:latin typeface="Times New Roman" panose="02020603050405020304" pitchFamily="1"/>
              </a:rPr>
              <a:t>Investigation and Reporting: </a:t>
            </a:r>
            <a:r>
              <a:rPr lang="en-US" sz="1200" spc="0">
                <a:solidFill>
                  <a:srgbClr val="000000"/>
                </a:solidFill>
                <a:latin typeface="Times New Roman" panose="02020603050405020304" pitchFamily="1"/>
              </a:rPr>
              <a:t>The department involved in the spill will initiate a Chemical Spill Report Form (Attachment 1). This report must be completed and forwarded to the Environmental, Health and Safety Department within three (3) days. </a:t>
            </a:r>
          </a:p>
          <a:p>
            <a:pPr marL="914400" marR="0" indent="457200" algn="just">
              <a:lnSpc>
                <a:spcPts val="1400"/>
              </a:lnSpc>
              <a:spcBef>
                <a:spcPts val="1370"/>
              </a:spcBef>
              <a:spcAft>
                <a:spcPts val="0"/>
              </a:spcAft>
              <a:buFont typeface="Times New Roman"/>
              <a:buAutoNum type="alphaUcPeriod"/>
            </a:pPr>
            <a:r>
              <a:rPr lang="en-US" sz="1200" b="1" spc="0">
                <a:solidFill>
                  <a:srgbClr val="000000"/>
                </a:solidFill>
                <a:latin typeface="Times New Roman" panose="02020603050405020304" pitchFamily="1"/>
              </a:rPr>
              <a:t>Corrective Action: </a:t>
            </a:r>
            <a:r>
              <a:rPr lang="en-US" sz="1200" spc="0">
                <a:solidFill>
                  <a:srgbClr val="000000"/>
                </a:solidFill>
                <a:latin typeface="Times New Roman" panose="02020603050405020304" pitchFamily="1"/>
              </a:rPr>
              <a:t>The administrator of the involved department will take appropriate steps to ensure that the possibility of a recurrence of the spill is eliminated. </a:t>
            </a:r>
          </a:p>
          <a:p>
            <a:pPr marL="0" marR="0" indent="0" algn="l">
              <a:lnSpc>
                <a:spcPts val="1400"/>
              </a:lnSpc>
              <a:spcBef>
                <a:spcPts val="4180"/>
              </a:spcBef>
              <a:spcAft>
                <a:spcPts val="0"/>
              </a:spcAft>
            </a:pPr>
            <a:r>
              <a:rPr lang="en-US" sz="1200" b="1" spc="15">
                <a:solidFill>
                  <a:srgbClr val="000000"/>
                </a:solidFill>
                <a:latin typeface="Times New Roman" panose="02020603050405020304" pitchFamily="1"/>
              </a:rPr>
              <a:t>III. PROCEDURE FOR LARGE SPILLS — TEAM RESPONSE: </a:t>
            </a:r>
          </a:p>
          <a:p>
            <a:pPr marL="685800" marR="0" indent="0" algn="just">
              <a:lnSpc>
                <a:spcPts val="1400"/>
              </a:lnSpc>
              <a:spcBef>
                <a:spcPts val="635"/>
              </a:spcBef>
              <a:spcAft>
                <a:spcPts val="0"/>
              </a:spcAft>
            </a:pPr>
            <a:r>
              <a:rPr lang="en-US" sz="1200" b="1" spc="0">
                <a:solidFill>
                  <a:srgbClr val="000000"/>
                </a:solidFill>
                <a:latin typeface="Times New Roman" panose="02020603050405020304" pitchFamily="1"/>
              </a:rPr>
              <a:t>A. Know When to Get Help: </a:t>
            </a:r>
            <a:r>
              <a:rPr lang="en-US" sz="1200" spc="0">
                <a:solidFill>
                  <a:srgbClr val="000000"/>
                </a:solidFill>
                <a:latin typeface="Times New Roman" panose="02020603050405020304" pitchFamily="1"/>
              </a:rPr>
              <a:t>Should personnel believe the spill is too large, or the substance is too dangerous to be safely managed, they must contact the Administrative Spill Response Team by dialing "7777" and relay the information below to the Telecommunications Operator: </a:t>
            </a:r>
          </a:p>
          <a:p>
            <a:pPr marL="914400" marR="0" indent="457200" algn="l">
              <a:lnSpc>
                <a:spcPts val="1400"/>
              </a:lnSpc>
              <a:spcBef>
                <a:spcPts val="690"/>
              </a:spcBef>
              <a:spcAft>
                <a:spcPts val="0"/>
              </a:spcAft>
              <a:buFont typeface="Times New Roman"/>
              <a:buAutoNum type="arabicPeriod"/>
            </a:pPr>
            <a:r>
              <a:rPr lang="en-US" sz="1200" spc="0">
                <a:solidFill>
                  <a:srgbClr val="000000"/>
                </a:solidFill>
                <a:latin typeface="Times New Roman" panose="02020603050405020304" pitchFamily="1"/>
              </a:rPr>
              <a:t>Location of the spill. </a:t>
            </a:r>
          </a:p>
          <a:p>
            <a:pPr marL="914400" marR="0" indent="457200" algn="l">
              <a:lnSpc>
                <a:spcPts val="1400"/>
              </a:lnSpc>
              <a:spcBef>
                <a:spcPts val="0"/>
              </a:spcBef>
              <a:spcAft>
                <a:spcPts val="0"/>
              </a:spcAft>
              <a:buFont typeface="Times New Roman"/>
              <a:buAutoNum type="arabicPeriod"/>
            </a:pPr>
            <a:r>
              <a:rPr lang="en-US" sz="1200" spc="0">
                <a:solidFill>
                  <a:srgbClr val="000000"/>
                </a:solidFill>
                <a:latin typeface="Times New Roman" panose="02020603050405020304" pitchFamily="1"/>
              </a:rPr>
              <a:t>The chemical involved, if known. </a:t>
            </a:r>
          </a:p>
          <a:p>
            <a:pPr marL="914400" marR="0" indent="457200" algn="l">
              <a:lnSpc>
                <a:spcPts val="1400"/>
              </a:lnSpc>
              <a:spcBef>
                <a:spcPts val="5"/>
              </a:spcBef>
              <a:spcAft>
                <a:spcPts val="0"/>
              </a:spcAft>
              <a:buFont typeface="Times New Roman"/>
              <a:buAutoNum type="arabicPeriod"/>
            </a:pPr>
            <a:r>
              <a:rPr lang="en-US" sz="1200" spc="0">
                <a:solidFill>
                  <a:srgbClr val="000000"/>
                </a:solidFill>
                <a:latin typeface="Times New Roman" panose="02020603050405020304" pitchFamily="1"/>
              </a:rPr>
              <a:t>Injuries, if any. </a:t>
            </a:r>
          </a:p>
          <a:p>
            <a:pPr marL="914400" marR="0" indent="457200" algn="l">
              <a:lnSpc>
                <a:spcPts val="1400"/>
              </a:lnSpc>
              <a:spcBef>
                <a:spcPts val="5"/>
              </a:spcBef>
              <a:spcAft>
                <a:spcPts val="0"/>
              </a:spcAft>
              <a:buFont typeface="Times New Roman"/>
              <a:buAutoNum type="arabicPeriod"/>
            </a:pPr>
            <a:r>
              <a:rPr lang="en-US" sz="1200" spc="0">
                <a:solidFill>
                  <a:srgbClr val="000000"/>
                </a:solidFill>
                <a:latin typeface="Times New Roman" panose="02020603050405020304" pitchFamily="1"/>
              </a:rPr>
              <a:t>Nature of problem. </a:t>
            </a:r>
          </a:p>
          <a:p>
            <a:pPr marL="914400" marR="0" indent="457200" algn="l">
              <a:lnSpc>
                <a:spcPts val="1400"/>
              </a:lnSpc>
              <a:spcBef>
                <a:spcPts val="0"/>
              </a:spcBef>
              <a:spcAft>
                <a:spcPts val="0"/>
              </a:spcAft>
              <a:buFont typeface="Times New Roman"/>
              <a:buAutoNum type="arabicPeriod"/>
            </a:pPr>
            <a:r>
              <a:rPr lang="en-US" sz="1200" spc="0">
                <a:solidFill>
                  <a:srgbClr val="000000"/>
                </a:solidFill>
                <a:latin typeface="Times New Roman" panose="02020603050405020304" pitchFamily="1"/>
              </a:rPr>
              <a:t>Quantity released. </a:t>
            </a:r>
          </a:p>
          <a:p>
            <a:pPr marL="914400" marR="0" indent="457200" algn="l">
              <a:lnSpc>
                <a:spcPts val="1400"/>
              </a:lnSpc>
              <a:spcBef>
                <a:spcPts val="0"/>
              </a:spcBef>
              <a:spcAft>
                <a:spcPts val="0"/>
              </a:spcAft>
              <a:buFont typeface="Times New Roman"/>
              <a:buAutoNum type="arabicPeriod"/>
            </a:pPr>
            <a:r>
              <a:rPr lang="en-US" sz="1200" spc="0">
                <a:solidFill>
                  <a:srgbClr val="000000"/>
                </a:solidFill>
                <a:latin typeface="Times New Roman" panose="02020603050405020304" pitchFamily="1"/>
              </a:rPr>
              <a:t>Potential hazards. </a:t>
            </a:r>
          </a:p>
          <a:p>
            <a:pPr marL="914400" marR="0" indent="0" algn="just">
              <a:lnSpc>
                <a:spcPts val="1400"/>
              </a:lnSpc>
              <a:spcBef>
                <a:spcPts val="640"/>
              </a:spcBef>
              <a:spcAft>
                <a:spcPts val="0"/>
              </a:spcAft>
              <a:tabLst>
                <a:tab pos="914400" algn="l"/>
              </a:tabLst>
            </a:pPr>
            <a:r>
              <a:rPr lang="en-US" sz="1200" spc="0">
                <a:solidFill>
                  <a:srgbClr val="000000"/>
                </a:solidFill>
                <a:latin typeface="Times New Roman" panose="02020603050405020304" pitchFamily="1"/>
              </a:rPr>
              <a:t>B. Assess </a:t>
            </a:r>
            <a:r>
              <a:rPr lang="en-US" sz="1200" b="1" spc="0">
                <a:solidFill>
                  <a:srgbClr val="000000"/>
                </a:solidFill>
                <a:latin typeface="Times New Roman" panose="02020603050405020304" pitchFamily="1"/>
              </a:rPr>
              <a:t>the Situation: </a:t>
            </a:r>
            <a:r>
              <a:rPr lang="en-US" sz="1200" spc="0">
                <a:solidFill>
                  <a:srgbClr val="000000"/>
                </a:solidFill>
                <a:latin typeface="Times New Roman" panose="02020603050405020304" pitchFamily="1"/>
              </a:rPr>
              <a:t>The first team member responding to the spill will assess the nature of the spill, the potential for injury or harm to people in the area, and the possibility of the spill spreading into other areas (i.e., fumes, etc.). </a:t>
            </a:r>
          </a:p>
          <a:p>
            <a:pPr marL="914400" marR="0" indent="0" algn="just">
              <a:lnSpc>
                <a:spcPts val="1400"/>
              </a:lnSpc>
              <a:spcBef>
                <a:spcPts val="600"/>
              </a:spcBef>
              <a:spcAft>
                <a:spcPts val="0"/>
              </a:spcAft>
              <a:tabLst>
                <a:tab pos="914400" algn="l"/>
              </a:tabLst>
            </a:pPr>
            <a:r>
              <a:rPr lang="en-US" sz="1200" spc="0">
                <a:solidFill>
                  <a:srgbClr val="000000"/>
                </a:solidFill>
                <a:latin typeface="Times New Roman" panose="02020603050405020304" pitchFamily="1"/>
              </a:rPr>
              <a:t>C. </a:t>
            </a:r>
            <a:r>
              <a:rPr lang="en-US" sz="1200" b="1" spc="0">
                <a:solidFill>
                  <a:srgbClr val="000000"/>
                </a:solidFill>
                <a:latin typeface="Times New Roman" panose="02020603050405020304" pitchFamily="1"/>
              </a:rPr>
              <a:t>Safety First: </a:t>
            </a:r>
            <a:r>
              <a:rPr lang="en-US" sz="1200" spc="0">
                <a:solidFill>
                  <a:srgbClr val="000000"/>
                </a:solidFill>
                <a:latin typeface="Times New Roman" panose="02020603050405020304" pitchFamily="1"/>
              </a:rPr>
              <a:t>The team will take appropriate steps to ensure the safety of all persons in the spill area, including evacuation of patients after </a:t>
            </a:r>
          </a:p>
          <a:p>
            <a:pPr marL="914400" marR="0" indent="0" algn="l">
              <a:lnSpc>
                <a:spcPts val="1400"/>
              </a:lnSpc>
              <a:spcBef>
                <a:spcPts val="0"/>
              </a:spcBef>
              <a:spcAft>
                <a:spcPts val="90"/>
              </a:spcAft>
            </a:pPr>
            <a:r>
              <a:rPr lang="en-US" sz="1200" spc="0">
                <a:solidFill>
                  <a:srgbClr val="000000"/>
                </a:solidFill>
                <a:latin typeface="Times New Roman" panose="02020603050405020304" pitchFamily="1"/>
              </a:rPr>
              <a:t>appropriate consultation with the medical and nursing staff.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115695" y="614680"/>
          <a:ext cx="5562600" cy="626110"/>
        </p:xfrm>
        <a:graphic>
          <a:graphicData uri="http://schemas.openxmlformats.org/drawingml/2006/table">
            <a:tbl>
              <a:tblPr/>
              <a:tblGrid>
                <a:gridCol w="2285365">
                  <a:extLst>
                    <a:ext uri="{9D8B030D-6E8A-4147-A177-3AD203B41FA5}">
                      <a16:colId xmlns:a16="http://schemas.microsoft.com/office/drawing/2014/main" val="20000"/>
                    </a:ext>
                  </a:extLst>
                </a:gridCol>
                <a:gridCol w="3277235">
                  <a:extLst>
                    <a:ext uri="{9D8B030D-6E8A-4147-A177-3AD203B41FA5}">
                      <a16:colId xmlns:a16="http://schemas.microsoft.com/office/drawing/2014/main" val="20001"/>
                    </a:ext>
                  </a:extLst>
                </a:gridCol>
              </a:tblGrid>
              <a:tr h="626110">
                <a:tc>
                  <a:txBody>
                    <a:bodyPr/>
                    <a:lstStyle/>
                    <a:p>
                      <a:pPr marL="0" marR="1189990" indent="0" algn="r">
                        <a:lnSpc>
                          <a:spcPts val="900"/>
                        </a:lnSpc>
                        <a:spcBef>
                          <a:spcPts val="0"/>
                        </a:spcBef>
                        <a:spcAft>
                          <a:spcPts val="0"/>
                        </a:spcAft>
                      </a:pPr>
                      <a:r>
                        <a:rPr lang="en-US" sz="1200" spc="0" baseline="-25000">
                          <a:solidFill>
                            <a:srgbClr val="000000"/>
                          </a:solidFill>
                          <a:latin typeface="Times New Roman" panose="02020603050405020304" pitchFamily="1"/>
                        </a:rPr>
                        <a:t>e</a:t>
                      </a:r>
                      <a:r>
                        <a:rPr lang="en-US" sz="100" spc="0">
                          <a:solidFill>
                            <a:srgbClr val="000000"/>
                          </a:solidFill>
                          <a:latin typeface="Times New Roman" panose="02020603050405020304" pitchFamily="1"/>
                        </a:rPr>
                        <a:t> </a:t>
                      </a:r>
                    </a:p>
                    <a:p>
                      <a:pPr marL="0" marR="1132840" indent="0" algn="r">
                        <a:lnSpc>
                          <a:spcPts val="1500"/>
                        </a:lnSpc>
                        <a:spcBef>
                          <a:spcPts val="0"/>
                        </a:spcBef>
                        <a:spcAft>
                          <a:spcPts val="0"/>
                        </a:spcAft>
                      </a:pPr>
                      <a:r>
                        <a:rPr lang="en-US" sz="1200" spc="0">
                          <a:solidFill>
                            <a:srgbClr val="000000"/>
                          </a:solidFill>
                          <a:latin typeface="Times New Roman" panose="02020603050405020304" pitchFamily="1"/>
                        </a:rPr>
                        <a:t>4,1% </a:t>
                      </a:r>
                    </a:p>
                    <a:p>
                      <a:pPr marL="0" marR="618490" indent="0" algn="r">
                        <a:lnSpc>
                          <a:spcPts val="1100"/>
                        </a:lnSpc>
                        <a:spcBef>
                          <a:spcPts val="505"/>
                        </a:spcBef>
                        <a:spcAft>
                          <a:spcPts val="865"/>
                        </a:spcAft>
                      </a:pPr>
                      <a:r>
                        <a:rPr lang="en-US" sz="1000" spc="0">
                          <a:solidFill>
                            <a:srgbClr val="000000"/>
                          </a:solidFill>
                          <a:latin typeface="Times New Roman" panose="02020603050405020304" pitchFamily="1"/>
                        </a:rPr>
                        <a:t>KAISER PERMANENTE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594360" marR="0" indent="0" algn="r">
                        <a:lnSpc>
                          <a:spcPts val="1400"/>
                        </a:lnSpc>
                        <a:spcBef>
                          <a:spcPts val="2130"/>
                        </a:spcBef>
                        <a:spcAft>
                          <a:spcPts val="0"/>
                        </a:spcAft>
                      </a:pPr>
                      <a:r>
                        <a:rPr lang="en-US" sz="1200" b="1" spc="0">
                          <a:solidFill>
                            <a:srgbClr val="000000"/>
                          </a:solidFill>
                          <a:latin typeface="Times New Roman" panose="02020603050405020304" pitchFamily="1"/>
                        </a:rPr>
                        <a:t>RIVERSIDE MEDICAL CENTER SAFETY POLICY AND </a:t>
                      </a:r>
                      <a:r>
                        <a:rPr lang="en-US" sz="1200" b="1" u="sng" spc="0">
                          <a:solidFill>
                            <a:srgbClr val="000000"/>
                          </a:solidFill>
                          <a:latin typeface="Times New Roman" panose="02020603050405020304" pitchFamily="1"/>
                        </a:rPr>
                        <a:t>PROCEDURE </a:t>
                      </a:r>
                    </a:p>
                  </a:txBody>
                  <a:tcPr marL="0" marR="0" marT="0" marB="0" anchor="b">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nvGraphicFramePr>
        <p:xfrm>
          <a:off x="1124585" y="1240790"/>
          <a:ext cx="5511165" cy="1813560"/>
        </p:xfrm>
        <a:graphic>
          <a:graphicData uri="http://schemas.openxmlformats.org/drawingml/2006/table">
            <a:tbl>
              <a:tblPr/>
              <a:tblGrid>
                <a:gridCol w="3376930">
                  <a:extLst>
                    <a:ext uri="{9D8B030D-6E8A-4147-A177-3AD203B41FA5}">
                      <a16:colId xmlns:a16="http://schemas.microsoft.com/office/drawing/2014/main" val="20000"/>
                    </a:ext>
                  </a:extLst>
                </a:gridCol>
                <a:gridCol w="1085215">
                  <a:extLst>
                    <a:ext uri="{9D8B030D-6E8A-4147-A177-3AD203B41FA5}">
                      <a16:colId xmlns:a16="http://schemas.microsoft.com/office/drawing/2014/main" val="20001"/>
                    </a:ext>
                  </a:extLst>
                </a:gridCol>
                <a:gridCol w="1049020">
                  <a:extLst>
                    <a:ext uri="{9D8B030D-6E8A-4147-A177-3AD203B41FA5}">
                      <a16:colId xmlns:a16="http://schemas.microsoft.com/office/drawing/2014/main" val="20002"/>
                    </a:ext>
                  </a:extLst>
                </a:gridCol>
              </a:tblGrid>
              <a:tr h="368935">
                <a:tc>
                  <a:txBody>
                    <a:bodyPr/>
                    <a:lstStyle/>
                    <a:p>
                      <a:pPr marL="137160" marR="0" indent="0" algn="l">
                        <a:lnSpc>
                          <a:spcPts val="1200"/>
                        </a:lnSpc>
                        <a:spcBef>
                          <a:spcPts val="205"/>
                        </a:spcBef>
                        <a:spcAft>
                          <a:spcPts val="0"/>
                        </a:spcAft>
                      </a:pPr>
                      <a:r>
                        <a:rPr lang="en-US" sz="1000" b="1" spc="0">
                          <a:solidFill>
                            <a:srgbClr val="000000"/>
                          </a:solidFill>
                          <a:latin typeface="Times New Roman" panose="02020603050405020304" pitchFamily="1"/>
                        </a:rPr>
                        <a:t>SECTION </a:t>
                      </a:r>
                    </a:p>
                    <a:p>
                      <a:pPr marL="137160" marR="0" indent="0" algn="l">
                        <a:lnSpc>
                          <a:spcPts val="1400"/>
                        </a:lnSpc>
                        <a:spcBef>
                          <a:spcPts val="0"/>
                        </a:spcBef>
                        <a:spcAft>
                          <a:spcPts val="150"/>
                        </a:spcAft>
                      </a:pPr>
                      <a:r>
                        <a:rPr lang="en-US" sz="1200" b="1" spc="0">
                          <a:solidFill>
                            <a:srgbClr val="000000"/>
                          </a:solidFill>
                          <a:latin typeface="Times New Roman" panose="02020603050405020304" pitchFamily="1"/>
                        </a:rPr>
                        <a:t>MEDICAL CENTER SAFETY PROGRAM </a:t>
                      </a:r>
                    </a:p>
                  </a:txBody>
                  <a:tcPr marL="0" marR="0" marT="0" marB="0">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tcPr>
                </a:tc>
                <a:tc>
                  <a:txBody>
                    <a:bodyPr/>
                    <a:lstStyle/>
                    <a:p>
                      <a:pPr marL="146685" marR="0" indent="0" algn="l">
                        <a:lnSpc>
                          <a:spcPts val="1200"/>
                        </a:lnSpc>
                        <a:spcBef>
                          <a:spcPts val="1530"/>
                        </a:spcBef>
                        <a:spcAft>
                          <a:spcPts val="195"/>
                        </a:spcAft>
                      </a:pPr>
                      <a:r>
                        <a:rPr lang="en-US" sz="1000" b="1" spc="0">
                          <a:solidFill>
                            <a:srgbClr val="000000"/>
                          </a:solidFill>
                          <a:latin typeface="Times New Roman" panose="02020603050405020304" pitchFamily="1"/>
                        </a:rPr>
                        <a:t>NUMBER </a:t>
                      </a:r>
                    </a:p>
                  </a:txBody>
                  <a:tcPr marL="0" marR="0" marT="0" marB="0" anchor="b">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tcPr>
                </a:tc>
                <a:tc>
                  <a:txBody>
                    <a:bodyPr/>
                    <a:lstStyle/>
                    <a:p>
                      <a:pPr marL="143510" marR="0" indent="0" algn="l">
                        <a:lnSpc>
                          <a:spcPts val="1400"/>
                        </a:lnSpc>
                        <a:spcBef>
                          <a:spcPts val="1500"/>
                        </a:spcBef>
                        <a:spcAft>
                          <a:spcPts val="0"/>
                        </a:spcAft>
                      </a:pPr>
                      <a:r>
                        <a:rPr lang="en-US" sz="1200" b="1" spc="0">
                          <a:solidFill>
                            <a:srgbClr val="000000"/>
                          </a:solidFill>
                          <a:latin typeface="Times New Roman" panose="02020603050405020304" pitchFamily="1"/>
                        </a:rPr>
                        <a:t>112 </a:t>
                      </a:r>
                    </a:p>
                  </a:txBody>
                  <a:tcPr marL="0" marR="0" marT="0" marB="0" anchor="b">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tcPr>
                </a:tc>
                <a:extLst>
                  <a:ext uri="{0D108BD9-81ED-4DB2-BD59-A6C34878D82A}">
                    <a16:rowId xmlns:a16="http://schemas.microsoft.com/office/drawing/2014/main" val="10000"/>
                  </a:ext>
                </a:extLst>
              </a:tr>
              <a:tr h="173355">
                <a:tc>
                  <a:txBody>
                    <a:bodyPr/>
                    <a:lstStyle/>
                    <a:p>
                      <a:pPr marL="143510" marR="0" indent="0" algn="l">
                        <a:lnSpc>
                          <a:spcPts val="1200"/>
                        </a:lnSpc>
                        <a:spcBef>
                          <a:spcPts val="0"/>
                        </a:spcBef>
                        <a:spcAft>
                          <a:spcPts val="55"/>
                        </a:spcAft>
                      </a:pPr>
                      <a:r>
                        <a:rPr lang="en-US" sz="1000" b="1" spc="0">
                          <a:solidFill>
                            <a:srgbClr val="000000"/>
                          </a:solidFill>
                          <a:latin typeface="Times New Roman" panose="02020603050405020304" pitchFamily="1"/>
                        </a:rPr>
                        <a:t>TITLE </a:t>
                      </a:r>
                    </a:p>
                  </a:txBody>
                  <a:tcPr marL="0" marR="0" marT="0" marB="0" anchor="ctr">
                    <a:lnL w="8890" cmpd="sng">
                      <a:solidFill>
                        <a:srgbClr val="000000"/>
                      </a:solidFill>
                      <a:prstDash val="solid"/>
                    </a:lnL>
                    <a:lnR w="8890" cmpd="sng">
                      <a:solidFill>
                        <a:srgbClr val="000000"/>
                      </a:solidFill>
                      <a:prstDash val="solid"/>
                    </a:lnR>
                    <a:lnT w="8890" cmpd="sng">
                      <a:solidFill>
                        <a:srgbClr val="000000"/>
                      </a:solidFill>
                      <a:prstDash val="solid"/>
                    </a:lnT>
                    <a:lnB w="0" cmpd="sng">
                      <a:noFill/>
                      <a:prstDash val="solid"/>
                    </a:lnB>
                  </a:tcPr>
                </a:tc>
                <a:tc>
                  <a:txBody>
                    <a:bodyPr/>
                    <a:lstStyle/>
                    <a:p>
                      <a:pPr marL="146685" marR="0" indent="0" algn="l">
                        <a:lnSpc>
                          <a:spcPts val="1100"/>
                        </a:lnSpc>
                        <a:spcBef>
                          <a:spcPts val="290"/>
                        </a:spcBef>
                        <a:spcAft>
                          <a:spcPts val="0"/>
                        </a:spcAft>
                      </a:pPr>
                      <a:r>
                        <a:rPr lang="en-US" sz="1000" b="1" spc="0">
                          <a:solidFill>
                            <a:srgbClr val="000000"/>
                          </a:solidFill>
                          <a:latin typeface="Times New Roman" panose="02020603050405020304" pitchFamily="1"/>
                        </a:rPr>
                        <a:t>EFFECTIVE </a:t>
                      </a:r>
                    </a:p>
                  </a:txBody>
                  <a:tcPr marL="0" marR="0" marT="0" marB="0" anchor="ctr">
                    <a:lnL w="8890" cmpd="sng">
                      <a:solidFill>
                        <a:srgbClr val="000000"/>
                      </a:solidFill>
                      <a:prstDash val="solid"/>
                    </a:lnL>
                    <a:lnR w="8890" cmpd="sng">
                      <a:solidFill>
                        <a:srgbClr val="000000"/>
                      </a:solidFill>
                      <a:prstDash val="solid"/>
                    </a:lnR>
                    <a:lnT w="8890" cmpd="sng">
                      <a:solidFill>
                        <a:srgbClr val="000000"/>
                      </a:solidFill>
                      <a:prstDash val="solid"/>
                    </a:lnT>
                    <a:lnB w="0" cmpd="sng">
                      <a:noFill/>
                      <a:prstDash val="solid"/>
                    </a:lnB>
                  </a:tcPr>
                </a:tc>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8890" cmpd="sng">
                      <a:solidFill>
                        <a:srgbClr val="000000"/>
                      </a:solidFill>
                      <a:prstDash val="solid"/>
                    </a:lnL>
                    <a:lnR w="8890" cmpd="sng">
                      <a:solidFill>
                        <a:srgbClr val="000000"/>
                      </a:solidFill>
                      <a:prstDash val="solid"/>
                    </a:lnR>
                    <a:lnT w="8890" cmpd="sng">
                      <a:solidFill>
                        <a:srgbClr val="000000"/>
                      </a:solidFill>
                      <a:prstDash val="solid"/>
                    </a:lnT>
                    <a:lnB w="0" cmpd="sng">
                      <a:noFill/>
                      <a:prstDash val="solid"/>
                    </a:lnB>
                  </a:tcPr>
                </a:tc>
                <a:extLst>
                  <a:ext uri="{0D108BD9-81ED-4DB2-BD59-A6C34878D82A}">
                    <a16:rowId xmlns:a16="http://schemas.microsoft.com/office/drawing/2014/main" val="10001"/>
                  </a:ext>
                </a:extLst>
              </a:tr>
              <a:tr h="182880">
                <a:tc>
                  <a:txBody>
                    <a:bodyPr/>
                    <a:lstStyle/>
                    <a:p>
                      <a:pPr marL="143510" marR="0" indent="0" algn="l">
                        <a:lnSpc>
                          <a:spcPts val="1300"/>
                        </a:lnSpc>
                        <a:spcBef>
                          <a:spcPts val="0"/>
                        </a:spcBef>
                        <a:spcAft>
                          <a:spcPts val="115"/>
                        </a:spcAft>
                      </a:pPr>
                      <a:r>
                        <a:rPr lang="en-US" sz="1200" b="1" spc="0">
                          <a:solidFill>
                            <a:srgbClr val="000000"/>
                          </a:solidFill>
                          <a:latin typeface="Times New Roman" panose="02020603050405020304" pitchFamily="1"/>
                        </a:rPr>
                        <a:t>HAZARDOUS MATERIALS PROGRAM </a:t>
                      </a:r>
                    </a:p>
                  </a:txBody>
                  <a:tcPr marL="0" marR="0" marT="0" marB="0" anchor="ctr">
                    <a:lnL w="8890" cmpd="sng">
                      <a:solidFill>
                        <a:srgbClr val="000000"/>
                      </a:solidFill>
                      <a:prstDash val="solid"/>
                    </a:lnL>
                    <a:lnR w="8890" cmpd="sng">
                      <a:solidFill>
                        <a:srgbClr val="000000"/>
                      </a:solidFill>
                      <a:prstDash val="solid"/>
                    </a:lnR>
                    <a:lnT w="0" cmpd="sng">
                      <a:noFill/>
                      <a:prstDash val="solid"/>
                    </a:lnT>
                    <a:lnB w="0" cmpd="sng">
                      <a:noFill/>
                      <a:prstDash val="solid"/>
                    </a:lnB>
                  </a:tcPr>
                </a:tc>
                <a:tc>
                  <a:txBody>
                    <a:bodyPr/>
                    <a:lstStyle/>
                    <a:p>
                      <a:pPr marL="146685" marR="0" indent="0" algn="l">
                        <a:lnSpc>
                          <a:spcPts val="1200"/>
                        </a:lnSpc>
                        <a:spcBef>
                          <a:spcPts val="0"/>
                        </a:spcBef>
                        <a:spcAft>
                          <a:spcPts val="155"/>
                        </a:spcAft>
                      </a:pPr>
                      <a:r>
                        <a:rPr lang="en-US" sz="1000" b="1" spc="0">
                          <a:solidFill>
                            <a:srgbClr val="000000"/>
                          </a:solidFill>
                          <a:latin typeface="Times New Roman" panose="02020603050405020304" pitchFamily="1"/>
                        </a:rPr>
                        <a:t>DATE </a:t>
                      </a:r>
                    </a:p>
                  </a:txBody>
                  <a:tcPr marL="0" marR="0" marT="0" marB="0" anchor="ctr">
                    <a:lnL w="8890" cmpd="sng">
                      <a:solidFill>
                        <a:srgbClr val="000000"/>
                      </a:solidFill>
                      <a:prstDash val="solid"/>
                    </a:lnL>
                    <a:lnR w="8890" cmpd="sng">
                      <a:solidFill>
                        <a:srgbClr val="000000"/>
                      </a:solidFill>
                      <a:prstDash val="solid"/>
                    </a:lnR>
                    <a:lnT w="0" cmpd="sng">
                      <a:noFill/>
                      <a:prstDash val="solid"/>
                    </a:lnT>
                    <a:lnB w="8890" cmpd="sng">
                      <a:solidFill>
                        <a:srgbClr val="000000"/>
                      </a:solidFill>
                      <a:prstDash val="solid"/>
                    </a:lnB>
                  </a:tcPr>
                </a:tc>
                <a:tc>
                  <a:txBody>
                    <a:bodyPr/>
                    <a:lstStyle/>
                    <a:p>
                      <a:pPr marL="143510" marR="0" indent="0" algn="l">
                        <a:lnSpc>
                          <a:spcPts val="1400"/>
                        </a:lnSpc>
                        <a:spcBef>
                          <a:spcPts val="0"/>
                        </a:spcBef>
                        <a:spcAft>
                          <a:spcPts val="0"/>
                        </a:spcAft>
                      </a:pPr>
                      <a:r>
                        <a:rPr lang="en-US" sz="1200" b="1" spc="0">
                          <a:solidFill>
                            <a:srgbClr val="000000"/>
                          </a:solidFill>
                          <a:latin typeface="Times New Roman" panose="02020603050405020304" pitchFamily="1"/>
                        </a:rPr>
                        <a:t>9-1-89 </a:t>
                      </a:r>
                    </a:p>
                  </a:txBody>
                  <a:tcPr marL="0" marR="0" marT="0" marB="0" anchor="ctr">
                    <a:lnL w="8890" cmpd="sng">
                      <a:solidFill>
                        <a:srgbClr val="000000"/>
                      </a:solidFill>
                      <a:prstDash val="solid"/>
                    </a:lnL>
                    <a:lnR w="8890" cmpd="sng">
                      <a:solidFill>
                        <a:srgbClr val="000000"/>
                      </a:solidFill>
                      <a:prstDash val="solid"/>
                    </a:lnR>
                    <a:lnT w="0" cmpd="sng">
                      <a:noFill/>
                      <a:prstDash val="solid"/>
                    </a:lnT>
                    <a:lnB w="8890" cmpd="sng">
                      <a:solidFill>
                        <a:srgbClr val="000000"/>
                      </a:solidFill>
                      <a:prstDash val="solid"/>
                    </a:lnB>
                  </a:tcPr>
                </a:tc>
                <a:extLst>
                  <a:ext uri="{0D108BD9-81ED-4DB2-BD59-A6C34878D82A}">
                    <a16:rowId xmlns:a16="http://schemas.microsoft.com/office/drawing/2014/main" val="10002"/>
                  </a:ext>
                </a:extLst>
              </a:tr>
              <a:tr h="182880">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8890" cmpd="sng">
                      <a:solidFill>
                        <a:srgbClr val="000000"/>
                      </a:solidFill>
                      <a:prstDash val="solid"/>
                    </a:lnL>
                    <a:lnR w="8890" cmpd="sng">
                      <a:solidFill>
                        <a:srgbClr val="000000"/>
                      </a:solidFill>
                      <a:prstDash val="solid"/>
                    </a:lnR>
                    <a:lnT w="0" cmpd="sng">
                      <a:noFill/>
                      <a:prstDash val="solid"/>
                    </a:lnT>
                    <a:lnB w="0" cmpd="sng">
                      <a:noFill/>
                      <a:prstDash val="solid"/>
                    </a:lnB>
                  </a:tcPr>
                </a:tc>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8890" cmpd="sng">
                      <a:solidFill>
                        <a:srgbClr val="000000"/>
                      </a:solidFill>
                      <a:prstDash val="solid"/>
                    </a:lnL>
                    <a:lnR w="8890" cmpd="sng">
                      <a:solidFill>
                        <a:srgbClr val="000000"/>
                      </a:solidFill>
                      <a:prstDash val="solid"/>
                    </a:lnR>
                    <a:lnT w="8890" cmpd="sng">
                      <a:solidFill>
                        <a:srgbClr val="000000"/>
                      </a:solidFill>
                      <a:prstDash val="solid"/>
                    </a:lnT>
                    <a:lnB w="0" cmpd="sng">
                      <a:noFill/>
                      <a:prstDash val="solid"/>
                    </a:lnB>
                  </a:tcPr>
                </a:tc>
                <a:tc>
                  <a:txBody>
                    <a:bodyPr/>
                    <a:lstStyle/>
                    <a:p>
                      <a:pPr marL="143510" marR="0" indent="0" algn="l">
                        <a:lnSpc>
                          <a:spcPts val="1400"/>
                        </a:lnSpc>
                        <a:spcBef>
                          <a:spcPts val="0"/>
                        </a:spcBef>
                        <a:spcAft>
                          <a:spcPts val="0"/>
                        </a:spcAft>
                      </a:pPr>
                      <a:r>
                        <a:rPr lang="en-US" sz="1200" b="1" spc="0">
                          <a:solidFill>
                            <a:srgbClr val="000000"/>
                          </a:solidFill>
                          <a:latin typeface="Times New Roman" panose="02020603050405020304" pitchFamily="1"/>
                        </a:rPr>
                        <a:t>2-97, 1-00, </a:t>
                      </a:r>
                    </a:p>
                  </a:txBody>
                  <a:tcPr marL="0" marR="0" marT="0" marB="0" anchor="ctr">
                    <a:lnL w="8890" cmpd="sng">
                      <a:solidFill>
                        <a:srgbClr val="000000"/>
                      </a:solidFill>
                      <a:prstDash val="solid"/>
                    </a:lnL>
                    <a:lnR w="8890" cmpd="sng">
                      <a:solidFill>
                        <a:srgbClr val="000000"/>
                      </a:solidFill>
                      <a:prstDash val="solid"/>
                    </a:lnR>
                    <a:lnT w="8890" cmpd="sng">
                      <a:solidFill>
                        <a:srgbClr val="000000"/>
                      </a:solidFill>
                      <a:prstDash val="solid"/>
                    </a:lnT>
                    <a:lnB w="0" cmpd="sng">
                      <a:noFill/>
                      <a:prstDash val="solid"/>
                    </a:lnB>
                  </a:tcPr>
                </a:tc>
                <a:extLst>
                  <a:ext uri="{0D108BD9-81ED-4DB2-BD59-A6C34878D82A}">
                    <a16:rowId xmlns:a16="http://schemas.microsoft.com/office/drawing/2014/main" val="10003"/>
                  </a:ext>
                </a:extLst>
              </a:tr>
              <a:tr h="167640">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8890" cmpd="sng">
                      <a:solidFill>
                        <a:srgbClr val="000000"/>
                      </a:solidFill>
                      <a:prstDash val="solid"/>
                    </a:lnL>
                    <a:lnR w="8890" cmpd="sng">
                      <a:solidFill>
                        <a:srgbClr val="000000"/>
                      </a:solidFill>
                      <a:prstDash val="solid"/>
                    </a:lnR>
                    <a:lnT w="0" cmpd="sng">
                      <a:noFill/>
                      <a:prstDash val="solid"/>
                    </a:lnT>
                    <a:lnB w="0" cmpd="sng">
                      <a:noFill/>
                      <a:prstDash val="solid"/>
                    </a:lnB>
                  </a:tcPr>
                </a:tc>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8890" cmpd="sng">
                      <a:solidFill>
                        <a:srgbClr val="000000"/>
                      </a:solidFill>
                      <a:prstDash val="solid"/>
                    </a:lnL>
                    <a:lnR w="8890" cmpd="sng">
                      <a:solidFill>
                        <a:srgbClr val="000000"/>
                      </a:solidFill>
                      <a:prstDash val="solid"/>
                    </a:lnR>
                    <a:lnT w="0" cmpd="sng">
                      <a:noFill/>
                      <a:prstDash val="solid"/>
                    </a:lnT>
                    <a:lnB w="0" cmpd="sng">
                      <a:noFill/>
                      <a:prstDash val="solid"/>
                    </a:lnB>
                  </a:tcPr>
                </a:tc>
                <a:tc>
                  <a:txBody>
                    <a:bodyPr/>
                    <a:lstStyle/>
                    <a:p>
                      <a:pPr marL="143510" marR="0" indent="0" algn="l">
                        <a:lnSpc>
                          <a:spcPts val="1200"/>
                        </a:lnSpc>
                        <a:spcBef>
                          <a:spcPts val="0"/>
                        </a:spcBef>
                        <a:spcAft>
                          <a:spcPts val="0"/>
                        </a:spcAft>
                      </a:pPr>
                      <a:r>
                        <a:rPr lang="en-US" sz="1200" b="1" spc="0">
                          <a:solidFill>
                            <a:srgbClr val="000000"/>
                          </a:solidFill>
                          <a:latin typeface="Times New Roman" panose="02020603050405020304" pitchFamily="1"/>
                        </a:rPr>
                        <a:t>7-02, 1-03, </a:t>
                      </a:r>
                    </a:p>
                  </a:txBody>
                  <a:tcPr marL="0" marR="0" marT="0" marB="0" anchor="ctr">
                    <a:lnL w="8890" cmpd="sng">
                      <a:solidFill>
                        <a:srgbClr val="000000"/>
                      </a:solidFill>
                      <a:prstDash val="solid"/>
                    </a:lnL>
                    <a:lnR w="8890" cmpd="sng">
                      <a:solidFill>
                        <a:srgbClr val="000000"/>
                      </a:solidFill>
                      <a:prstDash val="solid"/>
                    </a:lnR>
                    <a:lnT w="0" cmpd="sng">
                      <a:noFill/>
                      <a:prstDash val="solid"/>
                    </a:lnT>
                    <a:lnB w="0" cmpd="sng">
                      <a:noFill/>
                      <a:prstDash val="solid"/>
                    </a:lnB>
                  </a:tcPr>
                </a:tc>
                <a:extLst>
                  <a:ext uri="{0D108BD9-81ED-4DB2-BD59-A6C34878D82A}">
                    <a16:rowId xmlns:a16="http://schemas.microsoft.com/office/drawing/2014/main" val="10004"/>
                  </a:ext>
                </a:extLst>
              </a:tr>
              <a:tr h="186055">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8890" cmpd="sng">
                      <a:solidFill>
                        <a:srgbClr val="000000"/>
                      </a:solidFill>
                      <a:prstDash val="solid"/>
                    </a:lnL>
                    <a:lnR w="8890" cmpd="sng">
                      <a:solidFill>
                        <a:srgbClr val="000000"/>
                      </a:solidFill>
                      <a:prstDash val="solid"/>
                    </a:lnR>
                    <a:lnT w="0" cmpd="sng">
                      <a:noFill/>
                      <a:prstDash val="solid"/>
                    </a:lnT>
                    <a:lnB w="0" cmpd="sng">
                      <a:noFill/>
                      <a:prstDash val="solid"/>
                    </a:lnB>
                  </a:tcPr>
                </a:tc>
                <a:tc>
                  <a:txBody>
                    <a:bodyPr/>
                    <a:lstStyle/>
                    <a:p>
                      <a:pPr marL="137160" marR="0" indent="0" algn="l">
                        <a:lnSpc>
                          <a:spcPts val="700"/>
                        </a:lnSpc>
                        <a:spcBef>
                          <a:spcPts val="0"/>
                        </a:spcBef>
                        <a:spcAft>
                          <a:spcPts val="0"/>
                        </a:spcAft>
                      </a:pPr>
                      <a:r>
                        <a:rPr lang="en-US" sz="900" spc="0">
                          <a:solidFill>
                            <a:srgbClr val="000000"/>
                          </a:solidFill>
                          <a:latin typeface="Times New Roman" panose="02020603050405020304" pitchFamily="1"/>
                        </a:rPr>
                        <a:t>REVISION </a:t>
                      </a:r>
                      <a:br/>
                      <a:r>
                        <a:rPr lang="en-US" sz="900" spc="0">
                          <a:solidFill>
                            <a:srgbClr val="000000"/>
                          </a:solidFill>
                          <a:latin typeface="Times New Roman" panose="02020603050405020304" pitchFamily="1"/>
                        </a:rPr>
                        <a:t>DATE: </a:t>
                      </a:r>
                    </a:p>
                  </a:txBody>
                  <a:tcPr marL="0" marR="0" marT="0" marB="0" anchor="ctr">
                    <a:lnL w="8890" cmpd="sng">
                      <a:solidFill>
                        <a:srgbClr val="000000"/>
                      </a:solidFill>
                      <a:prstDash val="solid"/>
                    </a:lnL>
                    <a:lnR w="8890" cmpd="sng">
                      <a:solidFill>
                        <a:srgbClr val="000000"/>
                      </a:solidFill>
                      <a:prstDash val="solid"/>
                    </a:lnR>
                    <a:lnT w="0" cmpd="sng">
                      <a:noFill/>
                      <a:prstDash val="solid"/>
                    </a:lnT>
                    <a:lnB w="0" cmpd="sng">
                      <a:noFill/>
                      <a:prstDash val="solid"/>
                    </a:lnB>
                  </a:tcPr>
                </a:tc>
                <a:tc>
                  <a:txBody>
                    <a:bodyPr/>
                    <a:lstStyle/>
                    <a:p>
                      <a:pPr marL="143510" marR="0" indent="0" algn="l">
                        <a:lnSpc>
                          <a:spcPts val="1400"/>
                        </a:lnSpc>
                        <a:spcBef>
                          <a:spcPts val="0"/>
                        </a:spcBef>
                        <a:spcAft>
                          <a:spcPts val="0"/>
                        </a:spcAft>
                      </a:pPr>
                      <a:r>
                        <a:rPr lang="en-US" sz="1200" b="1" spc="0">
                          <a:solidFill>
                            <a:srgbClr val="000000"/>
                          </a:solidFill>
                          <a:latin typeface="Times New Roman" panose="02020603050405020304" pitchFamily="1"/>
                        </a:rPr>
                        <a:t>10-05, 7-08, </a:t>
                      </a:r>
                    </a:p>
                  </a:txBody>
                  <a:tcPr marL="0" marR="0" marT="0" marB="0" anchor="ctr">
                    <a:lnL w="8890" cmpd="sng">
                      <a:solidFill>
                        <a:srgbClr val="000000"/>
                      </a:solidFill>
                      <a:prstDash val="solid"/>
                    </a:lnL>
                    <a:lnR w="8890" cmpd="sng">
                      <a:solidFill>
                        <a:srgbClr val="000000"/>
                      </a:solidFill>
                      <a:prstDash val="solid"/>
                    </a:lnR>
                    <a:lnT w="0" cmpd="sng">
                      <a:noFill/>
                      <a:prstDash val="solid"/>
                    </a:lnT>
                    <a:lnB w="0" cmpd="sng">
                      <a:noFill/>
                      <a:prstDash val="solid"/>
                    </a:lnB>
                  </a:tcPr>
                </a:tc>
                <a:extLst>
                  <a:ext uri="{0D108BD9-81ED-4DB2-BD59-A6C34878D82A}">
                    <a16:rowId xmlns:a16="http://schemas.microsoft.com/office/drawing/2014/main" val="10005"/>
                  </a:ext>
                </a:extLst>
              </a:tr>
              <a:tr h="173990">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8890" cmpd="sng">
                      <a:solidFill>
                        <a:srgbClr val="000000"/>
                      </a:solidFill>
                      <a:prstDash val="solid"/>
                    </a:lnL>
                    <a:lnR w="8890" cmpd="sng">
                      <a:solidFill>
                        <a:srgbClr val="000000"/>
                      </a:solidFill>
                      <a:prstDash val="solid"/>
                    </a:lnR>
                    <a:lnT w="0" cmpd="sng">
                      <a:noFill/>
                      <a:prstDash val="solid"/>
                    </a:lnT>
                    <a:lnB w="0" cmpd="sng">
                      <a:noFill/>
                      <a:prstDash val="solid"/>
                    </a:lnB>
                  </a:tcPr>
                </a:tc>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8890" cmpd="sng">
                      <a:solidFill>
                        <a:srgbClr val="000000"/>
                      </a:solidFill>
                      <a:prstDash val="solid"/>
                    </a:lnL>
                    <a:lnR w="8890" cmpd="sng">
                      <a:solidFill>
                        <a:srgbClr val="000000"/>
                      </a:solidFill>
                      <a:prstDash val="solid"/>
                    </a:lnR>
                    <a:lnT w="0" cmpd="sng">
                      <a:noFill/>
                      <a:prstDash val="solid"/>
                    </a:lnT>
                    <a:lnB w="0" cmpd="sng">
                      <a:noFill/>
                      <a:prstDash val="solid"/>
                    </a:lnB>
                  </a:tcPr>
                </a:tc>
                <a:tc>
                  <a:txBody>
                    <a:bodyPr/>
                    <a:lstStyle/>
                    <a:p>
                      <a:pPr marL="143510" marR="0" indent="0" algn="l">
                        <a:lnSpc>
                          <a:spcPts val="1300"/>
                        </a:lnSpc>
                        <a:spcBef>
                          <a:spcPts val="0"/>
                        </a:spcBef>
                        <a:spcAft>
                          <a:spcPts val="0"/>
                        </a:spcAft>
                      </a:pPr>
                      <a:r>
                        <a:rPr lang="en-US" sz="1200" b="1" spc="0">
                          <a:solidFill>
                            <a:srgbClr val="000000"/>
                          </a:solidFill>
                          <a:latin typeface="Times New Roman" panose="02020603050405020304" pitchFamily="1"/>
                        </a:rPr>
                        <a:t>8-11,10-13, </a:t>
                      </a:r>
                    </a:p>
                  </a:txBody>
                  <a:tcPr marL="0" marR="0" marT="0" marB="0" anchor="ctr">
                    <a:lnL w="8890" cmpd="sng">
                      <a:solidFill>
                        <a:srgbClr val="000000"/>
                      </a:solidFill>
                      <a:prstDash val="solid"/>
                    </a:lnL>
                    <a:lnR w="8890" cmpd="sng">
                      <a:solidFill>
                        <a:srgbClr val="000000"/>
                      </a:solidFill>
                      <a:prstDash val="solid"/>
                    </a:lnR>
                    <a:lnT w="0" cmpd="sng">
                      <a:noFill/>
                      <a:prstDash val="solid"/>
                    </a:lnT>
                    <a:lnB w="0" cmpd="sng">
                      <a:noFill/>
                      <a:prstDash val="solid"/>
                    </a:lnB>
                  </a:tcPr>
                </a:tc>
                <a:extLst>
                  <a:ext uri="{0D108BD9-81ED-4DB2-BD59-A6C34878D82A}">
                    <a16:rowId xmlns:a16="http://schemas.microsoft.com/office/drawing/2014/main" val="10006"/>
                  </a:ext>
                </a:extLst>
              </a:tr>
              <a:tr h="179705">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8890" cmpd="sng">
                      <a:solidFill>
                        <a:srgbClr val="000000"/>
                      </a:solidFill>
                      <a:prstDash val="solid"/>
                    </a:lnL>
                    <a:lnR w="8890" cmpd="sng">
                      <a:solidFill>
                        <a:srgbClr val="000000"/>
                      </a:solidFill>
                      <a:prstDash val="solid"/>
                    </a:lnR>
                    <a:lnT w="0" cmpd="sng">
                      <a:noFill/>
                      <a:prstDash val="solid"/>
                    </a:lnT>
                    <a:lnB w="0" cmpd="sng">
                      <a:noFill/>
                      <a:prstDash val="solid"/>
                    </a:lnB>
                  </a:tcPr>
                </a:tc>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8890" cmpd="sng">
                      <a:solidFill>
                        <a:srgbClr val="000000"/>
                      </a:solidFill>
                      <a:prstDash val="solid"/>
                    </a:lnL>
                    <a:lnR w="8890" cmpd="sng">
                      <a:solidFill>
                        <a:srgbClr val="000000"/>
                      </a:solidFill>
                      <a:prstDash val="solid"/>
                    </a:lnR>
                    <a:lnT w="0" cmpd="sng">
                      <a:noFill/>
                      <a:prstDash val="solid"/>
                    </a:lnT>
                    <a:lnB w="8890" cmpd="sng">
                      <a:solidFill>
                        <a:srgbClr val="000000"/>
                      </a:solidFill>
                      <a:prstDash val="solid"/>
                    </a:lnB>
                  </a:tcPr>
                </a:tc>
                <a:tc>
                  <a:txBody>
                    <a:bodyPr/>
                    <a:lstStyle/>
                    <a:p>
                      <a:pPr marL="143510" marR="0" indent="0" algn="l">
                        <a:lnSpc>
                          <a:spcPts val="1400"/>
                        </a:lnSpc>
                        <a:spcBef>
                          <a:spcPts val="0"/>
                        </a:spcBef>
                        <a:spcAft>
                          <a:spcPts val="0"/>
                        </a:spcAft>
                      </a:pPr>
                      <a:r>
                        <a:rPr lang="en-US" sz="1200" b="1" spc="0">
                          <a:solidFill>
                            <a:srgbClr val="000000"/>
                          </a:solidFill>
                          <a:latin typeface="Times New Roman" panose="02020603050405020304" pitchFamily="1"/>
                        </a:rPr>
                        <a:t>5-15, 10-17 </a:t>
                      </a:r>
                    </a:p>
                  </a:txBody>
                  <a:tcPr marL="0" marR="0" marT="0" marB="0" anchor="ctr">
                    <a:lnL w="8890" cmpd="sng">
                      <a:solidFill>
                        <a:srgbClr val="000000"/>
                      </a:solidFill>
                      <a:prstDash val="solid"/>
                    </a:lnL>
                    <a:lnR w="8890" cmpd="sng">
                      <a:solidFill>
                        <a:srgbClr val="000000"/>
                      </a:solidFill>
                      <a:prstDash val="solid"/>
                    </a:lnR>
                    <a:lnT w="0" cmpd="sng">
                      <a:noFill/>
                      <a:prstDash val="solid"/>
                    </a:lnT>
                    <a:lnB w="8890" cmpd="sng">
                      <a:solidFill>
                        <a:srgbClr val="000000"/>
                      </a:solidFill>
                      <a:prstDash val="solid"/>
                    </a:lnB>
                  </a:tcPr>
                </a:tc>
                <a:extLst>
                  <a:ext uri="{0D108BD9-81ED-4DB2-BD59-A6C34878D82A}">
                    <a16:rowId xmlns:a16="http://schemas.microsoft.com/office/drawing/2014/main" val="10007"/>
                  </a:ext>
                </a:extLst>
              </a:tr>
              <a:tr h="198120">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8890" cmpd="sng">
                      <a:solidFill>
                        <a:srgbClr val="000000"/>
                      </a:solidFill>
                      <a:prstDash val="solid"/>
                    </a:lnL>
                    <a:lnR w="8890" cmpd="sng">
                      <a:solidFill>
                        <a:srgbClr val="000000"/>
                      </a:solidFill>
                      <a:prstDash val="solid"/>
                    </a:lnR>
                    <a:lnT w="0" cmpd="sng">
                      <a:noFill/>
                      <a:prstDash val="solid"/>
                    </a:lnT>
                    <a:lnB w="8890" cmpd="sng">
                      <a:solidFill>
                        <a:srgbClr val="000000"/>
                      </a:solidFill>
                      <a:prstDash val="solid"/>
                    </a:lnB>
                  </a:tcPr>
                </a:tc>
                <a:tc>
                  <a:txBody>
                    <a:bodyPr/>
                    <a:lstStyle/>
                    <a:p>
                      <a:pPr marL="146685" marR="0" indent="0" algn="l">
                        <a:lnSpc>
                          <a:spcPts val="1200"/>
                        </a:lnSpc>
                        <a:spcBef>
                          <a:spcPts val="220"/>
                        </a:spcBef>
                        <a:spcAft>
                          <a:spcPts val="160"/>
                        </a:spcAft>
                      </a:pPr>
                      <a:r>
                        <a:rPr lang="en-US" sz="1000" b="1" spc="0">
                          <a:solidFill>
                            <a:srgbClr val="000000"/>
                          </a:solidFill>
                          <a:latin typeface="Times New Roman" panose="02020603050405020304" pitchFamily="1"/>
                        </a:rPr>
                        <a:t>PAGE </a:t>
                      </a:r>
                    </a:p>
                  </a:txBody>
                  <a:tcPr marL="0" marR="0" marT="0"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tcPr>
                </a:tc>
                <a:tc>
                  <a:txBody>
                    <a:bodyPr/>
                    <a:lstStyle/>
                    <a:p>
                      <a:pPr marL="143510" marR="0" indent="0" algn="l">
                        <a:lnSpc>
                          <a:spcPts val="1400"/>
                        </a:lnSpc>
                        <a:spcBef>
                          <a:spcPts val="0"/>
                        </a:spcBef>
                        <a:spcAft>
                          <a:spcPts val="40"/>
                        </a:spcAft>
                      </a:pPr>
                      <a:r>
                        <a:rPr lang="en-US" sz="1200" b="1" spc="0">
                          <a:solidFill>
                            <a:srgbClr val="000000"/>
                          </a:solidFill>
                          <a:latin typeface="Times New Roman" panose="02020603050405020304" pitchFamily="1"/>
                        </a:rPr>
                        <a:t>19 of 33 </a:t>
                      </a:r>
                    </a:p>
                  </a:txBody>
                  <a:tcPr marL="0" marR="0" marT="0"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tcPr>
                </a:tc>
                <a:extLst>
                  <a:ext uri="{0D108BD9-81ED-4DB2-BD59-A6C34878D82A}">
                    <a16:rowId xmlns:a16="http://schemas.microsoft.com/office/drawing/2014/main" val="10008"/>
                  </a:ext>
                </a:extLst>
              </a:tr>
            </a:tbl>
          </a:graphicData>
        </a:graphic>
      </p:graphicFrame>
      <p:sp>
        <p:nvSpPr>
          <p:cNvPr id="6" name="Text Placeholder 5"/>
          <p:cNvSpPr>
            <a:spLocks noGrp="1"/>
          </p:cNvSpPr>
          <p:nvPr>
            <p:ph type="body" idx="10"/>
          </p:nvPr>
        </p:nvSpPr>
        <p:spPr>
          <a:xfrm>
            <a:off x="1115695" y="3201035"/>
            <a:ext cx="5562600" cy="6095365"/>
          </a:xfrm>
          <a:prstGeom prst="rect">
            <a:avLst/>
          </a:prstGeom>
          <a:noFill/>
          <a:ln w="0" cmpd="sng">
            <a:noFill/>
            <a:prstDash val="solid"/>
          </a:ln>
        </p:spPr>
        <p:txBody>
          <a:bodyPr vert="horz" lIns="0" tIns="0" rIns="0" bIns="0" anchor="t"/>
          <a:lstStyle/>
          <a:p>
            <a:pPr marL="960120" marR="45720" indent="457200" algn="just">
              <a:lnSpc>
                <a:spcPts val="1400"/>
              </a:lnSpc>
              <a:spcAft>
                <a:spcPts val="0"/>
              </a:spcAft>
              <a:buFont typeface="Times New Roman"/>
              <a:buAutoNum type="alphaUcPeriod" startAt="4"/>
            </a:pPr>
            <a:r>
              <a:rPr lang="en-US" sz="1200" b="1" spc="0">
                <a:solidFill>
                  <a:srgbClr val="000000"/>
                </a:solidFill>
                <a:latin typeface="Times New Roman" panose="02020603050405020304" pitchFamily="1"/>
              </a:rPr>
              <a:t>SDS/Personal Protective Equipment: </a:t>
            </a:r>
            <a:r>
              <a:rPr lang="en-US" sz="1200" spc="0">
                <a:solidFill>
                  <a:srgbClr val="000000"/>
                </a:solidFill>
                <a:latin typeface="Times New Roman" panose="02020603050405020304" pitchFamily="1"/>
              </a:rPr>
              <a:t>The team will review the Safety Data Sheet before beginning any control operations of the spill, and don personal protective equipment (PPE's) as directed. </a:t>
            </a:r>
          </a:p>
          <a:p>
            <a:pPr marL="960120" marR="45720" indent="457200" algn="just">
              <a:lnSpc>
                <a:spcPts val="1400"/>
              </a:lnSpc>
              <a:spcBef>
                <a:spcPts val="715"/>
              </a:spcBef>
              <a:spcAft>
                <a:spcPts val="0"/>
              </a:spcAft>
              <a:buFont typeface="Times New Roman"/>
              <a:buAutoNum type="alphaUcPeriod"/>
            </a:pPr>
            <a:r>
              <a:rPr lang="en-US" sz="1200" b="1" spc="0">
                <a:solidFill>
                  <a:srgbClr val="000000"/>
                </a:solidFill>
                <a:latin typeface="Times New Roman" panose="02020603050405020304" pitchFamily="1"/>
              </a:rPr>
              <a:t>Outside Agency Response: </a:t>
            </a:r>
            <a:r>
              <a:rPr lang="en-US" sz="1200" spc="0">
                <a:solidFill>
                  <a:srgbClr val="000000"/>
                </a:solidFill>
                <a:latin typeface="Times New Roman" panose="02020603050405020304" pitchFamily="1"/>
              </a:rPr>
              <a:t>If the responding team determines that outside assistance is required, the Safety Kleen Co. will be summoned for assistance 1-888-375-5336. </a:t>
            </a:r>
          </a:p>
          <a:p>
            <a:pPr marL="960120" marR="45720" indent="457200" algn="just">
              <a:lnSpc>
                <a:spcPts val="1400"/>
              </a:lnSpc>
              <a:spcBef>
                <a:spcPts val="595"/>
              </a:spcBef>
              <a:spcAft>
                <a:spcPts val="0"/>
              </a:spcAft>
              <a:buFont typeface="Times New Roman"/>
              <a:buAutoNum type="alphaUcPeriod"/>
            </a:pPr>
            <a:r>
              <a:rPr lang="en-US" sz="1200" b="1" spc="0">
                <a:solidFill>
                  <a:srgbClr val="000000"/>
                </a:solidFill>
                <a:latin typeface="Times New Roman" panose="02020603050405020304" pitchFamily="1"/>
              </a:rPr>
              <a:t>Team Cleanup Procedure: </a:t>
            </a:r>
            <a:r>
              <a:rPr lang="en-US" sz="1200" spc="0">
                <a:solidFill>
                  <a:srgbClr val="000000"/>
                </a:solidFill>
                <a:latin typeface="Times New Roman" panose="02020603050405020304" pitchFamily="1"/>
              </a:rPr>
              <a:t>The type of material and quantity spilled will dictate the cleanup procedure, which occurs following the management of a chemical spill. After the area has been isolated, the substance identified, and the SDS consulted, cleanup procedures shall begin in accordance with manufacturer's specifications. The department involved will be assigned with the cleanup responsibility. </a:t>
            </a:r>
          </a:p>
          <a:p>
            <a:pPr marL="960120" marR="45720" indent="457200" algn="just">
              <a:lnSpc>
                <a:spcPts val="1400"/>
              </a:lnSpc>
              <a:spcBef>
                <a:spcPts val="665"/>
              </a:spcBef>
              <a:spcAft>
                <a:spcPts val="0"/>
              </a:spcAft>
              <a:buFont typeface="Times New Roman"/>
              <a:buAutoNum type="alphaUcPeriod"/>
            </a:pPr>
            <a:r>
              <a:rPr lang="en-US" sz="1200" b="1" spc="10">
                <a:solidFill>
                  <a:srgbClr val="000000"/>
                </a:solidFill>
                <a:latin typeface="Times New Roman" panose="02020603050405020304" pitchFamily="1"/>
              </a:rPr>
              <a:t>Decontamination: </a:t>
            </a:r>
            <a:r>
              <a:rPr lang="en-US" sz="1200" spc="10">
                <a:solidFill>
                  <a:srgbClr val="000000"/>
                </a:solidFill>
                <a:latin typeface="Times New Roman" panose="02020603050405020304" pitchFamily="1"/>
              </a:rPr>
              <a:t>All personal protective equipment will be neutralized, if possible, and taken out of service for inspection, cleaning, sanitizing, return to service or disposal. All liquids used in decontamination, cleaning and sanitizing shall be contained, labeled, and disposed of as appropriate. </a:t>
            </a:r>
          </a:p>
          <a:p>
            <a:pPr marL="960120" marR="45720" indent="457200" algn="l">
              <a:lnSpc>
                <a:spcPts val="1400"/>
              </a:lnSpc>
              <a:spcBef>
                <a:spcPts val="1335"/>
              </a:spcBef>
              <a:spcAft>
                <a:spcPts val="0"/>
              </a:spcAft>
              <a:buFont typeface="Times New Roman"/>
              <a:buAutoNum type="alphaUcPeriod"/>
            </a:pPr>
            <a:r>
              <a:rPr lang="en-US" sz="1200" b="1" spc="0">
                <a:solidFill>
                  <a:srgbClr val="000000"/>
                </a:solidFill>
                <a:latin typeface="Times New Roman" panose="02020603050405020304" pitchFamily="1"/>
              </a:rPr>
              <a:t>Termination of the Spill Incident: </a:t>
            </a:r>
            <a:r>
              <a:rPr lang="en-US" sz="1200" spc="0">
                <a:solidFill>
                  <a:srgbClr val="000000"/>
                </a:solidFill>
                <a:latin typeface="Times New Roman" panose="02020603050405020304" pitchFamily="1"/>
              </a:rPr>
              <a:t>The Authority to declare an all clear is vested with any member of the Administrative Spill Response Team. The team member shall consult with the medical and nursing staffs, as well as any outside agency prior to declaring an all-clear status. </a:t>
            </a:r>
          </a:p>
          <a:p>
            <a:pPr marL="960120" marR="45720" indent="457200" algn="just">
              <a:lnSpc>
                <a:spcPts val="1400"/>
              </a:lnSpc>
              <a:spcBef>
                <a:spcPts val="450"/>
              </a:spcBef>
              <a:spcAft>
                <a:spcPts val="0"/>
              </a:spcAft>
              <a:buFont typeface="Times New Roman"/>
              <a:buAutoNum type="alphaUcPeriod"/>
            </a:pPr>
            <a:r>
              <a:rPr lang="en-US" sz="1200" b="1" spc="0">
                <a:solidFill>
                  <a:srgbClr val="000000"/>
                </a:solidFill>
                <a:latin typeface="Times New Roman" panose="02020603050405020304" pitchFamily="1"/>
              </a:rPr>
              <a:t>Investigation and Reporting: </a:t>
            </a:r>
            <a:r>
              <a:rPr lang="en-US" sz="1200" spc="0">
                <a:solidFill>
                  <a:srgbClr val="000000"/>
                </a:solidFill>
                <a:latin typeface="Times New Roman" panose="02020603050405020304" pitchFamily="1"/>
              </a:rPr>
              <a:t>The department involved in the spill will initiate the Chemical Spill Report Form (Attachment 1). The initial report must be completed and forwarded to the Environmental, Health and Safety within three (3) days. </a:t>
            </a:r>
          </a:p>
          <a:p>
            <a:pPr marL="960120" marR="45720" indent="457200" algn="just">
              <a:lnSpc>
                <a:spcPts val="1400"/>
              </a:lnSpc>
              <a:spcBef>
                <a:spcPts val="430"/>
              </a:spcBef>
              <a:spcAft>
                <a:spcPts val="0"/>
              </a:spcAft>
              <a:buFont typeface="Times New Roman"/>
              <a:buAutoNum type="alphaUcPeriod"/>
            </a:pPr>
            <a:r>
              <a:rPr lang="en-US" sz="1200" b="1" spc="0">
                <a:solidFill>
                  <a:srgbClr val="000000"/>
                </a:solidFill>
                <a:latin typeface="Times New Roman" panose="02020603050405020304" pitchFamily="1"/>
              </a:rPr>
              <a:t>Region Notification: </a:t>
            </a:r>
            <a:r>
              <a:rPr lang="en-US" sz="1200" spc="0">
                <a:solidFill>
                  <a:srgbClr val="000000"/>
                </a:solidFill>
                <a:latin typeface="Times New Roman" panose="02020603050405020304" pitchFamily="1"/>
              </a:rPr>
              <a:t>If outside assistance is required, Western Environmental, Health and Safety Service Hub will be notified of the situation. Various other reports to outside agencies may be required. </a:t>
            </a:r>
          </a:p>
          <a:p>
            <a:pPr marL="960120" marR="45720" indent="457200" algn="just">
              <a:lnSpc>
                <a:spcPts val="1400"/>
              </a:lnSpc>
              <a:spcBef>
                <a:spcPts val="425"/>
              </a:spcBef>
              <a:spcAft>
                <a:spcPts val="0"/>
              </a:spcAft>
              <a:buFont typeface="Times New Roman"/>
              <a:buAutoNum type="alphaUcPeriod"/>
            </a:pPr>
            <a:r>
              <a:rPr lang="en-US" sz="1200" b="1" spc="0">
                <a:solidFill>
                  <a:srgbClr val="000000"/>
                </a:solidFill>
                <a:latin typeface="Times New Roman" panose="02020603050405020304" pitchFamily="1"/>
              </a:rPr>
              <a:t>Corrective Action: </a:t>
            </a:r>
            <a:r>
              <a:rPr lang="en-US" sz="1200" spc="0">
                <a:solidFill>
                  <a:srgbClr val="000000"/>
                </a:solidFill>
                <a:latin typeface="Times New Roman" panose="02020603050405020304" pitchFamily="1"/>
              </a:rPr>
              <a:t>The administrator of the involved department will take appropriate steps to ensure that the possibility of a recurrence of the spill is eliminated.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111250" y="601980"/>
          <a:ext cx="5562600" cy="644525"/>
        </p:xfrm>
        <a:graphic>
          <a:graphicData uri="http://schemas.openxmlformats.org/drawingml/2006/table">
            <a:tbl>
              <a:tblPr/>
              <a:tblGrid>
                <a:gridCol w="2305050">
                  <a:extLst>
                    <a:ext uri="{9D8B030D-6E8A-4147-A177-3AD203B41FA5}">
                      <a16:colId xmlns:a16="http://schemas.microsoft.com/office/drawing/2014/main" val="20000"/>
                    </a:ext>
                  </a:extLst>
                </a:gridCol>
                <a:gridCol w="3257550">
                  <a:extLst>
                    <a:ext uri="{9D8B030D-6E8A-4147-A177-3AD203B41FA5}">
                      <a16:colId xmlns:a16="http://schemas.microsoft.com/office/drawing/2014/main" val="20001"/>
                    </a:ext>
                  </a:extLst>
                </a:gridCol>
              </a:tblGrid>
              <a:tr h="644525">
                <a:tc>
                  <a:txBody>
                    <a:bodyPr/>
                    <a:lstStyle/>
                    <a:p>
                      <a:pPr marL="777240" marR="0" indent="0" algn="l">
                        <a:lnSpc>
                          <a:spcPts val="1000"/>
                        </a:lnSpc>
                        <a:spcBef>
                          <a:spcPts val="0"/>
                        </a:spcBef>
                        <a:spcAft>
                          <a:spcPts val="0"/>
                        </a:spcAft>
                      </a:pPr>
                      <a:r>
                        <a:rPr lang="en-US" sz="1650" b="1" spc="0">
                          <a:solidFill>
                            <a:srgbClr val="000000"/>
                          </a:solidFill>
                          <a:latin typeface="Times New Roman" panose="02020603050405020304" pitchFamily="2"/>
                        </a:rPr>
                        <a:t>• </a:t>
                      </a:r>
                    </a:p>
                    <a:p>
                      <a:pPr marL="777240" marR="0" indent="0" algn="l">
                        <a:lnSpc>
                          <a:spcPts val="1500"/>
                        </a:lnSpc>
                        <a:spcBef>
                          <a:spcPts val="0"/>
                        </a:spcBef>
                        <a:spcAft>
                          <a:spcPts val="0"/>
                        </a:spcAft>
                      </a:pPr>
                      <a:r>
                        <a:rPr lang="en-US" sz="1650" b="1" spc="0">
                          <a:solidFill>
                            <a:srgbClr val="000000"/>
                          </a:solidFill>
                          <a:latin typeface="Times New Roman" panose="02020603050405020304" pitchFamily="2"/>
                        </a:rPr>
                        <a:t>VIP/4</a:t>
                      </a:r>
                      <a:r>
                        <a:rPr lang="en-US" sz="1650" b="1" spc="0" baseline="30000">
                          <a:solidFill>
                            <a:srgbClr val="000000"/>
                          </a:solidFill>
                          <a:latin typeface="Times New Roman" panose="02020603050405020304" pitchFamily="2"/>
                        </a:rPr>
                        <a:t>,</a:t>
                      </a:r>
                      <a:r>
                        <a:rPr lang="en-US" sz="100" b="1" spc="0">
                          <a:solidFill>
                            <a:srgbClr val="000000"/>
                          </a:solidFill>
                          <a:latin typeface="Times New Roman" panose="02020603050405020304" pitchFamily="2"/>
                        </a:rPr>
                        <a:t> </a:t>
                      </a:r>
                    </a:p>
                    <a:p>
                      <a:pPr marL="0" marR="618490" indent="0" algn="r">
                        <a:lnSpc>
                          <a:spcPts val="1100"/>
                        </a:lnSpc>
                        <a:spcBef>
                          <a:spcPts val="460"/>
                        </a:spcBef>
                        <a:spcAft>
                          <a:spcPts val="930"/>
                        </a:spcAft>
                      </a:pPr>
                      <a:r>
                        <a:rPr lang="en-US" sz="950" spc="0">
                          <a:solidFill>
                            <a:srgbClr val="000000"/>
                          </a:solidFill>
                          <a:latin typeface="Times New Roman" panose="02020603050405020304" pitchFamily="1"/>
                        </a:rPr>
                        <a:t>KAISER PERMANENTE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594360" marR="0" indent="0" algn="r">
                        <a:lnSpc>
                          <a:spcPts val="1400"/>
                        </a:lnSpc>
                        <a:spcBef>
                          <a:spcPts val="2275"/>
                        </a:spcBef>
                        <a:spcAft>
                          <a:spcPts val="0"/>
                        </a:spcAft>
                      </a:pPr>
                      <a:r>
                        <a:rPr lang="en-US" sz="1200" b="1" spc="0">
                          <a:solidFill>
                            <a:srgbClr val="000000"/>
                          </a:solidFill>
                          <a:latin typeface="Times New Roman" panose="02020603050405020304" pitchFamily="1"/>
                        </a:rPr>
                        <a:t>RIVERSIDE MEDICAL CENTER SAFETY </a:t>
                      </a:r>
                      <a:r>
                        <a:rPr lang="en-US" sz="1200" b="1" u="sng" spc="0">
                          <a:solidFill>
                            <a:srgbClr val="000000"/>
                          </a:solidFill>
                          <a:latin typeface="Times New Roman" panose="02020603050405020304" pitchFamily="1"/>
                        </a:rPr>
                        <a:t>POLICY AND PROCEDURE </a:t>
                      </a:r>
                    </a:p>
                  </a:txBody>
                  <a:tcPr marL="0" marR="0" marT="0" marB="0" anchor="b">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nvGraphicFramePr>
        <p:xfrm>
          <a:off x="1136650" y="1246505"/>
          <a:ext cx="5511165" cy="1810385"/>
        </p:xfrm>
        <a:graphic>
          <a:graphicData uri="http://schemas.openxmlformats.org/drawingml/2006/table">
            <a:tbl>
              <a:tblPr/>
              <a:tblGrid>
                <a:gridCol w="3380105">
                  <a:extLst>
                    <a:ext uri="{9D8B030D-6E8A-4147-A177-3AD203B41FA5}">
                      <a16:colId xmlns:a16="http://schemas.microsoft.com/office/drawing/2014/main" val="20000"/>
                    </a:ext>
                  </a:extLst>
                </a:gridCol>
                <a:gridCol w="1085215">
                  <a:extLst>
                    <a:ext uri="{9D8B030D-6E8A-4147-A177-3AD203B41FA5}">
                      <a16:colId xmlns:a16="http://schemas.microsoft.com/office/drawing/2014/main" val="20001"/>
                    </a:ext>
                  </a:extLst>
                </a:gridCol>
                <a:gridCol w="1045845">
                  <a:extLst>
                    <a:ext uri="{9D8B030D-6E8A-4147-A177-3AD203B41FA5}">
                      <a16:colId xmlns:a16="http://schemas.microsoft.com/office/drawing/2014/main" val="20002"/>
                    </a:ext>
                  </a:extLst>
                </a:gridCol>
              </a:tblGrid>
              <a:tr h="365760">
                <a:tc>
                  <a:txBody>
                    <a:bodyPr/>
                    <a:lstStyle/>
                    <a:p>
                      <a:pPr marL="137160" marR="0" indent="0" algn="l">
                        <a:lnSpc>
                          <a:spcPts val="1100"/>
                        </a:lnSpc>
                        <a:spcBef>
                          <a:spcPts val="210"/>
                        </a:spcBef>
                        <a:spcAft>
                          <a:spcPts val="0"/>
                        </a:spcAft>
                      </a:pPr>
                      <a:r>
                        <a:rPr lang="en-US" sz="950" b="1" spc="0">
                          <a:solidFill>
                            <a:srgbClr val="000000"/>
                          </a:solidFill>
                          <a:latin typeface="Times New Roman" panose="02020603050405020304" pitchFamily="1"/>
                        </a:rPr>
                        <a:t>SECTION </a:t>
                      </a:r>
                    </a:p>
                    <a:p>
                      <a:pPr marL="137160" marR="0" indent="0" algn="l">
                        <a:lnSpc>
                          <a:spcPts val="1300"/>
                        </a:lnSpc>
                        <a:spcBef>
                          <a:spcPts val="0"/>
                        </a:spcBef>
                        <a:spcAft>
                          <a:spcPts val="210"/>
                        </a:spcAft>
                      </a:pPr>
                      <a:r>
                        <a:rPr lang="en-US" sz="1200" b="1" spc="0">
                          <a:solidFill>
                            <a:srgbClr val="000000"/>
                          </a:solidFill>
                          <a:latin typeface="Times New Roman" panose="02020603050405020304" pitchFamily="1"/>
                        </a:rPr>
                        <a:t>MEDICAL CENTER SAFETY PROGRAM </a:t>
                      </a:r>
                    </a:p>
                  </a:txBody>
                  <a:tcPr marL="0" marR="0" marT="0" marB="0">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tcPr>
                </a:tc>
                <a:tc>
                  <a:txBody>
                    <a:bodyPr/>
                    <a:lstStyle/>
                    <a:p>
                      <a:pPr marL="143510" marR="0" indent="0" algn="l">
                        <a:lnSpc>
                          <a:spcPts val="1100"/>
                        </a:lnSpc>
                        <a:spcBef>
                          <a:spcPts val="1550"/>
                        </a:spcBef>
                        <a:spcAft>
                          <a:spcPts val="175"/>
                        </a:spcAft>
                      </a:pPr>
                      <a:r>
                        <a:rPr lang="en-US" sz="950" b="1" spc="0">
                          <a:solidFill>
                            <a:srgbClr val="000000"/>
                          </a:solidFill>
                          <a:latin typeface="Times New Roman" panose="02020603050405020304" pitchFamily="1"/>
                        </a:rPr>
                        <a:t>NUMBER </a:t>
                      </a:r>
                    </a:p>
                  </a:txBody>
                  <a:tcPr marL="0" marR="0" marT="0" marB="0" anchor="b">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tcPr>
                </a:tc>
                <a:tc>
                  <a:txBody>
                    <a:bodyPr/>
                    <a:lstStyle/>
                    <a:p>
                      <a:pPr marL="140335" marR="0" indent="0" algn="l">
                        <a:lnSpc>
                          <a:spcPts val="1400"/>
                        </a:lnSpc>
                        <a:spcBef>
                          <a:spcPts val="1435"/>
                        </a:spcBef>
                        <a:spcAft>
                          <a:spcPts val="20"/>
                        </a:spcAft>
                      </a:pPr>
                      <a:r>
                        <a:rPr lang="en-US" sz="1200" b="1" spc="0">
                          <a:solidFill>
                            <a:srgbClr val="000000"/>
                          </a:solidFill>
                          <a:latin typeface="Times New Roman" panose="02020603050405020304" pitchFamily="1"/>
                        </a:rPr>
                        <a:t>112 </a:t>
                      </a:r>
                    </a:p>
                  </a:txBody>
                  <a:tcPr marL="0" marR="0" marT="0" marB="0" anchor="b">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tcPr>
                </a:tc>
                <a:extLst>
                  <a:ext uri="{0D108BD9-81ED-4DB2-BD59-A6C34878D82A}">
                    <a16:rowId xmlns:a16="http://schemas.microsoft.com/office/drawing/2014/main" val="10000"/>
                  </a:ext>
                </a:extLst>
              </a:tr>
              <a:tr h="176530">
                <a:tc>
                  <a:txBody>
                    <a:bodyPr/>
                    <a:lstStyle/>
                    <a:p>
                      <a:pPr marL="143510" marR="0" indent="0" algn="l">
                        <a:lnSpc>
                          <a:spcPts val="1100"/>
                        </a:lnSpc>
                        <a:spcBef>
                          <a:spcPts val="0"/>
                        </a:spcBef>
                        <a:spcAft>
                          <a:spcPts val="65"/>
                        </a:spcAft>
                      </a:pPr>
                      <a:r>
                        <a:rPr lang="en-US" sz="950" b="1" spc="0">
                          <a:solidFill>
                            <a:srgbClr val="000000"/>
                          </a:solidFill>
                          <a:latin typeface="Times New Roman" panose="02020603050405020304" pitchFamily="1"/>
                        </a:rPr>
                        <a:t>TITLE </a:t>
                      </a:r>
                    </a:p>
                  </a:txBody>
                  <a:tcPr marL="0" marR="0" marT="0" marB="0" anchor="ctr">
                    <a:lnL w="8890" cmpd="sng">
                      <a:solidFill>
                        <a:srgbClr val="000000"/>
                      </a:solidFill>
                      <a:prstDash val="solid"/>
                    </a:lnL>
                    <a:lnR w="8890" cmpd="sng">
                      <a:solidFill>
                        <a:srgbClr val="000000"/>
                      </a:solidFill>
                      <a:prstDash val="solid"/>
                    </a:lnR>
                    <a:lnT w="8890" cmpd="sng">
                      <a:solidFill>
                        <a:srgbClr val="000000"/>
                      </a:solidFill>
                      <a:prstDash val="solid"/>
                    </a:lnT>
                    <a:lnB w="0" cmpd="sng">
                      <a:noFill/>
                      <a:prstDash val="solid"/>
                    </a:lnB>
                  </a:tcPr>
                </a:tc>
                <a:tc>
                  <a:txBody>
                    <a:bodyPr/>
                    <a:lstStyle/>
                    <a:p>
                      <a:pPr marL="143510" marR="0" indent="0" algn="l">
                        <a:lnSpc>
                          <a:spcPts val="1000"/>
                        </a:lnSpc>
                        <a:spcBef>
                          <a:spcPts val="340"/>
                        </a:spcBef>
                        <a:spcAft>
                          <a:spcPts val="0"/>
                        </a:spcAft>
                      </a:pPr>
                      <a:r>
                        <a:rPr lang="en-US" sz="950" b="1" spc="0">
                          <a:solidFill>
                            <a:srgbClr val="000000"/>
                          </a:solidFill>
                          <a:latin typeface="Times New Roman" panose="02020603050405020304" pitchFamily="1"/>
                        </a:rPr>
                        <a:t>EFFECTIVE </a:t>
                      </a:r>
                    </a:p>
                  </a:txBody>
                  <a:tcPr marL="0" marR="0" marT="0" marB="0" anchor="ctr">
                    <a:lnL w="8890" cmpd="sng">
                      <a:solidFill>
                        <a:srgbClr val="000000"/>
                      </a:solidFill>
                      <a:prstDash val="solid"/>
                    </a:lnL>
                    <a:lnR w="8890" cmpd="sng">
                      <a:solidFill>
                        <a:srgbClr val="000000"/>
                      </a:solidFill>
                      <a:prstDash val="solid"/>
                    </a:lnR>
                    <a:lnT w="8890" cmpd="sng">
                      <a:solidFill>
                        <a:srgbClr val="000000"/>
                      </a:solidFill>
                      <a:prstDash val="solid"/>
                    </a:lnT>
                    <a:lnB w="0" cmpd="sng">
                      <a:noFill/>
                      <a:prstDash val="solid"/>
                    </a:lnB>
                  </a:tcPr>
                </a:tc>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2"/>
                        </a:rPr>
                        <a:t> </a:t>
                      </a:r>
                    </a:p>
                  </a:txBody>
                  <a:tcPr marL="0" marR="0" marT="0" marB="0">
                    <a:lnL w="8890" cmpd="sng">
                      <a:solidFill>
                        <a:srgbClr val="000000"/>
                      </a:solidFill>
                      <a:prstDash val="solid"/>
                    </a:lnL>
                    <a:lnR w="8890" cmpd="sng">
                      <a:solidFill>
                        <a:srgbClr val="000000"/>
                      </a:solidFill>
                      <a:prstDash val="solid"/>
                    </a:lnR>
                    <a:lnT w="8890" cmpd="sng">
                      <a:solidFill>
                        <a:srgbClr val="000000"/>
                      </a:solidFill>
                      <a:prstDash val="solid"/>
                    </a:lnT>
                    <a:lnB w="0" cmpd="sng">
                      <a:noFill/>
                      <a:prstDash val="solid"/>
                    </a:lnB>
                  </a:tcPr>
                </a:tc>
                <a:extLst>
                  <a:ext uri="{0D108BD9-81ED-4DB2-BD59-A6C34878D82A}">
                    <a16:rowId xmlns:a16="http://schemas.microsoft.com/office/drawing/2014/main" val="10001"/>
                  </a:ext>
                </a:extLst>
              </a:tr>
              <a:tr h="180340">
                <a:tc>
                  <a:txBody>
                    <a:bodyPr/>
                    <a:lstStyle/>
                    <a:p>
                      <a:pPr marL="143510" marR="0" indent="0" algn="l">
                        <a:lnSpc>
                          <a:spcPts val="1200"/>
                        </a:lnSpc>
                        <a:spcBef>
                          <a:spcPts val="0"/>
                        </a:spcBef>
                        <a:spcAft>
                          <a:spcPts val="190"/>
                        </a:spcAft>
                      </a:pPr>
                      <a:r>
                        <a:rPr lang="en-US" sz="1200" b="1" spc="0">
                          <a:solidFill>
                            <a:srgbClr val="000000"/>
                          </a:solidFill>
                          <a:latin typeface="Times New Roman" panose="02020603050405020304" pitchFamily="1"/>
                        </a:rPr>
                        <a:t>HAZARDOUS MATERIALS PROGRAM </a:t>
                      </a:r>
                    </a:p>
                  </a:txBody>
                  <a:tcPr marL="0" marR="0" marT="0" marB="0" anchor="ctr">
                    <a:lnL w="8890" cmpd="sng">
                      <a:solidFill>
                        <a:srgbClr val="000000"/>
                      </a:solidFill>
                      <a:prstDash val="solid"/>
                    </a:lnL>
                    <a:lnR w="8890" cmpd="sng">
                      <a:solidFill>
                        <a:srgbClr val="000000"/>
                      </a:solidFill>
                      <a:prstDash val="solid"/>
                    </a:lnR>
                    <a:lnT w="0" cmpd="sng">
                      <a:noFill/>
                      <a:prstDash val="solid"/>
                    </a:lnT>
                    <a:lnB w="0" cmpd="sng">
                      <a:noFill/>
                      <a:prstDash val="solid"/>
                    </a:lnB>
                  </a:tcPr>
                </a:tc>
                <a:tc>
                  <a:txBody>
                    <a:bodyPr/>
                    <a:lstStyle/>
                    <a:p>
                      <a:pPr marL="143510" marR="0" indent="0" algn="l">
                        <a:lnSpc>
                          <a:spcPts val="1100"/>
                        </a:lnSpc>
                        <a:spcBef>
                          <a:spcPts val="0"/>
                        </a:spcBef>
                        <a:spcAft>
                          <a:spcPts val="155"/>
                        </a:spcAft>
                      </a:pPr>
                      <a:r>
                        <a:rPr lang="en-US" sz="950" b="1" spc="0">
                          <a:solidFill>
                            <a:srgbClr val="000000"/>
                          </a:solidFill>
                          <a:latin typeface="Times New Roman" panose="02020603050405020304" pitchFamily="1"/>
                        </a:rPr>
                        <a:t>DATE </a:t>
                      </a:r>
                    </a:p>
                  </a:txBody>
                  <a:tcPr marL="0" marR="0" marT="0" marB="0" anchor="ctr">
                    <a:lnL w="8890" cmpd="sng">
                      <a:solidFill>
                        <a:srgbClr val="000000"/>
                      </a:solidFill>
                      <a:prstDash val="solid"/>
                    </a:lnL>
                    <a:lnR w="8890" cmpd="sng">
                      <a:solidFill>
                        <a:srgbClr val="000000"/>
                      </a:solidFill>
                      <a:prstDash val="solid"/>
                    </a:lnR>
                    <a:lnT w="0" cmpd="sng">
                      <a:noFill/>
                      <a:prstDash val="solid"/>
                    </a:lnT>
                    <a:lnB w="8890" cmpd="sng">
                      <a:solidFill>
                        <a:srgbClr val="000000"/>
                      </a:solidFill>
                      <a:prstDash val="solid"/>
                    </a:lnB>
                  </a:tcPr>
                </a:tc>
                <a:tc>
                  <a:txBody>
                    <a:bodyPr/>
                    <a:lstStyle/>
                    <a:p>
                      <a:pPr marL="140335" marR="0" indent="0" algn="l">
                        <a:lnSpc>
                          <a:spcPts val="1400"/>
                        </a:lnSpc>
                        <a:spcBef>
                          <a:spcPts val="0"/>
                        </a:spcBef>
                        <a:spcAft>
                          <a:spcPts val="0"/>
                        </a:spcAft>
                      </a:pPr>
                      <a:r>
                        <a:rPr lang="en-US" sz="1200" b="1" spc="0">
                          <a:solidFill>
                            <a:srgbClr val="000000"/>
                          </a:solidFill>
                          <a:latin typeface="Times New Roman" panose="02020603050405020304" pitchFamily="1"/>
                        </a:rPr>
                        <a:t>9-1-89 </a:t>
                      </a:r>
                    </a:p>
                  </a:txBody>
                  <a:tcPr marL="0" marR="0" marT="0" marB="0" anchor="ctr">
                    <a:lnL w="8890" cmpd="sng">
                      <a:solidFill>
                        <a:srgbClr val="000000"/>
                      </a:solidFill>
                      <a:prstDash val="solid"/>
                    </a:lnL>
                    <a:lnR w="8890" cmpd="sng">
                      <a:solidFill>
                        <a:srgbClr val="000000"/>
                      </a:solidFill>
                      <a:prstDash val="solid"/>
                    </a:lnR>
                    <a:lnT w="0" cmpd="sng">
                      <a:noFill/>
                      <a:prstDash val="solid"/>
                    </a:lnT>
                    <a:lnB w="8890" cmpd="sng">
                      <a:solidFill>
                        <a:srgbClr val="000000"/>
                      </a:solidFill>
                      <a:prstDash val="solid"/>
                    </a:lnB>
                  </a:tcPr>
                </a:tc>
                <a:extLst>
                  <a:ext uri="{0D108BD9-81ED-4DB2-BD59-A6C34878D82A}">
                    <a16:rowId xmlns:a16="http://schemas.microsoft.com/office/drawing/2014/main" val="10002"/>
                  </a:ext>
                </a:extLst>
              </a:tr>
              <a:tr h="179705">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2"/>
                        </a:rPr>
                        <a:t> </a:t>
                      </a:r>
                    </a:p>
                  </a:txBody>
                  <a:tcPr marL="0" marR="0" marT="0" marB="0">
                    <a:lnL w="8890" cmpd="sng">
                      <a:solidFill>
                        <a:srgbClr val="000000"/>
                      </a:solidFill>
                      <a:prstDash val="solid"/>
                    </a:lnL>
                    <a:lnR w="8890" cmpd="sng">
                      <a:solidFill>
                        <a:srgbClr val="000000"/>
                      </a:solidFill>
                      <a:prstDash val="solid"/>
                    </a:lnR>
                    <a:lnT w="0" cmpd="sng">
                      <a:noFill/>
                      <a:prstDash val="solid"/>
                    </a:lnT>
                    <a:lnB w="0" cmpd="sng">
                      <a:noFill/>
                      <a:prstDash val="solid"/>
                    </a:lnB>
                  </a:tcPr>
                </a:tc>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2"/>
                        </a:rPr>
                        <a:t> </a:t>
                      </a:r>
                    </a:p>
                  </a:txBody>
                  <a:tcPr marL="0" marR="0" marT="0" marB="0">
                    <a:lnL w="8890" cmpd="sng">
                      <a:solidFill>
                        <a:srgbClr val="000000"/>
                      </a:solidFill>
                      <a:prstDash val="solid"/>
                    </a:lnL>
                    <a:lnR w="8890" cmpd="sng">
                      <a:solidFill>
                        <a:srgbClr val="000000"/>
                      </a:solidFill>
                      <a:prstDash val="solid"/>
                    </a:lnR>
                    <a:lnT w="8890" cmpd="sng">
                      <a:solidFill>
                        <a:srgbClr val="000000"/>
                      </a:solidFill>
                      <a:prstDash val="solid"/>
                    </a:lnT>
                    <a:lnB w="0" cmpd="sng">
                      <a:noFill/>
                      <a:prstDash val="solid"/>
                    </a:lnB>
                  </a:tcPr>
                </a:tc>
                <a:tc>
                  <a:txBody>
                    <a:bodyPr/>
                    <a:lstStyle/>
                    <a:p>
                      <a:pPr marL="140335" marR="0" indent="0" algn="l">
                        <a:lnSpc>
                          <a:spcPts val="1400"/>
                        </a:lnSpc>
                        <a:spcBef>
                          <a:spcPts val="0"/>
                        </a:spcBef>
                        <a:spcAft>
                          <a:spcPts val="10"/>
                        </a:spcAft>
                      </a:pPr>
                      <a:r>
                        <a:rPr lang="en-US" sz="1200" b="1" spc="0">
                          <a:solidFill>
                            <a:srgbClr val="000000"/>
                          </a:solidFill>
                          <a:latin typeface="Times New Roman" panose="02020603050405020304" pitchFamily="1"/>
                        </a:rPr>
                        <a:t>2-97, 1-00, </a:t>
                      </a:r>
                    </a:p>
                  </a:txBody>
                  <a:tcPr marL="0" marR="0" marT="0" marB="0" anchor="ctr">
                    <a:lnL w="8890" cmpd="sng">
                      <a:solidFill>
                        <a:srgbClr val="000000"/>
                      </a:solidFill>
                      <a:prstDash val="solid"/>
                    </a:lnL>
                    <a:lnR w="8890" cmpd="sng">
                      <a:solidFill>
                        <a:srgbClr val="000000"/>
                      </a:solidFill>
                      <a:prstDash val="solid"/>
                    </a:lnR>
                    <a:lnT w="8890" cmpd="sng">
                      <a:solidFill>
                        <a:srgbClr val="000000"/>
                      </a:solidFill>
                      <a:prstDash val="solid"/>
                    </a:lnT>
                    <a:lnB w="0" cmpd="sng">
                      <a:noFill/>
                      <a:prstDash val="solid"/>
                    </a:lnB>
                  </a:tcPr>
                </a:tc>
                <a:extLst>
                  <a:ext uri="{0D108BD9-81ED-4DB2-BD59-A6C34878D82A}">
                    <a16:rowId xmlns:a16="http://schemas.microsoft.com/office/drawing/2014/main" val="10003"/>
                  </a:ext>
                </a:extLst>
              </a:tr>
              <a:tr h="158115">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2"/>
                        </a:rPr>
                        <a:t> </a:t>
                      </a:r>
                    </a:p>
                  </a:txBody>
                  <a:tcPr marL="0" marR="0" marT="0" marB="0">
                    <a:lnL w="8890" cmpd="sng">
                      <a:solidFill>
                        <a:srgbClr val="000000"/>
                      </a:solidFill>
                      <a:prstDash val="solid"/>
                    </a:lnL>
                    <a:lnR w="8890" cmpd="sng">
                      <a:solidFill>
                        <a:srgbClr val="000000"/>
                      </a:solidFill>
                      <a:prstDash val="solid"/>
                    </a:lnR>
                    <a:lnT w="0" cmpd="sng">
                      <a:noFill/>
                      <a:prstDash val="solid"/>
                    </a:lnT>
                    <a:lnB w="0" cmpd="sng">
                      <a:noFill/>
                      <a:prstDash val="solid"/>
                    </a:lnB>
                  </a:tcPr>
                </a:tc>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2"/>
                        </a:rPr>
                        <a:t> </a:t>
                      </a:r>
                    </a:p>
                  </a:txBody>
                  <a:tcPr marL="0" marR="0" marT="0" marB="0">
                    <a:lnL w="8890" cmpd="sng">
                      <a:solidFill>
                        <a:srgbClr val="000000"/>
                      </a:solidFill>
                      <a:prstDash val="solid"/>
                    </a:lnL>
                    <a:lnR w="8890" cmpd="sng">
                      <a:solidFill>
                        <a:srgbClr val="000000"/>
                      </a:solidFill>
                      <a:prstDash val="solid"/>
                    </a:lnR>
                    <a:lnT w="0" cmpd="sng">
                      <a:noFill/>
                      <a:prstDash val="solid"/>
                    </a:lnT>
                    <a:lnB w="0" cmpd="sng">
                      <a:noFill/>
                      <a:prstDash val="solid"/>
                    </a:lnB>
                  </a:tcPr>
                </a:tc>
                <a:tc>
                  <a:txBody>
                    <a:bodyPr/>
                    <a:lstStyle/>
                    <a:p>
                      <a:pPr marL="140335" marR="0" indent="0" algn="l">
                        <a:lnSpc>
                          <a:spcPts val="1200"/>
                        </a:lnSpc>
                        <a:spcBef>
                          <a:spcPts val="0"/>
                        </a:spcBef>
                        <a:spcAft>
                          <a:spcPts val="0"/>
                        </a:spcAft>
                      </a:pPr>
                      <a:r>
                        <a:rPr lang="en-US" sz="1200" b="1" spc="0">
                          <a:solidFill>
                            <a:srgbClr val="000000"/>
                          </a:solidFill>
                          <a:latin typeface="Times New Roman" panose="02020603050405020304" pitchFamily="1"/>
                        </a:rPr>
                        <a:t>7-02, 1-03, </a:t>
                      </a:r>
                    </a:p>
                  </a:txBody>
                  <a:tcPr marL="0" marR="0" marT="0" marB="0" anchor="ctr">
                    <a:lnL w="8890" cmpd="sng">
                      <a:solidFill>
                        <a:srgbClr val="000000"/>
                      </a:solidFill>
                      <a:prstDash val="solid"/>
                    </a:lnL>
                    <a:lnR w="8890" cmpd="sng">
                      <a:solidFill>
                        <a:srgbClr val="000000"/>
                      </a:solidFill>
                      <a:prstDash val="solid"/>
                    </a:lnR>
                    <a:lnT w="0" cmpd="sng">
                      <a:noFill/>
                      <a:prstDash val="solid"/>
                    </a:lnT>
                    <a:lnB w="0" cmpd="sng">
                      <a:noFill/>
                      <a:prstDash val="solid"/>
                    </a:lnB>
                  </a:tcPr>
                </a:tc>
                <a:extLst>
                  <a:ext uri="{0D108BD9-81ED-4DB2-BD59-A6C34878D82A}">
                    <a16:rowId xmlns:a16="http://schemas.microsoft.com/office/drawing/2014/main" val="10004"/>
                  </a:ext>
                </a:extLst>
              </a:tr>
              <a:tr h="228600">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2"/>
                        </a:rPr>
                        <a:t> </a:t>
                      </a:r>
                    </a:p>
                  </a:txBody>
                  <a:tcPr marL="0" marR="0" marT="0" marB="0">
                    <a:lnL w="8890" cmpd="sng">
                      <a:solidFill>
                        <a:srgbClr val="000000"/>
                      </a:solidFill>
                      <a:prstDash val="solid"/>
                    </a:lnL>
                    <a:lnR w="8890" cmpd="sng">
                      <a:solidFill>
                        <a:srgbClr val="000000"/>
                      </a:solidFill>
                      <a:prstDash val="solid"/>
                    </a:lnR>
                    <a:lnT w="0" cmpd="sng">
                      <a:noFill/>
                      <a:prstDash val="solid"/>
                    </a:lnT>
                    <a:lnB w="0" cmpd="sng">
                      <a:noFill/>
                      <a:prstDash val="solid"/>
                    </a:lnB>
                  </a:tcPr>
                </a:tc>
                <a:tc>
                  <a:txBody>
                    <a:bodyPr/>
                    <a:lstStyle/>
                    <a:p>
                      <a:pPr marL="137160" marR="0" indent="0" algn="l">
                        <a:lnSpc>
                          <a:spcPts val="900"/>
                        </a:lnSpc>
                        <a:spcBef>
                          <a:spcPts val="0"/>
                        </a:spcBef>
                        <a:spcAft>
                          <a:spcPts val="0"/>
                        </a:spcAft>
                      </a:pPr>
                      <a:r>
                        <a:rPr lang="en-US" sz="950" b="1" spc="0">
                          <a:solidFill>
                            <a:srgbClr val="000000"/>
                          </a:solidFill>
                          <a:latin typeface="Times New Roman" panose="02020603050405020304" pitchFamily="1"/>
                        </a:rPr>
                        <a:t>REVISION DATE </a:t>
                      </a:r>
                    </a:p>
                  </a:txBody>
                  <a:tcPr marL="0" marR="0" marT="0" marB="0" anchor="ctr">
                    <a:lnL w="8890" cmpd="sng">
                      <a:solidFill>
                        <a:srgbClr val="000000"/>
                      </a:solidFill>
                      <a:prstDash val="solid"/>
                    </a:lnL>
                    <a:lnR w="8890" cmpd="sng">
                      <a:solidFill>
                        <a:srgbClr val="000000"/>
                      </a:solidFill>
                      <a:prstDash val="solid"/>
                    </a:lnR>
                    <a:lnT w="0" cmpd="sng">
                      <a:noFill/>
                      <a:prstDash val="solid"/>
                    </a:lnT>
                    <a:lnB w="0" cmpd="sng">
                      <a:noFill/>
                      <a:prstDash val="solid"/>
                    </a:lnB>
                  </a:tcPr>
                </a:tc>
                <a:tc>
                  <a:txBody>
                    <a:bodyPr/>
                    <a:lstStyle/>
                    <a:p>
                      <a:pPr marL="140335" marR="0" indent="0" algn="l">
                        <a:lnSpc>
                          <a:spcPts val="1400"/>
                        </a:lnSpc>
                        <a:spcBef>
                          <a:spcPts val="0"/>
                        </a:spcBef>
                        <a:spcAft>
                          <a:spcPts val="255"/>
                        </a:spcAft>
                      </a:pPr>
                      <a:r>
                        <a:rPr lang="en-US" sz="1200" b="1" spc="0">
                          <a:solidFill>
                            <a:srgbClr val="000000"/>
                          </a:solidFill>
                          <a:latin typeface="Times New Roman" panose="02020603050405020304" pitchFamily="1"/>
                        </a:rPr>
                        <a:t>10-05, 7-08, </a:t>
                      </a:r>
                    </a:p>
                  </a:txBody>
                  <a:tcPr marL="0" marR="0" marT="0" marB="0" anchor="ctr">
                    <a:lnL w="8890" cmpd="sng">
                      <a:solidFill>
                        <a:srgbClr val="000000"/>
                      </a:solidFill>
                      <a:prstDash val="solid"/>
                    </a:lnL>
                    <a:lnR w="8890" cmpd="sng">
                      <a:solidFill>
                        <a:srgbClr val="000000"/>
                      </a:solidFill>
                      <a:prstDash val="solid"/>
                    </a:lnR>
                    <a:lnT w="0" cmpd="sng">
                      <a:noFill/>
                      <a:prstDash val="solid"/>
                    </a:lnT>
                    <a:lnB w="0" cmpd="sng">
                      <a:noFill/>
                      <a:prstDash val="solid"/>
                    </a:lnB>
                  </a:tcPr>
                </a:tc>
                <a:extLst>
                  <a:ext uri="{0D108BD9-81ED-4DB2-BD59-A6C34878D82A}">
                    <a16:rowId xmlns:a16="http://schemas.microsoft.com/office/drawing/2014/main" val="10005"/>
                  </a:ext>
                </a:extLst>
              </a:tr>
              <a:tr h="146685">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2"/>
                        </a:rPr>
                        <a:t> </a:t>
                      </a:r>
                    </a:p>
                  </a:txBody>
                  <a:tcPr marL="0" marR="0" marT="0" marB="0">
                    <a:lnL w="8890" cmpd="sng">
                      <a:solidFill>
                        <a:srgbClr val="000000"/>
                      </a:solidFill>
                      <a:prstDash val="solid"/>
                    </a:lnL>
                    <a:lnR w="8890" cmpd="sng">
                      <a:solidFill>
                        <a:srgbClr val="000000"/>
                      </a:solidFill>
                      <a:prstDash val="solid"/>
                    </a:lnR>
                    <a:lnT w="0" cmpd="sng">
                      <a:noFill/>
                      <a:prstDash val="solid"/>
                    </a:lnT>
                    <a:lnB w="0" cmpd="sng">
                      <a:noFill/>
                      <a:prstDash val="solid"/>
                    </a:lnB>
                  </a:tcPr>
                </a:tc>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2"/>
                        </a:rPr>
                        <a:t> </a:t>
                      </a:r>
                    </a:p>
                  </a:txBody>
                  <a:tcPr marL="0" marR="0" marT="0" marB="0">
                    <a:lnL w="8890" cmpd="sng">
                      <a:solidFill>
                        <a:srgbClr val="000000"/>
                      </a:solidFill>
                      <a:prstDash val="solid"/>
                    </a:lnL>
                    <a:lnR w="8890" cmpd="sng">
                      <a:solidFill>
                        <a:srgbClr val="000000"/>
                      </a:solidFill>
                      <a:prstDash val="solid"/>
                    </a:lnR>
                    <a:lnT w="0" cmpd="sng">
                      <a:noFill/>
                      <a:prstDash val="solid"/>
                    </a:lnT>
                    <a:lnB w="0" cmpd="sng">
                      <a:noFill/>
                      <a:prstDash val="solid"/>
                    </a:lnB>
                  </a:tcPr>
                </a:tc>
                <a:tc>
                  <a:txBody>
                    <a:bodyPr/>
                    <a:lstStyle/>
                    <a:p>
                      <a:pPr marL="140335" marR="0" indent="0" algn="l">
                        <a:lnSpc>
                          <a:spcPts val="1100"/>
                        </a:lnSpc>
                        <a:spcBef>
                          <a:spcPts val="0"/>
                        </a:spcBef>
                        <a:spcAft>
                          <a:spcPts val="5"/>
                        </a:spcAft>
                      </a:pPr>
                      <a:r>
                        <a:rPr lang="en-US" sz="1200" b="1" spc="0">
                          <a:solidFill>
                            <a:srgbClr val="000000"/>
                          </a:solidFill>
                          <a:latin typeface="Times New Roman" panose="02020603050405020304" pitchFamily="1"/>
                        </a:rPr>
                        <a:t>8-11,10-13, </a:t>
                      </a:r>
                    </a:p>
                  </a:txBody>
                  <a:tcPr marL="0" marR="0" marT="0" marB="0" anchor="ctr">
                    <a:lnL w="8890" cmpd="sng">
                      <a:solidFill>
                        <a:srgbClr val="000000"/>
                      </a:solidFill>
                      <a:prstDash val="solid"/>
                    </a:lnL>
                    <a:lnR w="8890" cmpd="sng">
                      <a:solidFill>
                        <a:srgbClr val="000000"/>
                      </a:solidFill>
                      <a:prstDash val="solid"/>
                    </a:lnR>
                    <a:lnT w="0" cmpd="sng">
                      <a:noFill/>
                      <a:prstDash val="solid"/>
                    </a:lnT>
                    <a:lnB w="0" cmpd="sng">
                      <a:noFill/>
                      <a:prstDash val="solid"/>
                    </a:lnB>
                  </a:tcPr>
                </a:tc>
                <a:extLst>
                  <a:ext uri="{0D108BD9-81ED-4DB2-BD59-A6C34878D82A}">
                    <a16:rowId xmlns:a16="http://schemas.microsoft.com/office/drawing/2014/main" val="10006"/>
                  </a:ext>
                </a:extLst>
              </a:tr>
              <a:tr h="179705">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2"/>
                        </a:rPr>
                        <a:t> </a:t>
                      </a:r>
                    </a:p>
                  </a:txBody>
                  <a:tcPr marL="0" marR="0" marT="0" marB="0">
                    <a:lnL w="8890" cmpd="sng">
                      <a:solidFill>
                        <a:srgbClr val="000000"/>
                      </a:solidFill>
                      <a:prstDash val="solid"/>
                    </a:lnL>
                    <a:lnR w="8890" cmpd="sng">
                      <a:solidFill>
                        <a:srgbClr val="000000"/>
                      </a:solidFill>
                      <a:prstDash val="solid"/>
                    </a:lnR>
                    <a:lnT w="0" cmpd="sng">
                      <a:noFill/>
                      <a:prstDash val="solid"/>
                    </a:lnT>
                    <a:lnB w="0" cmpd="sng">
                      <a:noFill/>
                      <a:prstDash val="solid"/>
                    </a:lnB>
                  </a:tcPr>
                </a:tc>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2"/>
                        </a:rPr>
                        <a:t> </a:t>
                      </a:r>
                    </a:p>
                  </a:txBody>
                  <a:tcPr marL="0" marR="0" marT="0" marB="0">
                    <a:lnL w="8890" cmpd="sng">
                      <a:solidFill>
                        <a:srgbClr val="000000"/>
                      </a:solidFill>
                      <a:prstDash val="solid"/>
                    </a:lnL>
                    <a:lnR w="8890" cmpd="sng">
                      <a:solidFill>
                        <a:srgbClr val="000000"/>
                      </a:solidFill>
                      <a:prstDash val="solid"/>
                    </a:lnR>
                    <a:lnT w="0" cmpd="sng">
                      <a:noFill/>
                      <a:prstDash val="solid"/>
                    </a:lnT>
                    <a:lnB w="8890" cmpd="sng">
                      <a:solidFill>
                        <a:srgbClr val="000000"/>
                      </a:solidFill>
                      <a:prstDash val="solid"/>
                    </a:lnB>
                  </a:tcPr>
                </a:tc>
                <a:tc>
                  <a:txBody>
                    <a:bodyPr/>
                    <a:lstStyle/>
                    <a:p>
                      <a:pPr marL="140335" marR="0" indent="0" algn="l">
                        <a:lnSpc>
                          <a:spcPts val="1300"/>
                        </a:lnSpc>
                        <a:spcBef>
                          <a:spcPts val="0"/>
                        </a:spcBef>
                        <a:spcAft>
                          <a:spcPts val="0"/>
                        </a:spcAft>
                      </a:pPr>
                      <a:r>
                        <a:rPr lang="en-US" sz="1200" b="1" spc="0">
                          <a:solidFill>
                            <a:srgbClr val="000000"/>
                          </a:solidFill>
                          <a:latin typeface="Times New Roman" panose="02020603050405020304" pitchFamily="1"/>
                        </a:rPr>
                        <a:t>5-15, 10-17 </a:t>
                      </a:r>
                    </a:p>
                  </a:txBody>
                  <a:tcPr marL="0" marR="0" marT="0" marB="0" anchor="ctr">
                    <a:lnL w="8890" cmpd="sng">
                      <a:solidFill>
                        <a:srgbClr val="000000"/>
                      </a:solidFill>
                      <a:prstDash val="solid"/>
                    </a:lnL>
                    <a:lnR w="8890" cmpd="sng">
                      <a:solidFill>
                        <a:srgbClr val="000000"/>
                      </a:solidFill>
                      <a:prstDash val="solid"/>
                    </a:lnR>
                    <a:lnT w="0" cmpd="sng">
                      <a:noFill/>
                      <a:prstDash val="solid"/>
                    </a:lnT>
                    <a:lnB w="8890" cmpd="sng">
                      <a:solidFill>
                        <a:srgbClr val="000000"/>
                      </a:solidFill>
                      <a:prstDash val="solid"/>
                    </a:lnB>
                  </a:tcPr>
                </a:tc>
                <a:extLst>
                  <a:ext uri="{0D108BD9-81ED-4DB2-BD59-A6C34878D82A}">
                    <a16:rowId xmlns:a16="http://schemas.microsoft.com/office/drawing/2014/main" val="10007"/>
                  </a:ext>
                </a:extLst>
              </a:tr>
              <a:tr h="194945">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2"/>
                        </a:rPr>
                        <a:t> </a:t>
                      </a:r>
                    </a:p>
                  </a:txBody>
                  <a:tcPr marL="0" marR="0" marT="0" marB="0">
                    <a:lnL w="8890" cmpd="sng">
                      <a:solidFill>
                        <a:srgbClr val="000000"/>
                      </a:solidFill>
                      <a:prstDash val="solid"/>
                    </a:lnL>
                    <a:lnR w="8890" cmpd="sng">
                      <a:solidFill>
                        <a:srgbClr val="000000"/>
                      </a:solidFill>
                      <a:prstDash val="solid"/>
                    </a:lnR>
                    <a:lnT w="0" cmpd="sng">
                      <a:noFill/>
                      <a:prstDash val="solid"/>
                    </a:lnT>
                    <a:lnB w="8890" cmpd="sng">
                      <a:solidFill>
                        <a:srgbClr val="000000"/>
                      </a:solidFill>
                      <a:prstDash val="solid"/>
                    </a:lnB>
                  </a:tcPr>
                </a:tc>
                <a:tc>
                  <a:txBody>
                    <a:bodyPr/>
                    <a:lstStyle/>
                    <a:p>
                      <a:pPr marL="143510" marR="0" indent="0" algn="l">
                        <a:lnSpc>
                          <a:spcPts val="1100"/>
                        </a:lnSpc>
                        <a:spcBef>
                          <a:spcPts val="245"/>
                        </a:spcBef>
                        <a:spcAft>
                          <a:spcPts val="135"/>
                        </a:spcAft>
                      </a:pPr>
                      <a:r>
                        <a:rPr lang="en-US" sz="950" b="1" spc="0">
                          <a:solidFill>
                            <a:srgbClr val="000000"/>
                          </a:solidFill>
                          <a:latin typeface="Times New Roman" panose="02020603050405020304" pitchFamily="1"/>
                        </a:rPr>
                        <a:t>PAGE </a:t>
                      </a:r>
                    </a:p>
                  </a:txBody>
                  <a:tcPr marL="0" marR="0" marT="0"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tcPr>
                </a:tc>
                <a:tc>
                  <a:txBody>
                    <a:bodyPr/>
                    <a:lstStyle/>
                    <a:p>
                      <a:pPr marL="140335" marR="0" indent="0" algn="l">
                        <a:lnSpc>
                          <a:spcPts val="1400"/>
                        </a:lnSpc>
                        <a:spcBef>
                          <a:spcPts val="0"/>
                        </a:spcBef>
                        <a:spcAft>
                          <a:spcPts val="90"/>
                        </a:spcAft>
                      </a:pPr>
                      <a:r>
                        <a:rPr lang="en-US" sz="1200" b="1" spc="0">
                          <a:solidFill>
                            <a:srgbClr val="000000"/>
                          </a:solidFill>
                          <a:latin typeface="Times New Roman" panose="02020603050405020304" pitchFamily="1"/>
                        </a:rPr>
                        <a:t>20 of 33 </a:t>
                      </a:r>
                    </a:p>
                  </a:txBody>
                  <a:tcPr marL="0" marR="0" marT="0"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tcPr>
                </a:tc>
                <a:extLst>
                  <a:ext uri="{0D108BD9-81ED-4DB2-BD59-A6C34878D82A}">
                    <a16:rowId xmlns:a16="http://schemas.microsoft.com/office/drawing/2014/main" val="10008"/>
                  </a:ext>
                </a:extLst>
              </a:tr>
            </a:tbl>
          </a:graphicData>
        </a:graphic>
      </p:graphicFrame>
      <p:sp>
        <p:nvSpPr>
          <p:cNvPr id="6" name="Text Placeholder 5"/>
          <p:cNvSpPr>
            <a:spLocks noGrp="1"/>
          </p:cNvSpPr>
          <p:nvPr>
            <p:ph type="body" idx="10"/>
          </p:nvPr>
        </p:nvSpPr>
        <p:spPr>
          <a:xfrm>
            <a:off x="1111250" y="3265805"/>
            <a:ext cx="5562600" cy="5763895"/>
          </a:xfrm>
          <a:prstGeom prst="rect">
            <a:avLst/>
          </a:prstGeom>
          <a:noFill/>
          <a:ln w="0" cmpd="sng">
            <a:noFill/>
            <a:prstDash val="solid"/>
          </a:ln>
        </p:spPr>
        <p:txBody>
          <a:bodyPr vert="horz" lIns="0" tIns="0" rIns="0" bIns="0" anchor="t"/>
          <a:lstStyle/>
          <a:p>
            <a:pPr marL="0" marR="0" indent="0" algn="l">
              <a:lnSpc>
                <a:spcPts val="1300"/>
              </a:lnSpc>
              <a:spcAft>
                <a:spcPts val="0"/>
              </a:spcAft>
              <a:tabLst>
                <a:tab pos="502920" algn="l"/>
              </a:tabLst>
            </a:pPr>
            <a:r>
              <a:rPr lang="en-US" sz="1200" b="1" spc="0">
                <a:solidFill>
                  <a:srgbClr val="000000"/>
                </a:solidFill>
                <a:latin typeface="Times New Roman" panose="02020603050405020304" pitchFamily="1"/>
              </a:rPr>
              <a:t>IV. TELECOMMUNICATIONS DEPARTMENT RESPONSIBILITIES </a:t>
            </a:r>
          </a:p>
          <a:p>
            <a:pPr marL="960120" marR="45720" indent="0" algn="l">
              <a:lnSpc>
                <a:spcPts val="1400"/>
              </a:lnSpc>
              <a:spcBef>
                <a:spcPts val="515"/>
              </a:spcBef>
              <a:spcAft>
                <a:spcPts val="0"/>
              </a:spcAft>
              <a:tabLst>
                <a:tab pos="960120" algn="l"/>
              </a:tabLst>
            </a:pPr>
            <a:r>
              <a:rPr lang="en-US" sz="1200" spc="0">
                <a:solidFill>
                  <a:srgbClr val="000000"/>
                </a:solidFill>
                <a:latin typeface="Times New Roman" panose="02020603050405020304" pitchFamily="1"/>
              </a:rPr>
              <a:t>A. The Telecommunications Operator, upon receiving a call to report a chemical spill, shall take down the following information: </a:t>
            </a:r>
          </a:p>
          <a:p>
            <a:pPr marL="1417320" marR="0" indent="457200" algn="l">
              <a:lnSpc>
                <a:spcPts val="1400"/>
              </a:lnSpc>
              <a:spcBef>
                <a:spcPts val="580"/>
              </a:spcBef>
              <a:spcAft>
                <a:spcPts val="0"/>
              </a:spcAft>
              <a:buFont typeface="Times New Roman"/>
              <a:buAutoNum type="arabicPeriod"/>
            </a:pPr>
            <a:r>
              <a:rPr lang="en-US" sz="1200" spc="-5">
                <a:solidFill>
                  <a:srgbClr val="000000"/>
                </a:solidFill>
                <a:latin typeface="Times New Roman" panose="02020603050405020304" pitchFamily="1"/>
              </a:rPr>
              <a:t>Location of the spill. </a:t>
            </a:r>
          </a:p>
          <a:p>
            <a:pPr marL="1417320" marR="0" indent="457200" algn="l">
              <a:lnSpc>
                <a:spcPts val="1400"/>
              </a:lnSpc>
              <a:spcBef>
                <a:spcPts val="5"/>
              </a:spcBef>
              <a:spcAft>
                <a:spcPts val="0"/>
              </a:spcAft>
              <a:buFont typeface="Times New Roman"/>
              <a:buAutoNum type="arabicPeriod"/>
            </a:pPr>
            <a:r>
              <a:rPr lang="en-US" sz="1200" spc="0">
                <a:solidFill>
                  <a:srgbClr val="000000"/>
                </a:solidFill>
                <a:latin typeface="Times New Roman" panose="02020603050405020304" pitchFamily="1"/>
              </a:rPr>
              <a:t>The hazardous material involved, if known. </a:t>
            </a:r>
          </a:p>
          <a:p>
            <a:pPr marL="1417320" marR="0" indent="457200" algn="l">
              <a:lnSpc>
                <a:spcPts val="1400"/>
              </a:lnSpc>
              <a:spcBef>
                <a:spcPts val="0"/>
              </a:spcBef>
              <a:spcAft>
                <a:spcPts val="0"/>
              </a:spcAft>
              <a:buFont typeface="Times New Roman"/>
              <a:buAutoNum type="arabicPeriod"/>
            </a:pPr>
            <a:r>
              <a:rPr lang="en-US" sz="1200" spc="-5">
                <a:solidFill>
                  <a:srgbClr val="000000"/>
                </a:solidFill>
                <a:latin typeface="Times New Roman" panose="02020603050405020304" pitchFamily="1"/>
              </a:rPr>
              <a:t>Injuries, if any. </a:t>
            </a:r>
          </a:p>
          <a:p>
            <a:pPr marL="1417320" marR="0" indent="457200" algn="l">
              <a:lnSpc>
                <a:spcPts val="1400"/>
              </a:lnSpc>
              <a:spcBef>
                <a:spcPts val="0"/>
              </a:spcBef>
              <a:spcAft>
                <a:spcPts val="0"/>
              </a:spcAft>
              <a:buFont typeface="Times New Roman"/>
              <a:buAutoNum type="arabicPeriod"/>
            </a:pPr>
            <a:r>
              <a:rPr lang="en-US" sz="1200" spc="-5">
                <a:solidFill>
                  <a:srgbClr val="000000"/>
                </a:solidFill>
                <a:latin typeface="Times New Roman" panose="02020603050405020304" pitchFamily="1"/>
              </a:rPr>
              <a:t>Nature of the problem. </a:t>
            </a:r>
          </a:p>
          <a:p>
            <a:pPr marL="1417320" marR="0" indent="457200" algn="l">
              <a:lnSpc>
                <a:spcPts val="1400"/>
              </a:lnSpc>
              <a:spcBef>
                <a:spcPts val="10"/>
              </a:spcBef>
              <a:spcAft>
                <a:spcPts val="0"/>
              </a:spcAft>
              <a:buFont typeface="Times New Roman"/>
              <a:buAutoNum type="arabicPeriod"/>
            </a:pPr>
            <a:r>
              <a:rPr lang="en-US" sz="1200" spc="-5">
                <a:solidFill>
                  <a:srgbClr val="000000"/>
                </a:solidFill>
                <a:latin typeface="Times New Roman" panose="02020603050405020304" pitchFamily="1"/>
              </a:rPr>
              <a:t>Quantity released. </a:t>
            </a:r>
          </a:p>
          <a:p>
            <a:pPr marL="1417320" marR="0" indent="457200" algn="l">
              <a:lnSpc>
                <a:spcPts val="1400"/>
              </a:lnSpc>
              <a:spcBef>
                <a:spcPts val="0"/>
              </a:spcBef>
              <a:spcAft>
                <a:spcPts val="0"/>
              </a:spcAft>
              <a:buFont typeface="Times New Roman"/>
              <a:buAutoNum type="arabicPeriod"/>
            </a:pPr>
            <a:r>
              <a:rPr lang="en-US" sz="1200" spc="-5">
                <a:solidFill>
                  <a:srgbClr val="000000"/>
                </a:solidFill>
                <a:latin typeface="Times New Roman" panose="02020603050405020304" pitchFamily="1"/>
              </a:rPr>
              <a:t>Potential hazards. </a:t>
            </a:r>
          </a:p>
          <a:p>
            <a:pPr marL="1417320" marR="0" indent="457200" algn="l">
              <a:lnSpc>
                <a:spcPts val="1400"/>
              </a:lnSpc>
              <a:spcBef>
                <a:spcPts val="0"/>
              </a:spcBef>
              <a:spcAft>
                <a:spcPts val="0"/>
              </a:spcAft>
              <a:buFont typeface="Times New Roman"/>
              <a:buAutoNum type="arabicPeriod"/>
            </a:pPr>
            <a:r>
              <a:rPr lang="en-US" sz="1200" spc="0">
                <a:solidFill>
                  <a:srgbClr val="000000"/>
                </a:solidFill>
                <a:latin typeface="Times New Roman" panose="02020603050405020304" pitchFamily="1"/>
              </a:rPr>
              <a:t>Other information when product is identified. </a:t>
            </a:r>
          </a:p>
          <a:p>
            <a:pPr marL="960120" marR="45720" indent="0" algn="l">
              <a:lnSpc>
                <a:spcPts val="1400"/>
              </a:lnSpc>
              <a:spcBef>
                <a:spcPts val="585"/>
              </a:spcBef>
              <a:spcAft>
                <a:spcPts val="0"/>
              </a:spcAft>
              <a:tabLst>
                <a:tab pos="960120" algn="l"/>
              </a:tabLst>
            </a:pPr>
            <a:r>
              <a:rPr lang="en-US" sz="1200" b="1" spc="0">
                <a:solidFill>
                  <a:srgbClr val="000000"/>
                </a:solidFill>
                <a:latin typeface="Times New Roman" panose="02020603050405020304" pitchFamily="1"/>
              </a:rPr>
              <a:t>B. </a:t>
            </a:r>
            <a:r>
              <a:rPr lang="en-US" sz="1200" spc="0">
                <a:solidFill>
                  <a:srgbClr val="000000"/>
                </a:solidFill>
                <a:latin typeface="Times New Roman" panose="02020603050405020304" pitchFamily="1"/>
              </a:rPr>
              <a:t>Upon receiving a report of a chemical spill, the Telecommunications Operator shall summon the Administrative Spill Response Team personnel to the spill area: </a:t>
            </a:r>
          </a:p>
          <a:p>
            <a:pPr marL="1417320" marR="0" indent="457200" algn="l">
              <a:lnSpc>
                <a:spcPts val="1400"/>
              </a:lnSpc>
              <a:spcBef>
                <a:spcPts val="575"/>
              </a:spcBef>
              <a:spcAft>
                <a:spcPts val="0"/>
              </a:spcAft>
              <a:buFont typeface="Times New Roman"/>
              <a:buAutoNum type="arabicPeriod"/>
            </a:pPr>
            <a:r>
              <a:rPr lang="en-US" sz="1200" spc="0">
                <a:solidFill>
                  <a:srgbClr val="000000"/>
                </a:solidFill>
                <a:latin typeface="Times New Roman" panose="02020603050405020304" pitchFamily="1"/>
              </a:rPr>
              <a:t>Manager of Environmental, Health and Safety </a:t>
            </a:r>
          </a:p>
          <a:p>
            <a:pPr marL="1417320" marR="0" indent="457200" algn="l">
              <a:lnSpc>
                <a:spcPts val="1400"/>
              </a:lnSpc>
              <a:spcBef>
                <a:spcPts val="0"/>
              </a:spcBef>
              <a:spcAft>
                <a:spcPts val="0"/>
              </a:spcAft>
              <a:buFont typeface="Times New Roman"/>
              <a:buAutoNum type="arabicPeriod"/>
            </a:pPr>
            <a:r>
              <a:rPr lang="en-US" sz="1200" spc="0">
                <a:solidFill>
                  <a:srgbClr val="000000"/>
                </a:solidFill>
                <a:latin typeface="Times New Roman" panose="02020603050405020304" pitchFamily="1"/>
              </a:rPr>
              <a:t>Technical Services Director </a:t>
            </a:r>
          </a:p>
          <a:p>
            <a:pPr marL="1417320" marR="0" indent="457200" algn="l">
              <a:lnSpc>
                <a:spcPts val="1400"/>
              </a:lnSpc>
              <a:spcBef>
                <a:spcPts val="10"/>
              </a:spcBef>
              <a:spcAft>
                <a:spcPts val="0"/>
              </a:spcAft>
              <a:buFont typeface="Times New Roman"/>
              <a:buAutoNum type="arabicPeriod"/>
            </a:pPr>
            <a:r>
              <a:rPr lang="en-US" sz="1200" spc="0">
                <a:solidFill>
                  <a:srgbClr val="000000"/>
                </a:solidFill>
                <a:latin typeface="Times New Roman" panose="02020603050405020304" pitchFamily="1"/>
              </a:rPr>
              <a:t>Director of Environmental Services Department </a:t>
            </a:r>
          </a:p>
          <a:p>
            <a:pPr marL="1417320" marR="0" indent="457200" algn="l">
              <a:lnSpc>
                <a:spcPts val="1400"/>
              </a:lnSpc>
              <a:spcBef>
                <a:spcPts val="5"/>
              </a:spcBef>
              <a:spcAft>
                <a:spcPts val="0"/>
              </a:spcAft>
              <a:buFont typeface="Times New Roman"/>
              <a:buAutoNum type="arabicPeriod"/>
            </a:pPr>
            <a:r>
              <a:rPr lang="en-US" sz="1200" spc="-5">
                <a:solidFill>
                  <a:srgbClr val="000000"/>
                </a:solidFill>
                <a:latin typeface="Times New Roman" panose="02020603050405020304" pitchFamily="1"/>
              </a:rPr>
              <a:t>Director of Laboratory </a:t>
            </a:r>
          </a:p>
          <a:p>
            <a:pPr marL="1417320" marR="0" indent="457200" algn="l">
              <a:lnSpc>
                <a:spcPts val="1400"/>
              </a:lnSpc>
              <a:spcBef>
                <a:spcPts val="0"/>
              </a:spcBef>
              <a:spcAft>
                <a:spcPts val="0"/>
              </a:spcAft>
              <a:buFont typeface="Times New Roman"/>
              <a:buAutoNum type="arabicPeriod"/>
            </a:pPr>
            <a:r>
              <a:rPr lang="en-US" sz="1200" spc="0">
                <a:solidFill>
                  <a:srgbClr val="000000"/>
                </a:solidFill>
                <a:latin typeface="Times New Roman" panose="02020603050405020304" pitchFamily="1"/>
              </a:rPr>
              <a:t>Director of In-Patient Pharmacy </a:t>
            </a:r>
          </a:p>
          <a:p>
            <a:pPr marL="1417320" marR="0" indent="457200" algn="l">
              <a:lnSpc>
                <a:spcPts val="1400"/>
              </a:lnSpc>
              <a:spcBef>
                <a:spcPts val="0"/>
              </a:spcBef>
              <a:spcAft>
                <a:spcPts val="0"/>
              </a:spcAft>
              <a:buFont typeface="Times New Roman"/>
              <a:buAutoNum type="arabicPeriod"/>
            </a:pPr>
            <a:r>
              <a:rPr lang="en-US" sz="1200" spc="-5">
                <a:solidFill>
                  <a:srgbClr val="000000"/>
                </a:solidFill>
                <a:latin typeface="Times New Roman" panose="02020603050405020304" pitchFamily="1"/>
              </a:rPr>
              <a:t>Director of Security </a:t>
            </a:r>
          </a:p>
          <a:p>
            <a:pPr marL="1417320" marR="0" indent="457200" algn="l">
              <a:lnSpc>
                <a:spcPts val="1400"/>
              </a:lnSpc>
              <a:spcBef>
                <a:spcPts val="0"/>
              </a:spcBef>
              <a:spcAft>
                <a:spcPts val="0"/>
              </a:spcAft>
              <a:buFont typeface="Times New Roman"/>
              <a:buAutoNum type="arabicPeriod"/>
            </a:pPr>
            <a:r>
              <a:rPr lang="en-US" sz="1200" spc="-5">
                <a:solidFill>
                  <a:srgbClr val="000000"/>
                </a:solidFill>
                <a:latin typeface="Times New Roman" panose="02020603050405020304" pitchFamily="1"/>
              </a:rPr>
              <a:t>Nursing Administration </a:t>
            </a:r>
          </a:p>
          <a:p>
            <a:pPr marL="1417320" marR="0" indent="457200" algn="l">
              <a:lnSpc>
                <a:spcPts val="1400"/>
              </a:lnSpc>
              <a:spcBef>
                <a:spcPts val="5"/>
              </a:spcBef>
              <a:spcAft>
                <a:spcPts val="0"/>
              </a:spcAft>
              <a:buFont typeface="Times New Roman"/>
              <a:buAutoNum type="arabicPeriod"/>
            </a:pPr>
            <a:r>
              <a:rPr lang="en-US" sz="1200" spc="0">
                <a:solidFill>
                  <a:srgbClr val="000000"/>
                </a:solidFill>
                <a:latin typeface="Times New Roman" panose="02020603050405020304" pitchFamily="1"/>
              </a:rPr>
              <a:t>Administrator On Call </a:t>
            </a:r>
            <a:br/>
            <a:r>
              <a:rPr lang="en-US" sz="1200" spc="0">
                <a:solidFill>
                  <a:srgbClr val="000000"/>
                </a:solidFill>
                <a:latin typeface="Times New Roman" panose="02020603050405020304" pitchFamily="1"/>
              </a:rPr>
              <a:t>The Director may assign a designee. </a:t>
            </a:r>
          </a:p>
          <a:p>
            <a:pPr marL="457200" marR="45720" indent="0" algn="just">
              <a:lnSpc>
                <a:spcPts val="1400"/>
              </a:lnSpc>
              <a:spcBef>
                <a:spcPts val="0"/>
              </a:spcBef>
              <a:spcAft>
                <a:spcPts val="0"/>
              </a:spcAft>
            </a:pPr>
            <a:r>
              <a:rPr lang="en-US" sz="1200" spc="0">
                <a:solidFill>
                  <a:srgbClr val="000000"/>
                </a:solidFill>
                <a:latin typeface="Times New Roman" panose="02020603050405020304" pitchFamily="1"/>
              </a:rPr>
              <a:t>V. </a:t>
            </a:r>
            <a:r>
              <a:rPr lang="en-US" sz="1200" b="1" spc="0">
                <a:solidFill>
                  <a:srgbClr val="000000"/>
                </a:solidFill>
                <a:latin typeface="Times New Roman" panose="02020603050405020304" pitchFamily="1"/>
              </a:rPr>
              <a:t>DECONTAMINATION OF PERSONS EXPOSED TO HAZARDOUS CHEMICALS </a:t>
            </a:r>
          </a:p>
          <a:p>
            <a:pPr marL="457200" marR="0" indent="0" algn="l">
              <a:lnSpc>
                <a:spcPts val="1400"/>
              </a:lnSpc>
              <a:spcBef>
                <a:spcPts val="955"/>
              </a:spcBef>
              <a:spcAft>
                <a:spcPts val="0"/>
              </a:spcAft>
            </a:pPr>
            <a:r>
              <a:rPr lang="en-US" sz="1200" spc="190">
                <a:solidFill>
                  <a:srgbClr val="000000"/>
                </a:solidFill>
                <a:latin typeface="Times New Roman" panose="02020603050405020304" pitchFamily="1"/>
              </a:rPr>
              <a:t>A. GENERAL </a:t>
            </a:r>
          </a:p>
          <a:p>
            <a:pPr marL="1417320" marR="45720" indent="457200" algn="just">
              <a:lnSpc>
                <a:spcPts val="1400"/>
              </a:lnSpc>
              <a:spcBef>
                <a:spcPts val="975"/>
              </a:spcBef>
              <a:spcAft>
                <a:spcPts val="0"/>
              </a:spcAft>
              <a:buFont typeface="Times New Roman"/>
              <a:buAutoNum type="arabicPeriod"/>
            </a:pPr>
            <a:r>
              <a:rPr lang="en-US" sz="1200" spc="0">
                <a:solidFill>
                  <a:srgbClr val="000000"/>
                </a:solidFill>
                <a:latin typeface="Times New Roman" panose="02020603050405020304" pitchFamily="1"/>
              </a:rPr>
              <a:t>Hazardous chemicals are substances capable of causing harm to people, property or the environment. They can be explosive, flammable, poisonous or corrosive. </a:t>
            </a:r>
          </a:p>
          <a:p>
            <a:pPr marL="1417320" marR="0" indent="457200" algn="l">
              <a:lnSpc>
                <a:spcPts val="1400"/>
              </a:lnSpc>
              <a:spcBef>
                <a:spcPts val="945"/>
              </a:spcBef>
              <a:spcAft>
                <a:spcPts val="35"/>
              </a:spcAft>
              <a:buFont typeface="Times New Roman"/>
              <a:buAutoNum type="arabicPeriod"/>
            </a:pPr>
            <a:r>
              <a:rPr lang="en-US" sz="1200" spc="0">
                <a:solidFill>
                  <a:srgbClr val="000000"/>
                </a:solidFill>
                <a:latin typeface="Times New Roman" panose="02020603050405020304" pitchFamily="1"/>
              </a:rPr>
              <a:t>The basic goals in treating hazardous exposures are: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073150" y="1252855"/>
          <a:ext cx="6125845" cy="414020"/>
        </p:xfrm>
        <a:graphic>
          <a:graphicData uri="http://schemas.openxmlformats.org/drawingml/2006/table">
            <a:tbl>
              <a:tblPr/>
              <a:tblGrid>
                <a:gridCol w="1739900">
                  <a:extLst>
                    <a:ext uri="{9D8B030D-6E8A-4147-A177-3AD203B41FA5}">
                      <a16:colId xmlns:a16="http://schemas.microsoft.com/office/drawing/2014/main" val="20000"/>
                    </a:ext>
                  </a:extLst>
                </a:gridCol>
                <a:gridCol w="4385945">
                  <a:extLst>
                    <a:ext uri="{9D8B030D-6E8A-4147-A177-3AD203B41FA5}">
                      <a16:colId xmlns:a16="http://schemas.microsoft.com/office/drawing/2014/main" val="20001"/>
                    </a:ext>
                  </a:extLst>
                </a:gridCol>
              </a:tblGrid>
              <a:tr h="139700">
                <a:tc rowSpan="2">
                  <a:txBody>
                    <a:bodyPr/>
                    <a:lstStyle/>
                    <a:p>
                      <a:pPr marL="45720" marR="0" indent="0" algn="l">
                        <a:lnSpc>
                          <a:spcPts val="1200"/>
                        </a:lnSpc>
                        <a:spcBef>
                          <a:spcPts val="0"/>
                        </a:spcBef>
                        <a:spcAft>
                          <a:spcPts val="0"/>
                        </a:spcAft>
                      </a:pPr>
                      <a:r>
                        <a:rPr lang="en-US" sz="1000" b="1" spc="0">
                          <a:solidFill>
                            <a:srgbClr val="000000"/>
                          </a:solidFill>
                          <a:latin typeface="Times New Roman" panose="02020603050405020304" pitchFamily="1"/>
                        </a:rPr>
                        <a:t>KAISER PERNIANENTE </a:t>
                      </a:r>
                    </a:p>
                    <a:p>
                      <a:pPr marL="45720" marR="0" indent="0" algn="l">
                        <a:lnSpc>
                          <a:spcPts val="900"/>
                        </a:lnSpc>
                        <a:spcBef>
                          <a:spcPts val="280"/>
                        </a:spcBef>
                        <a:spcAft>
                          <a:spcPts val="40"/>
                        </a:spcAft>
                      </a:pPr>
                      <a:r>
                        <a:rPr lang="en-US" sz="800" b="1" spc="0">
                          <a:solidFill>
                            <a:srgbClr val="000000"/>
                          </a:solidFill>
                          <a:latin typeface="Arial" panose="02020603050405020304" pitchFamily="2"/>
                        </a:rPr>
                        <a:t>Safety Manual, Policy 112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1892300" indent="0" algn="r">
                        <a:lnSpc>
                          <a:spcPts val="1100"/>
                        </a:lnSpc>
                        <a:spcBef>
                          <a:spcPts val="0"/>
                        </a:spcBef>
                        <a:spcAft>
                          <a:spcPts val="0"/>
                        </a:spcAft>
                      </a:pPr>
                      <a:r>
                        <a:rPr lang="en-US" sz="1000" b="1" spc="0">
                          <a:solidFill>
                            <a:srgbClr val="000000"/>
                          </a:solidFill>
                          <a:latin typeface="Times New Roman" panose="02020603050405020304" pitchFamily="1"/>
                        </a:rPr>
                        <a:t>CHEMICAL SPILL REPORT FORM </a:t>
                      </a:r>
                    </a:p>
                  </a:txBody>
                  <a:tcPr marL="0" marR="0" marT="0" marB="0" anchor="ctr">
                    <a:lnL w="0" cmpd="sng">
                      <a:noFill/>
                      <a:prstDash val="solid"/>
                    </a:lnL>
                    <a:lnR w="0" cmpd="sng">
                      <a:noFill/>
                      <a:prstDash val="solid"/>
                    </a:lnR>
                    <a:lnT w="0" cmpd="sng">
                      <a:noFill/>
                      <a:prstDash val="solid"/>
                    </a:lnT>
                    <a:lnB w="0" cmpd="sng">
                      <a:noFill/>
                      <a:prstDash val="solid"/>
                    </a:lnB>
                    <a:solidFill>
                      <a:srgbClr val="FAFCAC"/>
                    </a:solidFill>
                  </a:tcPr>
                </a:tc>
                <a:extLst>
                  <a:ext uri="{0D108BD9-81ED-4DB2-BD59-A6C34878D82A}">
                    <a16:rowId xmlns:a16="http://schemas.microsoft.com/office/drawing/2014/main" val="10000"/>
                  </a:ext>
                </a:extLst>
              </a:tr>
              <a:tr h="274320">
                <a:tc vMerge="1">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sz="1800"/>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4" name="Text Placeholder 3"/>
          <p:cNvSpPr>
            <a:spLocks noGrp="1"/>
          </p:cNvSpPr>
          <p:nvPr>
            <p:ph type="body" idx="10"/>
          </p:nvPr>
        </p:nvSpPr>
        <p:spPr>
          <a:xfrm>
            <a:off x="1073150" y="1556385"/>
            <a:ext cx="6125845" cy="141605"/>
          </a:xfrm>
          <a:prstGeom prst="rect">
            <a:avLst/>
          </a:prstGeom>
          <a:noFill/>
          <a:ln w="0" cmpd="sng">
            <a:noFill/>
            <a:prstDash val="solid"/>
          </a:ln>
        </p:spPr>
        <p:txBody>
          <a:bodyPr vert="horz" lIns="0" tIns="0" rIns="0" bIns="0" anchor="t"/>
          <a:lstStyle/>
          <a:p>
            <a:r>
              <a:rPr lang="en-US" sz="1000" b="1" spc="90">
                <a:solidFill>
                  <a:srgbClr val="000000"/>
                </a:solidFill>
                <a:latin typeface="Times New Roman" panose="02020603050405020304" pitchFamily="1"/>
              </a:rPr>
              <a:t>Riverside </a:t>
            </a:r>
            <a:r>
              <a:rPr lang="en-US" sz="1000" spc="90">
                <a:solidFill>
                  <a:srgbClr val="000000"/>
                </a:solidFill>
                <a:latin typeface="Times New Roman" panose="02020603050405020304" pitchFamily="1"/>
              </a:rPr>
              <a:t>D </a:t>
            </a:r>
            <a:r>
              <a:rPr lang="en-US" sz="1000" b="1" spc="90">
                <a:solidFill>
                  <a:srgbClr val="000000"/>
                </a:solidFill>
                <a:latin typeface="Times New Roman" panose="02020603050405020304" pitchFamily="1"/>
              </a:rPr>
              <a:t>Offsite MOB 0 </a:t>
            </a:r>
          </a:p>
        </p:txBody>
      </p:sp>
      <p:graphicFrame>
        <p:nvGraphicFramePr>
          <p:cNvPr id="6" name="Table 5"/>
          <p:cNvGraphicFramePr>
            <a:graphicFrameLocks noGrp="1"/>
          </p:cNvGraphicFramePr>
          <p:nvPr/>
        </p:nvGraphicFramePr>
        <p:xfrm>
          <a:off x="1082040" y="1697991"/>
          <a:ext cx="6108065" cy="7525385"/>
        </p:xfrm>
        <a:graphic>
          <a:graphicData uri="http://schemas.openxmlformats.org/drawingml/2006/table">
            <a:tbl>
              <a:tblPr/>
              <a:tblGrid>
                <a:gridCol w="4770120">
                  <a:extLst>
                    <a:ext uri="{9D8B030D-6E8A-4147-A177-3AD203B41FA5}">
                      <a16:colId xmlns:a16="http://schemas.microsoft.com/office/drawing/2014/main" val="20000"/>
                    </a:ext>
                  </a:extLst>
                </a:gridCol>
                <a:gridCol w="1337945">
                  <a:extLst>
                    <a:ext uri="{9D8B030D-6E8A-4147-A177-3AD203B41FA5}">
                      <a16:colId xmlns:a16="http://schemas.microsoft.com/office/drawing/2014/main" val="20001"/>
                    </a:ext>
                  </a:extLst>
                </a:gridCol>
              </a:tblGrid>
              <a:tr h="326390">
                <a:tc>
                  <a:txBody>
                    <a:bodyPr/>
                    <a:lstStyle/>
                    <a:p>
                      <a:pPr marL="0" marR="2672080" indent="0" algn="r">
                        <a:lnSpc>
                          <a:spcPts val="1000"/>
                        </a:lnSpc>
                        <a:spcBef>
                          <a:spcPts val="880"/>
                        </a:spcBef>
                        <a:spcAft>
                          <a:spcPts val="0"/>
                        </a:spcAft>
                        <a:tabLst>
                          <a:tab pos="2057400" algn="l"/>
                        </a:tabLst>
                      </a:pPr>
                      <a:r>
                        <a:rPr lang="en-US" sz="1000" b="1" spc="0">
                          <a:solidFill>
                            <a:srgbClr val="000000"/>
                          </a:solidFill>
                          <a:latin typeface="Times New Roman" panose="02020603050405020304" pitchFamily="1"/>
                        </a:rPr>
                        <a:t>_ . </a:t>
                      </a:r>
                    </a:p>
                    <a:p>
                      <a:pPr marL="45720" marR="0" indent="0" algn="l">
                        <a:lnSpc>
                          <a:spcPts val="700"/>
                        </a:lnSpc>
                        <a:spcBef>
                          <a:spcPts val="0"/>
                        </a:spcBef>
                        <a:spcAft>
                          <a:spcPts val="0"/>
                        </a:spcAft>
                        <a:tabLst>
                          <a:tab pos="3291840" algn="l"/>
                        </a:tabLst>
                      </a:pPr>
                      <a:r>
                        <a:rPr lang="en-US" sz="1000" b="1" spc="0">
                          <a:solidFill>
                            <a:srgbClr val="000000"/>
                          </a:solidFill>
                          <a:latin typeface="Times New Roman" panose="02020603050405020304" pitchFamily="1"/>
                        </a:rPr>
                        <a:t>Date: Time: </a:t>
                      </a:r>
                    </a:p>
                  </a:txBody>
                  <a:tcPr marL="0" marR="0" marT="0" marB="0">
                    <a:lnL w="8890" cmpd="sng">
                      <a:solidFill>
                        <a:srgbClr val="000000"/>
                      </a:solidFill>
                      <a:prstDash val="solid"/>
                    </a:lnL>
                    <a:lnR w="0" cmpd="sng">
                      <a:noFill/>
                      <a:prstDash val="solid"/>
                    </a:lnR>
                    <a:lnT w="8890" cmpd="sng">
                      <a:solidFill>
                        <a:srgbClr val="000000"/>
                      </a:solidFill>
                      <a:prstDash val="solid"/>
                    </a:lnT>
                    <a:lnB w="8890" cmpd="sng">
                      <a:solidFill>
                        <a:srgbClr val="000000"/>
                      </a:solidFill>
                      <a:prstDash val="solid"/>
                    </a:lnB>
                  </a:tcPr>
                </a:tc>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0" cmpd="sng">
                      <a:no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tcPr>
                </a:tc>
                <a:extLst>
                  <a:ext uri="{0D108BD9-81ED-4DB2-BD59-A6C34878D82A}">
                    <a16:rowId xmlns:a16="http://schemas.microsoft.com/office/drawing/2014/main" val="10000"/>
                  </a:ext>
                </a:extLst>
              </a:tr>
              <a:tr h="301625">
                <a:tc>
                  <a:txBody>
                    <a:bodyPr/>
                    <a:lstStyle/>
                    <a:p>
                      <a:pPr marL="42545" marR="0" indent="0" algn="l">
                        <a:lnSpc>
                          <a:spcPts val="900"/>
                        </a:lnSpc>
                        <a:spcBef>
                          <a:spcPts val="1485"/>
                        </a:spcBef>
                        <a:spcAft>
                          <a:spcPts val="0"/>
                        </a:spcAft>
                      </a:pPr>
                      <a:r>
                        <a:rPr lang="en-US" sz="1000" b="1" spc="0">
                          <a:solidFill>
                            <a:srgbClr val="000000"/>
                          </a:solidFill>
                          <a:latin typeface="Times New Roman" panose="02020603050405020304" pitchFamily="1"/>
                        </a:rPr>
                        <a:t>Location (Be Specific): </a:t>
                      </a:r>
                    </a:p>
                  </a:txBody>
                  <a:tcPr marL="0" marR="0" marT="0" marB="0" anchor="b">
                    <a:lnL w="8890" cmpd="sng">
                      <a:solidFill>
                        <a:srgbClr val="000000"/>
                      </a:solidFill>
                      <a:prstDash val="solid"/>
                    </a:lnL>
                    <a:lnR w="0" cmpd="sng">
                      <a:noFill/>
                      <a:prstDash val="solid"/>
                    </a:lnR>
                    <a:lnT w="8890" cmpd="sng">
                      <a:solidFill>
                        <a:srgbClr val="000000"/>
                      </a:solidFill>
                      <a:prstDash val="solid"/>
                    </a:lnT>
                    <a:lnB w="8890" cmpd="sng">
                      <a:solidFill>
                        <a:srgbClr val="000000"/>
                      </a:solidFill>
                      <a:prstDash val="solid"/>
                    </a:lnB>
                  </a:tcPr>
                </a:tc>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0" cmpd="sng">
                      <a:no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tcPr>
                </a:tc>
                <a:extLst>
                  <a:ext uri="{0D108BD9-81ED-4DB2-BD59-A6C34878D82A}">
                    <a16:rowId xmlns:a16="http://schemas.microsoft.com/office/drawing/2014/main" val="10001"/>
                  </a:ext>
                </a:extLst>
              </a:tr>
              <a:tr h="301625">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8890" cmpd="sng">
                      <a:solidFill>
                        <a:srgbClr val="000000"/>
                      </a:solidFill>
                      <a:prstDash val="solid"/>
                    </a:lnL>
                    <a:lnR w="0" cmpd="sng">
                      <a:noFill/>
                      <a:prstDash val="solid"/>
                    </a:lnR>
                    <a:lnT w="8890" cmpd="sng">
                      <a:solidFill>
                        <a:srgbClr val="000000"/>
                      </a:solidFill>
                      <a:prstDash val="solid"/>
                    </a:lnT>
                    <a:lnB w="8890" cmpd="sng">
                      <a:solidFill>
                        <a:srgbClr val="000000"/>
                      </a:solidFill>
                      <a:prstDash val="solid"/>
                    </a:lnB>
                  </a:tcPr>
                </a:tc>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0" cmpd="sng">
                      <a:no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tcPr>
                </a:tc>
                <a:extLst>
                  <a:ext uri="{0D108BD9-81ED-4DB2-BD59-A6C34878D82A}">
                    <a16:rowId xmlns:a16="http://schemas.microsoft.com/office/drawing/2014/main" val="10002"/>
                  </a:ext>
                </a:extLst>
              </a:tr>
              <a:tr h="298450">
                <a:tc>
                  <a:txBody>
                    <a:bodyPr/>
                    <a:lstStyle/>
                    <a:p>
                      <a:pPr marL="42545" marR="0" indent="0" algn="l">
                        <a:lnSpc>
                          <a:spcPts val="900"/>
                        </a:lnSpc>
                        <a:spcBef>
                          <a:spcPts val="1465"/>
                        </a:spcBef>
                        <a:spcAft>
                          <a:spcPts val="0"/>
                        </a:spcAft>
                      </a:pPr>
                      <a:r>
                        <a:rPr lang="en-US" sz="1000" b="1" spc="0">
                          <a:solidFill>
                            <a:srgbClr val="000000"/>
                          </a:solidFill>
                          <a:latin typeface="Times New Roman" panose="02020603050405020304" pitchFamily="1"/>
                        </a:rPr>
                        <a:t>Area Contaminated: </a:t>
                      </a:r>
                    </a:p>
                  </a:txBody>
                  <a:tcPr marL="0" marR="0" marT="0" marB="0" anchor="b">
                    <a:lnL w="8890" cmpd="sng">
                      <a:solidFill>
                        <a:srgbClr val="000000"/>
                      </a:solidFill>
                      <a:prstDash val="solid"/>
                    </a:lnL>
                    <a:lnR w="0" cmpd="sng">
                      <a:noFill/>
                      <a:prstDash val="solid"/>
                    </a:lnR>
                    <a:lnT w="8890" cmpd="sng">
                      <a:solidFill>
                        <a:srgbClr val="000000"/>
                      </a:solidFill>
                      <a:prstDash val="solid"/>
                    </a:lnT>
                    <a:lnB w="8890" cmpd="sng">
                      <a:solidFill>
                        <a:srgbClr val="000000"/>
                      </a:solidFill>
                      <a:prstDash val="solid"/>
                    </a:lnB>
                  </a:tcPr>
                </a:tc>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0" cmpd="sng">
                      <a:no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tcPr>
                </a:tc>
                <a:extLst>
                  <a:ext uri="{0D108BD9-81ED-4DB2-BD59-A6C34878D82A}">
                    <a16:rowId xmlns:a16="http://schemas.microsoft.com/office/drawing/2014/main" val="10003"/>
                  </a:ext>
                </a:extLst>
              </a:tr>
              <a:tr h="302260">
                <a:tc>
                  <a:txBody>
                    <a:bodyPr/>
                    <a:lstStyle/>
                    <a:p>
                      <a:pPr marL="0" marR="0" indent="0" algn="l">
                        <a:lnSpc>
                          <a:spcPct val="100000"/>
                        </a:lnSpc>
                        <a:spcBef>
                          <a:spcPts val="0"/>
                        </a:spcBef>
                        <a:spcAft>
                          <a:spcPts val="0"/>
                        </a:spcAft>
                      </a:pPr>
                      <a:r>
                        <a:rPr lang="en-US" sz="100" dirty="0">
                          <a:solidFill>
                            <a:srgbClr val="000000"/>
                          </a:solidFill>
                          <a:latin typeface="Times New Roman" panose="02020603050405020304" pitchFamily="1"/>
                        </a:rPr>
                        <a:t> </a:t>
                      </a:r>
                    </a:p>
                  </a:txBody>
                  <a:tcPr marL="0" marR="0" marT="0" marB="0">
                    <a:lnL w="8890" cmpd="sng">
                      <a:solidFill>
                        <a:srgbClr val="000000"/>
                      </a:solidFill>
                      <a:prstDash val="solid"/>
                    </a:lnL>
                    <a:lnR w="0" cmpd="sng">
                      <a:noFill/>
                      <a:prstDash val="solid"/>
                    </a:lnR>
                    <a:lnT w="8890" cmpd="sng">
                      <a:solidFill>
                        <a:srgbClr val="000000"/>
                      </a:solidFill>
                      <a:prstDash val="solid"/>
                    </a:lnT>
                    <a:lnB w="8890" cmpd="sng">
                      <a:solidFill>
                        <a:srgbClr val="000000"/>
                      </a:solidFill>
                      <a:prstDash val="solid"/>
                    </a:lnB>
                  </a:tcPr>
                </a:tc>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0" cmpd="sng">
                      <a:no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tcPr>
                </a:tc>
                <a:extLst>
                  <a:ext uri="{0D108BD9-81ED-4DB2-BD59-A6C34878D82A}">
                    <a16:rowId xmlns:a16="http://schemas.microsoft.com/office/drawing/2014/main" val="10004"/>
                  </a:ext>
                </a:extLst>
              </a:tr>
              <a:tr h="295275">
                <a:tc>
                  <a:txBody>
                    <a:bodyPr/>
                    <a:lstStyle/>
                    <a:p>
                      <a:pPr marL="42545" marR="0" indent="0" algn="l">
                        <a:lnSpc>
                          <a:spcPts val="900"/>
                        </a:lnSpc>
                        <a:spcBef>
                          <a:spcPts val="1435"/>
                        </a:spcBef>
                        <a:spcAft>
                          <a:spcPts val="0"/>
                        </a:spcAft>
                      </a:pPr>
                      <a:r>
                        <a:rPr lang="en-US" sz="1000" spc="0" dirty="0">
                          <a:solidFill>
                            <a:srgbClr val="000000"/>
                          </a:solidFill>
                          <a:latin typeface="Times New Roman" panose="02020603050405020304" pitchFamily="1"/>
                        </a:rPr>
                        <a:t>Material / </a:t>
                      </a:r>
                      <a:r>
                        <a:rPr lang="en-US" sz="1000" b="1" spc="0" dirty="0">
                          <a:solidFill>
                            <a:srgbClr val="000000"/>
                          </a:solidFill>
                          <a:latin typeface="Times New Roman" panose="02020603050405020304" pitchFamily="1"/>
                        </a:rPr>
                        <a:t>Amount Spilled: </a:t>
                      </a:r>
                    </a:p>
                  </a:txBody>
                  <a:tcPr marL="0" marR="0" marT="0" marB="0" anchor="b">
                    <a:lnL w="8890" cmpd="sng">
                      <a:solidFill>
                        <a:srgbClr val="000000"/>
                      </a:solidFill>
                      <a:prstDash val="solid"/>
                    </a:lnL>
                    <a:lnR w="0" cmpd="sng">
                      <a:noFill/>
                      <a:prstDash val="solid"/>
                    </a:lnR>
                    <a:lnT w="8890" cmpd="sng">
                      <a:solidFill>
                        <a:srgbClr val="000000"/>
                      </a:solidFill>
                      <a:prstDash val="solid"/>
                    </a:lnT>
                    <a:lnB w="8890" cmpd="sng">
                      <a:solidFill>
                        <a:srgbClr val="000000"/>
                      </a:solidFill>
                      <a:prstDash val="solid"/>
                    </a:lnB>
                  </a:tcPr>
                </a:tc>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0" cmpd="sng">
                      <a:no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tcPr>
                </a:tc>
                <a:extLst>
                  <a:ext uri="{0D108BD9-81ED-4DB2-BD59-A6C34878D82A}">
                    <a16:rowId xmlns:a16="http://schemas.microsoft.com/office/drawing/2014/main" val="10005"/>
                  </a:ext>
                </a:extLst>
              </a:tr>
              <a:tr h="307975">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8890" cmpd="sng">
                      <a:solidFill>
                        <a:srgbClr val="000000"/>
                      </a:solidFill>
                      <a:prstDash val="solid"/>
                    </a:lnL>
                    <a:lnR w="0" cmpd="sng">
                      <a:noFill/>
                      <a:prstDash val="solid"/>
                    </a:lnR>
                    <a:lnT w="8890" cmpd="sng">
                      <a:solidFill>
                        <a:srgbClr val="000000"/>
                      </a:solidFill>
                      <a:prstDash val="solid"/>
                    </a:lnT>
                    <a:lnB w="8890" cmpd="sng">
                      <a:solidFill>
                        <a:srgbClr val="000000"/>
                      </a:solidFill>
                      <a:prstDash val="solid"/>
                    </a:lnB>
                  </a:tcPr>
                </a:tc>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0" cmpd="sng">
                      <a:no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tcPr>
                </a:tc>
                <a:extLst>
                  <a:ext uri="{0D108BD9-81ED-4DB2-BD59-A6C34878D82A}">
                    <a16:rowId xmlns:a16="http://schemas.microsoft.com/office/drawing/2014/main" val="10006"/>
                  </a:ext>
                </a:extLst>
              </a:tr>
              <a:tr h="295910">
                <a:tc>
                  <a:txBody>
                    <a:bodyPr/>
                    <a:lstStyle/>
                    <a:p>
                      <a:pPr marL="42545" marR="0" indent="0" algn="l">
                        <a:lnSpc>
                          <a:spcPts val="900"/>
                        </a:lnSpc>
                        <a:spcBef>
                          <a:spcPts val="1405"/>
                        </a:spcBef>
                        <a:spcAft>
                          <a:spcPts val="0"/>
                        </a:spcAft>
                      </a:pPr>
                      <a:r>
                        <a:rPr lang="en-US" sz="1000" spc="0">
                          <a:solidFill>
                            <a:srgbClr val="000000"/>
                          </a:solidFill>
                          <a:latin typeface="Times New Roman" panose="02020603050405020304" pitchFamily="1"/>
                        </a:rPr>
                        <a:t>Persons Involved: (Name, Department, </a:t>
                      </a:r>
                      <a:r>
                        <a:rPr lang="en-US" sz="1000" b="1" spc="0">
                          <a:solidFill>
                            <a:srgbClr val="000000"/>
                          </a:solidFill>
                          <a:latin typeface="Times New Roman" panose="02020603050405020304" pitchFamily="1"/>
                        </a:rPr>
                        <a:t>and Employee Number): </a:t>
                      </a:r>
                    </a:p>
                  </a:txBody>
                  <a:tcPr marL="0" marR="0" marT="0" marB="0" anchor="b">
                    <a:lnL w="8890" cmpd="sng">
                      <a:solidFill>
                        <a:srgbClr val="000000"/>
                      </a:solidFill>
                      <a:prstDash val="solid"/>
                    </a:lnL>
                    <a:lnR w="0" cmpd="sng">
                      <a:noFill/>
                      <a:prstDash val="solid"/>
                    </a:lnR>
                    <a:lnT w="8890" cmpd="sng">
                      <a:solidFill>
                        <a:srgbClr val="000000"/>
                      </a:solidFill>
                      <a:prstDash val="solid"/>
                    </a:lnT>
                    <a:lnB w="8890" cmpd="sng">
                      <a:solidFill>
                        <a:srgbClr val="000000"/>
                      </a:solidFill>
                      <a:prstDash val="solid"/>
                    </a:lnB>
                  </a:tcPr>
                </a:tc>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0" cmpd="sng">
                      <a:no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tcPr>
                </a:tc>
                <a:extLst>
                  <a:ext uri="{0D108BD9-81ED-4DB2-BD59-A6C34878D82A}">
                    <a16:rowId xmlns:a16="http://schemas.microsoft.com/office/drawing/2014/main" val="10007"/>
                  </a:ext>
                </a:extLst>
              </a:tr>
              <a:tr h="304800">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8890" cmpd="sng">
                      <a:solidFill>
                        <a:srgbClr val="000000"/>
                      </a:solidFill>
                      <a:prstDash val="solid"/>
                    </a:lnL>
                    <a:lnR w="0" cmpd="sng">
                      <a:noFill/>
                      <a:prstDash val="solid"/>
                    </a:lnR>
                    <a:lnT w="8890" cmpd="sng">
                      <a:solidFill>
                        <a:srgbClr val="000000"/>
                      </a:solidFill>
                      <a:prstDash val="solid"/>
                    </a:lnT>
                    <a:lnB w="8890" cmpd="sng">
                      <a:solidFill>
                        <a:srgbClr val="000000"/>
                      </a:solidFill>
                      <a:prstDash val="solid"/>
                    </a:lnB>
                  </a:tcPr>
                </a:tc>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0" cmpd="sng">
                      <a:no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tcPr>
                </a:tc>
                <a:extLst>
                  <a:ext uri="{0D108BD9-81ED-4DB2-BD59-A6C34878D82A}">
                    <a16:rowId xmlns:a16="http://schemas.microsoft.com/office/drawing/2014/main" val="10008"/>
                  </a:ext>
                </a:extLst>
              </a:tr>
              <a:tr h="298450">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8890" cmpd="sng">
                      <a:solidFill>
                        <a:srgbClr val="000000"/>
                      </a:solidFill>
                      <a:prstDash val="solid"/>
                    </a:lnL>
                    <a:lnR w="0" cmpd="sng">
                      <a:noFill/>
                      <a:prstDash val="solid"/>
                    </a:lnR>
                    <a:lnT w="8890" cmpd="sng">
                      <a:solidFill>
                        <a:srgbClr val="000000"/>
                      </a:solidFill>
                      <a:prstDash val="solid"/>
                    </a:lnT>
                    <a:lnB w="8890" cmpd="sng">
                      <a:solidFill>
                        <a:srgbClr val="000000"/>
                      </a:solidFill>
                      <a:prstDash val="solid"/>
                    </a:lnB>
                  </a:tcPr>
                </a:tc>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0" cmpd="sng">
                      <a:no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tcPr>
                </a:tc>
                <a:extLst>
                  <a:ext uri="{0D108BD9-81ED-4DB2-BD59-A6C34878D82A}">
                    <a16:rowId xmlns:a16="http://schemas.microsoft.com/office/drawing/2014/main" val="10009"/>
                  </a:ext>
                </a:extLst>
              </a:tr>
              <a:tr h="298450">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8890" cmpd="sng">
                      <a:solidFill>
                        <a:srgbClr val="000000"/>
                      </a:solidFill>
                      <a:prstDash val="solid"/>
                    </a:lnL>
                    <a:lnR w="0" cmpd="sng">
                      <a:noFill/>
                      <a:prstDash val="solid"/>
                    </a:lnR>
                    <a:lnT w="8890" cmpd="sng">
                      <a:solidFill>
                        <a:srgbClr val="000000"/>
                      </a:solidFill>
                      <a:prstDash val="solid"/>
                    </a:lnT>
                    <a:lnB w="8890" cmpd="sng">
                      <a:solidFill>
                        <a:srgbClr val="000000"/>
                      </a:solidFill>
                      <a:prstDash val="solid"/>
                    </a:lnB>
                  </a:tcPr>
                </a:tc>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0" cmpd="sng">
                      <a:no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tcPr>
                </a:tc>
                <a:extLst>
                  <a:ext uri="{0D108BD9-81ED-4DB2-BD59-A6C34878D82A}">
                    <a16:rowId xmlns:a16="http://schemas.microsoft.com/office/drawing/2014/main" val="10010"/>
                  </a:ext>
                </a:extLst>
              </a:tr>
              <a:tr h="302260">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8890" cmpd="sng">
                      <a:solidFill>
                        <a:srgbClr val="000000"/>
                      </a:solidFill>
                      <a:prstDash val="solid"/>
                    </a:lnL>
                    <a:lnR w="0" cmpd="sng">
                      <a:noFill/>
                      <a:prstDash val="solid"/>
                    </a:lnR>
                    <a:lnT w="8890" cmpd="sng">
                      <a:solidFill>
                        <a:srgbClr val="000000"/>
                      </a:solidFill>
                      <a:prstDash val="solid"/>
                    </a:lnT>
                    <a:lnB w="8890" cmpd="sng">
                      <a:solidFill>
                        <a:srgbClr val="000000"/>
                      </a:solidFill>
                      <a:prstDash val="solid"/>
                    </a:lnB>
                  </a:tcPr>
                </a:tc>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0" cmpd="sng">
                      <a:no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tcPr>
                </a:tc>
                <a:extLst>
                  <a:ext uri="{0D108BD9-81ED-4DB2-BD59-A6C34878D82A}">
                    <a16:rowId xmlns:a16="http://schemas.microsoft.com/office/drawing/2014/main" val="10011"/>
                  </a:ext>
                </a:extLst>
              </a:tr>
              <a:tr h="1285875">
                <a:tc>
                  <a:txBody>
                    <a:bodyPr/>
                    <a:lstStyle/>
                    <a:p>
                      <a:pPr marL="45720" marR="0" indent="0" algn="l">
                        <a:lnSpc>
                          <a:spcPts val="1200"/>
                        </a:lnSpc>
                        <a:spcBef>
                          <a:spcPts val="1465"/>
                        </a:spcBef>
                        <a:spcAft>
                          <a:spcPts val="0"/>
                        </a:spcAft>
                      </a:pPr>
                      <a:r>
                        <a:rPr lang="en-US" sz="1000" b="1" spc="0">
                          <a:solidFill>
                            <a:srgbClr val="000000"/>
                          </a:solidFill>
                          <a:latin typeface="Times New Roman" panose="02020603050405020304" pitchFamily="1"/>
                        </a:rPr>
                        <a:t>Departments Notified: </a:t>
                      </a:r>
                    </a:p>
                    <a:p>
                      <a:pPr marL="45720" marR="0" indent="0" algn="l">
                        <a:lnSpc>
                          <a:spcPts val="1200"/>
                        </a:lnSpc>
                        <a:spcBef>
                          <a:spcPts val="1270"/>
                        </a:spcBef>
                        <a:spcAft>
                          <a:spcPts val="0"/>
                        </a:spcAft>
                        <a:tabLst>
                          <a:tab pos="3246120" algn="l"/>
                        </a:tabLst>
                      </a:pPr>
                      <a:r>
                        <a:rPr lang="en-US" sz="1000" b="1" spc="0">
                          <a:solidFill>
                            <a:srgbClr val="000000"/>
                          </a:solidFill>
                          <a:latin typeface="Times New Roman" panose="02020603050405020304" pitchFamily="1"/>
                        </a:rPr>
                        <a:t>Environmental Services Plant Services </a:t>
                      </a:r>
                    </a:p>
                    <a:p>
                      <a:pPr marL="45720" marR="0" indent="0" algn="l">
                        <a:lnSpc>
                          <a:spcPts val="1700"/>
                        </a:lnSpc>
                        <a:spcBef>
                          <a:spcPts val="1025"/>
                        </a:spcBef>
                        <a:spcAft>
                          <a:spcPts val="0"/>
                        </a:spcAft>
                        <a:tabLst>
                          <a:tab pos="2377440" algn="l"/>
                          <a:tab pos="3246120" algn="l"/>
                        </a:tabLst>
                      </a:pPr>
                      <a:r>
                        <a:rPr lang="en-US" sz="1000" b="1" spc="0">
                          <a:solidFill>
                            <a:srgbClr val="000000"/>
                          </a:solidFill>
                          <a:latin typeface="Times New Roman" panose="02020603050405020304" pitchFamily="1"/>
                        </a:rPr>
                        <a:t>Safety Department H Department Manager </a:t>
                      </a:r>
                    </a:p>
                    <a:p>
                      <a:pPr marL="45720" marR="0" indent="0" algn="l">
                        <a:lnSpc>
                          <a:spcPts val="900"/>
                        </a:lnSpc>
                        <a:spcBef>
                          <a:spcPts val="1420"/>
                        </a:spcBef>
                        <a:spcAft>
                          <a:spcPts val="0"/>
                        </a:spcAft>
                      </a:pPr>
                      <a:r>
                        <a:rPr lang="en-US" sz="1000" b="1" spc="0">
                          <a:solidFill>
                            <a:srgbClr val="000000"/>
                          </a:solidFill>
                          <a:latin typeface="Times New Roman" panose="02020603050405020304" pitchFamily="1"/>
                        </a:rPr>
                        <a:t>Clean Up Action Taken By Whom, Time Completed: </a:t>
                      </a:r>
                    </a:p>
                  </a:txBody>
                  <a:tcPr marL="0" marR="0" marT="0" marB="0" anchor="b">
                    <a:lnL w="8890" cmpd="sng">
                      <a:solidFill>
                        <a:srgbClr val="000000"/>
                      </a:solidFill>
                      <a:prstDash val="solid"/>
                    </a:lnL>
                    <a:lnR w="0" cmpd="sng">
                      <a:noFill/>
                      <a:prstDash val="solid"/>
                    </a:lnR>
                    <a:lnT w="8890" cmpd="sng">
                      <a:solidFill>
                        <a:srgbClr val="000000"/>
                      </a:solidFill>
                      <a:prstDash val="solid"/>
                    </a:lnT>
                    <a:lnB w="8890" cmpd="sng">
                      <a:solidFill>
                        <a:srgbClr val="000000"/>
                      </a:solidFill>
                      <a:prstDash val="solid"/>
                    </a:lnB>
                  </a:tcPr>
                </a:tc>
                <a:tc>
                  <a:txBody>
                    <a:bodyPr/>
                    <a:lstStyle/>
                    <a:p>
                      <a:pPr marL="328930" marR="0" indent="0" algn="l">
                        <a:lnSpc>
                          <a:spcPts val="1600"/>
                        </a:lnSpc>
                        <a:spcBef>
                          <a:spcPts val="5995"/>
                        </a:spcBef>
                        <a:spcAft>
                          <a:spcPts val="2460"/>
                        </a:spcAft>
                        <a:tabLst>
                          <a:tab pos="457200" algn="l"/>
                        </a:tabLst>
                      </a:pPr>
                      <a:r>
                        <a:rPr lang="en-US" sz="1000" b="1" spc="0">
                          <a:solidFill>
                            <a:srgbClr val="000000"/>
                          </a:solidFill>
                          <a:latin typeface="Times New Roman" panose="02020603050405020304" pitchFamily="1"/>
                        </a:rPr>
                        <a:t>I I </a:t>
                      </a:r>
                    </a:p>
                  </a:txBody>
                  <a:tcPr marL="0" marR="0" marT="0" marB="0">
                    <a:lnL w="0" cmpd="sng">
                      <a:no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tcPr>
                </a:tc>
                <a:extLst>
                  <a:ext uri="{0D108BD9-81ED-4DB2-BD59-A6C34878D82A}">
                    <a16:rowId xmlns:a16="http://schemas.microsoft.com/office/drawing/2014/main" val="10012"/>
                  </a:ext>
                </a:extLst>
              </a:tr>
              <a:tr h="304800">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8890" cmpd="sng">
                      <a:solidFill>
                        <a:srgbClr val="000000"/>
                      </a:solidFill>
                      <a:prstDash val="solid"/>
                    </a:lnL>
                    <a:lnR w="0" cmpd="sng">
                      <a:noFill/>
                      <a:prstDash val="solid"/>
                    </a:lnR>
                    <a:lnT w="8890" cmpd="sng">
                      <a:solidFill>
                        <a:srgbClr val="000000"/>
                      </a:solidFill>
                      <a:prstDash val="solid"/>
                    </a:lnT>
                    <a:lnB w="8890" cmpd="sng">
                      <a:solidFill>
                        <a:srgbClr val="000000"/>
                      </a:solidFill>
                      <a:prstDash val="solid"/>
                    </a:lnB>
                  </a:tcPr>
                </a:tc>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0" cmpd="sng">
                      <a:no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tcPr>
                </a:tc>
                <a:extLst>
                  <a:ext uri="{0D108BD9-81ED-4DB2-BD59-A6C34878D82A}">
                    <a16:rowId xmlns:a16="http://schemas.microsoft.com/office/drawing/2014/main" val="10013"/>
                  </a:ext>
                </a:extLst>
              </a:tr>
              <a:tr h="301625">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8890" cmpd="sng">
                      <a:solidFill>
                        <a:srgbClr val="000000"/>
                      </a:solidFill>
                      <a:prstDash val="solid"/>
                    </a:lnL>
                    <a:lnR w="0" cmpd="sng">
                      <a:noFill/>
                      <a:prstDash val="solid"/>
                    </a:lnR>
                    <a:lnT w="8890" cmpd="sng">
                      <a:solidFill>
                        <a:srgbClr val="000000"/>
                      </a:solidFill>
                      <a:prstDash val="solid"/>
                    </a:lnT>
                    <a:lnB w="8890" cmpd="sng">
                      <a:solidFill>
                        <a:srgbClr val="000000"/>
                      </a:solidFill>
                      <a:prstDash val="solid"/>
                    </a:lnB>
                  </a:tcPr>
                </a:tc>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0" cmpd="sng">
                      <a:no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tcPr>
                </a:tc>
                <a:extLst>
                  <a:ext uri="{0D108BD9-81ED-4DB2-BD59-A6C34878D82A}">
                    <a16:rowId xmlns:a16="http://schemas.microsoft.com/office/drawing/2014/main" val="10014"/>
                  </a:ext>
                </a:extLst>
              </a:tr>
              <a:tr h="302260">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8890" cmpd="sng">
                      <a:solidFill>
                        <a:srgbClr val="000000"/>
                      </a:solidFill>
                      <a:prstDash val="solid"/>
                    </a:lnL>
                    <a:lnR w="0" cmpd="sng">
                      <a:noFill/>
                      <a:prstDash val="solid"/>
                    </a:lnR>
                    <a:lnT w="8890" cmpd="sng">
                      <a:solidFill>
                        <a:srgbClr val="000000"/>
                      </a:solidFill>
                      <a:prstDash val="solid"/>
                    </a:lnT>
                    <a:lnB w="8890" cmpd="sng">
                      <a:solidFill>
                        <a:srgbClr val="000000"/>
                      </a:solidFill>
                      <a:prstDash val="solid"/>
                    </a:lnB>
                  </a:tcPr>
                </a:tc>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0" cmpd="sng">
                      <a:no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tcPr>
                </a:tc>
                <a:extLst>
                  <a:ext uri="{0D108BD9-81ED-4DB2-BD59-A6C34878D82A}">
                    <a16:rowId xmlns:a16="http://schemas.microsoft.com/office/drawing/2014/main" val="10015"/>
                  </a:ext>
                </a:extLst>
              </a:tr>
              <a:tr h="298450">
                <a:tc>
                  <a:txBody>
                    <a:bodyPr/>
                    <a:lstStyle/>
                    <a:p>
                      <a:pPr marL="42545" marR="0" indent="0" algn="l">
                        <a:lnSpc>
                          <a:spcPts val="900"/>
                        </a:lnSpc>
                        <a:spcBef>
                          <a:spcPts val="1415"/>
                        </a:spcBef>
                        <a:spcAft>
                          <a:spcPts val="0"/>
                        </a:spcAft>
                      </a:pPr>
                      <a:r>
                        <a:rPr lang="en-US" sz="1000" spc="0">
                          <a:solidFill>
                            <a:srgbClr val="000000"/>
                          </a:solidFill>
                          <a:latin typeface="Times New Roman" panose="02020603050405020304" pitchFamily="1"/>
                        </a:rPr>
                        <a:t>Recommendations To Avoid Recurrence: </a:t>
                      </a:r>
                    </a:p>
                  </a:txBody>
                  <a:tcPr marL="0" marR="0" marT="0" marB="0" anchor="b">
                    <a:lnL w="8890" cmpd="sng">
                      <a:solidFill>
                        <a:srgbClr val="000000"/>
                      </a:solidFill>
                      <a:prstDash val="solid"/>
                    </a:lnL>
                    <a:lnR w="0" cmpd="sng">
                      <a:noFill/>
                      <a:prstDash val="solid"/>
                    </a:lnR>
                    <a:lnT w="8890" cmpd="sng">
                      <a:solidFill>
                        <a:srgbClr val="000000"/>
                      </a:solidFill>
                      <a:prstDash val="solid"/>
                    </a:lnT>
                    <a:lnB w="8890" cmpd="sng">
                      <a:solidFill>
                        <a:srgbClr val="000000"/>
                      </a:solidFill>
                      <a:prstDash val="solid"/>
                    </a:lnB>
                  </a:tcPr>
                </a:tc>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0" cmpd="sng">
                      <a:no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tcPr>
                </a:tc>
                <a:extLst>
                  <a:ext uri="{0D108BD9-81ED-4DB2-BD59-A6C34878D82A}">
                    <a16:rowId xmlns:a16="http://schemas.microsoft.com/office/drawing/2014/main" val="10016"/>
                  </a:ext>
                </a:extLst>
              </a:tr>
              <a:tr h="301625">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8890" cmpd="sng">
                      <a:solidFill>
                        <a:srgbClr val="000000"/>
                      </a:solidFill>
                      <a:prstDash val="solid"/>
                    </a:lnL>
                    <a:lnR w="0" cmpd="sng">
                      <a:noFill/>
                      <a:prstDash val="solid"/>
                    </a:lnR>
                    <a:lnT w="8890" cmpd="sng">
                      <a:solidFill>
                        <a:srgbClr val="000000"/>
                      </a:solidFill>
                      <a:prstDash val="solid"/>
                    </a:lnT>
                    <a:lnB w="8890" cmpd="sng">
                      <a:solidFill>
                        <a:srgbClr val="000000"/>
                      </a:solidFill>
                      <a:prstDash val="solid"/>
                    </a:lnB>
                  </a:tcPr>
                </a:tc>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0" cmpd="sng">
                      <a:no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tcPr>
                </a:tc>
                <a:extLst>
                  <a:ext uri="{0D108BD9-81ED-4DB2-BD59-A6C34878D82A}">
                    <a16:rowId xmlns:a16="http://schemas.microsoft.com/office/drawing/2014/main" val="10017"/>
                  </a:ext>
                </a:extLst>
              </a:tr>
              <a:tr h="301625">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8890" cmpd="sng">
                      <a:solidFill>
                        <a:srgbClr val="000000"/>
                      </a:solidFill>
                      <a:prstDash val="solid"/>
                    </a:lnL>
                    <a:lnR w="0" cmpd="sng">
                      <a:noFill/>
                      <a:prstDash val="solid"/>
                    </a:lnR>
                    <a:lnT w="8890" cmpd="sng">
                      <a:solidFill>
                        <a:srgbClr val="000000"/>
                      </a:solidFill>
                      <a:prstDash val="solid"/>
                    </a:lnT>
                    <a:lnB w="8890" cmpd="sng">
                      <a:solidFill>
                        <a:srgbClr val="000000"/>
                      </a:solidFill>
                      <a:prstDash val="solid"/>
                    </a:lnB>
                  </a:tcPr>
                </a:tc>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0" cmpd="sng">
                      <a:no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tcPr>
                </a:tc>
                <a:extLst>
                  <a:ext uri="{0D108BD9-81ED-4DB2-BD59-A6C34878D82A}">
                    <a16:rowId xmlns:a16="http://schemas.microsoft.com/office/drawing/2014/main" val="10018"/>
                  </a:ext>
                </a:extLst>
              </a:tr>
              <a:tr h="302260">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8890" cmpd="sng">
                      <a:solidFill>
                        <a:srgbClr val="000000"/>
                      </a:solidFill>
                      <a:prstDash val="solid"/>
                    </a:lnL>
                    <a:lnR w="0" cmpd="sng">
                      <a:noFill/>
                      <a:prstDash val="solid"/>
                    </a:lnR>
                    <a:lnT w="8890" cmpd="sng">
                      <a:solidFill>
                        <a:srgbClr val="000000"/>
                      </a:solidFill>
                      <a:prstDash val="solid"/>
                    </a:lnT>
                    <a:lnB w="8890" cmpd="sng">
                      <a:solidFill>
                        <a:srgbClr val="000000"/>
                      </a:solidFill>
                      <a:prstDash val="solid"/>
                    </a:lnB>
                  </a:tcPr>
                </a:tc>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0" cmpd="sng">
                      <a:no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tcPr>
                </a:tc>
                <a:extLst>
                  <a:ext uri="{0D108BD9-81ED-4DB2-BD59-A6C34878D82A}">
                    <a16:rowId xmlns:a16="http://schemas.microsoft.com/office/drawing/2014/main" val="10019"/>
                  </a:ext>
                </a:extLst>
              </a:tr>
              <a:tr h="295275">
                <a:tc>
                  <a:txBody>
                    <a:bodyPr/>
                    <a:lstStyle/>
                    <a:p>
                      <a:pPr marL="42545" marR="0" indent="0" algn="l">
                        <a:lnSpc>
                          <a:spcPts val="1000"/>
                        </a:lnSpc>
                        <a:spcBef>
                          <a:spcPts val="1360"/>
                        </a:spcBef>
                        <a:spcAft>
                          <a:spcPts val="0"/>
                        </a:spcAft>
                        <a:tabLst>
                          <a:tab pos="4206240" algn="l"/>
                        </a:tabLst>
                      </a:pPr>
                      <a:r>
                        <a:rPr lang="en-US" sz="1000" spc="0">
                          <a:solidFill>
                            <a:srgbClr val="000000"/>
                          </a:solidFill>
                          <a:latin typeface="Times New Roman" panose="02020603050405020304" pitchFamily="1"/>
                        </a:rPr>
                        <a:t>Form Completed by: Date: </a:t>
                      </a:r>
                    </a:p>
                  </a:txBody>
                  <a:tcPr marL="0" marR="0" marT="0" marB="0" anchor="b">
                    <a:lnL w="8890" cmpd="sng">
                      <a:solidFill>
                        <a:srgbClr val="000000"/>
                      </a:solidFill>
                      <a:prstDash val="solid"/>
                    </a:lnL>
                    <a:lnR w="0" cmpd="sng">
                      <a:noFill/>
                      <a:prstDash val="solid"/>
                    </a:lnR>
                    <a:lnT w="8890" cmpd="sng">
                      <a:solidFill>
                        <a:srgbClr val="000000"/>
                      </a:solidFill>
                      <a:prstDash val="solid"/>
                    </a:lnT>
                    <a:lnB w="8890" cmpd="sng">
                      <a:solidFill>
                        <a:srgbClr val="000000"/>
                      </a:solidFill>
                      <a:prstDash val="solid"/>
                    </a:lnB>
                  </a:tcPr>
                </a:tc>
                <a:tc>
                  <a:txBody>
                    <a:bodyPr/>
                    <a:lstStyle/>
                    <a:p>
                      <a:pPr marL="0" marR="0" indent="0" algn="l">
                        <a:lnSpc>
                          <a:spcPct val="100000"/>
                        </a:lnSpc>
                        <a:spcBef>
                          <a:spcPts val="0"/>
                        </a:spcBef>
                        <a:spcAft>
                          <a:spcPts val="0"/>
                        </a:spcAft>
                      </a:pPr>
                      <a:r>
                        <a:rPr lang="en-US" sz="100">
                          <a:solidFill>
                            <a:srgbClr val="000000"/>
                          </a:solidFill>
                          <a:latin typeface="Times New Roman" panose="02020603050405020304" pitchFamily="1"/>
                        </a:rPr>
                        <a:t> </a:t>
                      </a:r>
                    </a:p>
                  </a:txBody>
                  <a:tcPr marL="0" marR="0" marT="0" marB="0">
                    <a:lnL w="0" cmpd="sng">
                      <a:no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tcPr>
                </a:tc>
                <a:extLst>
                  <a:ext uri="{0D108BD9-81ED-4DB2-BD59-A6C34878D82A}">
                    <a16:rowId xmlns:a16="http://schemas.microsoft.com/office/drawing/2014/main" val="10020"/>
                  </a:ext>
                </a:extLst>
              </a:tr>
              <a:tr h="198120">
                <a:tc>
                  <a:txBody>
                    <a:bodyPr/>
                    <a:lstStyle/>
                    <a:p>
                      <a:pPr marL="0" marR="0" indent="0" algn="l">
                        <a:lnSpc>
                          <a:spcPct val="100000"/>
                        </a:lnSpc>
                        <a:spcBef>
                          <a:spcPts val="0"/>
                        </a:spcBef>
                        <a:spcAft>
                          <a:spcPts val="0"/>
                        </a:spcAft>
                      </a:pPr>
                      <a:r>
                        <a:rPr lang="en-US" sz="100" dirty="0">
                          <a:solidFill>
                            <a:srgbClr val="000000"/>
                          </a:solidFill>
                          <a:latin typeface="Times New Roman" panose="02020603050405020304" pitchFamily="1"/>
                        </a:rPr>
                        <a:t> </a:t>
                      </a:r>
                    </a:p>
                  </a:txBody>
                  <a:tcPr marL="0" marR="0" marT="0" marB="0">
                    <a:lnL w="8890" cmpd="sng">
                      <a:solidFill>
                        <a:srgbClr val="000000"/>
                      </a:solidFill>
                      <a:prstDash val="solid"/>
                    </a:lnL>
                    <a:lnR w="0" cmpd="sng">
                      <a:noFill/>
                      <a:prstDash val="solid"/>
                    </a:lnR>
                    <a:lnT w="8890" cmpd="sng">
                      <a:solidFill>
                        <a:srgbClr val="000000"/>
                      </a:solidFill>
                      <a:prstDash val="solid"/>
                    </a:lnT>
                    <a:lnB w="8890" cmpd="sng">
                      <a:solidFill>
                        <a:srgbClr val="000000"/>
                      </a:solidFill>
                      <a:prstDash val="solid"/>
                    </a:lnB>
                  </a:tcPr>
                </a:tc>
                <a:tc>
                  <a:txBody>
                    <a:bodyPr/>
                    <a:lstStyle/>
                    <a:p>
                      <a:pPr marL="0" marR="0" indent="0" algn="l">
                        <a:lnSpc>
                          <a:spcPct val="100000"/>
                        </a:lnSpc>
                        <a:spcBef>
                          <a:spcPts val="0"/>
                        </a:spcBef>
                        <a:spcAft>
                          <a:spcPts val="0"/>
                        </a:spcAft>
                      </a:pPr>
                      <a:r>
                        <a:rPr lang="en-US" sz="100" dirty="0">
                          <a:solidFill>
                            <a:srgbClr val="000000"/>
                          </a:solidFill>
                          <a:latin typeface="Times New Roman" panose="02020603050405020304" pitchFamily="1"/>
                        </a:rPr>
                        <a:t> </a:t>
                      </a:r>
                    </a:p>
                  </a:txBody>
                  <a:tcPr marL="0" marR="0" marT="0" marB="0">
                    <a:lnL w="0" cmpd="sng">
                      <a:no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tcPr>
                </a:tc>
                <a:extLst>
                  <a:ext uri="{0D108BD9-81ED-4DB2-BD59-A6C34878D82A}">
                    <a16:rowId xmlns:a16="http://schemas.microsoft.com/office/drawing/2014/main" val="10021"/>
                  </a:ext>
                </a:extLst>
              </a:tr>
            </a:tbl>
          </a:graphicData>
        </a:graphic>
      </p:graphicFrame>
      <p:sp>
        <p:nvSpPr>
          <p:cNvPr id="7" name="Text Placeholder 6"/>
          <p:cNvSpPr>
            <a:spLocks noGrp="1"/>
          </p:cNvSpPr>
          <p:nvPr>
            <p:ph type="body" idx="10"/>
          </p:nvPr>
        </p:nvSpPr>
        <p:spPr>
          <a:xfrm>
            <a:off x="1073150" y="9533255"/>
            <a:ext cx="6125845" cy="296545"/>
          </a:xfrm>
          <a:prstGeom prst="rect">
            <a:avLst/>
          </a:prstGeom>
          <a:noFill/>
          <a:ln w="0" cmpd="sng">
            <a:noFill/>
            <a:prstDash val="solid"/>
          </a:ln>
        </p:spPr>
        <p:txBody>
          <a:bodyPr vert="horz" lIns="0" tIns="0" rIns="0" bIns="0" anchor="t"/>
          <a:lstStyle/>
          <a:p>
            <a:pPr marL="0" algn="ctr">
              <a:lnSpc>
                <a:spcPts val="1200"/>
              </a:lnSpc>
              <a:spcAft>
                <a:spcPts val="35"/>
              </a:spcAft>
            </a:pPr>
            <a:r>
              <a:rPr lang="en-US" sz="1000" b="1">
                <a:solidFill>
                  <a:srgbClr val="000000"/>
                </a:solidFill>
                <a:latin typeface="Times New Roman" panose="02020603050405020304" pitchFamily="1"/>
              </a:rPr>
              <a:t>FORWARD COMPLETED COPY TO THE ENVIRONMENTAL, </a:t>
            </a:r>
            <a:br/>
            <a:r>
              <a:rPr lang="en-US" sz="1000" b="1">
                <a:solidFill>
                  <a:srgbClr val="000000"/>
                </a:solidFill>
                <a:latin typeface="Times New Roman" panose="02020603050405020304" pitchFamily="1"/>
              </a:rPr>
              <a:t>HEALTH AND SAFETY DEPARTMENT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C0AE65-D4CD-48C4-BF7E-C5DAA6AEF26C}"/>
              </a:ext>
            </a:extLst>
          </p:cNvPr>
          <p:cNvPicPr>
            <a:picLocks noChangeAspect="1"/>
          </p:cNvPicPr>
          <p:nvPr/>
        </p:nvPicPr>
        <p:blipFill>
          <a:blip r:embed="rId2"/>
          <a:stretch>
            <a:fillRect/>
          </a:stretch>
        </p:blipFill>
        <p:spPr>
          <a:xfrm>
            <a:off x="313656" y="381843"/>
            <a:ext cx="7262977" cy="9282857"/>
          </a:xfrm>
          <a:prstGeom prst="rect">
            <a:avLst/>
          </a:prstGeom>
        </p:spPr>
      </p:pic>
    </p:spTree>
    <p:extLst>
      <p:ext uri="{BB962C8B-B14F-4D97-AF65-F5344CB8AC3E}">
        <p14:creationId xmlns:p14="http://schemas.microsoft.com/office/powerpoint/2010/main" val="71172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590BA3-012A-441F-9214-C9697A631CB1}"/>
              </a:ext>
            </a:extLst>
          </p:cNvPr>
          <p:cNvPicPr>
            <a:picLocks noChangeAspect="1"/>
          </p:cNvPicPr>
          <p:nvPr/>
        </p:nvPicPr>
        <p:blipFill>
          <a:blip r:embed="rId2"/>
          <a:stretch>
            <a:fillRect/>
          </a:stretch>
        </p:blipFill>
        <p:spPr>
          <a:xfrm>
            <a:off x="136680" y="1562100"/>
            <a:ext cx="7499040" cy="8026400"/>
          </a:xfrm>
          <a:prstGeom prst="rect">
            <a:avLst/>
          </a:prstGeom>
        </p:spPr>
      </p:pic>
      <p:sp>
        <p:nvSpPr>
          <p:cNvPr id="5" name="TextBox 4">
            <a:extLst>
              <a:ext uri="{FF2B5EF4-FFF2-40B4-BE49-F238E27FC236}">
                <a16:creationId xmlns:a16="http://schemas.microsoft.com/office/drawing/2014/main" id="{5FA92B9E-CACE-42A7-AC79-4CFF13622670}"/>
              </a:ext>
            </a:extLst>
          </p:cNvPr>
          <p:cNvSpPr txBox="1"/>
          <p:nvPr/>
        </p:nvSpPr>
        <p:spPr>
          <a:xfrm>
            <a:off x="787400" y="622300"/>
            <a:ext cx="6515100" cy="738664"/>
          </a:xfrm>
          <a:prstGeom prst="rect">
            <a:avLst/>
          </a:prstGeom>
          <a:noFill/>
        </p:spPr>
        <p:txBody>
          <a:bodyPr wrap="square" rtlCol="0">
            <a:spAutoFit/>
          </a:bodyPr>
          <a:lstStyle/>
          <a:p>
            <a:pPr algn="ctr"/>
            <a:r>
              <a:rPr lang="en-US" sz="1400" dirty="0"/>
              <a:t>Kaiser Permanente Hospital - Lower Level Laboratory</a:t>
            </a:r>
          </a:p>
          <a:p>
            <a:pPr algn="ctr"/>
            <a:r>
              <a:rPr lang="en-US" sz="1400" dirty="0"/>
              <a:t>10800 Magnolia Avenue</a:t>
            </a:r>
          </a:p>
          <a:p>
            <a:pPr algn="ctr"/>
            <a:r>
              <a:rPr lang="en-US" sz="1400" dirty="0"/>
              <a:t>Riverside, CA 92505</a:t>
            </a:r>
          </a:p>
        </p:txBody>
      </p:sp>
    </p:spTree>
    <p:extLst>
      <p:ext uri="{BB962C8B-B14F-4D97-AF65-F5344CB8AC3E}">
        <p14:creationId xmlns:p14="http://schemas.microsoft.com/office/powerpoint/2010/main" val="3854501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B69C3D-44F0-481D-B549-4299641D7AF9}"/>
              </a:ext>
            </a:extLst>
          </p:cNvPr>
          <p:cNvPicPr/>
          <p:nvPr/>
        </p:nvPicPr>
        <p:blipFill rotWithShape="1">
          <a:blip r:embed="rId2"/>
          <a:srcRect l="35552" t="22822" r="33709" b="9845"/>
          <a:stretch/>
        </p:blipFill>
        <p:spPr bwMode="auto">
          <a:xfrm>
            <a:off x="659220" y="510363"/>
            <a:ext cx="6655980" cy="87931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77784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25B2FD-B659-4B34-A764-079B2E2D5B7B}"/>
              </a:ext>
            </a:extLst>
          </p:cNvPr>
          <p:cNvPicPr>
            <a:picLocks noChangeAspect="1"/>
          </p:cNvPicPr>
          <p:nvPr/>
        </p:nvPicPr>
        <p:blipFill rotWithShape="1">
          <a:blip r:embed="rId2"/>
          <a:srcRect r="6133"/>
          <a:stretch/>
        </p:blipFill>
        <p:spPr>
          <a:xfrm>
            <a:off x="143005" y="727440"/>
            <a:ext cx="7373147" cy="3780765"/>
          </a:xfrm>
          <a:prstGeom prst="rect">
            <a:avLst/>
          </a:prstGeom>
        </p:spPr>
      </p:pic>
      <p:pic>
        <p:nvPicPr>
          <p:cNvPr id="3" name="Picture 2">
            <a:extLst>
              <a:ext uri="{FF2B5EF4-FFF2-40B4-BE49-F238E27FC236}">
                <a16:creationId xmlns:a16="http://schemas.microsoft.com/office/drawing/2014/main" id="{0027585C-3A20-4749-9ADD-90C1F32EB9AD}"/>
              </a:ext>
            </a:extLst>
          </p:cNvPr>
          <p:cNvPicPr>
            <a:picLocks noChangeAspect="1"/>
          </p:cNvPicPr>
          <p:nvPr/>
        </p:nvPicPr>
        <p:blipFill>
          <a:blip r:embed="rId3"/>
          <a:stretch>
            <a:fillRect/>
          </a:stretch>
        </p:blipFill>
        <p:spPr>
          <a:xfrm>
            <a:off x="275381" y="5284382"/>
            <a:ext cx="7108397" cy="1721852"/>
          </a:xfrm>
          <a:prstGeom prst="rect">
            <a:avLst/>
          </a:prstGeom>
        </p:spPr>
      </p:pic>
    </p:spTree>
    <p:extLst>
      <p:ext uri="{BB962C8B-B14F-4D97-AF65-F5344CB8AC3E}">
        <p14:creationId xmlns:p14="http://schemas.microsoft.com/office/powerpoint/2010/main" val="1067681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627321" y="701748"/>
            <a:ext cx="6273209" cy="7751135"/>
          </a:xfrm>
          <a:prstGeom prst="rect">
            <a:avLst/>
          </a:prstGeom>
          <a:noFill/>
          <a:ln w="0" cmpd="sng">
            <a:noFill/>
            <a:prstDash val="solid"/>
          </a:ln>
        </p:spPr>
        <p:txBody>
          <a:bodyPr vert="horz" lIns="0" tIns="0" rIns="0" bIns="0" anchor="t"/>
          <a:lstStyle/>
          <a:p>
            <a:pPr indent="0" algn="ctr">
              <a:lnSpc>
                <a:spcPts val="2000"/>
              </a:lnSpc>
              <a:spcAft>
                <a:spcPts val="0"/>
              </a:spcAft>
            </a:pPr>
            <a:endParaRPr lang="en-US" sz="2000" b="1" spc="25" dirty="0">
              <a:solidFill>
                <a:srgbClr val="161616"/>
              </a:solidFill>
              <a:latin typeface="Times New Roman" panose="02020603050405020304" pitchFamily="1"/>
            </a:endParaRPr>
          </a:p>
          <a:p>
            <a:pPr indent="0" algn="ctr">
              <a:lnSpc>
                <a:spcPts val="2000"/>
              </a:lnSpc>
              <a:spcAft>
                <a:spcPts val="0"/>
              </a:spcAft>
            </a:pPr>
            <a:r>
              <a:rPr lang="en-US" sz="2000" b="1" spc="25" dirty="0">
                <a:solidFill>
                  <a:srgbClr val="161616"/>
                </a:solidFill>
                <a:latin typeface="Times New Roman" panose="02020603050405020304" pitchFamily="1"/>
              </a:rPr>
              <a:t>2020</a:t>
            </a:r>
          </a:p>
          <a:p>
            <a:pPr indent="0" algn="ctr">
              <a:lnSpc>
                <a:spcPts val="2000"/>
              </a:lnSpc>
              <a:spcBef>
                <a:spcPts val="110"/>
              </a:spcBef>
              <a:spcAft>
                <a:spcPts val="0"/>
              </a:spcAft>
            </a:pPr>
            <a:r>
              <a:rPr lang="en-US" sz="2000" b="1" spc="70" dirty="0">
                <a:solidFill>
                  <a:srgbClr val="161616"/>
                </a:solidFill>
                <a:latin typeface="Times New Roman" panose="02020603050405020304" pitchFamily="1"/>
              </a:rPr>
              <a:t>Annual Chemical Hygiene and EH&amp;S Training </a:t>
            </a:r>
          </a:p>
          <a:p>
            <a:pPr indent="0" algn="ctr">
              <a:lnSpc>
                <a:spcPts val="2000"/>
              </a:lnSpc>
              <a:spcBef>
                <a:spcPts val="110"/>
              </a:spcBef>
              <a:spcAft>
                <a:spcPts val="0"/>
              </a:spcAft>
            </a:pPr>
            <a:endParaRPr lang="en-US" dirty="0">
              <a:solidFill>
                <a:srgbClr val="161616"/>
              </a:solidFill>
              <a:latin typeface="Times New Roman" panose="02020603050405020304" pitchFamily="1"/>
            </a:endParaRPr>
          </a:p>
          <a:p>
            <a:pPr indent="0" algn="ctr">
              <a:lnSpc>
                <a:spcPts val="2000"/>
              </a:lnSpc>
              <a:spcBef>
                <a:spcPts val="110"/>
              </a:spcBef>
              <a:spcAft>
                <a:spcPts val="0"/>
              </a:spcAft>
            </a:pPr>
            <a:r>
              <a:rPr lang="en-US" dirty="0">
                <a:solidFill>
                  <a:srgbClr val="161616"/>
                </a:solidFill>
                <a:latin typeface="Times New Roman" panose="02020603050405020304" pitchFamily="1"/>
              </a:rPr>
              <a:t> </a:t>
            </a:r>
          </a:p>
          <a:p>
            <a:pPr marL="285750" indent="-285750" algn="just">
              <a:lnSpc>
                <a:spcPct val="150000"/>
              </a:lnSpc>
              <a:spcBef>
                <a:spcPts val="205"/>
              </a:spcBef>
              <a:spcAft>
                <a:spcPts val="0"/>
              </a:spcAft>
              <a:buFont typeface="Arial" panose="020B0604020202020204" pitchFamily="34" charset="0"/>
              <a:buChar char="•"/>
            </a:pPr>
            <a:r>
              <a:rPr lang="en-US" dirty="0">
                <a:solidFill>
                  <a:srgbClr val="161616"/>
                </a:solidFill>
                <a:latin typeface="Times New Roman" panose="02020603050405020304" pitchFamily="1"/>
              </a:rPr>
              <a:t>Chemical Hygiene Plan (CHP) </a:t>
            </a:r>
          </a:p>
          <a:p>
            <a:pPr marL="285750" indent="-285750" algn="just">
              <a:lnSpc>
                <a:spcPct val="150000"/>
              </a:lnSpc>
              <a:spcBef>
                <a:spcPts val="20"/>
              </a:spcBef>
              <a:spcAft>
                <a:spcPts val="0"/>
              </a:spcAft>
              <a:buFont typeface="Arial" panose="020B0604020202020204" pitchFamily="34" charset="0"/>
              <a:buChar char="•"/>
            </a:pPr>
            <a:r>
              <a:rPr lang="en-US" dirty="0">
                <a:solidFill>
                  <a:srgbClr val="161616"/>
                </a:solidFill>
                <a:latin typeface="Times New Roman" panose="02020603050405020304" pitchFamily="1"/>
              </a:rPr>
              <a:t>Formaldehyde Control of Exposure  </a:t>
            </a:r>
          </a:p>
          <a:p>
            <a:pPr marL="285750" indent="-285750" algn="just">
              <a:lnSpc>
                <a:spcPct val="150000"/>
              </a:lnSpc>
              <a:spcBef>
                <a:spcPts val="10"/>
              </a:spcBef>
              <a:spcAft>
                <a:spcPts val="0"/>
              </a:spcAft>
              <a:buFont typeface="Arial" panose="020B0604020202020204" pitchFamily="34" charset="0"/>
              <a:buChar char="•"/>
            </a:pPr>
            <a:r>
              <a:rPr lang="en-US" dirty="0">
                <a:solidFill>
                  <a:srgbClr val="161616"/>
                </a:solidFill>
                <a:latin typeface="Times New Roman" panose="02020603050405020304" pitchFamily="1"/>
              </a:rPr>
              <a:t>Labeling Systems/Secondary Containers </a:t>
            </a:r>
          </a:p>
          <a:p>
            <a:pPr marL="285750" indent="-285750" algn="just">
              <a:lnSpc>
                <a:spcPct val="150000"/>
              </a:lnSpc>
              <a:spcBef>
                <a:spcPts val="195"/>
              </a:spcBef>
              <a:spcAft>
                <a:spcPts val="0"/>
              </a:spcAft>
              <a:buFont typeface="Arial" panose="020B0604020202020204" pitchFamily="34" charset="0"/>
              <a:buChar char="•"/>
            </a:pPr>
            <a:r>
              <a:rPr lang="en-US" dirty="0">
                <a:solidFill>
                  <a:srgbClr val="161616"/>
                </a:solidFill>
                <a:latin typeface="Times New Roman" panose="02020603050405020304" pitchFamily="1"/>
              </a:rPr>
              <a:t>Safety Data Sheets (SDS) / MSDS </a:t>
            </a:r>
          </a:p>
          <a:p>
            <a:pPr marL="285750" indent="-285750" algn="just">
              <a:lnSpc>
                <a:spcPct val="150000"/>
              </a:lnSpc>
              <a:spcBef>
                <a:spcPts val="195"/>
              </a:spcBef>
              <a:spcAft>
                <a:spcPts val="0"/>
              </a:spcAft>
              <a:buFont typeface="Arial" panose="020B0604020202020204" pitchFamily="34" charset="0"/>
              <a:buChar char="•"/>
            </a:pPr>
            <a:r>
              <a:rPr lang="en-US" dirty="0">
                <a:solidFill>
                  <a:srgbClr val="161616"/>
                </a:solidFill>
                <a:latin typeface="Times New Roman" panose="02020603050405020304" pitchFamily="1"/>
              </a:rPr>
              <a:t>Pictograms and Hazards </a:t>
            </a:r>
          </a:p>
          <a:p>
            <a:pPr marL="285750" indent="-285750" algn="just">
              <a:lnSpc>
                <a:spcPct val="150000"/>
              </a:lnSpc>
              <a:spcBef>
                <a:spcPts val="195"/>
              </a:spcBef>
              <a:spcAft>
                <a:spcPts val="0"/>
              </a:spcAft>
              <a:buFont typeface="Arial" panose="020B0604020202020204" pitchFamily="34" charset="0"/>
              <a:buChar char="•"/>
            </a:pPr>
            <a:r>
              <a:rPr lang="en-US" dirty="0">
                <a:solidFill>
                  <a:srgbClr val="161616"/>
                </a:solidFill>
                <a:latin typeface="Times New Roman" panose="02020603050405020304" pitchFamily="1"/>
              </a:rPr>
              <a:t>Spill Response </a:t>
            </a:r>
          </a:p>
          <a:p>
            <a:pPr marL="285750" indent="-285750" algn="just">
              <a:lnSpc>
                <a:spcPct val="150000"/>
              </a:lnSpc>
              <a:spcBef>
                <a:spcPts val="195"/>
              </a:spcBef>
              <a:spcAft>
                <a:spcPts val="0"/>
              </a:spcAft>
              <a:buFont typeface="Arial" panose="020B0604020202020204" pitchFamily="34" charset="0"/>
              <a:buChar char="•"/>
            </a:pPr>
            <a:r>
              <a:rPr lang="en-US" dirty="0">
                <a:solidFill>
                  <a:srgbClr val="161616"/>
                </a:solidFill>
                <a:latin typeface="Times New Roman" panose="02020603050405020304" pitchFamily="1"/>
              </a:rPr>
              <a:t>Fire Safety (RACE, PASS, evacuation) </a:t>
            </a:r>
          </a:p>
          <a:p>
            <a:pPr marL="285750" indent="-285750" algn="just">
              <a:lnSpc>
                <a:spcPct val="150000"/>
              </a:lnSpc>
              <a:spcBef>
                <a:spcPts val="195"/>
              </a:spcBef>
              <a:spcAft>
                <a:spcPts val="0"/>
              </a:spcAft>
              <a:buFont typeface="Arial" panose="020B0604020202020204" pitchFamily="34" charset="0"/>
              <a:buChar char="•"/>
            </a:pPr>
            <a:r>
              <a:rPr lang="en-US" dirty="0">
                <a:solidFill>
                  <a:srgbClr val="161616"/>
                </a:solidFill>
                <a:latin typeface="Times New Roman" panose="02020603050405020304" pitchFamily="1"/>
              </a:rPr>
              <a:t>Chemical Hygiene and Safety Refresher</a:t>
            </a:r>
          </a:p>
          <a:p>
            <a:pPr marL="285750" indent="-285750" algn="just">
              <a:lnSpc>
                <a:spcPct val="150000"/>
              </a:lnSpc>
              <a:spcBef>
                <a:spcPts val="205"/>
              </a:spcBef>
              <a:spcAft>
                <a:spcPts val="0"/>
              </a:spcAft>
              <a:buFont typeface="Arial" panose="020B0604020202020204" pitchFamily="34" charset="0"/>
              <a:buChar char="•"/>
            </a:pPr>
            <a:r>
              <a:rPr lang="en-US" dirty="0">
                <a:solidFill>
                  <a:srgbClr val="161616"/>
                </a:solidFill>
                <a:latin typeface="Times New Roman" panose="02020603050405020304" pitchFamily="1"/>
              </a:rPr>
              <a:t>Waste Management Streams </a:t>
            </a:r>
          </a:p>
          <a:p>
            <a:pPr algn="just">
              <a:lnSpc>
                <a:spcPct val="150000"/>
              </a:lnSpc>
              <a:spcBef>
                <a:spcPts val="5"/>
              </a:spcBef>
              <a:spcAft>
                <a:spcPts val="0"/>
              </a:spcAft>
            </a:pPr>
            <a:endParaRPr lang="en-US" spc="-60" dirty="0">
              <a:solidFill>
                <a:srgbClr val="161616"/>
              </a:solidFill>
              <a:latin typeface="Times New Roman" panose="02020603050405020304" pitchFamily="1"/>
            </a:endParaRPr>
          </a:p>
          <a:p>
            <a:pPr algn="just">
              <a:spcBef>
                <a:spcPts val="5"/>
              </a:spcBef>
              <a:spcAft>
                <a:spcPts val="0"/>
              </a:spcAft>
            </a:pPr>
            <a:endParaRPr lang="en-US" spc="-60" dirty="0">
              <a:solidFill>
                <a:srgbClr val="161616"/>
              </a:solidFill>
              <a:latin typeface="Times New Roman" panose="02020603050405020304" pitchFamily="1"/>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571948-7EB0-4D7B-AA57-8B05240F296D}"/>
              </a:ext>
            </a:extLst>
          </p:cNvPr>
          <p:cNvPicPr>
            <a:picLocks noChangeAspect="1"/>
          </p:cNvPicPr>
          <p:nvPr/>
        </p:nvPicPr>
        <p:blipFill rotWithShape="1">
          <a:blip r:embed="rId2"/>
          <a:srcRect t="9119" r="1662" b="-4642"/>
          <a:stretch/>
        </p:blipFill>
        <p:spPr>
          <a:xfrm>
            <a:off x="767206" y="382771"/>
            <a:ext cx="6292813" cy="733647"/>
          </a:xfrm>
          <a:prstGeom prst="rect">
            <a:avLst/>
          </a:prstGeom>
        </p:spPr>
      </p:pic>
      <p:pic>
        <p:nvPicPr>
          <p:cNvPr id="3" name="Picture 2">
            <a:extLst>
              <a:ext uri="{FF2B5EF4-FFF2-40B4-BE49-F238E27FC236}">
                <a16:creationId xmlns:a16="http://schemas.microsoft.com/office/drawing/2014/main" id="{95F87327-8F50-4972-B014-FE44FEF43424}"/>
              </a:ext>
            </a:extLst>
          </p:cNvPr>
          <p:cNvPicPr>
            <a:picLocks noChangeAspect="1"/>
          </p:cNvPicPr>
          <p:nvPr/>
        </p:nvPicPr>
        <p:blipFill>
          <a:blip r:embed="rId3"/>
          <a:stretch>
            <a:fillRect/>
          </a:stretch>
        </p:blipFill>
        <p:spPr>
          <a:xfrm>
            <a:off x="767206" y="1455946"/>
            <a:ext cx="1982134" cy="2925175"/>
          </a:xfrm>
          <a:prstGeom prst="rect">
            <a:avLst/>
          </a:prstGeom>
        </p:spPr>
      </p:pic>
      <p:sp>
        <p:nvSpPr>
          <p:cNvPr id="8" name="TextBox 7">
            <a:extLst>
              <a:ext uri="{FF2B5EF4-FFF2-40B4-BE49-F238E27FC236}">
                <a16:creationId xmlns:a16="http://schemas.microsoft.com/office/drawing/2014/main" id="{9A871235-0A03-46A4-BF6A-738B71FF1BE0}"/>
              </a:ext>
            </a:extLst>
          </p:cNvPr>
          <p:cNvSpPr txBox="1"/>
          <p:nvPr/>
        </p:nvSpPr>
        <p:spPr>
          <a:xfrm>
            <a:off x="3189767" y="1733107"/>
            <a:ext cx="4231758" cy="2031325"/>
          </a:xfrm>
          <a:prstGeom prst="rect">
            <a:avLst/>
          </a:prstGeom>
          <a:noFill/>
        </p:spPr>
        <p:txBody>
          <a:bodyPr wrap="square" rtlCol="0">
            <a:spAutoFit/>
          </a:bodyPr>
          <a:lstStyle/>
          <a:p>
            <a:pPr marL="285750" indent="-285750">
              <a:buFont typeface="Arial" panose="020B0604020202020204" pitchFamily="34" charset="0"/>
              <a:buChar char="•"/>
            </a:pPr>
            <a:r>
              <a:rPr lang="en-US" dirty="0"/>
              <a:t>Hand lotion bottles</a:t>
            </a:r>
          </a:p>
          <a:p>
            <a:pPr marL="285750" indent="-285750">
              <a:buFont typeface="Arial" panose="020B0604020202020204" pitchFamily="34" charset="0"/>
              <a:buChar char="•"/>
            </a:pPr>
            <a:r>
              <a:rPr lang="en-US" dirty="0"/>
              <a:t>Soaps and shampoos</a:t>
            </a:r>
          </a:p>
          <a:p>
            <a:pPr marL="285750" indent="-285750">
              <a:buFont typeface="Arial" panose="020B0604020202020204" pitchFamily="34" charset="0"/>
              <a:buChar char="•"/>
            </a:pPr>
            <a:r>
              <a:rPr lang="en-US" dirty="0"/>
              <a:t>Toothpaste</a:t>
            </a:r>
          </a:p>
          <a:p>
            <a:pPr marL="285750" indent="-285750">
              <a:buFont typeface="Arial" panose="020B0604020202020204" pitchFamily="34" charset="0"/>
              <a:buChar char="•"/>
            </a:pPr>
            <a:r>
              <a:rPr lang="en-US" dirty="0"/>
              <a:t>Used cotton balls</a:t>
            </a:r>
          </a:p>
          <a:p>
            <a:pPr marL="285750" indent="-285750">
              <a:buFont typeface="Arial" panose="020B0604020202020204" pitchFamily="34" charset="0"/>
              <a:buChar char="•"/>
            </a:pPr>
            <a:r>
              <a:rPr lang="en-US" dirty="0"/>
              <a:t>Used tourniquets</a:t>
            </a:r>
          </a:p>
          <a:p>
            <a:pPr marL="285750" indent="-285750">
              <a:buFont typeface="Arial" panose="020B0604020202020204" pitchFamily="34" charset="0"/>
              <a:buChar char="•"/>
            </a:pPr>
            <a:r>
              <a:rPr lang="en-US" dirty="0"/>
              <a:t>Used gloves</a:t>
            </a:r>
          </a:p>
          <a:p>
            <a:pPr marL="285750" indent="-285750">
              <a:buFont typeface="Arial" panose="020B0604020202020204" pitchFamily="34" charset="0"/>
              <a:buChar char="•"/>
            </a:pPr>
            <a:r>
              <a:rPr lang="en-US" dirty="0"/>
              <a:t>Expired blood draw tubes (unused)</a:t>
            </a:r>
          </a:p>
        </p:txBody>
      </p:sp>
      <p:pic>
        <p:nvPicPr>
          <p:cNvPr id="9" name="Picture 8">
            <a:extLst>
              <a:ext uri="{FF2B5EF4-FFF2-40B4-BE49-F238E27FC236}">
                <a16:creationId xmlns:a16="http://schemas.microsoft.com/office/drawing/2014/main" id="{AAEC200D-3B28-4B71-BA7C-949DD594DA46}"/>
              </a:ext>
            </a:extLst>
          </p:cNvPr>
          <p:cNvPicPr>
            <a:picLocks noChangeAspect="1"/>
          </p:cNvPicPr>
          <p:nvPr/>
        </p:nvPicPr>
        <p:blipFill>
          <a:blip r:embed="rId4"/>
          <a:stretch>
            <a:fillRect/>
          </a:stretch>
        </p:blipFill>
        <p:spPr>
          <a:xfrm>
            <a:off x="767206" y="4778805"/>
            <a:ext cx="6411433" cy="4785736"/>
          </a:xfrm>
          <a:prstGeom prst="rect">
            <a:avLst/>
          </a:prstGeom>
        </p:spPr>
      </p:pic>
      <p:sp>
        <p:nvSpPr>
          <p:cNvPr id="10" name="Minus Sign 9">
            <a:extLst>
              <a:ext uri="{FF2B5EF4-FFF2-40B4-BE49-F238E27FC236}">
                <a16:creationId xmlns:a16="http://schemas.microsoft.com/office/drawing/2014/main" id="{DF8D23EB-63C7-40D3-8EB4-D04D849F6B42}"/>
              </a:ext>
            </a:extLst>
          </p:cNvPr>
          <p:cNvSpPr/>
          <p:nvPr/>
        </p:nvSpPr>
        <p:spPr>
          <a:xfrm flipV="1">
            <a:off x="-265815" y="4518836"/>
            <a:ext cx="8516679" cy="63795"/>
          </a:xfrm>
          <a:prstGeom prst="mathMinus">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5204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EAD12BD-2B7F-414C-93D2-840E05D1C714}"/>
              </a:ext>
            </a:extLst>
          </p:cNvPr>
          <p:cNvPicPr>
            <a:picLocks noChangeAspect="1"/>
          </p:cNvPicPr>
          <p:nvPr/>
        </p:nvPicPr>
        <p:blipFill>
          <a:blip r:embed="rId2"/>
          <a:stretch>
            <a:fillRect/>
          </a:stretch>
        </p:blipFill>
        <p:spPr>
          <a:xfrm>
            <a:off x="773892" y="738042"/>
            <a:ext cx="5943600" cy="3669461"/>
          </a:xfrm>
          <a:prstGeom prst="rect">
            <a:avLst/>
          </a:prstGeom>
        </p:spPr>
      </p:pic>
      <p:pic>
        <p:nvPicPr>
          <p:cNvPr id="9" name="Picture 8">
            <a:extLst>
              <a:ext uri="{FF2B5EF4-FFF2-40B4-BE49-F238E27FC236}">
                <a16:creationId xmlns:a16="http://schemas.microsoft.com/office/drawing/2014/main" id="{2317AA6B-FA86-4967-B660-93EA89B18905}"/>
              </a:ext>
            </a:extLst>
          </p:cNvPr>
          <p:cNvPicPr>
            <a:picLocks noChangeAspect="1"/>
          </p:cNvPicPr>
          <p:nvPr/>
        </p:nvPicPr>
        <p:blipFill rotWithShape="1">
          <a:blip r:embed="rId3"/>
          <a:srcRect l="18910" t="9497" r="22543" b="14910"/>
          <a:stretch/>
        </p:blipFill>
        <p:spPr bwMode="auto">
          <a:xfrm>
            <a:off x="773892" y="4925696"/>
            <a:ext cx="5943600" cy="41074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15717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2893619"/>
              </p:ext>
            </p:extLst>
          </p:nvPr>
        </p:nvGraphicFramePr>
        <p:xfrm>
          <a:off x="905510" y="102781"/>
          <a:ext cx="4659630" cy="664210"/>
        </p:xfrm>
        <a:graphic>
          <a:graphicData uri="http://schemas.openxmlformats.org/drawingml/2006/table">
            <a:tbl>
              <a:tblPr/>
              <a:tblGrid>
                <a:gridCol w="144907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3002280">
                  <a:extLst>
                    <a:ext uri="{9D8B030D-6E8A-4147-A177-3AD203B41FA5}">
                      <a16:colId xmlns:a16="http://schemas.microsoft.com/office/drawing/2014/main" val="20002"/>
                    </a:ext>
                  </a:extLst>
                </a:gridCol>
              </a:tblGrid>
              <a:tr h="389890">
                <a:tc rowSpan="2">
                  <a:txBody>
                    <a:bodyPr/>
                    <a:lstStyle/>
                    <a:p>
                      <a:pPr marL="0" marR="160020" indent="0" algn="r">
                        <a:lnSpc>
                          <a:spcPts val="1200"/>
                        </a:lnSpc>
                        <a:spcBef>
                          <a:spcPts val="2065"/>
                        </a:spcBef>
                        <a:spcAft>
                          <a:spcPts val="0"/>
                        </a:spcAft>
                      </a:pPr>
                      <a:r>
                        <a:rPr lang="en-US" sz="1150" b="1" spc="0">
                          <a:solidFill>
                            <a:srgbClr val="0C0C0C"/>
                          </a:solidFill>
                          <a:latin typeface="Arial" panose="02020603050405020304" pitchFamily="2"/>
                        </a:rPr>
                        <a:t>Table of Contents </a:t>
                      </a:r>
                    </a:p>
                  </a:txBody>
                  <a:tcPr marL="0" marR="0" marT="0" marB="0" anchor="b">
                    <a:lnL w="0" cmpd="sng">
                      <a:noFill/>
                      <a:prstDash val="solid"/>
                    </a:lnL>
                    <a:lnR w="0" cmpd="sng">
                      <a:noFill/>
                      <a:prstDash val="solid"/>
                    </a:lnR>
                    <a:lnT w="0" cmpd="sng">
                      <a:noFill/>
                      <a:prstDash val="solid"/>
                    </a:lnT>
                    <a:lnB w="0" cmpd="sng">
                      <a:noFill/>
                      <a:prstDash val="solid"/>
                    </a:lnB>
                  </a:tcPr>
                </a:tc>
                <a:tc gridSpan="2">
                  <a:txBody>
                    <a:bodyPr/>
                    <a:lstStyle/>
                    <a:p>
                      <a:pPr marL="0" marR="725170" indent="0" algn="r">
                        <a:lnSpc>
                          <a:spcPts val="2700"/>
                        </a:lnSpc>
                        <a:spcBef>
                          <a:spcPts val="0"/>
                        </a:spcBef>
                        <a:spcAft>
                          <a:spcPts val="265"/>
                        </a:spcAft>
                      </a:pPr>
                      <a:endParaRPr lang="en-US" sz="2200" spc="-105" dirty="0">
                        <a:solidFill>
                          <a:srgbClr val="3B4384"/>
                        </a:solidFill>
                        <a:latin typeface="Garamond" panose="02020603050405020304" pitchFamily="1"/>
                      </a:endParaRPr>
                    </a:p>
                  </a:txBody>
                  <a:tcPr marL="0" marR="0" marT="0" marB="0" anchor="ctr">
                    <a:lnL w="0" cmpd="sng">
                      <a:noFill/>
                      <a:prstDash val="solid"/>
                    </a:lnL>
                    <a:lnR w="0" cmpd="sng">
                      <a:noFill/>
                      <a:prstDash val="solid"/>
                    </a:lnR>
                    <a:lnT w="0" cmpd="sng">
                      <a:noFill/>
                      <a:prstDash val="solid"/>
                    </a:lnT>
                    <a:lnB w="0" cmpd="sng">
                      <a:noFill/>
                      <a:prstDash val="solid"/>
                    </a:lnB>
                  </a:tcPr>
                </a:tc>
                <a:tc hMerge="1">
                  <a:txBody>
                    <a:bodyPr/>
                    <a:lstStyle/>
                    <a:p>
                      <a:endParaRPr/>
                    </a:p>
                  </a:txBody>
                  <a:tcPr/>
                </a:tc>
                <a:extLst>
                  <a:ext uri="{0D108BD9-81ED-4DB2-BD59-A6C34878D82A}">
                    <a16:rowId xmlns:a16="http://schemas.microsoft.com/office/drawing/2014/main" val="10000"/>
                  </a:ext>
                </a:extLst>
              </a:tr>
              <a:tr h="97790">
                <a:tc vMerge="1">
                  <a:txBody>
                    <a:bodyPr/>
                    <a:lstStyle/>
                    <a:p>
                      <a:endParaRPr/>
                    </a:p>
                  </a:txBody>
                  <a:tcPr marL="0" marR="0" marT="0" marB="0" anchor="b">
                    <a:lnL w="0" cmpd="sng">
                      <a:noFill/>
                      <a:prstDash val="solid"/>
                    </a:lnL>
                    <a:lnR w="0" cmpd="sng">
                      <a:noFill/>
                      <a:prstDash val="solid"/>
                    </a:lnR>
                    <a:lnT w="0" cmpd="sng">
                      <a:noFill/>
                      <a:prstDash val="solid"/>
                    </a:lnT>
                    <a:lnB w="0" cmpd="sng">
                      <a:noFill/>
                      <a:prstDash val="solid"/>
                    </a:lnB>
                  </a:tcPr>
                </a:tc>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dirty="0"/>
                    </a:p>
                  </a:txBody>
                  <a:tcPr marL="0" marR="0" marT="0" marB="0">
                    <a:lnL w="0" cmpd="sng">
                      <a:noFill/>
                      <a:prstDash val="solid"/>
                    </a:lnL>
                    <a:lnR w="0" cmpd="sng">
                      <a:noFill/>
                      <a:prstDash val="solid"/>
                    </a:lnR>
                    <a:lnT w="8890" cmpd="sng">
                      <a:solidFill>
                        <a:srgbClr val="7479AD"/>
                      </a:solid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4" name="Text Placeholder 3"/>
          <p:cNvSpPr>
            <a:spLocks noGrp="1"/>
          </p:cNvSpPr>
          <p:nvPr>
            <p:ph type="body" idx="10"/>
          </p:nvPr>
        </p:nvSpPr>
        <p:spPr>
          <a:xfrm>
            <a:off x="905510" y="890905"/>
            <a:ext cx="5969000" cy="8824595"/>
          </a:xfrm>
          <a:prstGeom prst="rect">
            <a:avLst/>
          </a:prstGeom>
          <a:noFill/>
          <a:ln w="0" cmpd="sng">
            <a:noFill/>
            <a:prstDash val="solid"/>
          </a:ln>
        </p:spPr>
        <p:txBody>
          <a:bodyPr vert="horz" lIns="0" tIns="151130" rIns="0" bIns="0" anchor="t"/>
          <a:lstStyle/>
          <a:p>
            <a:pPr marL="0" marR="0" indent="0" algn="just">
              <a:lnSpc>
                <a:spcPts val="1200"/>
              </a:lnSpc>
              <a:spcAft>
                <a:spcPts val="0"/>
              </a:spcAft>
              <a:tabLst>
                <a:tab pos="5989320" algn="r"/>
              </a:tabLst>
            </a:pPr>
            <a:r>
              <a:rPr lang="en-US" sz="1000" spc="0" dirty="0">
                <a:solidFill>
                  <a:srgbClr val="0C0C0C"/>
                </a:solidFill>
                <a:latin typeface="Arial" panose="02020603050405020304" pitchFamily="2"/>
              </a:rPr>
              <a:t>FORMAL POLICY STATEMENT 2 </a:t>
            </a:r>
          </a:p>
          <a:p>
            <a:pPr marL="0" marR="0" indent="0" algn="just">
              <a:lnSpc>
                <a:spcPts val="1200"/>
              </a:lnSpc>
              <a:spcBef>
                <a:spcPts val="1190"/>
              </a:spcBef>
              <a:spcAft>
                <a:spcPts val="0"/>
              </a:spcAft>
              <a:tabLst>
                <a:tab pos="5989320" algn="r"/>
              </a:tabLst>
            </a:pPr>
            <a:r>
              <a:rPr lang="en-US" sz="1000" spc="0" dirty="0">
                <a:solidFill>
                  <a:srgbClr val="0C0C0C"/>
                </a:solidFill>
                <a:latin typeface="Arial" panose="02020603050405020304" pitchFamily="2"/>
              </a:rPr>
              <a:t>PURPOSE  3 </a:t>
            </a:r>
          </a:p>
          <a:p>
            <a:pPr marL="0" marR="0" indent="0" algn="just">
              <a:lnSpc>
                <a:spcPts val="1200"/>
              </a:lnSpc>
              <a:spcBef>
                <a:spcPts val="1185"/>
              </a:spcBef>
              <a:spcAft>
                <a:spcPts val="0"/>
              </a:spcAft>
              <a:tabLst>
                <a:tab pos="5989320" algn="r"/>
              </a:tabLst>
            </a:pPr>
            <a:r>
              <a:rPr lang="en-US" sz="1000" spc="0" dirty="0">
                <a:solidFill>
                  <a:srgbClr val="0C0C0C"/>
                </a:solidFill>
                <a:latin typeface="Arial" panose="02020603050405020304" pitchFamily="2"/>
              </a:rPr>
              <a:t>SCOPE 3 </a:t>
            </a:r>
          </a:p>
          <a:p>
            <a:pPr marL="0" marR="0" indent="0" algn="just">
              <a:lnSpc>
                <a:spcPts val="1200"/>
              </a:lnSpc>
              <a:spcBef>
                <a:spcPts val="1165"/>
              </a:spcBef>
              <a:spcAft>
                <a:spcPts val="0"/>
              </a:spcAft>
              <a:tabLst>
                <a:tab pos="5989320" algn="r"/>
              </a:tabLst>
            </a:pPr>
            <a:r>
              <a:rPr lang="en-US" sz="1000" spc="0" dirty="0">
                <a:solidFill>
                  <a:srgbClr val="0C0C0C"/>
                </a:solidFill>
                <a:latin typeface="Arial" panose="02020603050405020304" pitchFamily="2"/>
              </a:rPr>
              <a:t>AVAILABILITY 3 </a:t>
            </a:r>
          </a:p>
          <a:p>
            <a:pPr marL="0" marR="0" indent="0" algn="just">
              <a:lnSpc>
                <a:spcPts val="1200"/>
              </a:lnSpc>
              <a:spcBef>
                <a:spcPts val="1180"/>
              </a:spcBef>
              <a:spcAft>
                <a:spcPts val="0"/>
              </a:spcAft>
              <a:tabLst>
                <a:tab pos="5989320" algn="r"/>
              </a:tabLst>
            </a:pPr>
            <a:r>
              <a:rPr lang="en-US" sz="1000" spc="0" dirty="0">
                <a:solidFill>
                  <a:srgbClr val="0C0C0C"/>
                </a:solidFill>
                <a:latin typeface="Arial" panose="02020603050405020304" pitchFamily="2"/>
              </a:rPr>
              <a:t>RESPONSIBILITIES 3 </a:t>
            </a:r>
          </a:p>
          <a:p>
            <a:pPr marL="0" marR="0" indent="0" algn="just">
              <a:lnSpc>
                <a:spcPts val="1200"/>
              </a:lnSpc>
              <a:spcBef>
                <a:spcPts val="1210"/>
              </a:spcBef>
              <a:spcAft>
                <a:spcPts val="0"/>
              </a:spcAft>
              <a:tabLst>
                <a:tab pos="5989320" algn="r"/>
              </a:tabLst>
            </a:pPr>
            <a:r>
              <a:rPr lang="en-US" sz="1000" spc="0" dirty="0">
                <a:solidFill>
                  <a:srgbClr val="0C0C0C"/>
                </a:solidFill>
                <a:latin typeface="Arial" panose="02020603050405020304" pitchFamily="2"/>
              </a:rPr>
              <a:t>EMERGENCY CONTACTS 5 </a:t>
            </a:r>
          </a:p>
          <a:p>
            <a:pPr marL="0" marR="0" indent="0" algn="just">
              <a:lnSpc>
                <a:spcPts val="1200"/>
              </a:lnSpc>
              <a:spcBef>
                <a:spcPts val="1180"/>
              </a:spcBef>
              <a:spcAft>
                <a:spcPts val="0"/>
              </a:spcAft>
              <a:tabLst>
                <a:tab pos="5989320" algn="r"/>
              </a:tabLst>
            </a:pPr>
            <a:r>
              <a:rPr lang="en-US" sz="1000" spc="0" dirty="0">
                <a:solidFill>
                  <a:srgbClr val="0C0C0C"/>
                </a:solidFill>
                <a:latin typeface="Arial" panose="02020603050405020304" pitchFamily="2"/>
              </a:rPr>
              <a:t>GENERAL LAB SAFETY OPERATING PROCEDURES 5 </a:t>
            </a:r>
          </a:p>
          <a:p>
            <a:pPr marL="0" marR="0" indent="0" algn="just">
              <a:lnSpc>
                <a:spcPts val="1200"/>
              </a:lnSpc>
              <a:spcBef>
                <a:spcPts val="1155"/>
              </a:spcBef>
              <a:spcAft>
                <a:spcPts val="0"/>
              </a:spcAft>
              <a:tabLst>
                <a:tab pos="5989320" algn="r"/>
              </a:tabLst>
            </a:pPr>
            <a:r>
              <a:rPr lang="en-US" sz="1000" spc="0" dirty="0">
                <a:solidFill>
                  <a:srgbClr val="0C0C0C"/>
                </a:solidFill>
                <a:latin typeface="Arial" panose="02020603050405020304" pitchFamily="2"/>
              </a:rPr>
              <a:t>GENERAL CHEMICAL SAFETY 7 </a:t>
            </a:r>
          </a:p>
          <a:p>
            <a:pPr marL="0" marR="0" indent="0" algn="just">
              <a:lnSpc>
                <a:spcPts val="1200"/>
              </a:lnSpc>
              <a:spcBef>
                <a:spcPts val="1205"/>
              </a:spcBef>
              <a:spcAft>
                <a:spcPts val="0"/>
              </a:spcAft>
              <a:tabLst>
                <a:tab pos="5989320" algn="r"/>
              </a:tabLst>
            </a:pPr>
            <a:r>
              <a:rPr lang="en-US" sz="1000" spc="0" dirty="0">
                <a:solidFill>
                  <a:srgbClr val="0C0C0C"/>
                </a:solidFill>
                <a:latin typeface="Arial" panose="02020603050405020304" pitchFamily="2"/>
              </a:rPr>
              <a:t>Hazardous Material Classification  7 </a:t>
            </a:r>
          </a:p>
          <a:p>
            <a:pPr marL="0" marR="0" indent="0" algn="just">
              <a:lnSpc>
                <a:spcPts val="1200"/>
              </a:lnSpc>
              <a:spcBef>
                <a:spcPts val="1260"/>
              </a:spcBef>
              <a:spcAft>
                <a:spcPts val="0"/>
              </a:spcAft>
              <a:tabLst>
                <a:tab pos="5989320" algn="r"/>
              </a:tabLst>
            </a:pPr>
            <a:r>
              <a:rPr lang="en-US" sz="1000" spc="0" dirty="0">
                <a:solidFill>
                  <a:srgbClr val="0C0C0C"/>
                </a:solidFill>
                <a:latin typeface="Arial" panose="02020603050405020304" pitchFamily="2"/>
              </a:rPr>
              <a:t>Chemical exposure monitoring  11 </a:t>
            </a:r>
          </a:p>
          <a:p>
            <a:pPr marL="0" marR="0" indent="0" algn="just">
              <a:lnSpc>
                <a:spcPts val="1200"/>
              </a:lnSpc>
              <a:spcBef>
                <a:spcPts val="1285"/>
              </a:spcBef>
              <a:spcAft>
                <a:spcPts val="0"/>
              </a:spcAft>
              <a:tabLst>
                <a:tab pos="5989320" algn="r"/>
              </a:tabLst>
            </a:pPr>
            <a:r>
              <a:rPr lang="en-US" sz="1000" spc="0" dirty="0">
                <a:solidFill>
                  <a:srgbClr val="0C0C0C"/>
                </a:solidFill>
                <a:latin typeface="Arial" panose="02020603050405020304" pitchFamily="2"/>
              </a:rPr>
              <a:t>Chemical Exposure Controls and Emergency Safety Equipment  12 </a:t>
            </a:r>
          </a:p>
          <a:p>
            <a:pPr marL="0" marR="0" indent="0" algn="just">
              <a:lnSpc>
                <a:spcPts val="1200"/>
              </a:lnSpc>
              <a:spcBef>
                <a:spcPts val="1270"/>
              </a:spcBef>
              <a:spcAft>
                <a:spcPts val="0"/>
              </a:spcAft>
              <a:tabLst>
                <a:tab pos="5989320" algn="r"/>
              </a:tabLst>
            </a:pPr>
            <a:r>
              <a:rPr lang="en-US" sz="1000" spc="0" dirty="0">
                <a:solidFill>
                  <a:srgbClr val="0C0C0C"/>
                </a:solidFill>
                <a:latin typeface="Arial" panose="02020603050405020304" pitchFamily="2"/>
              </a:rPr>
              <a:t>Chemical Storage </a:t>
            </a:r>
            <a:r>
              <a:rPr lang="en-US" sz="850" spc="0" dirty="0">
                <a:solidFill>
                  <a:srgbClr val="0C0C0C"/>
                </a:solidFill>
                <a:latin typeface="Verdana" panose="02020603050405020304" pitchFamily="2"/>
              </a:rPr>
              <a:t>14 </a:t>
            </a:r>
          </a:p>
          <a:p>
            <a:pPr marL="0" marR="0" indent="0" algn="just">
              <a:lnSpc>
                <a:spcPts val="1200"/>
              </a:lnSpc>
              <a:spcBef>
                <a:spcPts val="1265"/>
              </a:spcBef>
              <a:spcAft>
                <a:spcPts val="0"/>
              </a:spcAft>
              <a:tabLst>
                <a:tab pos="5989320" algn="r"/>
              </a:tabLst>
            </a:pPr>
            <a:r>
              <a:rPr lang="en-US" sz="1000" spc="0" dirty="0">
                <a:solidFill>
                  <a:srgbClr val="0C0C0C"/>
                </a:solidFill>
                <a:latin typeface="Arial" panose="02020603050405020304" pitchFamily="2"/>
              </a:rPr>
              <a:t>Chemical Waste Disposal  15 </a:t>
            </a:r>
          </a:p>
          <a:p>
            <a:pPr marL="0" marR="0" indent="0" algn="just">
              <a:lnSpc>
                <a:spcPts val="1200"/>
              </a:lnSpc>
              <a:spcBef>
                <a:spcPts val="1225"/>
              </a:spcBef>
              <a:spcAft>
                <a:spcPts val="0"/>
              </a:spcAft>
              <a:tabLst>
                <a:tab pos="5989320" algn="r"/>
              </a:tabLst>
            </a:pPr>
            <a:r>
              <a:rPr lang="en-US" sz="1000" spc="0" dirty="0">
                <a:solidFill>
                  <a:srgbClr val="0C0C0C"/>
                </a:solidFill>
                <a:latin typeface="Arial" panose="02020603050405020304" pitchFamily="2"/>
              </a:rPr>
              <a:t>PRIOR APPROVAL FOR NON-ROUTINE LABORATORY PROCEDURES 16 </a:t>
            </a:r>
          </a:p>
          <a:p>
            <a:pPr marL="0" marR="0" indent="0" algn="just">
              <a:lnSpc>
                <a:spcPts val="1200"/>
              </a:lnSpc>
              <a:spcBef>
                <a:spcPts val="1195"/>
              </a:spcBef>
              <a:spcAft>
                <a:spcPts val="0"/>
              </a:spcAft>
              <a:tabLst>
                <a:tab pos="5989320" algn="r"/>
              </a:tabLst>
            </a:pPr>
            <a:r>
              <a:rPr lang="en-US" sz="1000" spc="0" dirty="0">
                <a:solidFill>
                  <a:srgbClr val="0C0C0C"/>
                </a:solidFill>
                <a:latin typeface="Arial" panose="02020603050405020304" pitchFamily="2"/>
              </a:rPr>
              <a:t>HIGH-HAZARD CHEMICAL OPERATIONS 16 </a:t>
            </a:r>
          </a:p>
          <a:p>
            <a:pPr marL="0" marR="0" indent="0" algn="just">
              <a:lnSpc>
                <a:spcPts val="1200"/>
              </a:lnSpc>
              <a:spcBef>
                <a:spcPts val="1170"/>
              </a:spcBef>
              <a:spcAft>
                <a:spcPts val="0"/>
              </a:spcAft>
              <a:tabLst>
                <a:tab pos="5989320" algn="r"/>
              </a:tabLst>
            </a:pPr>
            <a:r>
              <a:rPr lang="en-US" sz="1000" spc="0" dirty="0">
                <a:solidFill>
                  <a:srgbClr val="0C0C0C"/>
                </a:solidFill>
                <a:latin typeface="Arial" panose="02020603050405020304" pitchFamily="2"/>
              </a:rPr>
              <a:t>FORMALDEHYDE HAZARDS 17 </a:t>
            </a:r>
          </a:p>
          <a:p>
            <a:pPr marL="0" marR="0" indent="0" algn="just">
              <a:lnSpc>
                <a:spcPts val="1200"/>
              </a:lnSpc>
              <a:spcBef>
                <a:spcPts val="1190"/>
              </a:spcBef>
              <a:spcAft>
                <a:spcPts val="0"/>
              </a:spcAft>
              <a:tabLst>
                <a:tab pos="5989320" algn="r"/>
              </a:tabLst>
            </a:pPr>
            <a:r>
              <a:rPr lang="en-US" sz="1000" spc="0" dirty="0">
                <a:solidFill>
                  <a:srgbClr val="0C0C0C"/>
                </a:solidFill>
                <a:latin typeface="Arial" panose="02020603050405020304" pitchFamily="2"/>
              </a:rPr>
              <a:t>SPILLS AND ACCIDENTS 18 </a:t>
            </a:r>
          </a:p>
          <a:p>
            <a:pPr marL="0" marR="0" indent="0" algn="just">
              <a:lnSpc>
                <a:spcPts val="1200"/>
              </a:lnSpc>
              <a:spcBef>
                <a:spcPts val="1180"/>
              </a:spcBef>
              <a:spcAft>
                <a:spcPts val="0"/>
              </a:spcAft>
              <a:tabLst>
                <a:tab pos="5989320" algn="r"/>
              </a:tabLst>
            </a:pPr>
            <a:r>
              <a:rPr lang="en-US" sz="1000" spc="0" dirty="0">
                <a:solidFill>
                  <a:srgbClr val="0C0C0C"/>
                </a:solidFill>
                <a:latin typeface="Arial" panose="02020603050405020304" pitchFamily="2"/>
              </a:rPr>
              <a:t>RESPIRATORY PROTECTION 22 </a:t>
            </a:r>
          </a:p>
          <a:p>
            <a:pPr marL="0" marR="0" indent="0" algn="just">
              <a:lnSpc>
                <a:spcPts val="1200"/>
              </a:lnSpc>
              <a:spcBef>
                <a:spcPts val="1205"/>
              </a:spcBef>
              <a:spcAft>
                <a:spcPts val="0"/>
              </a:spcAft>
              <a:tabLst>
                <a:tab pos="5989320" algn="r"/>
              </a:tabLst>
            </a:pPr>
            <a:r>
              <a:rPr lang="en-US" sz="1000" spc="0" dirty="0">
                <a:solidFill>
                  <a:srgbClr val="0C0C0C"/>
                </a:solidFill>
                <a:latin typeface="Arial" panose="02020603050405020304" pitchFamily="2"/>
              </a:rPr>
              <a:t>MEDICAL CONSULTATION AND EXAMINATION 23 </a:t>
            </a:r>
          </a:p>
          <a:p>
            <a:pPr marL="0" marR="0" indent="0" algn="just">
              <a:lnSpc>
                <a:spcPts val="1200"/>
              </a:lnSpc>
              <a:spcBef>
                <a:spcPts val="1165"/>
              </a:spcBef>
              <a:spcAft>
                <a:spcPts val="0"/>
              </a:spcAft>
              <a:tabLst>
                <a:tab pos="5989320" algn="r"/>
              </a:tabLst>
            </a:pPr>
            <a:r>
              <a:rPr lang="en-US" sz="1000" spc="0" dirty="0">
                <a:solidFill>
                  <a:srgbClr val="0C0C0C"/>
                </a:solidFill>
                <a:latin typeface="Arial" panose="02020603050405020304" pitchFamily="2"/>
              </a:rPr>
              <a:t>TRAINING 24 </a:t>
            </a:r>
          </a:p>
          <a:p>
            <a:pPr marL="0" marR="0" indent="0" algn="just">
              <a:lnSpc>
                <a:spcPts val="1200"/>
              </a:lnSpc>
              <a:spcBef>
                <a:spcPts val="1175"/>
              </a:spcBef>
              <a:spcAft>
                <a:spcPts val="0"/>
              </a:spcAft>
              <a:tabLst>
                <a:tab pos="5989320" algn="r"/>
              </a:tabLst>
            </a:pPr>
            <a:r>
              <a:rPr lang="en-US" sz="1000" spc="0" dirty="0">
                <a:solidFill>
                  <a:srgbClr val="0C0C0C"/>
                </a:solidFill>
                <a:latin typeface="Arial" panose="02020603050405020304" pitchFamily="2"/>
              </a:rPr>
              <a:t>HOUSEKEEPING 25 </a:t>
            </a:r>
          </a:p>
          <a:p>
            <a:pPr marL="0" marR="0" indent="0" algn="just">
              <a:lnSpc>
                <a:spcPts val="1200"/>
              </a:lnSpc>
              <a:spcBef>
                <a:spcPts val="1175"/>
              </a:spcBef>
              <a:spcAft>
                <a:spcPts val="0"/>
              </a:spcAft>
              <a:tabLst>
                <a:tab pos="5989320" algn="r"/>
              </a:tabLst>
            </a:pPr>
            <a:r>
              <a:rPr lang="en-US" sz="1000" spc="0" dirty="0">
                <a:solidFill>
                  <a:srgbClr val="0C0C0C"/>
                </a:solidFill>
                <a:latin typeface="Arial" panose="02020603050405020304" pitchFamily="2"/>
              </a:rPr>
              <a:t>RECORD KEEPING 26 </a:t>
            </a:r>
          </a:p>
          <a:p>
            <a:pPr marL="0" marR="0" indent="0" algn="just">
              <a:lnSpc>
                <a:spcPts val="1200"/>
              </a:lnSpc>
              <a:spcBef>
                <a:spcPts val="1200"/>
              </a:spcBef>
              <a:spcAft>
                <a:spcPts val="0"/>
              </a:spcAft>
              <a:tabLst>
                <a:tab pos="5989320" algn="r"/>
              </a:tabLst>
            </a:pPr>
            <a:r>
              <a:rPr lang="en-US" sz="1000" spc="0" dirty="0">
                <a:solidFill>
                  <a:srgbClr val="0C0C0C"/>
                </a:solidFill>
                <a:latin typeface="Arial" panose="02020603050405020304" pitchFamily="2"/>
              </a:rPr>
              <a:t>REFERENCES 28 </a:t>
            </a:r>
          </a:p>
          <a:p>
            <a:pPr marL="0" marR="0" indent="0" algn="just">
              <a:lnSpc>
                <a:spcPts val="1200"/>
              </a:lnSpc>
              <a:spcBef>
                <a:spcPts val="1190"/>
              </a:spcBef>
              <a:spcAft>
                <a:spcPts val="0"/>
              </a:spcAft>
              <a:tabLst>
                <a:tab pos="5989320" algn="r"/>
              </a:tabLst>
            </a:pPr>
            <a:r>
              <a:rPr lang="en-US" sz="1000" spc="0" dirty="0">
                <a:solidFill>
                  <a:srgbClr val="0C0C0C"/>
                </a:solidFill>
                <a:latin typeface="Arial" panose="02020603050405020304" pitchFamily="2"/>
              </a:rPr>
              <a:t>APPENDIX A: Formaldehyde Requirements Matrix 29 </a:t>
            </a:r>
          </a:p>
          <a:p>
            <a:pPr marL="0" marR="0" indent="0" algn="just">
              <a:lnSpc>
                <a:spcPts val="1200"/>
              </a:lnSpc>
              <a:spcBef>
                <a:spcPts val="1200"/>
              </a:spcBef>
              <a:spcAft>
                <a:spcPts val="0"/>
              </a:spcAft>
              <a:tabLst>
                <a:tab pos="5989320" algn="r"/>
              </a:tabLst>
            </a:pPr>
            <a:r>
              <a:rPr lang="en-US" sz="1000" spc="0" dirty="0">
                <a:solidFill>
                  <a:srgbClr val="0C0C0C"/>
                </a:solidFill>
                <a:latin typeface="Arial" panose="02020603050405020304" pitchFamily="2"/>
              </a:rPr>
              <a:t>APPENDIX B: DOT Classification List  31 </a:t>
            </a:r>
          </a:p>
          <a:p>
            <a:pPr marL="0" marR="0" indent="0" algn="just">
              <a:lnSpc>
                <a:spcPts val="1200"/>
              </a:lnSpc>
              <a:spcBef>
                <a:spcPts val="1175"/>
              </a:spcBef>
              <a:spcAft>
                <a:spcPts val="0"/>
              </a:spcAft>
              <a:tabLst>
                <a:tab pos="5989320" algn="r"/>
              </a:tabLst>
            </a:pPr>
            <a:r>
              <a:rPr lang="en-US" sz="1000" spc="0" dirty="0">
                <a:solidFill>
                  <a:srgbClr val="0C0C0C"/>
                </a:solidFill>
                <a:latin typeface="Arial" panose="02020603050405020304" pitchFamily="2"/>
              </a:rPr>
              <a:t>APPENDIX C: EPA Hazard Classification List  32 </a:t>
            </a:r>
          </a:p>
          <a:p>
            <a:pPr marL="0" marR="0" indent="0" algn="just">
              <a:lnSpc>
                <a:spcPts val="1200"/>
              </a:lnSpc>
              <a:spcBef>
                <a:spcPts val="1150"/>
              </a:spcBef>
              <a:spcAft>
                <a:spcPts val="0"/>
              </a:spcAft>
              <a:tabLst>
                <a:tab pos="5989320" algn="r"/>
              </a:tabLst>
            </a:pPr>
            <a:r>
              <a:rPr lang="en-US" sz="1000" spc="0" dirty="0">
                <a:solidFill>
                  <a:srgbClr val="0C0C0C"/>
                </a:solidFill>
                <a:latin typeface="Arial" panose="02020603050405020304" pitchFamily="2"/>
              </a:rPr>
              <a:t>APPENDIX D: Target Organ List 33 </a:t>
            </a:r>
          </a:p>
          <a:p>
            <a:pPr marL="0" marR="0" indent="0" algn="just">
              <a:lnSpc>
                <a:spcPts val="1200"/>
              </a:lnSpc>
              <a:spcBef>
                <a:spcPts val="1185"/>
              </a:spcBef>
              <a:spcAft>
                <a:spcPts val="0"/>
              </a:spcAft>
              <a:tabLst>
                <a:tab pos="5989320" algn="r"/>
              </a:tabLst>
            </a:pPr>
            <a:r>
              <a:rPr lang="en-US" sz="1000" spc="0" dirty="0">
                <a:solidFill>
                  <a:srgbClr val="0C0C0C"/>
                </a:solidFill>
                <a:latin typeface="Arial" panose="02020603050405020304" pitchFamily="2"/>
              </a:rPr>
              <a:t>APPENDIX E: Target Organ Effects 34 </a:t>
            </a:r>
          </a:p>
          <a:p>
            <a:pPr marL="0" marR="0" indent="0" algn="just">
              <a:lnSpc>
                <a:spcPts val="1200"/>
              </a:lnSpc>
              <a:spcBef>
                <a:spcPts val="1205"/>
              </a:spcBef>
              <a:spcAft>
                <a:spcPts val="0"/>
              </a:spcAft>
              <a:tabLst>
                <a:tab pos="5989320" algn="r"/>
              </a:tabLst>
            </a:pPr>
            <a:r>
              <a:rPr lang="en-US" sz="1000" spc="0" dirty="0">
                <a:solidFill>
                  <a:srgbClr val="0C0C0C"/>
                </a:solidFill>
                <a:latin typeface="Arial" panose="02020603050405020304" pitchFamily="2"/>
              </a:rPr>
              <a:t>APPENDIX F: Incompatible Storage List 35 </a:t>
            </a:r>
          </a:p>
          <a:p>
            <a:pPr marL="5897880" marR="0" indent="0" algn="just">
              <a:lnSpc>
                <a:spcPts val="1200"/>
              </a:lnSpc>
              <a:spcBef>
                <a:spcPts val="70"/>
              </a:spcBef>
              <a:spcAft>
                <a:spcPts val="0"/>
              </a:spcAft>
            </a:pPr>
            <a:r>
              <a:rPr lang="en-US" sz="1000" spc="0" dirty="0">
                <a:solidFill>
                  <a:srgbClr val="0C0C0C"/>
                </a:solidFill>
                <a:latin typeface="Arial" panose="02020603050405020304" pitchFamily="2"/>
              </a:rPr>
              <a:t>1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368935" y="344170"/>
            <a:ext cx="7068185" cy="2152015"/>
          </a:xfrm>
          <a:prstGeom prst="rect">
            <a:avLst/>
          </a:prstGeom>
        </p:spPr>
      </p:pic>
      <p:sp>
        <p:nvSpPr>
          <p:cNvPr id="4" name="Text Placeholder 3"/>
          <p:cNvSpPr>
            <a:spLocks noGrp="1"/>
          </p:cNvSpPr>
          <p:nvPr>
            <p:ph type="body" idx="10"/>
          </p:nvPr>
        </p:nvSpPr>
        <p:spPr>
          <a:xfrm>
            <a:off x="389890" y="2604770"/>
            <a:ext cx="3432175" cy="4451350"/>
          </a:xfrm>
          <a:prstGeom prst="rect">
            <a:avLst/>
          </a:prstGeom>
          <a:noFill/>
          <a:ln w="0" cmpd="sng">
            <a:noFill/>
            <a:prstDash val="solid"/>
          </a:ln>
        </p:spPr>
        <p:txBody>
          <a:bodyPr vert="horz" lIns="0" tIns="0" rIns="0" bIns="0" anchor="t"/>
          <a:lstStyle/>
          <a:p>
            <a:pPr marL="91440" marR="0" indent="0" algn="l">
              <a:lnSpc>
                <a:spcPts val="1500"/>
              </a:lnSpc>
              <a:spcAft>
                <a:spcPts val="0"/>
              </a:spcAft>
            </a:pPr>
            <a:r>
              <a:rPr lang="en-US" sz="1400" b="1" spc="60">
                <a:solidFill>
                  <a:srgbClr val="000000"/>
                </a:solidFill>
                <a:latin typeface="Arial" panose="02020603050405020304" pitchFamily="2"/>
              </a:rPr>
              <a:t>What is Formaldehyde? </a:t>
            </a:r>
          </a:p>
          <a:p>
            <a:pPr marL="91440" marR="0" indent="0" algn="l">
              <a:lnSpc>
                <a:spcPts val="1100"/>
              </a:lnSpc>
              <a:spcBef>
                <a:spcPts val="700"/>
              </a:spcBef>
              <a:spcAft>
                <a:spcPts val="0"/>
              </a:spcAft>
            </a:pPr>
            <a:r>
              <a:rPr lang="en-US" sz="900" spc="30">
                <a:solidFill>
                  <a:srgbClr val="000000"/>
                </a:solidFill>
                <a:latin typeface="Arial" panose="02020603050405020304" pitchFamily="2"/>
              </a:rPr>
              <a:t>Formaldehyde is most commonly found in 10 percent neutral buffered formalin fixative (containing 3.7%), alcoholic formalin (4%), concentrated formalin (37%), or in Bouin's solution (24%) in anatomic pathology labs, operating rooms, and procedure rooms. </a:t>
            </a:r>
          </a:p>
          <a:p>
            <a:pPr marL="91440" marR="0" indent="0" algn="l">
              <a:lnSpc>
                <a:spcPts val="1600"/>
              </a:lnSpc>
              <a:spcBef>
                <a:spcPts val="285"/>
              </a:spcBef>
              <a:spcAft>
                <a:spcPts val="0"/>
              </a:spcAft>
            </a:pPr>
            <a:r>
              <a:rPr lang="en-US" sz="1400" b="1" spc="60">
                <a:solidFill>
                  <a:srgbClr val="000000"/>
                </a:solidFill>
                <a:latin typeface="Arial" panose="02020603050405020304" pitchFamily="2"/>
              </a:rPr>
              <a:t>What are the </a:t>
            </a:r>
            <a:r>
              <a:rPr lang="en-US" sz="1400" spc="60">
                <a:solidFill>
                  <a:srgbClr val="000000"/>
                </a:solidFill>
                <a:latin typeface="Arial" panose="02020603050405020304" pitchFamily="2"/>
              </a:rPr>
              <a:t>Hazarrds? </a:t>
            </a:r>
          </a:p>
          <a:p>
            <a:pPr marL="91440" marR="45720" indent="0" algn="l">
              <a:lnSpc>
                <a:spcPts val="1100"/>
              </a:lnSpc>
              <a:spcBef>
                <a:spcPts val="690"/>
              </a:spcBef>
              <a:spcAft>
                <a:spcPts val="0"/>
              </a:spcAft>
            </a:pPr>
            <a:r>
              <a:rPr lang="en-US" sz="900" spc="0">
                <a:solidFill>
                  <a:srgbClr val="000000"/>
                </a:solidFill>
                <a:latin typeface="Arial" panose="02020603050405020304" pitchFamily="2"/>
              </a:rPr>
              <a:t>Overexposure to formaldehyde irritates the eyes, nose and throat. It has the potential to sensitize exposed individuals, which may result in asthma symptoms and skin reactions. Formaldehyde has been designated as a human carcinogen. </a:t>
            </a:r>
          </a:p>
          <a:p>
            <a:pPr marL="91440" marR="0" indent="0" algn="l">
              <a:lnSpc>
                <a:spcPts val="1900"/>
              </a:lnSpc>
              <a:spcBef>
                <a:spcPts val="475"/>
              </a:spcBef>
              <a:spcAft>
                <a:spcPts val="0"/>
              </a:spcAft>
            </a:pPr>
            <a:r>
              <a:rPr lang="en-US" sz="1400" b="1" spc="55">
                <a:solidFill>
                  <a:srgbClr val="000000"/>
                </a:solidFill>
                <a:latin typeface="Arial" panose="02020603050405020304" pitchFamily="2"/>
              </a:rPr>
              <a:t>What can </a:t>
            </a:r>
            <a:r>
              <a:rPr lang="en-US" sz="1400" spc="55">
                <a:solidFill>
                  <a:srgbClr val="000000"/>
                </a:solidFill>
                <a:latin typeface="Arial" panose="02020603050405020304" pitchFamily="2"/>
              </a:rPr>
              <a:t>be </a:t>
            </a:r>
            <a:r>
              <a:rPr lang="en-US" sz="1400" b="1" spc="55">
                <a:solidFill>
                  <a:srgbClr val="000000"/>
                </a:solidFill>
                <a:latin typeface="Arial" panose="02020603050405020304" pitchFamily="2"/>
              </a:rPr>
              <a:t>done to </a:t>
            </a:r>
            <a:r>
              <a:rPr lang="en-US" sz="1400" spc="55">
                <a:solidFill>
                  <a:srgbClr val="000000"/>
                </a:solidFill>
                <a:latin typeface="Arial" panose="02020603050405020304" pitchFamily="2"/>
              </a:rPr>
              <a:t>Reduce the </a:t>
            </a:r>
            <a:r>
              <a:rPr lang="en-US" sz="1400" b="1" spc="55">
                <a:solidFill>
                  <a:srgbClr val="000000"/>
                </a:solidFill>
                <a:latin typeface="Arial" panose="02020603050405020304" pitchFamily="2"/>
              </a:rPr>
              <a:t>Risk of Exposure? </a:t>
            </a:r>
          </a:p>
          <a:p>
            <a:pPr marL="91440" marR="0" indent="0" algn="l">
              <a:lnSpc>
                <a:spcPts val="1100"/>
              </a:lnSpc>
              <a:spcBef>
                <a:spcPts val="900"/>
              </a:spcBef>
              <a:spcAft>
                <a:spcPts val="0"/>
              </a:spcAft>
            </a:pPr>
            <a:r>
              <a:rPr lang="en-US" sz="900" b="1" spc="85">
                <a:solidFill>
                  <a:srgbClr val="000000"/>
                </a:solidFill>
                <a:latin typeface="Arial" panose="02020603050405020304" pitchFamily="2"/>
              </a:rPr>
              <a:t>REMOVE: Consolidation / Substitution </a:t>
            </a:r>
          </a:p>
          <a:p>
            <a:pPr marL="228600" marR="45720" indent="137160" algn="l">
              <a:lnSpc>
                <a:spcPts val="1100"/>
              </a:lnSpc>
              <a:spcBef>
                <a:spcPts val="745"/>
              </a:spcBef>
              <a:spcAft>
                <a:spcPts val="0"/>
              </a:spcAft>
              <a:buFont typeface="Courier New"/>
              <a:buChar char="o"/>
            </a:pPr>
            <a:r>
              <a:rPr lang="en-US" sz="900" spc="0">
                <a:solidFill>
                  <a:srgbClr val="000000"/>
                </a:solidFill>
                <a:latin typeface="Arial" panose="02020603050405020304" pitchFamily="2"/>
              </a:rPr>
              <a:t>Use formaldehyde-based fixatives with the lowest effective concentration, such as formalin instead of Bouin's solution. </a:t>
            </a:r>
          </a:p>
          <a:p>
            <a:pPr marL="228600" marR="228600" indent="137160" algn="l">
              <a:lnSpc>
                <a:spcPts val="1100"/>
              </a:lnSpc>
              <a:spcBef>
                <a:spcPts val="660"/>
              </a:spcBef>
              <a:spcAft>
                <a:spcPts val="0"/>
              </a:spcAft>
              <a:buFont typeface="Courier New"/>
              <a:buChar char="o"/>
            </a:pPr>
            <a:r>
              <a:rPr lang="en-US" sz="900" spc="0">
                <a:solidFill>
                  <a:srgbClr val="000000"/>
                </a:solidFill>
                <a:latin typeface="Arial" panose="02020603050405020304" pitchFamily="2"/>
              </a:rPr>
              <a:t>Limit the quantity of formaldehyde in the department to what is immediately needed. </a:t>
            </a:r>
          </a:p>
          <a:p>
            <a:pPr marL="91440" marR="0" indent="0" algn="l">
              <a:lnSpc>
                <a:spcPts val="1100"/>
              </a:lnSpc>
              <a:spcBef>
                <a:spcPts val="825"/>
              </a:spcBef>
              <a:spcAft>
                <a:spcPts val="0"/>
              </a:spcAft>
            </a:pPr>
            <a:r>
              <a:rPr lang="en-US" sz="900" b="1" spc="100">
                <a:solidFill>
                  <a:srgbClr val="000000"/>
                </a:solidFill>
                <a:latin typeface="Arial" panose="02020603050405020304" pitchFamily="2"/>
              </a:rPr>
              <a:t>IMPROVE: Requirements and Best Practices </a:t>
            </a:r>
          </a:p>
          <a:p>
            <a:pPr marL="91440" marR="0" indent="0" algn="l">
              <a:lnSpc>
                <a:spcPts val="1200"/>
              </a:lnSpc>
              <a:spcBef>
                <a:spcPts val="680"/>
              </a:spcBef>
              <a:spcAft>
                <a:spcPts val="0"/>
              </a:spcAft>
            </a:pPr>
            <a:r>
              <a:rPr lang="en-US" sz="900" b="1" spc="0">
                <a:solidFill>
                  <a:srgbClr val="000000"/>
                </a:solidFill>
                <a:latin typeface="Arial" panose="02020603050405020304" pitchFamily="2"/>
              </a:rPr>
              <a:t>Engineering Controls </a:t>
            </a:r>
            <a:br/>
            <a:r>
              <a:rPr lang="en-US" sz="900" i="1" spc="0">
                <a:solidFill>
                  <a:srgbClr val="000000"/>
                </a:solidFill>
                <a:latin typeface="Arial" panose="02020603050405020304" pitchFamily="2"/>
              </a:rPr>
              <a:t>Small Volume Use Areas </a:t>
            </a:r>
          </a:p>
          <a:p>
            <a:pPr marL="228600" marR="411480" indent="137160" algn="l">
              <a:lnSpc>
                <a:spcPts val="1100"/>
              </a:lnSpc>
              <a:spcBef>
                <a:spcPts val="685"/>
              </a:spcBef>
              <a:spcAft>
                <a:spcPts val="610"/>
              </a:spcAft>
              <a:buFont typeface="Courier New"/>
              <a:buChar char="o"/>
            </a:pPr>
            <a:r>
              <a:rPr lang="en-US" sz="900" spc="0">
                <a:solidFill>
                  <a:srgbClr val="000000"/>
                </a:solidFill>
                <a:latin typeface="Arial" panose="02020603050405020304" pitchFamily="2"/>
              </a:rPr>
              <a:t>Good general room air dilution is adequate for clinic departments using pre-filled specimen containers. </a:t>
            </a:r>
          </a:p>
        </p:txBody>
      </p:sp>
      <p:sp>
        <p:nvSpPr>
          <p:cNvPr id="5" name="Text Placeholder 4"/>
          <p:cNvSpPr>
            <a:spLocks noGrp="1"/>
          </p:cNvSpPr>
          <p:nvPr>
            <p:ph type="body" idx="10"/>
          </p:nvPr>
        </p:nvSpPr>
        <p:spPr>
          <a:xfrm>
            <a:off x="389890" y="7056120"/>
            <a:ext cx="1536700" cy="121920"/>
          </a:xfrm>
          <a:prstGeom prst="rect">
            <a:avLst/>
          </a:prstGeom>
          <a:solidFill>
            <a:srgbClr val="FBFCB6"/>
          </a:solidFill>
          <a:ln w="0" cmpd="sng">
            <a:noFill/>
            <a:prstDash val="solid"/>
          </a:ln>
        </p:spPr>
        <p:txBody>
          <a:bodyPr vert="horz" lIns="0" tIns="0" rIns="0" bIns="0" anchor="t"/>
          <a:lstStyle/>
          <a:p>
            <a:pPr marL="91440" marR="0" indent="0" algn="l">
              <a:lnSpc>
                <a:spcPts val="1000"/>
              </a:lnSpc>
              <a:spcAft>
                <a:spcPts val="0"/>
              </a:spcAft>
            </a:pPr>
            <a:r>
              <a:rPr lang="en-US" sz="900" i="1" spc="25">
                <a:solidFill>
                  <a:srgbClr val="000000"/>
                </a:solidFill>
                <a:latin typeface="Arial" panose="02020603050405020304" pitchFamily="2"/>
              </a:rPr>
              <a:t>Large Volume Use Areas </a:t>
            </a:r>
          </a:p>
        </p:txBody>
      </p:sp>
      <p:sp>
        <p:nvSpPr>
          <p:cNvPr id="6" name="Text Placeholder 5"/>
          <p:cNvSpPr>
            <a:spLocks noGrp="1"/>
          </p:cNvSpPr>
          <p:nvPr>
            <p:ph type="body" idx="10"/>
          </p:nvPr>
        </p:nvSpPr>
        <p:spPr>
          <a:xfrm>
            <a:off x="389890" y="7277100"/>
            <a:ext cx="3432175" cy="2427605"/>
          </a:xfrm>
          <a:prstGeom prst="rect">
            <a:avLst/>
          </a:prstGeom>
          <a:noFill/>
          <a:ln w="0" cmpd="sng">
            <a:noFill/>
            <a:prstDash val="solid"/>
          </a:ln>
        </p:spPr>
        <p:txBody>
          <a:bodyPr vert="horz" lIns="0" tIns="0" rIns="0" bIns="0" anchor="t">
            <a:normAutofit fontScale="80000" lnSpcReduction="10000"/>
          </a:bodyPr>
          <a:lstStyle/>
          <a:p>
            <a:pPr marL="228600" marR="0" indent="137160" algn="l">
              <a:lnSpc>
                <a:spcPts val="1100"/>
              </a:lnSpc>
              <a:spcAft>
                <a:spcPts val="0"/>
              </a:spcAft>
              <a:buFont typeface="Courier New"/>
              <a:buChar char="o"/>
            </a:pPr>
            <a:r>
              <a:rPr lang="en-US" sz="900" spc="20">
                <a:solidFill>
                  <a:srgbClr val="000000"/>
                </a:solidFill>
                <a:latin typeface="Arial" panose="02020603050405020304" pitchFamily="2"/>
              </a:rPr>
              <a:t>When pouring from containers, use local exhaust ventilation (slot exhaust, grossing stations, fume hoods, etc.) as close as possible to the vapor source. The direction of contaminant air flow must always be away from the user and toward the exhaust capture system. </a:t>
            </a:r>
          </a:p>
          <a:p>
            <a:pPr marL="228600" marR="91440" indent="137160" algn="l">
              <a:lnSpc>
                <a:spcPts val="1100"/>
              </a:lnSpc>
              <a:spcBef>
                <a:spcPts val="650"/>
              </a:spcBef>
              <a:spcAft>
                <a:spcPts val="0"/>
              </a:spcAft>
              <a:buFont typeface="Courier New"/>
              <a:buChar char="o"/>
            </a:pPr>
            <a:r>
              <a:rPr lang="en-US" sz="900" spc="0">
                <a:solidFill>
                  <a:srgbClr val="000000"/>
                </a:solidFill>
                <a:latin typeface="Arial" panose="02020603050405020304" pitchFamily="2"/>
              </a:rPr>
              <a:t>Keep slots and baffles free from obstructions to maximize effectiveness. </a:t>
            </a:r>
          </a:p>
          <a:p>
            <a:pPr marL="228600" marR="0" indent="137160" algn="l">
              <a:lnSpc>
                <a:spcPts val="1100"/>
              </a:lnSpc>
              <a:spcBef>
                <a:spcPts val="695"/>
              </a:spcBef>
              <a:spcAft>
                <a:spcPts val="0"/>
              </a:spcAft>
              <a:buFont typeface="Courier New"/>
              <a:buChar char="o"/>
            </a:pPr>
            <a:r>
              <a:rPr lang="en-US" sz="900" spc="0">
                <a:solidFill>
                  <a:srgbClr val="000000"/>
                </a:solidFill>
                <a:latin typeface="Arial" panose="02020603050405020304" pitchFamily="2"/>
              </a:rPr>
              <a:t>If using a fume hood, the sash height should be at or below the arrow marked on the hood at the time of certification to ensure a face velocity of at least 100 linear feet per minute. </a:t>
            </a:r>
          </a:p>
          <a:p>
            <a:pPr marL="365760" marR="0" indent="0" algn="l">
              <a:lnSpc>
                <a:spcPts val="2100"/>
              </a:lnSpc>
              <a:spcBef>
                <a:spcPts val="3320"/>
              </a:spcBef>
              <a:spcAft>
                <a:spcPts val="0"/>
              </a:spcAft>
            </a:pPr>
            <a:r>
              <a:rPr lang="en-US" sz="1950" spc="75">
                <a:solidFill>
                  <a:srgbClr val="000000"/>
                </a:solidFill>
                <a:latin typeface="Arial" panose="02020603050405020304" pitchFamily="2"/>
              </a:rPr>
              <a:t>NEH&amp;S </a:t>
            </a:r>
          </a:p>
          <a:p>
            <a:pPr marL="365760" marR="0" indent="0" algn="l">
              <a:lnSpc>
                <a:spcPts val="700"/>
              </a:lnSpc>
              <a:spcBef>
                <a:spcPts val="0"/>
              </a:spcBef>
              <a:spcAft>
                <a:spcPts val="100"/>
              </a:spcAft>
            </a:pPr>
            <a:r>
              <a:rPr lang="en-US" sz="750" spc="0">
                <a:solidFill>
                  <a:srgbClr val="000000"/>
                </a:solidFill>
                <a:latin typeface="Arial" panose="02020603050405020304" pitchFamily="2"/>
              </a:rPr>
              <a:t>National Environmental. </a:t>
            </a:r>
            <a:br/>
            <a:r>
              <a:rPr lang="en-US" sz="750" spc="0">
                <a:solidFill>
                  <a:srgbClr val="000000"/>
                </a:solidFill>
                <a:latin typeface="Arial" panose="02020603050405020304" pitchFamily="2"/>
              </a:rPr>
              <a:t>Health and Safety </a:t>
            </a:r>
          </a:p>
        </p:txBody>
      </p:sp>
      <p:sp>
        <p:nvSpPr>
          <p:cNvPr id="7" name="Text Placeholder 6"/>
          <p:cNvSpPr>
            <a:spLocks noGrp="1"/>
          </p:cNvSpPr>
          <p:nvPr>
            <p:ph type="body" idx="10"/>
          </p:nvPr>
        </p:nvSpPr>
        <p:spPr>
          <a:xfrm>
            <a:off x="4081145" y="2604770"/>
            <a:ext cx="3432175" cy="5271770"/>
          </a:xfrm>
          <a:prstGeom prst="rect">
            <a:avLst/>
          </a:prstGeom>
          <a:noFill/>
          <a:ln w="0" cmpd="sng">
            <a:noFill/>
            <a:prstDash val="solid"/>
          </a:ln>
        </p:spPr>
        <p:txBody>
          <a:bodyPr vert="horz" lIns="0" tIns="0" rIns="0" bIns="0" anchor="t"/>
          <a:lstStyle/>
          <a:p>
            <a:pPr marL="45720" marR="0" indent="0" algn="l">
              <a:lnSpc>
                <a:spcPts val="1000"/>
              </a:lnSpc>
              <a:spcAft>
                <a:spcPts val="0"/>
              </a:spcAft>
            </a:pPr>
            <a:r>
              <a:rPr lang="en-US" sz="900" b="1" spc="90">
                <a:solidFill>
                  <a:srgbClr val="000000"/>
                </a:solidFill>
                <a:latin typeface="Arial" panose="02020603050405020304" pitchFamily="2"/>
              </a:rPr>
              <a:t>Handling Specimens </a:t>
            </a:r>
          </a:p>
          <a:p>
            <a:pPr marL="182880" marR="45720" indent="137160" algn="l">
              <a:lnSpc>
                <a:spcPts val="1100"/>
              </a:lnSpc>
              <a:spcBef>
                <a:spcPts val="175"/>
              </a:spcBef>
              <a:spcAft>
                <a:spcPts val="0"/>
              </a:spcAft>
              <a:buFont typeface="Courier New"/>
              <a:buChar char="o"/>
            </a:pPr>
            <a:r>
              <a:rPr lang="en-US" sz="900" spc="0">
                <a:solidFill>
                  <a:srgbClr val="000000"/>
                </a:solidFill>
                <a:latin typeface="Arial" panose="02020603050405020304" pitchFamily="2"/>
              </a:rPr>
              <a:t>Place formaldehyde containers including cassette baths and waste jugs near exhaust ventilation during grossing, in order to capture all the vapors from these containers. </a:t>
            </a:r>
          </a:p>
          <a:p>
            <a:pPr marL="182880" marR="0" indent="137160" algn="l">
              <a:lnSpc>
                <a:spcPts val="1000"/>
              </a:lnSpc>
              <a:spcBef>
                <a:spcPts val="700"/>
              </a:spcBef>
              <a:spcAft>
                <a:spcPts val="0"/>
              </a:spcAft>
              <a:buFont typeface="Courier New"/>
              <a:buChar char="o"/>
            </a:pPr>
            <a:r>
              <a:rPr lang="en-US" sz="900" spc="25">
                <a:solidFill>
                  <a:srgbClr val="000000"/>
                </a:solidFill>
                <a:latin typeface="Arial" panose="02020603050405020304" pitchFamily="2"/>
              </a:rPr>
              <a:t>Keep containers closed until ready for use. </a:t>
            </a:r>
          </a:p>
          <a:p>
            <a:pPr marL="182880" marR="274320" indent="137160" algn="l">
              <a:lnSpc>
                <a:spcPts val="1100"/>
              </a:lnSpc>
              <a:spcBef>
                <a:spcPts val="645"/>
              </a:spcBef>
              <a:spcAft>
                <a:spcPts val="0"/>
              </a:spcAft>
              <a:buFont typeface="Courier New"/>
              <a:buChar char="o"/>
            </a:pPr>
            <a:r>
              <a:rPr lang="en-US" sz="900" spc="0">
                <a:solidFill>
                  <a:srgbClr val="000000"/>
                </a:solidFill>
                <a:latin typeface="Arial" panose="02020603050405020304" pitchFamily="2"/>
              </a:rPr>
              <a:t>Recap containers after specimens are placed inside or when emptied for disposal. </a:t>
            </a:r>
          </a:p>
          <a:p>
            <a:pPr marL="182880" marR="137160" indent="137160" algn="l">
              <a:lnSpc>
                <a:spcPts val="1100"/>
              </a:lnSpc>
              <a:spcBef>
                <a:spcPts val="680"/>
              </a:spcBef>
              <a:spcAft>
                <a:spcPts val="0"/>
              </a:spcAft>
              <a:buFont typeface="Courier New"/>
              <a:buChar char="o"/>
            </a:pPr>
            <a:r>
              <a:rPr lang="en-US" sz="900" spc="0">
                <a:solidFill>
                  <a:srgbClr val="000000"/>
                </a:solidFill>
                <a:latin typeface="Arial" panose="02020603050405020304" pitchFamily="2"/>
              </a:rPr>
              <a:t>Rinse large specimens under water before grossing. Use formaldehyde neutralization pads or sheets where small spills or drips may occur on work surfaces. </a:t>
            </a:r>
          </a:p>
          <a:p>
            <a:pPr marL="45720" marR="0" indent="0" algn="l">
              <a:lnSpc>
                <a:spcPts val="1100"/>
              </a:lnSpc>
              <a:spcBef>
                <a:spcPts val="770"/>
              </a:spcBef>
              <a:spcAft>
                <a:spcPts val="0"/>
              </a:spcAft>
            </a:pPr>
            <a:r>
              <a:rPr lang="en-US" sz="900" b="1" spc="70">
                <a:solidFill>
                  <a:srgbClr val="000000"/>
                </a:solidFill>
                <a:latin typeface="Arial" panose="02020603050405020304" pitchFamily="2"/>
              </a:rPr>
              <a:t>Dispensing </a:t>
            </a:r>
          </a:p>
          <a:p>
            <a:pPr marL="182880" marR="182880" indent="137160" algn="l">
              <a:lnSpc>
                <a:spcPts val="1100"/>
              </a:lnSpc>
              <a:spcBef>
                <a:spcPts val="185"/>
              </a:spcBef>
              <a:spcAft>
                <a:spcPts val="0"/>
              </a:spcAft>
              <a:buFont typeface="Courier New"/>
              <a:buChar char="o"/>
            </a:pPr>
            <a:r>
              <a:rPr lang="en-US" sz="900" spc="0">
                <a:solidFill>
                  <a:srgbClr val="000000"/>
                </a:solidFill>
                <a:latin typeface="Arial" panose="02020603050405020304" pitchFamily="2"/>
              </a:rPr>
              <a:t>Purchase pre-filled containers of formalin or incorporate automatic dispensing systems to replace manual formaldehyde handling procedures. </a:t>
            </a:r>
          </a:p>
          <a:p>
            <a:pPr marL="182880" marR="182880" indent="137160" algn="just">
              <a:lnSpc>
                <a:spcPts val="1100"/>
              </a:lnSpc>
              <a:spcBef>
                <a:spcPts val="680"/>
              </a:spcBef>
              <a:spcAft>
                <a:spcPts val="0"/>
              </a:spcAft>
              <a:buFont typeface="Courier New"/>
              <a:buChar char="o"/>
            </a:pPr>
            <a:r>
              <a:rPr lang="en-US" sz="900" spc="0">
                <a:solidFill>
                  <a:srgbClr val="000000"/>
                </a:solidFill>
                <a:latin typeface="Arial" panose="02020603050405020304" pitchFamily="2"/>
              </a:rPr>
              <a:t>Dispense large quantities under local exhaust ventilation systems. </a:t>
            </a:r>
          </a:p>
          <a:p>
            <a:pPr marL="45720" marR="0" indent="0" algn="l">
              <a:lnSpc>
                <a:spcPts val="1100"/>
              </a:lnSpc>
              <a:spcBef>
                <a:spcPts val="785"/>
              </a:spcBef>
              <a:spcAft>
                <a:spcPts val="0"/>
              </a:spcAft>
            </a:pPr>
            <a:r>
              <a:rPr lang="en-US" sz="900" b="1" spc="80">
                <a:solidFill>
                  <a:srgbClr val="000000"/>
                </a:solidFill>
                <a:latin typeface="Arial" panose="02020603050405020304" pitchFamily="2"/>
              </a:rPr>
              <a:t>Spills or Leaks </a:t>
            </a:r>
          </a:p>
          <a:p>
            <a:pPr marL="182880" marR="365760" indent="137160" algn="l">
              <a:lnSpc>
                <a:spcPts val="1100"/>
              </a:lnSpc>
              <a:spcBef>
                <a:spcPts val="185"/>
              </a:spcBef>
              <a:spcAft>
                <a:spcPts val="0"/>
              </a:spcAft>
              <a:buFont typeface="Courier New"/>
              <a:buChar char="o"/>
            </a:pPr>
            <a:r>
              <a:rPr lang="en-US" sz="900" spc="0">
                <a:solidFill>
                  <a:srgbClr val="000000"/>
                </a:solidFill>
                <a:latin typeface="Arial" panose="02020603050405020304" pitchFamily="2"/>
              </a:rPr>
              <a:t>Ensure compatible spill materials' are available in sufficient quantities to clean up a spill from the single largest container. </a:t>
            </a:r>
          </a:p>
          <a:p>
            <a:pPr marL="182880" marR="0" indent="137160" algn="l">
              <a:lnSpc>
                <a:spcPts val="1100"/>
              </a:lnSpc>
              <a:spcBef>
                <a:spcPts val="725"/>
              </a:spcBef>
              <a:spcAft>
                <a:spcPts val="0"/>
              </a:spcAft>
              <a:buFont typeface="Courier New"/>
              <a:buChar char="o"/>
            </a:pPr>
            <a:r>
              <a:rPr lang="en-US" sz="900" spc="25">
                <a:solidFill>
                  <a:srgbClr val="000000"/>
                </a:solidFill>
                <a:latin typeface="Arial" panose="02020603050405020304" pitchFamily="2"/>
              </a:rPr>
              <a:t>Inspect equipment for leaks periodically. </a:t>
            </a:r>
          </a:p>
          <a:p>
            <a:pPr marL="182880" marR="0" indent="137160" algn="l">
              <a:lnSpc>
                <a:spcPts val="1000"/>
              </a:lnSpc>
              <a:spcBef>
                <a:spcPts val="745"/>
              </a:spcBef>
              <a:spcAft>
                <a:spcPts val="0"/>
              </a:spcAft>
              <a:buFont typeface="Wingdings"/>
              <a:buChar char="m"/>
            </a:pPr>
            <a:r>
              <a:rPr lang="en-US" sz="900" spc="25">
                <a:solidFill>
                  <a:srgbClr val="000000"/>
                </a:solidFill>
                <a:latin typeface="Arial" panose="02020603050405020304" pitchFamily="2"/>
              </a:rPr>
              <a:t>Clean up spills within 10 minutes. </a:t>
            </a:r>
          </a:p>
          <a:p>
            <a:pPr marL="182880" marR="45720" indent="137160" algn="l">
              <a:lnSpc>
                <a:spcPts val="1100"/>
              </a:lnSpc>
              <a:spcBef>
                <a:spcPts val="685"/>
              </a:spcBef>
              <a:spcAft>
                <a:spcPts val="840"/>
              </a:spcAft>
              <a:buFont typeface="Wingdings"/>
              <a:buChar char="m"/>
            </a:pPr>
            <a:r>
              <a:rPr lang="en-US" sz="900" spc="30">
                <a:solidFill>
                  <a:srgbClr val="000000"/>
                </a:solidFill>
                <a:latin typeface="Arial" panose="02020603050405020304" pitchFamily="2"/>
              </a:rPr>
              <a:t>Due to the differences among room sizes, air supply and exhaust rates, and quantities handled, the following guidelines outline what quantities can be cleaned up without respiratory protective equipment (RPE), with full-facepiece respirators (FFR) or powered air-purifying respirators (PAPR) equipped with formaldehyde cartridges, and which should be treated as emergency spills requiring hazardous waste operations emergency response (HazW0pER). </a:t>
            </a:r>
          </a:p>
        </p:txBody>
      </p:sp>
      <p:graphicFrame>
        <p:nvGraphicFramePr>
          <p:cNvPr id="9" name="Table 8"/>
          <p:cNvGraphicFramePr>
            <a:graphicFrameLocks noGrp="1"/>
          </p:cNvGraphicFramePr>
          <p:nvPr/>
        </p:nvGraphicFramePr>
        <p:xfrm>
          <a:off x="4294505" y="7885430"/>
          <a:ext cx="3148965" cy="770890"/>
        </p:xfrm>
        <a:graphic>
          <a:graphicData uri="http://schemas.openxmlformats.org/drawingml/2006/table">
            <a:tbl>
              <a:tblPr/>
              <a:tblGrid>
                <a:gridCol w="618490">
                  <a:extLst>
                    <a:ext uri="{9D8B030D-6E8A-4147-A177-3AD203B41FA5}">
                      <a16:colId xmlns:a16="http://schemas.microsoft.com/office/drawing/2014/main" val="20000"/>
                    </a:ext>
                  </a:extLst>
                </a:gridCol>
                <a:gridCol w="688975">
                  <a:extLst>
                    <a:ext uri="{9D8B030D-6E8A-4147-A177-3AD203B41FA5}">
                      <a16:colId xmlns:a16="http://schemas.microsoft.com/office/drawing/2014/main" val="20001"/>
                    </a:ext>
                  </a:extLst>
                </a:gridCol>
                <a:gridCol w="1200785">
                  <a:extLst>
                    <a:ext uri="{9D8B030D-6E8A-4147-A177-3AD203B41FA5}">
                      <a16:colId xmlns:a16="http://schemas.microsoft.com/office/drawing/2014/main" val="20002"/>
                    </a:ext>
                  </a:extLst>
                </a:gridCol>
                <a:gridCol w="640715">
                  <a:extLst>
                    <a:ext uri="{9D8B030D-6E8A-4147-A177-3AD203B41FA5}">
                      <a16:colId xmlns:a16="http://schemas.microsoft.com/office/drawing/2014/main" val="20003"/>
                    </a:ext>
                  </a:extLst>
                </a:gridCol>
              </a:tblGrid>
              <a:tr h="377825">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8890" cmpd="sng">
                      <a:solidFill>
                        <a:srgbClr val="000000"/>
                      </a:solidFill>
                      <a:prstDash val="solid"/>
                    </a:lnL>
                    <a:lnR w="0" cmpd="sng">
                      <a:noFill/>
                      <a:prstDash val="solid"/>
                    </a:lnR>
                    <a:lnT w="8890" cmpd="sng">
                      <a:solidFill>
                        <a:srgbClr val="000000"/>
                      </a:solidFill>
                      <a:prstDash val="solid"/>
                    </a:lnT>
                    <a:lnB w="8890" cmpd="sng">
                      <a:solidFill>
                        <a:srgbClr val="000000"/>
                      </a:solidFill>
                      <a:prstDash val="solid"/>
                    </a:lnB>
                  </a:tcPr>
                </a:tc>
                <a:tc>
                  <a:txBody>
                    <a:bodyPr/>
                    <a:lstStyle/>
                    <a:p>
                      <a:pPr marL="0" marR="0" indent="0" algn="ctr">
                        <a:lnSpc>
                          <a:spcPts val="1000"/>
                        </a:lnSpc>
                        <a:spcBef>
                          <a:spcPts val="0"/>
                        </a:spcBef>
                        <a:spcAft>
                          <a:spcPts val="925"/>
                        </a:spcAft>
                      </a:pPr>
                      <a:r>
                        <a:rPr lang="en-US" sz="750" spc="0">
                          <a:solidFill>
                            <a:srgbClr val="000000"/>
                          </a:solidFill>
                          <a:latin typeface="Arial" panose="02020603050405020304" pitchFamily="2"/>
                        </a:rPr>
                        <a:t>1nc'dental, </a:t>
                      </a:r>
                      <a:br/>
                      <a:r>
                        <a:rPr lang="en-US" sz="750" spc="0">
                          <a:solidFill>
                            <a:srgbClr val="000000"/>
                          </a:solidFill>
                          <a:latin typeface="Arial" panose="02020603050405020304" pitchFamily="2"/>
                        </a:rPr>
                        <a:t>No RPE </a:t>
                      </a:r>
                    </a:p>
                  </a:txBody>
                  <a:tcPr marL="0" marR="0" marT="0" marB="0">
                    <a:lnL w="0" cmpd="sng">
                      <a:noFill/>
                      <a:prstDash val="solid"/>
                    </a:lnL>
                    <a:lnR w="0" cmpd="sng">
                      <a:noFill/>
                      <a:prstDash val="solid"/>
                    </a:lnR>
                    <a:lnT w="8890" cmpd="sng">
                      <a:solidFill>
                        <a:srgbClr val="000000"/>
                      </a:solidFill>
                      <a:prstDash val="solid"/>
                    </a:lnT>
                    <a:lnB w="8890" cmpd="sng">
                      <a:solidFill>
                        <a:srgbClr val="000000"/>
                      </a:solidFill>
                      <a:prstDash val="solid"/>
                    </a:lnB>
                  </a:tcPr>
                </a:tc>
                <a:tc>
                  <a:txBody>
                    <a:bodyPr/>
                    <a:lstStyle/>
                    <a:p>
                      <a:pPr marL="0" marR="0" indent="0" algn="ctr">
                        <a:lnSpc>
                          <a:spcPts val="800"/>
                        </a:lnSpc>
                        <a:spcBef>
                          <a:spcPts val="215"/>
                        </a:spcBef>
                        <a:spcAft>
                          <a:spcPts val="0"/>
                        </a:spcAft>
                      </a:pPr>
                      <a:r>
                        <a:rPr lang="en-US" sz="750" spc="0">
                          <a:solidFill>
                            <a:srgbClr val="000000"/>
                          </a:solidFill>
                          <a:latin typeface="Arial" panose="02020603050405020304" pitchFamily="2"/>
                        </a:rPr>
                        <a:t>Incidental. </a:t>
                      </a:r>
                    </a:p>
                    <a:p>
                      <a:pPr marL="0" marR="0" indent="0" algn="ctr">
                        <a:lnSpc>
                          <a:spcPts val="800"/>
                        </a:lnSpc>
                        <a:spcBef>
                          <a:spcPts val="220"/>
                        </a:spcBef>
                        <a:spcAft>
                          <a:spcPts val="0"/>
                        </a:spcAft>
                      </a:pPr>
                      <a:r>
                        <a:rPr lang="en-US" sz="750" spc="0">
                          <a:solidFill>
                            <a:srgbClr val="000000"/>
                          </a:solidFill>
                          <a:latin typeface="Arial" panose="02020603050405020304" pitchFamily="2"/>
                        </a:rPr>
                        <a:t>FFR or PAPR with </a:t>
                      </a:r>
                    </a:p>
                    <a:p>
                      <a:pPr marL="0" marR="0" indent="0" algn="ctr">
                        <a:lnSpc>
                          <a:spcPts val="700"/>
                        </a:lnSpc>
                        <a:spcBef>
                          <a:spcPts val="190"/>
                        </a:spcBef>
                        <a:spcAft>
                          <a:spcPts val="0"/>
                        </a:spcAft>
                      </a:pPr>
                      <a:r>
                        <a:rPr lang="en-US" sz="750" spc="0">
                          <a:solidFill>
                            <a:srgbClr val="000000"/>
                          </a:solidFill>
                          <a:latin typeface="Arial" panose="02020603050405020304" pitchFamily="2"/>
                        </a:rPr>
                        <a:t>'orhralciehyde carteioge </a:t>
                      </a:r>
                    </a:p>
                  </a:txBody>
                  <a:tcPr marL="0" marR="0" marT="0" marB="0">
                    <a:lnL w="0" cmpd="sng">
                      <a:noFill/>
                      <a:prstDash val="solid"/>
                    </a:lnL>
                    <a:lnR w="0" cmpd="sng">
                      <a:noFill/>
                      <a:prstDash val="solid"/>
                    </a:lnR>
                    <a:lnT w="8890" cmpd="sng">
                      <a:solidFill>
                        <a:srgbClr val="000000"/>
                      </a:solidFill>
                      <a:prstDash val="solid"/>
                    </a:lnT>
                    <a:lnB w="8890" cmpd="sng">
                      <a:solidFill>
                        <a:srgbClr val="000000"/>
                      </a:solidFill>
                      <a:prstDash val="solid"/>
                    </a:lnB>
                  </a:tcPr>
                </a:tc>
                <a:tc>
                  <a:txBody>
                    <a:bodyPr/>
                    <a:lstStyle/>
                    <a:p>
                      <a:pPr marL="0" marR="0" indent="0" algn="ctr">
                        <a:lnSpc>
                          <a:spcPts val="1000"/>
                        </a:lnSpc>
                        <a:spcBef>
                          <a:spcPts val="245"/>
                        </a:spcBef>
                        <a:spcAft>
                          <a:spcPts val="1690"/>
                        </a:spcAft>
                      </a:pPr>
                      <a:r>
                        <a:rPr lang="en-US" sz="750" spc="0">
                          <a:solidFill>
                            <a:srgbClr val="000000"/>
                          </a:solidFill>
                          <a:latin typeface="Arial" panose="02020603050405020304" pitchFamily="2"/>
                        </a:rPr>
                        <a:t>rAvvqg,F3 </a:t>
                      </a:r>
                    </a:p>
                  </a:txBody>
                  <a:tcPr marL="0" marR="0" marT="0" marB="0">
                    <a:lnL w="0" cmpd="sng">
                      <a:no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tcPr>
                </a:tc>
                <a:extLst>
                  <a:ext uri="{0D108BD9-81ED-4DB2-BD59-A6C34878D82A}">
                    <a16:rowId xmlns:a16="http://schemas.microsoft.com/office/drawing/2014/main" val="10000"/>
                  </a:ext>
                </a:extLst>
              </a:tr>
              <a:tr h="133985">
                <a:tc>
                  <a:txBody>
                    <a:bodyPr/>
                    <a:lstStyle/>
                    <a:p>
                      <a:pPr marL="64135" marR="0" indent="0" algn="l">
                        <a:lnSpc>
                          <a:spcPts val="800"/>
                        </a:lnSpc>
                        <a:spcBef>
                          <a:spcPts val="180"/>
                        </a:spcBef>
                        <a:spcAft>
                          <a:spcPts val="60"/>
                        </a:spcAft>
                      </a:pPr>
                      <a:r>
                        <a:rPr lang="en-US" sz="750" spc="0">
                          <a:solidFill>
                            <a:srgbClr val="000000"/>
                          </a:solidFill>
                          <a:latin typeface="Arial" panose="02020603050405020304" pitchFamily="2"/>
                        </a:rPr>
                        <a:t>Clinic </a:t>
                      </a:r>
                    </a:p>
                  </a:txBody>
                  <a:tcPr marL="0" marR="0" marT="0" marB="0" anchor="ctr">
                    <a:lnL w="8890" cmpd="sng">
                      <a:solidFill>
                        <a:srgbClr val="000000"/>
                      </a:solidFill>
                      <a:prstDash val="solid"/>
                    </a:lnL>
                    <a:lnR w="0" cmpd="sng">
                      <a:noFill/>
                      <a:prstDash val="solid"/>
                    </a:lnR>
                    <a:lnT w="8890" cmpd="sng">
                      <a:solidFill>
                        <a:srgbClr val="000000"/>
                      </a:solidFill>
                      <a:prstDash val="solid"/>
                    </a:lnT>
                    <a:lnB w="8890" cmpd="sng">
                      <a:solidFill>
                        <a:srgbClr val="000000"/>
                      </a:solidFill>
                      <a:prstDash val="solid"/>
                    </a:lnB>
                  </a:tcPr>
                </a:tc>
                <a:tc>
                  <a:txBody>
                    <a:bodyPr/>
                    <a:lstStyle/>
                    <a:p>
                      <a:pPr marL="0" marR="0" indent="0" algn="ctr">
                        <a:lnSpc>
                          <a:spcPts val="1000"/>
                        </a:lnSpc>
                        <a:spcBef>
                          <a:spcPts val="0"/>
                        </a:spcBef>
                        <a:spcAft>
                          <a:spcPts val="0"/>
                        </a:spcAft>
                      </a:pPr>
                      <a:r>
                        <a:rPr lang="en-US" sz="900" spc="0">
                          <a:solidFill>
                            <a:srgbClr val="000000"/>
                          </a:solidFill>
                          <a:latin typeface="Arial" panose="02020603050405020304" pitchFamily="2"/>
                        </a:rPr>
                        <a:t>&lt;:ac </a:t>
                      </a:r>
                      <a:r>
                        <a:rPr lang="en-US" sz="750" spc="0">
                          <a:solidFill>
                            <a:srgbClr val="000000"/>
                          </a:solidFill>
                          <a:latin typeface="Arial" panose="02020603050405020304" pitchFamily="2"/>
                        </a:rPr>
                        <a:t>rn</a:t>
                      </a:r>
                      <a:r>
                        <a:rPr lang="en-US" sz="750" spc="0" baseline="30000">
                          <a:solidFill>
                            <a:srgbClr val="000000"/>
                          </a:solidFill>
                          <a:latin typeface="Arial" panose="02020603050405020304" pitchFamily="2"/>
                        </a:rPr>
                        <a:t>,</a:t>
                      </a:r>
                      <a:r>
                        <a:rPr lang="en-US" sz="750" spc="0">
                          <a:solidFill>
                            <a:srgbClr val="000000"/>
                          </a:solidFill>
                          <a:latin typeface="Arial" panose="02020603050405020304" pitchFamily="2"/>
                        </a:rPr>
                        <a:t>- </a:t>
                      </a:r>
                    </a:p>
                  </a:txBody>
                  <a:tcPr marL="0" marR="0" marT="0" marB="0" anchor="ctr">
                    <a:lnL w="0" cmpd="sng">
                      <a:noFill/>
                      <a:prstDash val="solid"/>
                    </a:lnL>
                    <a:lnR w="0" cmpd="sng">
                      <a:noFill/>
                      <a:prstDash val="solid"/>
                    </a:lnR>
                    <a:lnT w="8890" cmpd="sng">
                      <a:solidFill>
                        <a:srgbClr val="000000"/>
                      </a:solidFill>
                      <a:prstDash val="solid"/>
                    </a:lnT>
                    <a:lnB w="8890" cmpd="sng">
                      <a:solidFill>
                        <a:srgbClr val="000000"/>
                      </a:solidFill>
                      <a:prstDash val="solid"/>
                    </a:lnB>
                  </a:tcPr>
                </a:tc>
                <a:tc>
                  <a:txBody>
                    <a:bodyPr/>
                    <a:lstStyle/>
                    <a:p>
                      <a:pPr marL="0" marR="0" indent="0" algn="ctr">
                        <a:lnSpc>
                          <a:spcPts val="800"/>
                        </a:lnSpc>
                        <a:spcBef>
                          <a:spcPts val="215"/>
                        </a:spcBef>
                        <a:spcAft>
                          <a:spcPts val="25"/>
                        </a:spcAft>
                      </a:pPr>
                      <a:r>
                        <a:rPr lang="en-US" sz="750" spc="0">
                          <a:solidFill>
                            <a:srgbClr val="000000"/>
                          </a:solidFill>
                          <a:latin typeface="Arial" panose="02020603050405020304" pitchFamily="2"/>
                        </a:rPr>
                        <a:t>123 ntl. — 203 rh_ </a:t>
                      </a:r>
                    </a:p>
                  </a:txBody>
                  <a:tcPr marL="0" marR="0" marT="0" marB="0" anchor="ctr">
                    <a:lnL w="0" cmpd="sng">
                      <a:noFill/>
                      <a:prstDash val="solid"/>
                    </a:lnL>
                    <a:lnR w="0" cmpd="sng">
                      <a:noFill/>
                      <a:prstDash val="solid"/>
                    </a:lnR>
                    <a:lnT w="8890" cmpd="sng">
                      <a:solidFill>
                        <a:srgbClr val="000000"/>
                      </a:solidFill>
                      <a:prstDash val="solid"/>
                    </a:lnT>
                    <a:lnB w="8890" cmpd="sng">
                      <a:solidFill>
                        <a:srgbClr val="000000"/>
                      </a:solidFill>
                      <a:prstDash val="solid"/>
                    </a:lnB>
                  </a:tcPr>
                </a:tc>
                <a:tc>
                  <a:txBody>
                    <a:bodyPr/>
                    <a:lstStyle/>
                    <a:p>
                      <a:pPr marL="0" marR="0" indent="0" algn="ctr">
                        <a:lnSpc>
                          <a:spcPts val="800"/>
                        </a:lnSpc>
                        <a:spcBef>
                          <a:spcPts val="225"/>
                        </a:spcBef>
                        <a:spcAft>
                          <a:spcPts val="15"/>
                        </a:spcAft>
                      </a:pPr>
                      <a:r>
                        <a:rPr lang="en-US" sz="750" spc="0">
                          <a:solidFill>
                            <a:srgbClr val="000000"/>
                          </a:solidFill>
                          <a:latin typeface="Arial" panose="02020603050405020304" pitchFamily="2"/>
                        </a:rPr>
                        <a:t>&gt;23C T—</a:t>
                      </a:r>
                      <a:r>
                        <a:rPr lang="en-US" sz="100">
                          <a:solidFill>
                            <a:srgbClr val="000000"/>
                          </a:solidFill>
                          <a:latin typeface="Arial" panose="02020603050405020304" pitchFamily="2"/>
                        </a:rPr>
                        <a:t> </a:t>
                      </a:r>
                    </a:p>
                  </a:txBody>
                  <a:tcPr marL="0" marR="0" marT="0" marB="0" anchor="ctr">
                    <a:lnL w="0" cmpd="sng">
                      <a:no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tcPr>
                </a:tc>
                <a:extLst>
                  <a:ext uri="{0D108BD9-81ED-4DB2-BD59-A6C34878D82A}">
                    <a16:rowId xmlns:a16="http://schemas.microsoft.com/office/drawing/2014/main" val="10001"/>
                  </a:ext>
                </a:extLst>
              </a:tr>
              <a:tr h="131445">
                <a:tc>
                  <a:txBody>
                    <a:bodyPr/>
                    <a:lstStyle/>
                    <a:p>
                      <a:pPr marL="64135" marR="0" indent="0" algn="l">
                        <a:lnSpc>
                          <a:spcPts val="800"/>
                        </a:lnSpc>
                        <a:spcBef>
                          <a:spcPts val="0"/>
                        </a:spcBef>
                        <a:spcAft>
                          <a:spcPts val="45"/>
                        </a:spcAft>
                      </a:pPr>
                      <a:r>
                        <a:rPr lang="en-US" sz="750" spc="0">
                          <a:solidFill>
                            <a:srgbClr val="000000"/>
                          </a:solidFill>
                          <a:latin typeface="Arial" panose="02020603050405020304" pitchFamily="2"/>
                        </a:rPr>
                        <a:t>OR </a:t>
                      </a:r>
                    </a:p>
                  </a:txBody>
                  <a:tcPr marL="0" marR="0" marT="0" marB="0" anchor="ctr">
                    <a:lnL w="8890" cmpd="sng">
                      <a:solidFill>
                        <a:srgbClr val="000000"/>
                      </a:solidFill>
                      <a:prstDash val="solid"/>
                    </a:lnL>
                    <a:lnR w="0" cmpd="sng">
                      <a:noFill/>
                      <a:prstDash val="solid"/>
                    </a:lnR>
                    <a:lnT w="8890" cmpd="sng">
                      <a:solidFill>
                        <a:srgbClr val="000000"/>
                      </a:solidFill>
                      <a:prstDash val="solid"/>
                    </a:lnT>
                    <a:lnB w="8890" cmpd="sng">
                      <a:solidFill>
                        <a:srgbClr val="000000"/>
                      </a:solidFill>
                      <a:prstDash val="solid"/>
                    </a:lnB>
                  </a:tcPr>
                </a:tc>
                <a:tc>
                  <a:txBody>
                    <a:bodyPr/>
                    <a:lstStyle/>
                    <a:p>
                      <a:pPr marL="0" marR="0" indent="0" algn="ctr">
                        <a:lnSpc>
                          <a:spcPts val="800"/>
                        </a:lnSpc>
                        <a:spcBef>
                          <a:spcPts val="180"/>
                        </a:spcBef>
                        <a:spcAft>
                          <a:spcPts val="10"/>
                        </a:spcAft>
                        <a:tabLst>
                          <a:tab pos="320040" algn="l"/>
                        </a:tabLst>
                      </a:pPr>
                      <a:r>
                        <a:rPr lang="en-US" sz="750" spc="0">
                          <a:solidFill>
                            <a:srgbClr val="000000"/>
                          </a:solidFill>
                          <a:latin typeface="Arial" panose="02020603050405020304" pitchFamily="2"/>
                        </a:rPr>
                        <a:t>-.. oua't </a:t>
                      </a:r>
                    </a:p>
                  </a:txBody>
                  <a:tcPr marL="0" marR="0" marT="0" marB="0" anchor="ctr">
                    <a:lnL w="0" cmpd="sng">
                      <a:noFill/>
                      <a:prstDash val="solid"/>
                    </a:lnL>
                    <a:lnR w="0" cmpd="sng">
                      <a:noFill/>
                      <a:prstDash val="solid"/>
                    </a:lnR>
                    <a:lnT w="8890" cmpd="sng">
                      <a:solidFill>
                        <a:srgbClr val="000000"/>
                      </a:solidFill>
                      <a:prstDash val="solid"/>
                    </a:lnT>
                    <a:lnB w="8890" cmpd="sng">
                      <a:solidFill>
                        <a:srgbClr val="000000"/>
                      </a:solidFill>
                      <a:prstDash val="solid"/>
                    </a:lnB>
                  </a:tcPr>
                </a:tc>
                <a:tc>
                  <a:txBody>
                    <a:bodyPr/>
                    <a:lstStyle/>
                    <a:p>
                      <a:pPr marL="0" marR="0" indent="0" algn="ctr">
                        <a:lnSpc>
                          <a:spcPts val="800"/>
                        </a:lnSpc>
                        <a:spcBef>
                          <a:spcPts val="170"/>
                        </a:spcBef>
                        <a:spcAft>
                          <a:spcPts val="20"/>
                        </a:spcAft>
                      </a:pPr>
                      <a:r>
                        <a:rPr lang="en-US" sz="750" spc="0">
                          <a:solidFill>
                            <a:srgbClr val="000000"/>
                          </a:solidFill>
                          <a:latin typeface="Arial" panose="02020603050405020304" pitchFamily="2"/>
                        </a:rPr>
                        <a:t>'.1 c..a-t —1 gal Lon </a:t>
                      </a:r>
                    </a:p>
                  </a:txBody>
                  <a:tcPr marL="0" marR="0" marT="0" marB="0" anchor="ctr">
                    <a:lnL w="0" cmpd="sng">
                      <a:noFill/>
                      <a:prstDash val="solid"/>
                    </a:lnL>
                    <a:lnR w="0" cmpd="sng">
                      <a:noFill/>
                      <a:prstDash val="solid"/>
                    </a:lnR>
                    <a:lnT w="8890" cmpd="sng">
                      <a:solidFill>
                        <a:srgbClr val="000000"/>
                      </a:solidFill>
                      <a:prstDash val="solid"/>
                    </a:lnT>
                    <a:lnB w="8890" cmpd="sng">
                      <a:solidFill>
                        <a:srgbClr val="000000"/>
                      </a:solidFill>
                      <a:prstDash val="solid"/>
                    </a:lnB>
                  </a:tcPr>
                </a:tc>
                <a:tc>
                  <a:txBody>
                    <a:bodyPr/>
                    <a:lstStyle/>
                    <a:p>
                      <a:pPr marL="0" marR="0" indent="0" algn="ctr">
                        <a:lnSpc>
                          <a:spcPts val="800"/>
                        </a:lnSpc>
                        <a:spcBef>
                          <a:spcPts val="205"/>
                        </a:spcBef>
                        <a:spcAft>
                          <a:spcPts val="0"/>
                        </a:spcAft>
                      </a:pPr>
                      <a:r>
                        <a:rPr lang="en-US" sz="750" spc="0">
                          <a:solidFill>
                            <a:srgbClr val="000000"/>
                          </a:solidFill>
                          <a:latin typeface="Arial" panose="02020603050405020304" pitchFamily="2"/>
                        </a:rPr>
                        <a:t>&gt;1 gallo-</a:t>
                      </a:r>
                      <a:r>
                        <a:rPr lang="en-US" sz="100">
                          <a:solidFill>
                            <a:srgbClr val="000000"/>
                          </a:solidFill>
                          <a:latin typeface="Arial" panose="02020603050405020304" pitchFamily="2"/>
                        </a:rPr>
                        <a:t> </a:t>
                      </a:r>
                    </a:p>
                  </a:txBody>
                  <a:tcPr marL="0" marR="0" marT="0" marB="0" anchor="ctr">
                    <a:lnL w="0" cmpd="sng">
                      <a:no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tcPr>
                </a:tc>
                <a:extLst>
                  <a:ext uri="{0D108BD9-81ED-4DB2-BD59-A6C34878D82A}">
                    <a16:rowId xmlns:a16="http://schemas.microsoft.com/office/drawing/2014/main" val="10002"/>
                  </a:ext>
                </a:extLst>
              </a:tr>
              <a:tr h="127635">
                <a:tc>
                  <a:txBody>
                    <a:bodyPr/>
                    <a:lstStyle/>
                    <a:p>
                      <a:pPr marL="64135" marR="0" indent="0" algn="l">
                        <a:lnSpc>
                          <a:spcPts val="800"/>
                        </a:lnSpc>
                        <a:spcBef>
                          <a:spcPts val="0"/>
                        </a:spcBef>
                        <a:spcAft>
                          <a:spcPts val="15"/>
                        </a:spcAft>
                      </a:pPr>
                      <a:r>
                        <a:rPr lang="en-US" sz="750" spc="0">
                          <a:solidFill>
                            <a:srgbClr val="000000"/>
                          </a:solidFill>
                          <a:latin typeface="Arial" panose="02020603050405020304" pitchFamily="2"/>
                        </a:rPr>
                        <a:t>Pathology </a:t>
                      </a:r>
                    </a:p>
                  </a:txBody>
                  <a:tcPr marL="0" marR="0" marT="0" marB="0" anchor="ctr">
                    <a:lnL w="8890" cmpd="sng">
                      <a:solidFill>
                        <a:srgbClr val="000000"/>
                      </a:solidFill>
                      <a:prstDash val="solid"/>
                    </a:lnL>
                    <a:lnR w="0" cmpd="sng">
                      <a:noFill/>
                      <a:prstDash val="solid"/>
                    </a:lnR>
                    <a:lnT w="8890" cmpd="sng">
                      <a:solidFill>
                        <a:srgbClr val="000000"/>
                      </a:solidFill>
                      <a:prstDash val="solid"/>
                    </a:lnT>
                    <a:lnB w="8890" cmpd="sng">
                      <a:solidFill>
                        <a:srgbClr val="000000"/>
                      </a:solidFill>
                      <a:prstDash val="solid"/>
                    </a:lnB>
                  </a:tcPr>
                </a:tc>
                <a:tc>
                  <a:txBody>
                    <a:bodyPr/>
                    <a:lstStyle/>
                    <a:p>
                      <a:pPr marL="0" marR="0" indent="0" algn="ctr">
                        <a:lnSpc>
                          <a:spcPts val="800"/>
                        </a:lnSpc>
                        <a:spcBef>
                          <a:spcPts val="155"/>
                        </a:spcBef>
                        <a:spcAft>
                          <a:spcPts val="10"/>
                        </a:spcAft>
                      </a:pPr>
                      <a:r>
                        <a:rPr lang="en-US" sz="750" spc="0">
                          <a:solidFill>
                            <a:srgbClr val="000000"/>
                          </a:solidFill>
                          <a:latin typeface="Arial" panose="02020603050405020304" pitchFamily="2"/>
                        </a:rPr>
                        <a:t>&lt;1 q..art </a:t>
                      </a:r>
                    </a:p>
                  </a:txBody>
                  <a:tcPr marL="0" marR="0" marT="0" marB="0" anchor="ctr">
                    <a:lnL w="0" cmpd="sng">
                      <a:noFill/>
                      <a:prstDash val="solid"/>
                    </a:lnL>
                    <a:lnR w="0" cmpd="sng">
                      <a:noFill/>
                      <a:prstDash val="solid"/>
                    </a:lnR>
                    <a:lnT w="8890" cmpd="sng">
                      <a:solidFill>
                        <a:srgbClr val="000000"/>
                      </a:solidFill>
                      <a:prstDash val="solid"/>
                    </a:lnT>
                    <a:lnB w="8890" cmpd="sng">
                      <a:solidFill>
                        <a:srgbClr val="000000"/>
                      </a:solidFill>
                      <a:prstDash val="solid"/>
                    </a:lnB>
                  </a:tcPr>
                </a:tc>
                <a:tc>
                  <a:txBody>
                    <a:bodyPr/>
                    <a:lstStyle/>
                    <a:p>
                      <a:pPr marL="0" marR="0" indent="0" algn="ctr">
                        <a:lnSpc>
                          <a:spcPts val="800"/>
                        </a:lnSpc>
                        <a:spcBef>
                          <a:spcPts val="175"/>
                        </a:spcBef>
                        <a:spcAft>
                          <a:spcPts val="0"/>
                        </a:spcAft>
                      </a:pPr>
                      <a:r>
                        <a:rPr lang="en-US" sz="750" spc="0">
                          <a:solidFill>
                            <a:srgbClr val="000000"/>
                          </a:solidFill>
                          <a:latin typeface="Arial" panose="02020603050405020304" pitchFamily="2"/>
                        </a:rPr>
                        <a:t>J. c,..art. — 1 eakon </a:t>
                      </a:r>
                    </a:p>
                  </a:txBody>
                  <a:tcPr marL="0" marR="0" marT="0" marB="0" anchor="ctr">
                    <a:lnL w="0" cmpd="sng">
                      <a:noFill/>
                      <a:prstDash val="solid"/>
                    </a:lnL>
                    <a:lnR w="0" cmpd="sng">
                      <a:noFill/>
                      <a:prstDash val="solid"/>
                    </a:lnR>
                    <a:lnT w="8890" cmpd="sng">
                      <a:solidFill>
                        <a:srgbClr val="000000"/>
                      </a:solidFill>
                      <a:prstDash val="solid"/>
                    </a:lnT>
                    <a:lnB w="8890" cmpd="sng">
                      <a:solidFill>
                        <a:srgbClr val="000000"/>
                      </a:solidFill>
                      <a:prstDash val="solid"/>
                    </a:lnB>
                  </a:tcPr>
                </a:tc>
                <a:tc>
                  <a:txBody>
                    <a:bodyPr/>
                    <a:lstStyle/>
                    <a:p>
                      <a:pPr marL="0" marR="0" indent="0" algn="ctr">
                        <a:lnSpc>
                          <a:spcPts val="800"/>
                        </a:lnSpc>
                        <a:spcBef>
                          <a:spcPts val="185"/>
                        </a:spcBef>
                        <a:spcAft>
                          <a:spcPts val="0"/>
                        </a:spcAft>
                      </a:pPr>
                      <a:r>
                        <a:rPr lang="en-US" sz="750" spc="0">
                          <a:solidFill>
                            <a:srgbClr val="000000"/>
                          </a:solidFill>
                          <a:latin typeface="Arial" panose="02020603050405020304" pitchFamily="2"/>
                        </a:rPr>
                        <a:t>&gt;1 gallo-</a:t>
                      </a:r>
                      <a:r>
                        <a:rPr lang="en-US" sz="100">
                          <a:solidFill>
                            <a:srgbClr val="000000"/>
                          </a:solidFill>
                          <a:latin typeface="Arial" panose="02020603050405020304" pitchFamily="2"/>
                        </a:rPr>
                        <a:t> </a:t>
                      </a:r>
                    </a:p>
                  </a:txBody>
                  <a:tcPr marL="0" marR="0" marT="0" marB="0" anchor="ctr">
                    <a:lnL w="0" cmpd="sng">
                      <a:no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tcPr>
                </a:tc>
                <a:extLst>
                  <a:ext uri="{0D108BD9-81ED-4DB2-BD59-A6C34878D82A}">
                    <a16:rowId xmlns:a16="http://schemas.microsoft.com/office/drawing/2014/main" val="10003"/>
                  </a:ext>
                </a:extLst>
              </a:tr>
            </a:tbl>
          </a:graphicData>
        </a:graphic>
      </p:graphicFrame>
      <p:sp>
        <p:nvSpPr>
          <p:cNvPr id="10" name="Text Placeholder 9"/>
          <p:cNvSpPr>
            <a:spLocks noGrp="1"/>
          </p:cNvSpPr>
          <p:nvPr>
            <p:ph type="body" idx="10"/>
          </p:nvPr>
        </p:nvSpPr>
        <p:spPr>
          <a:xfrm>
            <a:off x="4081145" y="8794115"/>
            <a:ext cx="3432175" cy="910590"/>
          </a:xfrm>
          <a:prstGeom prst="rect">
            <a:avLst/>
          </a:prstGeom>
          <a:noFill/>
          <a:ln w="0" cmpd="sng">
            <a:noFill/>
            <a:prstDash val="solid"/>
          </a:ln>
        </p:spPr>
        <p:txBody>
          <a:bodyPr vert="horz" lIns="0" tIns="0" rIns="0" bIns="0" anchor="t"/>
          <a:lstStyle/>
          <a:p>
            <a:pPr marL="182880" marR="457200" indent="137160" algn="just">
              <a:lnSpc>
                <a:spcPts val="1000"/>
              </a:lnSpc>
              <a:spcAft>
                <a:spcPts val="0"/>
              </a:spcAft>
              <a:buFont typeface="Wingdings"/>
              <a:buChar char="m"/>
            </a:pPr>
            <a:r>
              <a:rPr lang="en-US" sz="900" spc="0">
                <a:solidFill>
                  <a:srgbClr val="000000"/>
                </a:solidFill>
                <a:latin typeface="Arial" panose="02020603050405020304" pitchFamily="2"/>
              </a:rPr>
              <a:t>Dispose of all spill clean-up materials as hazardous waste. </a:t>
            </a:r>
          </a:p>
          <a:p>
            <a:pPr marL="45720" marR="0" indent="0" algn="l">
              <a:lnSpc>
                <a:spcPts val="1300"/>
              </a:lnSpc>
              <a:spcBef>
                <a:spcPts val="0"/>
              </a:spcBef>
              <a:spcAft>
                <a:spcPts val="0"/>
              </a:spcAft>
              <a:tabLst>
                <a:tab pos="914400" algn="l"/>
                <a:tab pos="1371600" algn="l"/>
              </a:tabLst>
            </a:pPr>
            <a:r>
              <a:rPr lang="en-US" sz="650" u="sng" spc="-35" baseline="30000">
                <a:solidFill>
                  <a:srgbClr val="000000"/>
                </a:solidFill>
                <a:latin typeface="Arial" panose="02020603050405020304" pitchFamily="2"/>
              </a:rPr>
              <a:t>'1</a:t>
            </a:r>
            <a:r>
              <a:rPr lang="en-US" sz="1050" u="sng" spc="-35">
                <a:solidFill>
                  <a:srgbClr val="000000"/>
                </a:solidFill>
                <a:latin typeface="Arial" panose="02020603050405020304" pitchFamily="2"/>
              </a:rPr>
              <a:t> "3 </a:t>
            </a:r>
            <a:r>
              <a:rPr lang="en-US" sz="1050" u="sng" spc="-35">
                <a:solidFill>
                  <a:srgbClr val="000000"/>
                </a:solidFill>
                <a:latin typeface="Bookman Old Style" panose="02020603050405020304" pitchFamily="1"/>
              </a:rPr>
              <a:t>E </a:t>
            </a:r>
            <a:r>
              <a:rPr lang="en-US" sz="750" spc="-35">
                <a:solidFill>
                  <a:srgbClr val="000000"/>
                </a:solidFill>
                <a:latin typeface="Arial" panose="02020603050405020304" pitchFamily="2"/>
              </a:rPr>
              <a:t>4 </a:t>
            </a:r>
            <a:r>
              <a:rPr lang="en-US" sz="750" spc="-35" baseline="30000">
                <a:solidFill>
                  <a:srgbClr val="000000"/>
                </a:solidFill>
                <a:latin typeface="Arial" panose="02020603050405020304" pitchFamily="2"/>
              </a:rPr>
              <a:t>6</a:t>
            </a:r>
            <a:r>
              <a:rPr lang="en-US" sz="750" spc="-35">
                <a:solidFill>
                  <a:srgbClr val="000000"/>
                </a:solidFill>
                <a:latin typeface="Arial" panose="02020603050405020304" pitchFamily="2"/>
              </a:rPr>
              <a:t> \L- Pk.0 </a:t>
            </a:r>
            <a:r>
              <a:rPr lang="en-US" sz="750" spc="-35" baseline="-25000">
                <a:solidFill>
                  <a:srgbClr val="000000"/>
                </a:solidFill>
                <a:latin typeface="Arial" panose="02020603050405020304" pitchFamily="2"/>
              </a:rPr>
              <a:t>12</a:t>
            </a:r>
            <a:r>
              <a:rPr lang="en-US" sz="750" spc="-35">
                <a:solidFill>
                  <a:srgbClr val="000000"/>
                </a:solidFill>
                <a:latin typeface="Arial" panose="02020603050405020304" pitchFamily="2"/>
              </a:rPr>
              <a:t>A 1 Nieutraf</a:t>
            </a:r>
            <a:r>
              <a:rPr lang="en-US" sz="750" spc="-35" baseline="-25000">
                <a:solidFill>
                  <a:srgbClr val="000000"/>
                </a:solidFill>
                <a:latin typeface="Arial" panose="02020603050405020304" pitchFamily="2"/>
              </a:rPr>
              <a:t>$i</a:t>
            </a:r>
            <a:r>
              <a:rPr lang="en-US" sz="750" spc="-35">
                <a:solidFill>
                  <a:srgbClr val="000000"/>
                </a:solidFill>
                <a:latin typeface="Arial" panose="02020603050405020304" pitchFamily="2"/>
              </a:rPr>
              <a:t>ortn by Sakura (800-725-8723) #TN4304 1.</a:t>
            </a:r>
            <a:r>
              <a:rPr lang="en-US" sz="750" spc="-35">
                <a:solidFill>
                  <a:srgbClr val="416B87"/>
                </a:solidFill>
                <a:latin typeface="Arial" panose="02020603050405020304" pitchFamily="2"/>
              </a:rPr>
              <a:t>   </a:t>
            </a:r>
          </a:p>
          <a:p>
            <a:pPr marL="1508760" marR="0" indent="0" algn="l">
              <a:lnSpc>
                <a:spcPts val="1300"/>
              </a:lnSpc>
              <a:spcBef>
                <a:spcPts val="990"/>
              </a:spcBef>
              <a:spcAft>
                <a:spcPts val="0"/>
              </a:spcAft>
            </a:pPr>
            <a:r>
              <a:rPr lang="en-US" sz="1050" spc="-30">
                <a:solidFill>
                  <a:srgbClr val="416B87"/>
                </a:solidFill>
                <a:latin typeface="Arial" panose="02020603050405020304" pitchFamily="2"/>
              </a:rPr>
              <a:t>KAISER PERIVIANENTE </a:t>
            </a:r>
          </a:p>
          <a:p>
            <a:pPr marL="2011680" marR="0" indent="0" algn="l">
              <a:lnSpc>
                <a:spcPts val="800"/>
              </a:lnSpc>
              <a:spcBef>
                <a:spcPts val="790"/>
              </a:spcBef>
              <a:spcAft>
                <a:spcPts val="0"/>
              </a:spcAft>
            </a:pPr>
            <a:r>
              <a:rPr lang="en-US" sz="750" spc="10">
                <a:solidFill>
                  <a:srgbClr val="000000"/>
                </a:solidFill>
                <a:latin typeface="Arial" panose="02020603050405020304" pitchFamily="2"/>
              </a:rPr>
              <a:t>Updated 03/23/2018 </a:t>
            </a:r>
          </a:p>
        </p:txBody>
      </p:sp>
      <p:cxnSp>
        <p:nvCxnSpPr>
          <p:cNvPr id="11" name="Straight Connector 10"/>
          <p:cNvCxnSpPr/>
          <p:nvPr/>
        </p:nvCxnSpPr>
        <p:spPr>
          <a:xfrm>
            <a:off x="365760" y="9220200"/>
            <a:ext cx="2524125" cy="0"/>
          </a:xfrm>
          <a:prstGeom prst="line">
            <a:avLst/>
          </a:prstGeom>
          <a:ln w="6350" cmpd="sng">
            <a:solidFill>
              <a:srgbClr val="5B616B"/>
            </a:solidFill>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25120" y="457200"/>
            <a:ext cx="7147560" cy="561975"/>
          </a:xfrm>
          <a:prstGeom prst="rect">
            <a:avLst/>
          </a:prstGeom>
          <a:noFill/>
          <a:ln w="0" cmpd="sng">
            <a:noFill/>
            <a:prstDash val="solid"/>
          </a:ln>
        </p:spPr>
        <p:txBody>
          <a:bodyPr vert="horz" lIns="0" tIns="6985" rIns="0" bIns="0" anchor="t">
            <a:normAutofit fontScale="95000"/>
          </a:bodyPr>
          <a:lstStyle/>
          <a:p>
            <a:r>
              <a:rPr lang="en-US" sz="2800" spc="95">
                <a:solidFill>
                  <a:srgbClr val="0B1629"/>
                </a:solidFill>
                <a:latin typeface="Arial" panose="02020603050405020304" pitchFamily="2"/>
              </a:rPr>
              <a:t>Formaldehyde: Control of Exposure </a:t>
            </a:r>
          </a:p>
        </p:txBody>
      </p:sp>
      <p:sp>
        <p:nvSpPr>
          <p:cNvPr id="3" name="Text Placeholder 2"/>
          <p:cNvSpPr>
            <a:spLocks noGrp="1"/>
          </p:cNvSpPr>
          <p:nvPr>
            <p:ph type="body" idx="10"/>
          </p:nvPr>
        </p:nvSpPr>
        <p:spPr>
          <a:xfrm>
            <a:off x="252730" y="1019175"/>
            <a:ext cx="3432175" cy="8097520"/>
          </a:xfrm>
          <a:prstGeom prst="rect">
            <a:avLst/>
          </a:prstGeom>
          <a:noFill/>
          <a:ln w="0" cmpd="sng">
            <a:noFill/>
            <a:prstDash val="solid"/>
          </a:ln>
        </p:spPr>
        <p:txBody>
          <a:bodyPr vert="horz" lIns="0" tIns="4445" rIns="0" bIns="0" anchor="t">
            <a:normAutofit fontScale="95000"/>
          </a:bodyPr>
          <a:lstStyle/>
          <a:p>
            <a:pPr marL="228583" algn="l">
              <a:lnSpc>
                <a:spcPts val="1100"/>
              </a:lnSpc>
              <a:spcAft>
                <a:spcPts val="0"/>
              </a:spcAft>
            </a:pPr>
            <a:r>
              <a:rPr lang="en-US" sz="900" b="1" spc="10">
                <a:solidFill>
                  <a:srgbClr val="0B1629"/>
                </a:solidFill>
                <a:latin typeface="Verdana" panose="02020603050405020304" pitchFamily="2"/>
              </a:rPr>
              <a:t>Storage </a:t>
            </a:r>
          </a:p>
          <a:p>
            <a:pPr marL="320017" indent="91434" algn="l">
              <a:lnSpc>
                <a:spcPts val="1100"/>
              </a:lnSpc>
              <a:spcBef>
                <a:spcPts val="190"/>
              </a:spcBef>
              <a:spcAft>
                <a:spcPts val="0"/>
              </a:spcAft>
              <a:buFont typeface="Courier New"/>
              <a:buChar char="o"/>
            </a:pPr>
            <a:r>
              <a:rPr lang="en-US" sz="900" spc="25">
                <a:solidFill>
                  <a:srgbClr val="000000"/>
                </a:solidFill>
                <a:latin typeface="Arial" panose="02020603050405020304" pitchFamily="2"/>
              </a:rPr>
              <a:t>Keep containers tightly closed. </a:t>
            </a:r>
          </a:p>
          <a:p>
            <a:pPr marL="320017" marR="182866" indent="91434" algn="l">
              <a:lnSpc>
                <a:spcPts val="1100"/>
              </a:lnSpc>
              <a:spcBef>
                <a:spcPts val="685"/>
              </a:spcBef>
              <a:spcAft>
                <a:spcPts val="0"/>
              </a:spcAft>
              <a:buFont typeface="Courier New"/>
              <a:buChar char="o"/>
            </a:pPr>
            <a:r>
              <a:rPr lang="en-US" sz="900">
                <a:solidFill>
                  <a:srgbClr val="000000"/>
                </a:solidFill>
                <a:latin typeface="Arial" panose="02020603050405020304" pitchFamily="2"/>
              </a:rPr>
              <a:t>Store formaldehyde in labeled, secure-top containers, away from strong oxidizing agents, acids, bases, phenols, heat and flame. </a:t>
            </a:r>
          </a:p>
          <a:p>
            <a:pPr marL="320017" marR="137150" indent="91434" algn="l">
              <a:lnSpc>
                <a:spcPts val="1100"/>
              </a:lnSpc>
              <a:spcBef>
                <a:spcPts val="635"/>
              </a:spcBef>
              <a:spcAft>
                <a:spcPts val="0"/>
              </a:spcAft>
              <a:buFont typeface="Wingdings"/>
              <a:buChar char="m"/>
            </a:pPr>
            <a:r>
              <a:rPr lang="en-US" sz="900">
                <a:solidFill>
                  <a:srgbClr val="000000"/>
                </a:solidFill>
                <a:latin typeface="Arial" panose="02020603050405020304" pitchFamily="2"/>
              </a:rPr>
              <a:t>Do not store formaldehyde bottles above shoulder level and in any area where a leak would flow to drain. </a:t>
            </a:r>
          </a:p>
          <a:p>
            <a:pPr marL="228583" algn="l">
              <a:lnSpc>
                <a:spcPts val="1100"/>
              </a:lnSpc>
              <a:spcBef>
                <a:spcPts val="745"/>
              </a:spcBef>
              <a:spcAft>
                <a:spcPts val="0"/>
              </a:spcAft>
            </a:pPr>
            <a:r>
              <a:rPr lang="en-US" sz="900" b="1" spc="10">
                <a:solidFill>
                  <a:srgbClr val="000000"/>
                </a:solidFill>
                <a:latin typeface="Verdana" panose="02020603050405020304" pitchFamily="2"/>
              </a:rPr>
              <a:t>Transport </a:t>
            </a:r>
          </a:p>
          <a:p>
            <a:pPr marL="320017" marR="137150" indent="91434" algn="l">
              <a:lnSpc>
                <a:spcPts val="1100"/>
              </a:lnSpc>
              <a:spcBef>
                <a:spcPts val="205"/>
              </a:spcBef>
              <a:spcAft>
                <a:spcPts val="0"/>
              </a:spcAft>
              <a:buFont typeface="Courier New"/>
              <a:buChar char="o"/>
            </a:pPr>
            <a:r>
              <a:rPr lang="en-US" sz="900" spc="25">
                <a:solidFill>
                  <a:srgbClr val="000000"/>
                </a:solidFill>
                <a:latin typeface="Arial" panose="02020603050405020304" pitchFamily="2"/>
              </a:rPr>
              <a:t>When preparing specimen containers for transportation off-site, place in zip lock plastic bags and then in a rupture- and leak-proof securely covered container. Additional absorbent spill materials should line the inside of the transport container. </a:t>
            </a:r>
          </a:p>
          <a:p>
            <a:pPr marL="320017" marR="228583" indent="91434" algn="l">
              <a:lnSpc>
                <a:spcPts val="1100"/>
              </a:lnSpc>
              <a:spcBef>
                <a:spcPts val="635"/>
              </a:spcBef>
              <a:spcAft>
                <a:spcPts val="0"/>
              </a:spcAft>
              <a:buFont typeface="Symbol"/>
              <a:buChar char="·"/>
            </a:pPr>
            <a:r>
              <a:rPr lang="en-US" sz="900">
                <a:solidFill>
                  <a:srgbClr val="000000"/>
                </a:solidFill>
                <a:latin typeface="Arial" panose="02020603050405020304" pitchFamily="2"/>
              </a:rPr>
              <a:t>When transporting specimens in formalin within the medical center, place specimen containers within zip lock plastic bags or leak-proof covered containers. </a:t>
            </a:r>
          </a:p>
          <a:p>
            <a:pPr marL="228583" algn="l">
              <a:lnSpc>
                <a:spcPts val="1100"/>
              </a:lnSpc>
              <a:spcBef>
                <a:spcPts val="750"/>
              </a:spcBef>
              <a:spcAft>
                <a:spcPts val="0"/>
              </a:spcAft>
            </a:pPr>
            <a:r>
              <a:rPr lang="en-US" sz="900" b="1">
                <a:solidFill>
                  <a:srgbClr val="000000"/>
                </a:solidFill>
                <a:latin typeface="Verdana" panose="02020603050405020304" pitchFamily="2"/>
              </a:rPr>
              <a:t>Disposal </a:t>
            </a:r>
          </a:p>
          <a:p>
            <a:pPr marL="320017" marR="228583" indent="91434" algn="l">
              <a:lnSpc>
                <a:spcPts val="1100"/>
              </a:lnSpc>
              <a:spcBef>
                <a:spcPts val="230"/>
              </a:spcBef>
              <a:spcAft>
                <a:spcPts val="0"/>
              </a:spcAft>
              <a:buFont typeface="Wingdings"/>
              <a:buChar char="m"/>
            </a:pPr>
            <a:r>
              <a:rPr lang="en-US" sz="900">
                <a:solidFill>
                  <a:srgbClr val="000000"/>
                </a:solidFill>
                <a:latin typeface="Arial" panose="02020603050405020304" pitchFamily="2"/>
              </a:rPr>
              <a:t>All unused or expired formalin products and used alcoholic formalin products must be managed as RCRA hazardous waste for disposal by a hazardous waste vendor. </a:t>
            </a:r>
          </a:p>
          <a:p>
            <a:pPr marL="320017" marR="228583" indent="91434" algn="l">
              <a:lnSpc>
                <a:spcPts val="1100"/>
              </a:lnSpc>
              <a:spcBef>
                <a:spcPts val="470"/>
              </a:spcBef>
              <a:spcAft>
                <a:spcPts val="0"/>
              </a:spcAft>
              <a:buFont typeface="Wingdings"/>
              <a:buChar char="m"/>
            </a:pPr>
            <a:r>
              <a:rPr lang="en-US" sz="900">
                <a:solidFill>
                  <a:srgbClr val="000000"/>
                </a:solidFill>
                <a:latin typeface="Arial" panose="02020603050405020304" pitchFamily="2"/>
              </a:rPr>
              <a:t>All non-alcoholic formalin products may be managed using one of the following options: </a:t>
            </a:r>
          </a:p>
          <a:p>
            <a:pPr marL="320017" algn="l">
              <a:lnSpc>
                <a:spcPts val="1000"/>
              </a:lnSpc>
              <a:spcBef>
                <a:spcPts val="435"/>
              </a:spcBef>
              <a:spcAft>
                <a:spcPts val="0"/>
              </a:spcAft>
            </a:pPr>
            <a:r>
              <a:rPr lang="en-US" sz="900" i="1">
                <a:solidFill>
                  <a:srgbClr val="000000"/>
                </a:solidFill>
                <a:latin typeface="Arial" panose="02020603050405020304" pitchFamily="2"/>
              </a:rPr>
              <a:t>Option 1 </a:t>
            </a:r>
          </a:p>
          <a:p>
            <a:pPr marL="320017" marR="182866" algn="l">
              <a:lnSpc>
                <a:spcPts val="1100"/>
              </a:lnSpc>
              <a:spcBef>
                <a:spcPts val="400"/>
              </a:spcBef>
              <a:spcAft>
                <a:spcPts val="0"/>
              </a:spcAft>
            </a:pPr>
            <a:r>
              <a:rPr lang="en-US" sz="900" spc="20">
                <a:solidFill>
                  <a:srgbClr val="000000"/>
                </a:solidFill>
                <a:latin typeface="Arial" panose="02020603050405020304" pitchFamily="2"/>
              </a:rPr>
              <a:t>Pathology specimens in liquid formalin may be collected as hazardous waste without segregating the specimen from the liquid formalin. Use a certified hazardous waste vendor for disposal as hazardous waste. </a:t>
            </a:r>
          </a:p>
          <a:p>
            <a:pPr marL="320017" algn="l">
              <a:lnSpc>
                <a:spcPts val="1000"/>
              </a:lnSpc>
              <a:spcBef>
                <a:spcPts val="455"/>
              </a:spcBef>
              <a:spcAft>
                <a:spcPts val="0"/>
              </a:spcAft>
            </a:pPr>
            <a:r>
              <a:rPr lang="en-US" sz="900" i="1" spc="10">
                <a:solidFill>
                  <a:srgbClr val="000000"/>
                </a:solidFill>
                <a:latin typeface="Arial" panose="02020603050405020304" pitchFamily="2"/>
              </a:rPr>
              <a:t>Option 2 </a:t>
            </a:r>
          </a:p>
          <a:p>
            <a:pPr marL="320017" marR="182866" algn="l">
              <a:lnSpc>
                <a:spcPts val="1100"/>
              </a:lnSpc>
              <a:spcBef>
                <a:spcPts val="430"/>
              </a:spcBef>
              <a:spcAft>
                <a:spcPts val="0"/>
              </a:spcAft>
            </a:pPr>
            <a:r>
              <a:rPr lang="en-US" sz="900">
                <a:solidFill>
                  <a:srgbClr val="000000"/>
                </a:solidFill>
                <a:latin typeface="Arial" panose="02020603050405020304" pitchFamily="2"/>
              </a:rPr>
              <a:t>Segregate pathology specimens from liquid formalin. Pathology waste must be collected for disposal by a certified waste handler; manage the spent formalin on-site via drain disposal as detailed below, or collect and dispose of as hazardous waste. </a:t>
            </a:r>
          </a:p>
          <a:p>
            <a:pPr marL="320017" marR="182866" algn="l">
              <a:lnSpc>
                <a:spcPts val="1100"/>
              </a:lnSpc>
              <a:spcBef>
                <a:spcPts val="415"/>
              </a:spcBef>
              <a:spcAft>
                <a:spcPts val="0"/>
              </a:spcAft>
            </a:pPr>
            <a:r>
              <a:rPr lang="en-US" sz="900" spc="30">
                <a:solidFill>
                  <a:srgbClr val="000000"/>
                </a:solidFill>
                <a:latin typeface="Arial" panose="02020603050405020304" pitchFamily="2"/>
              </a:rPr>
              <a:t>Contact your EH&amp;S professional or Safety Operations Leader to determine whether the waste liquid formalin can be disposed of directly to drain or whether it must first be neutralized. If neutralizing', please see the </a:t>
            </a:r>
            <a:r>
              <a:rPr lang="en-US" sz="900" i="1" spc="30">
                <a:solidFill>
                  <a:srgbClr val="000000"/>
                </a:solidFill>
                <a:latin typeface="Arial" panose="02020603050405020304" pitchFamily="2"/>
              </a:rPr>
              <a:t>Formalin Neutralization Fact Sheet </a:t>
            </a:r>
            <a:r>
              <a:rPr lang="en-US" sz="900" spc="30">
                <a:solidFill>
                  <a:srgbClr val="000000"/>
                </a:solidFill>
                <a:latin typeface="Arial" panose="02020603050405020304" pitchFamily="2"/>
              </a:rPr>
              <a:t>for additional process requirements and details. If drain disposal is allowed for untreated used formalin, keep a copy of the current letter of permission to discharge from the POTW on file. </a:t>
            </a:r>
          </a:p>
          <a:p>
            <a:pPr marL="228583" algn="l">
              <a:lnSpc>
                <a:spcPts val="1100"/>
              </a:lnSpc>
              <a:spcBef>
                <a:spcPts val="550"/>
              </a:spcBef>
              <a:spcAft>
                <a:spcPts val="0"/>
              </a:spcAft>
            </a:pPr>
            <a:r>
              <a:rPr lang="en-US" sz="900" b="1" spc="15">
                <a:solidFill>
                  <a:srgbClr val="000000"/>
                </a:solidFill>
                <a:latin typeface="Verdana" panose="02020603050405020304" pitchFamily="2"/>
              </a:rPr>
              <a:t>Emergency Eye/Face Wash and Shower </a:t>
            </a:r>
          </a:p>
          <a:p>
            <a:pPr marL="320017" marR="182866" indent="91434" algn="l">
              <a:lnSpc>
                <a:spcPts val="1100"/>
              </a:lnSpc>
              <a:spcBef>
                <a:spcPts val="575"/>
              </a:spcBef>
              <a:spcAft>
                <a:spcPts val="0"/>
              </a:spcAft>
              <a:buFont typeface="Courier New"/>
              <a:buChar char="o"/>
            </a:pPr>
            <a:r>
              <a:rPr lang="en-US" sz="900">
                <a:solidFill>
                  <a:srgbClr val="000000"/>
                </a:solidFill>
                <a:latin typeface="Arial" panose="02020603050405020304" pitchFamily="2"/>
              </a:rPr>
              <a:t>Ensure an eye/face wash is available in the immediate work area. • </a:t>
            </a:r>
          </a:p>
          <a:p>
            <a:pPr marL="320017" marR="457167" indent="91434" algn="l">
              <a:lnSpc>
                <a:spcPts val="1100"/>
              </a:lnSpc>
              <a:spcBef>
                <a:spcPts val="635"/>
              </a:spcBef>
              <a:spcAft>
                <a:spcPts val="460"/>
              </a:spcAft>
              <a:buFont typeface="Courier New"/>
              <a:buChar char="o"/>
            </a:pPr>
            <a:r>
              <a:rPr lang="en-US" sz="900">
                <a:solidFill>
                  <a:srgbClr val="000000"/>
                </a:solidFill>
                <a:latin typeface="Arial" panose="02020603050405020304" pitchFamily="2"/>
              </a:rPr>
              <a:t>If pouring from containers, regardless of amount, ensure a quick drench deluge shower is also available. </a:t>
            </a:r>
          </a:p>
        </p:txBody>
      </p:sp>
      <p:sp>
        <p:nvSpPr>
          <p:cNvPr id="4" name="Text Placeholder 3"/>
          <p:cNvSpPr>
            <a:spLocks noGrp="1"/>
          </p:cNvSpPr>
          <p:nvPr>
            <p:ph type="body" idx="10"/>
          </p:nvPr>
        </p:nvSpPr>
        <p:spPr>
          <a:xfrm>
            <a:off x="3943985" y="1019175"/>
            <a:ext cx="3432175" cy="8097520"/>
          </a:xfrm>
          <a:prstGeom prst="rect">
            <a:avLst/>
          </a:prstGeom>
          <a:noFill/>
          <a:ln w="0" cmpd="sng">
            <a:noFill/>
            <a:prstDash val="solid"/>
          </a:ln>
        </p:spPr>
        <p:txBody>
          <a:bodyPr vert="horz" lIns="0" tIns="0" rIns="0" bIns="0" anchor="t">
            <a:normAutofit fontScale="87500"/>
          </a:bodyPr>
          <a:lstStyle/>
          <a:p>
            <a:pPr marL="274300" marR="228583" indent="137150" algn="l">
              <a:lnSpc>
                <a:spcPts val="1100"/>
              </a:lnSpc>
              <a:spcAft>
                <a:spcPts val="0"/>
              </a:spcAft>
              <a:buFont typeface="Courier New"/>
              <a:buChar char="o"/>
            </a:pPr>
            <a:r>
              <a:rPr lang="en-US" sz="900">
                <a:solidFill>
                  <a:srgbClr val="000000"/>
                </a:solidFill>
                <a:latin typeface="Arial" panose="02020603050405020304" pitchFamily="2"/>
              </a:rPr>
              <a:t>If a splash occurs, flush eyes/skin for a minimum of 15 minutes, then seek medical attention. </a:t>
            </a:r>
          </a:p>
          <a:p>
            <a:pPr marL="137150" algn="l">
              <a:lnSpc>
                <a:spcPts val="1100"/>
              </a:lnSpc>
              <a:spcBef>
                <a:spcPts val="1260"/>
              </a:spcBef>
              <a:spcAft>
                <a:spcPts val="0"/>
              </a:spcAft>
            </a:pPr>
            <a:r>
              <a:rPr lang="en-US" sz="900" b="1" spc="25">
                <a:solidFill>
                  <a:srgbClr val="0B1629"/>
                </a:solidFill>
                <a:latin typeface="Verdana" panose="02020603050405020304" pitchFamily="2"/>
              </a:rPr>
              <a:t>BEHOOVE:</a:t>
            </a:r>
            <a:r>
              <a:rPr lang="en-US" sz="900" b="1" spc="25">
                <a:solidFill>
                  <a:srgbClr val="000000"/>
                </a:solidFill>
                <a:latin typeface="Verdana" panose="02020603050405020304" pitchFamily="2"/>
              </a:rPr>
              <a:t> Personal Protective Equipment </a:t>
            </a:r>
          </a:p>
          <a:p>
            <a:pPr marL="137150" algn="l">
              <a:lnSpc>
                <a:spcPts val="1100"/>
              </a:lnSpc>
              <a:spcBef>
                <a:spcPts val="820"/>
              </a:spcBef>
              <a:spcAft>
                <a:spcPts val="0"/>
              </a:spcAft>
            </a:pPr>
            <a:r>
              <a:rPr lang="en-US" sz="900" b="1">
                <a:solidFill>
                  <a:srgbClr val="000000"/>
                </a:solidFill>
                <a:latin typeface="Verdana" panose="02020603050405020304" pitchFamily="2"/>
              </a:rPr>
              <a:t>Eye </a:t>
            </a:r>
          </a:p>
          <a:p>
            <a:pPr marL="274300" marR="228583" indent="137150" algn="l">
              <a:lnSpc>
                <a:spcPts val="1100"/>
              </a:lnSpc>
              <a:spcBef>
                <a:spcPts val="135"/>
              </a:spcBef>
              <a:spcAft>
                <a:spcPts val="0"/>
              </a:spcAft>
              <a:buFont typeface="Symbol"/>
              <a:buChar char="·"/>
            </a:pPr>
            <a:r>
              <a:rPr lang="en-US" sz="900">
                <a:solidFill>
                  <a:srgbClr val="000000"/>
                </a:solidFill>
                <a:latin typeface="Arial" panose="02020603050405020304" pitchFamily="2"/>
              </a:rPr>
              <a:t>Chemical safety goggles</a:t>
            </a:r>
            <a:r>
              <a:rPr lang="en-US" sz="900" baseline="30000">
                <a:solidFill>
                  <a:srgbClr val="000000"/>
                </a:solidFill>
                <a:latin typeface="Arial" panose="02020603050405020304" pitchFamily="2"/>
              </a:rPr>
              <a:t>2</a:t>
            </a:r>
            <a:r>
              <a:rPr lang="en-US" sz="900">
                <a:solidFill>
                  <a:srgbClr val="000000"/>
                </a:solidFill>
                <a:latin typeface="Arial" panose="02020603050405020304" pitchFamily="2"/>
              </a:rPr>
              <a:t> with indirect vents should be used. </a:t>
            </a:r>
          </a:p>
          <a:p>
            <a:pPr marL="274300" marR="228583" indent="137150" algn="l">
              <a:lnSpc>
                <a:spcPts val="1100"/>
              </a:lnSpc>
              <a:spcBef>
                <a:spcPts val="620"/>
              </a:spcBef>
              <a:spcAft>
                <a:spcPts val="0"/>
              </a:spcAft>
              <a:buFont typeface="Courier New"/>
              <a:buChar char="o"/>
            </a:pPr>
            <a:r>
              <a:rPr lang="en-US" sz="900">
                <a:solidFill>
                  <a:srgbClr val="000000"/>
                </a:solidFill>
                <a:latin typeface="Arial" panose="02020603050405020304" pitchFamily="2"/>
              </a:rPr>
              <a:t>Face shields with chemical goggles should be worn when handling large volumes to protect the entire face from splashes. </a:t>
            </a:r>
          </a:p>
          <a:p>
            <a:pPr marL="137150" algn="l">
              <a:lnSpc>
                <a:spcPts val="1100"/>
              </a:lnSpc>
              <a:spcBef>
                <a:spcPts val="725"/>
              </a:spcBef>
              <a:spcAft>
                <a:spcPts val="0"/>
              </a:spcAft>
            </a:pPr>
            <a:r>
              <a:rPr lang="en-US" sz="900" b="1">
                <a:solidFill>
                  <a:srgbClr val="000000"/>
                </a:solidFill>
                <a:latin typeface="Verdana" panose="02020603050405020304" pitchFamily="2"/>
              </a:rPr>
              <a:t>Skin </a:t>
            </a:r>
          </a:p>
          <a:p>
            <a:pPr marL="274300" marR="228583" indent="137150" algn="l">
              <a:lnSpc>
                <a:spcPts val="1100"/>
              </a:lnSpc>
              <a:spcBef>
                <a:spcPts val="180"/>
              </a:spcBef>
              <a:spcAft>
                <a:spcPts val="0"/>
              </a:spcAft>
              <a:buFont typeface="Courier New"/>
              <a:buChar char="o"/>
            </a:pPr>
            <a:r>
              <a:rPr lang="en-US" sz="900">
                <a:solidFill>
                  <a:srgbClr val="000000"/>
                </a:solidFill>
                <a:latin typeface="Arial" panose="02020603050405020304" pitchFamily="2"/>
              </a:rPr>
              <a:t>Wear nitrile gloves. Latex may not protect skin for very long and can cause allergic skin reactions. </a:t>
            </a:r>
          </a:p>
          <a:p>
            <a:pPr marL="274300" indent="137150" algn="l">
              <a:lnSpc>
                <a:spcPts val="1100"/>
              </a:lnSpc>
              <a:spcBef>
                <a:spcPts val="650"/>
              </a:spcBef>
              <a:spcAft>
                <a:spcPts val="0"/>
              </a:spcAft>
              <a:buFont typeface="Courier New"/>
              <a:buChar char="o"/>
            </a:pPr>
            <a:r>
              <a:rPr lang="en-US" sz="900" spc="25">
                <a:solidFill>
                  <a:srgbClr val="000000"/>
                </a:solidFill>
                <a:latin typeface="Arial" panose="02020603050405020304" pitchFamily="2"/>
              </a:rPr>
              <a:t>Aprons should be worn to protect the body. </a:t>
            </a:r>
          </a:p>
          <a:p>
            <a:pPr marL="274300" marR="502883" indent="137150" algn="l">
              <a:lnSpc>
                <a:spcPts val="1100"/>
              </a:lnSpc>
              <a:spcBef>
                <a:spcPts val="655"/>
              </a:spcBef>
              <a:spcAft>
                <a:spcPts val="0"/>
              </a:spcAft>
              <a:buFont typeface="Courier New"/>
              <a:buChar char="o"/>
            </a:pPr>
            <a:r>
              <a:rPr lang="en-US" sz="900">
                <a:solidFill>
                  <a:srgbClr val="000000"/>
                </a:solidFill>
                <a:latin typeface="Arial" panose="02020603050405020304" pitchFamily="2"/>
              </a:rPr>
              <a:t>Impermeable long-sleeve gowns should be worn when decanting and grossing. </a:t>
            </a:r>
          </a:p>
          <a:p>
            <a:pPr marL="137150" algn="l">
              <a:lnSpc>
                <a:spcPts val="1100"/>
              </a:lnSpc>
              <a:spcBef>
                <a:spcPts val="720"/>
              </a:spcBef>
              <a:spcAft>
                <a:spcPts val="0"/>
              </a:spcAft>
            </a:pPr>
            <a:r>
              <a:rPr lang="en-US" sz="900" b="1" spc="15">
                <a:solidFill>
                  <a:srgbClr val="000000"/>
                </a:solidFill>
                <a:latin typeface="Verdana" panose="02020603050405020304" pitchFamily="2"/>
              </a:rPr>
              <a:t>Respiratory Protection </a:t>
            </a:r>
          </a:p>
          <a:p>
            <a:pPr marL="274300" marR="365733" indent="137150" algn="l">
              <a:lnSpc>
                <a:spcPts val="1100"/>
              </a:lnSpc>
              <a:spcBef>
                <a:spcPts val="225"/>
              </a:spcBef>
              <a:spcAft>
                <a:spcPts val="0"/>
              </a:spcAft>
              <a:buFont typeface="Courier New"/>
              <a:buChar char="o"/>
            </a:pPr>
            <a:r>
              <a:rPr lang="en-US" sz="900">
                <a:solidFill>
                  <a:srgbClr val="000000"/>
                </a:solidFill>
                <a:latin typeface="Arial" panose="02020603050405020304" pitchFamily="2"/>
              </a:rPr>
              <a:t>Neither surgical masks nor N95 respirators offer respiratory protection against formaldehyde vapors. </a:t>
            </a:r>
          </a:p>
          <a:p>
            <a:pPr marL="274300" marR="228583" indent="137150" algn="l">
              <a:lnSpc>
                <a:spcPts val="1100"/>
              </a:lnSpc>
              <a:spcBef>
                <a:spcPts val="655"/>
              </a:spcBef>
              <a:spcAft>
                <a:spcPts val="0"/>
              </a:spcAft>
              <a:buFont typeface="Courier New"/>
              <a:buChar char="o"/>
            </a:pPr>
            <a:r>
              <a:rPr lang="en-US" sz="900" spc="20">
                <a:solidFill>
                  <a:srgbClr val="000000"/>
                </a:solidFill>
                <a:latin typeface="Arial" panose="02020603050405020304" pitchFamily="2"/>
              </a:rPr>
              <a:t>Contact your EH&amp;S professional or Safety Operations Leader if you have respiratory concerns or would like to participate in a voluntary respiratory protection program. </a:t>
            </a:r>
          </a:p>
          <a:p>
            <a:pPr marL="137150" algn="l">
              <a:lnSpc>
                <a:spcPts val="1200"/>
              </a:lnSpc>
              <a:spcBef>
                <a:spcPts val="1125"/>
              </a:spcBef>
              <a:spcAft>
                <a:spcPts val="0"/>
              </a:spcAft>
            </a:pPr>
            <a:r>
              <a:rPr lang="en-US" sz="900" b="1">
                <a:solidFill>
                  <a:srgbClr val="0B1629"/>
                </a:solidFill>
                <a:latin typeface="Verdana" panose="02020603050405020304" pitchFamily="2"/>
              </a:rPr>
              <a:t>Formalin Neutralization</a:t>
            </a:r>
            <a:r>
              <a:rPr lang="en-US" sz="900" b="1">
                <a:solidFill>
                  <a:srgbClr val="000000"/>
                </a:solidFill>
                <a:latin typeface="Verdana" panose="02020603050405020304" pitchFamily="2"/>
              </a:rPr>
              <a:t> Fact Sheet </a:t>
            </a:r>
            <a:br/>
            <a:r>
              <a:rPr lang="en-US" sz="900" u="sng">
                <a:solidFill>
                  <a:srgbClr val="031E62"/>
                </a:solidFill>
                <a:latin typeface="Arial" panose="02020603050405020304" pitchFamily="2"/>
              </a:rPr>
              <a:t>formalin neutralization</a:t>
            </a:r>
            <a:r>
              <a:rPr lang="en-US" sz="900" u="sng">
                <a:solidFill>
                  <a:srgbClr val="0B1629"/>
                </a:solidFill>
                <a:latin typeface="Arial" panose="02020603050405020304" pitchFamily="2"/>
              </a:rPr>
              <a:t>  </a:t>
            </a:r>
          </a:p>
          <a:p>
            <a:pPr marL="137150" algn="l">
              <a:lnSpc>
                <a:spcPts val="1100"/>
              </a:lnSpc>
              <a:spcBef>
                <a:spcPts val="765"/>
              </a:spcBef>
              <a:spcAft>
                <a:spcPts val="0"/>
              </a:spcAft>
            </a:pPr>
            <a:r>
              <a:rPr lang="en-US" sz="900" b="1" spc="25">
                <a:solidFill>
                  <a:srgbClr val="0B1629"/>
                </a:solidFill>
                <a:latin typeface="Verdana" panose="02020603050405020304" pitchFamily="2"/>
              </a:rPr>
              <a:t>EH&amp;S SafetyNet </a:t>
            </a:r>
          </a:p>
          <a:p>
            <a:pPr marL="137150" algn="l">
              <a:lnSpc>
                <a:spcPts val="1000"/>
              </a:lnSpc>
              <a:spcBef>
                <a:spcPts val="740"/>
              </a:spcBef>
              <a:spcAft>
                <a:spcPts val="0"/>
              </a:spcAft>
            </a:pPr>
            <a:r>
              <a:rPr lang="en-US" sz="900" u="sng" spc="40">
                <a:solidFill>
                  <a:srgbClr val="235281"/>
                </a:solidFill>
                <a:latin typeface="Arial" panose="02020603050405020304" pitchFamily="2"/>
              </a:rPr>
              <a:t>formaldehyde</a:t>
            </a:r>
            <a:r>
              <a:rPr lang="en-US" sz="900" u="sng" spc="40">
                <a:solidFill>
                  <a:srgbClr val="031E62"/>
                </a:solidFill>
                <a:latin typeface="Arial" panose="02020603050405020304" pitchFamily="2"/>
              </a:rPr>
              <a:t> page</a:t>
            </a:r>
            <a:r>
              <a:rPr lang="en-US" sz="900" u="sng" spc="40">
                <a:solidFill>
                  <a:srgbClr val="000000"/>
                </a:solidFill>
                <a:latin typeface="Arial" panose="02020603050405020304" pitchFamily="2"/>
              </a:rPr>
              <a:t>  </a:t>
            </a:r>
          </a:p>
          <a:p>
            <a:pPr marL="137150" algn="l">
              <a:lnSpc>
                <a:spcPts val="1100"/>
              </a:lnSpc>
              <a:spcBef>
                <a:spcPts val="220"/>
              </a:spcBef>
              <a:spcAft>
                <a:spcPts val="0"/>
              </a:spcAft>
            </a:pPr>
            <a:r>
              <a:rPr lang="en-US" sz="900" b="1" spc="25">
                <a:solidFill>
                  <a:srgbClr val="000000"/>
                </a:solidFill>
                <a:latin typeface="Verdana" panose="02020603050405020304" pitchFamily="2"/>
              </a:rPr>
              <a:t>Occupational Safety and Health </a:t>
            </a:r>
          </a:p>
          <a:p>
            <a:pPr marL="137150" algn="l">
              <a:lnSpc>
                <a:spcPts val="1100"/>
              </a:lnSpc>
              <a:spcBef>
                <a:spcPts val="270"/>
              </a:spcBef>
              <a:spcAft>
                <a:spcPts val="0"/>
              </a:spcAft>
            </a:pPr>
            <a:r>
              <a:rPr lang="en-US" sz="900" b="1" spc="5">
                <a:solidFill>
                  <a:srgbClr val="000000"/>
                </a:solidFill>
                <a:latin typeface="Verdana" panose="02020603050405020304" pitchFamily="2"/>
              </a:rPr>
              <a:t>Administration</a:t>
            </a:r>
            <a:r>
              <a:rPr lang="en-US" sz="900" b="1" spc="5">
                <a:solidFill>
                  <a:srgbClr val="0B1629"/>
                </a:solidFill>
                <a:latin typeface="Verdana" panose="02020603050405020304" pitchFamily="2"/>
              </a:rPr>
              <a:t> (OSHA) </a:t>
            </a:r>
          </a:p>
          <a:p>
            <a:pPr marL="137150" algn="l">
              <a:lnSpc>
                <a:spcPts val="1000"/>
              </a:lnSpc>
              <a:spcBef>
                <a:spcPts val="715"/>
              </a:spcBef>
              <a:spcAft>
                <a:spcPts val="0"/>
              </a:spcAft>
            </a:pPr>
            <a:r>
              <a:rPr lang="en-US" sz="900" u="sng" spc="25">
                <a:solidFill>
                  <a:srgbClr val="031E62"/>
                </a:solidFill>
                <a:latin typeface="Arial" panose="02020603050405020304" pitchFamily="2"/>
              </a:rPr>
              <a:t>Formaldehyde Fact Sheet </a:t>
            </a:r>
          </a:p>
          <a:p>
            <a:pPr marL="137150" marR="594317" algn="l">
              <a:lnSpc>
                <a:spcPts val="1200"/>
              </a:lnSpc>
              <a:spcBef>
                <a:spcPts val="2405"/>
              </a:spcBef>
              <a:spcAft>
                <a:spcPts val="0"/>
              </a:spcAft>
            </a:pPr>
            <a:r>
              <a:rPr lang="en-US" sz="900" b="1">
                <a:solidFill>
                  <a:srgbClr val="000000"/>
                </a:solidFill>
                <a:latin typeface="Verdana" panose="02020603050405020304" pitchFamily="2"/>
              </a:rPr>
              <a:t>NOTE: </a:t>
            </a:r>
            <a:r>
              <a:rPr lang="en-US" sz="900">
                <a:solidFill>
                  <a:srgbClr val="000000"/>
                </a:solidFill>
                <a:latin typeface="Arial" panose="02020603050405020304" pitchFamily="2"/>
              </a:rPr>
              <a:t>If your department requires training go to: </a:t>
            </a:r>
            <a:r>
              <a:rPr lang="en-US" sz="900" u="sng">
                <a:solidFill>
                  <a:srgbClr val="031E62"/>
                </a:solidFill>
                <a:latin typeface="Arial" panose="02020603050405020304" pitchFamily="2"/>
              </a:rPr>
              <a:t>http://learn.kp.org/ </a:t>
            </a:r>
          </a:p>
          <a:p>
            <a:pPr marL="137150" algn="l">
              <a:lnSpc>
                <a:spcPts val="800"/>
              </a:lnSpc>
              <a:spcBef>
                <a:spcPts val="13859"/>
              </a:spcBef>
              <a:spcAft>
                <a:spcPts val="0"/>
              </a:spcAft>
            </a:pPr>
            <a:r>
              <a:rPr lang="en-US" sz="650" spc="10">
                <a:solidFill>
                  <a:srgbClr val="000000"/>
                </a:solidFill>
                <a:latin typeface="Arial" panose="02020603050405020304" pitchFamily="2"/>
              </a:rPr>
              <a:t>1 Neutraform by Sakura (800-725-8723) #TN4304 </a:t>
            </a:r>
          </a:p>
          <a:p>
            <a:pPr marL="137150" marR="228583" algn="l">
              <a:lnSpc>
                <a:spcPts val="700"/>
              </a:lnSpc>
              <a:spcBef>
                <a:spcPts val="620"/>
              </a:spcBef>
              <a:spcAft>
                <a:spcPts val="0"/>
              </a:spcAft>
            </a:pPr>
            <a:r>
              <a:rPr lang="en-US" sz="650">
                <a:solidFill>
                  <a:srgbClr val="000000"/>
                </a:solidFill>
                <a:latin typeface="Arial" panose="02020603050405020304" pitchFamily="2"/>
              </a:rPr>
              <a:t>2 Indirect-vented (fog-free) chemical splash goggles by Lab SafetySupply (800-356-0783), Sellstrom #54877 </a:t>
            </a:r>
          </a:p>
        </p:txBody>
      </p:sp>
      <p:sp>
        <p:nvSpPr>
          <p:cNvPr id="5" name="Text Placeholder 4"/>
          <p:cNvSpPr>
            <a:spLocks noGrp="1"/>
          </p:cNvSpPr>
          <p:nvPr>
            <p:ph type="body" idx="10"/>
          </p:nvPr>
        </p:nvSpPr>
        <p:spPr>
          <a:xfrm>
            <a:off x="318770" y="9116695"/>
            <a:ext cx="7147560" cy="624205"/>
          </a:xfrm>
          <a:prstGeom prst="rect">
            <a:avLst/>
          </a:prstGeom>
          <a:noFill/>
          <a:ln w="0" cmpd="sng">
            <a:noFill/>
            <a:prstDash val="solid"/>
          </a:ln>
        </p:spPr>
        <p:txBody>
          <a:bodyPr vert="horz" lIns="0" tIns="71755" rIns="0" bIns="0" anchor="t">
            <a:normAutofit fontScale="95000"/>
          </a:bodyPr>
          <a:lstStyle/>
          <a:p>
            <a:pPr marL="182866" algn="l">
              <a:lnSpc>
                <a:spcPts val="3000"/>
              </a:lnSpc>
              <a:spcAft>
                <a:spcPts val="0"/>
              </a:spcAft>
              <a:tabLst>
                <a:tab pos="6720351" algn="r"/>
              </a:tabLst>
            </a:pPr>
            <a:r>
              <a:rPr lang="en-US" sz="1950" dirty="0">
                <a:solidFill>
                  <a:srgbClr val="0B1629"/>
                </a:solidFill>
                <a:latin typeface="Arial" panose="02020603050405020304" pitchFamily="2"/>
              </a:rPr>
              <a:t>NEH&amp;S </a:t>
            </a:r>
            <a:r>
              <a:rPr lang="en-US" sz="1100" dirty="0">
                <a:solidFill>
                  <a:srgbClr val="235281"/>
                </a:solidFill>
                <a:latin typeface="Arial" panose="02020603050405020304" pitchFamily="2"/>
              </a:rPr>
              <a:t>KAISER</a:t>
            </a:r>
            <a:r>
              <a:rPr lang="en-US" sz="1100" dirty="0">
                <a:solidFill>
                  <a:srgbClr val="2B6584"/>
                </a:solidFill>
                <a:latin typeface="Arial" panose="02020603050405020304" pitchFamily="2"/>
              </a:rPr>
              <a:t> PERMANENTE </a:t>
            </a:r>
          </a:p>
          <a:p>
            <a:pPr marL="411450" algn="l">
              <a:lnSpc>
                <a:spcPts val="500"/>
              </a:lnSpc>
              <a:spcAft>
                <a:spcPts val="0"/>
              </a:spcAft>
            </a:pPr>
            <a:r>
              <a:rPr lang="en-US" sz="650" spc="-5" dirty="0" err="1">
                <a:solidFill>
                  <a:srgbClr val="0B1629"/>
                </a:solidFill>
                <a:latin typeface="Arial" panose="02020603050405020304" pitchFamily="2"/>
              </a:rPr>
              <a:t>Nat;onal</a:t>
            </a:r>
            <a:r>
              <a:rPr lang="en-US" sz="650" spc="-5" dirty="0">
                <a:solidFill>
                  <a:srgbClr val="0B1629"/>
                </a:solidFill>
                <a:latin typeface="Arial" panose="02020603050405020304" pitchFamily="2"/>
              </a:rPr>
              <a:t> Environmental </a:t>
            </a:r>
          </a:p>
          <a:p>
            <a:pPr marL="411450" algn="l">
              <a:lnSpc>
                <a:spcPts val="800"/>
              </a:lnSpc>
              <a:spcAft>
                <a:spcPts val="25"/>
              </a:spcAft>
              <a:tabLst>
                <a:tab pos="6720351" algn="r"/>
              </a:tabLst>
            </a:pPr>
            <a:r>
              <a:rPr lang="en-US" sz="650" dirty="0">
                <a:solidFill>
                  <a:srgbClr val="000000"/>
                </a:solidFill>
                <a:latin typeface="Arial" panose="02020603050405020304" pitchFamily="2"/>
              </a:rPr>
              <a:t>Health and Safety Updated 03/23/2018 </a:t>
            </a:r>
          </a:p>
        </p:txBody>
      </p:sp>
      <p:cxnSp>
        <p:nvCxnSpPr>
          <p:cNvPr id="6" name="Straight Connector 5"/>
          <p:cNvCxnSpPr/>
          <p:nvPr/>
        </p:nvCxnSpPr>
        <p:spPr>
          <a:xfrm>
            <a:off x="372110" y="902335"/>
            <a:ext cx="7053580" cy="0"/>
          </a:xfrm>
          <a:prstGeom prst="line">
            <a:avLst/>
          </a:prstGeom>
          <a:ln w="3175" cmpd="sng">
            <a:solidFill>
              <a:srgbClr val="696E75"/>
            </a:solidFill>
          </a:ln>
        </p:spPr>
      </p:cxnSp>
      <p:cxnSp>
        <p:nvCxnSpPr>
          <p:cNvPr id="7" name="Straight Connector 6"/>
          <p:cNvCxnSpPr/>
          <p:nvPr/>
        </p:nvCxnSpPr>
        <p:spPr>
          <a:xfrm>
            <a:off x="362585" y="9259570"/>
            <a:ext cx="7059930" cy="0"/>
          </a:xfrm>
          <a:prstGeom prst="line">
            <a:avLst/>
          </a:prstGeom>
          <a:ln w="6350" cmpd="sng">
            <a:solidFill>
              <a:srgbClr val="44454A"/>
            </a:solidFill>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4701732-7A43-425B-8495-384751E29EF2}"/>
              </a:ext>
            </a:extLst>
          </p:cNvPr>
          <p:cNvPicPr>
            <a:picLocks noChangeAspect="1"/>
          </p:cNvPicPr>
          <p:nvPr/>
        </p:nvPicPr>
        <p:blipFill rotWithShape="1">
          <a:blip r:embed="rId2"/>
          <a:srcRect r="-784" b="-575"/>
          <a:stretch/>
        </p:blipFill>
        <p:spPr>
          <a:xfrm>
            <a:off x="342254" y="489098"/>
            <a:ext cx="6834722" cy="779366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2B221A-0B70-40D2-A6B3-B6D4F454969D}"/>
              </a:ext>
            </a:extLst>
          </p:cNvPr>
          <p:cNvPicPr>
            <a:picLocks noChangeAspect="1"/>
          </p:cNvPicPr>
          <p:nvPr/>
        </p:nvPicPr>
        <p:blipFill>
          <a:blip r:embed="rId2"/>
          <a:stretch>
            <a:fillRect/>
          </a:stretch>
        </p:blipFill>
        <p:spPr>
          <a:xfrm>
            <a:off x="764505" y="533400"/>
            <a:ext cx="6123957" cy="4302270"/>
          </a:xfrm>
          <a:prstGeom prst="rect">
            <a:avLst/>
          </a:prstGeom>
        </p:spPr>
      </p:pic>
      <p:pic>
        <p:nvPicPr>
          <p:cNvPr id="7" name="Picture 6">
            <a:extLst>
              <a:ext uri="{FF2B5EF4-FFF2-40B4-BE49-F238E27FC236}">
                <a16:creationId xmlns:a16="http://schemas.microsoft.com/office/drawing/2014/main" id="{4308E1B8-6FC7-47B3-947D-C38AFDA05AE9}"/>
              </a:ext>
            </a:extLst>
          </p:cNvPr>
          <p:cNvPicPr>
            <a:picLocks noChangeAspect="1"/>
          </p:cNvPicPr>
          <p:nvPr/>
        </p:nvPicPr>
        <p:blipFill>
          <a:blip r:embed="rId3"/>
          <a:stretch>
            <a:fillRect/>
          </a:stretch>
        </p:blipFill>
        <p:spPr>
          <a:xfrm>
            <a:off x="702915" y="5339908"/>
            <a:ext cx="6247138" cy="3931092"/>
          </a:xfrm>
          <a:prstGeom prst="rect">
            <a:avLst/>
          </a:prstGeom>
        </p:spPr>
      </p:pic>
    </p:spTree>
    <p:extLst>
      <p:ext uri="{BB962C8B-B14F-4D97-AF65-F5344CB8AC3E}">
        <p14:creationId xmlns:p14="http://schemas.microsoft.com/office/powerpoint/2010/main" val="1652040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73F4C6-4C03-4443-AEA6-1B46E03321DF}"/>
              </a:ext>
            </a:extLst>
          </p:cNvPr>
          <p:cNvPicPr>
            <a:picLocks noChangeAspect="1"/>
          </p:cNvPicPr>
          <p:nvPr/>
        </p:nvPicPr>
        <p:blipFill>
          <a:blip r:embed="rId2"/>
          <a:stretch>
            <a:fillRect/>
          </a:stretch>
        </p:blipFill>
        <p:spPr>
          <a:xfrm>
            <a:off x="1084844" y="679307"/>
            <a:ext cx="5881141" cy="4466851"/>
          </a:xfrm>
          <a:prstGeom prst="rect">
            <a:avLst/>
          </a:prstGeom>
        </p:spPr>
      </p:pic>
      <p:pic>
        <p:nvPicPr>
          <p:cNvPr id="7" name="Picture 6">
            <a:extLst>
              <a:ext uri="{FF2B5EF4-FFF2-40B4-BE49-F238E27FC236}">
                <a16:creationId xmlns:a16="http://schemas.microsoft.com/office/drawing/2014/main" id="{4F53A067-AA1B-4595-A366-5D65EE54BEAC}"/>
              </a:ext>
            </a:extLst>
          </p:cNvPr>
          <p:cNvPicPr>
            <a:picLocks noChangeAspect="1"/>
          </p:cNvPicPr>
          <p:nvPr/>
        </p:nvPicPr>
        <p:blipFill>
          <a:blip r:embed="rId3"/>
          <a:stretch>
            <a:fillRect/>
          </a:stretch>
        </p:blipFill>
        <p:spPr>
          <a:xfrm>
            <a:off x="1084845" y="5319985"/>
            <a:ext cx="5879929" cy="4259950"/>
          </a:xfrm>
          <a:prstGeom prst="rect">
            <a:avLst/>
          </a:prstGeom>
        </p:spPr>
      </p:pic>
    </p:spTree>
    <p:extLst>
      <p:ext uri="{BB962C8B-B14F-4D97-AF65-F5344CB8AC3E}">
        <p14:creationId xmlns:p14="http://schemas.microsoft.com/office/powerpoint/2010/main" val="1711874280"/>
      </p:ext>
    </p:extLst>
  </p:cSld>
  <p:clrMapOvr>
    <a:masterClrMapping/>
  </p:clrMapOvr>
</p:sld>
</file>

<file path=ppt/theme/theme1.xml><?xml version="1.0" encoding="utf-8"?>
<a:theme xmlns:a="http://schemas.openxmlformats.org/drawingml/2006/main" name="default 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1_default 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1422</TotalTime>
  <Words>2996</Words>
  <Application>Microsoft Office PowerPoint</Application>
  <PresentationFormat>Custom</PresentationFormat>
  <Paragraphs>395</Paragraphs>
  <Slides>20</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20</vt:i4>
      </vt:variant>
    </vt:vector>
  </HeadingPairs>
  <TitlesOfParts>
    <vt:vector size="33" baseType="lpstr">
      <vt:lpstr>Arial</vt:lpstr>
      <vt:lpstr>Arial Narrow</vt:lpstr>
      <vt:lpstr>Bookman Old Style</vt:lpstr>
      <vt:lpstr>Calibri</vt:lpstr>
      <vt:lpstr>Courier New</vt:lpstr>
      <vt:lpstr>Garamond</vt:lpstr>
      <vt:lpstr>Symbol</vt:lpstr>
      <vt:lpstr>Tahoma</vt:lpstr>
      <vt:lpstr>Times New Roman</vt:lpstr>
      <vt:lpstr>Verdana</vt:lpstr>
      <vt:lpstr>Wingdings</vt:lpstr>
      <vt:lpstr>default layout</vt:lpstr>
      <vt:lpstr>1_default layout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Berta Furukawa</dc:creator>
  <cp:lastModifiedBy>Eric Son</cp:lastModifiedBy>
  <cp:revision>32</cp:revision>
  <cp:lastPrinted>2019-11-10T01:05:37Z</cp:lastPrinted>
  <dcterms:modified xsi:type="dcterms:W3CDTF">2020-11-04T21:47:23Z</dcterms:modified>
</cp:coreProperties>
</file>