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57" r:id="rId4"/>
    <p:sldId id="258" r:id="rId5"/>
    <p:sldId id="259" r:id="rId6"/>
    <p:sldId id="268" r:id="rId7"/>
    <p:sldId id="267" r:id="rId8"/>
    <p:sldId id="265" r:id="rId9"/>
    <p:sldId id="263" r:id="rId10"/>
    <p:sldId id="262" r:id="rId11"/>
    <p:sldId id="261" r:id="rId12"/>
    <p:sldId id="269" r:id="rId13"/>
    <p:sldId id="270" r:id="rId14"/>
    <p:sldId id="271" r:id="rId15"/>
    <p:sldId id="272" r:id="rId16"/>
    <p:sldId id="273" r:id="rId17"/>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C1A185C-16B3-43D9-840E-8E62B2C74048}">
          <p14:sldIdLst>
            <p14:sldId id="256"/>
            <p14:sldId id="274"/>
            <p14:sldId id="257"/>
            <p14:sldId id="258"/>
            <p14:sldId id="259"/>
            <p14:sldId id="268"/>
          </p14:sldIdLst>
        </p14:section>
        <p14:section name="Untitled Section" id="{30B00B4A-3934-426A-88BD-1DEFFA237E1C}">
          <p14:sldIdLst>
            <p14:sldId id="267"/>
            <p14:sldId id="265"/>
            <p14:sldId id="263"/>
            <p14:sldId id="262"/>
            <p14:sldId id="261"/>
            <p14:sldId id="269"/>
            <p14:sldId id="270"/>
            <p14:sldId id="271"/>
            <p14:sldId id="272"/>
            <p14:sldId id="27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39" autoAdjust="0"/>
    <p:restoredTop sz="94660"/>
  </p:normalViewPr>
  <p:slideViewPr>
    <p:cSldViewPr>
      <p:cViewPr varScale="1">
        <p:scale>
          <a:sx n="71" d="100"/>
          <a:sy n="71" d="100"/>
        </p:scale>
        <p:origin x="-153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A64E92-D236-4E53-86B9-F9B06ED71FCF}" type="datetimeFigureOut">
              <a:rPr lang="en-US" smtClean="0"/>
              <a:t>9/25/2013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31F20B-694C-4A71-A671-89FC54FC0666}" type="slidenum">
              <a:rPr lang="en-US" smtClean="0"/>
              <a:t>‹#›</a:t>
            </a:fld>
            <a:endParaRPr lang="en-US" dirty="0"/>
          </a:p>
        </p:txBody>
      </p:sp>
    </p:spTree>
    <p:extLst>
      <p:ext uri="{BB962C8B-B14F-4D97-AF65-F5344CB8AC3E}">
        <p14:creationId xmlns:p14="http://schemas.microsoft.com/office/powerpoint/2010/main" val="3137417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A64E92-D236-4E53-86B9-F9B06ED71FCF}" type="datetimeFigureOut">
              <a:rPr lang="en-US" smtClean="0"/>
              <a:t>9/25/2013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31F20B-694C-4A71-A671-89FC54FC0666}" type="slidenum">
              <a:rPr lang="en-US" smtClean="0"/>
              <a:t>‹#›</a:t>
            </a:fld>
            <a:endParaRPr lang="en-US" dirty="0"/>
          </a:p>
        </p:txBody>
      </p:sp>
    </p:spTree>
    <p:extLst>
      <p:ext uri="{BB962C8B-B14F-4D97-AF65-F5344CB8AC3E}">
        <p14:creationId xmlns:p14="http://schemas.microsoft.com/office/powerpoint/2010/main" val="68824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A64E92-D236-4E53-86B9-F9B06ED71FCF}" type="datetimeFigureOut">
              <a:rPr lang="en-US" smtClean="0"/>
              <a:t>9/25/2013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31F20B-694C-4A71-A671-89FC54FC0666}" type="slidenum">
              <a:rPr lang="en-US" smtClean="0"/>
              <a:t>‹#›</a:t>
            </a:fld>
            <a:endParaRPr lang="en-US" dirty="0"/>
          </a:p>
        </p:txBody>
      </p:sp>
    </p:spTree>
    <p:extLst>
      <p:ext uri="{BB962C8B-B14F-4D97-AF65-F5344CB8AC3E}">
        <p14:creationId xmlns:p14="http://schemas.microsoft.com/office/powerpoint/2010/main" val="254668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A64E92-D236-4E53-86B9-F9B06ED71FCF}" type="datetimeFigureOut">
              <a:rPr lang="en-US" smtClean="0"/>
              <a:t>9/25/2013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31F20B-694C-4A71-A671-89FC54FC0666}" type="slidenum">
              <a:rPr lang="en-US" smtClean="0"/>
              <a:t>‹#›</a:t>
            </a:fld>
            <a:endParaRPr lang="en-US" dirty="0"/>
          </a:p>
        </p:txBody>
      </p:sp>
    </p:spTree>
    <p:extLst>
      <p:ext uri="{BB962C8B-B14F-4D97-AF65-F5344CB8AC3E}">
        <p14:creationId xmlns:p14="http://schemas.microsoft.com/office/powerpoint/2010/main" val="2538308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A64E92-D236-4E53-86B9-F9B06ED71FCF}" type="datetimeFigureOut">
              <a:rPr lang="en-US" smtClean="0"/>
              <a:t>9/25/2013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31F20B-694C-4A71-A671-89FC54FC0666}" type="slidenum">
              <a:rPr lang="en-US" smtClean="0"/>
              <a:t>‹#›</a:t>
            </a:fld>
            <a:endParaRPr lang="en-US" dirty="0"/>
          </a:p>
        </p:txBody>
      </p:sp>
    </p:spTree>
    <p:extLst>
      <p:ext uri="{BB962C8B-B14F-4D97-AF65-F5344CB8AC3E}">
        <p14:creationId xmlns:p14="http://schemas.microsoft.com/office/powerpoint/2010/main" val="1203411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A64E92-D236-4E53-86B9-F9B06ED71FCF}" type="datetimeFigureOut">
              <a:rPr lang="en-US" smtClean="0"/>
              <a:t>9/25/2013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B31F20B-694C-4A71-A671-89FC54FC0666}" type="slidenum">
              <a:rPr lang="en-US" smtClean="0"/>
              <a:t>‹#›</a:t>
            </a:fld>
            <a:endParaRPr lang="en-US" dirty="0"/>
          </a:p>
        </p:txBody>
      </p:sp>
    </p:spTree>
    <p:extLst>
      <p:ext uri="{BB962C8B-B14F-4D97-AF65-F5344CB8AC3E}">
        <p14:creationId xmlns:p14="http://schemas.microsoft.com/office/powerpoint/2010/main" val="4103262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A64E92-D236-4E53-86B9-F9B06ED71FCF}" type="datetimeFigureOut">
              <a:rPr lang="en-US" smtClean="0"/>
              <a:t>9/25/2013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B31F20B-694C-4A71-A671-89FC54FC0666}" type="slidenum">
              <a:rPr lang="en-US" smtClean="0"/>
              <a:t>‹#›</a:t>
            </a:fld>
            <a:endParaRPr lang="en-US" dirty="0"/>
          </a:p>
        </p:txBody>
      </p:sp>
    </p:spTree>
    <p:extLst>
      <p:ext uri="{BB962C8B-B14F-4D97-AF65-F5344CB8AC3E}">
        <p14:creationId xmlns:p14="http://schemas.microsoft.com/office/powerpoint/2010/main" val="3609885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A64E92-D236-4E53-86B9-F9B06ED71FCF}" type="datetimeFigureOut">
              <a:rPr lang="en-US" smtClean="0"/>
              <a:t>9/25/2013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B31F20B-694C-4A71-A671-89FC54FC0666}" type="slidenum">
              <a:rPr lang="en-US" smtClean="0"/>
              <a:t>‹#›</a:t>
            </a:fld>
            <a:endParaRPr lang="en-US" dirty="0"/>
          </a:p>
        </p:txBody>
      </p:sp>
    </p:spTree>
    <p:extLst>
      <p:ext uri="{BB962C8B-B14F-4D97-AF65-F5344CB8AC3E}">
        <p14:creationId xmlns:p14="http://schemas.microsoft.com/office/powerpoint/2010/main" val="3431104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A64E92-D236-4E53-86B9-F9B06ED71FCF}" type="datetimeFigureOut">
              <a:rPr lang="en-US" smtClean="0"/>
              <a:t>9/25/2013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B31F20B-694C-4A71-A671-89FC54FC0666}" type="slidenum">
              <a:rPr lang="en-US" smtClean="0"/>
              <a:t>‹#›</a:t>
            </a:fld>
            <a:endParaRPr lang="en-US" dirty="0"/>
          </a:p>
        </p:txBody>
      </p:sp>
    </p:spTree>
    <p:extLst>
      <p:ext uri="{BB962C8B-B14F-4D97-AF65-F5344CB8AC3E}">
        <p14:creationId xmlns:p14="http://schemas.microsoft.com/office/powerpoint/2010/main" val="3081198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A64E92-D236-4E53-86B9-F9B06ED71FCF}" type="datetimeFigureOut">
              <a:rPr lang="en-US" smtClean="0"/>
              <a:t>9/25/2013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B31F20B-694C-4A71-A671-89FC54FC0666}" type="slidenum">
              <a:rPr lang="en-US" smtClean="0"/>
              <a:t>‹#›</a:t>
            </a:fld>
            <a:endParaRPr lang="en-US" dirty="0"/>
          </a:p>
        </p:txBody>
      </p:sp>
    </p:spTree>
    <p:extLst>
      <p:ext uri="{BB962C8B-B14F-4D97-AF65-F5344CB8AC3E}">
        <p14:creationId xmlns:p14="http://schemas.microsoft.com/office/powerpoint/2010/main" val="1435394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A64E92-D236-4E53-86B9-F9B06ED71FCF}" type="datetimeFigureOut">
              <a:rPr lang="en-US" smtClean="0"/>
              <a:t>9/25/2013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B31F20B-694C-4A71-A671-89FC54FC0666}" type="slidenum">
              <a:rPr lang="en-US" smtClean="0"/>
              <a:t>‹#›</a:t>
            </a:fld>
            <a:endParaRPr lang="en-US" dirty="0"/>
          </a:p>
        </p:txBody>
      </p:sp>
    </p:spTree>
    <p:extLst>
      <p:ext uri="{BB962C8B-B14F-4D97-AF65-F5344CB8AC3E}">
        <p14:creationId xmlns:p14="http://schemas.microsoft.com/office/powerpoint/2010/main" val="868934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A64E92-D236-4E53-86B9-F9B06ED71FCF}" type="datetimeFigureOut">
              <a:rPr lang="en-US" smtClean="0"/>
              <a:t>9/25/2013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31F20B-694C-4A71-A671-89FC54FC0666}" type="slidenum">
              <a:rPr lang="en-US" smtClean="0"/>
              <a:t>‹#›</a:t>
            </a:fld>
            <a:endParaRPr lang="en-US" dirty="0"/>
          </a:p>
        </p:txBody>
      </p:sp>
    </p:spTree>
    <p:extLst>
      <p:ext uri="{BB962C8B-B14F-4D97-AF65-F5344CB8AC3E}">
        <p14:creationId xmlns:p14="http://schemas.microsoft.com/office/powerpoint/2010/main" val="2495229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2">
            <a:schemeClr val="dk1"/>
          </a:lnRef>
          <a:fillRef idx="1">
            <a:schemeClr val="lt1"/>
          </a:fillRef>
          <a:effectRef idx="0">
            <a:schemeClr val="dk1"/>
          </a:effectRef>
          <a:fontRef idx="minor">
            <a:schemeClr val="dk1"/>
          </a:fontRef>
        </p:style>
        <p:txBody>
          <a:bodyPr>
            <a:normAutofit/>
          </a:bodyPr>
          <a:lstStyle/>
          <a:p>
            <a:r>
              <a:rPr lang="en-US" sz="2200" dirty="0" smtClean="0"/>
              <a:t>HIPAA/ HITECH Omnibus-Final Rule</a:t>
            </a:r>
            <a:r>
              <a:rPr lang="en-US" dirty="0" smtClean="0"/>
              <a:t/>
            </a:r>
            <a:br>
              <a:rPr lang="en-US" dirty="0" smtClean="0"/>
            </a:br>
            <a:r>
              <a:rPr lang="en-US" sz="2000" dirty="0" smtClean="0"/>
              <a:t>Effective Date:  Sept 23, 2013</a:t>
            </a:r>
            <a:endParaRPr lang="en-US" sz="2000" dirty="0"/>
          </a:p>
        </p:txBody>
      </p:sp>
      <p:sp>
        <p:nvSpPr>
          <p:cNvPr id="3" name="Subtitle 2"/>
          <p:cNvSpPr>
            <a:spLocks noGrp="1"/>
          </p:cNvSpPr>
          <p:nvPr>
            <p:ph type="subTitle" idx="1"/>
          </p:nvPr>
        </p:nvSpPr>
        <p:spPr/>
        <p:txBody>
          <a:bodyPr>
            <a:normAutofit lnSpcReduction="10000"/>
          </a:bodyPr>
          <a:lstStyle/>
          <a:p>
            <a:pPr algn="l"/>
            <a:endParaRPr lang="en-US" sz="1400" dirty="0" smtClean="0"/>
          </a:p>
          <a:p>
            <a:pPr algn="l"/>
            <a:endParaRPr lang="en-US" sz="1400" dirty="0"/>
          </a:p>
          <a:p>
            <a:pPr algn="l"/>
            <a:endParaRPr lang="en-US" sz="1400" dirty="0" smtClean="0"/>
          </a:p>
          <a:p>
            <a:pPr algn="l"/>
            <a:endParaRPr lang="en-US" sz="1400" dirty="0"/>
          </a:p>
          <a:p>
            <a:pPr algn="l"/>
            <a:r>
              <a:rPr lang="en-US" sz="1400" dirty="0" smtClean="0"/>
              <a:t>Danita Stafford, BA, RHIT</a:t>
            </a:r>
          </a:p>
          <a:p>
            <a:pPr algn="l"/>
            <a:r>
              <a:rPr lang="en-US" sz="1400" dirty="0" smtClean="0"/>
              <a:t>HIM Director &amp; Privacy officer</a:t>
            </a:r>
          </a:p>
          <a:p>
            <a:pPr algn="l"/>
            <a:r>
              <a:rPr lang="en-US" sz="1400" dirty="0" smtClean="0"/>
              <a:t>Samaritan Regional Health System</a:t>
            </a:r>
          </a:p>
          <a:p>
            <a:pPr algn="l"/>
            <a:endParaRPr lang="en-US" sz="1400" dirty="0"/>
          </a:p>
        </p:txBody>
      </p:sp>
    </p:spTree>
    <p:extLst>
      <p:ext uri="{BB962C8B-B14F-4D97-AF65-F5344CB8AC3E}">
        <p14:creationId xmlns:p14="http://schemas.microsoft.com/office/powerpoint/2010/main" val="5388080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US" sz="2000" dirty="0" smtClean="0"/>
              <a:t>DEFINITION OF A BREACH	</a:t>
            </a:r>
            <a:endParaRPr lang="en-US" sz="200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endParaRPr lang="en-US" sz="1600" dirty="0" smtClean="0"/>
          </a:p>
          <a:p>
            <a:r>
              <a:rPr lang="en-US" sz="1600" dirty="0" smtClean="0"/>
              <a:t>The definition of a breach no longer  includes only if there is “significant risk of harm.”</a:t>
            </a:r>
          </a:p>
          <a:p>
            <a:pPr marL="0" indent="0">
              <a:buNone/>
            </a:pPr>
            <a:endParaRPr lang="en-US" sz="1600" dirty="0"/>
          </a:p>
          <a:p>
            <a:pPr marL="0" indent="0">
              <a:buNone/>
            </a:pPr>
            <a:endParaRPr lang="en-US" sz="1600" dirty="0" smtClean="0"/>
          </a:p>
          <a:p>
            <a:r>
              <a:rPr lang="en-US" sz="1600" dirty="0" smtClean="0"/>
              <a:t>Any unauthorized use or disclosure (unsecured) PHI is  </a:t>
            </a:r>
            <a:r>
              <a:rPr lang="en-US" sz="1600" b="1" i="1" dirty="0" smtClean="0"/>
              <a:t>presumed</a:t>
            </a:r>
            <a:r>
              <a:rPr lang="en-US" sz="1600" dirty="0" smtClean="0"/>
              <a:t> to require notification unless a hospital has determined there is a low probability that PHI has been compromised based on the results of conducting an RISK ASSESSMENT. This investigation must show a low risk based on the following</a:t>
            </a:r>
          </a:p>
          <a:p>
            <a:pPr lvl="1"/>
            <a:r>
              <a:rPr lang="en-US" sz="1600" dirty="0" smtClean="0"/>
              <a:t>Nature and extent of PHI involved</a:t>
            </a:r>
          </a:p>
          <a:p>
            <a:pPr lvl="1"/>
            <a:r>
              <a:rPr lang="en-US" sz="1600" dirty="0" smtClean="0"/>
              <a:t>Who received or accessed the information</a:t>
            </a:r>
          </a:p>
          <a:p>
            <a:pPr lvl="1"/>
            <a:r>
              <a:rPr lang="en-US" sz="1600" dirty="0" smtClean="0"/>
              <a:t>Potential that PHI was actually acquired and viewed</a:t>
            </a:r>
          </a:p>
          <a:p>
            <a:pPr lvl="1"/>
            <a:r>
              <a:rPr lang="en-US" sz="1600" dirty="0" smtClean="0"/>
              <a:t>Extent to which the date has been re disclosed</a:t>
            </a:r>
          </a:p>
          <a:p>
            <a:pPr lvl="1"/>
            <a:r>
              <a:rPr lang="en-US" sz="1600" dirty="0" smtClean="0"/>
              <a:t>Exceptions for inadvertent,  harmless mistakes remain</a:t>
            </a:r>
          </a:p>
        </p:txBody>
      </p:sp>
    </p:spTree>
    <p:extLst>
      <p:ext uri="{BB962C8B-B14F-4D97-AF65-F5344CB8AC3E}">
        <p14:creationId xmlns:p14="http://schemas.microsoft.com/office/powerpoint/2010/main" val="13696819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style>
          <a:lnRef idx="2">
            <a:schemeClr val="dk1"/>
          </a:lnRef>
          <a:fillRef idx="1">
            <a:schemeClr val="lt1"/>
          </a:fillRef>
          <a:effectRef idx="0">
            <a:schemeClr val="dk1"/>
          </a:effectRef>
          <a:fontRef idx="minor">
            <a:schemeClr val="dk1"/>
          </a:fontRef>
        </p:style>
        <p:txBody>
          <a:bodyPr>
            <a:normAutofit/>
          </a:bodyPr>
          <a:lstStyle/>
          <a:p>
            <a:r>
              <a:rPr lang="en-US" sz="2000" dirty="0" smtClean="0"/>
              <a:t>BREECH PENALTIES</a:t>
            </a:r>
            <a:br>
              <a:rPr lang="en-US" sz="2000" dirty="0" smtClean="0"/>
            </a:br>
            <a:endParaRPr lang="en-US" sz="200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endParaRPr lang="en-US" sz="1600" dirty="0" smtClean="0"/>
          </a:p>
          <a:p>
            <a:r>
              <a:rPr lang="en-US" sz="1600" dirty="0" smtClean="0"/>
              <a:t>Any complaint which has been filed under the enforcement rule that indicates a possible violation due to willful neglect will be investigated</a:t>
            </a:r>
          </a:p>
          <a:p>
            <a:r>
              <a:rPr lang="en-US" sz="1600" dirty="0" smtClean="0"/>
              <a:t>Establishes four categories of penalties with corresponding penalty amounts.</a:t>
            </a:r>
          </a:p>
          <a:p>
            <a:pPr lvl="1">
              <a:buFontTx/>
              <a:buChar char="-"/>
            </a:pPr>
            <a:r>
              <a:rPr lang="en-US" sz="1600" dirty="0" smtClean="0"/>
              <a:t>Culpability limits:</a:t>
            </a:r>
          </a:p>
          <a:p>
            <a:pPr lvl="2">
              <a:buFontTx/>
              <a:buChar char="-"/>
            </a:pPr>
            <a:r>
              <a:rPr lang="en-US" sz="1600" dirty="0" smtClean="0"/>
              <a:t>“ Did not know”: Penalty is $100-$50,000 for each violation,  $1.5 million maximum penalty for all such violations of identical provision in a calendar year.</a:t>
            </a:r>
          </a:p>
          <a:p>
            <a:pPr lvl="2">
              <a:buFontTx/>
              <a:buChar char="-"/>
            </a:pPr>
            <a:r>
              <a:rPr lang="en-US" sz="1600" dirty="0" smtClean="0"/>
              <a:t>“Reasonable cause”: $1,000- 50,000 for each violation, 1.5 million </a:t>
            </a:r>
            <a:r>
              <a:rPr lang="en-US" sz="1600" dirty="0"/>
              <a:t>maximum for all such violations of identical provision in a calendar </a:t>
            </a:r>
            <a:r>
              <a:rPr lang="en-US" sz="1600" dirty="0" smtClean="0"/>
              <a:t>year.</a:t>
            </a:r>
          </a:p>
          <a:p>
            <a:pPr lvl="2">
              <a:buFontTx/>
              <a:buChar char="-"/>
            </a:pPr>
            <a:r>
              <a:rPr lang="en-US" sz="1600" dirty="0" smtClean="0"/>
              <a:t>“Willful Neglect with Correction”: Penalty is $10,000-$50,000 for each violation, with $1.5 </a:t>
            </a:r>
            <a:r>
              <a:rPr lang="en-US" sz="1600" dirty="0"/>
              <a:t>million maximum penalty for all such violations of identical provision in a calendar year</a:t>
            </a:r>
            <a:r>
              <a:rPr lang="en-US" sz="1600" dirty="0" smtClean="0"/>
              <a:t>.</a:t>
            </a:r>
          </a:p>
          <a:p>
            <a:pPr lvl="2">
              <a:buFontTx/>
              <a:buChar char="-"/>
            </a:pPr>
            <a:r>
              <a:rPr lang="en-US" sz="1600" dirty="0" smtClean="0"/>
              <a:t>“Willful Neglect without Correction”: Penalty is $50,000 for each violation, with 1.5 </a:t>
            </a:r>
            <a:r>
              <a:rPr lang="en-US" sz="1600" dirty="0"/>
              <a:t>million maximum penalty for all such violations of identical provision in a calendar year.</a:t>
            </a:r>
          </a:p>
          <a:p>
            <a:pPr lvl="2">
              <a:buFontTx/>
              <a:buChar char="-"/>
            </a:pPr>
            <a:endParaRPr lang="en-US" sz="1400" dirty="0" smtClean="0"/>
          </a:p>
          <a:p>
            <a:endParaRPr lang="en-US" sz="1600" dirty="0"/>
          </a:p>
        </p:txBody>
      </p:sp>
    </p:spTree>
    <p:extLst>
      <p:ext uri="{BB962C8B-B14F-4D97-AF65-F5344CB8AC3E}">
        <p14:creationId xmlns:p14="http://schemas.microsoft.com/office/powerpoint/2010/main" val="1984906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GINA</a:t>
            </a:r>
            <a:endParaRPr lang="en-US" sz="240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endParaRPr lang="en-US" sz="1600" dirty="0" smtClean="0"/>
          </a:p>
          <a:p>
            <a:endParaRPr lang="en-US" sz="1600" dirty="0"/>
          </a:p>
          <a:p>
            <a:r>
              <a:rPr lang="en-US" sz="1600" dirty="0" smtClean="0"/>
              <a:t>Genetic information is also considered PHI.</a:t>
            </a:r>
          </a:p>
          <a:p>
            <a:endParaRPr lang="en-US" sz="1600" dirty="0"/>
          </a:p>
          <a:p>
            <a:endParaRPr lang="en-US" sz="1600" dirty="0" smtClean="0"/>
          </a:p>
          <a:p>
            <a:r>
              <a:rPr lang="en-US" sz="1600" dirty="0" smtClean="0"/>
              <a:t>Prohibits the use of this information for underwriting purposes of Health care plans, except in long term care.</a:t>
            </a:r>
          </a:p>
          <a:p>
            <a:endParaRPr lang="en-US" sz="1600" dirty="0"/>
          </a:p>
          <a:p>
            <a:pPr marL="0" indent="0">
              <a:buNone/>
            </a:pPr>
            <a:endParaRPr lang="en-US" sz="1600" dirty="0" smtClean="0"/>
          </a:p>
          <a:p>
            <a:r>
              <a:rPr lang="en-US" sz="1600" dirty="0" smtClean="0"/>
              <a:t>Prohibits discrimination in health coverage based on genetic information.</a:t>
            </a:r>
            <a:endParaRPr lang="en-US" sz="1600" dirty="0"/>
          </a:p>
        </p:txBody>
      </p:sp>
    </p:spTree>
    <p:extLst>
      <p:ext uri="{BB962C8B-B14F-4D97-AF65-F5344CB8AC3E}">
        <p14:creationId xmlns:p14="http://schemas.microsoft.com/office/powerpoint/2010/main" val="31541964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US" sz="2000" dirty="0" smtClean="0"/>
              <a:t>RESEARCH</a:t>
            </a:r>
            <a:endParaRPr lang="en-US" sz="200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endParaRPr lang="en-US" sz="1600" dirty="0" smtClean="0"/>
          </a:p>
          <a:p>
            <a:endParaRPr lang="en-US" sz="1600" dirty="0"/>
          </a:p>
          <a:p>
            <a:pPr marL="0" indent="0">
              <a:buNone/>
            </a:pPr>
            <a:endParaRPr lang="en-US" sz="1600" dirty="0" smtClean="0"/>
          </a:p>
          <a:p>
            <a:endParaRPr lang="en-US" sz="1600" dirty="0"/>
          </a:p>
          <a:p>
            <a:r>
              <a:rPr lang="en-US" sz="2400" dirty="0" smtClean="0"/>
              <a:t>A single authorization form may be used in conditioned and unconditioned research activities with a clear “opt in” for the voluntary unconditioned component .</a:t>
            </a:r>
            <a:endParaRPr lang="en-US" sz="2400" dirty="0"/>
          </a:p>
        </p:txBody>
      </p:sp>
    </p:spTree>
    <p:extLst>
      <p:ext uri="{BB962C8B-B14F-4D97-AF65-F5344CB8AC3E}">
        <p14:creationId xmlns:p14="http://schemas.microsoft.com/office/powerpoint/2010/main" val="27115098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US" sz="2000" dirty="0" smtClean="0"/>
              <a:t>NOTICE OF PRIVACY PRACTICE (NPP)</a:t>
            </a:r>
            <a:endParaRPr lang="en-US" sz="200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endParaRPr lang="en-US" sz="1600" dirty="0" smtClean="0"/>
          </a:p>
          <a:p>
            <a:r>
              <a:rPr lang="en-US" sz="1600" dirty="0" smtClean="0"/>
              <a:t>Content must now include:</a:t>
            </a:r>
          </a:p>
          <a:p>
            <a:pPr marL="0" indent="0">
              <a:buNone/>
            </a:pPr>
            <a:r>
              <a:rPr lang="en-US" sz="1600" dirty="0"/>
              <a:t>	</a:t>
            </a:r>
            <a:r>
              <a:rPr lang="en-US" sz="1600" dirty="0" smtClean="0"/>
              <a:t>- directives on sale of PHI, marketing, and other purposes which require authorization</a:t>
            </a:r>
          </a:p>
          <a:p>
            <a:pPr marL="0" indent="0">
              <a:buNone/>
            </a:pPr>
            <a:r>
              <a:rPr lang="en-US" sz="1600" dirty="0" smtClean="0"/>
              <a:t>	-statement that a patient may “opt out” of fund raising activities</a:t>
            </a:r>
          </a:p>
          <a:p>
            <a:pPr marL="0" indent="0">
              <a:buNone/>
            </a:pPr>
            <a:r>
              <a:rPr lang="en-US" sz="1600" dirty="0"/>
              <a:t>	</a:t>
            </a:r>
            <a:r>
              <a:rPr lang="en-US" sz="1600" dirty="0" smtClean="0"/>
              <a:t>-statement of  agreement to restrict disclosure to a health plan if an individual pays </a:t>
            </a:r>
          </a:p>
          <a:p>
            <a:pPr marL="0" indent="0">
              <a:buNone/>
            </a:pPr>
            <a:r>
              <a:rPr lang="en-US" sz="1600" dirty="0"/>
              <a:t>	</a:t>
            </a:r>
            <a:r>
              <a:rPr lang="en-US" sz="1600" dirty="0" smtClean="0"/>
              <a:t>out of pocket for a service in full.</a:t>
            </a:r>
          </a:p>
          <a:p>
            <a:pPr marL="0" indent="0">
              <a:buNone/>
            </a:pPr>
            <a:r>
              <a:rPr lang="en-US" sz="1600" dirty="0"/>
              <a:t>	</a:t>
            </a:r>
            <a:r>
              <a:rPr lang="en-US" sz="1600" dirty="0" smtClean="0"/>
              <a:t>-Right to notification of a breach of patient’s PHI</a:t>
            </a:r>
          </a:p>
          <a:p>
            <a:pPr marL="0" indent="0">
              <a:buNone/>
            </a:pPr>
            <a:endParaRPr lang="en-US" sz="1600" dirty="0" smtClean="0"/>
          </a:p>
          <a:p>
            <a:r>
              <a:rPr lang="en-US" sz="1600" dirty="0"/>
              <a:t> </a:t>
            </a:r>
            <a:r>
              <a:rPr lang="en-US" sz="1600" dirty="0" smtClean="0"/>
              <a:t> Health plans may distribute the revised NPP via:</a:t>
            </a:r>
          </a:p>
          <a:p>
            <a:pPr marL="457200" lvl="1" indent="0">
              <a:buNone/>
            </a:pPr>
            <a:r>
              <a:rPr lang="en-US" sz="1600" dirty="0" smtClean="0"/>
              <a:t>-Web sites by effective date of change and including in next annual mailing to individuals, or in mailing to individuals at the 60 day mark –post revision( if applicable).</a:t>
            </a:r>
          </a:p>
          <a:p>
            <a:pPr marL="457200" lvl="1" indent="0">
              <a:buNone/>
            </a:pPr>
            <a:r>
              <a:rPr lang="en-US" sz="1600" dirty="0" smtClean="0"/>
              <a:t>-Most current version must be provided at point of service for hospitals, clinics, and ancillary services known as SRHS.</a:t>
            </a:r>
            <a:endParaRPr lang="en-US" sz="1600" dirty="0"/>
          </a:p>
          <a:p>
            <a:pPr marL="0" indent="0">
              <a:buNone/>
            </a:pPr>
            <a:r>
              <a:rPr lang="en-US" sz="1600" dirty="0" smtClean="0"/>
              <a:t>     </a:t>
            </a:r>
            <a:endParaRPr lang="en-US" sz="1600" dirty="0"/>
          </a:p>
        </p:txBody>
      </p:sp>
    </p:spTree>
    <p:extLst>
      <p:ext uri="{BB962C8B-B14F-4D97-AF65-F5344CB8AC3E}">
        <p14:creationId xmlns:p14="http://schemas.microsoft.com/office/powerpoint/2010/main" val="23209959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US" sz="2000" dirty="0" smtClean="0"/>
              <a:t>DECEDENT INFORMATION &amp; STUDENT AUTHORIZATIONS</a:t>
            </a:r>
            <a:endParaRPr lang="en-US" sz="200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r>
              <a:rPr lang="en-US" sz="1600" dirty="0" smtClean="0"/>
              <a:t>Decedent information:</a:t>
            </a:r>
          </a:p>
          <a:p>
            <a:pPr lvl="1"/>
            <a:r>
              <a:rPr lang="en-US" sz="1600" dirty="0" smtClean="0"/>
              <a:t>Is no longer considered PHI after a 50 year period</a:t>
            </a:r>
          </a:p>
          <a:p>
            <a:pPr lvl="1"/>
            <a:r>
              <a:rPr lang="en-US" sz="1600" dirty="0" smtClean="0"/>
              <a:t>Can be disclosed to a decedents family members or others involved in care/payment of decedent prior to death, unless inconsistent with prior expressed preferences.</a:t>
            </a:r>
          </a:p>
          <a:p>
            <a:pPr lvl="1"/>
            <a:endParaRPr lang="en-US" sz="1600" dirty="0"/>
          </a:p>
          <a:p>
            <a:pPr lvl="1"/>
            <a:endParaRPr lang="en-US" sz="1600" dirty="0" smtClean="0"/>
          </a:p>
          <a:p>
            <a:pPr marL="457200" lvl="1" indent="0">
              <a:buNone/>
            </a:pPr>
            <a:r>
              <a:rPr lang="en-US" sz="1600" dirty="0" smtClean="0"/>
              <a:t>Student Immunizations:</a:t>
            </a:r>
          </a:p>
          <a:p>
            <a:pPr marL="457200" lvl="1" indent="0">
              <a:buNone/>
            </a:pPr>
            <a:r>
              <a:rPr lang="en-US" sz="1600" dirty="0"/>
              <a:t>	</a:t>
            </a:r>
            <a:r>
              <a:rPr lang="en-US" sz="1600" dirty="0" smtClean="0"/>
              <a:t>-Immunization information may be disclosed to a child’s school in states with entry </a:t>
            </a:r>
          </a:p>
          <a:p>
            <a:pPr marL="457200" lvl="1" indent="0">
              <a:buNone/>
            </a:pPr>
            <a:r>
              <a:rPr lang="en-US" sz="1600" dirty="0"/>
              <a:t>	</a:t>
            </a:r>
            <a:r>
              <a:rPr lang="en-US" sz="1600" dirty="0" smtClean="0"/>
              <a:t>laws without authorization( on approved form) as long as it has been documented in</a:t>
            </a:r>
          </a:p>
          <a:p>
            <a:pPr marL="457200" lvl="1" indent="0">
              <a:buNone/>
            </a:pPr>
            <a:r>
              <a:rPr lang="en-US" sz="1600" dirty="0"/>
              <a:t>	</a:t>
            </a:r>
            <a:r>
              <a:rPr lang="en-US" sz="1600" dirty="0" smtClean="0"/>
              <a:t>record that the parent or guardian has provided verbal or another type of written </a:t>
            </a:r>
          </a:p>
          <a:p>
            <a:pPr marL="457200" lvl="1" indent="0">
              <a:buNone/>
            </a:pPr>
            <a:r>
              <a:rPr lang="en-US" sz="1600" dirty="0"/>
              <a:t>	</a:t>
            </a:r>
            <a:r>
              <a:rPr lang="en-US" sz="1600" dirty="0" smtClean="0"/>
              <a:t>agreement (</a:t>
            </a:r>
            <a:r>
              <a:rPr lang="en-US" sz="1600" dirty="0" err="1" smtClean="0"/>
              <a:t>ie</a:t>
            </a:r>
            <a:r>
              <a:rPr lang="en-US" sz="1600" dirty="0" smtClean="0"/>
              <a:t>. email).</a:t>
            </a:r>
          </a:p>
          <a:p>
            <a:pPr marL="457200" lvl="1" indent="0">
              <a:buNone/>
            </a:pPr>
            <a:endParaRPr lang="en-US" sz="1600" dirty="0" smtClean="0"/>
          </a:p>
          <a:p>
            <a:pPr marL="457200" lvl="1" indent="0">
              <a:buNone/>
            </a:pPr>
            <a:endParaRPr lang="en-US" sz="1600" dirty="0"/>
          </a:p>
          <a:p>
            <a:pPr marL="457200" lvl="1" indent="0">
              <a:buNone/>
            </a:pPr>
            <a:endParaRPr lang="en-US" sz="1600" dirty="0"/>
          </a:p>
        </p:txBody>
      </p:sp>
    </p:spTree>
    <p:extLst>
      <p:ext uri="{BB962C8B-B14F-4D97-AF65-F5344CB8AC3E}">
        <p14:creationId xmlns:p14="http://schemas.microsoft.com/office/powerpoint/2010/main" val="29404853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US" sz="2000" dirty="0" smtClean="0"/>
              <a:t>For Further Information- </a:t>
            </a:r>
            <a:br>
              <a:rPr lang="en-US" sz="2000" dirty="0" smtClean="0"/>
            </a:br>
            <a:r>
              <a:rPr lang="en-US" sz="2000" dirty="0" smtClean="0"/>
              <a:t>HIPAA PRIVACY REQUIREMENTS</a:t>
            </a:r>
            <a:endParaRPr lang="en-US" sz="200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pPr marL="0" indent="0">
              <a:buNone/>
            </a:pPr>
            <a:endParaRPr lang="en-US" sz="1600" dirty="0" smtClean="0"/>
          </a:p>
          <a:p>
            <a:pPr marL="0" indent="0">
              <a:buNone/>
            </a:pPr>
            <a:endParaRPr lang="en-US" sz="2000" dirty="0" smtClean="0"/>
          </a:p>
          <a:p>
            <a:pPr marL="0" indent="0">
              <a:buNone/>
            </a:pPr>
            <a:endParaRPr lang="en-US" sz="2000" dirty="0"/>
          </a:p>
          <a:p>
            <a:pPr marL="0" indent="0">
              <a:buNone/>
            </a:pPr>
            <a:r>
              <a:rPr lang="en-US" sz="2000" dirty="0" smtClean="0"/>
              <a:t>For more details on the Privacy requirements as required by HIPAA, please view:</a:t>
            </a:r>
          </a:p>
          <a:p>
            <a:pPr marL="0" indent="0">
              <a:buNone/>
            </a:pPr>
            <a:endParaRPr lang="en-US" sz="2000" dirty="0"/>
          </a:p>
          <a:p>
            <a:pPr marL="0" indent="0">
              <a:buNone/>
            </a:pPr>
            <a:r>
              <a:rPr lang="en-US" sz="2000" dirty="0" smtClean="0"/>
              <a:t>                                           www. hhs.gov/</a:t>
            </a:r>
            <a:r>
              <a:rPr lang="en-US" sz="2000" dirty="0" err="1" smtClean="0"/>
              <a:t>ocr</a:t>
            </a:r>
            <a:r>
              <a:rPr lang="en-US" sz="2000" dirty="0" smtClean="0"/>
              <a:t>/privacy</a:t>
            </a:r>
          </a:p>
        </p:txBody>
      </p:sp>
    </p:spTree>
    <p:extLst>
      <p:ext uri="{BB962C8B-B14F-4D97-AF65-F5344CB8AC3E}">
        <p14:creationId xmlns:p14="http://schemas.microsoft.com/office/powerpoint/2010/main" val="23366191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US" sz="2400" dirty="0" smtClean="0"/>
              <a:t>HIPAA RULE TIMELINE</a:t>
            </a:r>
            <a:endParaRPr lang="en-US" sz="240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1714500"/>
            <a:ext cx="45720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6497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OMNIBUS COMPONENTS</a:t>
            </a:r>
            <a:endParaRPr lang="en-US" sz="2000" dirty="0"/>
          </a:p>
        </p:txBody>
      </p:sp>
      <p:sp>
        <p:nvSpPr>
          <p:cNvPr id="3" name="Content Placeholder 2"/>
          <p:cNvSpPr>
            <a:spLocks noGrp="1"/>
          </p:cNvSpPr>
          <p:nvPr>
            <p:ph idx="1"/>
          </p:nvPr>
        </p:nvSpPr>
        <p:spPr/>
        <p:txBody>
          <a:bodyPr>
            <a:normAutofit/>
          </a:bodyPr>
          <a:lstStyle/>
          <a:p>
            <a:r>
              <a:rPr lang="en-US" sz="1600" dirty="0" smtClean="0"/>
              <a:t>HITECH PRIVACY &amp; SECURITY</a:t>
            </a:r>
          </a:p>
          <a:p>
            <a:pPr marL="0" indent="0">
              <a:buNone/>
            </a:pPr>
            <a:r>
              <a:rPr lang="en-US" sz="1600" dirty="0"/>
              <a:t> </a:t>
            </a:r>
            <a:r>
              <a:rPr lang="en-US" sz="1600" dirty="0" smtClean="0"/>
              <a:t>	-Business Associates (BA)</a:t>
            </a:r>
          </a:p>
          <a:p>
            <a:pPr marL="0" indent="0">
              <a:buNone/>
            </a:pPr>
            <a:r>
              <a:rPr lang="en-US" sz="1600" dirty="0"/>
              <a:t>	</a:t>
            </a:r>
            <a:r>
              <a:rPr lang="en-US" sz="1600" dirty="0" smtClean="0"/>
              <a:t>-Marketing &amp; Fundraising</a:t>
            </a:r>
          </a:p>
          <a:p>
            <a:pPr marL="0" indent="0">
              <a:buNone/>
            </a:pPr>
            <a:r>
              <a:rPr lang="en-US" sz="1600" dirty="0"/>
              <a:t>	</a:t>
            </a:r>
            <a:r>
              <a:rPr lang="en-US" sz="1600" dirty="0" smtClean="0"/>
              <a:t>- Sale of Protected Health </a:t>
            </a:r>
          </a:p>
          <a:p>
            <a:pPr marL="0" indent="0">
              <a:buNone/>
            </a:pPr>
            <a:r>
              <a:rPr lang="en-US" sz="1600" dirty="0"/>
              <a:t>	 </a:t>
            </a:r>
            <a:r>
              <a:rPr lang="en-US" sz="1600" dirty="0" smtClean="0"/>
              <a:t>  Information (PHI)</a:t>
            </a:r>
            <a:br>
              <a:rPr lang="en-US" sz="1600" dirty="0" smtClean="0"/>
            </a:br>
            <a:r>
              <a:rPr lang="en-US" sz="1600" dirty="0" smtClean="0"/>
              <a:t>	- Right to request Restrictions</a:t>
            </a:r>
          </a:p>
          <a:p>
            <a:pPr marL="0" indent="0">
              <a:buNone/>
            </a:pPr>
            <a:r>
              <a:rPr lang="en-US" sz="1600" dirty="0"/>
              <a:t>	</a:t>
            </a:r>
            <a:r>
              <a:rPr lang="en-US" sz="1600" dirty="0" smtClean="0"/>
              <a:t>-Electronic Access</a:t>
            </a:r>
          </a:p>
          <a:p>
            <a:r>
              <a:rPr lang="en-US" sz="1600" dirty="0" smtClean="0"/>
              <a:t>HITECH Breach Notification and Enforcement</a:t>
            </a:r>
          </a:p>
          <a:p>
            <a:r>
              <a:rPr lang="en-US" sz="1600" dirty="0" smtClean="0"/>
              <a:t>GINA Policy</a:t>
            </a:r>
          </a:p>
          <a:p>
            <a:r>
              <a:rPr lang="en-US" sz="1600" dirty="0" smtClean="0"/>
              <a:t>Other Modifications</a:t>
            </a:r>
          </a:p>
          <a:p>
            <a:pPr marL="0" indent="0">
              <a:buNone/>
            </a:pPr>
            <a:r>
              <a:rPr lang="en-US" sz="1600" dirty="0"/>
              <a:t> </a:t>
            </a:r>
            <a:r>
              <a:rPr lang="en-US" sz="1600" dirty="0" smtClean="0"/>
              <a:t>                -Research</a:t>
            </a:r>
          </a:p>
          <a:p>
            <a:pPr marL="0" indent="0">
              <a:buNone/>
            </a:pPr>
            <a:r>
              <a:rPr lang="en-US" sz="1600" dirty="0" smtClean="0"/>
              <a:t>                 -Notice of Privacy Practices (NPP)</a:t>
            </a:r>
          </a:p>
          <a:p>
            <a:pPr marL="0" indent="0">
              <a:buNone/>
            </a:pPr>
            <a:r>
              <a:rPr lang="en-US" sz="1600" dirty="0" smtClean="0"/>
              <a:t>                 -Decedents</a:t>
            </a:r>
          </a:p>
          <a:p>
            <a:pPr marL="0" indent="0">
              <a:buNone/>
            </a:pPr>
            <a:r>
              <a:rPr lang="en-US" sz="1600" dirty="0" smtClean="0"/>
              <a:t>                 -Student Immunizations</a:t>
            </a:r>
            <a:endParaRPr lang="en-US" sz="1600" dirty="0"/>
          </a:p>
        </p:txBody>
      </p:sp>
    </p:spTree>
    <p:extLst>
      <p:ext uri="{BB962C8B-B14F-4D97-AF65-F5344CB8AC3E}">
        <p14:creationId xmlns:p14="http://schemas.microsoft.com/office/powerpoint/2010/main" val="1600301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US" sz="2000" dirty="0" smtClean="0"/>
              <a:t>BUSINESS ASSOCIATES</a:t>
            </a:r>
            <a:endParaRPr lang="en-US" sz="200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endParaRPr lang="en-US" sz="1600" dirty="0" smtClean="0"/>
          </a:p>
          <a:p>
            <a:r>
              <a:rPr lang="en-US" sz="1600" dirty="0" smtClean="0"/>
              <a:t>Must comply with all requirements associated with safeguarding protected health information (PHI) under the Security Rule.</a:t>
            </a:r>
          </a:p>
          <a:p>
            <a:pPr marL="0" indent="0">
              <a:buNone/>
            </a:pPr>
            <a:endParaRPr lang="en-US" sz="1600" dirty="0" smtClean="0"/>
          </a:p>
          <a:p>
            <a:r>
              <a:rPr lang="en-US" sz="1600" dirty="0" smtClean="0"/>
              <a:t>Must comply with the same disclosure limitations as agreed to in the BA contract and in accordance with the Privacy  Rule. </a:t>
            </a:r>
          </a:p>
          <a:p>
            <a:endParaRPr lang="en-US" sz="1600" dirty="0" smtClean="0"/>
          </a:p>
          <a:p>
            <a:r>
              <a:rPr lang="en-US" sz="1600" dirty="0" smtClean="0"/>
              <a:t>Subcontractors are now classified as BA’s; hence BA liability flows to all subcontractors.</a:t>
            </a:r>
          </a:p>
          <a:p>
            <a:endParaRPr lang="en-US" sz="1600" dirty="0"/>
          </a:p>
          <a:p>
            <a:r>
              <a:rPr lang="en-US" sz="1600" dirty="0" smtClean="0"/>
              <a:t> BA’s  now have </a:t>
            </a:r>
            <a:r>
              <a:rPr lang="en-US" sz="1600" dirty="0"/>
              <a:t>direct liability for violations (both for security and privacy</a:t>
            </a:r>
            <a:r>
              <a:rPr lang="en-US" sz="1600" dirty="0" smtClean="0"/>
              <a:t>) if  found to have not made required efforts to safeguard  PHI or to limit PHI  to  minimum necessary to accomplish the intended purpose.</a:t>
            </a:r>
            <a:endParaRPr lang="en-US" sz="1600" dirty="0"/>
          </a:p>
          <a:p>
            <a:endParaRPr lang="en-US" sz="1600" dirty="0"/>
          </a:p>
        </p:txBody>
      </p:sp>
    </p:spTree>
    <p:extLst>
      <p:ext uri="{BB962C8B-B14F-4D97-AF65-F5344CB8AC3E}">
        <p14:creationId xmlns:p14="http://schemas.microsoft.com/office/powerpoint/2010/main" val="9464693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US" sz="2400" dirty="0" smtClean="0"/>
              <a:t>MARKETING</a:t>
            </a:r>
            <a:br>
              <a:rPr lang="en-US" sz="2400" dirty="0" smtClean="0"/>
            </a:br>
            <a:endParaRPr lang="en-US" sz="2400" dirty="0"/>
          </a:p>
        </p:txBody>
      </p:sp>
      <p:sp>
        <p:nvSpPr>
          <p:cNvPr id="3" name="Content Placeholder 2"/>
          <p:cNvSpPr>
            <a:spLocks noGrp="1"/>
          </p:cNvSpPr>
          <p:nvPr>
            <p:ph idx="1"/>
          </p:nvPr>
        </p:nvSpPr>
        <p:spPr/>
        <p:txBody>
          <a:bodyPr>
            <a:normAutofit lnSpcReduction="10000"/>
          </a:bodyPr>
          <a:lstStyle/>
          <a:p>
            <a:endParaRPr lang="en-US" sz="1600" dirty="0"/>
          </a:p>
          <a:p>
            <a:r>
              <a:rPr lang="en-US" sz="1600" dirty="0" smtClean="0"/>
              <a:t>Protected health information may not be used or disclosed for  marketing purposes without written authorization unless:</a:t>
            </a:r>
          </a:p>
          <a:p>
            <a:pPr marL="457200" lvl="1" indent="0">
              <a:buNone/>
            </a:pPr>
            <a:r>
              <a:rPr lang="en-US" sz="1200" dirty="0"/>
              <a:t>	</a:t>
            </a:r>
            <a:r>
              <a:rPr lang="en-US" sz="1200" dirty="0" smtClean="0"/>
              <a:t>-</a:t>
            </a:r>
            <a:r>
              <a:rPr lang="en-US" sz="1600" dirty="0" smtClean="0"/>
              <a:t> Related to treatment and payment</a:t>
            </a:r>
            <a:endParaRPr lang="en-US" sz="1200" dirty="0" smtClean="0"/>
          </a:p>
          <a:p>
            <a:pPr marL="0" indent="0">
              <a:buNone/>
            </a:pPr>
            <a:r>
              <a:rPr lang="en-US" sz="1600" dirty="0"/>
              <a:t>	</a:t>
            </a:r>
            <a:r>
              <a:rPr lang="en-US" sz="1600" dirty="0" smtClean="0"/>
              <a:t>- Communication is  made directly to the person or a promotional gift of nominal </a:t>
            </a:r>
          </a:p>
          <a:p>
            <a:pPr marL="0" indent="0">
              <a:buNone/>
            </a:pPr>
            <a:r>
              <a:rPr lang="en-US" sz="1600" dirty="0"/>
              <a:t>	</a:t>
            </a:r>
            <a:r>
              <a:rPr lang="en-US" sz="1600" dirty="0" smtClean="0"/>
              <a:t>   value is provided.</a:t>
            </a:r>
          </a:p>
          <a:p>
            <a:pPr marL="0" indent="0">
              <a:buNone/>
            </a:pPr>
            <a:r>
              <a:rPr lang="en-US" sz="1600" dirty="0"/>
              <a:t>	</a:t>
            </a:r>
            <a:r>
              <a:rPr lang="en-US" sz="1600" dirty="0" smtClean="0"/>
              <a:t>-Prescription refill reminder is provided.</a:t>
            </a:r>
          </a:p>
          <a:p>
            <a:pPr marL="0" indent="0">
              <a:buNone/>
            </a:pPr>
            <a:r>
              <a:rPr lang="en-US" sz="1600" dirty="0"/>
              <a:t>	</a:t>
            </a:r>
            <a:r>
              <a:rPr lang="en-US" sz="1600" dirty="0" smtClean="0"/>
              <a:t>-General health or wellness information, or communication about health related </a:t>
            </a:r>
          </a:p>
          <a:p>
            <a:pPr marL="0" indent="0">
              <a:buNone/>
            </a:pPr>
            <a:r>
              <a:rPr lang="en-US" sz="1600" dirty="0"/>
              <a:t> </a:t>
            </a:r>
            <a:r>
              <a:rPr lang="en-US" sz="1600" dirty="0" smtClean="0"/>
              <a:t>                     products/services is offered is directly related to patient’s treatment.</a:t>
            </a:r>
          </a:p>
          <a:p>
            <a:pPr marL="0" indent="0">
              <a:buNone/>
            </a:pPr>
            <a:endParaRPr lang="en-US" sz="1600" dirty="0"/>
          </a:p>
          <a:p>
            <a:r>
              <a:rPr lang="en-US" sz="1600" dirty="0" smtClean="0"/>
              <a:t>The  “sale” of Protected health information requires patient authorization for any disclosure that will result in direct or indirect remuneration (of any kind)  from or on the behalf of the recipient.  The authorization must specify that the PHI is being utilized for this purpose. </a:t>
            </a:r>
          </a:p>
          <a:p>
            <a:pPr marL="914400" lvl="2" indent="0">
              <a:buNone/>
            </a:pPr>
            <a:endParaRPr lang="en-US" sz="800" dirty="0"/>
          </a:p>
          <a:p>
            <a:pPr marL="914400" lvl="2" indent="0">
              <a:buNone/>
            </a:pPr>
            <a:endParaRPr lang="en-US" sz="800" dirty="0"/>
          </a:p>
          <a:p>
            <a:pPr marL="457200" lvl="1" indent="0">
              <a:buNone/>
            </a:pPr>
            <a:r>
              <a:rPr lang="en-US" sz="1200" dirty="0" smtClean="0"/>
              <a:t>	</a:t>
            </a:r>
            <a:r>
              <a:rPr lang="en-US" sz="1600" dirty="0" smtClean="0"/>
              <a:t>-The sale of PHI is prohibited to a third party recipient as well as to another party on </a:t>
            </a:r>
          </a:p>
          <a:p>
            <a:pPr marL="457200" lvl="1" indent="0">
              <a:buNone/>
            </a:pPr>
            <a:r>
              <a:rPr lang="en-US" sz="1600" dirty="0"/>
              <a:t>	</a:t>
            </a:r>
            <a:r>
              <a:rPr lang="en-US" sz="1600" dirty="0" smtClean="0"/>
              <a:t>  behalf of a recipient.</a:t>
            </a:r>
          </a:p>
          <a:p>
            <a:pPr marL="457200" lvl="1" indent="0">
              <a:buNone/>
            </a:pPr>
            <a:endParaRPr lang="en-US" sz="1200" dirty="0"/>
          </a:p>
        </p:txBody>
      </p:sp>
    </p:spTree>
    <p:extLst>
      <p:ext uri="{BB962C8B-B14F-4D97-AF65-F5344CB8AC3E}">
        <p14:creationId xmlns:p14="http://schemas.microsoft.com/office/powerpoint/2010/main" val="343205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pPr marL="0" indent="0">
              <a:buNone/>
            </a:pPr>
            <a:endParaRPr lang="en-US" sz="1600" dirty="0" smtClean="0"/>
          </a:p>
          <a:p>
            <a:pPr marL="0" indent="0">
              <a:buNone/>
            </a:pPr>
            <a:endParaRPr lang="en-US" sz="1600" dirty="0"/>
          </a:p>
          <a:p>
            <a:pPr marL="0" indent="0">
              <a:buNone/>
            </a:pPr>
            <a:endParaRPr lang="en-US" sz="1600" dirty="0" smtClean="0"/>
          </a:p>
          <a:p>
            <a:r>
              <a:rPr lang="en-US" sz="1600" dirty="0" smtClean="0"/>
              <a:t>Exceptions to the “sale” of PHI:</a:t>
            </a:r>
          </a:p>
          <a:p>
            <a:pPr marL="0" indent="0">
              <a:buNone/>
            </a:pPr>
            <a:r>
              <a:rPr lang="en-US" sz="1600" dirty="0"/>
              <a:t>	</a:t>
            </a:r>
            <a:r>
              <a:rPr lang="en-US" sz="1600" dirty="0" smtClean="0"/>
              <a:t>-Research if remuneration is limited to the cost to prepare and transmit PHI</a:t>
            </a:r>
          </a:p>
          <a:p>
            <a:pPr marL="0" indent="0">
              <a:buNone/>
            </a:pPr>
            <a:r>
              <a:rPr lang="en-US" sz="1600" dirty="0"/>
              <a:t>	</a:t>
            </a:r>
            <a:r>
              <a:rPr lang="en-US" sz="1600" dirty="0" smtClean="0"/>
              <a:t>-Treatment and payment</a:t>
            </a:r>
          </a:p>
          <a:p>
            <a:pPr marL="0" indent="0">
              <a:buNone/>
            </a:pPr>
            <a:r>
              <a:rPr lang="en-US" sz="1600" dirty="0"/>
              <a:t>	</a:t>
            </a:r>
            <a:r>
              <a:rPr lang="en-US" sz="1600" dirty="0" smtClean="0"/>
              <a:t>-Disclosure required by law </a:t>
            </a:r>
          </a:p>
          <a:p>
            <a:pPr marL="0" indent="0">
              <a:buNone/>
            </a:pPr>
            <a:r>
              <a:rPr lang="en-US" sz="1600" dirty="0"/>
              <a:t>	</a:t>
            </a:r>
            <a:r>
              <a:rPr lang="en-US" sz="1600" dirty="0" smtClean="0"/>
              <a:t>-Public health</a:t>
            </a:r>
          </a:p>
          <a:p>
            <a:pPr marL="0" indent="0">
              <a:buNone/>
            </a:pPr>
            <a:r>
              <a:rPr lang="en-US" sz="1600" dirty="0"/>
              <a:t>	</a:t>
            </a:r>
            <a:r>
              <a:rPr lang="en-US" sz="1600" dirty="0" smtClean="0"/>
              <a:t>-Any other permitted disclosure where only reasonable cost based fees are involved to</a:t>
            </a:r>
          </a:p>
          <a:p>
            <a:pPr marL="0" indent="0">
              <a:buNone/>
            </a:pPr>
            <a:r>
              <a:rPr lang="en-US" sz="1600" dirty="0"/>
              <a:t>	 </a:t>
            </a:r>
            <a:r>
              <a:rPr lang="en-US" sz="1600" dirty="0" smtClean="0"/>
              <a:t> prepare and transmit PHI</a:t>
            </a:r>
          </a:p>
          <a:p>
            <a:pPr marL="0" indent="0">
              <a:buNone/>
            </a:pPr>
            <a:endParaRPr lang="en-US" sz="1600" dirty="0"/>
          </a:p>
        </p:txBody>
      </p:sp>
      <p:sp>
        <p:nvSpPr>
          <p:cNvPr id="4" name="Title 3"/>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US" sz="2000" dirty="0" smtClean="0"/>
              <a:t>MARKETING</a:t>
            </a:r>
            <a:endParaRPr lang="en-US" sz="2000" dirty="0"/>
          </a:p>
        </p:txBody>
      </p:sp>
    </p:spTree>
    <p:extLst>
      <p:ext uri="{BB962C8B-B14F-4D97-AF65-F5344CB8AC3E}">
        <p14:creationId xmlns:p14="http://schemas.microsoft.com/office/powerpoint/2010/main" val="20728072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US" sz="2000" dirty="0" smtClean="0"/>
              <a:t>FUND RAISING	</a:t>
            </a:r>
            <a:endParaRPr lang="en-US" sz="200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endParaRPr lang="en-US" sz="1600" dirty="0" smtClean="0"/>
          </a:p>
          <a:p>
            <a:endParaRPr lang="en-US" sz="1600" dirty="0"/>
          </a:p>
          <a:p>
            <a:r>
              <a:rPr lang="en-US" sz="1600" dirty="0" smtClean="0"/>
              <a:t>Protected health information may be used for fund raising activities.</a:t>
            </a:r>
          </a:p>
          <a:p>
            <a:pPr marL="0" indent="0">
              <a:buNone/>
            </a:pPr>
            <a:endParaRPr lang="en-US" sz="1600" dirty="0" smtClean="0"/>
          </a:p>
          <a:p>
            <a:r>
              <a:rPr lang="en-US" sz="1600" dirty="0" smtClean="0"/>
              <a:t>A patient has the right to “opt out” of  receiving fund raising materials and may do so in writing.</a:t>
            </a:r>
          </a:p>
          <a:p>
            <a:pPr marL="0" indent="0">
              <a:buNone/>
            </a:pPr>
            <a:endParaRPr lang="en-US" sz="1600" dirty="0" smtClean="0"/>
          </a:p>
          <a:p>
            <a:pPr marL="0" indent="0">
              <a:buNone/>
            </a:pPr>
            <a:endParaRPr lang="en-US" sz="1600" dirty="0" smtClean="0"/>
          </a:p>
          <a:p>
            <a:r>
              <a:rPr lang="en-US" sz="1600" dirty="0" smtClean="0"/>
              <a:t>A patient’s decision to “opt out” may not be utilized as a condition of treatment  and payment.</a:t>
            </a:r>
          </a:p>
          <a:p>
            <a:endParaRPr lang="en-US" sz="1600" dirty="0" smtClean="0"/>
          </a:p>
          <a:p>
            <a:endParaRPr lang="en-US" sz="1600" dirty="0"/>
          </a:p>
          <a:p>
            <a:r>
              <a:rPr lang="en-US" sz="1600" dirty="0" smtClean="0"/>
              <a:t>A facility retains flexibility in  determination of whether “opt out” and “opt back in” is allowable for patients.</a:t>
            </a:r>
          </a:p>
          <a:p>
            <a:endParaRPr lang="en-US" sz="1600" dirty="0" smtClean="0"/>
          </a:p>
        </p:txBody>
      </p:sp>
    </p:spTree>
    <p:extLst>
      <p:ext uri="{BB962C8B-B14F-4D97-AF65-F5344CB8AC3E}">
        <p14:creationId xmlns:p14="http://schemas.microsoft.com/office/powerpoint/2010/main" val="13466794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US" sz="2000" dirty="0" smtClean="0"/>
              <a:t>RIGHT TO REQUEST RESTRICTIONS</a:t>
            </a:r>
            <a:endParaRPr lang="en-US" sz="200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pPr marL="0" indent="0">
              <a:buNone/>
            </a:pPr>
            <a:endParaRPr lang="en-US" sz="1600" dirty="0" smtClean="0"/>
          </a:p>
          <a:p>
            <a:pPr marL="0" indent="0">
              <a:buNone/>
            </a:pPr>
            <a:endParaRPr lang="en-US" sz="1600" dirty="0" smtClean="0"/>
          </a:p>
          <a:p>
            <a:r>
              <a:rPr lang="en-US" sz="1600" dirty="0" smtClean="0"/>
              <a:t>Patient’s have the right to restrict disclosure of  PHI  to a health plan if the patient has paid for specified services in full out of pocket.</a:t>
            </a:r>
          </a:p>
          <a:p>
            <a:pPr marL="0" indent="0">
              <a:buNone/>
            </a:pPr>
            <a:endParaRPr lang="en-US" sz="1600" dirty="0" smtClean="0"/>
          </a:p>
          <a:p>
            <a:pPr marL="0" indent="0">
              <a:buNone/>
            </a:pPr>
            <a:endParaRPr lang="en-US" sz="1600" dirty="0" smtClean="0"/>
          </a:p>
          <a:p>
            <a:r>
              <a:rPr lang="en-US" sz="1600" dirty="0" smtClean="0"/>
              <a:t>If patient’s original form of payment dishonored , reasonable efforts to obtain payment must be made prior to billing the health plan.</a:t>
            </a:r>
          </a:p>
          <a:p>
            <a:pPr marL="0" indent="0">
              <a:buNone/>
            </a:pPr>
            <a:endParaRPr lang="en-US" sz="1600" dirty="0" smtClean="0"/>
          </a:p>
          <a:p>
            <a:r>
              <a:rPr lang="en-US" sz="1600" dirty="0" smtClean="0"/>
              <a:t>A hospital is obligated to make a disclosure of PHI If required by law and in accordance with HIPAA . IE. if a state or other law requires a provider to submit a claim to a health plan and there is no exception for patients that are paying out of pocket.</a:t>
            </a:r>
          </a:p>
          <a:p>
            <a:pPr marL="0" indent="0">
              <a:buNone/>
            </a:pPr>
            <a:endParaRPr lang="en-US" sz="1600" dirty="0" smtClean="0"/>
          </a:p>
          <a:p>
            <a:r>
              <a:rPr lang="en-US" sz="1600" dirty="0" smtClean="0"/>
              <a:t>A restriction request must be done in writing  on the approved form for this purpose.</a:t>
            </a:r>
            <a:endParaRPr lang="en-US" sz="1600" dirty="0"/>
          </a:p>
        </p:txBody>
      </p:sp>
    </p:spTree>
    <p:extLst>
      <p:ext uri="{BB962C8B-B14F-4D97-AF65-F5344CB8AC3E}">
        <p14:creationId xmlns:p14="http://schemas.microsoft.com/office/powerpoint/2010/main" val="1342574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US" sz="2000" dirty="0" smtClean="0"/>
              <a:t>ELECTRONIC ACCESS	</a:t>
            </a:r>
            <a:endParaRPr lang="en-US" sz="200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pPr marL="0" indent="0">
              <a:buNone/>
            </a:pPr>
            <a:endParaRPr lang="en-US" sz="1800" dirty="0" smtClean="0"/>
          </a:p>
          <a:p>
            <a:r>
              <a:rPr lang="en-US" sz="1800" dirty="0" smtClean="0"/>
              <a:t>A patient has the right to request PHI electronically is a specified format.</a:t>
            </a:r>
          </a:p>
          <a:p>
            <a:pPr marL="0" indent="0">
              <a:buNone/>
            </a:pPr>
            <a:endParaRPr lang="en-US" sz="1800" dirty="0" smtClean="0"/>
          </a:p>
          <a:p>
            <a:r>
              <a:rPr lang="en-US" sz="1800" dirty="0" smtClean="0"/>
              <a:t>A hospital must provide all electronic PHI  in a designated record set, subset, or linked images or data at the time a request is fulfilled </a:t>
            </a:r>
            <a:endParaRPr lang="en-US" sz="1800" dirty="0"/>
          </a:p>
          <a:p>
            <a:pPr marL="0" indent="0">
              <a:buNone/>
            </a:pPr>
            <a:endParaRPr lang="en-US" sz="1800" dirty="0" smtClean="0"/>
          </a:p>
          <a:p>
            <a:r>
              <a:rPr lang="en-US" sz="1800" dirty="0" smtClean="0"/>
              <a:t>If a hospital cannot provide the electronic PHI in the  format requested by the patient , then the documents must be made available in one readable format.</a:t>
            </a:r>
          </a:p>
          <a:p>
            <a:endParaRPr lang="en-US" sz="1800" dirty="0" smtClean="0"/>
          </a:p>
          <a:p>
            <a:r>
              <a:rPr lang="en-US" sz="1800" dirty="0" smtClean="0"/>
              <a:t>A hard copy can still be provided if the patient rejects any of the offered electronic formats.</a:t>
            </a:r>
          </a:p>
          <a:p>
            <a:endParaRPr lang="en-US" sz="1800" dirty="0"/>
          </a:p>
          <a:p>
            <a:r>
              <a:rPr lang="en-US" sz="1800" dirty="0" smtClean="0"/>
              <a:t>A hospital has 30 days(with one 30 day extension) to act on a request for access</a:t>
            </a:r>
          </a:p>
          <a:p>
            <a:pPr marL="0" indent="0">
              <a:buNone/>
            </a:pPr>
            <a:r>
              <a:rPr lang="en-US" sz="1800" dirty="0"/>
              <a:t>	</a:t>
            </a:r>
            <a:r>
              <a:rPr lang="en-US" sz="1800" dirty="0" smtClean="0"/>
              <a:t>-</a:t>
            </a:r>
          </a:p>
        </p:txBody>
      </p:sp>
    </p:spTree>
    <p:extLst>
      <p:ext uri="{BB962C8B-B14F-4D97-AF65-F5344CB8AC3E}">
        <p14:creationId xmlns:p14="http://schemas.microsoft.com/office/powerpoint/2010/main" val="3066393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TotalTime>
  <Words>876</Words>
  <Application>Microsoft Office PowerPoint</Application>
  <PresentationFormat>On-screen Show (4:3)</PresentationFormat>
  <Paragraphs>161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HIPAA/ HITECH Omnibus-Final Rule Effective Date:  Sept 23, 2013</vt:lpstr>
      <vt:lpstr>HIPAA RULE TIMELINE</vt:lpstr>
      <vt:lpstr>OMNIBUS COMPONENTS</vt:lpstr>
      <vt:lpstr>BUSINESS ASSOCIATES</vt:lpstr>
      <vt:lpstr>MARKETING </vt:lpstr>
      <vt:lpstr>MARKETING</vt:lpstr>
      <vt:lpstr>FUND RAISING </vt:lpstr>
      <vt:lpstr>RIGHT TO REQUEST RESTRICTIONS</vt:lpstr>
      <vt:lpstr>ELECTRONIC ACCESS </vt:lpstr>
      <vt:lpstr>DEFINITION OF A BREACH </vt:lpstr>
      <vt:lpstr>BREECH PENALTIES </vt:lpstr>
      <vt:lpstr>GINA</vt:lpstr>
      <vt:lpstr>RESEARCH</vt:lpstr>
      <vt:lpstr>NOTICE OF PRIVACY PRACTICE (NPP)</vt:lpstr>
      <vt:lpstr>DECEDENT INFORMATION &amp; STUDENT AUTHORIZATIONS</vt:lpstr>
      <vt:lpstr>For Further Information-  HIPAA PRIVACY REQUIREMENTS</vt:lpstr>
    </vt:vector>
  </TitlesOfParts>
  <Company>Samaritan Regional Hospital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HIPAA/ HITECH Omnibus-Final Rule</dc:title>
  <dc:creator>Danita Stafford</dc:creator>
  <cp:lastModifiedBy>Danita Stafford</cp:lastModifiedBy>
  <cp:revision>18</cp:revision>
  <cp:lastPrinted>2013-09-25T16:42:51Z</cp:lastPrinted>
  <dcterms:created xsi:type="dcterms:W3CDTF">2013-09-24T20:02:25Z</dcterms:created>
  <dcterms:modified xsi:type="dcterms:W3CDTF">2013-09-25T20:58:10Z</dcterms:modified>
</cp:coreProperties>
</file>