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0"/>
  </p:notesMasterIdLst>
  <p:sldIdLst>
    <p:sldId id="257" r:id="rId2"/>
    <p:sldId id="286" r:id="rId3"/>
    <p:sldId id="303" r:id="rId4"/>
    <p:sldId id="287" r:id="rId5"/>
    <p:sldId id="304" r:id="rId6"/>
    <p:sldId id="306" r:id="rId7"/>
    <p:sldId id="308" r:id="rId8"/>
    <p:sldId id="309" r:id="rId9"/>
    <p:sldId id="288" r:id="rId10"/>
    <p:sldId id="296" r:id="rId11"/>
    <p:sldId id="267" r:id="rId12"/>
    <p:sldId id="274" r:id="rId13"/>
    <p:sldId id="277" r:id="rId14"/>
    <p:sldId id="271" r:id="rId15"/>
    <p:sldId id="266" r:id="rId16"/>
    <p:sldId id="313" r:id="rId17"/>
    <p:sldId id="314" r:id="rId18"/>
    <p:sldId id="319" r:id="rId19"/>
    <p:sldId id="283" r:id="rId20"/>
    <p:sldId id="315" r:id="rId21"/>
    <p:sldId id="292" r:id="rId22"/>
    <p:sldId id="293" r:id="rId23"/>
    <p:sldId id="298" r:id="rId24"/>
    <p:sldId id="299" r:id="rId25"/>
    <p:sldId id="316" r:id="rId26"/>
    <p:sldId id="318" r:id="rId27"/>
    <p:sldId id="300" r:id="rId28"/>
    <p:sldId id="272" r:id="rId29"/>
  </p:sldIdLst>
  <p:sldSz cx="9144000" cy="6858000" type="screen4x3"/>
  <p:notesSz cx="7010400"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93139" autoAdjust="0"/>
  </p:normalViewPr>
  <p:slideViewPr>
    <p:cSldViewPr>
      <p:cViewPr varScale="1">
        <p:scale>
          <a:sx n="102" d="100"/>
          <a:sy n="102" d="100"/>
        </p:scale>
        <p:origin x="-234" y="-84"/>
      </p:cViewPr>
      <p:guideLst>
        <p:guide orient="horz" pos="2160"/>
        <p:guide pos="2880"/>
      </p:guideLst>
    </p:cSldViewPr>
  </p:slideViewPr>
  <p:notesTextViewPr>
    <p:cViewPr>
      <p:scale>
        <a:sx n="100" d="100"/>
        <a:sy n="100" d="100"/>
      </p:scale>
      <p:origin x="0" y="0"/>
    </p:cViewPr>
  </p:notesTextViewPr>
  <p:sorterViewPr>
    <p:cViewPr>
      <p:scale>
        <a:sx n="146" d="100"/>
        <a:sy n="146" d="100"/>
      </p:scale>
      <p:origin x="0" y="32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2830" tIns="46415" rIns="92830" bIns="46415" rtlCol="0"/>
          <a:lstStyle>
            <a:lvl1pPr algn="r">
              <a:defRPr sz="1200"/>
            </a:lvl1pPr>
          </a:lstStyle>
          <a:p>
            <a:fld id="{D2B91367-A717-4EB9-B261-EDCE1C35E4EF}" type="datetimeFigureOut">
              <a:rPr lang="en-US" smtClean="0"/>
              <a:t>5/13/2015</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30" tIns="46415" rIns="92830" bIns="46415" rtlCol="0" anchor="b"/>
          <a:lstStyle>
            <a:lvl1pPr algn="r">
              <a:defRPr sz="1200"/>
            </a:lvl1pPr>
          </a:lstStyle>
          <a:p>
            <a:fld id="{40F00618-C573-42FB-929B-EC9F3A3C46A0}" type="slidenum">
              <a:rPr lang="en-US" smtClean="0"/>
              <a:t>‹#›</a:t>
            </a:fld>
            <a:endParaRPr lang="en-US"/>
          </a:p>
        </p:txBody>
      </p:sp>
    </p:spTree>
    <p:extLst>
      <p:ext uri="{BB962C8B-B14F-4D97-AF65-F5344CB8AC3E}">
        <p14:creationId xmlns:p14="http://schemas.microsoft.com/office/powerpoint/2010/main" val="2120665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4034" name="Rectangle 2"/>
          <p:cNvSpPr>
            <a:spLocks noGrp="1" noRot="1" noChangeArrowheads="1"/>
          </p:cNvSpPr>
          <p:nvPr>
            <p:ph type="ctrTitle"/>
          </p:nvPr>
        </p:nvSpPr>
        <p:spPr>
          <a:xfrm>
            <a:off x="685800" y="1981200"/>
            <a:ext cx="7772400" cy="1600200"/>
          </a:xfrm>
        </p:spPr>
        <p:txBody>
          <a:bodyPr/>
          <a:lstStyle>
            <a:lvl1pPr>
              <a:defRPr/>
            </a:lvl1pPr>
          </a:lstStyle>
          <a:p>
            <a:r>
              <a:rPr lang="en-US"/>
              <a:t>Click to edit Master title style</a:t>
            </a:r>
          </a:p>
        </p:txBody>
      </p:sp>
      <p:sp>
        <p:nvSpPr>
          <p:cNvPr id="44035" name="Rectangle 3"/>
          <p:cNvSpPr>
            <a:spLocks noGrp="1" noRot="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EB7A7568-E65B-4768-BF59-8CBE810D073E}" type="datetimeFigureOut">
              <a:rPr lang="en-US"/>
              <a:pPr>
                <a:defRPr/>
              </a:pPr>
              <a:t>5/13/2015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042FE50-3896-4B75-9207-D7C80653B68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DF25390E-A79C-4E98-839A-23F0C9E247E4}" type="datetimeFigureOut">
              <a:rPr lang="en-US"/>
              <a:pPr>
                <a:defRPr/>
              </a:pPr>
              <a:t>5/13/2015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8323807-28BD-43FA-A50A-AB0245BA7C2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28600"/>
            <a:ext cx="2135187" cy="58705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1625" y="228600"/>
            <a:ext cx="6253163" cy="58705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598D0067-860B-40F4-A14C-4A0815CA36F4}" type="datetimeFigureOut">
              <a:rPr lang="en-US"/>
              <a:pPr>
                <a:defRPr/>
              </a:pPr>
              <a:t>5/13/2015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3B2A321-055F-4220-9755-50F876A24DC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10588" cy="1325563"/>
          </a:xfrm>
        </p:spPr>
        <p:txBody>
          <a:bodyPr/>
          <a:lstStyle/>
          <a:p>
            <a:r>
              <a:rPr lang="en-US"/>
              <a:t>Click to edit Master title style</a:t>
            </a:r>
          </a:p>
        </p:txBody>
      </p:sp>
      <p:sp>
        <p:nvSpPr>
          <p:cNvPr id="3" name="Text Placeholder 2"/>
          <p:cNvSpPr>
            <a:spLocks noGrp="1"/>
          </p:cNvSpPr>
          <p:nvPr>
            <p:ph type="body" sz="half" idx="1"/>
          </p:nvPr>
        </p:nvSpPr>
        <p:spPr>
          <a:xfrm>
            <a:off x="301625" y="1676400"/>
            <a:ext cx="4194175" cy="4422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76400"/>
            <a:ext cx="4194175" cy="2135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63988"/>
            <a:ext cx="4194175" cy="2135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fld id="{3C454409-6F1D-4D9B-ACC9-3B9024A24DB7}" type="datetimeFigureOut">
              <a:rPr lang="en-US"/>
              <a:pPr>
                <a:defRPr/>
              </a:pPr>
              <a:t>5/13/2015</a:t>
            </a:fld>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B3C3245F-579A-4E90-BE92-7195F45443DA}"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10588" cy="1325563"/>
          </a:xfrm>
        </p:spPr>
        <p:txBody>
          <a:bodyPr/>
          <a:lstStyle/>
          <a:p>
            <a:r>
              <a:rPr lang="en-US"/>
              <a:t>Click to edit Master title style</a:t>
            </a:r>
          </a:p>
        </p:txBody>
      </p:sp>
      <p:sp>
        <p:nvSpPr>
          <p:cNvPr id="3" name="Text Placeholder 2"/>
          <p:cNvSpPr>
            <a:spLocks noGrp="1"/>
          </p:cNvSpPr>
          <p:nvPr>
            <p:ph type="body" sz="half" idx="1"/>
          </p:nvPr>
        </p:nvSpPr>
        <p:spPr>
          <a:xfrm>
            <a:off x="301625" y="1676400"/>
            <a:ext cx="4194175" cy="4422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6400"/>
            <a:ext cx="4194175" cy="4422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E966A550-F925-47F2-B88C-F9121F54C251}" type="datetimeFigureOut">
              <a:rPr lang="en-US"/>
              <a:pPr>
                <a:defRPr/>
              </a:pPr>
              <a:t>5/13/2015</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7659F54-B12E-40EC-AEA1-4837620B03C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93142740-1994-4636-B2AB-E82D9B46BDD5}" type="datetimeFigureOut">
              <a:rPr lang="en-US"/>
              <a:pPr>
                <a:defRPr/>
              </a:pPr>
              <a:t>5/13/2015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FFECDFD-53CB-4DD6-ABBE-3FFE4BA6F3F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D5FB675F-C2EC-4D0B-AD5B-803EA1310A92}" type="datetimeFigureOut">
              <a:rPr lang="en-US"/>
              <a:pPr>
                <a:defRPr/>
              </a:pPr>
              <a:t>5/13/2015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CB837B3-744F-4BDD-80F2-28A0C227373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1625"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D874D94F-732D-4DA4-B89E-5A68161210E1}" type="datetimeFigureOut">
              <a:rPr lang="en-US"/>
              <a:pPr>
                <a:defRPr/>
              </a:pPr>
              <a:t>5/13/2015</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F142642-1969-48E5-AB0A-9DDAD1DFBC3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D92AB051-2923-4715-AD58-AC2A08027071}" type="datetimeFigureOut">
              <a:rPr lang="en-US"/>
              <a:pPr>
                <a:defRPr/>
              </a:pPr>
              <a:t>5/13/2015</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71435D3-5B94-4E4E-8F89-75835FCFB5B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82C53364-63DB-4D65-A768-EE62ADE7E1E5}" type="datetimeFigureOut">
              <a:rPr lang="en-US"/>
              <a:pPr>
                <a:defRPr/>
              </a:pPr>
              <a:t>5/13/2015</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77DB1A5-19A0-4186-9C71-9DEF374E291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44E84444-656D-4256-BF15-9B2CAB7EAF14}" type="datetimeFigureOut">
              <a:rPr lang="en-US"/>
              <a:pPr>
                <a:defRPr/>
              </a:pPr>
              <a:t>5/13/2015</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142ED1C-2F60-40C7-B0DD-15E58957B84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B7EF5558-187B-4E33-B8DC-608CCC0B50B2}" type="datetimeFigureOut">
              <a:rPr lang="en-US"/>
              <a:pPr>
                <a:defRPr/>
              </a:pPr>
              <a:t>5/13/2015</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CB2C637-C115-4374-8711-47D2ED926A4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1C7676F0-C624-4C68-B8ED-834AC7116BF3}" type="datetimeFigureOut">
              <a:rPr lang="en-US"/>
              <a:pPr>
                <a:defRPr/>
              </a:pPr>
              <a:t>5/13/2015</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1D98701-AD3C-4258-8D45-D613E9B5C95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43010" name="Rectangle 2"/>
          <p:cNvSpPr>
            <a:spLocks noGrp="1" noRot="1" noChangeArrowheads="1"/>
          </p:cNvSpPr>
          <p:nvPr>
            <p:ph type="title"/>
          </p:nvPr>
        </p:nvSpPr>
        <p:spPr bwMode="auto">
          <a:xfrm>
            <a:off x="301625" y="228600"/>
            <a:ext cx="8510588" cy="13255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3011" name="Rectangle 3"/>
          <p:cNvSpPr>
            <a:spLocks noGrp="1" noRot="1" noChangeArrowheads="1"/>
          </p:cNvSpPr>
          <p:nvPr>
            <p:ph type="body" idx="1"/>
          </p:nvPr>
        </p:nvSpPr>
        <p:spPr bwMode="auto">
          <a:xfrm>
            <a:off x="301625" y="1676400"/>
            <a:ext cx="8540750" cy="4422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3012" name="Rectangle 4"/>
          <p:cNvSpPr>
            <a:spLocks noGrp="1" noChangeArrowheads="1"/>
          </p:cNvSpPr>
          <p:nvPr>
            <p:ph type="dt" sz="half" idx="2"/>
          </p:nvPr>
        </p:nvSpPr>
        <p:spPr bwMode="auto">
          <a:xfrm>
            <a:off x="3048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defRPr>
            </a:lvl1pPr>
          </a:lstStyle>
          <a:p>
            <a:pPr>
              <a:defRPr/>
            </a:pPr>
            <a:fld id="{4158E395-27A5-4ADE-A394-5D71D45E5AB7}" type="datetimeFigureOut">
              <a:rPr lang="en-US"/>
              <a:pPr>
                <a:defRPr/>
              </a:pPr>
              <a:t>5/13/2015</a:t>
            </a:fld>
            <a:endParaRPr lang="en-US"/>
          </a:p>
        </p:txBody>
      </p:sp>
      <p:sp>
        <p:nvSpPr>
          <p:cNvPr id="4301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defRPr>
            </a:lvl1pPr>
          </a:lstStyle>
          <a:p>
            <a:pPr>
              <a:defRPr/>
            </a:pPr>
            <a:endParaRPr lang="en-US"/>
          </a:p>
        </p:txBody>
      </p:sp>
      <p:sp>
        <p:nvSpPr>
          <p:cNvPr id="43014" name="Rectangle 6"/>
          <p:cNvSpPr>
            <a:spLocks noGrp="1" noChangeArrowheads="1"/>
          </p:cNvSpPr>
          <p:nvPr>
            <p:ph type="sldNum" sz="quarter" idx="4"/>
          </p:nvPr>
        </p:nvSpPr>
        <p:spPr bwMode="auto">
          <a:xfrm>
            <a:off x="65532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pPr>
              <a:defRPr/>
            </a:pPr>
            <a:fld id="{6445BC9F-8E81-4EDB-BE88-CA0F225A4DF4}"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64" r:id="rId1"/>
    <p:sldLayoutId id="2147483663" r:id="rId2"/>
    <p:sldLayoutId id="2147483662" r:id="rId3"/>
    <p:sldLayoutId id="2147483661" r:id="rId4"/>
    <p:sldLayoutId id="2147483660" r:id="rId5"/>
    <p:sldLayoutId id="2147483659" r:id="rId6"/>
    <p:sldLayoutId id="2147483658" r:id="rId7"/>
    <p:sldLayoutId id="2147483657" r:id="rId8"/>
    <p:sldLayoutId id="2147483656" r:id="rId9"/>
    <p:sldLayoutId id="2147483655" r:id="rId10"/>
    <p:sldLayoutId id="2147483654" r:id="rId11"/>
    <p:sldLayoutId id="2147483653" r:id="rId12"/>
    <p:sldLayoutId id="2147483652" r:id="rId13"/>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dstafford@samaritanhospital.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idx="4294967295"/>
          </p:nvPr>
        </p:nvSpPr>
        <p:spPr>
          <a:xfrm>
            <a:off x="152400" y="1143000"/>
            <a:ext cx="8763000" cy="1600200"/>
          </a:xfrm>
        </p:spPr>
        <p:txBody>
          <a:bodyPr/>
          <a:lstStyle/>
          <a:p>
            <a:pPr eaLnBrk="1" hangingPunct="1"/>
            <a:r>
              <a:rPr lang="en-US" sz="4000" dirty="0" smtClean="0"/>
              <a:t/>
            </a:r>
            <a:br>
              <a:rPr lang="en-US" sz="4000" dirty="0" smtClean="0"/>
            </a:br>
            <a:r>
              <a:rPr lang="en-US" sz="4000" dirty="0" smtClean="0">
                <a:solidFill>
                  <a:srgbClr val="898989"/>
                </a:solidFill>
              </a:rPr>
              <a:t/>
            </a:r>
            <a:br>
              <a:rPr lang="en-US" sz="4000" dirty="0" smtClean="0">
                <a:solidFill>
                  <a:srgbClr val="898989"/>
                </a:solidFill>
              </a:rPr>
            </a:br>
            <a:r>
              <a:rPr lang="en-US" sz="4000" dirty="0" smtClean="0">
                <a:solidFill>
                  <a:srgbClr val="898989"/>
                </a:solidFill>
              </a:rPr>
              <a:t/>
            </a:r>
            <a:br>
              <a:rPr lang="en-US" sz="4000" dirty="0" smtClean="0">
                <a:solidFill>
                  <a:srgbClr val="898989"/>
                </a:solidFill>
              </a:rPr>
            </a:br>
            <a:r>
              <a:rPr lang="en-US" sz="4000" dirty="0" smtClean="0">
                <a:solidFill>
                  <a:srgbClr val="898989"/>
                </a:solidFill>
              </a:rPr>
              <a:t/>
            </a:r>
            <a:br>
              <a:rPr lang="en-US" sz="4000" dirty="0" smtClean="0">
                <a:solidFill>
                  <a:srgbClr val="898989"/>
                </a:solidFill>
              </a:rPr>
            </a:br>
            <a:r>
              <a:rPr lang="en-US" sz="4000" dirty="0" smtClean="0">
                <a:solidFill>
                  <a:srgbClr val="898989"/>
                </a:solidFill>
              </a:rPr>
              <a:t/>
            </a:r>
            <a:br>
              <a:rPr lang="en-US" sz="4000" dirty="0" smtClean="0">
                <a:solidFill>
                  <a:srgbClr val="898989"/>
                </a:solidFill>
              </a:rPr>
            </a:br>
            <a:r>
              <a:rPr lang="en-US" sz="4000" dirty="0" smtClean="0">
                <a:solidFill>
                  <a:srgbClr val="898989"/>
                </a:solidFill>
              </a:rPr>
              <a:t/>
            </a:r>
            <a:br>
              <a:rPr lang="en-US" sz="4000" dirty="0" smtClean="0">
                <a:solidFill>
                  <a:srgbClr val="898989"/>
                </a:solidFill>
              </a:rPr>
            </a:br>
            <a:r>
              <a:rPr lang="en-US" sz="4000" dirty="0" smtClean="0">
                <a:ln w="9525" cmpd="sng">
                  <a:solidFill>
                    <a:srgbClr val="000000"/>
                  </a:solidFill>
                </a:ln>
                <a:solidFill>
                  <a:schemeClr val="tx1">
                    <a:lumMod val="95000"/>
                  </a:schemeClr>
                </a:solidFill>
                <a:effectLst>
                  <a:outerShdw blurRad="38100" dist="38100" dir="2700000" algn="tl">
                    <a:srgbClr val="FFFFFF"/>
                  </a:outerShdw>
                </a:effectLst>
              </a:rPr>
              <a:t>HIPAA Privacy and Security</a:t>
            </a:r>
            <a:br>
              <a:rPr lang="en-US" sz="4000" dirty="0" smtClean="0">
                <a:ln w="9525" cmpd="sng">
                  <a:solidFill>
                    <a:srgbClr val="000000"/>
                  </a:solidFill>
                </a:ln>
                <a:solidFill>
                  <a:schemeClr val="tx1">
                    <a:lumMod val="95000"/>
                  </a:schemeClr>
                </a:solidFill>
                <a:effectLst>
                  <a:outerShdw blurRad="38100" dist="38100" dir="2700000" algn="tl">
                    <a:srgbClr val="FFFFFF"/>
                  </a:outerShdw>
                </a:effectLst>
              </a:rPr>
            </a:br>
            <a:r>
              <a:rPr lang="en-US" sz="4000" dirty="0" smtClean="0">
                <a:ln w="9525" cmpd="sng">
                  <a:solidFill>
                    <a:srgbClr val="000000"/>
                  </a:solidFill>
                </a:ln>
                <a:solidFill>
                  <a:schemeClr val="tx1">
                    <a:lumMod val="95000"/>
                  </a:schemeClr>
                </a:solidFill>
                <a:effectLst>
                  <a:outerShdw blurRad="38100" dist="38100" dir="2700000" algn="tl">
                    <a:srgbClr val="FFFFFF"/>
                  </a:outerShdw>
                </a:effectLst>
              </a:rPr>
              <a:t/>
            </a:r>
            <a:br>
              <a:rPr lang="en-US" sz="4000" dirty="0" smtClean="0">
                <a:ln w="9525" cmpd="sng">
                  <a:solidFill>
                    <a:srgbClr val="000000"/>
                  </a:solidFill>
                </a:ln>
                <a:solidFill>
                  <a:schemeClr val="tx1">
                    <a:lumMod val="95000"/>
                  </a:schemeClr>
                </a:solidFill>
                <a:effectLst>
                  <a:outerShdw blurRad="38100" dist="38100" dir="2700000" algn="tl">
                    <a:srgbClr val="FFFFFF"/>
                  </a:outerShdw>
                </a:effectLst>
              </a:rPr>
            </a:br>
            <a:r>
              <a:rPr lang="en-US" sz="2800" dirty="0" smtClean="0">
                <a:ln w="9525" cmpd="sng">
                  <a:noFill/>
                </a:ln>
                <a:solidFill>
                  <a:schemeClr val="tx1">
                    <a:lumMod val="95000"/>
                  </a:schemeClr>
                </a:solidFill>
                <a:effectLst>
                  <a:outerShdw dist="38100" sx="1000" sy="1000" algn="tl">
                    <a:srgbClr val="000000"/>
                  </a:outerShdw>
                </a:effectLst>
              </a:rPr>
              <a:t>Danita Stafford</a:t>
            </a:r>
            <a:br>
              <a:rPr lang="en-US" sz="2800" dirty="0" smtClean="0">
                <a:ln w="9525" cmpd="sng">
                  <a:noFill/>
                </a:ln>
                <a:solidFill>
                  <a:schemeClr val="tx1">
                    <a:lumMod val="95000"/>
                  </a:schemeClr>
                </a:solidFill>
                <a:effectLst>
                  <a:outerShdw dist="38100" sx="1000" sy="1000" algn="tl">
                    <a:srgbClr val="000000"/>
                  </a:outerShdw>
                </a:effectLst>
              </a:rPr>
            </a:br>
            <a:r>
              <a:rPr lang="en-US" sz="2800" dirty="0" smtClean="0">
                <a:ln w="9525" cmpd="sng">
                  <a:noFill/>
                </a:ln>
                <a:solidFill>
                  <a:schemeClr val="tx1">
                    <a:lumMod val="95000"/>
                  </a:schemeClr>
                </a:solidFill>
                <a:effectLst>
                  <a:outerShdw dist="38100" sx="1000" sy="1000" algn="tl">
                    <a:srgbClr val="000000"/>
                  </a:outerShdw>
                </a:effectLst>
              </a:rPr>
              <a:t>Director, Health Information Management </a:t>
            </a:r>
            <a:br>
              <a:rPr lang="en-US" sz="2800" dirty="0" smtClean="0">
                <a:ln w="9525" cmpd="sng">
                  <a:noFill/>
                </a:ln>
                <a:solidFill>
                  <a:schemeClr val="tx1">
                    <a:lumMod val="95000"/>
                  </a:schemeClr>
                </a:solidFill>
                <a:effectLst>
                  <a:outerShdw dist="38100" sx="1000" sy="1000" algn="tl">
                    <a:srgbClr val="000000"/>
                  </a:outerShdw>
                </a:effectLst>
              </a:rPr>
            </a:br>
            <a:r>
              <a:rPr lang="en-US" sz="2800" dirty="0" smtClean="0">
                <a:ln w="9525" cmpd="sng">
                  <a:noFill/>
                </a:ln>
                <a:solidFill>
                  <a:schemeClr val="tx1">
                    <a:lumMod val="95000"/>
                  </a:schemeClr>
                </a:solidFill>
                <a:effectLst>
                  <a:outerShdw dist="38100" sx="1000" sy="1000" algn="tl">
                    <a:srgbClr val="000000"/>
                  </a:outerShdw>
                </a:effectLst>
              </a:rPr>
              <a:t>&amp; Privacy Officer</a:t>
            </a:r>
            <a:br>
              <a:rPr lang="en-US" sz="2800" dirty="0" smtClean="0">
                <a:ln w="9525" cmpd="sng">
                  <a:noFill/>
                </a:ln>
                <a:solidFill>
                  <a:schemeClr val="tx1">
                    <a:lumMod val="95000"/>
                  </a:schemeClr>
                </a:solidFill>
                <a:effectLst>
                  <a:outerShdw dist="38100" sx="1000" sy="1000" algn="tl">
                    <a:srgbClr val="000000"/>
                  </a:outerShdw>
                </a:effectLst>
              </a:rPr>
            </a:br>
            <a:r>
              <a:rPr lang="en-US" sz="2800" dirty="0" smtClean="0">
                <a:ln w="9525" cmpd="sng">
                  <a:noFill/>
                </a:ln>
                <a:solidFill>
                  <a:schemeClr val="tx1">
                    <a:lumMod val="95000"/>
                  </a:schemeClr>
                </a:solidFill>
                <a:effectLst>
                  <a:outerShdw dist="38100" sx="1000" sy="1000" algn="tl">
                    <a:srgbClr val="000000"/>
                  </a:outerShdw>
                </a:effectLst>
                <a:hlinkClick r:id="rId2"/>
              </a:rPr>
              <a:t>dstafford@samaritanhospital.org</a:t>
            </a:r>
            <a:r>
              <a:rPr lang="en-US" sz="2800" dirty="0" smtClean="0">
                <a:ln w="9525" cmpd="sng">
                  <a:noFill/>
                </a:ln>
                <a:solidFill>
                  <a:schemeClr val="tx1">
                    <a:lumMod val="95000"/>
                  </a:schemeClr>
                </a:solidFill>
                <a:effectLst>
                  <a:outerShdw dist="38100" sx="1000" sy="1000" algn="tl">
                    <a:srgbClr val="000000"/>
                  </a:outerShdw>
                </a:effectLst>
              </a:rPr>
              <a:t/>
            </a:r>
            <a:br>
              <a:rPr lang="en-US" sz="2800" dirty="0" smtClean="0">
                <a:ln w="9525" cmpd="sng">
                  <a:noFill/>
                </a:ln>
                <a:solidFill>
                  <a:schemeClr val="tx1">
                    <a:lumMod val="95000"/>
                  </a:schemeClr>
                </a:solidFill>
                <a:effectLst>
                  <a:outerShdw dist="38100" sx="1000" sy="1000" algn="tl">
                    <a:srgbClr val="000000"/>
                  </a:outerShdw>
                </a:effectLst>
              </a:rPr>
            </a:br>
            <a:r>
              <a:rPr lang="en-US" sz="2800" dirty="0" smtClean="0">
                <a:ln w="9525" cmpd="sng">
                  <a:noFill/>
                </a:ln>
                <a:solidFill>
                  <a:schemeClr val="tx1">
                    <a:lumMod val="95000"/>
                  </a:schemeClr>
                </a:solidFill>
                <a:effectLst>
                  <a:outerShdw dist="38100" sx="1000" sy="1000" algn="tl">
                    <a:srgbClr val="000000"/>
                  </a:outerShdw>
                </a:effectLst>
              </a:rPr>
              <a:t>419-207-2553</a:t>
            </a:r>
            <a:r>
              <a:rPr lang="en-US" sz="2800" dirty="0">
                <a:ln w="9525" cmpd="sng">
                  <a:noFill/>
                </a:ln>
                <a:solidFill>
                  <a:schemeClr val="tx1">
                    <a:lumMod val="95000"/>
                  </a:schemeClr>
                </a:solidFill>
                <a:effectLst>
                  <a:outerShdw dist="38100" sx="1000" sy="1000" algn="tl">
                    <a:srgbClr val="000000"/>
                  </a:outerShdw>
                </a:effectLst>
              </a:rPr>
              <a:t/>
            </a:r>
            <a:br>
              <a:rPr lang="en-US" sz="2800" dirty="0">
                <a:ln w="9525" cmpd="sng">
                  <a:noFill/>
                </a:ln>
                <a:solidFill>
                  <a:schemeClr val="tx1">
                    <a:lumMod val="95000"/>
                  </a:schemeClr>
                </a:solidFill>
                <a:effectLst>
                  <a:outerShdw dist="38100" sx="1000" sy="1000" algn="tl">
                    <a:srgbClr val="000000"/>
                  </a:outerShdw>
                </a:effectLst>
              </a:rPr>
            </a:br>
            <a:r>
              <a:rPr lang="en-US" sz="2800" dirty="0" smtClean="0">
                <a:ln w="9525" cmpd="sng">
                  <a:noFill/>
                </a:ln>
                <a:solidFill>
                  <a:schemeClr val="tx1">
                    <a:lumMod val="95000"/>
                  </a:schemeClr>
                </a:solidFill>
                <a:effectLst>
                  <a:outerShdw dist="38100" sx="1000" sy="1000" algn="tl">
                    <a:srgbClr val="000000"/>
                  </a:outerShdw>
                </a:effectLst>
              </a:rPr>
              <a:t/>
            </a:r>
            <a:br>
              <a:rPr lang="en-US" sz="2800" dirty="0" smtClean="0">
                <a:ln w="9525" cmpd="sng">
                  <a:noFill/>
                </a:ln>
                <a:solidFill>
                  <a:schemeClr val="tx1">
                    <a:lumMod val="95000"/>
                  </a:schemeClr>
                </a:solidFill>
                <a:effectLst>
                  <a:outerShdw dist="38100" sx="1000" sy="1000" algn="tl">
                    <a:srgbClr val="000000"/>
                  </a:outerShdw>
                </a:effectLst>
              </a:rPr>
            </a:br>
            <a:r>
              <a:rPr lang="en-US" sz="2800" dirty="0" smtClean="0">
                <a:ln w="9525" cmpd="sng">
                  <a:noFill/>
                </a:ln>
                <a:solidFill>
                  <a:schemeClr val="tx1">
                    <a:lumMod val="95000"/>
                  </a:schemeClr>
                </a:solidFill>
                <a:effectLst>
                  <a:outerShdw dist="38100" sx="1000" sy="1000" algn="tl">
                    <a:srgbClr val="000000"/>
                  </a:outerShdw>
                </a:effectLst>
              </a:rPr>
              <a:t>                             </a:t>
            </a:r>
            <a:r>
              <a:rPr lang="en-US" sz="1000" dirty="0" smtClean="0">
                <a:ln w="9525" cmpd="sng">
                  <a:noFill/>
                </a:ln>
                <a:solidFill>
                  <a:schemeClr val="tx1">
                    <a:lumMod val="95000"/>
                  </a:schemeClr>
                </a:solidFill>
                <a:effectLst>
                  <a:outerShdw dist="38100" sx="1000" sy="1000" algn="tl">
                    <a:srgbClr val="000000"/>
                  </a:outerShdw>
                </a:effectLst>
              </a:rPr>
              <a:t>SEPT 2014</a:t>
            </a:r>
            <a:endParaRPr lang="en-US" sz="2800" dirty="0" smtClean="0">
              <a:ln w="9525" cmpd="sng">
                <a:noFill/>
              </a:ln>
              <a:solidFill>
                <a:schemeClr val="tx1">
                  <a:lumMod val="95000"/>
                </a:schemeClr>
              </a:solidFill>
              <a:effectLst>
                <a:outerShdw dist="38100" sx="1000" sy="1000" algn="tl">
                  <a:srgbClr val="000000"/>
                </a:outerShdw>
              </a:effectLst>
            </a:endParaRPr>
          </a:p>
        </p:txBody>
      </p:sp>
      <p:sp>
        <p:nvSpPr>
          <p:cNvPr id="15362" name="Text Box 4"/>
          <p:cNvSpPr txBox="1">
            <a:spLocks noChangeArrowheads="1"/>
          </p:cNvSpPr>
          <p:nvPr/>
        </p:nvSpPr>
        <p:spPr bwMode="auto">
          <a:xfrm>
            <a:off x="914400" y="304800"/>
            <a:ext cx="8229600" cy="366712"/>
          </a:xfrm>
          <a:prstGeom prst="rect">
            <a:avLst/>
          </a:prstGeom>
          <a:noFill/>
          <a:ln w="9525">
            <a:noFill/>
            <a:miter lim="800000"/>
            <a:headEnd/>
            <a:tailEnd/>
          </a:ln>
        </p:spPr>
        <p:txBody>
          <a:bodyPr>
            <a:spAutoFit/>
          </a:bodyPr>
          <a:lstStyle/>
          <a:p>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p:cNvSpPr txBox="1">
            <a:spLocks noChangeArrowheads="1"/>
          </p:cNvSpPr>
          <p:nvPr/>
        </p:nvSpPr>
        <p:spPr bwMode="auto">
          <a:xfrm>
            <a:off x="304800" y="304800"/>
            <a:ext cx="8534399" cy="584775"/>
          </a:xfrm>
          <a:prstGeom prst="rect">
            <a:avLst/>
          </a:prstGeom>
          <a:noFill/>
          <a:ln w="9525">
            <a:noFill/>
            <a:miter lim="800000"/>
            <a:headEnd/>
            <a:tailEnd/>
          </a:ln>
          <a:effectLst/>
        </p:spPr>
        <p:txBody>
          <a:bodyPr wrap="square">
            <a:spAutoFit/>
          </a:bodyPr>
          <a:lstStyle/>
          <a:p>
            <a:pPr algn="ctr"/>
            <a:r>
              <a:rPr lang="en-US" sz="3200" b="1" i="0" dirty="0" smtClean="0">
                <a:solidFill>
                  <a:schemeClr val="tx2"/>
                </a:solidFill>
                <a:effectLst>
                  <a:outerShdw blurRad="38100" dist="38100" dir="2700000" algn="ctr" rotWithShape="0">
                    <a:srgbClr val="000000">
                      <a:alpha val="99000"/>
                    </a:srgbClr>
                  </a:outerShdw>
                </a:effectLst>
              </a:rPr>
              <a:t>The </a:t>
            </a:r>
            <a:r>
              <a:rPr lang="en-US" sz="3200" b="1" dirty="0" smtClean="0">
                <a:solidFill>
                  <a:schemeClr val="tx2"/>
                </a:solidFill>
                <a:effectLst>
                  <a:outerShdw blurRad="38100" dist="38100" dir="2700000" algn="ctr" rotWithShape="0">
                    <a:srgbClr val="000000">
                      <a:alpha val="99000"/>
                    </a:srgbClr>
                  </a:outerShdw>
                </a:effectLst>
              </a:rPr>
              <a:t>Basic</a:t>
            </a:r>
            <a:r>
              <a:rPr lang="en-US" sz="3200" b="1" i="0" dirty="0" smtClean="0">
                <a:solidFill>
                  <a:schemeClr val="tx2"/>
                </a:solidFill>
                <a:effectLst>
                  <a:outerShdw blurRad="38100" dist="38100" dir="2700000" algn="ctr" rotWithShape="0">
                    <a:srgbClr val="000000">
                      <a:alpha val="99000"/>
                    </a:srgbClr>
                  </a:outerShdw>
                </a:effectLst>
              </a:rPr>
              <a:t> </a:t>
            </a:r>
            <a:r>
              <a:rPr lang="en-US" sz="3200" b="1" dirty="0">
                <a:solidFill>
                  <a:schemeClr val="tx2"/>
                </a:solidFill>
                <a:effectLst>
                  <a:outerShdw blurRad="38100" dist="38100" dir="2700000" algn="ctr" rotWithShape="0">
                    <a:srgbClr val="000000">
                      <a:alpha val="99000"/>
                    </a:srgbClr>
                  </a:outerShdw>
                </a:effectLst>
              </a:rPr>
              <a:t>R</a:t>
            </a:r>
            <a:r>
              <a:rPr lang="en-US" sz="3200" b="1" i="0" dirty="0" smtClean="0">
                <a:solidFill>
                  <a:schemeClr val="tx2"/>
                </a:solidFill>
                <a:effectLst>
                  <a:outerShdw blurRad="38100" dist="38100" dir="2700000" algn="ctr" rotWithShape="0">
                    <a:srgbClr val="000000">
                      <a:alpha val="99000"/>
                    </a:srgbClr>
                  </a:outerShdw>
                </a:effectLst>
              </a:rPr>
              <a:t>ules </a:t>
            </a:r>
            <a:r>
              <a:rPr lang="en-US" sz="3200" b="1" i="0" dirty="0">
                <a:solidFill>
                  <a:schemeClr val="tx2"/>
                </a:solidFill>
                <a:effectLst>
                  <a:outerShdw blurRad="38100" dist="38100" dir="2700000" algn="ctr" rotWithShape="0">
                    <a:srgbClr val="000000">
                      <a:alpha val="99000"/>
                    </a:srgbClr>
                  </a:outerShdw>
                </a:effectLst>
              </a:rPr>
              <a:t>of HIPAA </a:t>
            </a:r>
            <a:endParaRPr lang="en-US" i="0" dirty="0">
              <a:solidFill>
                <a:schemeClr val="tx2"/>
              </a:solidFill>
              <a:effectLst>
                <a:outerShdw blurRad="38100" dist="38100" dir="2700000" algn="ctr" rotWithShape="0">
                  <a:srgbClr val="000000">
                    <a:alpha val="99000"/>
                  </a:srgbClr>
                </a:outerShdw>
              </a:effectLst>
            </a:endParaRPr>
          </a:p>
        </p:txBody>
      </p:sp>
      <p:sp>
        <p:nvSpPr>
          <p:cNvPr id="3" name="Rectangle 4"/>
          <p:cNvSpPr txBox="1">
            <a:spLocks noChangeArrowheads="1"/>
          </p:cNvSpPr>
          <p:nvPr/>
        </p:nvSpPr>
        <p:spPr bwMode="auto">
          <a:xfrm>
            <a:off x="2438400" y="2362200"/>
            <a:ext cx="44958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R="0" lvl="0" defTabSz="914400" rtl="0" eaLnBrk="1" fontAlgn="base" latinLnBrk="0" hangingPunct="1">
              <a:lnSpc>
                <a:spcPct val="90000"/>
              </a:lnSpc>
              <a:spcBef>
                <a:spcPct val="20000"/>
              </a:spcBef>
              <a:spcAft>
                <a:spcPct val="0"/>
              </a:spcAft>
              <a:buClr>
                <a:schemeClr val="hlink"/>
              </a:buClr>
              <a:buSzTx/>
              <a:buFont typeface="Wingdings" pitchFamily="2" charset="2"/>
              <a:buChar char="§"/>
              <a:tabLst/>
              <a:defRPr/>
            </a:pPr>
            <a:r>
              <a:rPr kumimoji="0" lang="en-US" sz="2800" b="0" i="0"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The</a:t>
            </a:r>
            <a:r>
              <a:rPr kumimoji="0" lang="en-US" sz="2800" b="0" i="0" strike="noStrike" kern="0" cap="none" spc="0" normalizeH="0" noProof="0" dirty="0" smtClean="0">
                <a:ln>
                  <a:noFill/>
                </a:ln>
                <a:solidFill>
                  <a:schemeClr val="tx1"/>
                </a:solidFill>
                <a:effectLst>
                  <a:outerShdw blurRad="38100" dist="38100" dir="2700000" algn="tl">
                    <a:srgbClr val="000000"/>
                  </a:outerShdw>
                </a:effectLst>
                <a:uLnTx/>
                <a:uFillTx/>
                <a:latin typeface="+mn-lt"/>
                <a:ea typeface="+mn-ea"/>
                <a:cs typeface="+mn-cs"/>
              </a:rPr>
              <a:t> </a:t>
            </a:r>
            <a:r>
              <a:rPr kumimoji="0" lang="en-US" sz="2800" b="0" i="0"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Privacy Rule</a:t>
            </a:r>
          </a:p>
          <a:p>
            <a:pPr marR="0" lvl="0" defTabSz="914400" rtl="0" eaLnBrk="1" fontAlgn="base" latinLnBrk="0" hangingPunct="1">
              <a:lnSpc>
                <a:spcPct val="90000"/>
              </a:lnSpc>
              <a:spcBef>
                <a:spcPct val="20000"/>
              </a:spcBef>
              <a:spcAft>
                <a:spcPct val="0"/>
              </a:spcAft>
              <a:buClr>
                <a:schemeClr val="hlink"/>
              </a:buClr>
              <a:buSzTx/>
              <a:buFont typeface="Wingdings" pitchFamily="2" charset="2"/>
              <a:buChar char="§"/>
              <a:tabLst/>
              <a:defRPr/>
            </a:pPr>
            <a:endParaRPr lang="en-US" sz="2800" kern="0" dirty="0" smtClean="0">
              <a:effectLst>
                <a:outerShdw blurRad="38100" dist="38100" dir="2700000" algn="tl">
                  <a:srgbClr val="000000"/>
                </a:outerShdw>
              </a:effectLst>
              <a:latin typeface="+mn-lt"/>
            </a:endParaRPr>
          </a:p>
          <a:p>
            <a:pPr marR="0" lvl="0" defTabSz="914400" rtl="0" eaLnBrk="1" fontAlgn="base" latinLnBrk="0" hangingPunct="1">
              <a:lnSpc>
                <a:spcPct val="90000"/>
              </a:lnSpc>
              <a:spcBef>
                <a:spcPct val="20000"/>
              </a:spcBef>
              <a:spcAft>
                <a:spcPct val="0"/>
              </a:spcAft>
              <a:buClr>
                <a:schemeClr val="hlink"/>
              </a:buClr>
              <a:buSzTx/>
              <a:buFont typeface="Wingdings" pitchFamily="2" charset="2"/>
              <a:buChar char="§"/>
              <a:tabLst/>
              <a:defRPr/>
            </a:pPr>
            <a:r>
              <a:rPr kumimoji="0" lang="en-US" sz="2800" b="0" i="0"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The Security Rule</a:t>
            </a:r>
          </a:p>
          <a:p>
            <a:pPr marL="342900" marR="0" lvl="0" indent="-342900" algn="ctr" defTabSz="914400" rtl="0" eaLnBrk="1" fontAlgn="base" latinLnBrk="0" hangingPunct="1">
              <a:lnSpc>
                <a:spcPct val="90000"/>
              </a:lnSpc>
              <a:spcBef>
                <a:spcPct val="20000"/>
              </a:spcBef>
              <a:spcAft>
                <a:spcPct val="0"/>
              </a:spcAft>
              <a:buClr>
                <a:schemeClr val="hlink"/>
              </a:buClr>
              <a:buSzTx/>
              <a:tabLst/>
              <a:defRPr/>
            </a:pPr>
            <a:r>
              <a:rPr kumimoji="0" lang="en-US" sz="2800" b="0" i="0"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a:t>
            </a:r>
          </a:p>
          <a:p>
            <a:pPr marL="342900" marR="0" lvl="0" indent="-342900" algn="l" defTabSz="914400" rtl="0" eaLnBrk="0" fontAlgn="base" latinLnBrk="0" hangingPunct="0">
              <a:lnSpc>
                <a:spcPct val="90000"/>
              </a:lnSpc>
              <a:spcBef>
                <a:spcPct val="20000"/>
              </a:spcBef>
              <a:spcAft>
                <a:spcPct val="0"/>
              </a:spcAft>
              <a:buClr>
                <a:schemeClr val="hlink"/>
              </a:buClr>
              <a:buSzTx/>
              <a:tabLst/>
              <a:defRPr/>
            </a:pPr>
            <a:r>
              <a:rPr kumimoji="0" lang="en-US" sz="2400" b="0" i="0" strike="noStrike" kern="0" cap="none" spc="0" normalizeH="0" baseline="0" noProof="0" dirty="0" smtClean="0">
                <a:ln>
                  <a:noFill/>
                </a:ln>
                <a:solidFill>
                  <a:schemeClr val="tx1"/>
                </a:solidFill>
                <a:effectLst/>
                <a:uLnTx/>
                <a:uFillTx/>
                <a:latin typeface="+mn-lt"/>
                <a:ea typeface="+mn-ea"/>
                <a:cs typeface="+mn-cs"/>
              </a:rPr>
              <a:t>	</a:t>
            </a:r>
          </a:p>
          <a:p>
            <a:pPr marL="342900" marR="0" lvl="0" indent="-342900" algn="l" defTabSz="914400" rtl="0" eaLnBrk="0" fontAlgn="base" latinLnBrk="0" hangingPunct="0">
              <a:lnSpc>
                <a:spcPct val="90000"/>
              </a:lnSpc>
              <a:spcBef>
                <a:spcPct val="20000"/>
              </a:spcBef>
              <a:spcAft>
                <a:spcPct val="0"/>
              </a:spcAft>
              <a:buClr>
                <a:schemeClr val="hlink"/>
              </a:buClr>
              <a:buSzTx/>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	</a:t>
            </a:r>
            <a:endParaRPr kumimoji="0" lang="en-US"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idx="4294967295"/>
          </p:nvPr>
        </p:nvSpPr>
        <p:spPr>
          <a:xfrm>
            <a:off x="0" y="381000"/>
            <a:ext cx="9144000" cy="1219200"/>
          </a:xfrm>
        </p:spPr>
        <p:txBody>
          <a:bodyPr/>
          <a:lstStyle/>
          <a:p>
            <a:pPr eaLnBrk="1" hangingPunct="1">
              <a:defRPr/>
            </a:pPr>
            <a:r>
              <a:rPr lang="en-US" sz="3200" smtClean="0"/>
              <a:t>Health Information Portability &amp; Accountability Act</a:t>
            </a:r>
            <a:br>
              <a:rPr lang="en-US" sz="3200" smtClean="0"/>
            </a:br>
            <a:r>
              <a:rPr lang="en-US" sz="3200" smtClean="0"/>
              <a:t>(HIPAA)</a:t>
            </a:r>
          </a:p>
        </p:txBody>
      </p:sp>
      <p:sp>
        <p:nvSpPr>
          <p:cNvPr id="5124" name="Rectangle 4"/>
          <p:cNvSpPr>
            <a:spLocks noGrp="1" noChangeArrowheads="1"/>
          </p:cNvSpPr>
          <p:nvPr>
            <p:ph type="body" sz="half" idx="4294967295"/>
          </p:nvPr>
        </p:nvSpPr>
        <p:spPr>
          <a:xfrm>
            <a:off x="304800" y="1752600"/>
            <a:ext cx="5181600" cy="4495800"/>
          </a:xfrm>
        </p:spPr>
        <p:txBody>
          <a:bodyPr/>
          <a:lstStyle/>
          <a:p>
            <a:pPr algn="ctr" eaLnBrk="1" hangingPunct="1">
              <a:lnSpc>
                <a:spcPct val="90000"/>
              </a:lnSpc>
              <a:buFont typeface="Wingdings" pitchFamily="2" charset="2"/>
              <a:buNone/>
              <a:defRPr/>
            </a:pPr>
            <a:r>
              <a:rPr lang="en-US" sz="2800" u="sng" dirty="0" smtClean="0"/>
              <a:t>Privacy Rule</a:t>
            </a:r>
          </a:p>
          <a:p>
            <a:pPr>
              <a:lnSpc>
                <a:spcPct val="90000"/>
              </a:lnSpc>
              <a:buFont typeface="Wingdings" pitchFamily="2" charset="2"/>
              <a:buNone/>
              <a:defRPr/>
            </a:pPr>
            <a:r>
              <a:rPr lang="en-US" sz="2400" dirty="0" smtClean="0">
                <a:effectLst/>
              </a:rPr>
              <a:t>	</a:t>
            </a:r>
          </a:p>
          <a:p>
            <a:pPr>
              <a:lnSpc>
                <a:spcPct val="90000"/>
              </a:lnSpc>
              <a:buFont typeface="Wingdings" pitchFamily="2" charset="2"/>
              <a:buNone/>
              <a:defRPr/>
            </a:pPr>
            <a:r>
              <a:rPr lang="en-US" sz="2400" dirty="0" smtClean="0">
                <a:effectLst/>
              </a:rPr>
              <a:t>	The privacy rule is designed to safeguard the records that hold medical information and personal health histories. </a:t>
            </a:r>
          </a:p>
          <a:p>
            <a:pPr>
              <a:lnSpc>
                <a:spcPct val="90000"/>
              </a:lnSpc>
              <a:buFont typeface="Wingdings" pitchFamily="2" charset="2"/>
              <a:buNone/>
              <a:defRPr/>
            </a:pPr>
            <a:r>
              <a:rPr lang="en-US" sz="2400" dirty="0" smtClean="0">
                <a:effectLst/>
              </a:rPr>
              <a:t>	</a:t>
            </a:r>
          </a:p>
          <a:p>
            <a:pPr>
              <a:lnSpc>
                <a:spcPct val="90000"/>
              </a:lnSpc>
              <a:buFont typeface="Wingdings" pitchFamily="2" charset="2"/>
              <a:buNone/>
              <a:defRPr/>
            </a:pPr>
            <a:r>
              <a:rPr lang="en-US" sz="2400" dirty="0" smtClean="0">
                <a:effectLst/>
              </a:rPr>
              <a:t>	These include:</a:t>
            </a:r>
          </a:p>
          <a:p>
            <a:pPr lvl="2">
              <a:lnSpc>
                <a:spcPct val="90000"/>
              </a:lnSpc>
              <a:defRPr/>
            </a:pPr>
            <a:r>
              <a:rPr lang="en-US" dirty="0" smtClean="0">
                <a:effectLst/>
              </a:rPr>
              <a:t>Paper records</a:t>
            </a:r>
          </a:p>
          <a:p>
            <a:pPr lvl="2">
              <a:lnSpc>
                <a:spcPct val="90000"/>
              </a:lnSpc>
              <a:defRPr/>
            </a:pPr>
            <a:r>
              <a:rPr lang="en-US" dirty="0" smtClean="0">
                <a:effectLst/>
              </a:rPr>
              <a:t>Electronic records</a:t>
            </a:r>
          </a:p>
          <a:p>
            <a:pPr lvl="2">
              <a:lnSpc>
                <a:spcPct val="90000"/>
              </a:lnSpc>
              <a:defRPr/>
            </a:pPr>
            <a:r>
              <a:rPr lang="en-US" dirty="0" smtClean="0">
                <a:effectLst/>
              </a:rPr>
              <a:t>Oral communication</a:t>
            </a:r>
          </a:p>
          <a:p>
            <a:pPr eaLnBrk="1" hangingPunct="1">
              <a:lnSpc>
                <a:spcPct val="90000"/>
              </a:lnSpc>
              <a:defRPr/>
            </a:pPr>
            <a:endParaRPr lang="en-US" sz="2400" dirty="0" smtClean="0"/>
          </a:p>
        </p:txBody>
      </p:sp>
      <p:pic>
        <p:nvPicPr>
          <p:cNvPr id="48131" name="Picture 11" descr="MCj02805160000[1]"/>
          <p:cNvPicPr>
            <a:picLocks noChangeAspect="1" noChangeArrowheads="1"/>
          </p:cNvPicPr>
          <p:nvPr/>
        </p:nvPicPr>
        <p:blipFill>
          <a:blip r:embed="rId2" cstate="print"/>
          <a:srcRect/>
          <a:stretch>
            <a:fillRect/>
          </a:stretch>
        </p:blipFill>
        <p:spPr bwMode="auto">
          <a:xfrm>
            <a:off x="5486400" y="2286000"/>
            <a:ext cx="3276600" cy="43275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rrowheads="1"/>
          </p:cNvSpPr>
          <p:nvPr>
            <p:ph type="title"/>
          </p:nvPr>
        </p:nvSpPr>
        <p:spPr>
          <a:xfrm>
            <a:off x="0" y="228600"/>
            <a:ext cx="9144000" cy="1325563"/>
          </a:xfrm>
        </p:spPr>
        <p:txBody>
          <a:bodyPr/>
          <a:lstStyle/>
          <a:p>
            <a:pPr>
              <a:defRPr/>
            </a:pPr>
            <a:r>
              <a:rPr lang="en-US" sz="3200" smtClean="0"/>
              <a:t>Health Information Portability &amp; Accountability Act (HIPAA)</a:t>
            </a:r>
          </a:p>
        </p:txBody>
      </p:sp>
      <p:sp>
        <p:nvSpPr>
          <p:cNvPr id="35843" name="Rectangle 3"/>
          <p:cNvSpPr>
            <a:spLocks noGrp="1" noRot="1" noChangeArrowheads="1"/>
          </p:cNvSpPr>
          <p:nvPr>
            <p:ph type="body" sz="half" idx="1"/>
          </p:nvPr>
        </p:nvSpPr>
        <p:spPr>
          <a:xfrm>
            <a:off x="3048000" y="2362200"/>
            <a:ext cx="5181600" cy="4800600"/>
          </a:xfrm>
        </p:spPr>
        <p:txBody>
          <a:bodyPr/>
          <a:lstStyle/>
          <a:p>
            <a:pPr algn="ctr" eaLnBrk="1" hangingPunct="1">
              <a:lnSpc>
                <a:spcPct val="80000"/>
              </a:lnSpc>
              <a:buFont typeface="Wingdings" pitchFamily="2" charset="2"/>
              <a:buNone/>
              <a:defRPr/>
            </a:pPr>
            <a:r>
              <a:rPr lang="en-US" sz="3600" smtClean="0"/>
              <a:t>	</a:t>
            </a:r>
            <a:endParaRPr lang="en-US" sz="3600" smtClean="0">
              <a:effectLst/>
            </a:endParaRPr>
          </a:p>
          <a:p>
            <a:pPr lvl="2">
              <a:lnSpc>
                <a:spcPct val="80000"/>
              </a:lnSpc>
              <a:defRPr/>
            </a:pPr>
            <a:r>
              <a:rPr lang="en-US" sz="2000" smtClean="0">
                <a:effectLst/>
              </a:rPr>
              <a:t>Ensure confidentiality, integrity, and availability of all electronic PHI the organization creates, receives, maintains, or transmits</a:t>
            </a:r>
          </a:p>
          <a:p>
            <a:pPr lvl="2">
              <a:lnSpc>
                <a:spcPct val="80000"/>
              </a:lnSpc>
              <a:buFont typeface="Wingdings" pitchFamily="2" charset="2"/>
              <a:buNone/>
              <a:defRPr/>
            </a:pPr>
            <a:endParaRPr lang="en-US" sz="2000" smtClean="0">
              <a:effectLst/>
            </a:endParaRPr>
          </a:p>
          <a:p>
            <a:pPr lvl="2">
              <a:lnSpc>
                <a:spcPct val="80000"/>
              </a:lnSpc>
              <a:defRPr/>
            </a:pPr>
            <a:r>
              <a:rPr lang="en-US" sz="2000" smtClean="0">
                <a:effectLst/>
              </a:rPr>
              <a:t>Protect against all reasonably anticipated threats or hazards to the security or integrity of such information</a:t>
            </a:r>
          </a:p>
          <a:p>
            <a:pPr lvl="2">
              <a:lnSpc>
                <a:spcPct val="80000"/>
              </a:lnSpc>
              <a:buFont typeface="Wingdings" pitchFamily="2" charset="2"/>
              <a:buNone/>
              <a:defRPr/>
            </a:pPr>
            <a:endParaRPr lang="en-US" sz="2000" smtClean="0">
              <a:effectLst/>
            </a:endParaRPr>
          </a:p>
          <a:p>
            <a:pPr lvl="2">
              <a:lnSpc>
                <a:spcPct val="80000"/>
              </a:lnSpc>
              <a:defRPr/>
            </a:pPr>
            <a:r>
              <a:rPr lang="en-US" sz="2000" smtClean="0">
                <a:effectLst/>
              </a:rPr>
              <a:t>Protect against any reasonably  anticipated uses or disclosures of such information that are not permitted or required</a:t>
            </a:r>
          </a:p>
          <a:p>
            <a:pPr>
              <a:lnSpc>
                <a:spcPct val="80000"/>
              </a:lnSpc>
              <a:defRPr/>
            </a:pPr>
            <a:endParaRPr lang="en-US" sz="2000" smtClean="0">
              <a:effectLst/>
            </a:endParaRPr>
          </a:p>
          <a:p>
            <a:pPr eaLnBrk="1" hangingPunct="1">
              <a:lnSpc>
                <a:spcPct val="80000"/>
              </a:lnSpc>
              <a:buFont typeface="Wingdings" pitchFamily="2" charset="2"/>
              <a:buNone/>
              <a:defRPr/>
            </a:pPr>
            <a:r>
              <a:rPr lang="en-US" sz="1200" smtClean="0">
                <a:effectLst/>
              </a:rPr>
              <a:t>	</a:t>
            </a:r>
            <a:endParaRPr lang="en-US" sz="1400" smtClean="0"/>
          </a:p>
          <a:p>
            <a:pPr>
              <a:lnSpc>
                <a:spcPct val="80000"/>
              </a:lnSpc>
              <a:defRPr/>
            </a:pPr>
            <a:endParaRPr lang="en-US" sz="1200" smtClean="0">
              <a:effectLst/>
            </a:endParaRPr>
          </a:p>
        </p:txBody>
      </p:sp>
      <p:pic>
        <p:nvPicPr>
          <p:cNvPr id="49155" name="Picture 7" descr="MCBD19756_0000[1]"/>
          <p:cNvPicPr>
            <a:picLocks noGrp="1" noChangeAspect="1" noChangeArrowheads="1"/>
          </p:cNvPicPr>
          <p:nvPr>
            <p:ph sz="half" idx="2"/>
          </p:nvPr>
        </p:nvPicPr>
        <p:blipFill>
          <a:blip r:embed="rId2" cstate="print"/>
          <a:srcRect/>
          <a:stretch>
            <a:fillRect/>
          </a:stretch>
        </p:blipFill>
        <p:spPr>
          <a:xfrm>
            <a:off x="228600" y="2514600"/>
            <a:ext cx="3429000" cy="4037013"/>
          </a:xfrm>
        </p:spPr>
      </p:pic>
      <p:sp>
        <p:nvSpPr>
          <p:cNvPr id="35848" name="Text Box 8"/>
          <p:cNvSpPr txBox="1">
            <a:spLocks noChangeArrowheads="1"/>
          </p:cNvSpPr>
          <p:nvPr/>
        </p:nvSpPr>
        <p:spPr bwMode="auto">
          <a:xfrm>
            <a:off x="0" y="1447800"/>
            <a:ext cx="9144000" cy="1371600"/>
          </a:xfrm>
          <a:prstGeom prst="rect">
            <a:avLst/>
          </a:prstGeom>
          <a:noFill/>
          <a:ln w="9525">
            <a:noFill/>
            <a:miter lim="800000"/>
            <a:headEnd/>
            <a:tailEnd/>
          </a:ln>
          <a:effectLst/>
        </p:spPr>
        <p:txBody>
          <a:bodyPr>
            <a:spAutoFit/>
          </a:bodyPr>
          <a:lstStyle/>
          <a:p>
            <a:pPr algn="ctr">
              <a:defRPr/>
            </a:pPr>
            <a:r>
              <a:rPr lang="en-US" sz="2800" u="sng">
                <a:effectLst>
                  <a:outerShdw blurRad="38100" dist="38100" dir="2700000" algn="tl">
                    <a:srgbClr val="000000"/>
                  </a:outerShdw>
                </a:effectLst>
              </a:rPr>
              <a:t>Security Rule</a:t>
            </a:r>
            <a:r>
              <a:rPr lang="en-US" sz="2800">
                <a:effectLst>
                  <a:outerShdw blurRad="38100" dist="38100" dir="2700000" algn="tl">
                    <a:srgbClr val="000000"/>
                  </a:outerShdw>
                </a:effectLst>
              </a:rPr>
              <a:t> </a:t>
            </a:r>
          </a:p>
          <a:p>
            <a:pPr algn="ctr">
              <a:defRPr/>
            </a:pPr>
            <a:endParaRPr lang="en-US" sz="800"/>
          </a:p>
          <a:p>
            <a:pPr>
              <a:defRPr/>
            </a:pPr>
            <a:r>
              <a:rPr lang="en-US" sz="2400"/>
              <a:t>In general, the security rule requires that healthcare organizations:</a:t>
            </a:r>
          </a:p>
          <a:p>
            <a:pPr>
              <a:defRPr/>
            </a:pPr>
            <a:endParaRPr lang="en-US" sz="24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rrowheads="1"/>
          </p:cNvSpPr>
          <p:nvPr>
            <p:ph type="title"/>
          </p:nvPr>
        </p:nvSpPr>
        <p:spPr/>
        <p:txBody>
          <a:bodyPr/>
          <a:lstStyle/>
          <a:p>
            <a:pPr>
              <a:defRPr/>
            </a:pPr>
            <a:r>
              <a:rPr lang="en-US" dirty="0" smtClean="0"/>
              <a:t>Network Security</a:t>
            </a:r>
            <a:endParaRPr lang="en-US" dirty="0" smtClean="0">
              <a:effectLst/>
            </a:endParaRPr>
          </a:p>
        </p:txBody>
      </p:sp>
      <p:sp>
        <p:nvSpPr>
          <p:cNvPr id="20482" name="Rectangle 3"/>
          <p:cNvSpPr>
            <a:spLocks noGrp="1" noRot="1" noChangeArrowheads="1"/>
          </p:cNvSpPr>
          <p:nvPr>
            <p:ph type="body" idx="1"/>
          </p:nvPr>
        </p:nvSpPr>
        <p:spPr>
          <a:xfrm>
            <a:off x="301625" y="1600200"/>
            <a:ext cx="8540750" cy="5029200"/>
          </a:xfrm>
        </p:spPr>
        <p:txBody>
          <a:bodyPr/>
          <a:lstStyle/>
          <a:p>
            <a:pPr>
              <a:lnSpc>
                <a:spcPct val="90000"/>
              </a:lnSpc>
            </a:pPr>
            <a:r>
              <a:rPr lang="en-US" dirty="0" smtClean="0">
                <a:effectLst/>
              </a:rPr>
              <a:t>Portal for application access</a:t>
            </a:r>
          </a:p>
          <a:p>
            <a:pPr>
              <a:lnSpc>
                <a:spcPct val="90000"/>
              </a:lnSpc>
              <a:buNone/>
            </a:pPr>
            <a:endParaRPr lang="en-US" sz="2400" dirty="0" smtClean="0">
              <a:effectLst/>
            </a:endParaRPr>
          </a:p>
          <a:p>
            <a:pPr>
              <a:lnSpc>
                <a:spcPct val="90000"/>
              </a:lnSpc>
            </a:pPr>
            <a:r>
              <a:rPr lang="en-US" dirty="0" smtClean="0">
                <a:effectLst/>
              </a:rPr>
              <a:t>Access to Microsoft Outlook</a:t>
            </a:r>
          </a:p>
          <a:p>
            <a:pPr>
              <a:lnSpc>
                <a:spcPct val="90000"/>
              </a:lnSpc>
              <a:buFont typeface="Wingdings" pitchFamily="2" charset="2"/>
              <a:buNone/>
            </a:pPr>
            <a:endParaRPr lang="en-US" sz="2400" dirty="0" smtClean="0">
              <a:effectLst/>
            </a:endParaRPr>
          </a:p>
          <a:p>
            <a:pPr>
              <a:lnSpc>
                <a:spcPct val="90000"/>
              </a:lnSpc>
            </a:pPr>
            <a:r>
              <a:rPr lang="en-US" dirty="0" smtClean="0">
                <a:effectLst/>
              </a:rPr>
              <a:t>Access to Internet</a:t>
            </a:r>
          </a:p>
          <a:p>
            <a:pPr>
              <a:lnSpc>
                <a:spcPct val="90000"/>
              </a:lnSpc>
              <a:buFont typeface="Wingdings" pitchFamily="2" charset="2"/>
              <a:buNone/>
            </a:pPr>
            <a:endParaRPr lang="en-US" sz="2400" dirty="0" smtClean="0">
              <a:effectLst/>
            </a:endParaRPr>
          </a:p>
          <a:p>
            <a:pPr>
              <a:lnSpc>
                <a:spcPct val="90000"/>
              </a:lnSpc>
            </a:pPr>
            <a:r>
              <a:rPr lang="en-US" dirty="0" smtClean="0">
                <a:effectLst/>
              </a:rPr>
              <a:t>Access to hospital drives:</a:t>
            </a:r>
          </a:p>
          <a:p>
            <a:pPr lvl="1">
              <a:lnSpc>
                <a:spcPct val="90000"/>
              </a:lnSpc>
              <a:buFont typeface="Arial" pitchFamily="34" charset="0"/>
              <a:buChar char="•"/>
            </a:pPr>
            <a:r>
              <a:rPr lang="en-US" dirty="0" smtClean="0">
                <a:effectLst/>
              </a:rPr>
              <a:t>(H) = Personal Drive</a:t>
            </a:r>
          </a:p>
          <a:p>
            <a:pPr lvl="1">
              <a:lnSpc>
                <a:spcPct val="90000"/>
              </a:lnSpc>
              <a:buFont typeface="Arial" pitchFamily="34" charset="0"/>
              <a:buChar char="•"/>
            </a:pPr>
            <a:r>
              <a:rPr lang="en-US" dirty="0" smtClean="0">
                <a:effectLst/>
              </a:rPr>
              <a:t>(I) </a:t>
            </a:r>
            <a:r>
              <a:rPr lang="en-US" dirty="0">
                <a:effectLst/>
              </a:rPr>
              <a:t>= Department Drive, </a:t>
            </a:r>
          </a:p>
          <a:p>
            <a:pPr lvl="1">
              <a:lnSpc>
                <a:spcPct val="90000"/>
              </a:lnSpc>
              <a:buFont typeface="Arial" pitchFamily="34" charset="0"/>
              <a:buChar char="•"/>
            </a:pPr>
            <a:r>
              <a:rPr lang="en-US" dirty="0" smtClean="0">
                <a:effectLst/>
              </a:rPr>
              <a:t>(L) = Public Drive</a:t>
            </a:r>
          </a:p>
          <a:p>
            <a:pPr>
              <a:lnSpc>
                <a:spcPct val="90000"/>
              </a:lnSpc>
              <a:buNone/>
            </a:pPr>
            <a:endParaRPr lang="en-US" dirty="0" smtClean="0">
              <a:effectLst/>
            </a:endParaRPr>
          </a:p>
          <a:p>
            <a:pPr>
              <a:lnSpc>
                <a:spcPct val="90000"/>
              </a:lnSpc>
              <a:buFont typeface="Wingdings" pitchFamily="2" charset="2"/>
              <a:buNone/>
            </a:pPr>
            <a:endParaRPr lang="en-US" dirty="0" smtClean="0">
              <a:effectLst/>
            </a:endParaRPr>
          </a:p>
        </p:txBody>
      </p:sp>
      <p:pic>
        <p:nvPicPr>
          <p:cNvPr id="20483" name="Picture 7" descr="MCj02508950000[1]"/>
          <p:cNvPicPr>
            <a:picLocks noChangeAspect="1" noChangeArrowheads="1"/>
          </p:cNvPicPr>
          <p:nvPr/>
        </p:nvPicPr>
        <p:blipFill>
          <a:blip r:embed="rId2" cstate="print"/>
          <a:srcRect/>
          <a:stretch>
            <a:fillRect/>
          </a:stretch>
        </p:blipFill>
        <p:spPr bwMode="auto">
          <a:xfrm>
            <a:off x="5943600" y="2514600"/>
            <a:ext cx="2667000" cy="2438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idx="4294967295"/>
          </p:nvPr>
        </p:nvSpPr>
        <p:spPr/>
        <p:txBody>
          <a:bodyPr/>
          <a:lstStyle/>
          <a:p>
            <a:pPr eaLnBrk="1" hangingPunct="1">
              <a:defRPr/>
            </a:pPr>
            <a:r>
              <a:rPr lang="en-US"/>
              <a:t>Internet Access &amp; Usage</a:t>
            </a:r>
          </a:p>
        </p:txBody>
      </p:sp>
      <p:sp>
        <p:nvSpPr>
          <p:cNvPr id="34818" name="Rectangle 3"/>
          <p:cNvSpPr>
            <a:spLocks noGrp="1" noChangeArrowheads="1"/>
          </p:cNvSpPr>
          <p:nvPr>
            <p:ph idx="4294967295"/>
          </p:nvPr>
        </p:nvSpPr>
        <p:spPr>
          <a:xfrm>
            <a:off x="609600" y="1524000"/>
            <a:ext cx="7772400" cy="3505200"/>
          </a:xfrm>
        </p:spPr>
        <p:txBody>
          <a:bodyPr/>
          <a:lstStyle/>
          <a:p>
            <a:pPr eaLnBrk="1" hangingPunct="1">
              <a:buFont typeface="Wingdings" pitchFamily="2" charset="2"/>
              <a:buNone/>
              <a:defRPr/>
            </a:pPr>
            <a:endParaRPr lang="en-US" dirty="0"/>
          </a:p>
          <a:p>
            <a:pPr eaLnBrk="1" hangingPunct="1">
              <a:defRPr/>
            </a:pPr>
            <a:r>
              <a:rPr lang="en-US" dirty="0" smtClean="0"/>
              <a:t>Acceptable Use</a:t>
            </a:r>
          </a:p>
          <a:p>
            <a:pPr eaLnBrk="1" hangingPunct="1">
              <a:defRPr/>
            </a:pPr>
            <a:endParaRPr lang="en-US" dirty="0" smtClean="0"/>
          </a:p>
          <a:p>
            <a:pPr eaLnBrk="1" hangingPunct="1">
              <a:defRPr/>
            </a:pPr>
            <a:r>
              <a:rPr lang="en-US" dirty="0" smtClean="0"/>
              <a:t>Portal</a:t>
            </a:r>
            <a:endParaRPr lang="en-US" dirty="0"/>
          </a:p>
          <a:p>
            <a:pPr eaLnBrk="1" hangingPunct="1">
              <a:buFont typeface="Wingdings" pitchFamily="2" charset="2"/>
              <a:buNone/>
              <a:defRPr/>
            </a:pPr>
            <a:endParaRPr lang="en-US" dirty="0"/>
          </a:p>
          <a:p>
            <a:pPr eaLnBrk="1" hangingPunct="1">
              <a:buClr>
                <a:srgbClr val="FF0000"/>
              </a:buClr>
              <a:defRPr/>
            </a:pPr>
            <a:r>
              <a:rPr lang="en-US" b="1" dirty="0">
                <a:solidFill>
                  <a:srgbClr val="FF0000"/>
                </a:solidFill>
              </a:rPr>
              <a:t>Monitoring</a:t>
            </a:r>
          </a:p>
        </p:txBody>
      </p:sp>
      <p:pic>
        <p:nvPicPr>
          <p:cNvPr id="46083" name="Picture 4" descr="BS01927_"/>
          <p:cNvPicPr>
            <a:picLocks noChangeAspect="1" noChangeArrowheads="1"/>
          </p:cNvPicPr>
          <p:nvPr/>
        </p:nvPicPr>
        <p:blipFill>
          <a:blip r:embed="rId2" cstate="print"/>
          <a:srcRect/>
          <a:stretch>
            <a:fillRect/>
          </a:stretch>
        </p:blipFill>
        <p:spPr bwMode="auto">
          <a:xfrm>
            <a:off x="4572000" y="2667000"/>
            <a:ext cx="3589338" cy="346868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a:xfrm>
            <a:off x="246063" y="457200"/>
            <a:ext cx="7772400" cy="1066800"/>
          </a:xfrm>
        </p:spPr>
        <p:txBody>
          <a:bodyPr/>
          <a:lstStyle/>
          <a:p>
            <a:pPr eaLnBrk="1" hangingPunct="1">
              <a:defRPr/>
            </a:pPr>
            <a:r>
              <a:rPr lang="en-US" sz="4000"/>
              <a:t>Software and Hardware Usage</a:t>
            </a:r>
          </a:p>
        </p:txBody>
      </p:sp>
      <p:sp>
        <p:nvSpPr>
          <p:cNvPr id="26626" name="Rectangle 3"/>
          <p:cNvSpPr>
            <a:spLocks noGrp="1" noChangeArrowheads="1"/>
          </p:cNvSpPr>
          <p:nvPr>
            <p:ph type="body" sz="half" idx="4294967295"/>
          </p:nvPr>
        </p:nvSpPr>
        <p:spPr>
          <a:xfrm>
            <a:off x="685800" y="1752600"/>
            <a:ext cx="3810000" cy="4510088"/>
          </a:xfrm>
        </p:spPr>
        <p:txBody>
          <a:bodyPr/>
          <a:lstStyle/>
          <a:p>
            <a:pPr eaLnBrk="1" hangingPunct="1">
              <a:defRPr/>
            </a:pPr>
            <a:r>
              <a:rPr lang="en-US" dirty="0" smtClean="0"/>
              <a:t>Hardware Usage</a:t>
            </a:r>
          </a:p>
          <a:p>
            <a:pPr eaLnBrk="1" hangingPunct="1">
              <a:buFont typeface="Wingdings" pitchFamily="2" charset="2"/>
              <a:buNone/>
              <a:defRPr/>
            </a:pPr>
            <a:endParaRPr lang="en-US" sz="1600" dirty="0" smtClean="0"/>
          </a:p>
          <a:p>
            <a:pPr eaLnBrk="1" hangingPunct="1">
              <a:defRPr/>
            </a:pPr>
            <a:r>
              <a:rPr lang="en-US" dirty="0" smtClean="0"/>
              <a:t>Software Usage</a:t>
            </a:r>
          </a:p>
          <a:p>
            <a:pPr eaLnBrk="1" hangingPunct="1">
              <a:buFont typeface="Wingdings" pitchFamily="2" charset="2"/>
              <a:buNone/>
              <a:defRPr/>
            </a:pPr>
            <a:endParaRPr lang="en-US" sz="1600" dirty="0" smtClean="0"/>
          </a:p>
          <a:p>
            <a:pPr eaLnBrk="1" hangingPunct="1">
              <a:defRPr/>
            </a:pPr>
            <a:r>
              <a:rPr lang="en-US" dirty="0" smtClean="0"/>
              <a:t>Auditing</a:t>
            </a:r>
          </a:p>
          <a:p>
            <a:pPr eaLnBrk="1" hangingPunct="1">
              <a:buFont typeface="Wingdings" pitchFamily="2" charset="2"/>
              <a:buNone/>
              <a:defRPr/>
            </a:pPr>
            <a:endParaRPr lang="en-US" sz="1600" dirty="0" smtClean="0"/>
          </a:p>
          <a:p>
            <a:pPr eaLnBrk="1" hangingPunct="1">
              <a:buClr>
                <a:schemeClr val="tx1"/>
              </a:buClr>
              <a:buFontTx/>
              <a:buChar char="•"/>
              <a:defRPr/>
            </a:pPr>
            <a:r>
              <a:rPr lang="en-US" dirty="0" smtClean="0"/>
              <a:t>Virus and Malware Scanning</a:t>
            </a:r>
          </a:p>
        </p:txBody>
      </p:sp>
      <p:pic>
        <p:nvPicPr>
          <p:cNvPr id="47107" name="Picture 5" descr="pe01496_"/>
          <p:cNvPicPr>
            <a:picLocks noGrp="1" noChangeAspect="1" noChangeArrowheads="1"/>
          </p:cNvPicPr>
          <p:nvPr>
            <p:ph type="clipArt" sz="half" idx="4294967295"/>
          </p:nvPr>
        </p:nvPicPr>
        <p:blipFill>
          <a:blip r:embed="rId2" cstate="print"/>
          <a:srcRect/>
          <a:stretch>
            <a:fillRect/>
          </a:stretch>
        </p:blipFill>
        <p:spPr>
          <a:xfrm>
            <a:off x="5110163" y="2527300"/>
            <a:ext cx="3035300" cy="3390900"/>
          </a:xfrm>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rrowheads="1"/>
          </p:cNvSpPr>
          <p:nvPr>
            <p:ph type="title"/>
          </p:nvPr>
        </p:nvSpPr>
        <p:spPr/>
        <p:txBody>
          <a:bodyPr/>
          <a:lstStyle/>
          <a:p>
            <a:pPr>
              <a:defRPr/>
            </a:pPr>
            <a:r>
              <a:rPr lang="en-US" dirty="0" smtClean="0"/>
              <a:t>Whose Responsibility is HIPAA?</a:t>
            </a:r>
            <a:endParaRPr lang="en-US" dirty="0" smtClean="0">
              <a:effectLst/>
            </a:endParaRPr>
          </a:p>
        </p:txBody>
      </p:sp>
      <p:sp>
        <p:nvSpPr>
          <p:cNvPr id="50178" name="Rectangle 3"/>
          <p:cNvSpPr>
            <a:spLocks noGrp="1" noRot="1" noChangeArrowheads="1"/>
          </p:cNvSpPr>
          <p:nvPr>
            <p:ph type="body" idx="1"/>
          </p:nvPr>
        </p:nvSpPr>
        <p:spPr>
          <a:xfrm>
            <a:off x="301625" y="1676400"/>
            <a:ext cx="5641975" cy="4422775"/>
          </a:xfrm>
        </p:spPr>
        <p:txBody>
          <a:bodyPr/>
          <a:lstStyle/>
          <a:p>
            <a:pPr eaLnBrk="1" hangingPunct="1">
              <a:lnSpc>
                <a:spcPct val="90000"/>
              </a:lnSpc>
              <a:buFont typeface="Wingdings" pitchFamily="2" charset="2"/>
              <a:buNone/>
            </a:pPr>
            <a:r>
              <a:rPr lang="en-US" sz="2800" dirty="0" smtClean="0">
                <a:effectLst/>
              </a:rPr>
              <a:t>   </a:t>
            </a:r>
            <a:r>
              <a:rPr lang="en-US" dirty="0" smtClean="0">
                <a:effectLst/>
              </a:rPr>
              <a:t>As a hospital employee, your role is to comply with all laws and organizational policies to make sure that you don’t create a situation where protected health information is provided in any way to someone who should not have access to it, corrupted, or rendered unavailable.</a:t>
            </a:r>
          </a:p>
          <a:p>
            <a:pPr>
              <a:lnSpc>
                <a:spcPct val="90000"/>
              </a:lnSpc>
            </a:pPr>
            <a:endParaRPr lang="en-US" dirty="0" smtClean="0">
              <a:effectLst/>
            </a:endParaRPr>
          </a:p>
        </p:txBody>
      </p:sp>
      <p:pic>
        <p:nvPicPr>
          <p:cNvPr id="50179" name="Picture 6" descr="MCBD20065_0000[1]"/>
          <p:cNvPicPr>
            <a:picLocks noChangeAspect="1" noChangeArrowheads="1"/>
          </p:cNvPicPr>
          <p:nvPr/>
        </p:nvPicPr>
        <p:blipFill>
          <a:blip r:embed="rId2" cstate="print"/>
          <a:srcRect/>
          <a:stretch>
            <a:fillRect/>
          </a:stretch>
        </p:blipFill>
        <p:spPr bwMode="auto">
          <a:xfrm>
            <a:off x="5867400" y="1981200"/>
            <a:ext cx="2971800" cy="3429000"/>
          </a:xfrm>
          <a:prstGeom prst="rect">
            <a:avLst/>
          </a:prstGeom>
          <a:noFill/>
          <a:ln w="9525">
            <a:noFill/>
            <a:miter lim="800000"/>
            <a:headEnd/>
            <a:tailEnd/>
          </a:ln>
        </p:spPr>
      </p:pic>
    </p:spTree>
    <p:extLst>
      <p:ext uri="{BB962C8B-B14F-4D97-AF65-F5344CB8AC3E}">
        <p14:creationId xmlns:p14="http://schemas.microsoft.com/office/powerpoint/2010/main" val="23631885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rrowheads="1"/>
          </p:cNvSpPr>
          <p:nvPr>
            <p:ph type="title"/>
          </p:nvPr>
        </p:nvSpPr>
        <p:spPr>
          <a:xfrm>
            <a:off x="301625" y="152400"/>
            <a:ext cx="8510588" cy="1066799"/>
          </a:xfrm>
        </p:spPr>
        <p:txBody>
          <a:bodyPr/>
          <a:lstStyle/>
          <a:p>
            <a:pPr>
              <a:defRPr/>
            </a:pPr>
            <a:r>
              <a:rPr lang="en-US" sz="4000" dirty="0" smtClean="0"/>
              <a:t>Practices to Protect Confidentiality</a:t>
            </a:r>
            <a:endParaRPr lang="en-US" sz="4000" dirty="0" smtClean="0">
              <a:effectLst/>
            </a:endParaRPr>
          </a:p>
        </p:txBody>
      </p:sp>
      <p:sp>
        <p:nvSpPr>
          <p:cNvPr id="51202" name="Rectangle 3"/>
          <p:cNvSpPr>
            <a:spLocks noGrp="1" noRot="1" noChangeArrowheads="1"/>
          </p:cNvSpPr>
          <p:nvPr>
            <p:ph type="body" idx="1"/>
          </p:nvPr>
        </p:nvSpPr>
        <p:spPr>
          <a:xfrm>
            <a:off x="0" y="1219200"/>
            <a:ext cx="9144000" cy="5867400"/>
          </a:xfrm>
        </p:spPr>
        <p:txBody>
          <a:bodyPr/>
          <a:lstStyle/>
          <a:p>
            <a:pPr>
              <a:lnSpc>
                <a:spcPct val="90000"/>
              </a:lnSpc>
              <a:buFont typeface="Wingdings" pitchFamily="2" charset="2"/>
              <a:buNone/>
            </a:pPr>
            <a:r>
              <a:rPr lang="en-US" sz="2800" dirty="0" smtClean="0">
                <a:effectLst/>
              </a:rPr>
              <a:t>	To protect our patients privacy, </a:t>
            </a:r>
            <a:r>
              <a:rPr lang="en-US" sz="2800" b="1" dirty="0" smtClean="0">
                <a:solidFill>
                  <a:srgbClr val="FF0000"/>
                </a:solidFill>
                <a:effectLst/>
              </a:rPr>
              <a:t>DO NOT</a:t>
            </a:r>
            <a:r>
              <a:rPr lang="en-US" sz="2800" dirty="0" smtClean="0">
                <a:effectLst/>
              </a:rPr>
              <a:t>:    </a:t>
            </a:r>
          </a:p>
          <a:p>
            <a:pPr>
              <a:lnSpc>
                <a:spcPct val="90000"/>
              </a:lnSpc>
            </a:pPr>
            <a:endParaRPr lang="en-US" sz="2000" dirty="0" smtClean="0">
              <a:effectLst/>
            </a:endParaRPr>
          </a:p>
          <a:p>
            <a:pPr>
              <a:lnSpc>
                <a:spcPct val="90000"/>
              </a:lnSpc>
            </a:pPr>
            <a:r>
              <a:rPr lang="en-US" sz="2000" dirty="0" smtClean="0">
                <a:effectLst/>
              </a:rPr>
              <a:t>Access  a patient record if this is not integral part of your daily work duty.</a:t>
            </a:r>
          </a:p>
          <a:p>
            <a:pPr>
              <a:lnSpc>
                <a:spcPct val="90000"/>
              </a:lnSpc>
            </a:pPr>
            <a:endParaRPr lang="en-US" sz="2000" dirty="0">
              <a:effectLst/>
            </a:endParaRPr>
          </a:p>
          <a:p>
            <a:pPr>
              <a:lnSpc>
                <a:spcPct val="90000"/>
              </a:lnSpc>
            </a:pPr>
            <a:r>
              <a:rPr lang="en-US" sz="2000" dirty="0" smtClean="0">
                <a:effectLst/>
              </a:rPr>
              <a:t>Do not assume that a hospital employee/volunteer  has the right to access any patient health information without following appropriate release of information protocol- if the access is not an integral part of the daily work duty.</a:t>
            </a:r>
          </a:p>
          <a:p>
            <a:pPr>
              <a:lnSpc>
                <a:spcPct val="90000"/>
              </a:lnSpc>
            </a:pPr>
            <a:endParaRPr lang="en-US" sz="2000" dirty="0">
              <a:effectLst/>
            </a:endParaRPr>
          </a:p>
          <a:p>
            <a:pPr>
              <a:lnSpc>
                <a:spcPct val="90000"/>
              </a:lnSpc>
            </a:pPr>
            <a:r>
              <a:rPr lang="en-US" sz="2000" dirty="0" smtClean="0">
                <a:effectLst/>
              </a:rPr>
              <a:t>Discuss patient information in public areas or take part in gossip referencing patient details.</a:t>
            </a:r>
          </a:p>
          <a:p>
            <a:pPr>
              <a:lnSpc>
                <a:spcPct val="90000"/>
              </a:lnSpc>
            </a:pPr>
            <a:endParaRPr lang="en-US" sz="2000" dirty="0" smtClean="0">
              <a:effectLst/>
            </a:endParaRPr>
          </a:p>
          <a:p>
            <a:pPr>
              <a:lnSpc>
                <a:spcPct val="90000"/>
              </a:lnSpc>
            </a:pPr>
            <a:r>
              <a:rPr lang="en-US" sz="2000" dirty="0">
                <a:solidFill>
                  <a:srgbClr val="FFFFFF"/>
                </a:solidFill>
                <a:effectLst/>
              </a:rPr>
              <a:t>Throw away paper </a:t>
            </a:r>
            <a:r>
              <a:rPr lang="en-US" sz="2000" dirty="0" smtClean="0">
                <a:solidFill>
                  <a:srgbClr val="FFFFFF"/>
                </a:solidFill>
                <a:effectLst/>
              </a:rPr>
              <a:t> or computer equipment containing </a:t>
            </a:r>
            <a:r>
              <a:rPr lang="en-US" sz="2000" dirty="0">
                <a:solidFill>
                  <a:srgbClr val="FFFFFF"/>
                </a:solidFill>
                <a:effectLst/>
              </a:rPr>
              <a:t>PHI in an open, unlocked </a:t>
            </a:r>
            <a:r>
              <a:rPr lang="en-US" sz="2000" dirty="0" smtClean="0">
                <a:solidFill>
                  <a:srgbClr val="FFFFFF"/>
                </a:solidFill>
                <a:effectLst/>
              </a:rPr>
              <a:t>container.</a:t>
            </a:r>
            <a:endParaRPr lang="en-US" sz="2000" dirty="0" smtClean="0">
              <a:effectLst/>
            </a:endParaRPr>
          </a:p>
          <a:p>
            <a:pPr marL="0" indent="0">
              <a:lnSpc>
                <a:spcPct val="90000"/>
              </a:lnSpc>
              <a:buNone/>
            </a:pPr>
            <a:endParaRPr lang="en-US" sz="2000" dirty="0">
              <a:effectLst/>
            </a:endParaRPr>
          </a:p>
          <a:p>
            <a:pPr marL="0" indent="0">
              <a:lnSpc>
                <a:spcPct val="90000"/>
              </a:lnSpc>
              <a:buNone/>
            </a:pPr>
            <a:endParaRPr lang="en-US" sz="2000" dirty="0">
              <a:effectLst/>
            </a:endParaRPr>
          </a:p>
          <a:p>
            <a:pPr>
              <a:lnSpc>
                <a:spcPct val="90000"/>
              </a:lnSpc>
            </a:pPr>
            <a:endParaRPr lang="en-US" sz="2000" dirty="0" smtClean="0">
              <a:effectLst/>
            </a:endParaRPr>
          </a:p>
          <a:p>
            <a:pPr>
              <a:lnSpc>
                <a:spcPct val="90000"/>
              </a:lnSpc>
            </a:pPr>
            <a:endParaRPr lang="en-US" sz="2000" dirty="0">
              <a:effectLst/>
            </a:endParaRPr>
          </a:p>
          <a:p>
            <a:pPr marL="0" indent="0">
              <a:lnSpc>
                <a:spcPct val="90000"/>
              </a:lnSpc>
              <a:buNone/>
            </a:pPr>
            <a:endParaRPr lang="en-US" sz="2000" dirty="0" smtClean="0">
              <a:effectLst/>
            </a:endParaRPr>
          </a:p>
          <a:p>
            <a:pPr>
              <a:lnSpc>
                <a:spcPct val="90000"/>
              </a:lnSpc>
            </a:pPr>
            <a:endParaRPr lang="en-US" sz="1200" dirty="0">
              <a:effectLst/>
            </a:endParaRPr>
          </a:p>
          <a:p>
            <a:pPr marL="0" indent="0">
              <a:lnSpc>
                <a:spcPct val="90000"/>
              </a:lnSpc>
              <a:buNone/>
            </a:pPr>
            <a:r>
              <a:rPr lang="en-US" sz="2800" dirty="0" smtClean="0">
                <a:effectLst/>
              </a:rPr>
              <a:t>         </a:t>
            </a:r>
            <a:r>
              <a:rPr lang="en-US" sz="2800" dirty="0">
                <a:effectLst/>
              </a:rPr>
              <a:t>	</a:t>
            </a:r>
            <a:r>
              <a:rPr lang="en-US" sz="2800" dirty="0" smtClean="0">
                <a:effectLst/>
              </a:rPr>
              <a:t>	</a:t>
            </a:r>
            <a:endParaRPr lang="en-US" sz="1000" dirty="0" smtClean="0">
              <a:effectLst/>
            </a:endParaRPr>
          </a:p>
          <a:p>
            <a:pPr lvl="2">
              <a:lnSpc>
                <a:spcPct val="90000"/>
              </a:lnSpc>
              <a:buClr>
                <a:srgbClr val="FFCC00"/>
              </a:buClr>
              <a:buNone/>
            </a:pPr>
            <a:endParaRPr lang="en-US" sz="1000" dirty="0">
              <a:solidFill>
                <a:srgbClr val="FFFFFF"/>
              </a:solidFill>
              <a:effectLst/>
            </a:endParaRPr>
          </a:p>
          <a:p>
            <a:pPr lvl="2">
              <a:lnSpc>
                <a:spcPct val="90000"/>
              </a:lnSpc>
            </a:pPr>
            <a:endParaRPr lang="en-US" sz="2000" dirty="0" smtClean="0">
              <a:effectLst/>
            </a:endParaRPr>
          </a:p>
          <a:p>
            <a:pPr lvl="1">
              <a:lnSpc>
                <a:spcPct val="90000"/>
              </a:lnSpc>
            </a:pPr>
            <a:endParaRPr lang="en-US" sz="2400" dirty="0" smtClean="0">
              <a:effectLst/>
            </a:endParaRPr>
          </a:p>
        </p:txBody>
      </p:sp>
    </p:spTree>
    <p:extLst>
      <p:ext uri="{BB962C8B-B14F-4D97-AF65-F5344CB8AC3E}">
        <p14:creationId xmlns:p14="http://schemas.microsoft.com/office/powerpoint/2010/main" val="23223298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rrowheads="1"/>
          </p:cNvSpPr>
          <p:nvPr>
            <p:ph type="title"/>
          </p:nvPr>
        </p:nvSpPr>
        <p:spPr>
          <a:xfrm>
            <a:off x="301625" y="152400"/>
            <a:ext cx="8510588" cy="1066799"/>
          </a:xfrm>
        </p:spPr>
        <p:txBody>
          <a:bodyPr/>
          <a:lstStyle/>
          <a:p>
            <a:pPr>
              <a:defRPr/>
            </a:pPr>
            <a:r>
              <a:rPr lang="en-US" sz="4000" dirty="0" smtClean="0"/>
              <a:t>Practices to Protect Confidentiality</a:t>
            </a:r>
            <a:endParaRPr lang="en-US" sz="4000" dirty="0" smtClean="0">
              <a:effectLst/>
            </a:endParaRPr>
          </a:p>
        </p:txBody>
      </p:sp>
      <p:sp>
        <p:nvSpPr>
          <p:cNvPr id="51202" name="Rectangle 3"/>
          <p:cNvSpPr>
            <a:spLocks noGrp="1" noRot="1" noChangeArrowheads="1"/>
          </p:cNvSpPr>
          <p:nvPr>
            <p:ph type="body" idx="1"/>
          </p:nvPr>
        </p:nvSpPr>
        <p:spPr>
          <a:xfrm>
            <a:off x="0" y="1219200"/>
            <a:ext cx="9144000" cy="5867400"/>
          </a:xfrm>
        </p:spPr>
        <p:txBody>
          <a:bodyPr/>
          <a:lstStyle/>
          <a:p>
            <a:pPr>
              <a:lnSpc>
                <a:spcPct val="90000"/>
              </a:lnSpc>
              <a:buFont typeface="Wingdings" pitchFamily="2" charset="2"/>
              <a:buNone/>
            </a:pPr>
            <a:r>
              <a:rPr lang="en-US" sz="2800" dirty="0" smtClean="0">
                <a:effectLst/>
              </a:rPr>
              <a:t>	To protect our patients privacy, </a:t>
            </a:r>
            <a:r>
              <a:rPr lang="en-US" sz="2800" b="1" dirty="0" smtClean="0">
                <a:solidFill>
                  <a:srgbClr val="FF0000"/>
                </a:solidFill>
                <a:effectLst/>
              </a:rPr>
              <a:t>DO NOT</a:t>
            </a:r>
            <a:r>
              <a:rPr lang="en-US" sz="2800" dirty="0" smtClean="0">
                <a:effectLst/>
              </a:rPr>
              <a:t>:             </a:t>
            </a:r>
            <a:r>
              <a:rPr lang="en-US" sz="2800" dirty="0">
                <a:effectLst/>
              </a:rPr>
              <a:t>	</a:t>
            </a:r>
            <a:r>
              <a:rPr lang="en-US" sz="2800" dirty="0" smtClean="0">
                <a:effectLst/>
              </a:rPr>
              <a:t>	</a:t>
            </a:r>
            <a:endParaRPr lang="en-US" sz="2000" dirty="0" smtClean="0">
              <a:effectLst/>
            </a:endParaRPr>
          </a:p>
          <a:p>
            <a:pPr lvl="2">
              <a:lnSpc>
                <a:spcPct val="90000"/>
              </a:lnSpc>
            </a:pPr>
            <a:r>
              <a:rPr lang="en-US" sz="2000" dirty="0" smtClean="0">
                <a:effectLst/>
              </a:rPr>
              <a:t>Leave a patient’s medical record on the computer screen unattended.</a:t>
            </a:r>
          </a:p>
          <a:p>
            <a:pPr lvl="2">
              <a:lnSpc>
                <a:spcPct val="90000"/>
              </a:lnSpc>
              <a:buNone/>
            </a:pPr>
            <a:endParaRPr lang="en-US" sz="1000" dirty="0" smtClean="0">
              <a:effectLst/>
            </a:endParaRPr>
          </a:p>
          <a:p>
            <a:pPr lvl="2">
              <a:lnSpc>
                <a:spcPct val="90000"/>
              </a:lnSpc>
            </a:pPr>
            <a:r>
              <a:rPr lang="en-US" sz="2000" dirty="0" smtClean="0">
                <a:effectLst/>
              </a:rPr>
              <a:t>Leave your computer logged in to any database containing protected health information (PHI).</a:t>
            </a:r>
          </a:p>
          <a:p>
            <a:pPr lvl="2">
              <a:lnSpc>
                <a:spcPct val="90000"/>
              </a:lnSpc>
              <a:buNone/>
            </a:pPr>
            <a:endParaRPr lang="en-US" sz="1000" dirty="0" smtClean="0">
              <a:effectLst/>
            </a:endParaRPr>
          </a:p>
          <a:p>
            <a:pPr lvl="2">
              <a:lnSpc>
                <a:spcPct val="90000"/>
              </a:lnSpc>
            </a:pPr>
            <a:r>
              <a:rPr lang="en-US" sz="2000" dirty="0" smtClean="0">
                <a:effectLst/>
              </a:rPr>
              <a:t>Leave handheld devices unattended.</a:t>
            </a:r>
          </a:p>
          <a:p>
            <a:pPr lvl="2">
              <a:lnSpc>
                <a:spcPct val="90000"/>
              </a:lnSpc>
              <a:buNone/>
            </a:pPr>
            <a:endParaRPr lang="en-US" sz="1000" dirty="0" smtClean="0">
              <a:effectLst/>
            </a:endParaRPr>
          </a:p>
          <a:p>
            <a:pPr lvl="2">
              <a:lnSpc>
                <a:spcPct val="90000"/>
              </a:lnSpc>
            </a:pPr>
            <a:r>
              <a:rPr lang="en-US" sz="2000" dirty="0" smtClean="0">
                <a:effectLst/>
              </a:rPr>
              <a:t>Use weak passwords that include your name, a pet’s name, or any word in the dictionary as they are too easily guessed</a:t>
            </a:r>
          </a:p>
          <a:p>
            <a:pPr marL="914400" lvl="2" indent="0">
              <a:lnSpc>
                <a:spcPct val="90000"/>
              </a:lnSpc>
              <a:buNone/>
            </a:pPr>
            <a:endParaRPr lang="en-US" sz="800" dirty="0" smtClean="0">
              <a:effectLst/>
            </a:endParaRPr>
          </a:p>
          <a:p>
            <a:pPr lvl="2">
              <a:lnSpc>
                <a:spcPct val="90000"/>
              </a:lnSpc>
            </a:pPr>
            <a:r>
              <a:rPr lang="en-US" sz="2000" dirty="0" smtClean="0">
                <a:effectLst/>
              </a:rPr>
              <a:t>Send texts containing PHI</a:t>
            </a:r>
          </a:p>
          <a:p>
            <a:pPr marL="914400" lvl="2" indent="0">
              <a:lnSpc>
                <a:spcPct val="90000"/>
              </a:lnSpc>
              <a:buNone/>
            </a:pPr>
            <a:endParaRPr lang="en-US" sz="800" dirty="0" smtClean="0">
              <a:effectLst/>
            </a:endParaRPr>
          </a:p>
          <a:p>
            <a:pPr lvl="2">
              <a:lnSpc>
                <a:spcPct val="90000"/>
              </a:lnSpc>
            </a:pPr>
            <a:r>
              <a:rPr lang="en-US" sz="2000" dirty="0" smtClean="0">
                <a:effectLst/>
              </a:rPr>
              <a:t>Send emails containing PHI outside the hospital without first </a:t>
            </a:r>
            <a:r>
              <a:rPr lang="en-US" sz="2000" smtClean="0">
                <a:effectLst/>
              </a:rPr>
              <a:t>encrypting them</a:t>
            </a:r>
            <a:r>
              <a:rPr lang="en-US" sz="2000" dirty="0" smtClean="0">
                <a:effectLst/>
              </a:rPr>
              <a:t>.</a:t>
            </a:r>
          </a:p>
          <a:p>
            <a:pPr lvl="2">
              <a:lnSpc>
                <a:spcPct val="90000"/>
              </a:lnSpc>
              <a:buNone/>
            </a:pPr>
            <a:endParaRPr lang="en-US" sz="1000" dirty="0" smtClean="0">
              <a:effectLst/>
            </a:endParaRPr>
          </a:p>
          <a:p>
            <a:pPr>
              <a:lnSpc>
                <a:spcPct val="90000"/>
              </a:lnSpc>
            </a:pPr>
            <a:endParaRPr lang="en-US" sz="2800" dirty="0" smtClean="0">
              <a:effectLst/>
            </a:endParaRPr>
          </a:p>
        </p:txBody>
      </p:sp>
    </p:spTree>
    <p:extLst>
      <p:ext uri="{BB962C8B-B14F-4D97-AF65-F5344CB8AC3E}">
        <p14:creationId xmlns:p14="http://schemas.microsoft.com/office/powerpoint/2010/main" val="41692147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rrowheads="1"/>
          </p:cNvSpPr>
          <p:nvPr>
            <p:ph type="title"/>
          </p:nvPr>
        </p:nvSpPr>
        <p:spPr>
          <a:xfrm>
            <a:off x="304800" y="152400"/>
            <a:ext cx="8507413" cy="1066800"/>
          </a:xfrm>
        </p:spPr>
        <p:txBody>
          <a:bodyPr/>
          <a:lstStyle/>
          <a:p>
            <a:pPr>
              <a:defRPr/>
            </a:pPr>
            <a:r>
              <a:rPr lang="en-US" sz="4000" dirty="0" smtClean="0"/>
              <a:t>Practices to Protect Our Network (</a:t>
            </a:r>
            <a:r>
              <a:rPr lang="en-US" sz="4000" dirty="0" err="1" smtClean="0"/>
              <a:t>ePHI</a:t>
            </a:r>
            <a:r>
              <a:rPr lang="en-US" sz="4000" dirty="0" smtClean="0"/>
              <a:t>)</a:t>
            </a:r>
            <a:endParaRPr lang="en-US" sz="4000" dirty="0" smtClean="0">
              <a:effectLst/>
            </a:endParaRPr>
          </a:p>
        </p:txBody>
      </p:sp>
      <p:sp>
        <p:nvSpPr>
          <p:cNvPr id="51202" name="Rectangle 3"/>
          <p:cNvSpPr>
            <a:spLocks noGrp="1" noRot="1" noChangeArrowheads="1"/>
          </p:cNvSpPr>
          <p:nvPr>
            <p:ph type="body" idx="1"/>
          </p:nvPr>
        </p:nvSpPr>
        <p:spPr>
          <a:xfrm>
            <a:off x="0" y="1219200"/>
            <a:ext cx="8915400" cy="5791200"/>
          </a:xfrm>
        </p:spPr>
        <p:txBody>
          <a:bodyPr/>
          <a:lstStyle/>
          <a:p>
            <a:pPr>
              <a:lnSpc>
                <a:spcPct val="90000"/>
              </a:lnSpc>
              <a:buNone/>
            </a:pPr>
            <a:r>
              <a:rPr lang="en-US" sz="2800" dirty="0" smtClean="0">
                <a:effectLst/>
              </a:rPr>
              <a:t>	</a:t>
            </a:r>
            <a:r>
              <a:rPr lang="en-US" sz="1000" dirty="0" smtClean="0">
                <a:effectLst/>
              </a:rPr>
              <a:t> </a:t>
            </a:r>
            <a:r>
              <a:rPr lang="en-US" sz="2800" dirty="0" smtClean="0">
                <a:effectLst/>
              </a:rPr>
              <a:t>To protect the integrity of our network </a:t>
            </a:r>
            <a:r>
              <a:rPr lang="en-US" sz="2800" b="1" dirty="0" smtClean="0">
                <a:solidFill>
                  <a:srgbClr val="FF0000"/>
                </a:solidFill>
                <a:effectLst/>
              </a:rPr>
              <a:t>DO</a:t>
            </a:r>
            <a:r>
              <a:rPr lang="en-US" sz="2800" dirty="0" smtClean="0">
                <a:effectLst/>
              </a:rPr>
              <a:t>: </a:t>
            </a:r>
          </a:p>
          <a:p>
            <a:pPr>
              <a:lnSpc>
                <a:spcPct val="90000"/>
              </a:lnSpc>
              <a:buNone/>
            </a:pPr>
            <a:endParaRPr lang="en-US" sz="1800" dirty="0" smtClean="0">
              <a:effectLst/>
            </a:endParaRPr>
          </a:p>
          <a:p>
            <a:pPr lvl="2">
              <a:lnSpc>
                <a:spcPct val="90000"/>
              </a:lnSpc>
            </a:pPr>
            <a:r>
              <a:rPr lang="en-US" sz="2000" dirty="0" smtClean="0">
                <a:effectLst/>
              </a:rPr>
              <a:t>Use strong passwords containing letters, numbers and special characters and change them at least every 90 days. </a:t>
            </a:r>
          </a:p>
          <a:p>
            <a:pPr lvl="2">
              <a:lnSpc>
                <a:spcPct val="90000"/>
              </a:lnSpc>
              <a:buNone/>
            </a:pPr>
            <a:endParaRPr lang="en-US" sz="2000" dirty="0" smtClean="0">
              <a:effectLst/>
            </a:endParaRPr>
          </a:p>
          <a:p>
            <a:pPr lvl="2">
              <a:lnSpc>
                <a:spcPct val="90000"/>
              </a:lnSpc>
            </a:pPr>
            <a:r>
              <a:rPr lang="en-US" sz="2000" dirty="0" smtClean="0">
                <a:effectLst/>
              </a:rPr>
              <a:t>Keep your password confidential. It should be shared with no one.  </a:t>
            </a:r>
          </a:p>
          <a:p>
            <a:pPr lvl="2">
              <a:lnSpc>
                <a:spcPct val="90000"/>
              </a:lnSpc>
              <a:buNone/>
            </a:pPr>
            <a:endParaRPr lang="en-US" sz="2000" dirty="0" smtClean="0">
              <a:effectLst/>
            </a:endParaRPr>
          </a:p>
          <a:p>
            <a:pPr lvl="2">
              <a:lnSpc>
                <a:spcPct val="90000"/>
              </a:lnSpc>
            </a:pPr>
            <a:r>
              <a:rPr lang="en-US" sz="2000" dirty="0" smtClean="0">
                <a:effectLst/>
              </a:rPr>
              <a:t>Shut down your workstation a minimum of once/week so that updates can install.</a:t>
            </a:r>
          </a:p>
          <a:p>
            <a:pPr lvl="2">
              <a:lnSpc>
                <a:spcPct val="90000"/>
              </a:lnSpc>
              <a:buNone/>
            </a:pPr>
            <a:endParaRPr lang="en-US" sz="2000" dirty="0" smtClean="0">
              <a:effectLst/>
            </a:endParaRPr>
          </a:p>
          <a:p>
            <a:pPr lvl="2">
              <a:lnSpc>
                <a:spcPct val="90000"/>
              </a:lnSpc>
            </a:pPr>
            <a:r>
              <a:rPr lang="en-US" sz="2000" dirty="0" smtClean="0">
                <a:effectLst/>
              </a:rPr>
              <a:t>Get permission in advance before downloading from the Internet.</a:t>
            </a:r>
          </a:p>
          <a:p>
            <a:pPr lvl="2">
              <a:lnSpc>
                <a:spcPct val="90000"/>
              </a:lnSpc>
              <a:buNone/>
            </a:pPr>
            <a:endParaRPr lang="en-US" sz="2000" dirty="0" smtClean="0">
              <a:effectLst/>
            </a:endParaRPr>
          </a:p>
          <a:p>
            <a:pPr lvl="2">
              <a:lnSpc>
                <a:spcPct val="90000"/>
              </a:lnSpc>
            </a:pPr>
            <a:r>
              <a:rPr lang="en-US" sz="2000" dirty="0" smtClean="0">
                <a:effectLst/>
              </a:rPr>
              <a:t>Get permission in advance before installing external media or applications on your computer. </a:t>
            </a:r>
          </a:p>
          <a:p>
            <a:pPr lvl="2">
              <a:lnSpc>
                <a:spcPct val="90000"/>
              </a:lnSpc>
              <a:buNone/>
            </a:pPr>
            <a:endParaRPr lang="en-US" sz="2000" dirty="0" smtClean="0">
              <a:effectLst/>
            </a:endParaRPr>
          </a:p>
          <a:p>
            <a:pPr lvl="2">
              <a:lnSpc>
                <a:spcPct val="90000"/>
              </a:lnSpc>
            </a:pPr>
            <a:r>
              <a:rPr lang="en-US" sz="2000" dirty="0" smtClean="0">
                <a:effectLst/>
              </a:rPr>
              <a:t>Report issues immediately.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1"/>
            <a:ext cx="8510588" cy="838200"/>
          </a:xfrm>
        </p:spPr>
        <p:txBody>
          <a:bodyPr/>
          <a:lstStyle/>
          <a:p>
            <a:r>
              <a:rPr lang="en-US" dirty="0" smtClean="0"/>
              <a:t>Objectives</a:t>
            </a:r>
            <a:endParaRPr lang="en-US" dirty="0"/>
          </a:p>
        </p:txBody>
      </p:sp>
      <p:sp>
        <p:nvSpPr>
          <p:cNvPr id="3" name="Content Placeholder 2"/>
          <p:cNvSpPr>
            <a:spLocks noGrp="1"/>
          </p:cNvSpPr>
          <p:nvPr>
            <p:ph idx="1"/>
          </p:nvPr>
        </p:nvSpPr>
        <p:spPr>
          <a:xfrm>
            <a:off x="228600" y="1295400"/>
            <a:ext cx="8613775" cy="5108575"/>
          </a:xfrm>
        </p:spPr>
        <p:txBody>
          <a:bodyPr/>
          <a:lstStyle/>
          <a:p>
            <a:pPr>
              <a:lnSpc>
                <a:spcPct val="90000"/>
              </a:lnSpc>
              <a:buClr>
                <a:schemeClr val="tx1"/>
              </a:buClr>
              <a:buSzPct val="130000"/>
              <a:buFont typeface="Arial" pitchFamily="34" charset="0"/>
              <a:buChar char="•"/>
            </a:pPr>
            <a:r>
              <a:rPr lang="en-US" sz="2400" dirty="0" smtClean="0"/>
              <a:t>After completing this program you will be able to:</a:t>
            </a:r>
          </a:p>
          <a:p>
            <a:pPr>
              <a:lnSpc>
                <a:spcPct val="90000"/>
              </a:lnSpc>
              <a:buNone/>
            </a:pPr>
            <a:endParaRPr lang="en-US" sz="800" dirty="0" smtClean="0"/>
          </a:p>
          <a:p>
            <a:pPr lvl="1">
              <a:spcBef>
                <a:spcPts val="0"/>
              </a:spcBef>
              <a:buClr>
                <a:srgbClr val="FFC000"/>
              </a:buClr>
              <a:buFont typeface="Wingdings" pitchFamily="2" charset="2"/>
              <a:buChar char="§"/>
            </a:pPr>
            <a:r>
              <a:rPr lang="en-US" sz="2000" dirty="0" smtClean="0"/>
              <a:t>Discuss the general concepts and understand the basic principles of HIPAA guidelines</a:t>
            </a:r>
          </a:p>
          <a:p>
            <a:pPr marL="457200" lvl="1" indent="0">
              <a:spcBef>
                <a:spcPts val="0"/>
              </a:spcBef>
              <a:buClr>
                <a:srgbClr val="FFC000"/>
              </a:buClr>
              <a:buNone/>
            </a:pPr>
            <a:endParaRPr lang="en-US" sz="2000" dirty="0" smtClean="0"/>
          </a:p>
          <a:p>
            <a:pPr lvl="1">
              <a:spcBef>
                <a:spcPts val="0"/>
              </a:spcBef>
              <a:buClr>
                <a:srgbClr val="FFC000"/>
              </a:buClr>
              <a:buFont typeface="Wingdings" pitchFamily="2" charset="2"/>
              <a:buChar char="§"/>
            </a:pPr>
            <a:r>
              <a:rPr lang="en-US" sz="2000" dirty="0">
                <a:solidFill>
                  <a:srgbClr val="FFFFFF"/>
                </a:solidFill>
              </a:rPr>
              <a:t>Discuss the eight patient rights regarding privacy of PHI</a:t>
            </a:r>
          </a:p>
          <a:p>
            <a:pPr lvl="1">
              <a:spcBef>
                <a:spcPts val="0"/>
              </a:spcBef>
              <a:buClr>
                <a:srgbClr val="FFC000"/>
              </a:buClr>
              <a:buFont typeface="Wingdings" pitchFamily="2" charset="2"/>
              <a:buChar char="§"/>
            </a:pPr>
            <a:endParaRPr lang="en-US" sz="2000" dirty="0" smtClean="0"/>
          </a:p>
          <a:p>
            <a:pPr lvl="1">
              <a:spcBef>
                <a:spcPts val="0"/>
              </a:spcBef>
              <a:buClr>
                <a:srgbClr val="FFC000"/>
              </a:buClr>
              <a:buFont typeface="Wingdings" pitchFamily="2" charset="2"/>
              <a:buChar char="§"/>
            </a:pPr>
            <a:r>
              <a:rPr lang="en-US" sz="2000" dirty="0" smtClean="0"/>
              <a:t>Understand why HIPAA guidelines are a necessity relative to patient health information (PHI) </a:t>
            </a:r>
          </a:p>
          <a:p>
            <a:pPr marL="457200" lvl="1" indent="0">
              <a:spcBef>
                <a:spcPts val="0"/>
              </a:spcBef>
              <a:buClr>
                <a:srgbClr val="FFC000"/>
              </a:buClr>
              <a:buNone/>
            </a:pPr>
            <a:endParaRPr lang="en-US" sz="2000" dirty="0" smtClean="0"/>
          </a:p>
          <a:p>
            <a:pPr lvl="1">
              <a:spcBef>
                <a:spcPts val="0"/>
              </a:spcBef>
              <a:buClr>
                <a:srgbClr val="FFC000"/>
              </a:buClr>
              <a:buFont typeface="Wingdings" pitchFamily="2" charset="2"/>
              <a:buChar char="§"/>
            </a:pPr>
            <a:r>
              <a:rPr lang="en-US" sz="2000" dirty="0" smtClean="0"/>
              <a:t>Differentiate between the HIPAA Privacy Rule and the Security Rule</a:t>
            </a:r>
          </a:p>
          <a:p>
            <a:pPr marL="457200" lvl="1" indent="0">
              <a:spcBef>
                <a:spcPts val="0"/>
              </a:spcBef>
              <a:buClr>
                <a:srgbClr val="FFC000"/>
              </a:buClr>
              <a:buNone/>
            </a:pPr>
            <a:endParaRPr lang="en-US" sz="2000" dirty="0" smtClean="0"/>
          </a:p>
          <a:p>
            <a:pPr lvl="1">
              <a:spcBef>
                <a:spcPts val="0"/>
              </a:spcBef>
              <a:buClr>
                <a:srgbClr val="FFC000"/>
              </a:buClr>
              <a:buFont typeface="Wingdings" pitchFamily="2" charset="2"/>
              <a:buChar char="§"/>
            </a:pPr>
            <a:r>
              <a:rPr lang="en-US" sz="2000" dirty="0" smtClean="0"/>
              <a:t>Discuss application of HIPAA to the staff/volunteer role for any area of affiliation within the organization</a:t>
            </a:r>
          </a:p>
          <a:p>
            <a:pPr lvl="1">
              <a:spcBef>
                <a:spcPts val="0"/>
              </a:spcBef>
              <a:buClr>
                <a:srgbClr val="FFC000"/>
              </a:buClr>
              <a:buFont typeface="Wingdings" pitchFamily="2" charset="2"/>
              <a:buChar char="§"/>
            </a:pPr>
            <a:endParaRPr lang="en-US" sz="2000" dirty="0" smtClean="0"/>
          </a:p>
          <a:p>
            <a:pPr lvl="1">
              <a:spcBef>
                <a:spcPts val="0"/>
              </a:spcBef>
              <a:buClr>
                <a:srgbClr val="FFC000"/>
              </a:buClr>
              <a:buFont typeface="Wingdings" pitchFamily="2" charset="2"/>
              <a:buChar char="§"/>
            </a:pPr>
            <a:r>
              <a:rPr lang="en-US" sz="2000" dirty="0" smtClean="0"/>
              <a:t>List legal, professional, and academic consequences of violating HIPAA rules</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Definition of a PHI Breach</a:t>
            </a:r>
            <a:br>
              <a:rPr lang="en-US" dirty="0" smtClean="0"/>
            </a:br>
            <a:endParaRPr lang="en-US" dirty="0"/>
          </a:p>
        </p:txBody>
      </p:sp>
      <p:sp>
        <p:nvSpPr>
          <p:cNvPr id="3" name="Content Placeholder 2"/>
          <p:cNvSpPr>
            <a:spLocks noGrp="1"/>
          </p:cNvSpPr>
          <p:nvPr>
            <p:ph idx="1"/>
          </p:nvPr>
        </p:nvSpPr>
        <p:spPr/>
        <p:txBody>
          <a:bodyPr/>
          <a:lstStyle/>
          <a:p>
            <a:pPr lvl="0">
              <a:buClr>
                <a:srgbClr val="FFCC00"/>
              </a:buClr>
            </a:pPr>
            <a:endParaRPr lang="en-US" sz="2400" dirty="0" smtClean="0">
              <a:solidFill>
                <a:srgbClr val="FFFFFF"/>
              </a:solidFill>
            </a:endParaRPr>
          </a:p>
          <a:p>
            <a:pPr lvl="0">
              <a:buClr>
                <a:srgbClr val="FFCC00"/>
              </a:buClr>
            </a:pPr>
            <a:r>
              <a:rPr lang="en-US" sz="2400" dirty="0" smtClean="0">
                <a:solidFill>
                  <a:srgbClr val="FFFFFF"/>
                </a:solidFill>
              </a:rPr>
              <a:t>The </a:t>
            </a:r>
            <a:r>
              <a:rPr lang="en-US" sz="2400" dirty="0">
                <a:solidFill>
                  <a:srgbClr val="FFFFFF"/>
                </a:solidFill>
              </a:rPr>
              <a:t>Definition of a breach no longer includes if there is a “significant risk of harm.”</a:t>
            </a:r>
          </a:p>
          <a:p>
            <a:endParaRPr lang="en-US" sz="2400" dirty="0" smtClean="0"/>
          </a:p>
          <a:p>
            <a:r>
              <a:rPr lang="en-US" sz="2400" dirty="0"/>
              <a:t>A</a:t>
            </a:r>
            <a:r>
              <a:rPr lang="en-US" sz="2400" dirty="0" smtClean="0"/>
              <a:t>ny unauthorized use or disclosure (unsecured)PHI is presumed  to require notification unless a hospital has determined a low probability that PHI has been compromised based on the results of a RISK ASESSMENT.</a:t>
            </a:r>
          </a:p>
        </p:txBody>
      </p:sp>
    </p:spTree>
    <p:extLst>
      <p:ext uri="{BB962C8B-B14F-4D97-AF65-F5344CB8AC3E}">
        <p14:creationId xmlns:p14="http://schemas.microsoft.com/office/powerpoint/2010/main" val="24251342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685800" y="1981200"/>
            <a:ext cx="7772400" cy="4114800"/>
          </a:xfrm>
          <a:prstGeom prst="rect">
            <a:avLst/>
          </a:prstGeom>
        </p:spPr>
        <p:txBody>
          <a:bodyPr/>
          <a:lstStyle/>
          <a:p>
            <a:pPr marR="0" lvl="0" algn="l" defTabSz="914400" rtl="0" eaLnBrk="0" fontAlgn="base" latinLnBrk="0" hangingPunct="0">
              <a:lnSpc>
                <a:spcPct val="100000"/>
              </a:lnSpc>
              <a:spcBef>
                <a:spcPct val="20000"/>
              </a:spcBef>
              <a:spcAft>
                <a:spcPct val="0"/>
              </a:spcAft>
              <a:buClr>
                <a:schemeClr val="hlink"/>
              </a:buClr>
              <a:buSzTx/>
              <a:buFontTx/>
              <a:buNone/>
              <a:tabLst/>
              <a:defRPr/>
            </a:pPr>
            <a:r>
              <a:rPr kumimoji="0" lang="en-US"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In addition to federal laws, failure to</a:t>
            </a:r>
            <a:r>
              <a:rPr kumimoji="0" lang="en-US" sz="3200" b="0" i="0" u="none" strike="noStrike" kern="0" cap="none" spc="0" normalizeH="0" noProof="0" dirty="0" smtClean="0">
                <a:ln>
                  <a:noFill/>
                </a:ln>
                <a:solidFill>
                  <a:schemeClr val="tx1"/>
                </a:solidFill>
                <a:effectLst>
                  <a:outerShdw blurRad="38100" dist="38100" dir="2700000" algn="tl">
                    <a:srgbClr val="000000"/>
                  </a:outerShdw>
                </a:effectLst>
                <a:uLnTx/>
                <a:uFillTx/>
                <a:latin typeface="+mn-lt"/>
                <a:ea typeface="+mn-ea"/>
                <a:cs typeface="+mn-cs"/>
              </a:rPr>
              <a:t> </a:t>
            </a:r>
            <a:r>
              <a:rPr kumimoji="0" lang="en-US"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comply with HIPAA also violates:</a:t>
            </a:r>
          </a:p>
          <a:p>
            <a:pPr marR="0" lvl="0" algn="l" defTabSz="914400" rtl="0" eaLnBrk="0" fontAlgn="base" latinLnBrk="0" hangingPunct="0">
              <a:lnSpc>
                <a:spcPct val="100000"/>
              </a:lnSpc>
              <a:spcBef>
                <a:spcPct val="20000"/>
              </a:spcBef>
              <a:spcAft>
                <a:spcPct val="0"/>
              </a:spcAft>
              <a:buClr>
                <a:schemeClr val="hlink"/>
              </a:buClr>
              <a:buSzTx/>
              <a:buFontTx/>
              <a:buNone/>
              <a:tabLst/>
              <a:defRPr/>
            </a:pPr>
            <a:endParaRPr kumimoji="0" lang="en-US" sz="1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447675" marR="0" lvl="0" indent="-447675" algn="l" defTabSz="914400" rtl="0" eaLnBrk="0" fontAlgn="base" latinLnBrk="0" hangingPunct="0">
              <a:lnSpc>
                <a:spcPct val="100000"/>
              </a:lnSpc>
              <a:spcBef>
                <a:spcPct val="20000"/>
              </a:spcBef>
              <a:spcAft>
                <a:spcPct val="0"/>
              </a:spcAft>
              <a:buClr>
                <a:schemeClr val="hlink"/>
              </a:buClr>
              <a:buSzTx/>
              <a:buFont typeface="Wingdings" pitchFamily="2" charset="2"/>
              <a:buChar char="§"/>
              <a:tabLst/>
              <a:defRPr/>
            </a:pPr>
            <a:r>
              <a:rPr kumimoji="0" lang="en-US"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Hospital Policy</a:t>
            </a:r>
          </a:p>
          <a:p>
            <a:pPr marL="447675" marR="0" lvl="0" indent="-447675" algn="l" defTabSz="914400" rtl="0" eaLnBrk="0" fontAlgn="base" latinLnBrk="0" hangingPunct="0">
              <a:lnSpc>
                <a:spcPct val="100000"/>
              </a:lnSpc>
              <a:spcBef>
                <a:spcPct val="20000"/>
              </a:spcBef>
              <a:spcAft>
                <a:spcPct val="0"/>
              </a:spcAft>
              <a:buClr>
                <a:schemeClr val="hlink"/>
              </a:buClr>
              <a:buSzTx/>
              <a:tabLst/>
              <a:defRPr/>
            </a:pPr>
            <a:endParaRPr kumimoji="0" lang="en-US" sz="8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447675" marR="0" lvl="0" indent="-447675" algn="l" defTabSz="914400" rtl="0" eaLnBrk="0" fontAlgn="base" latinLnBrk="0" hangingPunct="0">
              <a:lnSpc>
                <a:spcPct val="100000"/>
              </a:lnSpc>
              <a:spcBef>
                <a:spcPct val="20000"/>
              </a:spcBef>
              <a:spcAft>
                <a:spcPct val="0"/>
              </a:spcAft>
              <a:buClr>
                <a:schemeClr val="hlink"/>
              </a:buClr>
              <a:buSzTx/>
              <a:buFont typeface="Wingdings" pitchFamily="2" charset="2"/>
              <a:buChar char="§"/>
              <a:tabLst/>
              <a:defRPr/>
            </a:pPr>
            <a:r>
              <a:rPr kumimoji="0" lang="en-US"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Nursing/Physician Codes of Ethics</a:t>
            </a:r>
          </a:p>
          <a:p>
            <a:pPr marL="447675" marR="0" lvl="0" indent="-447675" algn="l" defTabSz="914400" rtl="0" eaLnBrk="0" fontAlgn="base" latinLnBrk="0" hangingPunct="0">
              <a:lnSpc>
                <a:spcPct val="100000"/>
              </a:lnSpc>
              <a:spcBef>
                <a:spcPct val="20000"/>
              </a:spcBef>
              <a:spcAft>
                <a:spcPct val="0"/>
              </a:spcAft>
              <a:buClr>
                <a:schemeClr val="hlink"/>
              </a:buClr>
              <a:buSzTx/>
              <a:buFont typeface="Wingdings" pitchFamily="2" charset="2"/>
              <a:buChar char="§"/>
              <a:tabLst/>
              <a:defRPr/>
            </a:pPr>
            <a:endParaRPr kumimoji="0" lang="en-US" sz="8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447675" marR="0" lvl="0" indent="-447675" algn="l" defTabSz="914400" rtl="0" eaLnBrk="0" fontAlgn="base" latinLnBrk="0" hangingPunct="0">
              <a:lnSpc>
                <a:spcPct val="100000"/>
              </a:lnSpc>
              <a:spcBef>
                <a:spcPct val="20000"/>
              </a:spcBef>
              <a:spcAft>
                <a:spcPct val="0"/>
              </a:spcAft>
              <a:buClr>
                <a:schemeClr val="hlink"/>
              </a:buClr>
              <a:buSzTx/>
              <a:buFont typeface="Wingdings" pitchFamily="2" charset="2"/>
              <a:buChar char="§"/>
              <a:tabLst/>
              <a:defRPr/>
            </a:pPr>
            <a:r>
              <a:rPr kumimoji="0" lang="en-US"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Academic</a:t>
            </a:r>
            <a:r>
              <a:rPr kumimoji="0" lang="en-US" sz="3200" b="0" i="0" u="none" strike="noStrike" kern="0" cap="none" spc="0" normalizeH="0" noProof="0" dirty="0" smtClean="0">
                <a:ln>
                  <a:noFill/>
                </a:ln>
                <a:solidFill>
                  <a:schemeClr val="tx1"/>
                </a:solidFill>
                <a:effectLst>
                  <a:outerShdw blurRad="38100" dist="38100" dir="2700000" algn="tl">
                    <a:srgbClr val="000000"/>
                  </a:outerShdw>
                </a:effectLst>
                <a:uLnTx/>
                <a:uFillTx/>
                <a:latin typeface="+mn-lt"/>
                <a:ea typeface="+mn-ea"/>
                <a:cs typeface="+mn-cs"/>
              </a:rPr>
              <a:t> institution </a:t>
            </a:r>
            <a:r>
              <a:rPr kumimoji="0" lang="en-US"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policies</a:t>
            </a:r>
            <a:endParaRPr kumimoji="0" lang="en-US" sz="3200" b="0" i="0" u="none" strike="noStrike" kern="0" cap="none" spc="0" normalizeH="0" baseline="0" noProof="0" dirty="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3" name="Rectangle 2"/>
          <p:cNvSpPr txBox="1">
            <a:spLocks noChangeArrowheads="1"/>
          </p:cNvSpPr>
          <p:nvPr/>
        </p:nvSpPr>
        <p:spPr>
          <a:xfrm>
            <a:off x="152400" y="152400"/>
            <a:ext cx="8839200" cy="12954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400" b="0"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Consequences of HIPAA Violations</a:t>
            </a:r>
            <a:endParaRPr kumimoji="0" lang="en-US" sz="4400" b="0" i="0" u="none" strike="noStrike" kern="0" cap="none" spc="0" normalizeH="0" baseline="0" noProof="0" dirty="0">
              <a:ln>
                <a:noFill/>
              </a:ln>
              <a:solidFill>
                <a:schemeClr val="tx2"/>
              </a:solidFill>
              <a:effectLst>
                <a:outerShdw blurRad="38100" dist="38100" dir="2700000" algn="tl">
                  <a:srgbClr val="000000"/>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685800" y="1524000"/>
            <a:ext cx="7772400" cy="5181600"/>
          </a:xfrm>
          <a:prstGeom prst="rect">
            <a:avLst/>
          </a:prstGeom>
        </p:spPr>
        <p:txBody>
          <a:bodyPr/>
          <a:lstStyle/>
          <a:p>
            <a:pPr marL="457200" marR="0" lvl="0" indent="-457200" algn="l" defTabSz="914400" rtl="0" eaLnBrk="0" fontAlgn="base" latinLnBrk="0" hangingPunct="0">
              <a:lnSpc>
                <a:spcPct val="100000"/>
              </a:lnSpc>
              <a:spcBef>
                <a:spcPct val="20000"/>
              </a:spcBef>
              <a:spcAft>
                <a:spcPct val="0"/>
              </a:spcAft>
              <a:buClr>
                <a:schemeClr val="hlink"/>
              </a:buClr>
              <a:buSzTx/>
              <a:buFontTx/>
              <a:buNone/>
              <a:tabLst/>
              <a:defRPr/>
            </a:pPr>
            <a:r>
              <a:rPr kumimoji="0" lang="en-US" sz="24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Legal consequences</a:t>
            </a:r>
            <a:endParaRPr kumimoji="0" lang="en-US"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457200" marR="0" lvl="0" indent="-457200" algn="l" defTabSz="914400" rtl="0" eaLnBrk="0" fontAlgn="base" latinLnBrk="0" hangingPunct="0">
              <a:lnSpc>
                <a:spcPct val="100000"/>
              </a:lnSpc>
              <a:spcBef>
                <a:spcPct val="20000"/>
              </a:spcBef>
              <a:spcAft>
                <a:spcPct val="0"/>
              </a:spcAft>
              <a:buClr>
                <a:schemeClr val="hlink"/>
              </a:buClr>
              <a:buSzTx/>
              <a:buFont typeface="Wingdings" pitchFamily="2" charset="2"/>
              <a:buChar char="§"/>
              <a:tabLst/>
              <a:defRPr/>
            </a:pPr>
            <a:r>
              <a:rPr kumimoji="0" lang="en-US"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Civil or criminal penalties</a:t>
            </a:r>
          </a:p>
          <a:p>
            <a:pPr marL="457200" marR="0" lvl="0" indent="-457200" algn="l" defTabSz="914400" rtl="0" eaLnBrk="0" fontAlgn="base" latinLnBrk="0" hangingPunct="0">
              <a:lnSpc>
                <a:spcPct val="100000"/>
              </a:lnSpc>
              <a:spcBef>
                <a:spcPct val="20000"/>
              </a:spcBef>
              <a:spcAft>
                <a:spcPct val="0"/>
              </a:spcAft>
              <a:buClr>
                <a:schemeClr val="hlink"/>
              </a:buClr>
              <a:buSzTx/>
              <a:buFont typeface="Wingdings" pitchFamily="2" charset="2"/>
              <a:buChar char="§"/>
              <a:tabLst/>
              <a:defRPr/>
            </a:pPr>
            <a:r>
              <a:rPr kumimoji="0" lang="en-US"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Fines plus imprisonment</a:t>
            </a:r>
          </a:p>
          <a:p>
            <a:pPr marL="457200" marR="0" lvl="0" indent="-457200" algn="l" defTabSz="914400" rtl="0" eaLnBrk="0" fontAlgn="base" latinLnBrk="0" hangingPunct="0">
              <a:lnSpc>
                <a:spcPct val="100000"/>
              </a:lnSpc>
              <a:spcBef>
                <a:spcPct val="20000"/>
              </a:spcBef>
              <a:spcAft>
                <a:spcPct val="0"/>
              </a:spcAft>
              <a:buClr>
                <a:schemeClr val="hlink"/>
              </a:buClr>
              <a:buSzTx/>
              <a:buFont typeface="Wingdings" pitchFamily="2" charset="2"/>
              <a:buChar char="§"/>
              <a:tabLst/>
              <a:defRPr/>
            </a:pPr>
            <a:endParaRPr kumimoji="0" lang="en-US" sz="8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457200" marR="0" lvl="0" indent="-457200" algn="l" defTabSz="914400" rtl="0" eaLnBrk="0" fontAlgn="base" latinLnBrk="0" hangingPunct="0">
              <a:lnSpc>
                <a:spcPct val="100000"/>
              </a:lnSpc>
              <a:spcBef>
                <a:spcPct val="20000"/>
              </a:spcBef>
              <a:spcAft>
                <a:spcPct val="0"/>
              </a:spcAft>
              <a:buClr>
                <a:schemeClr val="hlink"/>
              </a:buClr>
              <a:buSzTx/>
              <a:buFontTx/>
              <a:buNone/>
              <a:tabLst/>
              <a:defRPr/>
            </a:pPr>
            <a:r>
              <a:rPr kumimoji="0" lang="en-US" sz="24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Professional consequences:</a:t>
            </a:r>
          </a:p>
          <a:p>
            <a:pPr marL="457200" marR="0" lvl="0" indent="-457200" algn="l" defTabSz="914400" rtl="0" eaLnBrk="0" fontAlgn="base" latinLnBrk="0" hangingPunct="0">
              <a:lnSpc>
                <a:spcPct val="100000"/>
              </a:lnSpc>
              <a:spcBef>
                <a:spcPct val="20000"/>
              </a:spcBef>
              <a:spcAft>
                <a:spcPct val="0"/>
              </a:spcAft>
              <a:buClr>
                <a:schemeClr val="hlink"/>
              </a:buClr>
              <a:buSzTx/>
              <a:buFont typeface="Wingdings" pitchFamily="2" charset="2"/>
              <a:buChar char="§"/>
              <a:tabLst/>
              <a:defRPr/>
            </a:pPr>
            <a:r>
              <a:rPr kumimoji="0" lang="en-US"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Disciplinary action by the Board of Nurse Examiners</a:t>
            </a:r>
          </a:p>
          <a:p>
            <a:pPr marL="457200" marR="0" lvl="0" indent="-457200" algn="l" defTabSz="914400" rtl="0" eaLnBrk="0" fontAlgn="base" latinLnBrk="0" hangingPunct="0">
              <a:lnSpc>
                <a:spcPct val="100000"/>
              </a:lnSpc>
              <a:spcBef>
                <a:spcPct val="20000"/>
              </a:spcBef>
              <a:spcAft>
                <a:spcPct val="0"/>
              </a:spcAft>
              <a:buClr>
                <a:schemeClr val="hlink"/>
              </a:buClr>
              <a:buSzTx/>
              <a:buFont typeface="Wingdings" pitchFamily="2" charset="2"/>
              <a:buChar char="§"/>
              <a:tabLst/>
              <a:defRPr/>
            </a:pPr>
            <a:r>
              <a:rPr lang="en-US" sz="2400" kern="0" dirty="0" smtClean="0">
                <a:effectLst>
                  <a:outerShdw blurRad="38100" dist="38100" dir="2700000" algn="tl">
                    <a:srgbClr val="000000"/>
                  </a:outerShdw>
                </a:effectLst>
                <a:latin typeface="+mn-lt"/>
              </a:rPr>
              <a:t>Reprimands</a:t>
            </a:r>
          </a:p>
          <a:p>
            <a:pPr marL="457200" marR="0" lvl="0" indent="-457200" algn="l" defTabSz="914400" rtl="0" eaLnBrk="0" fontAlgn="base" latinLnBrk="0" hangingPunct="0">
              <a:lnSpc>
                <a:spcPct val="100000"/>
              </a:lnSpc>
              <a:spcBef>
                <a:spcPct val="20000"/>
              </a:spcBef>
              <a:spcAft>
                <a:spcPct val="0"/>
              </a:spcAft>
              <a:buClr>
                <a:schemeClr val="hlink"/>
              </a:buClr>
              <a:buSzTx/>
              <a:buFont typeface="Wingdings" pitchFamily="2" charset="2"/>
              <a:buChar char="§"/>
              <a:tabLst/>
              <a:defRPr/>
            </a:pPr>
            <a:r>
              <a:rPr lang="en-US" sz="2400" kern="0" dirty="0" smtClean="0">
                <a:effectLst>
                  <a:outerShdw blurRad="38100" dist="38100" dir="2700000" algn="tl">
                    <a:srgbClr val="000000"/>
                  </a:outerShdw>
                </a:effectLst>
                <a:latin typeface="+mn-lt"/>
              </a:rPr>
              <a:t>Termination of Employment</a:t>
            </a:r>
          </a:p>
          <a:p>
            <a:pPr marL="457200" marR="0" lvl="0" indent="-457200" algn="l" defTabSz="914400" rtl="0" eaLnBrk="0" fontAlgn="base" latinLnBrk="0" hangingPunct="0">
              <a:lnSpc>
                <a:spcPct val="100000"/>
              </a:lnSpc>
              <a:spcBef>
                <a:spcPct val="20000"/>
              </a:spcBef>
              <a:spcAft>
                <a:spcPct val="0"/>
              </a:spcAft>
              <a:buClr>
                <a:schemeClr val="hlink"/>
              </a:buClr>
              <a:buSzTx/>
              <a:buFont typeface="Wingdings" pitchFamily="2" charset="2"/>
              <a:buChar char="§"/>
              <a:tabLst/>
              <a:defRPr/>
            </a:pPr>
            <a:endParaRPr kumimoji="0" lang="en-US" sz="8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457200" marR="0" lvl="0" indent="-457200" algn="l" defTabSz="914400" rtl="0" eaLnBrk="0" fontAlgn="base" latinLnBrk="0" hangingPunct="0">
              <a:lnSpc>
                <a:spcPct val="100000"/>
              </a:lnSpc>
              <a:spcBef>
                <a:spcPct val="20000"/>
              </a:spcBef>
              <a:spcAft>
                <a:spcPct val="0"/>
              </a:spcAft>
              <a:buClr>
                <a:schemeClr val="hlink"/>
              </a:buClr>
              <a:buSzTx/>
              <a:buFontTx/>
              <a:buNone/>
              <a:tabLst/>
              <a:defRPr/>
            </a:pPr>
            <a:r>
              <a:rPr kumimoji="0" lang="en-US" sz="24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Academic consequences:</a:t>
            </a:r>
            <a:endParaRPr kumimoji="0" lang="en-US"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457200" marR="0" lvl="0" indent="-457200" algn="l" defTabSz="914400" rtl="0" eaLnBrk="0" fontAlgn="base" latinLnBrk="0" hangingPunct="0">
              <a:lnSpc>
                <a:spcPct val="100000"/>
              </a:lnSpc>
              <a:spcBef>
                <a:spcPct val="20000"/>
              </a:spcBef>
              <a:spcAft>
                <a:spcPct val="0"/>
              </a:spcAft>
              <a:buClr>
                <a:schemeClr val="hlink"/>
              </a:buClr>
              <a:buSzTx/>
              <a:buFont typeface="Wingdings" pitchFamily="2" charset="2"/>
              <a:buChar char="§"/>
              <a:tabLst/>
              <a:defRPr/>
            </a:pPr>
            <a:r>
              <a:rPr kumimoji="0" lang="en-US"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Reprimands</a:t>
            </a:r>
          </a:p>
          <a:p>
            <a:pPr marL="457200" marR="0" lvl="0" indent="-457200" algn="l" defTabSz="914400" rtl="0" eaLnBrk="0" fontAlgn="base" latinLnBrk="0" hangingPunct="0">
              <a:lnSpc>
                <a:spcPct val="100000"/>
              </a:lnSpc>
              <a:spcBef>
                <a:spcPct val="20000"/>
              </a:spcBef>
              <a:spcAft>
                <a:spcPct val="0"/>
              </a:spcAft>
              <a:buClr>
                <a:schemeClr val="hlink"/>
              </a:buClr>
              <a:buSzTx/>
              <a:buFont typeface="Wingdings" pitchFamily="2" charset="2"/>
              <a:buChar char="§"/>
              <a:tabLst/>
              <a:defRPr/>
            </a:pPr>
            <a:r>
              <a:rPr kumimoji="0" lang="en-US"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Loss of points toward grade or failure of course</a:t>
            </a:r>
          </a:p>
          <a:p>
            <a:pPr marL="457200" marR="0" lvl="0" indent="-457200" algn="l" defTabSz="914400" rtl="0" eaLnBrk="0" fontAlgn="base" latinLnBrk="0" hangingPunct="0">
              <a:lnSpc>
                <a:spcPct val="100000"/>
              </a:lnSpc>
              <a:spcBef>
                <a:spcPct val="20000"/>
              </a:spcBef>
              <a:spcAft>
                <a:spcPct val="0"/>
              </a:spcAft>
              <a:buClr>
                <a:schemeClr val="hlink"/>
              </a:buClr>
              <a:buSzTx/>
              <a:buFont typeface="Wingdings" pitchFamily="2" charset="2"/>
              <a:buChar char="§"/>
              <a:tabLst/>
              <a:defRPr/>
            </a:pPr>
            <a:r>
              <a:rPr kumimoji="0" lang="en-US"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Dismissal from School of Nursing</a:t>
            </a:r>
            <a:endParaRPr kumimoji="0" lang="en-US" sz="2400" b="0" i="0" u="none" strike="noStrike" kern="0" cap="none" spc="0" normalizeH="0" baseline="0" noProof="0" dirty="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3" name="Rectangle 2"/>
          <p:cNvSpPr txBox="1">
            <a:spLocks noChangeArrowheads="1"/>
          </p:cNvSpPr>
          <p:nvPr/>
        </p:nvSpPr>
        <p:spPr>
          <a:xfrm>
            <a:off x="685800" y="0"/>
            <a:ext cx="7772400" cy="17526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400" b="0"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Potential Consequences of</a:t>
            </a:r>
            <a:br>
              <a:rPr kumimoji="0" lang="en-US" sz="4400" b="0"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en-US" sz="4400" b="0"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 HIPAA Violations</a:t>
            </a:r>
            <a:endParaRPr kumimoji="0" lang="en-US" sz="4400" b="0" i="0" u="none" strike="noStrike" kern="0" cap="none" spc="0" normalizeH="0" baseline="0" noProof="0" dirty="0">
              <a:ln>
                <a:noFill/>
              </a:ln>
              <a:solidFill>
                <a:schemeClr val="tx2"/>
              </a:solidFill>
              <a:effectLst>
                <a:outerShdw blurRad="38100" dist="38100" dir="2700000" algn="tl">
                  <a:srgbClr val="000000"/>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Rot="1" noChangeArrowheads="1"/>
          </p:cNvSpPr>
          <p:nvPr/>
        </p:nvSpPr>
        <p:spPr>
          <a:xfrm>
            <a:off x="457200" y="1066800"/>
            <a:ext cx="8686800" cy="5486400"/>
          </a:xfrm>
          <a:prstGeom prst="rect">
            <a:avLst/>
          </a:prstGeom>
        </p:spPr>
        <p:txBody>
          <a:bodyPr/>
          <a:lstStyle>
            <a:lvl1pPr marL="342900" indent="-342900" algn="l" rtl="0" eaLnBrk="0" fontAlgn="base" hangingPunct="0">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a:lstStyle>
          <a:p>
            <a:pPr>
              <a:buFont typeface="Wingdings" pitchFamily="2" charset="2"/>
              <a:buNone/>
            </a:pPr>
            <a:endParaRPr lang="en-US" sz="2000" dirty="0" smtClean="0">
              <a:effectLst/>
            </a:endParaRPr>
          </a:p>
          <a:p>
            <a:r>
              <a:rPr lang="en-US" sz="2800" dirty="0" smtClean="0">
                <a:effectLst/>
              </a:rPr>
              <a:t>Cerner Millennium Electronic Health Record (EHR)</a:t>
            </a:r>
          </a:p>
          <a:p>
            <a:pPr lvl="2">
              <a:buClr>
                <a:schemeClr val="tx1"/>
              </a:buClr>
              <a:buFontTx/>
              <a:buChar char="•"/>
            </a:pPr>
            <a:r>
              <a:rPr lang="en-US" dirty="0" smtClean="0">
                <a:effectLst/>
              </a:rPr>
              <a:t>Hospital – June 2011</a:t>
            </a:r>
          </a:p>
          <a:p>
            <a:pPr lvl="2">
              <a:buClr>
                <a:schemeClr val="tx1"/>
              </a:buClr>
              <a:buFontTx/>
              <a:buChar char="•"/>
            </a:pPr>
            <a:r>
              <a:rPr lang="en-US" dirty="0" smtClean="0">
                <a:effectLst/>
              </a:rPr>
              <a:t>Physician Practices – April 2012</a:t>
            </a:r>
          </a:p>
          <a:p>
            <a:r>
              <a:rPr lang="en-US" sz="2800" dirty="0" smtClean="0">
                <a:effectLst/>
              </a:rPr>
              <a:t>Cerner </a:t>
            </a:r>
            <a:r>
              <a:rPr lang="en-US" sz="2800" dirty="0" err="1" smtClean="0">
                <a:effectLst/>
              </a:rPr>
              <a:t>ProVision</a:t>
            </a:r>
            <a:r>
              <a:rPr lang="en-US" sz="2800" dirty="0" smtClean="0">
                <a:effectLst/>
              </a:rPr>
              <a:t> Document Management - 2011</a:t>
            </a:r>
          </a:p>
          <a:p>
            <a:r>
              <a:rPr lang="en-US" sz="2800" dirty="0" smtClean="0">
                <a:effectLst/>
              </a:rPr>
              <a:t>Picture Archiving &amp; Communication System - 2011</a:t>
            </a:r>
          </a:p>
          <a:p>
            <a:r>
              <a:rPr lang="en-US" sz="2800" dirty="0" smtClean="0">
                <a:effectLst/>
              </a:rPr>
              <a:t>Remote Access - 2011</a:t>
            </a:r>
          </a:p>
          <a:p>
            <a:r>
              <a:rPr lang="en-US" sz="2800" dirty="0" smtClean="0">
                <a:effectLst/>
              </a:rPr>
              <a:t>Expanding Wireless Technology - Ongoing</a:t>
            </a:r>
          </a:p>
          <a:p>
            <a:endParaRPr lang="en-US" sz="2800" dirty="0" smtClean="0">
              <a:effectLst/>
            </a:endParaRPr>
          </a:p>
        </p:txBody>
      </p:sp>
      <p:sp>
        <p:nvSpPr>
          <p:cNvPr id="3" name="Rectangle 2"/>
          <p:cNvSpPr txBox="1">
            <a:spLocks noRot="1" noChangeArrowheads="1"/>
          </p:cNvSpPr>
          <p:nvPr/>
        </p:nvSpPr>
        <p:spPr>
          <a:xfrm>
            <a:off x="0" y="152400"/>
            <a:ext cx="9144000" cy="914400"/>
          </a:xfrm>
          <a:prstGeom prst="rect">
            <a:avLst/>
          </a:prstGeom>
        </p:spPr>
        <p:txBody>
          <a:bodyPr/>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a:defRPr/>
            </a:pPr>
            <a:r>
              <a:rPr lang="en-US" sz="4000" dirty="0" smtClean="0"/>
              <a:t>Our EHR Journey</a:t>
            </a:r>
            <a:endParaRPr lang="en-US" sz="4000" dirty="0" smtClean="0">
              <a:effectLst/>
            </a:endParaRPr>
          </a:p>
        </p:txBody>
      </p:sp>
    </p:spTree>
    <p:extLst>
      <p:ext uri="{BB962C8B-B14F-4D97-AF65-F5344CB8AC3E}">
        <p14:creationId xmlns:p14="http://schemas.microsoft.com/office/powerpoint/2010/main" val="11602251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Rot="1" noChangeArrowheads="1"/>
          </p:cNvSpPr>
          <p:nvPr/>
        </p:nvSpPr>
        <p:spPr>
          <a:xfrm>
            <a:off x="457200" y="1066800"/>
            <a:ext cx="8686800" cy="5486400"/>
          </a:xfrm>
          <a:prstGeom prst="rect">
            <a:avLst/>
          </a:prstGeom>
        </p:spPr>
        <p:txBody>
          <a:bodyPr/>
          <a:lstStyle>
            <a:lvl1pPr marL="342900" indent="-342900" algn="l" rtl="0" eaLnBrk="0" fontAlgn="base" hangingPunct="0">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a:lstStyle>
          <a:p>
            <a:pPr>
              <a:buFont typeface="Wingdings" pitchFamily="2" charset="2"/>
              <a:buNone/>
            </a:pPr>
            <a:endParaRPr lang="en-US" sz="2000" dirty="0" smtClean="0">
              <a:effectLst/>
            </a:endParaRPr>
          </a:p>
          <a:p>
            <a:r>
              <a:rPr lang="en-US" sz="2800" dirty="0" smtClean="0">
                <a:effectLst/>
              </a:rPr>
              <a:t>Improving ability for patients to be an active participant in their care:</a:t>
            </a:r>
          </a:p>
          <a:p>
            <a:pPr marL="914400" lvl="1" indent="-220663">
              <a:buFont typeface="Arial" pitchFamily="34" charset="0"/>
              <a:buChar char="•"/>
            </a:pPr>
            <a:r>
              <a:rPr lang="en-US" sz="2400" dirty="0" smtClean="0">
                <a:effectLst/>
              </a:rPr>
              <a:t>Patient Portal</a:t>
            </a:r>
          </a:p>
          <a:p>
            <a:pPr lvl="2">
              <a:buClr>
                <a:schemeClr val="tx1"/>
              </a:buClr>
              <a:buFont typeface="Wingdings" pitchFamily="2" charset="2"/>
              <a:buNone/>
            </a:pPr>
            <a:endParaRPr lang="en-US" sz="1200" dirty="0" smtClean="0">
              <a:effectLst/>
            </a:endParaRPr>
          </a:p>
          <a:p>
            <a:r>
              <a:rPr lang="en-US" sz="2800" dirty="0" smtClean="0">
                <a:effectLst/>
              </a:rPr>
              <a:t>Data Sharing:</a:t>
            </a:r>
          </a:p>
          <a:p>
            <a:pPr marL="914400" lvl="1" indent="-220663">
              <a:buClr>
                <a:schemeClr val="hlink"/>
              </a:buClr>
              <a:buFont typeface="Arial" pitchFamily="34" charset="0"/>
              <a:buChar char="•"/>
            </a:pPr>
            <a:r>
              <a:rPr lang="en-US" sz="2400" dirty="0" smtClean="0">
                <a:effectLst/>
              </a:rPr>
              <a:t>With the State of Ohio:</a:t>
            </a:r>
          </a:p>
          <a:p>
            <a:pPr marL="1430338" lvl="1" indent="-279400">
              <a:buClr>
                <a:schemeClr val="hlink"/>
              </a:buClr>
              <a:buFont typeface="Wingdings" pitchFamily="2" charset="2"/>
              <a:buChar char="ü"/>
            </a:pPr>
            <a:r>
              <a:rPr lang="en-US" sz="2000" dirty="0" smtClean="0">
                <a:effectLst/>
              </a:rPr>
              <a:t>Immunizations</a:t>
            </a:r>
          </a:p>
          <a:p>
            <a:pPr marL="1430338" lvl="1" indent="-279400">
              <a:buClr>
                <a:schemeClr val="hlink"/>
              </a:buClr>
              <a:buFont typeface="Wingdings" pitchFamily="2" charset="2"/>
              <a:buChar char="ü"/>
            </a:pPr>
            <a:r>
              <a:rPr lang="en-US" sz="2000" dirty="0" err="1" smtClean="0">
                <a:effectLst/>
              </a:rPr>
              <a:t>Syndromic</a:t>
            </a:r>
            <a:r>
              <a:rPr lang="en-US" sz="2000" dirty="0" smtClean="0">
                <a:effectLst/>
              </a:rPr>
              <a:t> Surveillance</a:t>
            </a:r>
          </a:p>
          <a:p>
            <a:pPr marL="1430338" lvl="1" indent="-279400">
              <a:buClr>
                <a:schemeClr val="hlink"/>
              </a:buClr>
              <a:buFont typeface="Wingdings" pitchFamily="2" charset="2"/>
              <a:buChar char="ü"/>
            </a:pPr>
            <a:r>
              <a:rPr lang="en-US" sz="2000" dirty="0" smtClean="0">
                <a:effectLst/>
              </a:rPr>
              <a:t>Reportable Labs</a:t>
            </a:r>
          </a:p>
          <a:p>
            <a:pPr marL="914400" lvl="1" indent="-220663">
              <a:buClr>
                <a:schemeClr val="hlink"/>
              </a:buClr>
              <a:buFont typeface="Arial" pitchFamily="34" charset="0"/>
              <a:buChar char="•"/>
            </a:pPr>
            <a:r>
              <a:rPr lang="en-US" sz="2400" dirty="0" smtClean="0">
                <a:effectLst/>
              </a:rPr>
              <a:t>With Other Providers of Care:</a:t>
            </a:r>
          </a:p>
          <a:p>
            <a:pPr marL="1430338" indent="-279400">
              <a:buFont typeface="Wingdings" pitchFamily="2" charset="2"/>
              <a:buChar char="ü"/>
            </a:pPr>
            <a:r>
              <a:rPr lang="en-US" sz="2000" dirty="0" smtClean="0">
                <a:effectLst/>
              </a:rPr>
              <a:t>Cerner Direct - Secure Physician to Physician </a:t>
            </a:r>
          </a:p>
          <a:p>
            <a:pPr marL="1430338" indent="-279400">
              <a:buFont typeface="Wingdings" pitchFamily="2" charset="2"/>
              <a:buChar char="ü"/>
            </a:pPr>
            <a:r>
              <a:rPr lang="en-US" sz="2000" dirty="0" smtClean="0">
                <a:effectLst/>
              </a:rPr>
              <a:t>Health Information Exchange</a:t>
            </a:r>
          </a:p>
          <a:p>
            <a:pPr>
              <a:buFont typeface="Wingdings" pitchFamily="2" charset="2"/>
              <a:buNone/>
            </a:pPr>
            <a:endParaRPr lang="en-US" sz="1200" dirty="0" smtClean="0">
              <a:effectLst/>
            </a:endParaRPr>
          </a:p>
          <a:p>
            <a:endParaRPr lang="en-US" sz="2800" dirty="0" smtClean="0">
              <a:effectLst/>
            </a:endParaRPr>
          </a:p>
        </p:txBody>
      </p:sp>
      <p:sp>
        <p:nvSpPr>
          <p:cNvPr id="3" name="Rectangle 2"/>
          <p:cNvSpPr txBox="1">
            <a:spLocks noRot="1" noChangeArrowheads="1"/>
          </p:cNvSpPr>
          <p:nvPr/>
        </p:nvSpPr>
        <p:spPr>
          <a:xfrm>
            <a:off x="301625" y="228600"/>
            <a:ext cx="8510588" cy="914401"/>
          </a:xfrm>
          <a:prstGeom prst="rect">
            <a:avLst/>
          </a:prstGeom>
        </p:spPr>
        <p:txBody>
          <a:bodyPr/>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a:defRPr/>
            </a:pPr>
            <a:r>
              <a:rPr lang="en-US" dirty="0" smtClean="0"/>
              <a:t>Looking to the Future</a:t>
            </a:r>
          </a:p>
        </p:txBody>
      </p:sp>
      <p:pic>
        <p:nvPicPr>
          <p:cNvPr id="4" name="Picture 6" descr="MCj04259260000[1]"/>
          <p:cNvPicPr>
            <a:picLocks noChangeAspect="1" noChangeArrowheads="1"/>
          </p:cNvPicPr>
          <p:nvPr/>
        </p:nvPicPr>
        <p:blipFill>
          <a:blip r:embed="rId2" cstate="print"/>
          <a:srcRect/>
          <a:stretch>
            <a:fillRect/>
          </a:stretch>
        </p:blipFill>
        <p:spPr bwMode="auto">
          <a:xfrm>
            <a:off x="5754329" y="2286000"/>
            <a:ext cx="3352800" cy="3276600"/>
          </a:xfrm>
          <a:prstGeom prst="rect">
            <a:avLst/>
          </a:prstGeom>
          <a:noFill/>
          <a:ln w="9525">
            <a:noFill/>
            <a:miter lim="800000"/>
            <a:headEnd/>
            <a:tailEnd/>
          </a:ln>
        </p:spPr>
      </p:pic>
    </p:spTree>
    <p:extLst>
      <p:ext uri="{BB962C8B-B14F-4D97-AF65-F5344CB8AC3E}">
        <p14:creationId xmlns:p14="http://schemas.microsoft.com/office/powerpoint/2010/main" val="33542383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p:cNvSpPr txBox="1">
            <a:spLocks noChangeArrowheads="1"/>
          </p:cNvSpPr>
          <p:nvPr/>
        </p:nvSpPr>
        <p:spPr bwMode="auto">
          <a:xfrm>
            <a:off x="304800" y="304800"/>
            <a:ext cx="8534399" cy="1077218"/>
          </a:xfrm>
          <a:prstGeom prst="rect">
            <a:avLst/>
          </a:prstGeom>
          <a:noFill/>
          <a:ln w="9525">
            <a:noFill/>
            <a:miter lim="800000"/>
            <a:headEnd/>
            <a:tailEnd/>
          </a:ln>
          <a:effectLst/>
        </p:spPr>
        <p:txBody>
          <a:bodyPr wrap="square">
            <a:spAutoFit/>
          </a:bodyPr>
          <a:lstStyle/>
          <a:p>
            <a:pPr algn="ctr"/>
            <a:r>
              <a:rPr lang="en-US" sz="3200" b="1" dirty="0" smtClean="0">
                <a:solidFill>
                  <a:srgbClr val="B7E7FF"/>
                </a:solidFill>
                <a:effectLst>
                  <a:outerShdw blurRad="38100" dist="38100" dir="2700000" algn="ctr" rotWithShape="0">
                    <a:srgbClr val="000000">
                      <a:alpha val="99000"/>
                    </a:srgbClr>
                  </a:outerShdw>
                </a:effectLst>
              </a:rPr>
              <a:t>Summary</a:t>
            </a:r>
          </a:p>
          <a:p>
            <a:pPr algn="ctr"/>
            <a:r>
              <a:rPr lang="en-US" sz="3200" b="1" dirty="0" smtClean="0">
                <a:solidFill>
                  <a:srgbClr val="B7E7FF"/>
                </a:solidFill>
                <a:effectLst>
                  <a:outerShdw blurRad="38100" dist="38100" dir="2700000" algn="ctr" rotWithShape="0">
                    <a:srgbClr val="000000">
                      <a:alpha val="99000"/>
                    </a:srgbClr>
                  </a:outerShdw>
                </a:effectLst>
              </a:rPr>
              <a:t>HIPAA GUIDELINES</a:t>
            </a:r>
            <a:endParaRPr lang="en-US" dirty="0">
              <a:solidFill>
                <a:srgbClr val="B7E7FF"/>
              </a:solidFill>
              <a:effectLst>
                <a:outerShdw blurRad="38100" dist="38100" dir="2700000" algn="ctr" rotWithShape="0">
                  <a:srgbClr val="000000">
                    <a:alpha val="99000"/>
                  </a:srgbClr>
                </a:outerShdw>
              </a:effectLst>
            </a:endParaRPr>
          </a:p>
        </p:txBody>
      </p:sp>
      <p:sp>
        <p:nvSpPr>
          <p:cNvPr id="3" name="Text Box 4"/>
          <p:cNvSpPr txBox="1">
            <a:spLocks noChangeArrowheads="1"/>
          </p:cNvSpPr>
          <p:nvPr/>
        </p:nvSpPr>
        <p:spPr bwMode="auto">
          <a:xfrm>
            <a:off x="381000" y="990600"/>
            <a:ext cx="8534400" cy="5209118"/>
          </a:xfrm>
          <a:prstGeom prst="rect">
            <a:avLst/>
          </a:prstGeom>
          <a:noFill/>
          <a:ln w="9525">
            <a:noFill/>
            <a:miter lim="800000"/>
            <a:headEnd/>
            <a:tailEnd/>
          </a:ln>
          <a:effectLst/>
        </p:spPr>
        <p:txBody>
          <a:bodyPr wrap="square">
            <a:spAutoFit/>
          </a:bodyPr>
          <a:lstStyle/>
          <a:p>
            <a:pPr marL="223838" indent="-223838">
              <a:lnSpc>
                <a:spcPct val="125000"/>
              </a:lnSpc>
              <a:buClr>
                <a:srgbClr val="FFC000"/>
              </a:buClr>
              <a:buFont typeface="Wingdings" pitchFamily="2" charset="2"/>
              <a:buChar char="§"/>
            </a:pPr>
            <a:endParaRPr lang="en-US" sz="2600" dirty="0" smtClean="0">
              <a:solidFill>
                <a:srgbClr val="FFFFFF"/>
              </a:solidFill>
            </a:endParaRPr>
          </a:p>
          <a:p>
            <a:pPr marL="223838" indent="-223838">
              <a:lnSpc>
                <a:spcPct val="125000"/>
              </a:lnSpc>
              <a:buClr>
                <a:srgbClr val="FFC000"/>
              </a:buClr>
              <a:buFont typeface="Wingdings" pitchFamily="2" charset="2"/>
              <a:buChar char="§"/>
            </a:pPr>
            <a:r>
              <a:rPr lang="en-US" sz="2400" dirty="0" smtClean="0">
                <a:solidFill>
                  <a:srgbClr val="FFFFFF"/>
                </a:solidFill>
              </a:rPr>
              <a:t>Provides a patient with control over how their health information is utilized.</a:t>
            </a:r>
          </a:p>
          <a:p>
            <a:pPr marL="223838" indent="-223838">
              <a:lnSpc>
                <a:spcPct val="125000"/>
              </a:lnSpc>
              <a:buClr>
                <a:srgbClr val="FFC000"/>
              </a:buClr>
              <a:buFont typeface="Wingdings" pitchFamily="2" charset="2"/>
              <a:buChar char="§"/>
            </a:pPr>
            <a:r>
              <a:rPr lang="en-US" sz="2400" dirty="0" smtClean="0">
                <a:solidFill>
                  <a:srgbClr val="FFFFFF"/>
                </a:solidFill>
              </a:rPr>
              <a:t>Requires that usage of equipment such as computers, printers, faxes, and similar technology in reference to PHI is done is a safe and secure manner.</a:t>
            </a:r>
          </a:p>
          <a:p>
            <a:pPr marL="223838" indent="-223838">
              <a:lnSpc>
                <a:spcPct val="125000"/>
              </a:lnSpc>
              <a:buClr>
                <a:srgbClr val="FFC000"/>
              </a:buClr>
              <a:buFont typeface="Wingdings" pitchFamily="2" charset="2"/>
              <a:buChar char="§"/>
            </a:pPr>
            <a:r>
              <a:rPr lang="en-US" sz="2400" dirty="0" smtClean="0">
                <a:solidFill>
                  <a:srgbClr val="FFFFFF"/>
                </a:solidFill>
              </a:rPr>
              <a:t>All employees and volunteers are responsible for insuring that PHI is not utilized or disseminated in a manner which comprises HIPAA privacy/security requirements.</a:t>
            </a:r>
          </a:p>
          <a:p>
            <a:pPr marL="223838" indent="-223838">
              <a:lnSpc>
                <a:spcPct val="125000"/>
              </a:lnSpc>
              <a:buClr>
                <a:srgbClr val="FFC000"/>
              </a:buClr>
              <a:buFont typeface="Wingdings" pitchFamily="2" charset="2"/>
              <a:buChar char="§"/>
            </a:pPr>
            <a:r>
              <a:rPr lang="en-US" sz="2400" dirty="0" smtClean="0">
                <a:solidFill>
                  <a:srgbClr val="FFFFFF"/>
                </a:solidFill>
              </a:rPr>
              <a:t>Holds any organization and/or individual responsible for violation of HIPAA guidelines.</a:t>
            </a:r>
          </a:p>
        </p:txBody>
      </p:sp>
    </p:spTree>
    <p:extLst>
      <p:ext uri="{BB962C8B-B14F-4D97-AF65-F5344CB8AC3E}">
        <p14:creationId xmlns:p14="http://schemas.microsoft.com/office/powerpoint/2010/main" val="29507482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p:cNvSpPr txBox="1">
            <a:spLocks noChangeArrowheads="1"/>
          </p:cNvSpPr>
          <p:nvPr/>
        </p:nvSpPr>
        <p:spPr bwMode="auto">
          <a:xfrm>
            <a:off x="304800" y="304800"/>
            <a:ext cx="8534399" cy="1077218"/>
          </a:xfrm>
          <a:prstGeom prst="rect">
            <a:avLst/>
          </a:prstGeom>
          <a:noFill/>
          <a:ln w="9525">
            <a:noFill/>
            <a:miter lim="800000"/>
            <a:headEnd/>
            <a:tailEnd/>
          </a:ln>
          <a:effectLst/>
        </p:spPr>
        <p:txBody>
          <a:bodyPr wrap="square">
            <a:spAutoFit/>
          </a:bodyPr>
          <a:lstStyle/>
          <a:p>
            <a:pPr algn="ctr"/>
            <a:r>
              <a:rPr lang="en-US" sz="3200" b="1" dirty="0" smtClean="0">
                <a:solidFill>
                  <a:srgbClr val="B7E7FF"/>
                </a:solidFill>
                <a:effectLst>
                  <a:outerShdw blurRad="38100" dist="38100" dir="2700000" algn="ctr" rotWithShape="0">
                    <a:srgbClr val="000000">
                      <a:alpha val="99000"/>
                    </a:srgbClr>
                  </a:outerShdw>
                </a:effectLst>
              </a:rPr>
              <a:t>Summary</a:t>
            </a:r>
          </a:p>
          <a:p>
            <a:pPr algn="ctr"/>
            <a:r>
              <a:rPr lang="en-US" sz="3200" b="1" dirty="0" smtClean="0">
                <a:solidFill>
                  <a:srgbClr val="B7E7FF"/>
                </a:solidFill>
                <a:effectLst>
                  <a:outerShdw blurRad="38100" dist="38100" dir="2700000" algn="ctr" rotWithShape="0">
                    <a:srgbClr val="000000">
                      <a:alpha val="99000"/>
                    </a:srgbClr>
                  </a:outerShdw>
                </a:effectLst>
              </a:rPr>
              <a:t>HIPAA GUIDELINES</a:t>
            </a:r>
            <a:endParaRPr lang="en-US" dirty="0">
              <a:solidFill>
                <a:srgbClr val="B7E7FF"/>
              </a:solidFill>
              <a:effectLst>
                <a:outerShdw blurRad="38100" dist="38100" dir="2700000" algn="ctr" rotWithShape="0">
                  <a:srgbClr val="000000">
                    <a:alpha val="99000"/>
                  </a:srgbClr>
                </a:outerShdw>
              </a:effectLst>
            </a:endParaRPr>
          </a:p>
        </p:txBody>
      </p:sp>
      <p:sp>
        <p:nvSpPr>
          <p:cNvPr id="4" name="Rectangle 3"/>
          <p:cNvSpPr/>
          <p:nvPr/>
        </p:nvSpPr>
        <p:spPr>
          <a:xfrm>
            <a:off x="685800" y="1767007"/>
            <a:ext cx="7848600" cy="2400657"/>
          </a:xfrm>
          <a:prstGeom prst="rect">
            <a:avLst/>
          </a:prstGeom>
        </p:spPr>
        <p:txBody>
          <a:bodyPr wrap="square">
            <a:spAutoFit/>
          </a:bodyPr>
          <a:lstStyle/>
          <a:p>
            <a:pPr marL="223838" lvl="0" indent="-223838">
              <a:lnSpc>
                <a:spcPct val="125000"/>
              </a:lnSpc>
              <a:buClr>
                <a:srgbClr val="FFC000"/>
              </a:buClr>
              <a:buFont typeface="Wingdings" pitchFamily="2" charset="2"/>
              <a:buChar char="§"/>
            </a:pPr>
            <a:r>
              <a:rPr lang="en-US" sz="2400" dirty="0">
                <a:solidFill>
                  <a:srgbClr val="FFFFFF"/>
                </a:solidFill>
              </a:rPr>
              <a:t>Requires communicating any privacy/security concerns within the hospital/agency.</a:t>
            </a:r>
          </a:p>
          <a:p>
            <a:pPr lvl="0">
              <a:lnSpc>
                <a:spcPct val="125000"/>
              </a:lnSpc>
              <a:buClr>
                <a:srgbClr val="FFC000"/>
              </a:buClr>
            </a:pPr>
            <a:endParaRPr lang="en-US" sz="2400" dirty="0">
              <a:solidFill>
                <a:srgbClr val="FFFFFF"/>
              </a:solidFill>
            </a:endParaRPr>
          </a:p>
          <a:p>
            <a:pPr marL="223838" lvl="0" indent="-223838">
              <a:lnSpc>
                <a:spcPct val="125000"/>
              </a:lnSpc>
              <a:buClr>
                <a:srgbClr val="FFC000"/>
              </a:buClr>
              <a:buFont typeface="Wingdings" pitchFamily="2" charset="2"/>
              <a:buChar char="§"/>
            </a:pPr>
            <a:r>
              <a:rPr lang="en-US" sz="2400" dirty="0">
                <a:solidFill>
                  <a:srgbClr val="FFFFFF"/>
                </a:solidFill>
              </a:rPr>
              <a:t>Requires  investigation of any potential breach risk associated with </a:t>
            </a:r>
            <a:r>
              <a:rPr lang="en-US" sz="2400" dirty="0" smtClean="0">
                <a:solidFill>
                  <a:srgbClr val="FFFFFF"/>
                </a:solidFill>
              </a:rPr>
              <a:t>PHI.</a:t>
            </a:r>
            <a:endParaRPr lang="en-US" sz="2400" dirty="0">
              <a:solidFill>
                <a:srgbClr val="FFFFFF"/>
              </a:solidFill>
            </a:endParaRPr>
          </a:p>
        </p:txBody>
      </p:sp>
    </p:spTree>
    <p:extLst>
      <p:ext uri="{BB962C8B-B14F-4D97-AF65-F5344CB8AC3E}">
        <p14:creationId xmlns:p14="http://schemas.microsoft.com/office/powerpoint/2010/main" val="2226108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Rot="1" noChangeArrowheads="1"/>
          </p:cNvSpPr>
          <p:nvPr/>
        </p:nvSpPr>
        <p:spPr>
          <a:xfrm>
            <a:off x="301625" y="228600"/>
            <a:ext cx="8510588" cy="914401"/>
          </a:xfrm>
          <a:prstGeom prst="rect">
            <a:avLst/>
          </a:prstGeom>
        </p:spPr>
        <p:txBody>
          <a:bodyPr/>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a:defRPr/>
            </a:pPr>
            <a:r>
              <a:rPr lang="en-US" dirty="0" smtClean="0"/>
              <a:t>Reporting Issues</a:t>
            </a:r>
          </a:p>
        </p:txBody>
      </p:sp>
      <p:sp>
        <p:nvSpPr>
          <p:cNvPr id="3" name="Rectangle 3"/>
          <p:cNvSpPr txBox="1">
            <a:spLocks noChangeArrowheads="1"/>
          </p:cNvSpPr>
          <p:nvPr/>
        </p:nvSpPr>
        <p:spPr>
          <a:xfrm>
            <a:off x="0" y="1295400"/>
            <a:ext cx="9144000" cy="5410200"/>
          </a:xfrm>
          <a:prstGeom prst="rect">
            <a:avLst/>
          </a:prstGeom>
        </p:spPr>
        <p:txBody>
          <a:bodyPr/>
          <a:lstStyle/>
          <a:p>
            <a:pPr marL="457200" marR="0" lvl="0" indent="-457200" algn="ctr" defTabSz="914400" rtl="0" eaLnBrk="0" fontAlgn="base" latinLnBrk="0" hangingPunct="0">
              <a:lnSpc>
                <a:spcPct val="100000"/>
              </a:lnSpc>
              <a:spcBef>
                <a:spcPct val="20000"/>
              </a:spcBef>
              <a:spcAft>
                <a:spcPct val="0"/>
              </a:spcAft>
              <a:buClr>
                <a:schemeClr val="hlink"/>
              </a:buClr>
              <a:buSzTx/>
              <a:buFontTx/>
              <a:buNone/>
              <a:tabLst/>
              <a:defRPr/>
            </a:pPr>
            <a:r>
              <a:rPr lang="en-US" sz="3200" b="1" kern="0" dirty="0" smtClean="0">
                <a:effectLst>
                  <a:outerShdw blurRad="38100" dist="38100" dir="2700000" algn="tl">
                    <a:srgbClr val="000000"/>
                  </a:outerShdw>
                </a:effectLst>
                <a:latin typeface="+mn-lt"/>
              </a:rPr>
              <a:t>To report system issues:  </a:t>
            </a:r>
          </a:p>
          <a:p>
            <a:pPr marL="457200" marR="0" lvl="0" indent="-457200" algn="ctr" defTabSz="914400" rtl="0" eaLnBrk="0" fontAlgn="base" latinLnBrk="0" hangingPunct="0">
              <a:lnSpc>
                <a:spcPct val="100000"/>
              </a:lnSpc>
              <a:spcBef>
                <a:spcPct val="20000"/>
              </a:spcBef>
              <a:spcAft>
                <a:spcPct val="0"/>
              </a:spcAft>
              <a:buClr>
                <a:schemeClr val="hlink"/>
              </a:buClr>
              <a:buSzTx/>
              <a:buFontTx/>
              <a:buNone/>
              <a:tabLst/>
              <a:defRPr/>
            </a:pPr>
            <a:r>
              <a:rPr lang="en-US" sz="3200" b="1" kern="0" dirty="0" smtClean="0">
                <a:effectLst>
                  <a:outerShdw blurRad="38100" dist="38100" dir="2700000" algn="tl">
                    <a:srgbClr val="000000"/>
                  </a:outerShdw>
                </a:effectLst>
                <a:latin typeface="+mn-lt"/>
              </a:rPr>
              <a:t>Call the Service Desk @</a:t>
            </a:r>
          </a:p>
          <a:p>
            <a:pPr marL="457200" marR="0" lvl="0" indent="-457200" algn="ctr" defTabSz="914400" rtl="0" eaLnBrk="0" fontAlgn="base" latinLnBrk="0" hangingPunct="0">
              <a:lnSpc>
                <a:spcPct val="100000"/>
              </a:lnSpc>
              <a:spcBef>
                <a:spcPct val="20000"/>
              </a:spcBef>
              <a:spcAft>
                <a:spcPct val="0"/>
              </a:spcAft>
              <a:buClr>
                <a:schemeClr val="hlink"/>
              </a:buClr>
              <a:buSzTx/>
              <a:buFontTx/>
              <a:buNone/>
              <a:tabLst/>
              <a:defRPr/>
            </a:pPr>
            <a:r>
              <a:rPr lang="en-US" sz="3200" b="1" kern="0" dirty="0" smtClean="0">
                <a:solidFill>
                  <a:srgbClr val="FF0000"/>
                </a:solidFill>
                <a:effectLst>
                  <a:outerShdw blurRad="38100" dist="38100" dir="2700000" algn="tl">
                    <a:srgbClr val="000000"/>
                  </a:outerShdw>
                </a:effectLst>
                <a:latin typeface="+mn-lt"/>
              </a:rPr>
              <a:t>x3392 </a:t>
            </a:r>
            <a:r>
              <a:rPr lang="en-US" sz="3200" b="1" kern="0" dirty="0" smtClean="0">
                <a:effectLst>
                  <a:outerShdw blurRad="38100" dist="38100" dir="2700000" algn="tl">
                    <a:srgbClr val="000000"/>
                  </a:outerShdw>
                </a:effectLst>
                <a:latin typeface="+mn-lt"/>
              </a:rPr>
              <a:t>or </a:t>
            </a:r>
            <a:r>
              <a:rPr lang="en-US" sz="3200" b="1" kern="0" dirty="0" smtClean="0">
                <a:solidFill>
                  <a:srgbClr val="FF0000"/>
                </a:solidFill>
                <a:effectLst>
                  <a:outerShdw blurRad="38100" dist="38100" dir="2700000" algn="tl">
                    <a:srgbClr val="000000"/>
                  </a:outerShdw>
                </a:effectLst>
                <a:latin typeface="+mn-lt"/>
              </a:rPr>
              <a:t>log an online ticket</a:t>
            </a:r>
          </a:p>
          <a:p>
            <a:pPr marL="457200" marR="0" lvl="0" indent="-457200" algn="ctr" defTabSz="914400" rtl="0" eaLnBrk="0" fontAlgn="base" latinLnBrk="0" hangingPunct="0">
              <a:lnSpc>
                <a:spcPct val="100000"/>
              </a:lnSpc>
              <a:spcBef>
                <a:spcPct val="20000"/>
              </a:spcBef>
              <a:spcAft>
                <a:spcPct val="0"/>
              </a:spcAft>
              <a:buClr>
                <a:schemeClr val="hlink"/>
              </a:buClr>
              <a:buSzTx/>
              <a:buFontTx/>
              <a:buNone/>
              <a:tabLst/>
              <a:defRPr/>
            </a:pPr>
            <a:r>
              <a:rPr lang="en-US" sz="3200" b="1" kern="0" dirty="0" smtClean="0">
                <a:effectLst>
                  <a:outerShdw blurRad="38100" dist="38100" dir="2700000" algn="tl">
                    <a:srgbClr val="000000"/>
                  </a:outerShdw>
                </a:effectLst>
                <a:latin typeface="+mn-lt"/>
              </a:rPr>
              <a:t>To report a suspected breach:</a:t>
            </a:r>
          </a:p>
          <a:p>
            <a:pPr marL="457200" marR="0" lvl="0" indent="-457200" algn="ctr" defTabSz="914400" rtl="0" eaLnBrk="0" fontAlgn="base" latinLnBrk="0" hangingPunct="0">
              <a:lnSpc>
                <a:spcPct val="100000"/>
              </a:lnSpc>
              <a:spcBef>
                <a:spcPct val="20000"/>
              </a:spcBef>
              <a:spcAft>
                <a:spcPct val="0"/>
              </a:spcAft>
              <a:buClr>
                <a:schemeClr val="hlink"/>
              </a:buClr>
              <a:buSzTx/>
              <a:buFontTx/>
              <a:buNone/>
              <a:tabLst/>
              <a:defRPr/>
            </a:pPr>
            <a:r>
              <a:rPr lang="en-US" sz="3200" b="1" kern="0" dirty="0" smtClean="0">
                <a:effectLst>
                  <a:outerShdw blurRad="38100" dist="38100" dir="2700000" algn="tl">
                    <a:srgbClr val="000000"/>
                  </a:outerShdw>
                </a:effectLst>
                <a:latin typeface="+mn-lt"/>
              </a:rPr>
              <a:t>Call the SRHS Compliance Hotline @</a:t>
            </a:r>
            <a:endParaRPr kumimoji="0" lang="en-US" sz="32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ndParaRPr>
          </a:p>
          <a:p>
            <a:pPr marL="457200" marR="0" lvl="0" indent="-457200" algn="ctr" defTabSz="914400" rtl="0" eaLnBrk="0" fontAlgn="base" latinLnBrk="0" hangingPunct="0">
              <a:lnSpc>
                <a:spcPct val="100000"/>
              </a:lnSpc>
              <a:spcBef>
                <a:spcPct val="20000"/>
              </a:spcBef>
              <a:spcAft>
                <a:spcPct val="0"/>
              </a:spcAft>
              <a:buClr>
                <a:schemeClr val="hlink"/>
              </a:buClr>
              <a:buSzTx/>
              <a:buFontTx/>
              <a:buNone/>
              <a:tabLst/>
              <a:defRPr/>
            </a:pPr>
            <a:r>
              <a:rPr kumimoji="0" lang="en-US" sz="3200" b="1" i="0" u="none" strike="noStrike" kern="0" cap="none" spc="0" normalizeH="0" baseline="0" noProof="0" dirty="0" smtClean="0">
                <a:ln>
                  <a:noFill/>
                </a:ln>
                <a:solidFill>
                  <a:srgbClr val="FF0000"/>
                </a:solidFill>
                <a:effectLst>
                  <a:outerShdw blurRad="38100" dist="38100" dir="2700000" algn="tl">
                    <a:srgbClr val="000000"/>
                  </a:outerShdw>
                </a:effectLst>
                <a:uLnTx/>
                <a:uFillTx/>
                <a:latin typeface="+mn-lt"/>
              </a:rPr>
              <a:t>419-281-7829</a:t>
            </a:r>
          </a:p>
          <a:p>
            <a:pPr marL="457200" marR="0" lvl="0" indent="-457200" algn="ctr" defTabSz="914400" rtl="0" eaLnBrk="0" fontAlgn="base" latinLnBrk="0" hangingPunct="0">
              <a:lnSpc>
                <a:spcPct val="100000"/>
              </a:lnSpc>
              <a:spcBef>
                <a:spcPct val="20000"/>
              </a:spcBef>
              <a:spcAft>
                <a:spcPct val="0"/>
              </a:spcAft>
              <a:buClr>
                <a:schemeClr val="hlink"/>
              </a:buClr>
              <a:buSzTx/>
              <a:buFontTx/>
              <a:buNone/>
              <a:tabLst/>
              <a:defRPr/>
            </a:pPr>
            <a:r>
              <a:rPr lang="en-US" sz="3200" b="1" kern="0" dirty="0" smtClean="0">
                <a:effectLst>
                  <a:outerShdw blurRad="38100" dist="38100" dir="2700000" algn="tl">
                    <a:srgbClr val="000000"/>
                  </a:outerShdw>
                </a:effectLst>
                <a:latin typeface="+mn-lt"/>
              </a:rPr>
              <a:t>Or </a:t>
            </a:r>
          </a:p>
          <a:p>
            <a:pPr marL="457200" marR="0" lvl="0" indent="-457200" algn="ctr" defTabSz="914400" rtl="0" eaLnBrk="0" fontAlgn="base" latinLnBrk="0" hangingPunct="0">
              <a:lnSpc>
                <a:spcPct val="100000"/>
              </a:lnSpc>
              <a:spcBef>
                <a:spcPct val="20000"/>
              </a:spcBef>
              <a:spcAft>
                <a:spcPct val="0"/>
              </a:spcAft>
              <a:buClr>
                <a:schemeClr val="hlink"/>
              </a:buClr>
              <a:buSzTx/>
              <a:buFontTx/>
              <a:buNone/>
              <a:tabLst/>
              <a:defRPr/>
            </a:pPr>
            <a:r>
              <a:rPr lang="en-US" sz="3200" b="1" kern="0" dirty="0" smtClean="0">
                <a:effectLst>
                  <a:outerShdw blurRad="38100" dist="38100" dir="2700000" algn="tl">
                    <a:srgbClr val="000000"/>
                  </a:outerShdw>
                </a:effectLst>
                <a:latin typeface="+mn-lt"/>
              </a:rPr>
              <a:t>Contact the SRHS Privacy Officer @</a:t>
            </a:r>
          </a:p>
          <a:p>
            <a:pPr marL="457200" marR="0" lvl="0" indent="-457200" algn="ctr" defTabSz="914400" rtl="0" eaLnBrk="0" fontAlgn="base" latinLnBrk="0" hangingPunct="0">
              <a:lnSpc>
                <a:spcPct val="100000"/>
              </a:lnSpc>
              <a:spcBef>
                <a:spcPct val="20000"/>
              </a:spcBef>
              <a:spcAft>
                <a:spcPct val="0"/>
              </a:spcAft>
              <a:buClr>
                <a:schemeClr val="hlink"/>
              </a:buClr>
              <a:buSzTx/>
              <a:buFontTx/>
              <a:buNone/>
              <a:tabLst/>
              <a:defRPr/>
            </a:pPr>
            <a:r>
              <a:rPr lang="en-US" sz="3200" b="1" kern="0" dirty="0" smtClean="0">
                <a:solidFill>
                  <a:srgbClr val="FF0000"/>
                </a:solidFill>
                <a:effectLst>
                  <a:outerShdw blurRad="38100" dist="38100" dir="2700000" algn="tl">
                    <a:srgbClr val="000000"/>
                  </a:outerShdw>
                </a:effectLst>
                <a:latin typeface="+mn-lt"/>
              </a:rPr>
              <a:t>X 2553</a:t>
            </a:r>
          </a:p>
          <a:p>
            <a:pPr marL="457200" marR="0" lvl="0" indent="-457200" algn="ctr" defTabSz="914400" rtl="0" eaLnBrk="0" fontAlgn="base" latinLnBrk="0" hangingPunct="0">
              <a:lnSpc>
                <a:spcPct val="100000"/>
              </a:lnSpc>
              <a:spcBef>
                <a:spcPct val="20000"/>
              </a:spcBef>
              <a:spcAft>
                <a:spcPct val="0"/>
              </a:spcAft>
              <a:buClr>
                <a:schemeClr val="hlink"/>
              </a:buClr>
              <a:buSzTx/>
              <a:buFontTx/>
              <a:buNone/>
              <a:tabLst/>
              <a:defRPr/>
            </a:pPr>
            <a:endParaRPr kumimoji="0" lang="en-US" sz="4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457200" marR="0" lvl="0" indent="-457200" algn="l" defTabSz="914400" rtl="0" eaLnBrk="0" fontAlgn="base" latinLnBrk="0" hangingPunct="0">
              <a:lnSpc>
                <a:spcPct val="100000"/>
              </a:lnSpc>
              <a:spcBef>
                <a:spcPct val="20000"/>
              </a:spcBef>
              <a:spcAft>
                <a:spcPct val="0"/>
              </a:spcAft>
              <a:buClr>
                <a:schemeClr val="hlink"/>
              </a:buClr>
              <a:buSzTx/>
              <a:buFontTx/>
              <a:buNone/>
              <a:tabLst/>
              <a:defRPr/>
            </a:pPr>
            <a:endParaRPr lang="en-US" sz="2400" b="1" kern="0" dirty="0" smtClean="0">
              <a:effectLst>
                <a:outerShdw blurRad="38100" dist="38100" dir="2700000" algn="tl">
                  <a:srgbClr val="000000"/>
                </a:outerShdw>
              </a:effectLst>
              <a:latin typeface="+mn-lt"/>
            </a:endParaRPr>
          </a:p>
          <a:p>
            <a:pPr marL="457200" marR="0" lvl="0" indent="-457200" algn="l" defTabSz="914400" rtl="0" eaLnBrk="0" fontAlgn="base" latinLnBrk="0" hangingPunct="0">
              <a:lnSpc>
                <a:spcPct val="100000"/>
              </a:lnSpc>
              <a:spcBef>
                <a:spcPct val="20000"/>
              </a:spcBef>
              <a:spcAft>
                <a:spcPct val="0"/>
              </a:spcAft>
              <a:buClr>
                <a:schemeClr val="hlink"/>
              </a:buClr>
              <a:buSzTx/>
              <a:buFontTx/>
              <a:buNone/>
              <a:tabLst/>
              <a:defRPr/>
            </a:pPr>
            <a:endParaRPr kumimoji="0" lang="en-US" sz="2400" b="0" i="0" u="none" strike="noStrike" kern="0" cap="none" spc="0" normalizeH="0" baseline="0" noProof="0" dirty="0">
              <a:ln>
                <a:noFill/>
              </a:ln>
              <a:solidFill>
                <a:schemeClr val="tx1"/>
              </a:solidFill>
              <a:effectLst>
                <a:outerShdw blurRad="38100" dist="38100" dir="2700000" algn="tl">
                  <a:srgbClr val="000000"/>
                </a:outerShdw>
              </a:effectLst>
              <a:uLnTx/>
              <a:uFillTx/>
              <a:latin typeface="+mn-lt"/>
              <a:ea typeface="+mn-ea"/>
              <a:cs typeface="+mn-cs"/>
            </a:endParaRPr>
          </a:p>
        </p:txBody>
      </p:sp>
    </p:spTree>
    <p:extLst>
      <p:ext uri="{BB962C8B-B14F-4D97-AF65-F5344CB8AC3E}">
        <p14:creationId xmlns:p14="http://schemas.microsoft.com/office/powerpoint/2010/main" val="2422848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Rot="1" noChangeArrowheads="1"/>
          </p:cNvSpPr>
          <p:nvPr>
            <p:ph type="body" idx="1"/>
          </p:nvPr>
        </p:nvSpPr>
        <p:spPr>
          <a:xfrm>
            <a:off x="152400" y="0"/>
            <a:ext cx="8991600" cy="6858000"/>
          </a:xfrm>
        </p:spPr>
        <p:txBody>
          <a:bodyPr/>
          <a:lstStyle/>
          <a:p>
            <a:pPr eaLnBrk="1" hangingPunct="1">
              <a:buFont typeface="Wingdings" pitchFamily="2" charset="2"/>
              <a:buNone/>
              <a:defRPr/>
            </a:pPr>
            <a:endParaRPr lang="en-US" dirty="0" smtClean="0">
              <a:latin typeface="Calibri" pitchFamily="34" charset="0"/>
            </a:endParaRPr>
          </a:p>
          <a:p>
            <a:pPr eaLnBrk="1" hangingPunct="1">
              <a:buFont typeface="Wingdings" pitchFamily="2" charset="2"/>
              <a:buNone/>
              <a:defRPr/>
            </a:pPr>
            <a:endParaRPr lang="en-US" dirty="0" smtClean="0">
              <a:latin typeface="Calibri" pitchFamily="34" charset="0"/>
            </a:endParaRPr>
          </a:p>
          <a:p>
            <a:pPr eaLnBrk="1" hangingPunct="1">
              <a:buFont typeface="Wingdings" pitchFamily="2" charset="2"/>
              <a:buNone/>
              <a:defRPr/>
            </a:pPr>
            <a:endParaRPr lang="en-US" dirty="0" smtClean="0">
              <a:latin typeface="Calibri" pitchFamily="34" charset="0"/>
            </a:endParaRPr>
          </a:p>
          <a:p>
            <a:pPr eaLnBrk="1" hangingPunct="1">
              <a:buFont typeface="Wingdings" pitchFamily="2" charset="2"/>
              <a:buNone/>
              <a:defRPr/>
            </a:pPr>
            <a:endParaRPr lang="en-US" dirty="0" smtClean="0">
              <a:latin typeface="Calibri" pitchFamily="34" charset="0"/>
            </a:endParaRPr>
          </a:p>
          <a:p>
            <a:pPr eaLnBrk="1" hangingPunct="1">
              <a:buFont typeface="Wingdings" pitchFamily="2" charset="2"/>
              <a:buNone/>
              <a:defRPr/>
            </a:pPr>
            <a:endParaRPr lang="en-US" dirty="0">
              <a:latin typeface="Calibri" pitchFamily="34" charset="0"/>
            </a:endParaRPr>
          </a:p>
        </p:txBody>
      </p:sp>
      <p:sp>
        <p:nvSpPr>
          <p:cNvPr id="6" name="WordArt 6"/>
          <p:cNvSpPr>
            <a:spLocks noGrp="1" noChangeArrowheads="1" noChangeShapeType="1" noTextEdit="1"/>
          </p:cNvSpPr>
          <p:nvPr>
            <p:ph type="title"/>
          </p:nvPr>
        </p:nvSpPr>
        <p:spPr bwMode="auto">
          <a:xfrm>
            <a:off x="304801" y="457200"/>
            <a:ext cx="8458200" cy="1524000"/>
          </a:xfrm>
          <a:prstGeom prst="rect">
            <a:avLst/>
          </a:prstGeom>
        </p:spPr>
        <p:txBody>
          <a:bodyPr wrap="none" fromWordArt="1">
            <a:prstTxWarp prst="textPlain">
              <a:avLst>
                <a:gd name="adj" fmla="val 49633"/>
              </a:avLst>
            </a:prstTxWarp>
          </a:bodyPr>
          <a:lstStyle/>
          <a:p>
            <a:r>
              <a:rPr lang="en-US" sz="1050" kern="10" dirty="0" smtClean="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a:rPr>
              <a:t>QUESTIONS</a:t>
            </a:r>
            <a:endParaRPr lang="en-US" sz="1050" kern="10" dirty="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a:endParaRPr>
          </a:p>
        </p:txBody>
      </p:sp>
      <p:pic>
        <p:nvPicPr>
          <p:cNvPr id="5" name="Picture 5" descr="MCj04348590000[1]"/>
          <p:cNvPicPr>
            <a:picLocks noChangeAspect="1" noChangeArrowheads="1"/>
          </p:cNvPicPr>
          <p:nvPr/>
        </p:nvPicPr>
        <p:blipFill>
          <a:blip r:embed="rId2" cstate="print"/>
          <a:srcRect/>
          <a:stretch>
            <a:fillRect/>
          </a:stretch>
        </p:blipFill>
        <p:spPr bwMode="auto">
          <a:xfrm>
            <a:off x="2819400" y="2514600"/>
            <a:ext cx="3962400" cy="3581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0"/>
            <a:ext cx="8534400" cy="5632311"/>
          </a:xfrm>
          <a:prstGeom prst="rect">
            <a:avLst/>
          </a:prstGeom>
        </p:spPr>
        <p:txBody>
          <a:bodyPr wrap="square">
            <a:spAutoFit/>
          </a:bodyPr>
          <a:lstStyle/>
          <a:p>
            <a:pPr marL="346075" indent="-346075">
              <a:buClr>
                <a:srgbClr val="FFC000"/>
              </a:buClr>
              <a:buFont typeface="Wingdings" pitchFamily="2" charset="2"/>
              <a:buChar char="§"/>
            </a:pPr>
            <a:r>
              <a:rPr lang="en-US" sz="2400" dirty="0" smtClean="0">
                <a:solidFill>
                  <a:srgbClr val="FFFFFF"/>
                </a:solidFill>
              </a:rPr>
              <a:t>Give patients more control over their health information.</a:t>
            </a:r>
          </a:p>
          <a:p>
            <a:pPr marL="346075" indent="-346075">
              <a:buClr>
                <a:srgbClr val="FFC000"/>
              </a:buClr>
              <a:buFont typeface="Wingdings" pitchFamily="2" charset="2"/>
              <a:buChar char="§"/>
            </a:pPr>
            <a:endParaRPr lang="en-US" sz="800" dirty="0" smtClean="0">
              <a:solidFill>
                <a:srgbClr val="FFFFFF"/>
              </a:solidFill>
            </a:endParaRPr>
          </a:p>
          <a:p>
            <a:pPr marL="346075" indent="-346075">
              <a:buClr>
                <a:srgbClr val="FFC000"/>
              </a:buClr>
              <a:buFont typeface="Wingdings" pitchFamily="2" charset="2"/>
              <a:buChar char="§"/>
            </a:pPr>
            <a:r>
              <a:rPr lang="en-US" sz="2400" dirty="0" smtClean="0">
                <a:solidFill>
                  <a:srgbClr val="FFFFFF"/>
                </a:solidFill>
              </a:rPr>
              <a:t>Set boundaries on the use and disclosure of health records.</a:t>
            </a:r>
          </a:p>
          <a:p>
            <a:pPr marL="346075" indent="-346075">
              <a:buClr>
                <a:srgbClr val="FFC000"/>
              </a:buClr>
              <a:buFont typeface="Wingdings" pitchFamily="2" charset="2"/>
              <a:buChar char="§"/>
            </a:pPr>
            <a:endParaRPr lang="en-US" sz="800" dirty="0" smtClean="0">
              <a:solidFill>
                <a:srgbClr val="FFFFFF"/>
              </a:solidFill>
            </a:endParaRPr>
          </a:p>
          <a:p>
            <a:pPr marL="346075" indent="-346075">
              <a:buClr>
                <a:srgbClr val="FFC000"/>
              </a:buClr>
              <a:buFont typeface="Wingdings" pitchFamily="2" charset="2"/>
              <a:buChar char="§"/>
            </a:pPr>
            <a:r>
              <a:rPr lang="en-US" sz="2400" dirty="0" smtClean="0">
                <a:solidFill>
                  <a:srgbClr val="FFFFFF"/>
                </a:solidFill>
              </a:rPr>
              <a:t>Establish appropriate safeguards for all people who participate in or are associated with the provision of healthcare to ensure that they honor patients’ rights to privacy of their PHI. </a:t>
            </a:r>
          </a:p>
          <a:p>
            <a:pPr marL="346075" indent="-346075">
              <a:buClr>
                <a:srgbClr val="FFC000"/>
              </a:buClr>
              <a:buFont typeface="Wingdings" pitchFamily="2" charset="2"/>
              <a:buChar char="§"/>
            </a:pPr>
            <a:endParaRPr lang="en-US" sz="800" dirty="0" smtClean="0">
              <a:solidFill>
                <a:srgbClr val="FFFFFF"/>
              </a:solidFill>
            </a:endParaRPr>
          </a:p>
          <a:p>
            <a:pPr marL="346075" indent="-346075">
              <a:buClr>
                <a:srgbClr val="FFC000"/>
              </a:buClr>
              <a:buFont typeface="Wingdings" pitchFamily="2" charset="2"/>
              <a:buChar char="§"/>
            </a:pPr>
            <a:r>
              <a:rPr lang="en-US" sz="2400" dirty="0" smtClean="0">
                <a:solidFill>
                  <a:srgbClr val="FFFFFF"/>
                </a:solidFill>
              </a:rPr>
              <a:t>Strike a balance when public responsibility requires disclosure of some forms of data--for example, to protect public health.</a:t>
            </a:r>
          </a:p>
          <a:p>
            <a:pPr marL="346075" indent="-346075">
              <a:buClr>
                <a:srgbClr val="FFC000"/>
              </a:buClr>
              <a:buFont typeface="Wingdings" pitchFamily="2" charset="2"/>
              <a:buChar char="§"/>
            </a:pPr>
            <a:endParaRPr lang="en-US" sz="2400" dirty="0" smtClean="0">
              <a:solidFill>
                <a:srgbClr val="FFFFFF"/>
              </a:solidFill>
            </a:endParaRPr>
          </a:p>
          <a:p>
            <a:pPr marL="346075" indent="-346075">
              <a:buClr>
                <a:srgbClr val="FFC000"/>
              </a:buClr>
              <a:buFont typeface="Wingdings" pitchFamily="2" charset="2"/>
              <a:buChar char="§"/>
            </a:pPr>
            <a:r>
              <a:rPr lang="en-US" sz="2400" dirty="0" smtClean="0">
                <a:solidFill>
                  <a:srgbClr val="FFFFFF"/>
                </a:solidFill>
              </a:rPr>
              <a:t>Hold </a:t>
            </a:r>
            <a:r>
              <a:rPr lang="en-US" sz="2400" dirty="0">
                <a:solidFill>
                  <a:srgbClr val="FFFFFF"/>
                </a:solidFill>
              </a:rPr>
              <a:t>violators accountable through civil and criminal penalties. </a:t>
            </a:r>
          </a:p>
          <a:p>
            <a:pPr marL="346075" indent="-346075">
              <a:buClr>
                <a:srgbClr val="FFC000"/>
              </a:buClr>
              <a:buFont typeface="Wingdings" pitchFamily="2" charset="2"/>
              <a:buChar char="§"/>
            </a:pPr>
            <a:endParaRPr lang="en-US" sz="2400" dirty="0">
              <a:solidFill>
                <a:srgbClr val="FFFFFF"/>
              </a:solidFill>
            </a:endParaRPr>
          </a:p>
        </p:txBody>
      </p:sp>
      <p:sp>
        <p:nvSpPr>
          <p:cNvPr id="3" name="Rectangle 2"/>
          <p:cNvSpPr txBox="1">
            <a:spLocks noChangeArrowheads="1"/>
          </p:cNvSpPr>
          <p:nvPr/>
        </p:nvSpPr>
        <p:spPr>
          <a:xfrm>
            <a:off x="685800" y="304800"/>
            <a:ext cx="7772400" cy="1295400"/>
          </a:xfrm>
          <a:prstGeom prst="rect">
            <a:avLst/>
          </a:prstGeom>
        </p:spPr>
        <p:txBody>
          <a:bodyPr/>
          <a:lstStyle/>
          <a:p>
            <a:pPr algn="ctr" eaLnBrk="0" hangingPunct="0">
              <a:defRPr/>
            </a:pPr>
            <a:r>
              <a:rPr lang="en-US" sz="3600" kern="0" dirty="0" smtClean="0">
                <a:solidFill>
                  <a:srgbClr val="B7E7FF"/>
                </a:solidFill>
                <a:effectLst>
                  <a:outerShdw blurRad="38100" dist="38100" dir="2700000" algn="tl">
                    <a:srgbClr val="000000"/>
                  </a:outerShdw>
                </a:effectLst>
                <a:latin typeface="Arial"/>
              </a:rPr>
              <a:t>What does HIPAA </a:t>
            </a:r>
            <a:r>
              <a:rPr lang="en-US" sz="4000" kern="0" dirty="0" smtClean="0">
                <a:solidFill>
                  <a:srgbClr val="B7E7FF"/>
                </a:solidFill>
                <a:effectLst>
                  <a:outerShdw blurRad="38100" dist="38100" dir="2700000" algn="tl">
                    <a:srgbClr val="000000"/>
                  </a:outerShdw>
                </a:effectLst>
                <a:latin typeface="Arial"/>
              </a:rPr>
              <a:t>Doctrine</a:t>
            </a:r>
            <a:r>
              <a:rPr lang="en-US" sz="3600" kern="0" dirty="0" smtClean="0">
                <a:solidFill>
                  <a:srgbClr val="B7E7FF"/>
                </a:solidFill>
                <a:effectLst>
                  <a:outerShdw blurRad="38100" dist="38100" dir="2700000" algn="tl">
                    <a:srgbClr val="000000"/>
                  </a:outerShdw>
                </a:effectLst>
                <a:latin typeface="Arial"/>
              </a:rPr>
              <a:t> Accomplish for the Patient?</a:t>
            </a:r>
            <a:endParaRPr lang="en-US" sz="3600" kern="0" dirty="0">
              <a:solidFill>
                <a:srgbClr val="B7E7FF"/>
              </a:solidFill>
              <a:effectLst>
                <a:outerShdw blurRad="38100" dist="38100" dir="2700000" algn="tl">
                  <a:srgbClr val="000000"/>
                </a:outerShdw>
              </a:effectLst>
              <a:latin typeface="Arial"/>
            </a:endParaRPr>
          </a:p>
        </p:txBody>
      </p:sp>
    </p:spTree>
    <p:extLst>
      <p:ext uri="{BB962C8B-B14F-4D97-AF65-F5344CB8AC3E}">
        <p14:creationId xmlns:p14="http://schemas.microsoft.com/office/powerpoint/2010/main" val="9582768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510588" cy="1143000"/>
          </a:xfrm>
        </p:spPr>
        <p:txBody>
          <a:bodyPr/>
          <a:lstStyle/>
          <a:p>
            <a:r>
              <a:rPr lang="en-US" dirty="0" smtClean="0"/>
              <a:t>HIPAA Omnibus Rule</a:t>
            </a:r>
            <a:endParaRPr lang="en-US" dirty="0"/>
          </a:p>
        </p:txBody>
      </p:sp>
      <p:sp>
        <p:nvSpPr>
          <p:cNvPr id="3" name="Content Placeholder 2"/>
          <p:cNvSpPr>
            <a:spLocks noGrp="1"/>
          </p:cNvSpPr>
          <p:nvPr>
            <p:ph idx="1"/>
          </p:nvPr>
        </p:nvSpPr>
        <p:spPr>
          <a:xfrm>
            <a:off x="301625" y="1676400"/>
            <a:ext cx="8540750" cy="5181600"/>
          </a:xfrm>
        </p:spPr>
        <p:txBody>
          <a:bodyPr/>
          <a:lstStyle/>
          <a:p>
            <a:pPr marL="0" indent="0">
              <a:lnSpc>
                <a:spcPct val="90000"/>
              </a:lnSpc>
              <a:spcBef>
                <a:spcPct val="50000"/>
              </a:spcBef>
              <a:buNone/>
            </a:pPr>
            <a:r>
              <a:rPr lang="en-US" sz="2400" dirty="0" smtClean="0">
                <a:effectLst/>
              </a:rPr>
              <a:t>  </a:t>
            </a:r>
            <a:r>
              <a:rPr lang="en-US" sz="2000" dirty="0" smtClean="0">
                <a:effectLst/>
              </a:rPr>
              <a:t>In September 2013, further HIPAA requirements (titled the Omnibus Rule) were implemented  to provide additional safeguards surrounding PHI- relative to the following areas</a:t>
            </a:r>
            <a:r>
              <a:rPr lang="en-US" sz="2400" dirty="0" smtClean="0">
                <a:effectLst/>
              </a:rPr>
              <a:t>:</a:t>
            </a:r>
            <a:endParaRPr lang="en-US" sz="2400" dirty="0">
              <a:effectLst/>
            </a:endParaRPr>
          </a:p>
          <a:p>
            <a:pPr>
              <a:lnSpc>
                <a:spcPct val="90000"/>
              </a:lnSpc>
              <a:spcBef>
                <a:spcPct val="50000"/>
              </a:spcBef>
            </a:pPr>
            <a:r>
              <a:rPr lang="en-US" sz="2400" u="sng" dirty="0" smtClean="0"/>
              <a:t>Genetic</a:t>
            </a:r>
            <a:r>
              <a:rPr lang="en-US" sz="2400" dirty="0" smtClean="0"/>
              <a:t> advancements - as more is known about our genetic predisposition to diseases, HIPAA will ensure that, for example, an individual is not denied insurance because the company knows that she may eventually develop MS.</a:t>
            </a:r>
          </a:p>
          <a:p>
            <a:pPr>
              <a:lnSpc>
                <a:spcPct val="90000"/>
              </a:lnSpc>
              <a:spcBef>
                <a:spcPct val="50000"/>
              </a:spcBef>
            </a:pPr>
            <a:r>
              <a:rPr lang="en-US" sz="2400" u="sng" dirty="0" smtClean="0"/>
              <a:t>Marketing</a:t>
            </a:r>
            <a:r>
              <a:rPr lang="en-US" sz="2400" dirty="0" smtClean="0"/>
              <a:t> - as information is more easily captured concerning, for example, the prescriptions we purchase, HIPAA is designed to prevent marketing of unsolicited products or services based on harvested marketing data.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HIPAA Omnibus RULE</a:t>
            </a:r>
            <a:endParaRPr lang="en-US" sz="4000" dirty="0"/>
          </a:p>
        </p:txBody>
      </p:sp>
      <p:sp>
        <p:nvSpPr>
          <p:cNvPr id="3" name="Content Placeholder 2"/>
          <p:cNvSpPr>
            <a:spLocks noGrp="1"/>
          </p:cNvSpPr>
          <p:nvPr>
            <p:ph idx="1"/>
          </p:nvPr>
        </p:nvSpPr>
        <p:spPr>
          <a:xfrm>
            <a:off x="381000" y="1600200"/>
            <a:ext cx="8540750" cy="4422775"/>
          </a:xfrm>
        </p:spPr>
        <p:txBody>
          <a:bodyPr/>
          <a:lstStyle/>
          <a:p>
            <a:r>
              <a:rPr lang="en-US" sz="2400" u="sng" dirty="0"/>
              <a:t>Technology</a:t>
            </a:r>
            <a:r>
              <a:rPr lang="en-US" sz="2400" dirty="0"/>
              <a:t> - as information is quickly and sometimes loosely moved around networks, HIPAA standards will hold violators accountable for accidental or intentional ‘interception’ of protected health information (PHI</a:t>
            </a:r>
            <a:r>
              <a:rPr lang="en-US" sz="2400" dirty="0" smtClean="0"/>
              <a:t>).</a:t>
            </a:r>
          </a:p>
          <a:p>
            <a:r>
              <a:rPr lang="en-US" sz="2400" u="sng" dirty="0" smtClean="0"/>
              <a:t>Fund raising</a:t>
            </a:r>
            <a:r>
              <a:rPr lang="en-US" sz="2400" dirty="0" smtClean="0"/>
              <a:t>- a patient has the right to “opt out” of fund raising materials and this choice may not be utilized as condition of treatment.</a:t>
            </a:r>
            <a:endParaRPr lang="en-US" sz="2400" dirty="0"/>
          </a:p>
          <a:p>
            <a:r>
              <a:rPr lang="en-US" sz="2400" u="sng" dirty="0" smtClean="0"/>
              <a:t>Business Associates</a:t>
            </a:r>
            <a:r>
              <a:rPr lang="en-US" sz="2400" dirty="0" smtClean="0"/>
              <a:t>- a business associate (BA)  must comply with the same disclosure limitations/security regulations as agreed to in the BA contract, and they are directly liable for violations of either component.</a:t>
            </a:r>
            <a:endParaRPr lang="en-US" sz="2400" dirty="0"/>
          </a:p>
        </p:txBody>
      </p:sp>
    </p:spTree>
    <p:extLst>
      <p:ext uri="{BB962C8B-B14F-4D97-AF65-F5344CB8AC3E}">
        <p14:creationId xmlns:p14="http://schemas.microsoft.com/office/powerpoint/2010/main" val="433578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04800" y="228600"/>
            <a:ext cx="8534400" cy="1295400"/>
          </a:xfrm>
          <a:prstGeom prst="rect">
            <a:avLst/>
          </a:prstGeom>
        </p:spPr>
        <p:txBody>
          <a:bodyPr/>
          <a:lstStyle/>
          <a:p>
            <a:pPr algn="ctr" eaLnBrk="0" hangingPunct="0">
              <a:defRPr/>
            </a:pPr>
            <a:r>
              <a:rPr lang="en-US" sz="3200" kern="0" dirty="0" smtClean="0">
                <a:solidFill>
                  <a:srgbClr val="B7E7FF"/>
                </a:solidFill>
                <a:effectLst>
                  <a:outerShdw blurRad="38100" dist="38100" dir="2700000" algn="tl">
                    <a:srgbClr val="000000"/>
                  </a:outerShdw>
                </a:effectLst>
                <a:latin typeface="Arial"/>
              </a:rPr>
              <a:t>The Eight Patient Rights Regarding Privacy of PHI (Protected Health Information)</a:t>
            </a:r>
            <a:endParaRPr lang="en-US" sz="4400" kern="0" dirty="0">
              <a:solidFill>
                <a:srgbClr val="B7E7FF"/>
              </a:solidFill>
              <a:effectLst>
                <a:outerShdw blurRad="38100" dist="38100" dir="2700000" algn="tl">
                  <a:srgbClr val="000000"/>
                </a:outerShdw>
              </a:effectLst>
              <a:latin typeface="Arial"/>
            </a:endParaRPr>
          </a:p>
        </p:txBody>
      </p:sp>
      <p:sp>
        <p:nvSpPr>
          <p:cNvPr id="3" name="Rectangle 3"/>
          <p:cNvSpPr txBox="1">
            <a:spLocks noChangeArrowheads="1"/>
          </p:cNvSpPr>
          <p:nvPr/>
        </p:nvSpPr>
        <p:spPr>
          <a:xfrm>
            <a:off x="685800" y="1600200"/>
            <a:ext cx="7772400" cy="3352800"/>
          </a:xfrm>
          <a:prstGeom prst="rect">
            <a:avLst/>
          </a:prstGeom>
        </p:spPr>
        <p:txBody>
          <a:bodyPr/>
          <a:lstStyle/>
          <a:p>
            <a:pPr marL="533400" indent="-533400" eaLnBrk="0" hangingPunct="0">
              <a:lnSpc>
                <a:spcPct val="90000"/>
              </a:lnSpc>
              <a:spcBef>
                <a:spcPct val="30000"/>
              </a:spcBef>
              <a:buClr>
                <a:srgbClr val="FFCC00"/>
              </a:buClr>
              <a:defRPr/>
            </a:pPr>
            <a:r>
              <a:rPr lang="en-US" sz="2800" kern="0" dirty="0" smtClean="0">
                <a:solidFill>
                  <a:srgbClr val="FFFFFF"/>
                </a:solidFill>
                <a:effectLst>
                  <a:outerShdw blurRad="38100" dist="38100" dir="2700000" algn="tl">
                    <a:srgbClr val="000000"/>
                  </a:outerShdw>
                </a:effectLst>
                <a:latin typeface="Arial"/>
              </a:rPr>
              <a:t>Individuals have the right to:</a:t>
            </a:r>
          </a:p>
          <a:p>
            <a:pPr marL="533400" indent="-533400" eaLnBrk="0" hangingPunct="0">
              <a:lnSpc>
                <a:spcPct val="90000"/>
              </a:lnSpc>
              <a:spcBef>
                <a:spcPct val="30000"/>
              </a:spcBef>
              <a:buClr>
                <a:srgbClr val="FFCC00"/>
              </a:buClr>
              <a:defRPr/>
            </a:pPr>
            <a:endParaRPr lang="en-US" sz="1000" kern="0" dirty="0" smtClean="0">
              <a:solidFill>
                <a:srgbClr val="FFFFFF"/>
              </a:solidFill>
              <a:effectLst>
                <a:outerShdw blurRad="38100" dist="38100" dir="2700000" algn="tl">
                  <a:srgbClr val="000000"/>
                </a:outerShdw>
              </a:effectLst>
              <a:latin typeface="Arial"/>
            </a:endParaRPr>
          </a:p>
          <a:p>
            <a:pPr marL="533400" indent="-533400" eaLnBrk="0" hangingPunct="0">
              <a:lnSpc>
                <a:spcPct val="90000"/>
              </a:lnSpc>
              <a:spcBef>
                <a:spcPct val="30000"/>
              </a:spcBef>
              <a:buClr>
                <a:srgbClr val="FFCC00"/>
              </a:buClr>
              <a:buFont typeface="Wingdings" pitchFamily="2" charset="2"/>
              <a:buChar char="§"/>
              <a:defRPr/>
            </a:pPr>
            <a:r>
              <a:rPr lang="en-US" sz="2800" u="sng" kern="0" dirty="0" smtClean="0">
                <a:solidFill>
                  <a:srgbClr val="FFFFFF"/>
                </a:solidFill>
                <a:effectLst>
                  <a:outerShdw blurRad="38100" dist="38100" dir="2700000" algn="tl">
                    <a:srgbClr val="000000"/>
                  </a:outerShdw>
                </a:effectLst>
                <a:latin typeface="Arial"/>
              </a:rPr>
              <a:t>Receive notice</a:t>
            </a:r>
            <a:r>
              <a:rPr lang="en-US" sz="2800" kern="0" dirty="0" smtClean="0">
                <a:solidFill>
                  <a:srgbClr val="FFFFFF"/>
                </a:solidFill>
                <a:effectLst>
                  <a:outerShdw blurRad="38100" dist="38100" dir="2700000" algn="tl">
                    <a:srgbClr val="000000"/>
                  </a:outerShdw>
                </a:effectLst>
                <a:latin typeface="Arial"/>
              </a:rPr>
              <a:t> of an agency’s privacy practices (NPP).</a:t>
            </a:r>
          </a:p>
          <a:p>
            <a:pPr marL="533400" indent="-533400" eaLnBrk="0" hangingPunct="0">
              <a:lnSpc>
                <a:spcPct val="90000"/>
              </a:lnSpc>
              <a:spcBef>
                <a:spcPct val="30000"/>
              </a:spcBef>
              <a:buClr>
                <a:srgbClr val="FFCC00"/>
              </a:buClr>
              <a:buFont typeface="Wingdings" pitchFamily="2" charset="2"/>
              <a:buChar char="§"/>
              <a:defRPr/>
            </a:pPr>
            <a:endParaRPr lang="en-US" sz="1400" kern="0" dirty="0" smtClean="0">
              <a:solidFill>
                <a:srgbClr val="FFFFFF"/>
              </a:solidFill>
              <a:effectLst>
                <a:outerShdw blurRad="38100" dist="38100" dir="2700000" algn="tl">
                  <a:srgbClr val="000000"/>
                </a:outerShdw>
              </a:effectLst>
              <a:latin typeface="Arial"/>
            </a:endParaRPr>
          </a:p>
          <a:p>
            <a:pPr marL="533400" indent="-533400" eaLnBrk="0" hangingPunct="0">
              <a:lnSpc>
                <a:spcPct val="90000"/>
              </a:lnSpc>
              <a:spcBef>
                <a:spcPct val="30000"/>
              </a:spcBef>
              <a:buClr>
                <a:srgbClr val="FFCC00"/>
              </a:buClr>
              <a:buFont typeface="Wingdings" pitchFamily="2" charset="2"/>
              <a:buChar char="§"/>
              <a:defRPr/>
            </a:pPr>
            <a:r>
              <a:rPr lang="en-US" sz="2800" u="sng" kern="0" dirty="0" smtClean="0">
                <a:solidFill>
                  <a:srgbClr val="FFFFFF"/>
                </a:solidFill>
                <a:effectLst>
                  <a:outerShdw blurRad="38100" dist="38100" dir="2700000" algn="tl">
                    <a:srgbClr val="000000"/>
                  </a:outerShdw>
                </a:effectLst>
                <a:latin typeface="Arial"/>
              </a:rPr>
              <a:t>Know that an agency will use</a:t>
            </a:r>
            <a:r>
              <a:rPr lang="en-US" sz="2800" kern="0" dirty="0" smtClean="0">
                <a:solidFill>
                  <a:srgbClr val="FFFFFF"/>
                </a:solidFill>
                <a:effectLst>
                  <a:outerShdw blurRad="38100" dist="38100" dir="2700000" algn="tl">
                    <a:srgbClr val="000000"/>
                  </a:outerShdw>
                </a:effectLst>
                <a:latin typeface="Arial"/>
              </a:rPr>
              <a:t> its PHI ONLY for treatment, payment, operations (TPO), certain other permitted uses and uses as required by law</a:t>
            </a:r>
          </a:p>
          <a:p>
            <a:pPr marL="533400" indent="-533400" eaLnBrk="0" hangingPunct="0">
              <a:lnSpc>
                <a:spcPct val="90000"/>
              </a:lnSpc>
              <a:spcBef>
                <a:spcPct val="30000"/>
              </a:spcBef>
              <a:buClr>
                <a:srgbClr val="FFCC00"/>
              </a:buClr>
              <a:buFont typeface="Wingdings" pitchFamily="2" charset="2"/>
              <a:buChar char="§"/>
              <a:defRPr/>
            </a:pPr>
            <a:endParaRPr lang="en-US" sz="1400" kern="0" dirty="0" smtClean="0">
              <a:solidFill>
                <a:srgbClr val="FFFFFF"/>
              </a:solidFill>
              <a:effectLst>
                <a:outerShdw blurRad="38100" dist="38100" dir="2700000" algn="tl">
                  <a:srgbClr val="000000"/>
                </a:outerShdw>
              </a:effectLst>
              <a:latin typeface="Arial"/>
            </a:endParaRPr>
          </a:p>
          <a:p>
            <a:pPr marL="533400" indent="-533400" eaLnBrk="0" hangingPunct="0">
              <a:lnSpc>
                <a:spcPct val="90000"/>
              </a:lnSpc>
              <a:spcBef>
                <a:spcPct val="30000"/>
              </a:spcBef>
              <a:buClr>
                <a:srgbClr val="FFCC00"/>
              </a:buClr>
              <a:buFont typeface="Wingdings" pitchFamily="2" charset="2"/>
              <a:buChar char="§"/>
              <a:defRPr/>
            </a:pPr>
            <a:r>
              <a:rPr lang="en-US" sz="2800" u="sng" kern="0" dirty="0" smtClean="0">
                <a:solidFill>
                  <a:srgbClr val="FFFFFF"/>
                </a:solidFill>
                <a:effectLst>
                  <a:outerShdw blurRad="38100" dist="38100" dir="2700000" algn="tl">
                    <a:srgbClr val="000000"/>
                  </a:outerShdw>
                </a:effectLst>
                <a:latin typeface="Arial"/>
              </a:rPr>
              <a:t>Consent to and control the use and disclosure</a:t>
            </a:r>
            <a:r>
              <a:rPr lang="en-US" sz="2800" kern="0" dirty="0" smtClean="0">
                <a:solidFill>
                  <a:srgbClr val="FFFFFF"/>
                </a:solidFill>
                <a:effectLst>
                  <a:outerShdw blurRad="38100" dist="38100" dir="2700000" algn="tl">
                    <a:srgbClr val="000000"/>
                  </a:outerShdw>
                </a:effectLst>
                <a:latin typeface="Arial"/>
              </a:rPr>
              <a:t> of their PHI.</a:t>
            </a:r>
            <a:endParaRPr lang="en-US" sz="2800" kern="0" dirty="0">
              <a:solidFill>
                <a:srgbClr val="FFFFFF"/>
              </a:solidFill>
              <a:effectLst>
                <a:outerShdw blurRad="38100" dist="38100" dir="2700000" algn="tl">
                  <a:srgbClr val="000000"/>
                </a:outerShdw>
              </a:effectLst>
              <a:latin typeface="Arial"/>
            </a:endParaRPr>
          </a:p>
        </p:txBody>
      </p:sp>
    </p:spTree>
    <p:extLst>
      <p:ext uri="{BB962C8B-B14F-4D97-AF65-F5344CB8AC3E}">
        <p14:creationId xmlns:p14="http://schemas.microsoft.com/office/powerpoint/2010/main" val="10028033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685800" y="1524000"/>
            <a:ext cx="7772400" cy="4114800"/>
          </a:xfrm>
          <a:prstGeom prst="rect">
            <a:avLst/>
          </a:prstGeom>
        </p:spPr>
        <p:txBody>
          <a:bodyPr/>
          <a:lstStyle/>
          <a:p>
            <a:pPr marL="609600" indent="-609600" eaLnBrk="0" hangingPunct="0">
              <a:spcBef>
                <a:spcPct val="30000"/>
              </a:spcBef>
              <a:buClr>
                <a:srgbClr val="FFCC00"/>
              </a:buClr>
              <a:buFont typeface="Wingdings" pitchFamily="2" charset="2"/>
              <a:buChar char="§"/>
              <a:defRPr/>
            </a:pPr>
            <a:r>
              <a:rPr lang="en-US" sz="2800" u="sng" kern="0" dirty="0" smtClean="0">
                <a:solidFill>
                  <a:srgbClr val="FFFFFF"/>
                </a:solidFill>
                <a:effectLst>
                  <a:outerShdw blurRad="38100" dist="38100" dir="2700000" algn="tl">
                    <a:srgbClr val="000000"/>
                  </a:outerShdw>
                </a:effectLst>
                <a:latin typeface="Arial"/>
              </a:rPr>
              <a:t>Access</a:t>
            </a:r>
            <a:r>
              <a:rPr lang="en-US" sz="2800" kern="0" dirty="0" smtClean="0">
                <a:solidFill>
                  <a:srgbClr val="FFFFFF"/>
                </a:solidFill>
                <a:effectLst>
                  <a:outerShdw blurRad="38100" dist="38100" dir="2700000" algn="tl">
                    <a:srgbClr val="000000"/>
                  </a:outerShdw>
                </a:effectLst>
                <a:latin typeface="Arial"/>
              </a:rPr>
              <a:t> their protected health information (PHI), except for psychotherapy notes (they might be charged for copies)</a:t>
            </a:r>
          </a:p>
          <a:p>
            <a:pPr marL="609600" indent="-609600" eaLnBrk="0" hangingPunct="0">
              <a:spcBef>
                <a:spcPct val="30000"/>
              </a:spcBef>
              <a:buClr>
                <a:srgbClr val="FFCC00"/>
              </a:buClr>
              <a:buFont typeface="Wingdings" pitchFamily="2" charset="2"/>
              <a:buChar char="§"/>
              <a:defRPr/>
            </a:pPr>
            <a:r>
              <a:rPr lang="en-US" sz="2800" u="sng" kern="0" dirty="0" smtClean="0">
                <a:solidFill>
                  <a:srgbClr val="FFFFFF"/>
                </a:solidFill>
                <a:effectLst>
                  <a:outerShdw blurRad="38100" dist="38100" dir="2700000" algn="tl">
                    <a:srgbClr val="000000"/>
                  </a:outerShdw>
                </a:effectLst>
                <a:latin typeface="Arial"/>
              </a:rPr>
              <a:t>Right to Restrict Disclosure </a:t>
            </a:r>
            <a:r>
              <a:rPr lang="en-US" sz="2800" kern="0" dirty="0" smtClean="0">
                <a:solidFill>
                  <a:srgbClr val="FFFFFF"/>
                </a:solidFill>
                <a:effectLst>
                  <a:outerShdw blurRad="38100" dist="38100" dir="2700000" algn="tl">
                    <a:srgbClr val="000000"/>
                  </a:outerShdw>
                </a:effectLst>
                <a:latin typeface="Arial"/>
              </a:rPr>
              <a:t>of PHI to a health plan if a patient has paid for specified services in full out of pocket</a:t>
            </a:r>
            <a:endParaRPr lang="en-US" sz="2800" u="sng" kern="0" dirty="0" smtClean="0">
              <a:solidFill>
                <a:srgbClr val="FFFFFF"/>
              </a:solidFill>
              <a:effectLst>
                <a:outerShdw blurRad="38100" dist="38100" dir="2700000" algn="tl">
                  <a:srgbClr val="000000"/>
                </a:outerShdw>
              </a:effectLst>
              <a:latin typeface="Arial"/>
            </a:endParaRPr>
          </a:p>
          <a:p>
            <a:pPr marL="609600" indent="-609600" eaLnBrk="0" hangingPunct="0">
              <a:spcBef>
                <a:spcPct val="30000"/>
              </a:spcBef>
              <a:buClr>
                <a:srgbClr val="FFCC00"/>
              </a:buClr>
              <a:buFont typeface="Wingdings" pitchFamily="2" charset="2"/>
              <a:buChar char="§"/>
              <a:defRPr/>
            </a:pPr>
            <a:r>
              <a:rPr lang="en-US" sz="2800" kern="0" dirty="0" smtClean="0">
                <a:solidFill>
                  <a:srgbClr val="FFFFFF"/>
                </a:solidFill>
                <a:effectLst>
                  <a:outerShdw blurRad="38100" dist="38100" dir="2700000" algn="tl">
                    <a:srgbClr val="000000"/>
                  </a:outerShdw>
                </a:effectLst>
                <a:latin typeface="Arial"/>
              </a:rPr>
              <a:t> Right to Request PHI electronically via a specified format, in a hospital designated record set or subset.</a:t>
            </a:r>
            <a:endParaRPr lang="en-US" sz="2800" kern="0" dirty="0">
              <a:solidFill>
                <a:srgbClr val="FFFFFF"/>
              </a:solidFill>
              <a:effectLst>
                <a:outerShdw blurRad="38100" dist="38100" dir="2700000" algn="tl">
                  <a:srgbClr val="000000"/>
                </a:outerShdw>
              </a:effectLst>
              <a:latin typeface="Arial"/>
            </a:endParaRPr>
          </a:p>
          <a:p>
            <a:pPr eaLnBrk="0" hangingPunct="0">
              <a:spcBef>
                <a:spcPct val="30000"/>
              </a:spcBef>
              <a:buClr>
                <a:srgbClr val="FFCC00"/>
              </a:buClr>
              <a:defRPr/>
            </a:pPr>
            <a:endParaRPr lang="en-US" sz="1400" kern="0" dirty="0" smtClean="0">
              <a:solidFill>
                <a:srgbClr val="FFFFFF"/>
              </a:solidFill>
              <a:effectLst>
                <a:outerShdw blurRad="38100" dist="38100" dir="2700000" algn="tl">
                  <a:srgbClr val="000000"/>
                </a:outerShdw>
              </a:effectLst>
              <a:latin typeface="Arial"/>
            </a:endParaRPr>
          </a:p>
        </p:txBody>
      </p:sp>
      <p:sp>
        <p:nvSpPr>
          <p:cNvPr id="3" name="Rectangle 2"/>
          <p:cNvSpPr txBox="1">
            <a:spLocks noChangeArrowheads="1"/>
          </p:cNvSpPr>
          <p:nvPr/>
        </p:nvSpPr>
        <p:spPr>
          <a:xfrm>
            <a:off x="685800" y="457200"/>
            <a:ext cx="7772400" cy="1143000"/>
          </a:xfrm>
          <a:prstGeom prst="rect">
            <a:avLst/>
          </a:prstGeom>
        </p:spPr>
        <p:txBody>
          <a:bodyPr/>
          <a:lstStyle/>
          <a:p>
            <a:pPr algn="ctr" eaLnBrk="0" hangingPunct="0">
              <a:defRPr/>
            </a:pPr>
            <a:r>
              <a:rPr lang="en-US" sz="3600" kern="0" dirty="0" smtClean="0">
                <a:solidFill>
                  <a:srgbClr val="B7E7FF"/>
                </a:solidFill>
                <a:effectLst>
                  <a:outerShdw blurRad="38100" dist="38100" dir="2700000" algn="tl">
                    <a:srgbClr val="000000"/>
                  </a:outerShdw>
                </a:effectLst>
                <a:latin typeface="Arial"/>
              </a:rPr>
              <a:t>Eight  Rights…continued</a:t>
            </a:r>
            <a:endParaRPr lang="en-US" sz="3600" kern="0" dirty="0">
              <a:solidFill>
                <a:srgbClr val="B7E7FF"/>
              </a:solidFill>
              <a:effectLst>
                <a:outerShdw blurRad="38100" dist="38100" dir="2700000" algn="tl">
                  <a:srgbClr val="000000"/>
                </a:outerShdw>
              </a:effectLst>
              <a:latin typeface="Arial"/>
            </a:endParaRPr>
          </a:p>
        </p:txBody>
      </p:sp>
    </p:spTree>
    <p:extLst>
      <p:ext uri="{BB962C8B-B14F-4D97-AF65-F5344CB8AC3E}">
        <p14:creationId xmlns:p14="http://schemas.microsoft.com/office/powerpoint/2010/main" val="30716109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1905000"/>
            <a:ext cx="6324600" cy="2505301"/>
          </a:xfrm>
          <a:prstGeom prst="rect">
            <a:avLst/>
          </a:prstGeom>
        </p:spPr>
        <p:txBody>
          <a:bodyPr wrap="square">
            <a:spAutoFit/>
          </a:bodyPr>
          <a:lstStyle/>
          <a:p>
            <a:pPr marL="609600" indent="-609600" eaLnBrk="0" hangingPunct="0">
              <a:spcBef>
                <a:spcPct val="30000"/>
              </a:spcBef>
              <a:buClr>
                <a:srgbClr val="FFCC00"/>
              </a:buClr>
              <a:buFont typeface="Wingdings" pitchFamily="2" charset="2"/>
              <a:buChar char="§"/>
              <a:defRPr/>
            </a:pPr>
            <a:r>
              <a:rPr lang="en-US" sz="2800" u="sng" kern="0" dirty="0">
                <a:solidFill>
                  <a:srgbClr val="FFFFFF"/>
                </a:solidFill>
                <a:effectLst>
                  <a:outerShdw blurRad="38100" dist="38100" dir="2700000" algn="tl">
                    <a:srgbClr val="000000"/>
                  </a:outerShdw>
                </a:effectLst>
              </a:rPr>
              <a:t>Request amendment</a:t>
            </a:r>
            <a:r>
              <a:rPr lang="en-US" sz="2800" kern="0" dirty="0">
                <a:solidFill>
                  <a:srgbClr val="FFFFFF"/>
                </a:solidFill>
                <a:effectLst>
                  <a:outerShdw blurRad="38100" dist="38100" dir="2700000" algn="tl">
                    <a:srgbClr val="000000"/>
                  </a:outerShdw>
                </a:effectLst>
              </a:rPr>
              <a:t> or addendum to their PHI  (not always granted)</a:t>
            </a:r>
          </a:p>
          <a:p>
            <a:pPr marL="609600" indent="-609600" eaLnBrk="0" hangingPunct="0">
              <a:spcBef>
                <a:spcPct val="30000"/>
              </a:spcBef>
              <a:buClr>
                <a:srgbClr val="FFCC00"/>
              </a:buClr>
              <a:defRPr/>
            </a:pPr>
            <a:endParaRPr lang="en-US" sz="2800" kern="0" dirty="0">
              <a:solidFill>
                <a:srgbClr val="FFFFFF"/>
              </a:solidFill>
              <a:effectLst>
                <a:outerShdw blurRad="38100" dist="38100" dir="2700000" algn="tl">
                  <a:srgbClr val="000000"/>
                </a:outerShdw>
              </a:effectLst>
            </a:endParaRPr>
          </a:p>
          <a:p>
            <a:pPr marL="609600" indent="-609600" eaLnBrk="0" hangingPunct="0">
              <a:spcBef>
                <a:spcPct val="30000"/>
              </a:spcBef>
              <a:buClr>
                <a:srgbClr val="FFCC00"/>
              </a:buClr>
              <a:buFont typeface="Wingdings" pitchFamily="2" charset="2"/>
              <a:buChar char="§"/>
              <a:defRPr/>
            </a:pPr>
            <a:r>
              <a:rPr lang="en-US" sz="2800" u="sng" kern="0" dirty="0" smtClean="0">
                <a:solidFill>
                  <a:srgbClr val="FFFFFF"/>
                </a:solidFill>
                <a:effectLst>
                  <a:outerShdw blurRad="38100" dist="38100" dir="2700000" algn="tl">
                    <a:srgbClr val="000000"/>
                  </a:outerShdw>
                </a:effectLst>
              </a:rPr>
              <a:t>File </a:t>
            </a:r>
            <a:r>
              <a:rPr lang="en-US" sz="2800" u="sng" kern="0" dirty="0">
                <a:solidFill>
                  <a:srgbClr val="FFFFFF"/>
                </a:solidFill>
                <a:effectLst>
                  <a:outerShdw blurRad="38100" dist="38100" dir="2700000" algn="tl">
                    <a:srgbClr val="000000"/>
                  </a:outerShdw>
                </a:effectLst>
              </a:rPr>
              <a:t>privacy complaints</a:t>
            </a:r>
            <a:r>
              <a:rPr lang="en-US" sz="2800" kern="0" dirty="0">
                <a:solidFill>
                  <a:srgbClr val="FFFFFF"/>
                </a:solidFill>
                <a:effectLst>
                  <a:outerShdw blurRad="38100" dist="38100" dir="2700000" algn="tl">
                    <a:srgbClr val="000000"/>
                  </a:outerShdw>
                </a:effectLst>
              </a:rPr>
              <a:t> to agency officer</a:t>
            </a:r>
          </a:p>
        </p:txBody>
      </p:sp>
      <p:sp>
        <p:nvSpPr>
          <p:cNvPr id="3" name="Rectangle 2"/>
          <p:cNvSpPr/>
          <p:nvPr/>
        </p:nvSpPr>
        <p:spPr>
          <a:xfrm>
            <a:off x="1299519" y="304799"/>
            <a:ext cx="5867400" cy="523220"/>
          </a:xfrm>
          <a:prstGeom prst="rect">
            <a:avLst/>
          </a:prstGeom>
        </p:spPr>
        <p:txBody>
          <a:bodyPr wrap="square">
            <a:spAutoFit/>
          </a:bodyPr>
          <a:lstStyle/>
          <a:p>
            <a:pPr algn="ctr" eaLnBrk="0" hangingPunct="0">
              <a:defRPr/>
            </a:pPr>
            <a:r>
              <a:rPr lang="en-US" sz="2800" kern="0" dirty="0">
                <a:solidFill>
                  <a:srgbClr val="B7E7FF"/>
                </a:solidFill>
                <a:effectLst>
                  <a:outerShdw blurRad="38100" dist="38100" dir="2700000" algn="tl">
                    <a:srgbClr val="000000"/>
                  </a:outerShdw>
                </a:effectLst>
              </a:rPr>
              <a:t>Eight  Rights…continued</a:t>
            </a:r>
          </a:p>
        </p:txBody>
      </p:sp>
    </p:spTree>
    <p:extLst>
      <p:ext uri="{BB962C8B-B14F-4D97-AF65-F5344CB8AC3E}">
        <p14:creationId xmlns:p14="http://schemas.microsoft.com/office/powerpoint/2010/main" val="4774625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371600"/>
            <a:ext cx="8382000" cy="5262979"/>
          </a:xfrm>
          <a:prstGeom prst="rect">
            <a:avLst/>
          </a:prstGeom>
        </p:spPr>
        <p:txBody>
          <a:bodyPr wrap="square">
            <a:spAutoFit/>
          </a:bodyPr>
          <a:lstStyle/>
          <a:p>
            <a:pPr>
              <a:spcBef>
                <a:spcPct val="50000"/>
              </a:spcBef>
              <a:buClr>
                <a:srgbClr val="FFC000"/>
              </a:buClr>
              <a:buFont typeface="Wingdings" pitchFamily="2" charset="2"/>
              <a:buChar char="§"/>
            </a:pPr>
            <a:r>
              <a:rPr lang="en-US" sz="2800" dirty="0" smtClean="0"/>
              <a:t> In 2014, a hospital employee posted a patient’s sensitive test results on Facebook.</a:t>
            </a:r>
          </a:p>
          <a:p>
            <a:pPr>
              <a:spcBef>
                <a:spcPct val="50000"/>
              </a:spcBef>
              <a:buClr>
                <a:srgbClr val="FFC000"/>
              </a:buClr>
              <a:buFont typeface="Wingdings" pitchFamily="2" charset="2"/>
              <a:buChar char="§"/>
            </a:pPr>
            <a:r>
              <a:rPr lang="en-US" sz="2800" dirty="0"/>
              <a:t> </a:t>
            </a:r>
            <a:r>
              <a:rPr lang="en-US" sz="2800" dirty="0" smtClean="0"/>
              <a:t>In 2013, six employees were fired from a hospital for inappropriate access of patients’ records.</a:t>
            </a:r>
          </a:p>
          <a:p>
            <a:pPr>
              <a:spcBef>
                <a:spcPct val="50000"/>
              </a:spcBef>
              <a:buClr>
                <a:srgbClr val="FFC000"/>
              </a:buClr>
              <a:buFont typeface="Wingdings" pitchFamily="2" charset="2"/>
              <a:buChar char="§"/>
            </a:pPr>
            <a:r>
              <a:rPr lang="en-US" sz="2800" dirty="0"/>
              <a:t> </a:t>
            </a:r>
            <a:r>
              <a:rPr lang="en-US" sz="2800" dirty="0" smtClean="0"/>
              <a:t>In 2011, a hospital system had to pay $865,000 as part of settlement due to patient record breaches.</a:t>
            </a:r>
          </a:p>
          <a:p>
            <a:pPr>
              <a:spcBef>
                <a:spcPct val="50000"/>
              </a:spcBef>
              <a:buClr>
                <a:srgbClr val="FFC000"/>
              </a:buClr>
              <a:buFont typeface="Wingdings" pitchFamily="2" charset="2"/>
              <a:buChar char="§"/>
            </a:pPr>
            <a:r>
              <a:rPr lang="en-US" sz="2800" dirty="0" smtClean="0"/>
              <a:t>  The late tennis star Arthur Ashe’s positive HIV status was disclosed by a healthcare worker and published by a newspaper without his permission.</a:t>
            </a:r>
          </a:p>
          <a:p>
            <a:pPr>
              <a:spcBef>
                <a:spcPct val="50000"/>
              </a:spcBef>
              <a:buClr>
                <a:srgbClr val="FFC000"/>
              </a:buClr>
            </a:pPr>
            <a:endParaRPr lang="en-US" sz="2800" dirty="0"/>
          </a:p>
        </p:txBody>
      </p:sp>
      <p:sp>
        <p:nvSpPr>
          <p:cNvPr id="6" name="Title 1"/>
          <p:cNvSpPr txBox="1">
            <a:spLocks/>
          </p:cNvSpPr>
          <p:nvPr/>
        </p:nvSpPr>
        <p:spPr>
          <a:xfrm>
            <a:off x="301625" y="228601"/>
            <a:ext cx="8510588" cy="9906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4400" kern="0" noProof="0" dirty="0" smtClean="0">
                <a:solidFill>
                  <a:schemeClr val="tx2"/>
                </a:solidFill>
                <a:effectLst>
                  <a:outerShdw blurRad="38100" dist="38100" dir="2700000" algn="tl">
                    <a:srgbClr val="000000"/>
                  </a:outerShdw>
                </a:effectLst>
                <a:latin typeface="+mj-lt"/>
                <a:ea typeface="+mj-ea"/>
                <a:cs typeface="+mj-cs"/>
              </a:rPr>
              <a:t>Why is HIPAA a Necessity</a:t>
            </a:r>
            <a:endParaRPr kumimoji="0" lang="en-US" sz="4400" b="0" i="0" u="none" strike="noStrike" kern="0" cap="none" spc="0" normalizeH="0" baseline="0" noProof="0" dirty="0">
              <a:ln>
                <a:noFill/>
              </a:ln>
              <a:solidFill>
                <a:schemeClr val="tx2"/>
              </a:solidFill>
              <a:effectLst>
                <a:outerShdw blurRad="38100" dist="38100" dir="2700000" algn="tl">
                  <a:srgbClr val="000000"/>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louds">
  <a:themeElements>
    <a:clrScheme name="Clouds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fontScheme name="Cloud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louds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clrMap bg1="dk2" tx1="lt1" bg2="dk1" tx2="lt2" accent1="accent1" accent2="accent2" accent3="accent3" accent4="accent4" accent5="accent5" accent6="accent6" hlink="hlink" folHlink="folHlink"/>
    </a:extraClrScheme>
    <a:extraClrScheme>
      <a:clrScheme name="Clouds 2">
        <a:dk1>
          <a:srgbClr val="000066"/>
        </a:dk1>
        <a:lt1>
          <a:srgbClr val="FFFFFF"/>
        </a:lt1>
        <a:dk2>
          <a:srgbClr val="00A2DC"/>
        </a:dk2>
        <a:lt2>
          <a:srgbClr val="FFFFFF"/>
        </a:lt2>
        <a:accent1>
          <a:srgbClr val="0079A4"/>
        </a:accent1>
        <a:accent2>
          <a:srgbClr val="33CCCC"/>
        </a:accent2>
        <a:accent3>
          <a:srgbClr val="AACEEB"/>
        </a:accent3>
        <a:accent4>
          <a:srgbClr val="DADADA"/>
        </a:accent4>
        <a:accent5>
          <a:srgbClr val="AABECF"/>
        </a:accent5>
        <a:accent6>
          <a:srgbClr val="2DB9B9"/>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Clouds 3">
        <a:dk1>
          <a:srgbClr val="010199"/>
        </a:dk1>
        <a:lt1>
          <a:srgbClr val="FFFFFF"/>
        </a:lt1>
        <a:dk2>
          <a:srgbClr val="000092"/>
        </a:dk2>
        <a:lt2>
          <a:srgbClr val="CCFFFF"/>
        </a:lt2>
        <a:accent1>
          <a:srgbClr val="66CCFF"/>
        </a:accent1>
        <a:accent2>
          <a:srgbClr val="2EBDBA"/>
        </a:accent2>
        <a:accent3>
          <a:srgbClr val="AAAAC7"/>
        </a:accent3>
        <a:accent4>
          <a:srgbClr val="DADADA"/>
        </a:accent4>
        <a:accent5>
          <a:srgbClr val="B8E2FF"/>
        </a:accent5>
        <a:accent6>
          <a:srgbClr val="29ABA8"/>
        </a:accent6>
        <a:hlink>
          <a:srgbClr val="66FFFF"/>
        </a:hlink>
        <a:folHlink>
          <a:srgbClr val="CC99FF"/>
        </a:folHlink>
      </a:clrScheme>
      <a:clrMap bg1="dk2" tx1="lt1" bg2="dk1" tx2="lt2" accent1="accent1" accent2="accent2" accent3="accent3" accent4="accent4" accent5="accent5" accent6="accent6" hlink="hlink" folHlink="folHlink"/>
    </a:extraClrScheme>
    <a:extraClrScheme>
      <a:clrScheme name="Clouds 4">
        <a:dk1>
          <a:srgbClr val="000000"/>
        </a:dk1>
        <a:lt1>
          <a:srgbClr val="FFFFFF"/>
        </a:lt1>
        <a:dk2>
          <a:srgbClr val="006A67"/>
        </a:dk2>
        <a:lt2>
          <a:srgbClr val="FFFFCC"/>
        </a:lt2>
        <a:accent1>
          <a:srgbClr val="33CCCC"/>
        </a:accent1>
        <a:accent2>
          <a:srgbClr val="6D6FC7"/>
        </a:accent2>
        <a:accent3>
          <a:srgbClr val="AAB9B8"/>
        </a:accent3>
        <a:accent4>
          <a:srgbClr val="DADADA"/>
        </a:accent4>
        <a:accent5>
          <a:srgbClr val="ADE2E2"/>
        </a:accent5>
        <a:accent6>
          <a:srgbClr val="6264B4"/>
        </a:accent6>
        <a:hlink>
          <a:srgbClr val="00FFFF"/>
        </a:hlink>
        <a:folHlink>
          <a:srgbClr val="00CC66"/>
        </a:folHlink>
      </a:clrScheme>
      <a:clrMap bg1="dk2" tx1="lt1" bg2="dk1" tx2="lt2" accent1="accent1" accent2="accent2" accent3="accent3" accent4="accent4" accent5="accent5" accent6="accent6" hlink="hlink" folHlink="folHlink"/>
    </a:extraClrScheme>
    <a:extraClrScheme>
      <a:clrScheme name="Clouds 5">
        <a:dk1>
          <a:srgbClr val="4D4D4D"/>
        </a:dk1>
        <a:lt1>
          <a:srgbClr val="FFFFFF"/>
        </a:lt1>
        <a:dk2>
          <a:srgbClr val="650BB7"/>
        </a:dk2>
        <a:lt2>
          <a:srgbClr val="FFFFFF"/>
        </a:lt2>
        <a:accent1>
          <a:srgbClr val="FF66FF"/>
        </a:accent1>
        <a:accent2>
          <a:srgbClr val="666699"/>
        </a:accent2>
        <a:accent3>
          <a:srgbClr val="B8AAD8"/>
        </a:accent3>
        <a:accent4>
          <a:srgbClr val="DADADA"/>
        </a:accent4>
        <a:accent5>
          <a:srgbClr val="FFB8FF"/>
        </a:accent5>
        <a:accent6>
          <a:srgbClr val="5C5C8A"/>
        </a:accent6>
        <a:hlink>
          <a:srgbClr val="E9E9FF"/>
        </a:hlink>
        <a:folHlink>
          <a:srgbClr val="CCECFF"/>
        </a:folHlink>
      </a:clrScheme>
      <a:clrMap bg1="dk2" tx1="lt1" bg2="dk1" tx2="lt2" accent1="accent1" accent2="accent2" accent3="accent3" accent4="accent4" accent5="accent5" accent6="accent6" hlink="hlink" folHlink="folHlink"/>
    </a:extraClrScheme>
    <a:extraClrScheme>
      <a:clrScheme name="Clouds 6">
        <a:dk1>
          <a:srgbClr val="FFFFFF"/>
        </a:dk1>
        <a:lt1>
          <a:srgbClr val="FFFFFF"/>
        </a:lt1>
        <a:dk2>
          <a:srgbClr val="005000"/>
        </a:dk2>
        <a:lt2>
          <a:srgbClr val="DCEAAE"/>
        </a:lt2>
        <a:accent1>
          <a:srgbClr val="99CC00"/>
        </a:accent1>
        <a:accent2>
          <a:srgbClr val="6F801A"/>
        </a:accent2>
        <a:accent3>
          <a:srgbClr val="AAB3AA"/>
        </a:accent3>
        <a:accent4>
          <a:srgbClr val="DADADA"/>
        </a:accent4>
        <a:accent5>
          <a:srgbClr val="CAE2AA"/>
        </a:accent5>
        <a:accent6>
          <a:srgbClr val="647316"/>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Clouds 7">
        <a:dk1>
          <a:srgbClr val="4F4F77"/>
        </a:dk1>
        <a:lt1>
          <a:srgbClr val="FFFFFF"/>
        </a:lt1>
        <a:dk2>
          <a:srgbClr val="7979A5"/>
        </a:dk2>
        <a:lt2>
          <a:srgbClr val="F3F3FF"/>
        </a:lt2>
        <a:accent1>
          <a:srgbClr val="5D5D8B"/>
        </a:accent1>
        <a:accent2>
          <a:srgbClr val="66CCFF"/>
        </a:accent2>
        <a:accent3>
          <a:srgbClr val="BEBECF"/>
        </a:accent3>
        <a:accent4>
          <a:srgbClr val="DADADA"/>
        </a:accent4>
        <a:accent5>
          <a:srgbClr val="B6B6C4"/>
        </a:accent5>
        <a:accent6>
          <a:srgbClr val="5CB9E7"/>
        </a:accent6>
        <a:hlink>
          <a:srgbClr val="CCECFF"/>
        </a:hlink>
        <a:folHlink>
          <a:srgbClr val="FFFFCC"/>
        </a:folHlink>
      </a:clrScheme>
      <a:clrMap bg1="dk2" tx1="lt1" bg2="dk1" tx2="lt2" accent1="accent1" accent2="accent2" accent3="accent3" accent4="accent4" accent5="accent5" accent6="accent6" hlink="hlink" folHlink="folHlink"/>
    </a:extraClrScheme>
    <a:extraClrScheme>
      <a:clrScheme name="Clouds 8">
        <a:dk1>
          <a:srgbClr val="000000"/>
        </a:dk1>
        <a:lt1>
          <a:srgbClr val="B9B9B9"/>
        </a:lt1>
        <a:dk2>
          <a:srgbClr val="8A8472"/>
        </a:dk2>
        <a:lt2>
          <a:srgbClr val="4D4D4D"/>
        </a:lt2>
        <a:accent1>
          <a:srgbClr val="EDEEE2"/>
        </a:accent1>
        <a:accent2>
          <a:srgbClr val="7FAA7E"/>
        </a:accent2>
        <a:accent3>
          <a:srgbClr val="D9D9D9"/>
        </a:accent3>
        <a:accent4>
          <a:srgbClr val="000000"/>
        </a:accent4>
        <a:accent5>
          <a:srgbClr val="F4F5EE"/>
        </a:accent5>
        <a:accent6>
          <a:srgbClr val="729A72"/>
        </a:accent6>
        <a:hlink>
          <a:srgbClr val="008000"/>
        </a:hlink>
        <a:folHlink>
          <a:srgbClr val="989400"/>
        </a:folHlink>
      </a:clrScheme>
      <a:clrMap bg1="lt1" tx1="dk1" bg2="lt2" tx2="dk2" accent1="accent1" accent2="accent2" accent3="accent3" accent4="accent4" accent5="accent5" accent6="accent6" hlink="hlink" folHlink="folHlink"/>
    </a:extraClrScheme>
    <a:extraClrScheme>
      <a:clrScheme name="Clouds 9">
        <a:dk1>
          <a:srgbClr val="000000"/>
        </a:dk1>
        <a:lt1>
          <a:srgbClr val="FEA24E"/>
        </a:lt1>
        <a:dk2>
          <a:srgbClr val="CC6600"/>
        </a:dk2>
        <a:lt2>
          <a:srgbClr val="808080"/>
        </a:lt2>
        <a:accent1>
          <a:srgbClr val="FBEECD"/>
        </a:accent1>
        <a:accent2>
          <a:srgbClr val="ECD044"/>
        </a:accent2>
        <a:accent3>
          <a:srgbClr val="FECEB2"/>
        </a:accent3>
        <a:accent4>
          <a:srgbClr val="000000"/>
        </a:accent4>
        <a:accent5>
          <a:srgbClr val="FDF5E3"/>
        </a:accent5>
        <a:accent6>
          <a:srgbClr val="D6BC3D"/>
        </a:accent6>
        <a:hlink>
          <a:srgbClr val="E42B00"/>
        </a:hlink>
        <a:folHlink>
          <a:srgbClr val="99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968</TotalTime>
  <Words>1155</Words>
  <Application>Microsoft Office PowerPoint</Application>
  <PresentationFormat>On-screen Show (4:3)</PresentationFormat>
  <Paragraphs>231</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Clouds</vt:lpstr>
      <vt:lpstr>      HIPAA Privacy and Security  Danita Stafford Director, Health Information Management  &amp; Privacy Officer dstafford@samaritanhospital.org 419-207-2553                               SEPT 2014</vt:lpstr>
      <vt:lpstr>Objectives</vt:lpstr>
      <vt:lpstr>PowerPoint Presentation</vt:lpstr>
      <vt:lpstr>HIPAA Omnibus Rule</vt:lpstr>
      <vt:lpstr>HIPAA Omnibus RULE</vt:lpstr>
      <vt:lpstr>PowerPoint Presentation</vt:lpstr>
      <vt:lpstr>PowerPoint Presentation</vt:lpstr>
      <vt:lpstr>PowerPoint Presentation</vt:lpstr>
      <vt:lpstr>PowerPoint Presentation</vt:lpstr>
      <vt:lpstr>PowerPoint Presentation</vt:lpstr>
      <vt:lpstr>Health Information Portability &amp; Accountability Act (HIPAA)</vt:lpstr>
      <vt:lpstr>Health Information Portability &amp; Accountability Act (HIPAA)</vt:lpstr>
      <vt:lpstr>Network Security</vt:lpstr>
      <vt:lpstr>Internet Access &amp; Usage</vt:lpstr>
      <vt:lpstr>Software and Hardware Usage</vt:lpstr>
      <vt:lpstr>Whose Responsibility is HIPAA?</vt:lpstr>
      <vt:lpstr>Practices to Protect Confidentiality</vt:lpstr>
      <vt:lpstr>Practices to Protect Confidentiality</vt:lpstr>
      <vt:lpstr>Practices to Protect Our Network (ePHI)</vt:lpstr>
      <vt:lpstr> Definition of a PHI Breach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vt:lpstr>
    </vt:vector>
  </TitlesOfParts>
  <Company>Samaritan Regional Health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Technology  Welcomes YOU to SRHS</dc:title>
  <dc:creator>sbald</dc:creator>
  <cp:lastModifiedBy>Mark Switzer</cp:lastModifiedBy>
  <cp:revision>74</cp:revision>
  <cp:lastPrinted>2014-09-08T19:16:57Z</cp:lastPrinted>
  <dcterms:created xsi:type="dcterms:W3CDTF">2008-07-30T14:30:57Z</dcterms:created>
  <dcterms:modified xsi:type="dcterms:W3CDTF">2015-05-13T15:35:42Z</dcterms:modified>
</cp:coreProperties>
</file>