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FA13A9-8BAC-406C-80FD-514CBC4F195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421725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A13A9-8BAC-406C-80FD-514CBC4F195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398436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A13A9-8BAC-406C-80FD-514CBC4F195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342965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A13A9-8BAC-406C-80FD-514CBC4F195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285395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A13A9-8BAC-406C-80FD-514CBC4F195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241468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FA13A9-8BAC-406C-80FD-514CBC4F195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204009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FA13A9-8BAC-406C-80FD-514CBC4F195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271170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FA13A9-8BAC-406C-80FD-514CBC4F195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318362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A13A9-8BAC-406C-80FD-514CBC4F195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238280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A13A9-8BAC-406C-80FD-514CBC4F195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333369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A13A9-8BAC-406C-80FD-514CBC4F195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7BEFD-C7C5-4F25-841D-E2E54997BE22}" type="slidenum">
              <a:rPr lang="en-US" smtClean="0"/>
              <a:t>‹#›</a:t>
            </a:fld>
            <a:endParaRPr lang="en-US"/>
          </a:p>
        </p:txBody>
      </p:sp>
    </p:spTree>
    <p:extLst>
      <p:ext uri="{BB962C8B-B14F-4D97-AF65-F5344CB8AC3E}">
        <p14:creationId xmlns:p14="http://schemas.microsoft.com/office/powerpoint/2010/main" val="201829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A13A9-8BAC-406C-80FD-514CBC4F195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7BEFD-C7C5-4F25-841D-E2E54997BE22}" type="slidenum">
              <a:rPr lang="en-US" smtClean="0"/>
              <a:t>‹#›</a:t>
            </a:fld>
            <a:endParaRPr lang="en-US"/>
          </a:p>
        </p:txBody>
      </p:sp>
    </p:spTree>
    <p:extLst>
      <p:ext uri="{BB962C8B-B14F-4D97-AF65-F5344CB8AC3E}">
        <p14:creationId xmlns:p14="http://schemas.microsoft.com/office/powerpoint/2010/main" val="2735627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Parasitology Study Guide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248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987426"/>
            <a:ext cx="3932237" cy="2011148"/>
          </a:xfrm>
        </p:spPr>
        <p:txBody>
          <a:bodyPr/>
          <a:lstStyle/>
          <a:p>
            <a:r>
              <a:rPr lang="en-US" dirty="0"/>
              <a:t>Mature Entamoeba </a:t>
            </a:r>
            <a:r>
              <a:rPr lang="en-US" dirty="0" err="1"/>
              <a:t>histolytica</a:t>
            </a:r>
            <a:r>
              <a:rPr lang="en-US" dirty="0"/>
              <a:t>/Entamoeba </a:t>
            </a:r>
            <a:r>
              <a:rPr lang="en-US" dirty="0" err="1"/>
              <a:t>dispar</a:t>
            </a:r>
            <a:r>
              <a:rPr lang="en-US" dirty="0"/>
              <a:t> cysts have 4 nuclei that characteristically have centrally-located </a:t>
            </a:r>
            <a:r>
              <a:rPr lang="en-US" dirty="0" err="1"/>
              <a:t>karyosomes</a:t>
            </a:r>
            <a:r>
              <a:rPr lang="en-US" dirty="0"/>
              <a:t> and fine, uniformly distributed peripheral chromatin. Cysts usually measure 12 to 15 µm.</a:t>
            </a:r>
          </a:p>
        </p:txBody>
      </p:sp>
      <p:pic>
        <p:nvPicPr>
          <p:cNvPr id="8194" name="Picture 2" descr="https://www.medtraining.org/ltac3/account/media/custom/1144/20180228175501_Ehistdisp_cyst_tric3.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5183188" y="987426"/>
            <a:ext cx="3754866" cy="296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5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body" sz="half" idx="2"/>
          </p:nvPr>
        </p:nvSpPr>
        <p:spPr>
          <a:xfrm>
            <a:off x="839788" y="987426"/>
            <a:ext cx="3932237" cy="2414802"/>
          </a:xfrm>
        </p:spPr>
        <p:txBody>
          <a:bodyPr/>
          <a:lstStyle/>
          <a:p>
            <a:r>
              <a:rPr lang="en-US" dirty="0" err="1"/>
              <a:t>Trophozoites</a:t>
            </a:r>
            <a:r>
              <a:rPr lang="en-US" dirty="0"/>
              <a:t> of Entamoeba coli usually measure 15 to 50 µm. The </a:t>
            </a:r>
            <a:r>
              <a:rPr lang="en-US" dirty="0" err="1"/>
              <a:t>trophozoites</a:t>
            </a:r>
            <a:r>
              <a:rPr lang="en-US" dirty="0"/>
              <a:t> possess a single nucleus with a characteristically large, eccentric </a:t>
            </a:r>
            <a:r>
              <a:rPr lang="en-US" dirty="0" err="1"/>
              <a:t>karyosome</a:t>
            </a:r>
            <a:r>
              <a:rPr lang="en-US" dirty="0"/>
              <a:t> and coarse, irregular peripheral chromatin. The cytoplasm is usually coarsely granular and vacuolated (often described as dirty cytoplasm). Pseudopodia may be seen, and are often short and blunt; movement in living </a:t>
            </a:r>
            <a:r>
              <a:rPr lang="en-US" dirty="0" err="1"/>
              <a:t>trophozoites</a:t>
            </a:r>
            <a:r>
              <a:rPr lang="en-US" dirty="0"/>
              <a:t> is </a:t>
            </a:r>
            <a:r>
              <a:rPr lang="en-US" dirty="0" err="1"/>
              <a:t>nondirectional</a:t>
            </a:r>
            <a:r>
              <a:rPr lang="en-US" dirty="0"/>
              <a:t>.</a:t>
            </a:r>
          </a:p>
        </p:txBody>
      </p:sp>
      <p:pic>
        <p:nvPicPr>
          <p:cNvPr id="9218" name="Picture 2" descr="https://www.medtraining.org/ltac3/account/media/custom/1144/20180301171002_E_coli_troph_BAM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5183188" y="987426"/>
            <a:ext cx="3919623" cy="309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5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edtraining.org/ltac3/account/media/custom/1144/20180228125011_Enana_troph_web.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183188" y="987425"/>
            <a:ext cx="3796055" cy="2997399"/>
          </a:xfrm>
        </p:spPr>
      </p:pic>
      <p:sp>
        <p:nvSpPr>
          <p:cNvPr id="4" name="Text Placeholder 3"/>
          <p:cNvSpPr>
            <a:spLocks noGrp="1"/>
          </p:cNvSpPr>
          <p:nvPr>
            <p:ph type="body" sz="half" idx="2"/>
          </p:nvPr>
        </p:nvSpPr>
        <p:spPr>
          <a:xfrm>
            <a:off x="839788" y="987426"/>
            <a:ext cx="3932237" cy="2637224"/>
          </a:xfrm>
        </p:spPr>
        <p:txBody>
          <a:bodyPr/>
          <a:lstStyle/>
          <a:p>
            <a:r>
              <a:rPr lang="en-US" dirty="0" smtClean="0"/>
              <a:t>E nana </a:t>
            </a:r>
            <a:r>
              <a:rPr lang="en-US" dirty="0" err="1" smtClean="0"/>
              <a:t>trophozoites</a:t>
            </a:r>
            <a:r>
              <a:rPr lang="en-US" dirty="0" smtClean="0"/>
              <a:t> measure 6 to 12 µm and possess a single nucleus with a characteristically large, irregularly shaped, blot-like </a:t>
            </a:r>
            <a:r>
              <a:rPr lang="en-US" dirty="0" err="1" smtClean="0"/>
              <a:t>karyosome</a:t>
            </a:r>
            <a:r>
              <a:rPr lang="en-US" dirty="0" smtClean="0"/>
              <a:t>. </a:t>
            </a:r>
            <a:r>
              <a:rPr lang="en-US" dirty="0" err="1" smtClean="0"/>
              <a:t>Trophozoites</a:t>
            </a:r>
            <a:r>
              <a:rPr lang="en-US" dirty="0" smtClean="0"/>
              <a:t> of E. nana can be difficult to distinguish from those of </a:t>
            </a:r>
            <a:r>
              <a:rPr lang="en-US" dirty="0" err="1" smtClean="0"/>
              <a:t>Iodamoeba</a:t>
            </a:r>
            <a:r>
              <a:rPr lang="en-US" dirty="0" smtClean="0"/>
              <a:t> </a:t>
            </a:r>
            <a:r>
              <a:rPr lang="en-US" dirty="0" err="1" smtClean="0"/>
              <a:t>buetschlii</a:t>
            </a:r>
            <a:r>
              <a:rPr lang="en-US" dirty="0" smtClean="0"/>
              <a:t>.</a:t>
            </a:r>
            <a:endParaRPr lang="en-US" dirty="0"/>
          </a:p>
        </p:txBody>
      </p:sp>
    </p:spTree>
    <p:extLst>
      <p:ext uri="{BB962C8B-B14F-4D97-AF65-F5344CB8AC3E}">
        <p14:creationId xmlns:p14="http://schemas.microsoft.com/office/powerpoint/2010/main" val="408609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987425"/>
            <a:ext cx="3932237" cy="3683429"/>
          </a:xfrm>
        </p:spPr>
        <p:txBody>
          <a:bodyPr/>
          <a:lstStyle/>
          <a:p>
            <a:r>
              <a:rPr lang="en-US" dirty="0"/>
              <a:t>The taxonomic classification of </a:t>
            </a:r>
            <a:r>
              <a:rPr lang="en-US" dirty="0" err="1"/>
              <a:t>Blastocystis</a:t>
            </a:r>
            <a:r>
              <a:rPr lang="en-US" dirty="0"/>
              <a:t> </a:t>
            </a:r>
            <a:r>
              <a:rPr lang="en-US" dirty="0" err="1"/>
              <a:t>hominis</a:t>
            </a:r>
            <a:r>
              <a:rPr lang="en-US" dirty="0"/>
              <a:t> is mired in controversy. It has been previously considered as yeasts, fungi, or </a:t>
            </a:r>
            <a:r>
              <a:rPr lang="en-US" dirty="0" err="1"/>
              <a:t>ameboid</a:t>
            </a:r>
            <a:r>
              <a:rPr lang="en-US" dirty="0"/>
              <a:t>, flagellated, or </a:t>
            </a:r>
            <a:r>
              <a:rPr lang="en-US" dirty="0" err="1"/>
              <a:t>sporozoan</a:t>
            </a:r>
            <a:r>
              <a:rPr lang="en-US" dirty="0"/>
              <a:t> protozoa. Recently, however, based on molecular studies, especially dealing with the sequence information on the complete </a:t>
            </a:r>
            <a:r>
              <a:rPr lang="en-US" dirty="0" err="1"/>
              <a:t>SSUrRNA</a:t>
            </a:r>
            <a:r>
              <a:rPr lang="en-US" dirty="0"/>
              <a:t> gene, B. </a:t>
            </a:r>
            <a:r>
              <a:rPr lang="en-US" dirty="0" err="1"/>
              <a:t>hominis</a:t>
            </a:r>
            <a:r>
              <a:rPr lang="en-US" dirty="0"/>
              <a:t> has been placed within an informal group, the </a:t>
            </a:r>
            <a:r>
              <a:rPr lang="en-US" dirty="0" err="1"/>
              <a:t>stramenopiles</a:t>
            </a:r>
            <a:r>
              <a:rPr lang="en-US" dirty="0"/>
              <a:t> (Silberman et al. 1996). </a:t>
            </a:r>
            <a:r>
              <a:rPr lang="en-US" dirty="0" err="1"/>
              <a:t>Stramenopiles</a:t>
            </a:r>
            <a:r>
              <a:rPr lang="en-US" dirty="0"/>
              <a:t> are defined, based on molecular phylogenies, as a heterogeneous evolutionary assemblage of unicellular and multicellular </a:t>
            </a:r>
            <a:r>
              <a:rPr lang="en-US" dirty="0" err="1"/>
              <a:t>protists</a:t>
            </a:r>
            <a:r>
              <a:rPr lang="en-US" dirty="0"/>
              <a:t> including brown algae, diatoms, </a:t>
            </a:r>
            <a:r>
              <a:rPr lang="en-US" dirty="0" err="1"/>
              <a:t>chrysophytes</a:t>
            </a:r>
            <a:r>
              <a:rPr lang="en-US" dirty="0"/>
              <a:t>, water molds, slime nets, </a:t>
            </a:r>
            <a:r>
              <a:rPr lang="en-US" dirty="0" err="1"/>
              <a:t>etc</a:t>
            </a:r>
            <a:endParaRPr lang="en-US" dirty="0"/>
          </a:p>
        </p:txBody>
      </p:sp>
      <p:pic>
        <p:nvPicPr>
          <p:cNvPr id="2050" name="Picture 2" descr="https://www.medtraining.org/ltac3/account/media/custom/1144/20180228125958_Bhominis_cyst_wtmt2.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5133974" y="987425"/>
            <a:ext cx="2988534" cy="235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1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183187" y="987426"/>
            <a:ext cx="2700423" cy="2132278"/>
          </a:xfrm>
        </p:spPr>
      </p:pic>
      <p:sp>
        <p:nvSpPr>
          <p:cNvPr id="4" name="Text Placeholder 3"/>
          <p:cNvSpPr>
            <a:spLocks noGrp="1"/>
          </p:cNvSpPr>
          <p:nvPr>
            <p:ph type="body" sz="half" idx="2"/>
          </p:nvPr>
        </p:nvSpPr>
        <p:spPr>
          <a:xfrm>
            <a:off x="839788" y="987425"/>
            <a:ext cx="3932237" cy="1632207"/>
          </a:xfrm>
        </p:spPr>
        <p:txBody>
          <a:bodyPr/>
          <a:lstStyle/>
          <a:p>
            <a:r>
              <a:rPr lang="en-US" dirty="0"/>
              <a:t>Giardia </a:t>
            </a:r>
            <a:r>
              <a:rPr lang="en-US" dirty="0" err="1"/>
              <a:t>duodenalis</a:t>
            </a:r>
            <a:r>
              <a:rPr lang="en-US" dirty="0"/>
              <a:t> cysts are oval to ellipsoid and measure 8-19 µm (average 10-14 µm). Mature cysts have 4 nuclei, while immature cysts have two. Nuclei and fibrils are visible in both iodine-stained wet mounts and trichrome-stained smears.</a:t>
            </a:r>
          </a:p>
        </p:txBody>
      </p:sp>
    </p:spTree>
    <p:extLst>
      <p:ext uri="{BB962C8B-B14F-4D97-AF65-F5344CB8AC3E}">
        <p14:creationId xmlns:p14="http://schemas.microsoft.com/office/powerpoint/2010/main" val="153783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256812" y="830907"/>
            <a:ext cx="2915121" cy="2301806"/>
          </a:xfrm>
        </p:spPr>
      </p:pic>
      <p:sp>
        <p:nvSpPr>
          <p:cNvPr id="4" name="Text Placeholder 3"/>
          <p:cNvSpPr>
            <a:spLocks noGrp="1"/>
          </p:cNvSpPr>
          <p:nvPr>
            <p:ph type="body" sz="half" idx="2"/>
          </p:nvPr>
        </p:nvSpPr>
        <p:spPr>
          <a:xfrm>
            <a:off x="839788" y="987425"/>
            <a:ext cx="3932237" cy="2472467"/>
          </a:xfrm>
          <a:ln>
            <a:solidFill>
              <a:schemeClr val="accent1"/>
            </a:solidFill>
          </a:ln>
        </p:spPr>
        <p:txBody>
          <a:bodyPr/>
          <a:lstStyle/>
          <a:p>
            <a:r>
              <a:rPr lang="en-US" dirty="0" err="1"/>
              <a:t>Chilomastix</a:t>
            </a:r>
            <a:r>
              <a:rPr lang="en-US" dirty="0"/>
              <a:t> </a:t>
            </a:r>
            <a:r>
              <a:rPr lang="en-US" dirty="0" err="1"/>
              <a:t>mesnili</a:t>
            </a:r>
            <a:r>
              <a:rPr lang="en-US" dirty="0"/>
              <a:t> is a flagellated protozoan generally regarded as nonpathogenic in the human host. </a:t>
            </a:r>
            <a:r>
              <a:rPr lang="en-US" dirty="0" err="1"/>
              <a:t>Trophozoites</a:t>
            </a:r>
            <a:r>
              <a:rPr lang="en-US" dirty="0"/>
              <a:t> are pear-shaped and usually measure 6-24 µm in length. The anterior end is rounded and contains a single nucleus with an eccentric </a:t>
            </a:r>
            <a:r>
              <a:rPr lang="en-US" dirty="0" err="1"/>
              <a:t>karyosome</a:t>
            </a:r>
            <a:r>
              <a:rPr lang="en-US" dirty="0"/>
              <a:t>. The posterior end tapers off to a point.</a:t>
            </a:r>
          </a:p>
        </p:txBody>
      </p:sp>
    </p:spTree>
    <p:extLst>
      <p:ext uri="{BB962C8B-B14F-4D97-AF65-F5344CB8AC3E}">
        <p14:creationId xmlns:p14="http://schemas.microsoft.com/office/powerpoint/2010/main" val="262058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56264" y="979487"/>
            <a:ext cx="3932237" cy="3197097"/>
          </a:xfrm>
        </p:spPr>
        <p:txBody>
          <a:bodyPr/>
          <a:lstStyle/>
          <a:p>
            <a:r>
              <a:rPr lang="en-US" dirty="0"/>
              <a:t>Cysts of </a:t>
            </a:r>
            <a:r>
              <a:rPr lang="en-US" dirty="0" err="1"/>
              <a:t>Iodamoeba</a:t>
            </a:r>
            <a:r>
              <a:rPr lang="en-US" dirty="0"/>
              <a:t> </a:t>
            </a:r>
            <a:r>
              <a:rPr lang="en-US" dirty="0" err="1"/>
              <a:t>buetschlii</a:t>
            </a:r>
            <a:r>
              <a:rPr lang="en-US" dirty="0"/>
              <a:t> vary from being nearly spherical to ellipsoidal, and measure 5-20 µm. Cysts contain a single nucleus that is not visible in either unstained or iodine-stained wet </a:t>
            </a:r>
            <a:r>
              <a:rPr lang="en-US" dirty="0" err="1"/>
              <a:t>mounts.An</a:t>
            </a:r>
            <a:r>
              <a:rPr lang="en-US" dirty="0"/>
              <a:t> important diagnostic feature for this species is the presence of a large compact mass (vacuole) of glycogen in the cyst stage. Although this mass can be visible in unstained wet mounts, in iodine-stained preparations it takes on a darker, reddish-brown color. The glycogen vacuole does not stain with trichrome, but will still be visible as a well-defined mass.</a:t>
            </a:r>
          </a:p>
        </p:txBody>
      </p:sp>
      <p:pic>
        <p:nvPicPr>
          <p:cNvPr id="4098" name="Picture 2" descr="https://www.medtraining.org/ltac3/account/media/custom/1144/20180228172716_images.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172" r="10172"/>
          <a:stretch>
            <a:fillRect/>
          </a:stretch>
        </p:blipFill>
        <p:spPr bwMode="auto">
          <a:xfrm>
            <a:off x="5183188" y="987426"/>
            <a:ext cx="3026926" cy="23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03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987426"/>
            <a:ext cx="3932237" cy="2118240"/>
          </a:xfrm>
        </p:spPr>
        <p:txBody>
          <a:bodyPr/>
          <a:lstStyle/>
          <a:p>
            <a:r>
              <a:rPr lang="en-US" dirty="0"/>
              <a:t>Cysts of Entamoeba coli are usually spherical, but may be elongated, and measure 10 to 35 µm. Mature cysts typically have 8 nuclei but may have as many as 16 or more. Entamoeba coli is the only species in the genus encountered in humans with more than four nuclei in the cyst stage.</a:t>
            </a:r>
          </a:p>
        </p:txBody>
      </p:sp>
      <p:pic>
        <p:nvPicPr>
          <p:cNvPr id="5122" name="Picture 2" descr="https://www.medtraining.org/ltac3/account/media/custom/1144/20180228173820_E%20coli.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5183188" y="987426"/>
            <a:ext cx="3047792" cy="240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987425"/>
            <a:ext cx="3932237" cy="2373613"/>
          </a:xfrm>
        </p:spPr>
        <p:txBody>
          <a:bodyPr/>
          <a:lstStyle/>
          <a:p>
            <a:r>
              <a:rPr lang="en-US" dirty="0" err="1"/>
              <a:t>Dientamoeba</a:t>
            </a:r>
            <a:r>
              <a:rPr lang="en-US" dirty="0"/>
              <a:t> </a:t>
            </a:r>
            <a:r>
              <a:rPr lang="en-US" dirty="0" err="1"/>
              <a:t>fragilis</a:t>
            </a:r>
            <a:r>
              <a:rPr lang="en-US" dirty="0"/>
              <a:t> is a flagellate that must be morphologically differentiated from the small nonpathogenic </a:t>
            </a:r>
            <a:r>
              <a:rPr lang="en-US" dirty="0" err="1"/>
              <a:t>amebas</a:t>
            </a:r>
            <a:r>
              <a:rPr lang="en-US" dirty="0"/>
              <a:t>. </a:t>
            </a:r>
            <a:r>
              <a:rPr lang="en-US" dirty="0" err="1"/>
              <a:t>Dientamoeba</a:t>
            </a:r>
            <a:r>
              <a:rPr lang="en-US" dirty="0"/>
              <a:t> </a:t>
            </a:r>
            <a:r>
              <a:rPr lang="en-US" dirty="0" err="1"/>
              <a:t>fragilis</a:t>
            </a:r>
            <a:r>
              <a:rPr lang="en-US" dirty="0"/>
              <a:t> has no cyst stage, and its </a:t>
            </a:r>
            <a:r>
              <a:rPr lang="en-US" dirty="0" err="1"/>
              <a:t>trophozoites</a:t>
            </a:r>
            <a:r>
              <a:rPr lang="en-US" dirty="0"/>
              <a:t> measure 5 to 15 µm. The flagella is not usually evident and the pseudopodia are angular to broad-lobed and transparent. While most </a:t>
            </a:r>
            <a:r>
              <a:rPr lang="en-US" dirty="0" err="1"/>
              <a:t>trophozoites</a:t>
            </a:r>
            <a:r>
              <a:rPr lang="en-US" dirty="0"/>
              <a:t> are typically </a:t>
            </a:r>
            <a:r>
              <a:rPr lang="en-US" dirty="0" err="1"/>
              <a:t>binucleate</a:t>
            </a:r>
            <a:r>
              <a:rPr lang="en-US" dirty="0"/>
              <a:t>, some have only one nucleus.</a:t>
            </a:r>
          </a:p>
        </p:txBody>
      </p:sp>
      <p:pic>
        <p:nvPicPr>
          <p:cNvPr id="6146" name="Picture 2" descr="https://www.medtraining.org/ltac3/account/media/custom/1144/20180228174401_D_fragilis_binuc_HSB_MCS2.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5183188" y="987425"/>
            <a:ext cx="3128790" cy="247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6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987425"/>
            <a:ext cx="3932237" cy="2554845"/>
          </a:xfrm>
        </p:spPr>
        <p:txBody>
          <a:bodyPr/>
          <a:lstStyle/>
          <a:p>
            <a:r>
              <a:rPr lang="en-US" dirty="0" err="1" smtClean="0"/>
              <a:t>Trophozoites</a:t>
            </a:r>
            <a:r>
              <a:rPr lang="en-US" dirty="0" smtClean="0"/>
              <a:t> of Entamoeba </a:t>
            </a:r>
            <a:r>
              <a:rPr lang="en-US" dirty="0" err="1" smtClean="0"/>
              <a:t>hartmanni</a:t>
            </a:r>
            <a:r>
              <a:rPr lang="en-US" dirty="0" smtClean="0"/>
              <a:t> usually measure 5-15 µm. These </a:t>
            </a:r>
            <a:r>
              <a:rPr lang="en-US" dirty="0" err="1" smtClean="0"/>
              <a:t>trophozoites</a:t>
            </a:r>
            <a:r>
              <a:rPr lang="en-US" dirty="0" smtClean="0"/>
              <a:t> possess a single nucleus that contains a small, compact centrally or eccentrically-located </a:t>
            </a:r>
            <a:r>
              <a:rPr lang="en-US" dirty="0" err="1" smtClean="0"/>
              <a:t>karyosome</a:t>
            </a:r>
            <a:r>
              <a:rPr lang="en-US" dirty="0" smtClean="0"/>
              <a:t> and fine, uniform peripheral chromatin. Nuclei are usually not visible in unstained specimens. The cytoplasm is finely granular. Movement in living </a:t>
            </a:r>
            <a:r>
              <a:rPr lang="en-US" dirty="0" err="1" smtClean="0"/>
              <a:t>trophozoites</a:t>
            </a:r>
            <a:r>
              <a:rPr lang="en-US" dirty="0" smtClean="0"/>
              <a:t> is described as </a:t>
            </a:r>
            <a:r>
              <a:rPr lang="en-US" dirty="0" err="1" smtClean="0"/>
              <a:t>nonprogressive</a:t>
            </a:r>
            <a:r>
              <a:rPr lang="en-US" dirty="0" smtClean="0"/>
              <a:t>.</a:t>
            </a:r>
            <a:endParaRPr lang="en-US" dirty="0"/>
          </a:p>
        </p:txBody>
      </p:sp>
      <p:pic>
        <p:nvPicPr>
          <p:cNvPr id="7170" name="Picture 2" descr="https://www.medtraining.org/ltac3/account/media/custom/1144/20180228174807_Ehartmanni_troph_tric4.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5183188" y="987426"/>
            <a:ext cx="3527700" cy="278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20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608</Words>
  <Application>Microsoft Office PowerPoint</Application>
  <PresentationFormat>Widescreen</PresentationFormat>
  <Paragraphs>11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Parasitology Study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OHIOHEALTH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Parasitology Study Guide</dc:title>
  <dc:creator>Gonzalez, Rachel</dc:creator>
  <cp:lastModifiedBy>Gonzalez, Rachel</cp:lastModifiedBy>
  <cp:revision>4</cp:revision>
  <dcterms:created xsi:type="dcterms:W3CDTF">2018-03-15T00:25:44Z</dcterms:created>
  <dcterms:modified xsi:type="dcterms:W3CDTF">2018-03-15T00:38:45Z</dcterms:modified>
</cp:coreProperties>
</file>